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9"/>
  </p:notesMasterIdLst>
  <p:handoutMasterIdLst>
    <p:handoutMasterId r:id="rId30"/>
  </p:handoutMasterIdLst>
  <p:sldIdLst>
    <p:sldId id="317" r:id="rId2"/>
    <p:sldId id="427" r:id="rId3"/>
    <p:sldId id="315" r:id="rId4"/>
    <p:sldId id="318" r:id="rId5"/>
    <p:sldId id="319" r:id="rId6"/>
    <p:sldId id="320" r:id="rId7"/>
    <p:sldId id="321" r:id="rId8"/>
    <p:sldId id="323" r:id="rId9"/>
    <p:sldId id="325" r:id="rId10"/>
    <p:sldId id="326" r:id="rId11"/>
    <p:sldId id="327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3" r:id="rId24"/>
    <p:sldId id="344" r:id="rId25"/>
    <p:sldId id="345" r:id="rId26"/>
    <p:sldId id="352" r:id="rId27"/>
    <p:sldId id="354" r:id="rId28"/>
  </p:sldIdLst>
  <p:sldSz cx="12192000" cy="6858000"/>
  <p:notesSz cx="6858000" cy="99472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84C18-575F-4092-AD2E-5715A26246A1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9DA12-CE0E-442F-913D-3FB2B7A52B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059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21305-3EAC-4C2A-B888-CAD69D2B8AB9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ECF66-371A-4143-9BAF-BA685FDD08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918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41F2-47F9-4C02-8066-3BBE92FFCF59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7D2032C-AAE9-48BE-8602-483098F35B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609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41F2-47F9-4C02-8066-3BBE92FFCF59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7D2032C-AAE9-48BE-8602-483098F35B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550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41F2-47F9-4C02-8066-3BBE92FFCF59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7D2032C-AAE9-48BE-8602-483098F35B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012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41F2-47F9-4C02-8066-3BBE92FFCF59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7D2032C-AAE9-48BE-8602-483098F35B28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414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41F2-47F9-4C02-8066-3BBE92FFCF59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7D2032C-AAE9-48BE-8602-483098F35B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219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41F2-47F9-4C02-8066-3BBE92FFCF59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032C-AAE9-48BE-8602-483098F35B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161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41F2-47F9-4C02-8066-3BBE92FFCF59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032C-AAE9-48BE-8602-483098F35B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722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41F2-47F9-4C02-8066-3BBE92FFCF59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032C-AAE9-48BE-8602-483098F35B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37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85641F2-47F9-4C02-8066-3BBE92FFCF59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7D2032C-AAE9-48BE-8602-483098F35B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320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41F2-47F9-4C02-8066-3BBE92FFCF59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032C-AAE9-48BE-8602-483098F35B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352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41F2-47F9-4C02-8066-3BBE92FFCF59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7D2032C-AAE9-48BE-8602-483098F35B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34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41F2-47F9-4C02-8066-3BBE92FFCF59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032C-AAE9-48BE-8602-483098F35B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293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41F2-47F9-4C02-8066-3BBE92FFCF59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032C-AAE9-48BE-8602-483098F35B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893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41F2-47F9-4C02-8066-3BBE92FFCF59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032C-AAE9-48BE-8602-483098F35B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345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41F2-47F9-4C02-8066-3BBE92FFCF59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032C-AAE9-48BE-8602-483098F35B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71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41F2-47F9-4C02-8066-3BBE92FFCF59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032C-AAE9-48BE-8602-483098F35B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89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41F2-47F9-4C02-8066-3BBE92FFCF59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032C-AAE9-48BE-8602-483098F35B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20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641F2-47F9-4C02-8066-3BBE92FFCF59}" type="datetimeFigureOut">
              <a:rPr lang="cs-CZ" smtClean="0"/>
              <a:t>11.11.2020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2032C-AAE9-48BE-8602-483098F35B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9292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6.jpeg"/><Relationship Id="rId7" Type="http://schemas.openxmlformats.org/officeDocument/2006/relationships/image" Target="../media/image50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www.65pole.cz/clanky/56-chrochtik-a-kvikalka-na-ceste-za-blyskavym-prasatke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s://www.youtube.com/watch?v=MELDVFI8VG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g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celeceskoctedetem.cz/recenze-knih/clanek-226" TargetMode="External"/><Relationship Id="rId3" Type="http://schemas.openxmlformats.org/officeDocument/2006/relationships/hyperlink" Target="http://www.nejlepsiknihydetem.cz/archiv-katalogu" TargetMode="External"/><Relationship Id="rId7" Type="http://schemas.openxmlformats.org/officeDocument/2006/relationships/hyperlink" Target="https://www.kellnerfoundation.cz/pomahame-skolam-k-uspechu/projekt/pedagogicke-inspirace/casopis-kriticka-gramotnost" TargetMode="External"/><Relationship Id="rId2" Type="http://schemas.openxmlformats.org/officeDocument/2006/relationships/hyperlink" Target="http://www.zlatastuha.cz/cs/archi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rama.cz/periodika/td_obsah.html" TargetMode="External"/><Relationship Id="rId5" Type="http://schemas.openxmlformats.org/officeDocument/2006/relationships/hyperlink" Target="https://www.czechlit.cz/cz/genres/literatura-pro-deti-a-mladez/" TargetMode="External"/><Relationship Id="rId10" Type="http://schemas.openxmlformats.org/officeDocument/2006/relationships/hyperlink" Target="http://www.sknizkoudozivota.cz/tipy-na-cetbu-pro-rodice/" TargetMode="External"/><Relationship Id="rId4" Type="http://schemas.openxmlformats.org/officeDocument/2006/relationships/hyperlink" Target="http://www.iliteratura.cz/" TargetMode="External"/><Relationship Id="rId9" Type="http://schemas.openxmlformats.org/officeDocument/2006/relationships/hyperlink" Target="http://www.rostemesknihou.cz/cz/o-kampani/aktuality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27648" y="260648"/>
            <a:ext cx="6858000" cy="3669838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Významná </a:t>
            </a:r>
            <a:br>
              <a:rPr lang="cs-CZ" dirty="0"/>
            </a:br>
            <a:r>
              <a:rPr lang="cs-CZ" dirty="0"/>
              <a:t>současná </a:t>
            </a:r>
            <a:br>
              <a:rPr lang="cs-CZ" dirty="0"/>
            </a:br>
            <a:r>
              <a:rPr lang="cs-CZ" dirty="0"/>
              <a:t>česká </a:t>
            </a:r>
            <a:br>
              <a:rPr lang="cs-CZ" dirty="0"/>
            </a:br>
            <a:r>
              <a:rPr lang="cs-CZ" dirty="0"/>
              <a:t>nakladatelství</a:t>
            </a:r>
          </a:p>
        </p:txBody>
      </p:sp>
      <p:pic>
        <p:nvPicPr>
          <p:cNvPr id="24578" name="Picture 2" descr="Výsledek obrázku pro nakladatelstv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344" y="4437113"/>
            <a:ext cx="5472608" cy="194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37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71D2E7-21FB-4D68-AEAA-23FA71457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Nakladatelství HOST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6DBD45-FAC3-4223-8135-6ABF96A65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2"/>
            <a:ext cx="6653352" cy="4521127"/>
          </a:xfrm>
        </p:spPr>
        <p:txBody>
          <a:bodyPr/>
          <a:lstStyle/>
          <a:p>
            <a:r>
              <a:rPr lang="cs-CZ" dirty="0"/>
              <a:t>Rok v lese, Rok ve školce, Rok na venkově</a:t>
            </a:r>
          </a:p>
          <a:p>
            <a:r>
              <a:rPr lang="cs-CZ" dirty="0"/>
              <a:t>Zubr si hledá hnízdo, Medvěd nechce jít spát </a:t>
            </a:r>
          </a:p>
          <a:p>
            <a:r>
              <a:rPr lang="cs-CZ" dirty="0"/>
              <a:t>Obejmi mě, prosím</a:t>
            </a:r>
          </a:p>
          <a:p>
            <a:r>
              <a:rPr lang="cs-CZ" dirty="0"/>
              <a:t>Pošťák Myšák </a:t>
            </a:r>
          </a:p>
          <a:p>
            <a:r>
              <a:rPr lang="cs-CZ" dirty="0"/>
              <a:t>Co se skrývá v našem těle? </a:t>
            </a:r>
          </a:p>
          <a:p>
            <a:r>
              <a:rPr lang="cs-CZ" dirty="0"/>
              <a:t>Neobyčejná dobrodružství deseti ponožek (čtyř pravých a šesti levých)</a:t>
            </a:r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BE1ED1A-9B3B-4C42-9DFA-27B7F97BF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98" y="0"/>
            <a:ext cx="2143125" cy="214312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911" y="850367"/>
            <a:ext cx="2123164" cy="279524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09" y="3480708"/>
            <a:ext cx="2329314" cy="231255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911" y="4195370"/>
            <a:ext cx="2416136" cy="257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53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Domácí prostředí - </a:t>
            </a:r>
            <a:r>
              <a:rPr lang="cs-CZ" dirty="0" err="1"/>
              <a:t>Tappi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529" y="2276872"/>
            <a:ext cx="8820472" cy="4581128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Série </a:t>
            </a:r>
            <a:r>
              <a:rPr lang="cs-CZ" b="1" dirty="0" err="1"/>
              <a:t>Tappi</a:t>
            </a:r>
            <a:r>
              <a:rPr lang="cs-CZ" b="1" dirty="0"/>
              <a:t> a přátelé – pro čtenáře od 4 let</a:t>
            </a:r>
            <a:endParaRPr lang="cs-CZ" dirty="0"/>
          </a:p>
          <a:p>
            <a:r>
              <a:rPr lang="cs-CZ" dirty="0"/>
              <a:t> </a:t>
            </a:r>
            <a:r>
              <a:rPr lang="cs-CZ" b="1" i="1" dirty="0" err="1"/>
              <a:t>Tappi</a:t>
            </a:r>
            <a:r>
              <a:rPr lang="cs-CZ" b="1" i="1" dirty="0"/>
              <a:t> a první sníh</a:t>
            </a:r>
            <a:endParaRPr lang="cs-CZ" i="1" dirty="0"/>
          </a:p>
          <a:p>
            <a:r>
              <a:rPr lang="cs-CZ" b="1" dirty="0"/>
              <a:t> </a:t>
            </a:r>
            <a:r>
              <a:rPr lang="cs-CZ" b="1" i="1" dirty="0" err="1"/>
              <a:t>Tappi</a:t>
            </a:r>
            <a:r>
              <a:rPr lang="cs-CZ" b="1" i="1" dirty="0"/>
              <a:t> a narozeninový dort</a:t>
            </a:r>
          </a:p>
          <a:p>
            <a:r>
              <a:rPr lang="cs-CZ" b="1" i="1" dirty="0" err="1"/>
              <a:t>Tappi</a:t>
            </a:r>
            <a:r>
              <a:rPr lang="cs-CZ" b="1" i="1" dirty="0"/>
              <a:t> a podivuhodné místo </a:t>
            </a:r>
            <a:r>
              <a:rPr lang="cs-CZ" dirty="0"/>
              <a:t>(podivuhodným místem je knihovna </a:t>
            </a:r>
            <a:r>
              <a:rPr lang="cs-CZ" dirty="0">
                <a:sym typeface="Wingdings" panose="05000000000000000000" pitchFamily="2" charset="2"/>
              </a:rPr>
              <a:t>)</a:t>
            </a:r>
          </a:p>
          <a:p>
            <a:endParaRPr lang="cs-CZ" b="1" i="1" dirty="0"/>
          </a:p>
          <a:p>
            <a:r>
              <a:rPr lang="cs-CZ" dirty="0"/>
              <a:t>Krátké uzavřené příběhy – děti udrží pozornost</a:t>
            </a:r>
          </a:p>
          <a:p>
            <a:r>
              <a:rPr lang="cs-CZ" dirty="0"/>
              <a:t>Výborně vykreslený vztah ústřední dvojice: </a:t>
            </a:r>
          </a:p>
          <a:p>
            <a:pPr marL="0" indent="0">
              <a:buNone/>
            </a:pPr>
            <a:r>
              <a:rPr lang="cs-CZ" dirty="0"/>
              <a:t>dobrácký, stále dobře naladěný </a:t>
            </a:r>
            <a:r>
              <a:rPr lang="cs-CZ" dirty="0" err="1"/>
              <a:t>viking</a:t>
            </a:r>
            <a:r>
              <a:rPr lang="cs-CZ" dirty="0"/>
              <a:t> </a:t>
            </a:r>
            <a:r>
              <a:rPr lang="cs-CZ" dirty="0" err="1"/>
              <a:t>Tappi</a:t>
            </a:r>
            <a:r>
              <a:rPr lang="cs-CZ" dirty="0"/>
              <a:t>, který je vždy ochotný pomoci každému, kdo se ocitne v nouzi</a:t>
            </a:r>
          </a:p>
          <a:p>
            <a:pPr marL="0" indent="0">
              <a:buNone/>
            </a:pPr>
            <a:r>
              <a:rPr lang="cs-CZ" dirty="0"/>
              <a:t>versus </a:t>
            </a:r>
          </a:p>
          <a:p>
            <a:pPr marL="0" indent="0">
              <a:buNone/>
            </a:pPr>
            <a:r>
              <a:rPr lang="cs-CZ" dirty="0"/>
              <a:t>bojácný, malý, neposedný rošťák sobík </a:t>
            </a:r>
            <a:r>
              <a:rPr lang="cs-CZ" dirty="0" err="1"/>
              <a:t>Chichotek</a:t>
            </a:r>
            <a:endParaRPr lang="cs-CZ" dirty="0"/>
          </a:p>
          <a:p>
            <a:endParaRPr lang="cs-CZ" dirty="0"/>
          </a:p>
        </p:txBody>
      </p:sp>
      <p:pic>
        <p:nvPicPr>
          <p:cNvPr id="4098" name="Picture 2" descr="Výsledek obrázku pro tappi vi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374" y="0"/>
            <a:ext cx="2769269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843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0035" y="116633"/>
            <a:ext cx="7886700" cy="1325563"/>
          </a:xfrm>
        </p:spPr>
        <p:txBody>
          <a:bodyPr/>
          <a:lstStyle/>
          <a:p>
            <a:pPr algn="ctr"/>
            <a:r>
              <a:rPr lang="cs-CZ" dirty="0"/>
              <a:t>Nakladatelství Labyrint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75520" y="1268760"/>
            <a:ext cx="8784976" cy="5589240"/>
          </a:xfrm>
        </p:spPr>
        <p:txBody>
          <a:bodyPr>
            <a:normAutofit/>
          </a:bodyPr>
          <a:lstStyle/>
          <a:p>
            <a:r>
              <a:rPr lang="cs-CZ" dirty="0"/>
              <a:t>Edice Raketa – knihy pro děti</a:t>
            </a:r>
          </a:p>
          <a:p>
            <a:r>
              <a:rPr lang="cs-CZ" dirty="0"/>
              <a:t>Mezi kmenové autory patří např. Petr </a:t>
            </a:r>
            <a:r>
              <a:rPr lang="cs-CZ" dirty="0" err="1"/>
              <a:t>Sís</a:t>
            </a:r>
            <a:r>
              <a:rPr lang="cs-CZ" dirty="0"/>
              <a:t>, Jaroslav </a:t>
            </a:r>
            <a:r>
              <a:rPr lang="cs-CZ" dirty="0" err="1"/>
              <a:t>Rudiš</a:t>
            </a:r>
            <a:r>
              <a:rPr lang="cs-CZ" dirty="0"/>
              <a:t>, Jaromír 99, Lenka Reinerová, Olga </a:t>
            </a:r>
            <a:r>
              <a:rPr lang="cs-CZ" dirty="0" err="1"/>
              <a:t>Walló</a:t>
            </a:r>
            <a:r>
              <a:rPr lang="cs-CZ" dirty="0"/>
              <a:t>, David Böhm</a:t>
            </a:r>
          </a:p>
          <a:p>
            <a:r>
              <a:rPr lang="cs-CZ" dirty="0"/>
              <a:t>Labyrint podporuje řadu nezávislých kulturních projektů a spolupořádá mezinárodní festival </a:t>
            </a:r>
            <a:r>
              <a:rPr lang="cs-CZ" dirty="0" err="1"/>
              <a:t>KomiksFEST</a:t>
            </a:r>
            <a:r>
              <a:rPr lang="cs-CZ" dirty="0"/>
              <a:t>! </a:t>
            </a:r>
          </a:p>
          <a:p>
            <a:endParaRPr lang="cs-CZ" b="1" dirty="0"/>
          </a:p>
          <a:p>
            <a:r>
              <a:rPr lang="cs-CZ" b="1" dirty="0"/>
              <a:t>Vernisáže, výstavy, …</a:t>
            </a:r>
          </a:p>
          <a:p>
            <a:endParaRPr lang="cs-CZ" dirty="0"/>
          </a:p>
        </p:txBody>
      </p:sp>
      <p:sp>
        <p:nvSpPr>
          <p:cNvPr id="4" name="AutoShape 2" descr="Výsledek obrázku pro nakladatelství labyrin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Picture 4" descr="http://www.iumeni.cz/register/pics/publisher/middle/n00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4293096"/>
            <a:ext cx="2353444" cy="23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prirodovedci.cz/eduweb/res/upload/eshop/product/271/ca09c6aa32776ae04e677147d84c0eb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266278"/>
            <a:ext cx="3920735" cy="359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100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15D705-0A75-4E7B-9E1B-2C700D6DB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Mladá fronta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DBABD8D-9EB7-4AC1-97F8-8B608F650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Vhrsti</a:t>
            </a:r>
            <a:r>
              <a:rPr lang="cs-CZ" dirty="0"/>
              <a:t> – Prázdniny v nebi (o překonávání strachu) – Mladá fronta</a:t>
            </a:r>
          </a:p>
          <a:p>
            <a:r>
              <a:rPr lang="cs-CZ" dirty="0" err="1"/>
              <a:t>Vhrsti</a:t>
            </a:r>
            <a:r>
              <a:rPr lang="cs-CZ" dirty="0"/>
              <a:t> – Už se nebojím tmy – Mladá fronta</a:t>
            </a:r>
          </a:p>
          <a:p>
            <a:r>
              <a:rPr lang="cs-CZ" dirty="0" err="1"/>
              <a:t>Vhrstvi</a:t>
            </a:r>
            <a:r>
              <a:rPr lang="cs-CZ" dirty="0"/>
              <a:t> – Chci být dospělý – Mladá fronta</a:t>
            </a:r>
          </a:p>
          <a:p>
            <a:endParaRPr lang="cs-CZ" dirty="0"/>
          </a:p>
          <a:p>
            <a:r>
              <a:rPr lang="cs-CZ" dirty="0"/>
              <a:t>Špaček Ladislav – Dědečku, vyprávěj; Dědečku, ještě vyprávěj; Dědečku, už chodím do školy</a:t>
            </a:r>
          </a:p>
          <a:p>
            <a:r>
              <a:rPr lang="cs-CZ" i="1" dirty="0"/>
              <a:t>lepší kniha o etiketě: </a:t>
            </a:r>
            <a:r>
              <a:rPr lang="cs-CZ" i="1" dirty="0" err="1"/>
              <a:t>Krolupperová</a:t>
            </a:r>
            <a:r>
              <a:rPr lang="cs-CZ" i="1" dirty="0"/>
              <a:t> Daniela; Kratochvíl Miloš – Draka je lepší pozdravit aneb O etiketě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3810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0331" y="796241"/>
            <a:ext cx="7886700" cy="975642"/>
          </a:xfrm>
        </p:spPr>
        <p:txBody>
          <a:bodyPr/>
          <a:lstStyle/>
          <a:p>
            <a:pPr algn="ctr"/>
            <a:r>
              <a:rPr lang="cs-CZ" dirty="0"/>
              <a:t>Nakladatelství Portál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0353" y="1948070"/>
            <a:ext cx="9927804" cy="490993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Od roku 1990, navázalo na  samizdatovou činnost v oblasti křesťanské literatury. Dnes jedno  z nejvýznamnějších nakladatelství v oblasti pedagogiky a psychologie. </a:t>
            </a:r>
          </a:p>
          <a:p>
            <a:r>
              <a:rPr lang="cs-CZ" dirty="0"/>
              <a:t>Vydává odbornou literaturu (psychologie, pedagogika ad.), populárně naučné knihy, rozhovory, dětskou literaturu, rádce pro rodiče, 4 časopisy atd.</a:t>
            </a:r>
          </a:p>
          <a:p>
            <a:r>
              <a:rPr lang="cs-CZ" dirty="0"/>
              <a:t>Z odborné literatury k LPD: Čtení není nuda (Černá), Rozvíjíme předčtenářskou gramotnost (Tomášková), Jak a co číst dětem v MŠ (</a:t>
            </a:r>
            <a:r>
              <a:rPr lang="cs-CZ" dirty="0" err="1"/>
              <a:t>Gebhartová</a:t>
            </a:r>
            <a:r>
              <a:rPr lang="cs-CZ" dirty="0"/>
              <a:t>); Umíme to s pohádkou?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LPD:</a:t>
            </a:r>
          </a:p>
          <a:p>
            <a:r>
              <a:rPr lang="cs-CZ" dirty="0" err="1"/>
              <a:t>Tullet</a:t>
            </a:r>
            <a:r>
              <a:rPr lang="cs-CZ" dirty="0"/>
              <a:t>, </a:t>
            </a:r>
            <a:r>
              <a:rPr lang="cs-CZ" dirty="0" err="1"/>
              <a:t>Hervé</a:t>
            </a:r>
            <a:r>
              <a:rPr lang="cs-CZ" dirty="0"/>
              <a:t> – Knížka; Barvy</a:t>
            </a:r>
          </a:p>
          <a:p>
            <a:r>
              <a:rPr lang="cs-CZ" dirty="0"/>
              <a:t>Čech Pavel – Dobrodružství pavouka Čendy; Dobrodružství Rychlé veverky</a:t>
            </a:r>
          </a:p>
          <a:p>
            <a:r>
              <a:rPr lang="cs-CZ" dirty="0"/>
              <a:t>Černík Michal – Jak žijí oblázky</a:t>
            </a:r>
          </a:p>
          <a:p>
            <a:r>
              <a:rPr lang="cs-CZ" dirty="0"/>
              <a:t>Logopedické pohádky, Logopedické hádanky, Říkadla a hry pro nejmenší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8434" name="Picture 2" descr="Portál [logo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282925"/>
            <a:ext cx="2002532" cy="131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B94C41B-1649-41A3-953D-A1D6328CB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278" y="2849217"/>
            <a:ext cx="2494722" cy="347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24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C09602-CBD5-4F78-9488-64EF7339D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Nakladatelství Portál a další – receptivní a produktivní jazykové dovednosti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1AA977-7604-4535-BA8F-78AD18A7E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747" y="2336873"/>
            <a:ext cx="9613861" cy="4521127"/>
          </a:xfrm>
        </p:spPr>
        <p:txBody>
          <a:bodyPr>
            <a:normAutofit/>
          </a:bodyPr>
          <a:lstStyle/>
          <a:p>
            <a:r>
              <a:rPr lang="cs-CZ" dirty="0"/>
              <a:t>Pospíšilová Zuzana: Hádám, hádáš, hádáme</a:t>
            </a:r>
          </a:p>
          <a:p>
            <a:r>
              <a:rPr lang="cs-CZ" dirty="0"/>
              <a:t>Ester Stará a Milan Starý: </a:t>
            </a:r>
            <a:r>
              <a:rPr lang="cs-CZ" dirty="0" err="1"/>
              <a:t>Žvanda</a:t>
            </a:r>
            <a:r>
              <a:rPr lang="cs-CZ" dirty="0"/>
              <a:t> a melivo (Knižní klub)</a:t>
            </a:r>
          </a:p>
          <a:p>
            <a:r>
              <a:rPr lang="cs-CZ" dirty="0"/>
              <a:t>Ester Stará a Milan Starý: Mařenka už říká Ř</a:t>
            </a:r>
          </a:p>
          <a:p>
            <a:r>
              <a:rPr lang="cs-CZ" dirty="0"/>
              <a:t>Eichlerová a Havlíčková: Logopedické pohádky </a:t>
            </a:r>
          </a:p>
          <a:p>
            <a:r>
              <a:rPr lang="cs-CZ" dirty="0"/>
              <a:t>Eichlerová a Havlíčková: Logopedické hádanky</a:t>
            </a:r>
          </a:p>
          <a:p>
            <a:r>
              <a:rPr lang="cs-CZ" dirty="0"/>
              <a:t>Eichlerová a Havlíčková: Kouká Mína do komína </a:t>
            </a:r>
          </a:p>
          <a:p>
            <a:r>
              <a:rPr lang="cs-CZ" dirty="0"/>
              <a:t>Mlčochová Markéta: Povídám, povídám pohádku</a:t>
            </a:r>
          </a:p>
          <a:p>
            <a:r>
              <a:rPr lang="cs-CZ" dirty="0" err="1"/>
              <a:t>Žiška</a:t>
            </a:r>
            <a:r>
              <a:rPr lang="cs-CZ" dirty="0"/>
              <a:t> Pavel: O botě, která si šlapala na jazyk (Albatros)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946590D-F6C1-489D-9C20-18BEF4300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609" y="0"/>
            <a:ext cx="2392761" cy="3390552"/>
          </a:xfrm>
          <a:prstGeom prst="rect">
            <a:avLst/>
          </a:prstGeom>
        </p:spPr>
      </p:pic>
      <p:pic>
        <p:nvPicPr>
          <p:cNvPr id="6" name="Picture 8" descr="Výsledek obrázku pro logopedické pohádky">
            <a:extLst>
              <a:ext uri="{FF2B5EF4-FFF2-40B4-BE49-F238E27FC236}">
                <a16:creationId xmlns:a16="http://schemas.microsoft.com/office/drawing/2014/main" id="{C931571E-8744-45B5-BC90-98B6376CF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591" y="1695276"/>
            <a:ext cx="2397391" cy="239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markéta ml&amp;ccaron;ochová portál">
            <a:extLst>
              <a:ext uri="{FF2B5EF4-FFF2-40B4-BE49-F238E27FC236}">
                <a16:creationId xmlns:a16="http://schemas.microsoft.com/office/drawing/2014/main" id="{0992072C-4FBA-42B5-9257-69A7BC8D0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10" y="3435889"/>
            <a:ext cx="2355194" cy="337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0E5A888-9EF2-47AE-9AF8-ECA21C8C9E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905" y="4231536"/>
            <a:ext cx="2287077" cy="255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44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8366" y="615735"/>
            <a:ext cx="6636888" cy="1325563"/>
          </a:xfrm>
        </p:spPr>
        <p:txBody>
          <a:bodyPr/>
          <a:lstStyle/>
          <a:p>
            <a:pPr algn="ctr"/>
            <a:r>
              <a:rPr lang="cs-CZ" dirty="0"/>
              <a:t>Nakladatelství Paseka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2279374"/>
            <a:ext cx="7864020" cy="4578626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Jedno z prvních soukromých nakladatelství po listopadové revoluci.</a:t>
            </a:r>
          </a:p>
          <a:p>
            <a:r>
              <a:rPr lang="cs-CZ" sz="2800" dirty="0"/>
              <a:t>Mezi kmenové autory patří básník Pavel </a:t>
            </a:r>
            <a:r>
              <a:rPr lang="cs-CZ" sz="2800" dirty="0" err="1"/>
              <a:t>Šrut</a:t>
            </a:r>
            <a:r>
              <a:rPr lang="cs-CZ" sz="2800" dirty="0"/>
              <a:t>, který mimo jiné napsal a společně s výtvarnicí Galinou </a:t>
            </a:r>
            <a:r>
              <a:rPr lang="cs-CZ" sz="2800" dirty="0" err="1"/>
              <a:t>Miklínovou</a:t>
            </a:r>
            <a:r>
              <a:rPr lang="cs-CZ" sz="2800" dirty="0"/>
              <a:t> v Pasece publikoval oblíbené dětské knihy o </a:t>
            </a:r>
            <a:r>
              <a:rPr lang="cs-CZ" sz="2800" dirty="0" err="1"/>
              <a:t>Lichožroutech</a:t>
            </a:r>
            <a:r>
              <a:rPr lang="cs-CZ" sz="2800" dirty="0"/>
              <a:t> (ocenění Magnesia Litera – kniha desetiletí). </a:t>
            </a:r>
          </a:p>
          <a:p>
            <a:endParaRPr lang="cs-CZ" sz="2800" dirty="0"/>
          </a:p>
          <a:p>
            <a:r>
              <a:rPr lang="cs-CZ" sz="2800" dirty="0"/>
              <a:t>LPD:</a:t>
            </a:r>
          </a:p>
          <a:p>
            <a:r>
              <a:rPr lang="cs-CZ" sz="2800" dirty="0" err="1"/>
              <a:t>Šrut</a:t>
            </a:r>
            <a:r>
              <a:rPr lang="cs-CZ" sz="2800" dirty="0"/>
              <a:t>, Pavel: </a:t>
            </a:r>
            <a:r>
              <a:rPr lang="cs-CZ" sz="2800" dirty="0" err="1"/>
              <a:t>Lichožrouti</a:t>
            </a:r>
            <a:endParaRPr lang="cs-CZ" sz="2800" dirty="0"/>
          </a:p>
          <a:p>
            <a:r>
              <a:rPr lang="cs-CZ" sz="2800" dirty="0"/>
              <a:t>Dědeček, Jiří – Pecháčková Emma: Hvězdy pražské zoo</a:t>
            </a:r>
          </a:p>
        </p:txBody>
      </p:sp>
      <p:sp>
        <p:nvSpPr>
          <p:cNvPr id="5" name="AutoShape 4" descr="data:image/jpeg;base64,/9j/4AAQSkZJRgABAQAAAQABAAD/2wCEAAkGBxMSEhMSEhMVFhUXFxYVGBcYFRgZGBUVFRgYFhcXGBUYHCggGBslHRUVITEiJSkrLi4uGB8zODMtNygtLisBCgoKBQUFDgUFDisZExkrKysrKysrKysrKysrKysrKysrKysrKysrKysrKysrKysrKysrKysrKysrKysrKysrK//AABEIAOEA4QMBIgACEQEDEQH/xAAcAAEAAgMAAwAAAAAAAAAAAAAABwgBBQYCAwT/xABJEAABAwICBgYGCAMGBAcAAAABAAIDBBEFIQYHEjFBUQgTImFxgTI1c5GhsRQjM0JScpKyU4LBFWJ0orPRJDTC4RYXJUNU0vD/xAAUAQEAAAAAAAAAAAAAAAAAAAAA/8QAFBEBAAAAAAAAAAAAAAAAAAAAAP/aAAwDAQACEQMRAD8AnFERAREQEREBF4udbeo0031xUlGTFTAVMwuDsutEwjLtPF9o9zeW8IJLc8AEk2A3k5WXD6R61sNpCW9cZpB92EF1u4v9AeF7qvelGnVdXuPXzu2OETCWxgfkHpeJuc1zZKCX8b181LiRSU8cTfxSXkfbwBDQfeuLxPWRic99uslaDwjIjA8Nix+K5NEH01VfLIbySyPPNz3OPxK9G0eZ968UQeW0eZ968mykG4JB5gm69aIN7h2mFfB9lWTttuHWOc39LiR8F1uE67MSisJDFO3jtss79TCM/IqNUQWLwHXnRS2FVHJTniQDKz3tG1/lUk4Ti8FSzrKeZkrTxY4G3jxHgVSwL68MxSaneJIJZInjPaY8tOXO28dxQXXRQJodrxe3ZjxCPbbu66PJ473R7neVvBTXguMwVcYlp5WSMPFrgbHk4b2nuKDYIsArKAiIgIiICIiAiIgIiwUGVqtItIIKGEz1MgYwZDm42vstb949y1+nOmNPhkHWzG73XEUQPakcB8GjK7uF+9Vd0s0oqMRnM9Q653MYL7EbfwtB3eO8oOm1ga0qnEC6KIugpt3Vgjakz3yOH7Rl4qPrrCICIiAiIgIiICIiAiIgIiIMgrbaN6SVNDKJaWUsdxG9rxyew5OHx5WWoRBaPV3rPp8RAifaGpAHYJ7MnMxk793onPPipACo/FIWkOabEEEEZEEZgg8Cp91Ua1hPsUdc4CXdHMchKeDX8A/v3Hx3hMaLF1lAREQEREBERAWg0z0phw6mfUTZncxl7GR53NHzJ4DNbitq2QxvlkcGsYC5zjuDQLkqp2sXTGTE6kym7Ym9mGM/dZzNsto7yfAcEGt0p0jnr6h9RO4lzibNv2Y28GNHAD471pysIgIiICIiAiIgIiICIiAiIgIiICIiAvIOXiiCwmpnWR9JDaGrd9cBaKRxzlaB6Lid7xbfxHhnLwKpFTTuY9r2OLXNILSN4I3EFWm1VabDE6Xtn/iIg1soyG1ykAHB1j4G6DuEWAsoCIiAsFZWl0wx1tDRz1TrfVsJaCbbUhyY2/e4gIIk1/aZXcMNhdkLPqCOZF2R+FiHH+XvUIr6cQrXzSyTSEue9xe4ni5xud6+ZAREQEREBERAREQEREBERAREQEREBERAREQF0Gg2ksmHVcdSw9kENkb+OIkbbfG2YPAgLn1kFBdjD61k8TJonBzHtD2uHFrhcL6lC/R70p245MPkOcd5Yr/gLu20eDjf+ZTQgIiIMFQV0i9ICXQUDDkAZpRzJ7MYPgNs27xyU6ucACTuGapzpxi5q6+qqCbh8rtnujadmMfpa1BpCsIiAiIgIiICIiAiIgIiICIiAiIgIiyQgwizZYQEREBERButEMddQ1cFU2/1bruA+8w5Pb5gnzsriwSh7Q5pu1wDgRuIIuD7iqQK02pTG/pWFxAm74C6B38liw9/Yc3zug71ERBzesXFfouG1cwNiIi1p/vyERt+LwqglWS6QdZsYYI/4szG+TQX/MBVtQYREQEREBERAREQEREBERAREQEREGQpr0H1M09XRQ1NRPMHStDw2PYAa07gdpriT7lCgVvNWfqqh9hH8kEGa2NW8eFMhlgle9kjiwtkDdoOA2rhzQAQQDwUaqwvSS/5Ol9uf9Nyr0gIiICIiApq6N2KWlqqUn0mtmaO9p2HfuaoVXe6kq0xYxTC9hIJY3eBjc4D9TWoLSrKwsoIW6Sk9oaKPm+R/wClrR/1KFMIwWoqnllNC+VwFyGNJsOZ5KX+kue1h/hUfOJfX0amDqq42F9uEX7g19h8T70ERYpohXUzDLPSzRsG9zmGwvzPBeOCaJ1tYL01NJI38QbZv6jYfFW/xChjnjfDK0PjeC1zTuc07wUomRtaGRBga3shrAA1tuADcggp9jui9ZRW+lU8kQdkC4dknltC4utOrnaS4PHV001PKAWvY4bvRNjsubyINiFTaWFweWW7QcW2Gd3A2+aD2UVBLM4MijfI47msaXH3BdLFqyxZwuKKW3eWNPuc4FWQ0F0Rhw2nZFG0dYQDLJYbT32zu7fYHcNy2mJY5TU5a2eohic/0RJI1hdnbIOOeZCCpGMaI11KNqopZY2/iLbtHi4XAWlsrvFrXDMAtI3EXBH9Qqza7NEo6CrY+BobDO0vDQLBkjTZ7Wjg2xYR4lBHQC6LDdA8SnaHRUcxadxLdkHzfZSTqB0NilbJXzsa8tf1cLXAENLc3SWOROYA5WKm+qqWRMc+R7WMaC5znODWtA3kuOQCCp1Vq4xWMFzqKWwz7Oy79pK5iWFzXFrmlrgbEEEEHkQdyunheKwVLdunmjlZe21G8OAI4Et3HuXB66dDoqmilq2sAqIGGTbAF3xtze15+8ALkX3Z80FZrLY4PgFVVEimgkltv2GkgHkTuC2OgWj39oV0NMSQ1x2nkbxG0bTrd9hbzVtMNw6KnjbFAxscbcg1oAA/79+9BVc6sMWtf6FJ+pl/dtXWgxbA6mlds1EEkR/vtIB8CcirgNx6lM5phUQmcb4hI3bB4jYve/Gy9mMYRDVROhqI2yRu3tcL25EfhcOYzQUssreas/VVD7CP5Krml+CGhrJ6W5cI32DiLbTSLtJ77EK0erP1VQ+wj+SDh+kl/wAnS+3P+m5QJh2HS1EgigjdI83s1ouTbfkFPfSS/wCTpfbn/TcvX0eNHOrglrnts6U9XHf+Gz0nDxdcfyIIfrdCMRhY6SWjnaxou5xYbADeT3Ln7K5mlOKMpaSoqJM2sjcdn8RtYMz/ABEgearhqc0TZiFcRMLwws6x7eDzcBjDnuOZ/lQc1g+ilbVC9PTSyD8Qadn9RyW1k1Y4s0XNFJ5FhPuDrq2MULWNDWgNaBYAAAAdwGQXw0GOU073Rw1EMr2ek1kjXObwzAOWYsgpxiGHTQPLJo3xuH3XtLT8VudXU2xidE7lOz4m39VaLS/ReDEad0MzRcg7D7dqN9snNP8ATiqr6NU7osSp43Cz2VMbHDk5sgaR7wUFxVlEQQh0lYezQv5GZv6gw/8ASvd0afsa788P7XrZdIqj2sPhk/hzj/O1wWt6NP2Nd+eH9r0En6ZyuZQ1bmkhwgkII3g7JzChLo5TO+mzsudkwFxbwJD2gG3PMqatOvV9Z7CT9pUI9HP1hN/h3fvYgsRJuPgVTKWfq6t0hF9icvtz2ZL2+CudJuPgqU4qPrpvaP8A3FBa6DWJhb2hwrYBcXs54aR3EHcVAeufSGGtxDbp37cbI2xh3BzgSXFvMZjNbfQDU/JWxNqKqQwQvzYGgGR7eDs8mDxF1ItNqSwtosRO883S2P8AkaB8EHbaLuJo6Unf1MX7Aol6Sno0PjL8mKZ6GlbFGyJl9ljQxtzc2aLDPjuUMdJX0aHxl+TEHR9H+oDsKDRvZNI13cTZ3ycFvtaWDy1eG1MEAvIQxwaN7thweWjvIBCgrVDp0MNqHRzH/hpi0PO/q3NuGyW5WJBtwtyVnaaoY9jXscHNcLtcDcEHcQQghjo3zgNrYXGz9qN2wcjYBzSdk8jYKS9YMzWYZXlxABpZ2i/4nRua0eJJA81yms3Vm2s2quj+rrGj7p2WzeJ+6+1+1x3HmK7Yp17XuhqDJtscQWSFxLXDI5EoO51Betm+xl+QVnFWTUF62b7GX5BWbKCq2Gyn/wARtNzf+0iL9xqCD8DZWoUfU+qOiZWiuEtT1on+kbJfHsbe2ZLW6u+zfvUghBVvXf63qPyxfsCn/Vn6qofYR/JQBrv9b1H5Yv2BT/qz9VUPsI/kg5HX7h8lRBQwRC75KoMaO9zHAX7v9lIuC4aylgip4/QjYGDyG/xO9edZh0cskMj23dC4vjP4XOaWE28CfevonlDWucdzQXHwGZQQt0idJLNhoGH0vrpfyjKMeZ2neQXN6idJ6ajnqW1UgiEzGbL3ZNBjLrgnhcO+C4bTDG3VtZPVOP2j3Fo/DGDZjfJoC+XBcJmq5mU8DC+R5s0ZDxJJyAHNBZ/H9Y+Gsp5nNq4pHbDg1kbg57nEWAAHeVDeoJx/tZu/OGW/+Vdvgeoama0Grnle/i2ItYzwuWlx+C7DRjVvQUEwqKdsgkDXNu6QuFnb8vJB2ICqpSQ7WkJaOOIv+E7irVhVp0Ppes0nItk2sq3nu2DK4fEBBZa6LKIOO1u4aajCato9JrRKMv4Tg828WtcPNcR0afsa788P7XqY6mAPY5jtzgWnwcLFRVqFw8078VgcLGKobH+jrG38MkHe6der6z2En7SoR6OfrCb/AA7v3sU76T0Tp6SphZbakiextzbtFpA8M1FGo3Q2so6qeaphdE3qurG0Rdzi4HKxOQtvQTTJuPgqYyU/WVZjJsHzll+W1Ja/xVzZNx8CqcUvrBv+JH+qEFxoYg0BrQA0AAAbgALADyCibW3rLqsOqmU9M2L7MPc57S6+0SAAARYWHxUuFQhrr0JrautimpoXSsMTYyWkdlzXH0rkWGe9BMWBVTpaaCV9tp8bHutkLuaCbDzUP9JX0aHxl+TFMGBUzoqaCJ1tpkbGG267WgH5KH+kp6ND4y/JiCL9GNB66va59LCXMabF5cGt2t9gXHM+G5SDozX4no6Giuhc+he7ZOy8O6l7s7tscr59ncfFdtqDcDhLLbxLLfx2v9rLZa4cOkqMKqY4WF7/AKtwa0XcQyRrnWAzJsDkEHU4ZiMVREyaB7XxvF2uabg/9+5Rrr10NZPSuro2gTQC7yB9pFkCHcy3eD4+Xj0e6KoipqkTMexhlBYHtLc9ntkBwGXo59y7rT4D+zK+/wD8Wo9/VOt8UEBag/WzfYy/IKzRVZNQbv8A1ZnfFKPgD/RWbKCB8a121cFTUQtggIilkjBO3chj3NBPa32C8f8AzkxQi4oG9xEcxWiptEqp+P2kppOr+nGVziw9WYRMZNovtslpb38bKy7RkgpdjmKS1U8k87ryPN3ZWz3WA4AWtZWs1Z+qqH2EfyVetcsLGYtUiMADsEgCw2iwFysLqz9VUPsI/kg+3HcfZSy0kbxlUSmEO2rbDthzm5WzuWhvmFt3C4sol6RshbSUjmkhwqLgjeCGOIIPBSBoZjorqKCpBF3tG0OUjcnj3goKyaz9HTQ4hNEB9W5xli9m8khv8pu3yXa9G6ha6qqpiLujiaxvd1riXHx+rA8yuq6QWjfX0jKtg7dOSHd8T7A+51j5lc/0afta/wDJB85EE5Vcuwx79+y0utzsL/0UQas9Z1ZiOIdRK2JsRZI8BrTtDZtsjaJz38lL1dEXxyNG9zXNHiQQoP1O6DV1JiLpqiAxsZHIzaJFnOdYDZscxle6CdwoQ1S4bt45ilQRlFJUNHLakmdx52afepuC4nVfhHUtrpnDtVFdVPG/7NkjmNHvDz4EIO2RZRAK02F4MIaqrnFrVHUuI47cbXtcT4jY+K3Kwg+HHMQ+jwTTlpcI2OeQCASGi9rla/RzTGirmB9POw82OOy9p5OY7Pz3FeWnPq+s9hJ+0qnbX2zFwfFBbPT7TWnoKaRxkYZnNcIo73Ln2sCQNzQSCT/uqndYQdq5ve9+N997rD5CTc5leCC3ehWmlNiEDJGSMElh1kZIDmPt2hY7xxBC92k2mlFQsL552A2OzG07UjyODWjPlmchfNVBbIQbgkHmCsF18zmguJo/pXS1dPHOyaMB7QS0vaHMPFrgeINx5KIOkVi0MrqSKORr3s6xzw032Q7ZDbkZXNjl3KGbpdBJWpzWBHhz5IKm4p5XNdtgE9VIBYuLRmWkWvbPsjvVh8NxumnYHwzxSNO4te0/1VLgV5NkIzBIPMGyC6tRiMLAS+WNoGZLntAt5lQxrg1nQSwOoaJ4k2+zLKL7AaLHYYfv3PEZW8VCL5S70iT4m/zXiSg2mjuNvoqmKpittxu2rG9nDcWnuIJCtForrAoK5gMc7WPt2opCGPabXORttDvFwqkLJKC7n0plr7bbfmC5XS3WLQ0LHF0zZJbdmGM7TnG2VyLhg7yqo/SHWttOty2jZeu6D7saxN9VPLUSm8kji91shnwA5DIDwVndVeO078LpGiaMOjjbG9pcAWubkQQVVQFCUE69IrGIJIKaCORj5BIZCGuB2W7Bbc2yFy5a/o/aWRwumoppGsa89bEXGw2wAHtuchcBp8iobDli6C4ukWK0YpZ+vmi6oxva8bYN2lpBAAzJIvkFXfU7pZHh9aTO7ZhmZ1b3WJDDcOY824CxH8y4K6ztILrR4jC5u22WMtOe0HtIt43XLVGszD21cdIJ2uc4ua6QH6uNw3NdJuuTllkOKqmJTa1zblc29yxdBdaPEoSQBLGSdwD2km/LNe+GINGy0WHLxzP/AO71X/o+6L9bUPrpG9iEFkdxvlda7gf7rb+bhyVhEBERAREQaLTr1fWewk/aVTlXVxvDxUQTQE7IkY5l99toWvZU8x/BpqOeSmnbsvYbHk4cHNPFpGYKDWoiICIiAiIgIiICIiAiIgIiICIiAiIgIiIC+zCMPfUzRwRN2pJHNY0d7ja55AbyeAC+QKwmovQYwR/T6htpZW2iad7IjmXHkXZeA8UEi6JYBHQUkNLHuY3M8XvcbvcfEk+VhwW5WAsoCIiAiIgKP9a+r9uJQdZEAKqIdh27rGjPqnHlmSORPeVICwUFIqmndG9zHtLXNJa5rhYtc02IIO4hepWU1sas217TU0wDaprcxezZ2jgeTxwPG9jwtXGrp3xvdHI0se0lrmuFi0jeCCg9KIiAiIgIiICIiAiIgIiICIiAiIgIshSPqs1ZvxBzaioBbSAniQ6ctNi1vJoIILvIdwfXqc1dmtkbWVLbU0buy1zft3gbs98YO87icudrHMbbIL10tKyJjY42hrGgNa0CwaBuAC9yAiIgIiICIiAiIgLhtYmriDEx1g+qqQLNlAFnACwbIPvDv3hdyiCmekejlTQSmGpiLHcDva8fia4ZEfHmtQro47gVPWRGGpibIw8CM2nm072nvCgnTbUpUQ7UtCTPHmeqNhKwchnaTjuse4lBEiL3VNM+NxZI1zHNyLXNLXA97TmF6UBERAREQEREBERARFkBBheyKJxIABJJAAAuSTkAAMyV1WiOruuxAgxxmOLjNIC1n8vF58FP2g2rOjw4NeB11QP/AHntF2m1j1bcxGN/EnPegj3Vtqdc8tqcSaWtFnMp7i7uXW8hu7O/nbcp2iiDWhrQA0AAACwAGQAA3BeQCygIiICIiAiIgIiICIiAiIgLFllEGi0k0Ro69tqqBrzweLte3lZ7bHy3KJ9JdQzrl1BUAj+HNcHykaDfzHmp1RBUPHNAMRpL9bSybI++wdY3Ljdl7DxXMlXiWuxHAqao+3gikvxdG0n3kXQUtRWurdVWEy76RrfyOez4NctVLqRws7hO3wl/+zSgrMisszUdhg3mpPjK3+jF91NqdwlmfUPef700h+AICCra2OE4JU1R2aeCSU3sdhhIB73bm+ZVssO0Jw+DOKjgaefVgn3uut8xgAAAAA3AZAeSCt2Aaka+Yg1Do6dnEF23J5Mbl73BSpotqlw6jLXujM8o3PlzAO+4j9H3gld+iDxY0AAAAAcuC8k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679575" y="-1371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9462" name="Picture 6" descr="http://www.pro-contact.cz/images/pase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24992"/>
            <a:ext cx="1835696" cy="183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D&amp;ecaron;de&amp;ccaron;ek Ji&amp;rcaron;í - Pechá&amp;ccaron;ková Emma, Hv&amp;ecaron;zdy pra&amp;zcaron;ské zo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4161250"/>
            <a:ext cx="2043002" cy="268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Výsledek obrázku pro licho&amp;zcaron;routi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2" descr="data:image/jpeg;base64,/9j/4AAQSkZJRgABAQAAAQABAAD/2wCEAAkGBxQTEhUUExQVFhQXFx8YGRgYFx0cGhocGx8YHRgdHhwZHCggHBolGx4cITEiJSkrLi4uHR8zODMsNygtLiwBCgoKDg0OGhAQGi4kHCQsLCwsLi4sLCwsLCwsLCssLCwsKywsLCwsLCwsLCwsLCwsLCwsLCwsLCwsLCwsLCwsLP/AABEIAO8A0wMBIgACEQEDEQH/xAAcAAABBQEBAQAAAAAAAAAAAAAGAAEEBQcDAgj/xABHEAACAQIEBAQDBgQDBQUJAAABAgMAEQQSITEFBkFREyJhcTKBkQcUI0JSoWKxwdEz4fAVcoKSsiQ0Q1PxFhclNkRjc3Si/8QAGQEBAQEBAQEAAAAAAAAAAAAAAAECAwQF/8QALBEAAgIBAwMDAwMFAAAAAAAAAAECEQMSITEEQVEiMmETFIFxobEVQlKRwf/aAAwDAQACEQMRAD8A2ylT0qyaGpV5Eqk2BF+1xXuhBqVKlQD0q8q19tfaoOB4qsrsgVgU0a9rA9BodbjXSgJ9KlSoUVKlXjxVzZcwzWva+tu9qEPdKvHirfLmGbe1xe3tXOTGxqcrSIGPQsAfoTQqTZ3pV4WVSSAQSNxcXHuOlJJVN7MDbQ2INvftVB7pVwhxkbkhXRiNwGBI+QNVHHOZ0wzohjeQvoDGVIzX+FrsMptrc6aVLNRxyk9KW5fUqj/fUsCXQX28w/vrXcOLXuLd+lDLTQ9KuEGMjckI6MRuFYG30rokoJIBBI3AOo9+1A00e6VcDjI//MTt8Q6b9aQxsf8A5iaa/EP70LT8HelTK19RqD1r1QgqanpqA9UqVKgM7jwniLKI4XabxzllXQKL7E3/AGq6x/G5ony3jYKyoQFYnUC+Z9g1+lX+BwCQhggIzMWNzfU71Cm5ehZmYh/OcxGchc36gO9UyQf/AGgk+DKvjCcxka2ygXLW32rlhuMzzAt4f4Lhxop8oANjnvY69LVdjhEXj+PY+Ja2+m1r272rhBwCFHzLnF7kJnOUEggkL7GoCHwCItw9VVspKMA3YktVbwpFgkVJIPDnVGKSA3V/Kb5u/wDraiRcDCkHgmwiIy6tvm6XJ3vXDB8vwo2YZ2axUFnLZQd7dtKArV43iRCs7LFkfKFAve5axv8AvXvjvGJV+8omUeGqENrm89wfn2q2k4PEYBBY+GNtdRY3GtcouX4QHFmPiKFcsxJNtQbnrQEvh2fwkzkFrC5F7em+t7UIYf8A+YJf/wBQfzFGWDwoiQIpYgbFjc/U1S8X5Ow2ImM0niiQqFJSVk0G3wmoz0YJxjqUu6aB7mCZk4yroLuuBkK+4DkfvUDknlbB43BGfE/izSMxkkLkMpBNrG/l01oz4fyph4ZI5UDl40aNS0jN5WJJvmOu5quxX2dYJ3ZssqK5u8aSsqNfe6ipW56vuYaNCbWy3S8X8/IPYTFYiHiuO+6YcTm0YYGQLYACxud70OrjZU4djiLxtJjssmU/CGBLC/vpetewHA4YZpZ0BEkoUPqSLLoth0rhheVsMkc8YjzJO5eRWJN2O9r7fKmlmo9biTXp/wAfzXPwAnOfAsNgcPhsRg/w5w6BWVtZARc3/V/nTc48Ew8+JTDYaFfvcxEk8tyfCU6sTra57e3eizh32f4OKRZAsjlDdFkkZlQ7iyn+tKX7P8I0jyHx87klmE7gknXodvSppNQ6yEWnqbavf9eL34QIc6cMw+GxOBi+7maGOCS8S/E1tSfe/mNVYklj4QuWW0GIxVjlcnwYj+QnpqNR/etRwvKuHjeBwHLQBhGWkZtHvmvc+bfrXOPkzCDxgIzkn1kjzHJffMF2Vr9RTSI9djUYppuv33b/ABz/AMA3nLg2HwH3ObBARzeMqDKf8RSNb6630+tWfIbAcQ4pew/FB192qy4XyNhIJ43USOyAlPEcuE6DKDoN6fmbk3Bys+IkDq5HmMblc/QX6HoKtPkw+pxSh9OTb291b835BPlTgWHxODxbyxhzHNMYzc2FwDcW0O1R8JwHDrwJ8SIwJ2hIL63ILi+m3QVpvCuCRQ4cYdFyxlSCBucw8xvvc96jty/hlwf3MhhARly5jmNzfffemnYffep7utSf4RK5c/7ph/8A8Kf9IqyFcMJh1jjWNfhRQovroBYa+1dxWj58ncmxxTU4pUIKlSpUAqanNROIcQjhTPK4RdrnqewG5PoKEKzj/EzGUMc0C+GwMqOwDMpGij9JO4JoTTjWGknHgSp47BhCXckhn1eCVSfLc/Cw+W2rcd5mwzyyIoUCRMpWRDF95uPyS2zI6jQX0N6H+b5opsOMQ8edUsjyItpFH6ZQNY5V0ZZBdW20oC1xHHAuEVPDCrFiYkZJDnbDSBwQGzfHGdSrb62NX/BOJq8YCuyPNirsyaXvGJG0a+VSARpt0rGOL8bbEIM7XlAEMr9J41IaGQ/xjYmuvDuY2CZQSD4ZRT1uV8LN7hCT8qtCzbRxNJlXEyTtFD4p8BUOsmQkG4sTIGsTYDa1XfDeJiYvlRwq2s7CyvcXuncDa/escj4wjSHEn/u8S/dsJDfLnKrZrn8sQ3Zha+16NOWI5njQhnEY/wAMRskERH/2kKlmTsWtegD+laq3guJeQMzNdcxVbxsjjLowYHQm/UaGpWOxscKZ5XVEBAzMbC52qAkWpUCca+1LBRRF428RjE7qNgShC5D1BJP7VKg+0rAEG8pDDdCpve6Cw6EksAO+valAMaVqgYDjUEy5opkdblbhhupynf8Ai0qfQD2prU9NQojTXp6quF8QBja/xJIyMDuPMbH6EUIcTxFRjXQn4Yl+Vyx/pVZzZxZS+Gw6nzSSByP4Yzm197VnGJ5pJ4tjrG9lULbvFuB8iR9KH+W+YnxHGEmc3UMR6BQLCrQs+kZJlVSxNgNSa5wLfzkanb0Hb+9Z9wvm5MdjI8NGbxReeRujMNbewNaKZABc7AX+VRg6AUq8xvcA7XFeqFFelTUqAelSpUAxFZ/xh5M0lsQ804VlvBECY7kFRmJCqFF9Lgk2uaL+Y1U4aQPK0K21kQ2Ye3cna3W9ZRxmVcUbLEYIYz4McMSgyym9znZvJGM3QgsTREK3H4xMTnUwrdCVbxJIPEB7+ZiSfZiKFV4hiMHISmZARlYNZo5F7MoLKanY/hzRR2klgRVYlYg0bTKdvyqT70MyTlrgHTubmtEZHeS7GwsL6DtfoP4ewr0XI0HU6elcyhAsR10/12rqkWooQteHEyPGGy5UIAUi6gb/AA3GYk6kEgHrWhcNxyySqbQTN+aXEl2II0UKVIVT6RrlHc1l6pI8mRELOLA5el9gTsCf50Ycm4N3YrHPDHIpIMcpA8Q/p1Fz2uSBfvQqNb5b4wEw8zSTyOY2IvOBGL2JCIxAzr0DHU1jPNvOWJ4gzomcQsEYQnXKyyHXQa2Oh9LUV85zueHKpbyzszFWYuEMei5SQAhDgEqPWqrkNcMirI8sX3iQny59UVzmykbA3v8AUURQOxvLGNEas2HlyDMCbbDPmJI3tXPCYGYyeIscjKHzOQp8uVidRv0Br6KwDqqD4Tfvaqzi2MjBJ8NPcWH7rQlGEcv8bfD+caHxM40uQ19Db3NfS3JnMq47DpKAFcrd0vcrcsB9cpIrMOL4fBTKyOsaO5uJLgMG/Kc3uOtWf2DYNkGKznVWEehuDluC1/U7elRg1uovFMcIIZJWBKxoXIG5trYetSaEud+KL4uEwIb8TEzLmA3EaedvkctvrUKXfDuNRT4dcQpKxuLjOMpB7EHY3oB5r4k2FmMwOkgyTJ6/+HKvfoDRpzlEzYbLGcrs6qh7Enf5C9ZLzJg1XD4uJC7+DijEpYktYiNjr18xOlVAAOASseIB9yZDm7m5N7W3q04bwSfBifESQshCsI1INyWBCntYA3+lWHCWODg8SJPExuKk8LDi18oU+dwO97KPYmiXG8l8Qw0BxeIxfivdfEgOZlKsQCL31Iv0HtVIUn2RSLhleeVlXN5VLG17b/LpWx8I4z980iBMIPmk2DW6KDrbpesbk5ZWTFsZ5EKxqZDh0IV1jTUkg6KANbbmtb5V4nFJCq4TI1tPJ/hxjuT+ZrdOvoKjKFop68othXqoUVNT01APalT0jQFJzHgJpwqRsEAObxLi6tqAQpBDEXzC/UUJceAjEfD0VWyxiRrNlDNY5pJm+JEvdj+ZibVok6kqQpsxGhtex6G3WgqXhGHZXEsiusj2lffMsADyAnpdwb9gLChDFOPSjOAov1vbKrf7qD4Y+w3PU1W4eKaSQLBCZZCbCyggHtbYGtQl5cXEgTMCpxWJYKLW8OJDZFA9dPlpSlgcNmw6lIlJVALENc2iTK2jMw87Pdcosb1ogCYoYnD2HEsE4iOniZMrpfqrjQ/7rb1Z/wDszkieeNlkiEbyxyDZgqmwt+V77g9qPuH8ZScB2mRiitCwdQ7BbjMp1yMCRoxXUdabBQYSCJo4SPDZixXQ7gAgAaBT2oKA/CcMeLBwQYdPFeTLO5Rbu0xU5UYk2dUJzWFrEW11p+WC4KwYtXy5yrMUXxIG0yyKwF1sxGZGuCCDtRNzJxeFcL4kcQIR4/Ic0YIvawZLFflVjypxSHGzROFlAIZXEgBuwWwUyX/EAUm3W2+16FKfn3gRnw64ZYzBIjI0YFsjFyUcDLsLAPc6Xa2poa4PyLhAckjiaVblrSZVHyXXQ9L0Vcakmgx+DWS/gkyp53JJbKwhLNY6+HcrfYk9a6TpHAHVQD4kiyMoNwDlsAgGii3QUBacNCRxhAzFVFhpfT3O9dJ44yNPKfa3z00qDwzEF/4dbWtc10x3EwthqNxcjTS9AAPGuQ4nLSfeWzE65ytj9baelFf2K8G+6PP4k5zO2VI7WU5RfNc/mt+W97a14nihxLZHZo2DBlcKpHlOYi7HS9rEdRUDDN/8Sl8F1iVkRbKwOd0swK20Elhb0HegNI5v51w+AQ52zy/liXVifX9I9TWRchcZlx3MEeIl6h8o6KoU2UU3HeH3c31ZiSxNyWJPUnftT8vcOfD4iLFID+G4zdsh+L20NKIbBzsUMKiQEpnBYA2LAAkqDe97X/agDhMAmhYspvNipXI6i7EJ88oFG3Odmw8jAaZLhrbnQoB/r63oPaUxa20D+J/xG5+WpFRFPHKPDfF4hinVkQYKEYaBmsVWVgS727gk/Wr7mjic0HDbM/3iaOO5cLbxJBorBQPhDEa9SABQpwTiC4RShjRpZGaRnvdizasT6A6V0x/Eo5ZoSXLzG4CKxIjb8ruNB5Taym97giqCt5O4Xh0V4JnMk0hvicpJLtv4TMBfIPzWPmb2rZOAYURxgJGsUVvKgWx9zVbyhy+0MSGQRq5UEpEoCi+urEZmPc0T1GwPamr1TVCipq9CmoB6VKlQDGq/HcNDKqjRFJZo1AAk7K3YZrH161Y1G4jKVjdhuFNqEAfHYtSsYOrQElgCCPFY3Y365T2qh49iWng8FHSM+YjQC5YAb/lNvLfsamTC0fqQb/W+9BXFpjuCR2/9K0gD4SeJ7qjhl8pXIbEdQe4or4LjjkDyIUN8pV7gDTQ67gjr0+VDOOnMPnlkK32UsS59lv8AubCtm+zLhWFfBRyeGryMLuZAGZb7LrsLW23oQzHmnieaJ0JOtmAvYHUbDr3rT/s+5ZKcOiSQtGWIlGU2YNoVYnvtptb3q94nwLC2QHDwgM4Bbw10Gp3tpci1/Wr0Co2UFuJ4OXFKYpMMMw2ldhk0OjBQSxPW2lj1oV47yVNhYXmjmM2WzOpWxAX4iljrpuN7VqdM6Aggi4IsR6HQ1LBinLfETlewJ10ygnp3FReLcVOYDw3Ate+Vup66WrtJ9lGLxIJTHKI1d0WMqwChGZQBkNjoBruaHeZ+Rcbw6PxsRNJLECAPBkawJ2zljdF6aA1qwdfvYMsQFtSXPyFth/CGtTCFbq8bss6uJcptYqSpX1zZdOuxBtVNwPH/APaDiZgGVAXZdgwH5fb/ADojw2HjxGKw7BQASklh2NmH02oQJOMRKcQ3wixuTfQAbmhvifMDTArCjjCppcKbP/ET/L5VZc8Y42eKEgGU3dgNlvfL7E70ONM6REzOQml8qgAC4UsQNWtfSqLDmXmpJsNhsMjXsieI3fIASPXoPXWoHHJ7WUjZSSb+oJv/ABW+lU/AcOPvEug8GOMMp/UHBINxpawArtxLGAgnXQfPoANep0H1qFOfKHDJMfifDOseplvoAgBVbkanoAPetZxHKmDjiuwbyKFD5vxDYWUXA1PQA0L/AGbYyLCYKWeX4pJQiqou7lVFkUdTcn+ddjzCZZc+J+FT5YIiGyn+N75c3tf5VATeB8FxcsSRtiZUhS4DX87DooI3tsWPXYUTYXBSYcC00ksY+JZSCwHdWAG3Y1F4dzOjWDxtEuwa4K/ttVvj5PwzbUt5V9S3+r1GCWDSplFPQor0qalQD01PSoBqHOceJBEWIHzOdR6Vc8UxywRPK58qi/v2HzrAMZzhJisU7jK0KG8rXIBXUKiEagA9dC1u1At9g0SYO6Qi7X2A+EerMdPpeq//AGfZmC5BKql2JBIUH4FAPxytdTl0yhhej7lHhIEKNIoZwCFcgAkHrYaWP965Yvh+Qs+IZViEjSG3UnqT3ygKOgq2Qyj7UcWI5nijjUnwY42YqCwumZtbb66W6kn0qByPx/FYZVkDBIxdELn/ABAurKE/OqjdtAO96bjDnEYiWQ6+IxNj26D5C1dJMGZHw0qWK4aAQzQXs3h+YGWMH41IYk21BB0NYjNSdHfLgeNJvua9wznlHRTiIXjzqGBykqynY5WAa3yNWUXF8MReLFqo7Egj/lfUfI0INztCIoQT4jxqUC3/AA2NsoLoRvYXtfvVRwXCQlmYxlmf47nykte5VTcKO1rCt0cDR344g/8Aq8N9P7PUWXjETfHjCV/TChW/pm1b6EVRHgsNvORlNvyAFrbBiP3ta/WuUzRQTfeMwaZVKjPquQ7qqiwXUbj50oF5i+c8LhowqK2UaKLZB33bX12JrKvtT53mxESRlcsEozqVPkYKbHXdmBGxtbtVxxrmAzRxwoMyr1Jux3zEndmIuo0sAak/ZvwmKZFUhZAmIcMWQEZmXPLkzjYHIl7bhj1pRDJog/3WR8pysyxhraXJuQD1NhV5yTi2jaRZAR4I8vRlzE3Gu69aNvtuRUOGw0YuWvJawucrKABbQC19Baqbh/AsQYWeWaNjfKLAswAvZS2ma3zttVAP8X5hEc1sviHcqDbX8oJsb6bj5VB5ixz5REwXxpWVpFU6Io/woQL2vrmPW5qyxnDhEJZ4ogZlsQWYsq/qdUN7vfbWwocwBKypcZmVs8hOt2bQC/fX6mgNB4JgWgwqiQ3NwCF6DcKepsTVDimknkkyI7iMsdBcKBpe/wAuuvSrnEY5kkCBEyA2Oa5Zj+Ylr+XX9I+tFvDMaIoSsUaKtiZGYG7s3xGw6n+21C0DD3KKUAjlWNT5NijEJJ6K+YAFhqQatOBcNkkYMWRVjZVN/i81xaNdumrb26VDikiLMpI+FlDKWuFYg5WGzC4vfp86vOFeEIUZZBJiCxDRkZQo1GbMBfsb63va1AXGPYouSMkk6lWsQVHxC+6lhex9KJOU3zxKSR+HmRVuCQAbXNuttPb3oPmEoWVxGgMQVmIf4r6JlBGp3GtvnRhypy4uFjBJLytcux2BbVgthot6jAQUqanqFFTU9NQD2pU9eXa1z2F6EMN+3jmlmlGAjayqM0tupOy/T+dD3L+FH+zwANXdixG+mi3Pa386r+IYabHY6ZkjZ5JJToBfS9h8hRlj+WpeHYMPKVzMReMbDv5h19qzkXpO/TSSyJsKODcwyDAYVgRmRcup6qSov1OgqPz9zEmIw0CrcXcs636oLAeozG/yqj4Ji1fBqwGS8jC3xbWvr0qNiYCJcgtI42UAsFFgb5gRbfcdajTcdjUHCOW5cIrMDAWa/Ud+p7HtXHicRY4ZcrGVRlZRuWVvTuKMsLy4xQPJve+VTqFPr29Dc1NgwMJBKRlWUXBB8wtvYgf+tXHDSOozvK/gzyLhkoGiqgEjZmldUuR5bDMfNa2vQG9FnBJmS5c+W25IKkgaWZSR+/ahvmbgUeKZWaYxyAZFZlzRkAm2a2qGx+LY271U8N5Wx0BJjxUMSncrOCCLD8igkmx2t3roeY0B8UDor5jtZTft20HuaouM4oMSqiSZwNUw9mVO/iSnyA73UXtaoeIUhSDJJjJNs0gKwLv8MQ+M67sLa7Vecu8mTYlR48rRx/otf6ILKvsdfSgByCHFMGChcOPiCpKGmkI/UyahQNbeUD1rQvsz4hHGCrm2Z3fMf1yZb37DS1/XWrbhXIkWHBaBmuQVIdUYEMLH4bEGx71mfMnBp41MKPZrHIVJAYKQLG+oYbEHUe1qAJPtCi8TjSX18LBF1G5uWINgOtjV7FwrEfdlvA6XGi3BbXuF2PoaA+A4po8Th8RiJHfEYWNVkAs14mzWHdra7bab0dcH4pN958WYTEsAxIKtGsbkhQERvKPkT1NqBFfLyNiVzOTDkK/Bc+KQRqL2y3Gumu1Yjh4/DmRGVxH4ts1vjINhrsbHpX0Fzhw4vi18IFWW0jyD4hvlCFgVG2vYeprIeIDEYnFxRnMIoZN7WUG/mIvoNgoHp70IaFwHgAmdFLL4hLOykfAq6ZmJ3vfQD0ool5XAjf7vMZddUJQgX7ZALexqr4tgY1keNAzQvCJCInANwcpF9QRmsSp0I71dcnjwRKLL4aIGzouVSNTYgD411Bt6HrUZq7A7iPI2KjHi5EZR5iA3mA/NZba2HrVHwDH+b22+VGPEuZMRGzurXBuhhbMxJdfIRYZF1I2J6g0EYcGCcoQQQBdbDQ21Gn5R0+dUgbYLCpPJHG4V1JJNz+m5t33ArQuGSEqVO6HLfuLAr87G3yrP+QhnZ5OgBX1ufi9rCw670fcO+KT/AIe++XXeowTqVPTVCipU4pUAqZhT0qAiYPh0UV/DjRLm5yqAT86zX7ZOIghIRqRcmtSkawJ9KxLnwBplZjmdtSPToP3rnklSPT0uPVO/BV8u4oCCPDqfMZbnTYFrnzHTYUW8vxrJLLKxzN4h166aL02+lUeC4e4aIIpLkZgNOo0/n8t6lcCx7BiI2w8rZiWySnTvuuU2PauseDhk9zLqHjuVvNcjNlKqBmY3sbE7DUfQ1d/dY18ym+bUEfvp70O8UWJEJkiljvqHADhS1u2lumveuaTssIHiCCIDQnzTyHUg2G1z7D1qmSTxXhUYYSi0aAgsSbLbW6gdL/WuPLbYEu0cyEl3IjlsRGQfhVjpZv2oVGFlkXPMWMhN7sdAAdABe1qtOCOXnX7xKXCkFFZsiqw2NgLH2NhrqaEKXFYOSDEsshYkMQi5ja5J19CFBF+l70TcK44yISuWQ3sTrkUjdQBq1tt7Cq7mPAhZlCsJJHJ0JKtG7X8sh2y2PTUdL1dLwQYOJVPiGTP4RDZQjqq5g8Ki5WJScovqeuutARsbzbi0UnxIsp3DIoTXoSdu1UnFuNzTtGPCYsWAtY3BtuNSStr9Tp1toCvBQhWR5FVlW5K5MwuVIUm+jZSb5apuO4F5THHhwEkkIBCp4YbIhMhVbnwxI+UZd7e9ACvDOGSS8QxUpYxJDZLE2LsVsia3Fja9/bvW08juk+FiltZxdWHqpt/KxrDuHeNhsHiJJ1yv4pYqwsc3lABHa/TsKPPs/wCLGGQK3wzR5h6OVB+QNjRkRpuHxayOyNbytdfUD+oNYPxTHlGYKtw0jM9+xZsqi3UmtG4lxhk1QjNvp/r+9Zzwrh7T8RigEchjfJ4zqSMqG5Oqny+axvURQk+ybGF8VKkguGitawAGVjd/rpbpWkwcTRZkhQAJqPc9CKzDk7BeBi8Wtx+GzR+VbE+e4ZidGY9T6CrDi3Fyhz+YtGc4JtYEajY1QiXzZxyNcekKx+J4TKWAN2Zm38o/Igtc9CRprQVzJDipcZiGjgdyTewYCy29ibi3oK54XEjxAZXmMkrgSeDhzFIWlidmzSPrYHISNrC/Sr/lSOfxiCcrJH8bEn4AASQfjBFtKBbgPheKzRTZ4ZHAFrWJ263Gx1uPWvoPkadpcIk72DzfiEDbYKP2F6wTDYXMZGABLswUe50/c19G8DwPgYeGEf8AhxqnzAF/3qy4TNSjTon01PTVgg4pqVNQD3pXpUqA8S7H2rCcdgXknAsSWksPmf7VuHEATGwFzfTTe3WqjB4BIyJZQFC3yX1a5/y6VznDVR6emzLEpPyQeDcLU4qTe0ceTTuSACOxGQ0M8Y5RDSNi8NaNkkOVypaJyPKzPGtiutwGXQ2uQKMeFHKmJZjlkbM9juFynKf5+1XGAgUQRqNVyKPfQa10PNdsAsc+ePIWFytmBBAII3swByG51oex/D1hIsL93N7m3U33NavPw5WUKy5gpujXswHYHcH9jVZjeVYpAxLuC1yc1rXO5YW8x9d6tgy/HYxfDLMwjVT5nY9T7aluwUUP8P4mkk6/d455QN5WGVR3OUXuPQm9aBw/7LDJiFkxciPFGtkjFypPVjcC5J736b0Scf4eI/BwuHQqsubxGRbvkUAEX/KGJAJ002q2QGecMWBJmQeUGNZCCtmZQoG+py3NyL/tXfh8YOpvfY9T7X3+QqFzRwtlcRlQAiqUVVBIuDfW1733tpXLC8SAcZiBYFX6HMnxew2N6AvMZjggsCR03/pQtxLE3lATylet+rWOnYgUsRzNh5HCpLExJtbN/XrVJi8UGa9gLyAqeu4A/aqC04kpmeJZzn8QuzFtbtGoCj13vXvCyEJA+nlVSflv+1MfOqlbO0Ls1gPMUdSLgbmzW2qNwLDyyYdB4b+VSPMtiLFt77C3WhCRxTioz6X7X0+VDeC4g4xDTRSvEViCkqSp8o8wI/vVlieVsVYzKGaOMElFZSWJ0u3muVtbSqxsLdpkfKWGGUg218xta/UAVDSqty04BxN2ieV8zySkFiRqSASWNu96rON8RDhEcXjLZnU5hcDQC66rrrXZuFLLGoOYAAEZCR0G4FSsDwSaS7RNGoU2cySKraDSwPxX2+WtR8bER74DzH4U0chY4gySNYu7WUlQoOvYWX2q14xxtsrTqgieXMuW5IsylWYe+htQ9i+HYeOVWxGIRRGM2SM53dib/l2+VduIzfeVR0UAMvkX9Pf56amo+Dpjj6lfFnvl4i+H0sc6C1tzn39zX0TWSfZ9ywJDh5vERkTztla7BgTlUjp3rW6XaGX3MV6anpUMDUqemoB6VPalQDVT8X4SsjB2lKgEEm/wgfp6KSd21NXBoI5y5lZCYooc7AXLOospO1g31vY1mU1FXJljFydIqOY+bcOM2Gw0QzPGwaQ6eW3mt1JNhqaPOCTDwYR0Ma5b7nQXHuKworlWaRyGk8PKNwczmw1O+vttW0co8QTFYOJh1WzDs66Pb2YX+dVTjNWhKGkv68uwAuSAO5rj4LdHPzAP70kwgvdru3dv6DYVTI8M2bUDy9zpf2Hb1NcSl8Rf9MVv+Zv8qm1HvZ2/3R/M0AGc8C2Kjy3LtHYKOpBNh72JOvagjmblmVfF8QgxTHMQWym+ht5d7HqpIo8+0OLLhWfNaYsMpHQXsw9svlrP8Nj9PEm8Q2UKAoDABdgNfKLf1rSBQcN5eysDHC1/1Hze5Uk7WqWmEBP5W7Gx0INjrt06VZycZZ1KiNVisLqHs2p/M1tR6Cw965YCQZZFCqoBvYNe2hJ8x9r1wnkrdPg7YosoOMeJh8jxOytfysDqpO4A7W6H1q14djnmwokmd3ckqcxsDY6XVbC1euY0UwNYfpYfW2n1qs4RL+AEB2Zifmbiut+o3KC1qH5J3CIyMRdWIurZwNLqRax9L2p+LwkYuQgAXgRbDfc9O3qa68I4lH4mS34oGWwGp1LE+1iNz0rzzNxGYSlY2VMyrc5QXsL2sToOvSrJpHGclb8EnhsNkVSfyDSqJIxNi2NhotgD2H9au48QEijLNbMoALdTba/fraoPD8P+MLa3uD/P+1c5zqSXkijabPcrhZGHh5hoLi3YaW3r1hh4mZQpVRcEbWDi5+tiNO5qHi8ekUkhKF/ORt0Gm416VJ4LxGKZ3EZyuVFka4LWzXte1+lc41rbVnqnjUcafcteTcXh8PIsoZ1C2BylsuvRt7D9q2jhvE4p1zROGHWxBsfWsSbDBYmAS7mxz+I0brbTKcoIYX6Gtb5NlR8MjLbNazG4ZtOhYAX+etTFs2tVnLNBrei/pUhSr0HEVNXoU1APTGnryTQhE4rj1hjLubAbd79LVhvM/FIUlkKTStJLcyDMQLDbU2JttpWocz8chaOREkjOXyu1wcp3sBvmoDg4X4hvHFp1dsqkj0LeYn2Fcp5ILaSOsIy5TBHCqzwvZdWlUancKpN7t70S8lcXnwN1OR42OYoGuyttdbb3GhHX3rrxvgkf4a4osAvmWKEZRc6Xd287t01sPSvE2Iw0SjwgUPqgP9azPqY8QRqOGb91s2fhmPSeJJYzdHFwf5j3G1dZIb/mIHawoD+ybiocYiANfIwkXS2j76f7wv8AOtBvXZO1Zxap0zlHDbqTbv8A5Vxka0yDujfsV/vUyojLeYHqIz//AEw/tVICPPTqXVL+a2Yjt0UemmY+9CUeCI7WPUD+2lEfNzXlcDVwVvrY/DcW+u1BTcyvFKYirS6XOWyst+n8WmvpWkVHfGYCRVYJlKPa/ludPXpVXLhDDCqqGzZ80gK2uL6KD1uBrVweaowD+HKCBsRf/paqzCY9cX4zKD+HlGoN/Nf19Ky8S8fJrVIjc041Ww5IuQxAHt8R/lVljOCYfD4OIBrzsme4NxqMxPoo/ewof5qCKII1FiELOeua9ta8ctyXTEi9/wALfrsw+latcHSTb9SIPKMxGLiJuMxIueuYGrXmZC2JUA2zKg06aOT+wqFwTAMZEkzAGOVPppc/Q1bcxwk4p8uYBUSxHcAn660cIy2izjX0360e+ZFz4PAqNCxzHTcBLfXW1WfAcMDNsQFXNtp2/vVbjWKRYJwLhcxAI6gKDf09KseD44sMVMQFPh+ULsLBtBffW3zrk8MnNS7ILJGmktwbweLtKWykqWJN9jcn6VYYgQSm4iygfqY3J9GHw+lq6YXDFbXGw106+uldZEBtvc6af61ro+ib9UWfPyZcnCkX3CeF4fF/hnETxStawcqytbYA2GunXU+tFfAuUsVhZVZMUhj2dDFYntqDb9hQXieW5kRXUB2tcoDlcHpa/lY/MUX8lcYnNkMeIeO1i0gAKMNDrmJI7iuEYNS9S38nsxZszjonwHYpUgaVdjoOKVNSoBXpmFPevE0YZSpvYixsbH6jagAznHDqInEKxpvfKqrmb9INrs3tWez4HFxKJSzRG2hJym3bvWzcP4JBBbw4wCNASSxHsWJIrPvtS4pKcohKLEGylyMxLCxIA9B61ynBN3I9GLK4rTBbvuZ9hExmIkkY+I4FvNawJvsXc7AdgakycGlt5niU7WyF/wB+ldv9p4nLmcvGr6qSliwHUEiwX03rmcacty7kn1/pRQV8UdtMmrcmWPJOLbAY1ZZXUwupikKpYKCQVY+gIHyNbupBFwbg6gjrXzO+M8yFyRGJFMg7oGGe/wAr19I4NFCDIbx2utjcWO1vTtXZqjyZKskXqJK1pk/iRh9MpH9al1W8TnVHhYkABmuSdgEYk/yqHMDeZ5gMdLCTlZ4kljPcgMrj3sAfrQHjV8KZm1PiG/Ydj0uT/SpfOnFXxOM8eIMoTKsROh8tzm9CWJ0PSvXNsifcy0pWKcgFRe5z9QOwOt+1Y1ak1HY2mo0yFmQhhbW29/7125d8sswAALRL87Nubdr0Dpw+eQXWVD6ZiGt8xVt9n0kn3iVJS11Tr0uR+1XHGceXYedT2RK4wJGxEmUjyWXr01P7mn5bjPizhkQM8DDa+2oPofWlDjsOzvmazBiCTcG9z/TrUvh8+H8ZQjKWY5dG1IINR5t9NHTT6eSjwGElGV2Ei2dW1FlsCDUvmziMiYyYJ1y6f8Iq4jmR0FiSNicrHX6VW838LEkwkUOX8Rg+S50XRTY6bimOb37GZQt+TvjRI2HwwGUMM6nQ6nTtqKkYaaYYSYkILlI4sq2Bs3a5vcjeuEZlXDxsbqRM2hALWyg7W0rsk8ngx21Kz+W6j8i312v5mrWqRVCPjeyqlx+JbUs7flNhba+mg9DVpymY5ZT40jBcpIvIVGa4sdTrpt7V4keYDKYwBrqFYflyXFr/AJb/AFNSeDyeLI0Iwqys4LZRY5FQWsA/b96LLI6TxwS7F7wZVOJaD/aM1yQU+CRbH8rZgdfX2rSeX+DthwwaYy5jckqF122Gg0oI5M8JcQ0MmCyEWKyiLIddwcmhsetaaorTZ5WqKfhXMEc888KWJhNiykkdiCbABw1xl12vV0KzrkBicfiiTISVP+ItmUCRsov1W2x3OtaLWVud+oxLHPSvC/gVKlTVTgPSp6Y0KcMYbIx7KetunesTm4XJGyTGzQl/FMTSsxbNpfUZR0JA3taij7VcNJifwYpiqqpLqu5Nvh7X/wBG1AEWJkAUF2NgBc6k2Fumg+QqvBknWl0Z+sov5Cri/FzOoWRVWMMLAb6ban+gqEzxKNDEh+R/ca3qtiwhPQlj1t/U617m4e42Qet21/oKkuhhL3zb/YfcTWyRHxuRy2dwEAzMQp/5UG7MTpYV75e53xkD2gjYYZRYRSgm/rcm6H0GldcPDJcXU6eoApYnBtuSBb1v/M12h02OC2ZzeWcuTQf/AHmQ+FmMMwlsfJplv/v329bX9Ky3j/MvEMZL4njeEoN1RBZVAN7XPxa7k72rp90zGxLH+X72BqUvDYwRctIxOiWsD7gEkitVjRh5Gu5ww00krJM+VWXUsASHYbHIdB9dbV4xWAEj+JK3iSX+KQ5vkq/Co9hVjiwybgB+ii3lHew29Kg41mTIAhZpHyKt7Xa17E9DbW25rz5G/wC09WDGpR+pk47EWbEOoKRuotvdEt8xXjhc08MpnvA+ZBGVymxF7jY7iumBcuMwKjUiwAAuNwLi9x86sFjZtMtxv0/pXm+rJbMkc3TKVOLRw43JDiozmw8az28siFgQf4hbzC3c0OYHBR4aVJZ5CxQ51jhXMxPTMx8qg/Wi5eFhtQSpNef9ghT5nYj0FWOdLlnpl9rL2yBmHi7KDeJ/M+be51Ogt2C2GlEUOPima0MqsSxORro+tzs9gfr0psXweMAsGYH01/pVbJw6KWys9pAPiC/EBvfvYVYzxzdeSrNp9WOW68kzifG4Yx4av4j58zBNVXy5bZtib72vUbhvMatpLFKuVmIaMB181r5gbHp0qu4pgUhTMJSxvbKAB/eqhMew7jXrevVoxLueKXWZbuvkOsViFbVGJFgQQCO97jcH0NeeAZBi1aYLkysLsSBqNLHob9aDUxz7Zhp6VO4biA7gSTeGtj5ipax9gRpWVix9mb/qE5KmkavEozKUmxKoGDWSTNYjYgsLkW3UnWtHwUoZFYNmBA81t/8AOsZ5U4vgkhaJ55TiC5KyxRscw0ygKNdB0I3rQvs+xgkgNmxBsxNp0ysLk3toLg77aVmmu5qWSE94qmVXIcH/AG7GMFYKpKEs+csS5PxAWso0C7ij8VT8G5fjw8ssiKoMh0IzXy7kNdjds1zfTQ2q4FVHTPkWSepeF/A9NT0qHEeuOKZgrFAGcDygmwJ6XPQV1pUBk/FIsfDE8+JXDQ2JJPili1yTouUX+tRuVcPDi40nyySyyG7qkZUCxsbG1gLa3vrWo47g0M1vGQSWNwH1APttU9FAFgAANgNh8qmTVJVbX6GVFJ3QKDgRXVIQvzW/zJJqi42uIjsowkrsTplysLjvbYGtJprV510sE7t/7NuW1GUcXweKmijeXAyxMDspV7aW/KSwHuKGMbhHhvJJHIo6llYD2uQBW/VxxGER7Z0V7bZgDb616VseWfTRkfPvD8b4xPhoQBuWuPoBcmvScTeF5bFFfw7oxXc/pAbvtW44zlzDSyeK8KmS1swuCQNr2OtSMLweCP4IY1PfKL/U61qzUemxx7GGrw7GYh2fDwTs8gj85XIuljIC7j4dOgoig+zrHOSzNhcOPvJxKqC8pDkWANsosPStepVLO97UZhwv7KXjMebF38N2kAEYALt8RN9x6VZcO+zNInDjFT5gjJ8KD42zMdt77Ue0qhAFn5EkVQsOJA9ZY8/vaxGtdMNyBp+NiGf0VFX97Xo2tSrDxQfYmlGfcS+z9lF4ZS5H5X0/caXoOx/LsitZ4WDXt5kNtf4lG3zrcrUq5/bxu1sYeKJiPM+Gw8SRomsvlW6qwGg83mIsbm1WHC+BTlQTBJa2hsCP3rW5YlYWYBh2IB/nTogAsAAOwqzwKfJ2UqMnxXL+ZT42GJsOsRv9QKDeI8sQEeQtG3VfiF/Ym4r6MqNisBFJ/iRo/wDvKDXKPTOHtkxJxlyj5qj5WnCrKlmUjMtmysLdQNCNqOeTeZ8Th0dsTO+VcuRJtbg3JsxGY9NjWh4nkvCuLZZEW1sscrqv0BrvwblXDYa/hIdRY5mL/wDUTXfHGavUzn9OKdxLbCzrIiupurAMD3B2rrTKttBoKeuhscU1KmoQ/9k="/>
          <p:cNvSpPr>
            <a:spLocks noChangeAspect="1" noChangeArrowheads="1"/>
          </p:cNvSpPr>
          <p:nvPr/>
        </p:nvSpPr>
        <p:spPr bwMode="auto">
          <a:xfrm>
            <a:off x="1679575" y="-2498725"/>
            <a:ext cx="46101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9470" name="Picture 14" descr="http://www.lichozrouti.cz/images/anime/lich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20" y="1982567"/>
            <a:ext cx="2280506" cy="205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821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03E7EA-22A9-47C7-A426-92D676D6E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Nakladatelství Paseka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F9AD52-845A-43D9-87E6-1BC7FE10D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692" y="2141611"/>
            <a:ext cx="5455482" cy="4312197"/>
          </a:xfrm>
        </p:spPr>
        <p:txBody>
          <a:bodyPr>
            <a:normAutofit/>
          </a:bodyPr>
          <a:lstStyle/>
          <a:p>
            <a:r>
              <a:rPr lang="cs-CZ" dirty="0" err="1"/>
              <a:t>Bernerová</a:t>
            </a:r>
            <a:r>
              <a:rPr lang="cs-CZ" dirty="0"/>
              <a:t> R. S. – Obrázkové příběhy – Zima, Jaro, Léto, Podzim, Noc velkoformátová leporela, </a:t>
            </a:r>
            <a:r>
              <a:rPr lang="cs-CZ" dirty="0" err="1"/>
              <a:t>wimmelbuchy</a:t>
            </a:r>
            <a:r>
              <a:rPr lang="cs-CZ" dirty="0"/>
              <a:t> </a:t>
            </a:r>
          </a:p>
          <a:p>
            <a:r>
              <a:rPr lang="cs-CZ" dirty="0" err="1"/>
              <a:t>Bolliger</a:t>
            </a:r>
            <a:r>
              <a:rPr lang="cs-CZ" dirty="0"/>
              <a:t> Max, </a:t>
            </a:r>
            <a:r>
              <a:rPr lang="cs-CZ" dirty="0" err="1"/>
              <a:t>il</a:t>
            </a:r>
            <a:r>
              <a:rPr lang="cs-CZ" dirty="0"/>
              <a:t>. </a:t>
            </a:r>
            <a:r>
              <a:rPr lang="cs-CZ" dirty="0" err="1"/>
              <a:t>Sís</a:t>
            </a:r>
            <a:r>
              <a:rPr lang="cs-CZ" dirty="0"/>
              <a:t> Petr – Šťastný skřítek (skřítek s krásným hlasem a darem zpívat, který má vše, avšak nechá se okouzlit zlatým prstenem, korunkou a vozíkem)</a:t>
            </a:r>
          </a:p>
          <a:p>
            <a:r>
              <a:rPr lang="cs-CZ" dirty="0" err="1"/>
              <a:t>Rušar</a:t>
            </a:r>
            <a:r>
              <a:rPr lang="cs-CZ" dirty="0"/>
              <a:t> Daniel – Vlk a tma – Paseka</a:t>
            </a:r>
          </a:p>
          <a:p>
            <a:r>
              <a:rPr lang="cs-CZ" dirty="0"/>
              <a:t> </a:t>
            </a:r>
          </a:p>
        </p:txBody>
      </p:sp>
      <p:sp>
        <p:nvSpPr>
          <p:cNvPr id="4" name="AutoShape 2" descr="Výsledek obrázku pro Bernerová R. S. – Obrázkové p&amp;rcaron;íb&amp;ecaron;hy – Zima, Jaro, Léto, Podzim">
            <a:extLst>
              <a:ext uri="{FF2B5EF4-FFF2-40B4-BE49-F238E27FC236}">
                <a16:creationId xmlns:a16="http://schemas.microsoft.com/office/drawing/2014/main" id="{29733789-BCD9-48BC-A00F-AB8DDA7C75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29038" y="809625"/>
            <a:ext cx="473392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6701D8C-2ADB-4B7D-B05C-D4728C5E7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796" y="0"/>
            <a:ext cx="62022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61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F716D5-C4B7-492C-AAD9-C4BA21375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Nakladatelství PETRKOV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0A7D8EC-F641-48FC-B612-2BF91A26B0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461" y="357940"/>
            <a:ext cx="4172580" cy="1311834"/>
          </a:xfr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01FC5033-6B46-4232-ADBF-1BC2217E7AF5}"/>
              </a:ext>
            </a:extLst>
          </p:cNvPr>
          <p:cNvSpPr/>
          <p:nvPr/>
        </p:nvSpPr>
        <p:spPr>
          <a:xfrm>
            <a:off x="463826" y="2229453"/>
            <a:ext cx="10827026" cy="3704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Čech Pavel: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Dobrodružství pavouka Čendy (tři díly, přátelství, láska apod.);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klíči (krásný příběh vhodný k dokončování – má otevřený konec);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cs-CZ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mráčkovi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zahradě;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Velká knižní záhada (jednak záhada, jednak práce s významnými ilustrátory, kterých si Čech váží)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846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95036" y="735286"/>
            <a:ext cx="7886700" cy="1325563"/>
          </a:xfrm>
        </p:spPr>
        <p:txBody>
          <a:bodyPr/>
          <a:lstStyle/>
          <a:p>
            <a:pPr algn="ctr"/>
            <a:r>
              <a:rPr lang="cs-CZ" dirty="0"/>
              <a:t>Pavel Čech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0" y="2060849"/>
            <a:ext cx="5436096" cy="5079367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Brněnský malíř, ilustrátor, autor komiksů,</a:t>
            </a:r>
            <a:r>
              <a:rPr lang="cs-CZ" dirty="0"/>
              <a:t> narozen 1968, vyučený zámečníkem</a:t>
            </a:r>
          </a:p>
          <a:p>
            <a:r>
              <a:rPr lang="cs-CZ" dirty="0"/>
              <a:t>Jeho ilustrace – romantické, romantizující, vlídné, melancholické, v detailech popisné, pohrávající si s  prostorovými souvislostmi, někdy sentimentální a lítostivé (</a:t>
            </a:r>
            <a:r>
              <a:rPr lang="cs-CZ" dirty="0" err="1"/>
              <a:t>Reissner</a:t>
            </a:r>
            <a:r>
              <a:rPr lang="cs-CZ" dirty="0"/>
              <a:t>, 2015)</a:t>
            </a:r>
          </a:p>
          <a:p>
            <a:endParaRPr lang="cs-CZ" b="1" dirty="0"/>
          </a:p>
          <a:p>
            <a:r>
              <a:rPr lang="cs-CZ" dirty="0"/>
              <a:t>Více informací o knihách Pavla Čecha:</a:t>
            </a:r>
          </a:p>
          <a:p>
            <a:r>
              <a:rPr lang="cs-CZ" dirty="0"/>
              <a:t>http://www.pavelcech.wz.cz/aknihy.html</a:t>
            </a:r>
          </a:p>
        </p:txBody>
      </p:sp>
      <p:pic>
        <p:nvPicPr>
          <p:cNvPr id="4098" name="Picture 2" descr="http://www.pavelcech.wz.cz/Menu/portr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540" y="1932494"/>
            <a:ext cx="3353771" cy="492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229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6C3D55-7449-4C7C-BFA5-F399A2013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Rébus</a:t>
            </a:r>
          </a:p>
        </p:txBody>
      </p:sp>
      <p:pic>
        <p:nvPicPr>
          <p:cNvPr id="1026" name="Picture 2" descr="Výsledek obrázku pro meander">
            <a:extLst>
              <a:ext uri="{FF2B5EF4-FFF2-40B4-BE49-F238E27FC236}">
                <a16:creationId xmlns:a16="http://schemas.microsoft.com/office/drawing/2014/main" id="{4C6DBB26-76B4-4579-800C-FC552893F9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9786"/>
            <a:ext cx="3285923" cy="194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baobab">
            <a:extLst>
              <a:ext uri="{FF2B5EF4-FFF2-40B4-BE49-F238E27FC236}">
                <a16:creationId xmlns:a16="http://schemas.microsoft.com/office/drawing/2014/main" id="{9067E0EF-D3B8-42E0-80A7-4AF3A9BE0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0219"/>
            <a:ext cx="3389254" cy="255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běží liška">
            <a:extLst>
              <a:ext uri="{FF2B5EF4-FFF2-40B4-BE49-F238E27FC236}">
                <a16:creationId xmlns:a16="http://schemas.microsoft.com/office/drawing/2014/main" id="{91206CA6-BA02-425E-9C25-DF46ABDD2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35078"/>
            <a:ext cx="3529114" cy="202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albatros">
            <a:extLst>
              <a:ext uri="{FF2B5EF4-FFF2-40B4-BE49-F238E27FC236}">
                <a16:creationId xmlns:a16="http://schemas.microsoft.com/office/drawing/2014/main" id="{4E31FE12-2A99-4F78-A263-AB9DB601D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745" y="4140122"/>
            <a:ext cx="1975120" cy="263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ek obrázku pro labyrint">
            <a:extLst>
              <a:ext uri="{FF2B5EF4-FFF2-40B4-BE49-F238E27FC236}">
                <a16:creationId xmlns:a16="http://schemas.microsoft.com/office/drawing/2014/main" id="{BAD00AA9-2EC2-4B39-920B-E6C27A32D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576" y="2056341"/>
            <a:ext cx="2349635" cy="213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ýsledek obrázku pro paseka">
            <a:extLst>
              <a:ext uri="{FF2B5EF4-FFF2-40B4-BE49-F238E27FC236}">
                <a16:creationId xmlns:a16="http://schemas.microsoft.com/office/drawing/2014/main" id="{C67E76F4-44AC-477D-8668-CCCC370B1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840" y="4315742"/>
            <a:ext cx="3612217" cy="239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Výsledek obrázku pro portál">
            <a:extLst>
              <a:ext uri="{FF2B5EF4-FFF2-40B4-BE49-F238E27FC236}">
                <a16:creationId xmlns:a16="http://schemas.microsoft.com/office/drawing/2014/main" id="{131B2C8C-B3B3-418C-A354-92FF1350A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463" y="2548714"/>
            <a:ext cx="25050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357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52650" y="22528"/>
            <a:ext cx="7886700" cy="737522"/>
          </a:xfrm>
        </p:spPr>
        <p:txBody>
          <a:bodyPr/>
          <a:lstStyle/>
          <a:p>
            <a:pPr algn="ctr"/>
            <a:r>
              <a:rPr lang="cs-CZ" dirty="0"/>
              <a:t>Výběr knih Pavla Čecha</a:t>
            </a:r>
          </a:p>
        </p:txBody>
      </p:sp>
      <p:pic>
        <p:nvPicPr>
          <p:cNvPr id="7170" name="Picture 2" descr="http://media1.megaknihy.cz/141810-large/o-zahrade.jpg?ts=144867546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67" y="936729"/>
            <a:ext cx="2391749" cy="341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media1.megaknihy.cz/142646-large/velky-zavod.jpg?ts=14486749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177" y="712257"/>
            <a:ext cx="2595742" cy="364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encrypted-tbn3.gstatic.com/images?q=tbn:ANd9GcRYx4WJTpfiiwqh1ngfZPzYbJ_lQkkLDCBt0NJ8wnCBONhLRtaC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276" y="1028699"/>
            <a:ext cx="2638425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obalky.kosmas.cz/ArticleCovers/158956_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4502384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0B14D69-4847-47AE-802D-F2F4EA173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6104"/>
            <a:ext cx="2411896" cy="241189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FA67701-39FE-4690-91E3-04D9FEAD45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73" y="201398"/>
            <a:ext cx="2492831" cy="250956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A9D37BE-6673-49A5-B6C1-0AC78B7126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482" y="3278257"/>
            <a:ext cx="3400425" cy="3429000"/>
          </a:xfrm>
          <a:prstGeom prst="rect">
            <a:avLst/>
          </a:prstGeom>
        </p:spPr>
      </p:pic>
      <p:sp>
        <p:nvSpPr>
          <p:cNvPr id="9" name="AutoShape 2" descr="Výsledek obrázku pro pavel &amp;ccaron;ech velká kni&amp;zcaron;ní záhada">
            <a:extLst>
              <a:ext uri="{FF2B5EF4-FFF2-40B4-BE49-F238E27FC236}">
                <a16:creationId xmlns:a16="http://schemas.microsoft.com/office/drawing/2014/main" id="{459BD59D-77F7-47A2-8349-E446C69FBA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14825" y="809625"/>
            <a:ext cx="35623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FF491A3-B219-4870-9A97-F28C5D5E21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921" y="2710959"/>
            <a:ext cx="2933279" cy="431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82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52650" y="22528"/>
            <a:ext cx="7886700" cy="1325563"/>
          </a:xfrm>
        </p:spPr>
        <p:txBody>
          <a:bodyPr/>
          <a:lstStyle/>
          <a:p>
            <a:pPr algn="ctr"/>
            <a:r>
              <a:rPr lang="cs-CZ" dirty="0"/>
              <a:t>65. Pole</a:t>
            </a:r>
            <a:br>
              <a:rPr lang="cs-CZ" dirty="0"/>
            </a:br>
            <a:r>
              <a:rPr lang="cs-CZ" dirty="0"/>
              <a:t>http://www.65pole.cz/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1600" y="1586858"/>
            <a:ext cx="9144000" cy="5345264"/>
          </a:xfrm>
        </p:spPr>
        <p:txBody>
          <a:bodyPr>
            <a:normAutofit/>
          </a:bodyPr>
          <a:lstStyle/>
          <a:p>
            <a:r>
              <a:rPr lang="cs-CZ" sz="2600" dirty="0"/>
              <a:t>Založeno v roce 2007, vydává českou i překladovou beletrii, naučné knihy, životopisy a dětskou literaturu</a:t>
            </a:r>
          </a:p>
          <a:p>
            <a:r>
              <a:rPr lang="cs-CZ" sz="2600" dirty="0"/>
              <a:t> Zaznamenalo mimořádný úspěch s knihou Tomáše Sedláčka Ekonomie dobra a zla.</a:t>
            </a:r>
          </a:p>
          <a:p>
            <a:r>
              <a:rPr lang="cs-CZ" sz="2600" dirty="0"/>
              <a:t>Název nakladatelství byl inspirován počtem šachovnicových polí (64). Symbolizuje </a:t>
            </a:r>
            <a:r>
              <a:rPr lang="cs-CZ" sz="2600" b="1" dirty="0"/>
              <a:t>přesahující a nečekané</a:t>
            </a:r>
            <a:r>
              <a:rPr lang="cs-CZ" sz="2600" dirty="0"/>
              <a:t>.</a:t>
            </a:r>
          </a:p>
          <a:p>
            <a:r>
              <a:rPr lang="cs-CZ" dirty="0"/>
              <a:t>Stará, Ester; Starý, Milan – Dům za mlhou / 2013</a:t>
            </a:r>
            <a:endParaRPr lang="cs-CZ" sz="2600" dirty="0"/>
          </a:p>
          <a:p>
            <a:endParaRPr lang="cs-CZ" sz="2600" dirty="0"/>
          </a:p>
        </p:txBody>
      </p:sp>
      <p:pic>
        <p:nvPicPr>
          <p:cNvPr id="21506" name="Picture 2" descr="65 P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187172"/>
            <a:ext cx="1348476" cy="139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2.bp.blogspot.com/-QkCwIGzxtu8/U2UkTFLOllI/AAAAAAAAHWk/TzhOYklEJmg/s1600/DSC_00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45" y="4183190"/>
            <a:ext cx="4056582" cy="267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795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6144" y="1"/>
            <a:ext cx="7886700" cy="836712"/>
          </a:xfrm>
        </p:spPr>
        <p:txBody>
          <a:bodyPr/>
          <a:lstStyle/>
          <a:p>
            <a:pPr algn="ctr"/>
            <a:r>
              <a:rPr lang="cs-CZ" dirty="0"/>
              <a:t>65. pole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0" y="1196752"/>
            <a:ext cx="6382358" cy="56612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800" dirty="0"/>
              <a:t>LPD - </a:t>
            </a:r>
            <a:r>
              <a:rPr lang="cs-CZ" sz="2800" b="1" dirty="0"/>
              <a:t>edice Políčko</a:t>
            </a:r>
          </a:p>
          <a:p>
            <a:pPr marL="0" indent="0">
              <a:buNone/>
            </a:pPr>
            <a:r>
              <a:rPr lang="cs-CZ" sz="2800" dirty="0"/>
              <a:t>Chytré knížky pro děti i hravé dospělé, bohatě ilustrované, s důrazem na kvalitní grafické i knihařské zpracování. </a:t>
            </a:r>
          </a:p>
          <a:p>
            <a:pPr marL="0" indent="0">
              <a:buNone/>
            </a:pPr>
            <a:r>
              <a:rPr lang="cs-CZ" sz="2800" dirty="0">
                <a:hlinkClick r:id="rId2"/>
              </a:rPr>
              <a:t>Stará, Ester; </a:t>
            </a:r>
            <a:r>
              <a:rPr lang="cs-CZ" sz="2800" dirty="0" err="1">
                <a:hlinkClick r:id="rId2"/>
              </a:rPr>
              <a:t>Matlovičová</a:t>
            </a:r>
            <a:r>
              <a:rPr lang="cs-CZ" sz="2800" dirty="0">
                <a:hlinkClick r:id="rId2"/>
              </a:rPr>
              <a:t>, Martina – </a:t>
            </a:r>
            <a:r>
              <a:rPr lang="cs-CZ" sz="2800" dirty="0" err="1">
                <a:hlinkClick r:id="rId2"/>
              </a:rPr>
              <a:t>Chrochtík</a:t>
            </a:r>
            <a:r>
              <a:rPr lang="cs-CZ" sz="2800" dirty="0">
                <a:hlinkClick r:id="rId2"/>
              </a:rPr>
              <a:t> a </a:t>
            </a:r>
            <a:r>
              <a:rPr lang="cs-CZ" sz="2800" dirty="0" err="1">
                <a:hlinkClick r:id="rId2"/>
              </a:rPr>
              <a:t>kvilkalka</a:t>
            </a:r>
            <a:r>
              <a:rPr lang="cs-CZ" sz="2800" dirty="0">
                <a:hlinkClick r:id="rId2"/>
              </a:rPr>
              <a:t>...</a:t>
            </a:r>
            <a:r>
              <a:rPr lang="cs-CZ" sz="2800" dirty="0"/>
              <a:t> / 2012</a:t>
            </a:r>
          </a:p>
          <a:p>
            <a:pPr marL="0" indent="0">
              <a:buNone/>
            </a:pPr>
            <a:r>
              <a:rPr lang="cs-CZ" sz="2800" dirty="0"/>
              <a:t>Stará, Ester; Starý Milan – Mařenka už říká Ř! / 2012</a:t>
            </a:r>
            <a:br>
              <a:rPr lang="cs-CZ" sz="2800" dirty="0"/>
            </a:br>
            <a:r>
              <a:rPr lang="cs-CZ" sz="2800" dirty="0"/>
              <a:t>Stará, Ester – Dušinka, víla věcí / 2013</a:t>
            </a:r>
            <a:br>
              <a:rPr lang="cs-CZ" sz="2800" dirty="0"/>
            </a:br>
            <a:r>
              <a:rPr lang="cs-CZ" sz="2800" dirty="0"/>
              <a:t>Macurová, Katarína - Zajíčkova cesta / 2015</a:t>
            </a:r>
            <a:br>
              <a:rPr lang="cs-CZ" sz="2800" dirty="0"/>
            </a:br>
            <a:r>
              <a:rPr lang="cs-CZ" sz="2800" dirty="0" err="1"/>
              <a:t>Sunková</a:t>
            </a:r>
            <a:r>
              <a:rPr lang="cs-CZ" sz="2800" dirty="0"/>
              <a:t>, Lucie - Jak se máš, Eliško? / 2015</a:t>
            </a:r>
          </a:p>
          <a:p>
            <a:pPr marL="0" indent="0">
              <a:buNone/>
            </a:pPr>
            <a:r>
              <a:rPr lang="cs-CZ" sz="2800" dirty="0"/>
              <a:t>Kytičky z ulice</a:t>
            </a:r>
          </a:p>
          <a:p>
            <a:pPr marL="0" indent="0">
              <a:buNone/>
            </a:pPr>
            <a:endParaRPr lang="cs-CZ" sz="2800" dirty="0"/>
          </a:p>
          <a:p>
            <a:endParaRPr lang="cs-CZ" dirty="0"/>
          </a:p>
        </p:txBody>
      </p:sp>
      <p:pic>
        <p:nvPicPr>
          <p:cNvPr id="22532" name="Picture 4" descr="Výsledek obrázku pro ma&amp;rcaron;enka u&amp;zcaron; &amp;rcaron;íká &amp;rcaron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987" y="620688"/>
            <a:ext cx="2116486" cy="281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Výsledek obrázku pro chrochtík a kvíkalk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 descr="Výsledek obrázku pro chrochtík a kvíkal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462" y="4108191"/>
            <a:ext cx="2827539" cy="26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522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E97B06-0668-46E4-A5F6-859FC6257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Nakladatelství Práh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CA5A7F-738D-42D6-AC9B-08D03561B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78" y="1979065"/>
            <a:ext cx="9613861" cy="4647022"/>
          </a:xfrm>
        </p:spPr>
        <p:txBody>
          <a:bodyPr/>
          <a:lstStyle/>
          <a:p>
            <a:r>
              <a:rPr lang="cs-CZ" dirty="0" err="1"/>
              <a:t>Biranová</a:t>
            </a:r>
            <a:r>
              <a:rPr lang="cs-CZ" dirty="0"/>
              <a:t> </a:t>
            </a:r>
            <a:r>
              <a:rPr lang="cs-CZ" dirty="0" err="1"/>
              <a:t>Jael</a:t>
            </a:r>
            <a:r>
              <a:rPr lang="cs-CZ" dirty="0"/>
              <a:t> – Překážka, ovečky, človíček a problém (knížka o překonávání překážek – pro děti i dospělé)</a:t>
            </a:r>
          </a:p>
          <a:p>
            <a:r>
              <a:rPr lang="cs-CZ" dirty="0"/>
              <a:t>Urbanová K. – Zvířátka z batůžku – Beruška (díl 1); Veverka (díl 2) (každá kniha obsahuje pohádku, básničku, přírodopisné údaje, náměty na práci s dětmi i pracovní listy) </a:t>
            </a:r>
          </a:p>
          <a:p>
            <a:r>
              <a:rPr lang="cs-CZ" dirty="0" err="1"/>
              <a:t>Uličiansky</a:t>
            </a:r>
            <a:r>
              <a:rPr lang="cs-CZ" dirty="0"/>
              <a:t> Ján – Malá princezna (alegorie na Malého prince)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AutoShape 2" descr="Výsledek obrázku pro nakladatelství práh">
            <a:extLst>
              <a:ext uri="{FF2B5EF4-FFF2-40B4-BE49-F238E27FC236}">
                <a16:creationId xmlns:a16="http://schemas.microsoft.com/office/drawing/2014/main" id="{D5951F30-014F-45D2-A7EA-050CA8AFF9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C797FF0-1B88-45FA-8704-FDD5B9926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0" y="264565"/>
            <a:ext cx="1714500" cy="17145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6E3E5EE-599B-4A62-AA21-8C4A67D1E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135" y="2123964"/>
            <a:ext cx="2817865" cy="405350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420585B-4F5E-415F-B050-3AC9BED957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2" y="4346712"/>
            <a:ext cx="3416718" cy="251128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61A6A8AC-BC8C-4C08-81F7-7E02631A70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118" y="4346711"/>
            <a:ext cx="1937722" cy="251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77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Nakladatelství Pasparta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2063" y="2157577"/>
            <a:ext cx="10857255" cy="452112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Bohatě ilustrované knížky s piktogramy (nejen pro děti s autismem). Díky obrázkům lze knihy nabídnout už 2letým. Předložit je lze také dětem s poruchou autistického spektra, dětem s dysfázií či jiným handicapem, který komplikuje vnímat pohádky a příběhy „klasickým“ způsobem.</a:t>
            </a:r>
          </a:p>
          <a:p>
            <a:r>
              <a:rPr lang="cs-CZ" dirty="0"/>
              <a:t>Příběhy založené na opakování, snadné zapamatování, práce s ustálenými prvky, …</a:t>
            </a:r>
          </a:p>
          <a:p>
            <a:r>
              <a:rPr lang="cs-CZ" dirty="0"/>
              <a:t>O veliké řepě</a:t>
            </a:r>
          </a:p>
          <a:p>
            <a:r>
              <a:rPr lang="cs-CZ" dirty="0"/>
              <a:t>O </a:t>
            </a:r>
            <a:r>
              <a:rPr lang="cs-CZ" dirty="0" err="1"/>
              <a:t>koblížkovi</a:t>
            </a:r>
            <a:endParaRPr lang="cs-CZ" dirty="0"/>
          </a:p>
          <a:p>
            <a:r>
              <a:rPr lang="cs-CZ" dirty="0"/>
              <a:t>O Smolíčkovi</a:t>
            </a:r>
          </a:p>
          <a:p>
            <a:r>
              <a:rPr lang="cs-CZ" dirty="0"/>
              <a:t>O dvanácti měsíčkách</a:t>
            </a:r>
          </a:p>
          <a:p>
            <a:r>
              <a:rPr lang="cs-CZ" dirty="0"/>
              <a:t>O </a:t>
            </a:r>
            <a:r>
              <a:rPr lang="cs-CZ" dirty="0" err="1"/>
              <a:t>Otesánkovi</a:t>
            </a:r>
            <a:endParaRPr lang="cs-CZ" dirty="0"/>
          </a:p>
          <a:p>
            <a:r>
              <a:rPr lang="cs-CZ" dirty="0"/>
              <a:t>Kocourek Matýsek, KOČIČKA JULINKA - KOZLÍCI ROHATÍ</a:t>
            </a:r>
          </a:p>
          <a:p>
            <a:r>
              <a:rPr lang="cs-CZ" dirty="0"/>
              <a:t>Čtení je založeno na obrázkovém systému (SPC), který vytvořila </a:t>
            </a:r>
            <a:r>
              <a:rPr lang="cs-CZ" dirty="0" err="1"/>
              <a:t>Roxanna</a:t>
            </a:r>
            <a:r>
              <a:rPr lang="cs-CZ" dirty="0"/>
              <a:t> Mayer Johnson.</a:t>
            </a:r>
          </a:p>
          <a:p>
            <a:r>
              <a:rPr lang="cs-CZ" dirty="0"/>
              <a:t>Inspirativní video: </a:t>
            </a:r>
            <a:r>
              <a:rPr lang="cs-CZ" dirty="0">
                <a:hlinkClick r:id="rId2"/>
              </a:rPr>
              <a:t>https://www.youtube.com/watch?v=MELDVFI8VGs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199" y="1150822"/>
            <a:ext cx="157162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72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39" y="194341"/>
            <a:ext cx="3032608" cy="3032608"/>
          </a:xfr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775" y="0"/>
            <a:ext cx="3413491" cy="342216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539" y="66249"/>
            <a:ext cx="3285744" cy="328879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858" y="3498477"/>
            <a:ext cx="4383741" cy="328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5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Tabook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7852" y="2147392"/>
            <a:ext cx="7675350" cy="4351338"/>
          </a:xfrm>
        </p:spPr>
        <p:txBody>
          <a:bodyPr/>
          <a:lstStyle/>
          <a:p>
            <a:r>
              <a:rPr lang="cs-CZ" dirty="0"/>
              <a:t>Festival malých nakladatelů (zejména dětských knih)</a:t>
            </a:r>
          </a:p>
          <a:p>
            <a:r>
              <a:rPr lang="cs-CZ" dirty="0"/>
              <a:t>Tábor, konec září, 3 dny</a:t>
            </a:r>
          </a:p>
          <a:p>
            <a:r>
              <a:rPr lang="cs-CZ" dirty="0"/>
              <a:t>Přednášky, diskuse, autorská čtení a výstavy</a:t>
            </a:r>
          </a:p>
          <a:p>
            <a:endParaRPr lang="cs-CZ" dirty="0"/>
          </a:p>
          <a:p>
            <a:r>
              <a:rPr lang="cs-CZ" dirty="0"/>
              <a:t>http://www.tabook.cz/</a:t>
            </a:r>
          </a:p>
        </p:txBody>
      </p:sp>
      <p:sp>
        <p:nvSpPr>
          <p:cNvPr id="4" name="AutoShape 2" descr="Výsledek obrázku pro tabok festival nakladatel&amp;uring; d&amp;ecaron;tských knih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2" name="Picture 4" descr="Výsledek obrázku pro tabok festival nakladatel&amp;uring; d&amp;ecaron;tských kni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739" y="1045536"/>
            <a:ext cx="3948200" cy="559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88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hledat inspiraci – sledovat kvalitu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6390" y="2046514"/>
            <a:ext cx="9797792" cy="4632959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Zlatá stuha (</a:t>
            </a:r>
            <a:r>
              <a:rPr lang="cs-CZ" dirty="0">
                <a:hlinkClick r:id="rId2"/>
              </a:rPr>
              <a:t>http://www.zlatastuha.cz/</a:t>
            </a:r>
            <a:r>
              <a:rPr lang="cs-CZ" dirty="0" err="1">
                <a:hlinkClick r:id="rId2"/>
              </a:rPr>
              <a:t>cs</a:t>
            </a:r>
            <a:r>
              <a:rPr lang="cs-CZ" dirty="0">
                <a:hlinkClick r:id="rId2"/>
              </a:rPr>
              <a:t>/archiv</a:t>
            </a:r>
            <a:r>
              <a:rPr lang="cs-CZ" dirty="0"/>
              <a:t>)</a:t>
            </a:r>
          </a:p>
          <a:p>
            <a:r>
              <a:rPr lang="cs-CZ" dirty="0"/>
              <a:t>katalog Nejlepší knihy dětem (</a:t>
            </a:r>
            <a:r>
              <a:rPr lang="cs-CZ" dirty="0">
                <a:hlinkClick r:id="rId3"/>
              </a:rPr>
              <a:t>http://www.nejlepsiknihydetem.cz/archiv-katalogu</a:t>
            </a:r>
            <a:r>
              <a:rPr lang="cs-CZ" dirty="0"/>
              <a:t>)</a:t>
            </a:r>
          </a:p>
          <a:p>
            <a:r>
              <a:rPr lang="cs-CZ" dirty="0">
                <a:hlinkClick r:id="rId4"/>
              </a:rPr>
              <a:t>http://www.iliteratura.cz/</a:t>
            </a:r>
            <a:endParaRPr lang="cs-CZ" dirty="0"/>
          </a:p>
          <a:p>
            <a:r>
              <a:rPr lang="cs-CZ" dirty="0">
                <a:hlinkClick r:id="rId5"/>
              </a:rPr>
              <a:t>https://www.czechlit.cz/cz/genres/literatura-pro-deti-a-mladez/</a:t>
            </a:r>
            <a:endParaRPr lang="cs-CZ" dirty="0"/>
          </a:p>
          <a:p>
            <a:r>
              <a:rPr lang="cs-CZ" dirty="0"/>
              <a:t>recenze knih a náměty na práci s nimi v časopise Tvořivá dramatika (</a:t>
            </a:r>
            <a:r>
              <a:rPr lang="cs-CZ" dirty="0">
                <a:hlinkClick r:id="rId6"/>
              </a:rPr>
              <a:t>https://www.drama.cz/periodika/td_obsah.html</a:t>
            </a:r>
            <a:r>
              <a:rPr lang="cs-CZ" dirty="0"/>
              <a:t>, rubrika Nahlédnutí do nových knih pro děti a mládež</a:t>
            </a:r>
          </a:p>
          <a:p>
            <a:r>
              <a:rPr lang="cs-CZ" dirty="0"/>
              <a:t>Časopis Kritická gramotnost: </a:t>
            </a:r>
            <a:r>
              <a:rPr lang="cs-CZ" u="sng" dirty="0">
                <a:hlinkClick r:id="rId7"/>
              </a:rPr>
              <a:t>https://www.kellnerfoundation.cz/pomahame-skolam-k-uspechu/projekt/pedagogicke-inspirace/casopis-kriticka-gramotnost</a:t>
            </a:r>
            <a:r>
              <a:rPr lang="cs-CZ" dirty="0"/>
              <a:t> </a:t>
            </a:r>
          </a:p>
          <a:p>
            <a:r>
              <a:rPr lang="cs-CZ" dirty="0"/>
              <a:t>v projektu Celé Česko čte dětem (</a:t>
            </a:r>
            <a:r>
              <a:rPr lang="cs-CZ" u="sng" dirty="0">
                <a:hlinkClick r:id="rId8"/>
              </a:rPr>
              <a:t>http://celeceskoctedetem.cz/recenze-knih/clanek-226</a:t>
            </a:r>
            <a:r>
              <a:rPr lang="cs-CZ" dirty="0"/>
              <a:t>)</a:t>
            </a:r>
          </a:p>
          <a:p>
            <a:r>
              <a:rPr lang="cs-CZ" dirty="0"/>
              <a:t>Rosteme s knihou (</a:t>
            </a:r>
            <a:r>
              <a:rPr lang="cs-CZ" dirty="0">
                <a:hlinkClick r:id="rId9"/>
              </a:rPr>
              <a:t>http://www.rostemesknihou.cz/</a:t>
            </a:r>
            <a:r>
              <a:rPr lang="cs-CZ" dirty="0" err="1">
                <a:hlinkClick r:id="rId9"/>
              </a:rPr>
              <a:t>cz</a:t>
            </a:r>
            <a:r>
              <a:rPr lang="cs-CZ" dirty="0">
                <a:hlinkClick r:id="rId9"/>
              </a:rPr>
              <a:t>/o-kampani/aktuality/</a:t>
            </a:r>
            <a:r>
              <a:rPr lang="cs-CZ" dirty="0"/>
              <a:t>), Tipy na knihy</a:t>
            </a:r>
          </a:p>
          <a:p>
            <a:r>
              <a:rPr lang="cs-CZ" dirty="0" err="1"/>
              <a:t>Bookstart</a:t>
            </a:r>
            <a:r>
              <a:rPr lang="cs-CZ" dirty="0"/>
              <a:t> – S knížkou do života (</a:t>
            </a:r>
            <a:r>
              <a:rPr lang="cs-CZ" dirty="0">
                <a:hlinkClick r:id="rId10"/>
              </a:rPr>
              <a:t>http://www.sknizkoudozivota.cz/tipy-na-</a:t>
            </a:r>
            <a:r>
              <a:rPr lang="cs-CZ" dirty="0" err="1">
                <a:hlinkClick r:id="rId10"/>
              </a:rPr>
              <a:t>cetbu</a:t>
            </a:r>
            <a:r>
              <a:rPr lang="cs-CZ" dirty="0">
                <a:hlinkClick r:id="rId10"/>
              </a:rPr>
              <a:t>-pro-</a:t>
            </a:r>
            <a:r>
              <a:rPr lang="cs-CZ" dirty="0" err="1">
                <a:hlinkClick r:id="rId10"/>
              </a:rPr>
              <a:t>rodice</a:t>
            </a:r>
            <a:r>
              <a:rPr lang="cs-CZ" dirty="0">
                <a:hlinkClick r:id="rId10"/>
              </a:rPr>
              <a:t>/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6724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Kvalitní nakladatelství (se zaměřením na vydávání dětské knihy)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65. pole</a:t>
            </a:r>
          </a:p>
          <a:p>
            <a:r>
              <a:rPr lang="cs-CZ" dirty="0"/>
              <a:t>Albatros</a:t>
            </a:r>
          </a:p>
          <a:p>
            <a:r>
              <a:rPr lang="cs-CZ" dirty="0"/>
              <a:t>Argo</a:t>
            </a:r>
          </a:p>
          <a:p>
            <a:r>
              <a:rPr lang="cs-CZ" dirty="0"/>
              <a:t>Baobab</a:t>
            </a:r>
          </a:p>
          <a:p>
            <a:r>
              <a:rPr lang="cs-CZ" dirty="0" err="1"/>
              <a:t>Běžíliška</a:t>
            </a:r>
            <a:endParaRPr lang="cs-CZ" dirty="0"/>
          </a:p>
          <a:p>
            <a:r>
              <a:rPr lang="cs-CZ" dirty="0"/>
              <a:t>Bylo nebylo</a:t>
            </a:r>
          </a:p>
          <a:p>
            <a:r>
              <a:rPr lang="cs-CZ" dirty="0"/>
              <a:t>Cesta domů</a:t>
            </a:r>
          </a:p>
          <a:p>
            <a:r>
              <a:rPr lang="cs-CZ" dirty="0" err="1"/>
              <a:t>Meander</a:t>
            </a:r>
            <a:endParaRPr lang="cs-CZ" dirty="0"/>
          </a:p>
          <a:p>
            <a:r>
              <a:rPr lang="cs-CZ" dirty="0"/>
              <a:t>Host</a:t>
            </a:r>
          </a:p>
          <a:p>
            <a:r>
              <a:rPr lang="cs-CZ" dirty="0"/>
              <a:t>Labyrint</a:t>
            </a:r>
          </a:p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Mladá fronta</a:t>
            </a:r>
          </a:p>
          <a:p>
            <a:r>
              <a:rPr lang="cs-CZ" dirty="0"/>
              <a:t>Paseka</a:t>
            </a:r>
          </a:p>
          <a:p>
            <a:r>
              <a:rPr lang="cs-CZ" dirty="0" err="1"/>
              <a:t>Petrkov</a:t>
            </a:r>
            <a:endParaRPr lang="cs-CZ" dirty="0"/>
          </a:p>
          <a:p>
            <a:r>
              <a:rPr lang="cs-CZ" dirty="0"/>
              <a:t>Portál</a:t>
            </a:r>
          </a:p>
          <a:p>
            <a:r>
              <a:rPr lang="cs-CZ" dirty="0"/>
              <a:t>Práh</a:t>
            </a:r>
          </a:p>
          <a:p>
            <a:r>
              <a:rPr lang="cs-CZ" dirty="0" err="1"/>
              <a:t>Thovt</a:t>
            </a:r>
            <a:endParaRPr lang="cs-CZ" dirty="0"/>
          </a:p>
          <a:p>
            <a:r>
              <a:rPr lang="cs-CZ" dirty="0" err="1"/>
              <a:t>Verzone</a:t>
            </a:r>
            <a:endParaRPr lang="cs-CZ" dirty="0"/>
          </a:p>
          <a:p>
            <a:r>
              <a:rPr lang="cs-CZ" dirty="0"/>
              <a:t>Ostatní (Axioma, </a:t>
            </a:r>
            <a:r>
              <a:rPr lang="cs-CZ" dirty="0" err="1"/>
              <a:t>Grada</a:t>
            </a:r>
            <a:r>
              <a:rPr lang="cs-CZ" dirty="0"/>
              <a:t>, Fragment, Svojtka) – ZDE POZOR NA KVALITU !!!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919536" y="5936190"/>
            <a:ext cx="7992888" cy="805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Malý, R., Nešpor, J: </a:t>
            </a:r>
            <a:r>
              <a:rPr lang="cs-CZ" i="1" dirty="0"/>
              <a:t>Lexikon českých nakladatelství dětské knihy.</a:t>
            </a:r>
            <a:r>
              <a:rPr lang="cs-CZ" dirty="0"/>
              <a:t> VUP, Olomouc 2015. ISBN 978-80-244-4503.</a:t>
            </a:r>
          </a:p>
        </p:txBody>
      </p:sp>
    </p:spTree>
    <p:extLst>
      <p:ext uri="{BB962C8B-B14F-4D97-AF65-F5344CB8AC3E}">
        <p14:creationId xmlns:p14="http://schemas.microsoft.com/office/powerpoint/2010/main" val="386630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1941" y="22528"/>
            <a:ext cx="7886700" cy="1030209"/>
          </a:xfrm>
        </p:spPr>
        <p:txBody>
          <a:bodyPr/>
          <a:lstStyle/>
          <a:p>
            <a:pPr algn="ctr"/>
            <a:r>
              <a:rPr lang="cs-CZ" dirty="0"/>
              <a:t>Nakladatelství Albatros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03512" y="1196752"/>
            <a:ext cx="8640960" cy="5472608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nejstarší české nakladatelství  </a:t>
            </a:r>
          </a:p>
          <a:p>
            <a:r>
              <a:rPr lang="cs-CZ" b="1" dirty="0"/>
              <a:t>založeno v roce 1949; do roku 1969 působilo pod původním názvem Státní nakladatelství dětské knihy</a:t>
            </a:r>
          </a:p>
          <a:p>
            <a:r>
              <a:rPr lang="cs-CZ" b="1" dirty="0"/>
              <a:t>od svého vzniku specializuje na vydávání literatury pro děti a mládež</a:t>
            </a:r>
          </a:p>
          <a:p>
            <a:r>
              <a:rPr lang="cs-CZ" b="1" dirty="0"/>
              <a:t>dnes je součástí nakladatelského domu Albatros Media a. s.</a:t>
            </a:r>
          </a:p>
          <a:p>
            <a:r>
              <a:rPr lang="cs-CZ" b="1" dirty="0"/>
              <a:t>zavedení autoři: </a:t>
            </a:r>
            <a:r>
              <a:rPr lang="cs-CZ" dirty="0"/>
              <a:t>Václav Čtvrtek, Hana Doskočilová, Josef Lada, Ondřej Sekora, Jan Werich, Jiří Žáček; Adolf Born, Zdeněk Burian, Zdeněk Miler, Helena Zmatlíková aj.</a:t>
            </a:r>
          </a:p>
          <a:p>
            <a:r>
              <a:rPr lang="cs-CZ" b="1" dirty="0"/>
              <a:t>Současní čeští i zahraniční autoři: </a:t>
            </a:r>
            <a:r>
              <a:rPr lang="cs-CZ" dirty="0"/>
              <a:t>Petra Braunová, Ivona Březinová, Alena Ježková, Radek Malý; Renáta Fučíková, </a:t>
            </a:r>
            <a:r>
              <a:rPr lang="cs-CZ" dirty="0" err="1"/>
              <a:t>Jostein</a:t>
            </a:r>
            <a:r>
              <a:rPr lang="cs-CZ" dirty="0"/>
              <a:t> </a:t>
            </a:r>
            <a:r>
              <a:rPr lang="cs-CZ" dirty="0" err="1"/>
              <a:t>Gaarder</a:t>
            </a:r>
            <a:r>
              <a:rPr lang="cs-CZ" dirty="0"/>
              <a:t>, </a:t>
            </a:r>
            <a:r>
              <a:rPr lang="cs-CZ" dirty="0" err="1"/>
              <a:t>Hergé</a:t>
            </a:r>
            <a:r>
              <a:rPr lang="cs-CZ" dirty="0"/>
              <a:t> atd.</a:t>
            </a:r>
          </a:p>
          <a:p>
            <a:r>
              <a:rPr lang="cs-CZ" dirty="0"/>
              <a:t>exkluzivní vydavatel knih Astrid Lindgrenové a příběhů </a:t>
            </a:r>
            <a:r>
              <a:rPr lang="cs-CZ" dirty="0" err="1"/>
              <a:t>Harryho</a:t>
            </a:r>
            <a:r>
              <a:rPr lang="cs-CZ" dirty="0"/>
              <a:t> </a:t>
            </a:r>
            <a:r>
              <a:rPr lang="cs-CZ" dirty="0" err="1"/>
              <a:t>Pottera</a:t>
            </a:r>
            <a:r>
              <a:rPr lang="cs-CZ" dirty="0"/>
              <a:t> J. K. Rowlingové pro území ČR</a:t>
            </a:r>
          </a:p>
        </p:txBody>
      </p:sp>
      <p:sp>
        <p:nvSpPr>
          <p:cNvPr id="5" name="AutoShape 2" descr="Výsledek obrázku pro albatros nakladatelství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3316" name="Picture 4" descr="http://storage.albatrosmedia.cz/albmedia/attachments/large/b62304fd48e5843dbf4af705a02d7c5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386" y="160339"/>
            <a:ext cx="1544086" cy="123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856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9029" y="260648"/>
            <a:ext cx="8226425" cy="2679032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Nakladatelství Baobab</a:t>
            </a:r>
            <a:br>
              <a:rPr lang="cs-CZ" b="1" dirty="0"/>
            </a:br>
            <a:r>
              <a:rPr lang="cs-CZ" sz="2400" i="1" dirty="0"/>
              <a:t>Baobab je velký strom, to nejspíš všichni víte. Je tak velký, že se do něj vejde třeba celá domácnost. A říká se o něm, že je kouzelný. Jeho obrovské květy tedy rozhodně opylují netopýři, to už je dost podivné, nemyslíte? A pak je Baobab  také nakladatelství. A to je, na rozdíl od toho afrického stromu, úplně maličké.</a:t>
            </a:r>
            <a:endParaRPr lang="cs-CZ" sz="2400" b="1" i="1" dirty="0"/>
          </a:p>
        </p:txBody>
      </p:sp>
      <p:pic>
        <p:nvPicPr>
          <p:cNvPr id="5122" name="Picture 2" descr="https://fbcdn-sphotos-c-a.akamaihd.net/hphotos-ak-xpf1/t1.0-9/10430899_10152083641166787_745018726494230608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4745" y="2987066"/>
            <a:ext cx="7889801" cy="3870935"/>
          </a:xfrm>
          <a:prstGeom prst="rect">
            <a:avLst/>
          </a:prstGeom>
          <a:noFill/>
        </p:spPr>
      </p:pic>
      <p:pic>
        <p:nvPicPr>
          <p:cNvPr id="14338" name="Picture 2" descr="baobab boo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260648"/>
            <a:ext cx="13144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65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FCB390-5A2D-4123-92B8-DA8B80149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48" y="540715"/>
            <a:ext cx="9613860" cy="1080938"/>
          </a:xfrm>
        </p:spPr>
        <p:txBody>
          <a:bodyPr/>
          <a:lstStyle/>
          <a:p>
            <a:r>
              <a:rPr lang="cs-CZ" dirty="0"/>
              <a:t>Kozí knížka (Tereza </a:t>
            </a:r>
            <a:r>
              <a:rPr lang="cs-CZ" dirty="0" err="1"/>
              <a:t>Říčanová</a:t>
            </a:r>
            <a:r>
              <a:rPr lang="cs-CZ" dirty="0"/>
              <a:t>)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E98E41F-4586-4CE4-83DB-0D6E1A5082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" name="Zástupný symbol obrázku 12">
            <a:extLst>
              <a:ext uri="{FF2B5EF4-FFF2-40B4-BE49-F238E27FC236}">
                <a16:creationId xmlns:a16="http://schemas.microsoft.com/office/drawing/2014/main" id="{CC9A2910-AB7D-4BBC-BF5B-595660B12646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4" b="20524"/>
          <a:stretch>
            <a:fillRect/>
          </a:stretch>
        </p:blipFill>
        <p:spPr>
          <a:xfrm>
            <a:off x="229748" y="1542376"/>
            <a:ext cx="5528483" cy="2762696"/>
          </a:xfrm>
        </p:spPr>
      </p:pic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6968873-ACDF-41EB-BCE6-EA90C38807EA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476CF009-FF4F-43AF-94DC-5DDCBE33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7" name="Zástupný symbol obrázku 16">
            <a:extLst>
              <a:ext uri="{FF2B5EF4-FFF2-40B4-BE49-F238E27FC236}">
                <a16:creationId xmlns:a16="http://schemas.microsoft.com/office/drawing/2014/main" id="{CAB8C6FA-E624-4BB9-8605-186F24EEDD00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" r="4030"/>
          <a:stretch>
            <a:fillRect/>
          </a:stretch>
        </p:blipFill>
        <p:spPr>
          <a:xfrm>
            <a:off x="6097122" y="3737113"/>
            <a:ext cx="5951753" cy="2961071"/>
          </a:xfrm>
          <a:prstGeom prst="roundRect">
            <a:avLst>
              <a:gd name="adj" fmla="val 0"/>
            </a:avLst>
          </a:prstGeom>
        </p:spPr>
      </p:pic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F1A3238B-B154-4361-93B0-9B957EEF4991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BADAA56B-F944-416A-8869-C2E11747D4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5" name="Zástupný symbol obrázku 14">
            <a:extLst>
              <a:ext uri="{FF2B5EF4-FFF2-40B4-BE49-F238E27FC236}">
                <a16:creationId xmlns:a16="http://schemas.microsoft.com/office/drawing/2014/main" id="{1B835782-9A54-44F7-8A04-77F579BA7245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30" b="25130"/>
          <a:stretch>
            <a:fillRect/>
          </a:stretch>
        </p:blipFill>
        <p:spPr>
          <a:xfrm>
            <a:off x="6372878" y="262234"/>
            <a:ext cx="5819122" cy="2894835"/>
          </a:xfrm>
        </p:spPr>
      </p:pic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AC23A74B-1BD2-400F-8EC6-F576CAA240D6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0109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614" y="0"/>
            <a:ext cx="8226425" cy="114300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Knihy nakladatelství Baobab vhodné pro práci v MŠ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1" y="1288474"/>
            <a:ext cx="9143999" cy="5569527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cs-CZ" i="1" dirty="0"/>
              <a:t>Psí knížka; Kozí knížka; Vánoční knížka; Velikonoční knížka</a:t>
            </a:r>
          </a:p>
          <a:p>
            <a:pPr algn="ctr">
              <a:buNone/>
            </a:pPr>
            <a:r>
              <a:rPr lang="cs-CZ" i="1" dirty="0"/>
              <a:t>Adam a koleno</a:t>
            </a:r>
          </a:p>
          <a:p>
            <a:pPr algn="ctr">
              <a:buNone/>
            </a:pPr>
            <a:r>
              <a:rPr lang="cs-CZ" i="1" dirty="0"/>
              <a:t>Návštěva malé smrti; </a:t>
            </a:r>
            <a:r>
              <a:rPr lang="cs-CZ" i="1" dirty="0" err="1"/>
              <a:t>Skříp</a:t>
            </a:r>
            <a:r>
              <a:rPr lang="cs-CZ" i="1" dirty="0"/>
              <a:t>, škráb, píp a žbluňk</a:t>
            </a:r>
          </a:p>
          <a:p>
            <a:pPr algn="ctr">
              <a:buNone/>
            </a:pPr>
            <a:r>
              <a:rPr lang="cs-CZ" i="1" dirty="0" err="1"/>
              <a:t>Šmalcova</a:t>
            </a:r>
            <a:r>
              <a:rPr lang="cs-CZ" i="1" dirty="0"/>
              <a:t> abeceda</a:t>
            </a:r>
          </a:p>
          <a:p>
            <a:pPr algn="ctr">
              <a:buNone/>
            </a:pPr>
            <a:r>
              <a:rPr lang="cs-CZ" i="1" dirty="0"/>
              <a:t>Jak zvířata spí</a:t>
            </a:r>
          </a:p>
          <a:p>
            <a:pPr algn="ctr">
              <a:buNone/>
            </a:pPr>
            <a:r>
              <a:rPr lang="cs-CZ" i="1" dirty="0"/>
              <a:t>12 nejmenších pohádek</a:t>
            </a:r>
          </a:p>
          <a:p>
            <a:pPr algn="ctr">
              <a:buNone/>
            </a:pPr>
            <a:r>
              <a:rPr lang="cs-CZ" i="1" dirty="0"/>
              <a:t>12 hodin s Oskarem</a:t>
            </a:r>
          </a:p>
          <a:p>
            <a:pPr algn="ctr">
              <a:buNone/>
            </a:pPr>
            <a:r>
              <a:rPr lang="cs-CZ" i="1" dirty="0"/>
              <a:t>Rybička; Kočička z kávové pěny</a:t>
            </a:r>
          </a:p>
          <a:p>
            <a:pPr algn="ctr">
              <a:buNone/>
            </a:pPr>
            <a:r>
              <a:rPr lang="cs-CZ" i="1" dirty="0"/>
              <a:t>Kouzelná baterka</a:t>
            </a:r>
          </a:p>
          <a:p>
            <a:pPr algn="ctr">
              <a:buNone/>
            </a:pPr>
            <a:r>
              <a:rPr lang="cs-CZ" i="1" dirty="0"/>
              <a:t>Medvěd, který nebyl</a:t>
            </a:r>
          </a:p>
          <a:p>
            <a:pPr algn="ctr">
              <a:buNone/>
            </a:pPr>
            <a:r>
              <a:rPr lang="cs-CZ" i="1" dirty="0"/>
              <a:t>Knihy Daisy Mrázkové (Co by se stalo, kdyby; Slon a mravenec; Medvěd Flóra; Haló, </a:t>
            </a:r>
            <a:r>
              <a:rPr lang="cs-CZ" i="1" dirty="0" err="1"/>
              <a:t>Jácíčku</a:t>
            </a:r>
            <a:r>
              <a:rPr lang="cs-CZ" i="1" dirty="0"/>
              <a:t>, …)</a:t>
            </a:r>
          </a:p>
          <a:p>
            <a:pPr algn="ctr">
              <a:buNone/>
            </a:pPr>
            <a:r>
              <a:rPr lang="cs-CZ" i="1" dirty="0"/>
              <a:t>Knihy Miroslava Šaška (To je Paříž; To jsou Benátky; To je New York, …)</a:t>
            </a:r>
          </a:p>
          <a:p>
            <a:pPr algn="ctr">
              <a:buNone/>
            </a:pPr>
            <a:endParaRPr lang="cs-CZ" i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0136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22528"/>
            <a:ext cx="6444208" cy="1325563"/>
          </a:xfrm>
        </p:spPr>
        <p:txBody>
          <a:bodyPr/>
          <a:lstStyle/>
          <a:p>
            <a:pPr algn="ctr"/>
            <a:r>
              <a:rPr lang="cs-CZ" dirty="0" err="1"/>
              <a:t>Běžíliška</a:t>
            </a:r>
            <a:br>
              <a:rPr lang="cs-CZ" dirty="0"/>
            </a:br>
            <a:r>
              <a:rPr lang="cs-CZ" dirty="0"/>
              <a:t>(http://www.beziliska.cz/)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2840" y="1772817"/>
            <a:ext cx="9144000" cy="5126127"/>
          </a:xfrm>
        </p:spPr>
        <p:txBody>
          <a:bodyPr/>
          <a:lstStyle/>
          <a:p>
            <a:r>
              <a:rPr lang="cs-CZ" dirty="0"/>
              <a:t>mladé nakladatelství originálních a autorských knih pro děti, s důrazem na </a:t>
            </a:r>
            <a:r>
              <a:rPr lang="cs-CZ" b="1" dirty="0"/>
              <a:t>kvalitní textové, výtvarné i řemeslné zpracování</a:t>
            </a:r>
          </a:p>
          <a:p>
            <a:r>
              <a:rPr lang="cs-CZ" dirty="0"/>
              <a:t>vlajkovou lodí jsou </a:t>
            </a:r>
            <a:r>
              <a:rPr lang="cs-CZ" b="1" dirty="0"/>
              <a:t>leporela</a:t>
            </a:r>
            <a:r>
              <a:rPr lang="cs-CZ" dirty="0"/>
              <a:t> - klasická, lepená na silném kartónu, vázaná v plátně, bez lamina</a:t>
            </a:r>
          </a:p>
        </p:txBody>
      </p:sp>
      <p:pic>
        <p:nvPicPr>
          <p:cNvPr id="20482" name="Picture 2" descr="Cover small c01ce14fb6204ba653ef6c1e565c9077b79dd0d3c61e50142956be810f45ec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285" y="3861688"/>
            <a:ext cx="3384376" cy="226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http://4.bp.blogspot.com/-4YvFBgfOoBs/VZDYYjYJcxI/AAAAAAAAF08/XlavygRXVyE/s1600/DSC_06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276" y="3511825"/>
            <a:ext cx="2250774" cy="339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https://encrypted-tbn2.gstatic.com/images?q=tbn:ANd9GcQnFDCpHpGt1ZuCxXBu6sxsc_oGTcVF9V8kunlzv6_D9tMs25W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638" y="3861688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4" name="Picture 14" descr="Inner menu logo 5249ae50ef079fd9caddbe376902c04247b7cb96e41821c1bbe5c96f78d893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52377"/>
            <a:ext cx="1447754" cy="150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67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7265" y="562373"/>
            <a:ext cx="7886700" cy="1124744"/>
          </a:xfrm>
        </p:spPr>
        <p:txBody>
          <a:bodyPr/>
          <a:lstStyle/>
          <a:p>
            <a:pPr algn="ctr"/>
            <a:r>
              <a:rPr lang="cs-CZ" dirty="0" err="1"/>
              <a:t>Meander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0" y="1124745"/>
            <a:ext cx="9036496" cy="5544616"/>
          </a:xfrm>
        </p:spPr>
        <p:txBody>
          <a:bodyPr>
            <a:normAutofit/>
          </a:bodyPr>
          <a:lstStyle/>
          <a:p>
            <a:r>
              <a:rPr lang="cs-CZ" dirty="0"/>
              <a:t>Od roku 1995</a:t>
            </a:r>
          </a:p>
          <a:p>
            <a:r>
              <a:rPr lang="cs-CZ" dirty="0"/>
              <a:t>Zakladatelka a majitelka Ivana Pecháčková (překladatelka)</a:t>
            </a:r>
          </a:p>
          <a:p>
            <a:r>
              <a:rPr lang="cs-CZ" dirty="0"/>
              <a:t>Ediční řada </a:t>
            </a:r>
            <a:r>
              <a:rPr lang="cs-CZ" b="1" dirty="0"/>
              <a:t>Modrý slon </a:t>
            </a:r>
            <a:r>
              <a:rPr lang="cs-CZ" dirty="0"/>
              <a:t>– zde vycházejí náročnější, umělecké autorské knihy pro děti. Právě tyto knihy nakladatelství proslavily – každá z nich je svého druhu sběratelským kouskem, </a:t>
            </a:r>
            <a:r>
              <a:rPr lang="cs-CZ" b="1" dirty="0"/>
              <a:t>prvních sto výtisků je zpravidla číslováno a obsahuje vlastnoruční podpis autora</a:t>
            </a:r>
            <a:r>
              <a:rPr lang="cs-CZ" dirty="0"/>
              <a:t>. Jsou to skutečně výjimečná díla.</a:t>
            </a:r>
            <a:br>
              <a:rPr lang="cs-CZ" dirty="0"/>
            </a:br>
            <a:endParaRPr lang="cs-CZ" dirty="0"/>
          </a:p>
        </p:txBody>
      </p:sp>
      <p:sp>
        <p:nvSpPr>
          <p:cNvPr id="4" name="AutoShape 2" descr="Výsledek obrázku pro meander nakladatelství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data:image/png;base64,iVBORw0KGgoAAAANSUhEUgAAAIQAAAB4CAMAAAAEyqr3AAAAh1BMVEX///8AAAD+/v79/f38/PwEBAT5+fmMjIxPT0/m5ua8vLwICAj29vaKiorj4+OOjo7w8PC0tLRMTEx9fX2kpKTr6+tERERTU1Pa2trBwcGCgoInJyc6OjrJycleXl7R0dEyMjJzc3MgICCYmJgSEhKdnZ2tra0XFxcuLi44ODhcXFwiIiJsbGz95RFgAAAR3ElEQVRoge1b2WKjOhLVhmwMBryA8ZbEWTud/P/3TZ3SgnCn4zi5c19mlE7HZhFHtVepEFZpUWojaGihhFb8SZciDGuMMMponBdWGZxUwgolRoMO0Ex0oaFf+qu0sjyrWsmmcVcby+cF/aOZRIOz9IWeauirEdvZbLbY4sqcPqWzG1MqZQkoA/ls8OkEW2kWNNdcZvL3lj61KWI32hxfNN1JIMS2kDReaho3+DufzOcTjPk6mbbc4Ujt/6VjTt/rHR2lMxOcqvGzkjyyjP/c0Jl6vtse3e10VX1zU6+BvSFW3G/e6Ep3qZRF+OBG16+65XS5mU6nnbx2ZFkhHwv6TxaFP7Tfj664IzYQh63IX5Jn4tYD/feGx9JYdnL6S7rn06Hu+blb3XbT8TiUwjhqHV7psrsUB60q44UVydFu2h0DFxUxjoSwB53rOahV7ur5uiLKbiMXHkS/AieINZH1fwwjShK60tBcO/oFvSXNOFkRChCZf+V7PWeO7iD4pBN0PX7pbvM3SYM0qFQLIPM0WI/Un9eS7KsEIi/DQDAZAEYi8oanCPr4l0EnrdbGDbrBRJm+biwSJpxKUV6+Ix1EJq/qkBxj7SUV/XAoUcso6TUt7dOV/zFo/ZZ+3ND0xVy5CjeLmA8gblqyV/YKFNqeLVx/BwOJzy5aCvnekgSez/vZIMURx6iKy+X6OxAcOyKItyPJ2V/14Ow+/NqqObM8x5xGO1wjvHwLpy+sGEFrVPion2RQDfozw8RfooRhFLuPbeAeXib1A+6Zg+Y4r2UsdJ8kqnJm048ZHf2aSGhxuwt2fzyysKYbeJfJZFc9wNDNSf0fqvlkjd++X8/nPfSZ9NGKd9z2DRBkZj6mguNtNrgZeXAm+m2zoY+ygLm/e6WzhwOvhowLQ4jXXwHiSE7nrzAKh6WI0haekA1f/KGSuH8ni0EwrwEBR5qNfal/TsEMKbynzbJAG/mIcyARk95/ONAjG/iv71ACs35ICp488IURMAaZhUMORMYsK+SUHpjLcNm1IAYJjLLAM/k1RTIwWRygwIgsCUccJdK5rmJHkQ2cHgc5WeHkrIiUyAKXzscdvD6D/AY7brGeIj5UygfEbBTBrQ4P92f8SR9+qhGy1dPwnRxFKU5Rcq4D0Q28x2N2IQgw5lYcFwheaTzJ+S++4Ia/LmaLBRssRQ7Lj57uMK2U3xJMXkoUzBXx9QD30TWjq3Jh27LNq7Fb0xQ4h1C0ImOlc7YT11Ni44XfjScIajrWZfK5raoqr8inwL7tG4uQdeNP5kB9HEnVV0BoeCKiRJY5naefjm7zKykGT8SCW2SpHkOrf7eInIJQVPBVrD6P14BQFgmZm8SDuCUvMPAmcw+j8ejW54BEMd6UQkcQOWvHaHwBBJFSk0AHcrJ2IUWLrsQZpMwZs8J9KrLUmfyipyx/BEJw6HUanpjJBhHu7TALr5m5nIEaePxglkGVH1MC0ZQRkzAj5oaEp+xwolJ4++mokBUJCuLez0AgrRZBz/l5qxIhzpkj+cA4ZpFOazVox/coYSn7RkwYUOAmEpT42NWKf5s8h2KSZjaPpKN5ux4e04mH8LH6LjtMmqxkcsGxXlDZFV+UlC5YjowL7bbOmZyiiu5bSte+CWKWEKLrUdi4ZbWEphjCuN2s2VD3AupkkJhxYjRzEY+I7JiJ71MiBVHTujX5kgI/9ACTTNrVRBijPR34Pqcdszd3wYK0W/8QBLlzAkERul2GsORdiFUStUrORW6Xy2l3K/g+UCs6sK1Bwv0zEHhszbWlKdHhETEDhc/doBsjJdnSfYxURMFec/D/U3ZIOUfqDh5TEJnBl+3Sio4LeNl83ZxIoLMxJciV6+8IJqW9AyVo0jlEa/smXfRCxJ8kcaSz3Pi+RzI0c0wbQOwsahvnINSltJxy8HJEiRpH3aSP0HvOK7mqlZqvYw69PTpfK46h9rTlRPAcxOUihy5VORiegihhePVukbkoVwDjHBaXtDYd30cz5z6CYraEVZ+B4FzUXkiIkfz3yS1ygqMAwR67wgO8y5LPfEe1dcHebPHsvc1g7P4EwTKhLoBQhCIfKP1IIPQAYmeJVfjw6ORDPM3rpKjoXNv6M0rAdjT6UlJOHqyK0RNN+hAoASGgVcycPOBZRqyH63xETYpSlp9RYmVQLPwcBSX0uhrp/0J4vc940rVXjJejUA/Sp1qyiJ9oDNo1E6gXj0DMUQm7xA4ys31yT8bSPPGB6oyo5A+TwFaOCiNm4L8UBHzbCET9lVCbHFE5H+5hV47qGxukGTSAx/ZWG1aUcxCwZxHEVhlzZicmXwAB7TBJbQIgNOm9i5wGEFzY0yc5HnTNqU1qG/tWnDuwr4Ag/bGJxWQQ/P2MEuTCUdddTZMa9mZz/4tmKNVTFKojgqTrKUGhgfkAhFPaAcQtQmJYqD7sONQkcluOdvJ4M0z4dyiB8t4osvIgsjGIl3o3TgnFcUcgdpw0J9rlkp+r2UGZ5Cy9i0H4msQiaAdG5zYilq7KuXkDO1L0+HckqU7rbwUbv0sqSumsNothpiyCYMOlEhCfjoJNu8zJLC3jkYJ1hzzdpTqmMWVYufQa4b9zqPdFEJkrr900puxfwzEUVTYIFi8W2OE8AiUYxGIAQUHvF0EUMCys3mI3HCtQwyLzdTmeQPAc2ZjB1gd2nMnEp5TgMPSEmm7MQTj0W4rGqIsywZscMfmRqWDK++OgfhfH63QF9q/TYwXnLX9sqP4xNJR/MgbRH9wMN7nO45mkiJL5UG84tKrn/dgjS5dBC96avbTfQR5MRxAIolCuqp1nusn/wo6kusf1K65dWWRu+YCUQZIJUJf3XMhYNYkwIYZAzMg8rsmg9lV+255kU7VksJ/37dOayXRY10hJ+7xxIaRGSqs1qXRIUjiVJ3aUpJ8XVJQiL2VCkYTjAy8TLGqILZRLQHmaUcWM9x5Y8jVOuC3wQYYyt6aTuBxjIgU3MaHNCm+sChfnzqzL+igpUxZQRrNZbXC3D6ZvOXzKB1/v6swTQWv8QmmAEo/7eF+wE874WN6/IlUn52X8hm3NG+CTyS5MUfKO+eGEuuoqAcFzzIH8krXSIGIS1WDqRayhdavk0uZeLmUyNvAjy7P99LjT4aO/Glb7cuZRKhXKRdFi/jODxeJ4mRJKo80iaIdnh88xfzgK6dXcXt6IQ0l8sJgM4lnKfw5EZf624T9QAiIRQECQVoY0+8MtuatB8Dp2aC647DsakcQTCNE1tpl/TAnYrNflSbhGmkukGAQRZoL1epbsuH9/3E/Yn1hx0W7D3qXagISYWPjEoOSnspHu7xRnu0XrzXbGfSMKLRCX2DEqF0lXLiI5UewrLo1kuygZTVVV4nxD+SoQEz6m2mhq18vl9OPhjNQrzFX5TtchCl45DsPc/wyEm8Sg76H8rMyCXpzJrnezhGdSjmS4R+uHlLCYyjJXaD4abj//bBiOVjgqstxTRiKItjUDR2DtVSg+kAn4dgpFKNxpDELQ8kNqKI6jkcwCAOcW6GYjP2fRcXQRA7n95JsexYU1NyVYNvcGjl4nyQs3TvjpFS9dofHDoD8PPwqI4JbRFuPmjv0VFBaJpEWOgqmXWRy5ePKugv/dzJjE6GxBL8xoIGyBnGDF2pQWz6UPTDT8cX2AxrfkILLEYphvotnI/ayCyPiitBXHp7j0zTzsDntdX823LnixOs7oQVhePVO+ZIyG+QahEJxR4qyOIMAwxZc/TW5gQn/v2HgFdpaVH3lfcXnBtzxwtfZtA3V7/Ts/EWwZ0WoU4yEFmumO/RvXOIlhmHHuic+8XFQ7RYjO0LcUu8oMI0s81od74HEc1k9tZbhlzXKMLxRvx+RreayG/hs3qqqPmzMFJ2kSquSeCxtgA6FL9F2KVV0jy385e+aHeB5n6+fF82KxrRaL5+fFqMVwv43Ctjiv9UlsGuggE9BtWo3r6IJhCp1D4jibbe/vt5s1b49vb8ZPv/ntNl8WbszyZ/z/9ne6ZaEWzEj220VpgqYpkYQZKv3Io21F4z82oPAwyuYjb9gOF/T5cYziyFubpwZ+6NgO+vpfHc4idJvpBpsyIbY0ntDfaeS7fsBaxqWi0YwVGdG2Vdc2I357cM8gSb0uEQ1wZkQqjGMoVX6vr/LaYdl2Ie3TbMUh/OiuAHH0vwWC6I7uWzKZttFwvgZUACZ0WQj9r6DgUI5tJ5tQqKOGO4Rgmus6Q/8//j/+hwfaiUzYoYMbjcGFLqHXpOdDzoQ2ch2jbV1xHYtfu/CHdvJAuklz4kUMw6qoObaxXLlzFyGesmyyYEd5PjzCz4H4bdgoYwtrUYWLwHA6hPw0ZS5X2He2Qy1sgvZHNCk5N0EhFYJjmrd0NVJ/p+WloGqjUBFBVPQQiycq8SyjlDGiHKaiC1DXDM1ZCQilQ0kINCE4qKmNOs9LV+BmGwYCEexf8VEIaY53Pipbd35Lg1L6yA7xHlDQSgFiuaZsf0wJhLSnZUwDFdKwUrnUkGc80RUtXhohF4++Zjj27hCcO5HWrKXPQ4YCWufP07Jeu8Tm9wjUVnmSZzMIcCMW1ZpGcAapR/OpuPV5h8IrzTD91fs5SEBzmYCY4vWZenjlRvWvcpNHsuUuaGuHNMaxgwg8lcvalfg3LVhP9KvlL79j9mSwHS5XeLUH5wX3R8yBRsHLYqMxV7wZNvGtC/C+HBAo7mbhfQz3MlTuUqSTa9LWvJE75aibQNC9i9mWAt+bnTtUy80gFADRina25aqxxYprftmDNUNyk5Zx/VZc/ERMrIWr1WJxR9QZOR4GJUDWFVp4StRqnUwIxSAQQraShVf4c/5lESfUves+2rdM9kKuRYmnUP5MX3Ku2ALcBFrWaH65QJUNSjZL3Gw5JWQQ4pYSpBPUXKlmDEJzWaD7JcsIwjG9KXk7HM1gunV/+f2LSpNiKbTGSkLElXIGobE+Q7JN+syb+RYdOxyquT1QygwIxQqab/QYBFEH9qmW930AEbJYq1j2aK0t2MIPy0AamBfkDZnkRMSB8OqoufbXAsAO+xacqTgQaFJE/b60QSYCCJazElsXOwciyASUJcfCofKgBE4Sae5KtkO1fH3G6mBaSCb2G6fXyHYtWuIJ/UJK2GKIrqNEI44sF7BzCYg5MdAiBS07LjHQuRe3mXqAJObcowOZWIM0K4lN9gYLmbn+B6xcDTtAsBMlfAmadQCuYwiREsLJBVzEiBKCtw2grhMxmg+eo0cCBDkvjoqr+KLvJAwW2hYA4pZzE7ppOSFDUc8f4EAMyUvXk2jv5GvvNtRyL/lOLnYWLIwgPCst+rQ8CG8nVlCtsJVVo/SAbWncvCFlbn3/Q8fbN/NgJ9AkAJ+4cd/zA9He73EFENy8enIg+AWvFESkRJCJMu4K1TO3Qb/FRMS3teM5atkbtlwT98qU8t4UdaT9lLj6+x42oNEpCO3lYvIHJYQYKOG1w1rndyCKjTNAa+Zrh70NGCLwfMr15QmMlYGb4z3bdihbFL5PM6FEyXJBlnoqzJgd0I75yE5AEEndZVvuIR8k2Whpog9rlzTPjJNww/x1IFBrIs0h2XmY8zuWpDa7UtkxJQzk4v2dqGhH7BDtjSy2Y0pgY5LtBMufUzN+uepJvt/L3zkbrynnbRPud4jv5W3jqoGY+28HEAr5JWf+f1Biw00fKSVQ2nSOMt9A4ayzWNZ1BHQlSm47yATR18lEiG6aPfOK3WWO/mx6cM4Nf+5ZxvdUQTB1UFF+3YbbqHXiwKC2JUAQJzoiE/dk55i53bPBgUVYdo1vnV7leY6OYGGdYwtPZLtiOCaI4odA5Q2b8hxTTuWq7auWfLK8L8klKTjKJZdQqrzVfG9FzmbFjMDk2M5FLw2cIeILZ2aHd/o6XuXvUAezsC2wK31CCY4j+wNTUQ8N5PKl7lEYUWZk/LzFdGb7WcDIoIJhSIAgj40QBwJh7bBdTTfBf85C/EU8/M0vGlSJdiDSpPW9LN2Oht+ZnGOfQ5W8LZzOZ9EslpMLcnKFFzQ4fBB4VxaZvGmrFm9tt3hlgutUrdF51Q+RqjFlXsE19HkfmeGixfbA1UzRu+KV5V5ioKIwJtS8qhbNb8QVSFLZ59V/AMJEz/5wiiAlAAAAAElFTkSuQmCC"/>
          <p:cNvSpPr>
            <a:spLocks noChangeAspect="1" noChangeArrowheads="1"/>
          </p:cNvSpPr>
          <p:nvPr/>
        </p:nvSpPr>
        <p:spPr bwMode="auto">
          <a:xfrm>
            <a:off x="1679576" y="-685800"/>
            <a:ext cx="15716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5366" name="Picture 6" descr="http://www.casopisxb1.cz/wp-content/uploads/2014/07/meander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196" y="152662"/>
            <a:ext cx="12573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Adventní kalendá&amp;rcaron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030" y="4102299"/>
            <a:ext cx="3138825" cy="273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Princ &amp; Prin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371" y="4419009"/>
            <a:ext cx="2266950" cy="213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Mistr sportu ská&amp;ccaron;e z dort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615" y="4419009"/>
            <a:ext cx="2448272" cy="209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396332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1730</Words>
  <Application>Microsoft Office PowerPoint</Application>
  <PresentationFormat>Širokoúhlá obrazovka</PresentationFormat>
  <Paragraphs>175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Trebuchet MS</vt:lpstr>
      <vt:lpstr>Berlín</vt:lpstr>
      <vt:lpstr>Významná  současná  česká  nakladatelství</vt:lpstr>
      <vt:lpstr>Rébus</vt:lpstr>
      <vt:lpstr>Kvalitní nakladatelství (se zaměřením na vydávání dětské knihy)</vt:lpstr>
      <vt:lpstr>Nakladatelství Albatros</vt:lpstr>
      <vt:lpstr>Nakladatelství Baobab Baobab je velký strom, to nejspíš všichni víte. Je tak velký, že se do něj vejde třeba celá domácnost. A říká se o něm, že je kouzelný. Jeho obrovské květy tedy rozhodně opylují netopýři, to už je dost podivné, nemyslíte? A pak je Baobab  také nakladatelství. A to je, na rozdíl od toho afrického stromu, úplně maličké.</vt:lpstr>
      <vt:lpstr>Kozí knížka (Tereza Říčanová)</vt:lpstr>
      <vt:lpstr>Knihy nakladatelství Baobab vhodné pro práci v MŠ</vt:lpstr>
      <vt:lpstr>Běžíliška (http://www.beziliska.cz/)</vt:lpstr>
      <vt:lpstr>Meander</vt:lpstr>
      <vt:lpstr>Nakladatelství HOST</vt:lpstr>
      <vt:lpstr>Domácí prostředí - Tappi</vt:lpstr>
      <vt:lpstr>Nakladatelství Labyrint</vt:lpstr>
      <vt:lpstr>Mladá fronta</vt:lpstr>
      <vt:lpstr>Nakladatelství Portál</vt:lpstr>
      <vt:lpstr>Nakladatelství Portál a další – receptivní a produktivní jazykové dovednosti</vt:lpstr>
      <vt:lpstr>Nakladatelství Paseka</vt:lpstr>
      <vt:lpstr>Nakladatelství Paseka</vt:lpstr>
      <vt:lpstr>Nakladatelství PETRKOV</vt:lpstr>
      <vt:lpstr>Pavel Čech</vt:lpstr>
      <vt:lpstr>Výběr knih Pavla Čecha</vt:lpstr>
      <vt:lpstr>65. Pole http://www.65pole.cz/</vt:lpstr>
      <vt:lpstr>65. pole</vt:lpstr>
      <vt:lpstr>Nakladatelství Práh</vt:lpstr>
      <vt:lpstr>Nakladatelství Pasparta</vt:lpstr>
      <vt:lpstr>Prezentace aplikace PowerPoint</vt:lpstr>
      <vt:lpstr>Tabook</vt:lpstr>
      <vt:lpstr>Kde hledat inspiraci – sledovat kvalitu</vt:lpstr>
    </vt:vector>
  </TitlesOfParts>
  <Company>UK Pedf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Literatura pro děti I Učitelství pro MŠ</dc:title>
  <dc:creator>Veronika Laufkova</dc:creator>
  <cp:lastModifiedBy>Jana Havlová</cp:lastModifiedBy>
  <cp:revision>21</cp:revision>
  <cp:lastPrinted>2018-10-11T19:56:17Z</cp:lastPrinted>
  <dcterms:created xsi:type="dcterms:W3CDTF">2018-10-10T23:30:36Z</dcterms:created>
  <dcterms:modified xsi:type="dcterms:W3CDTF">2020-11-11T06:54:08Z</dcterms:modified>
</cp:coreProperties>
</file>