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58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12/16/2019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12/16/2019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12/16/2019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12/16/2019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12/16/2019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12/16/2019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12/16/2019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12/16/2019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12/16/2019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12/16/2019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12/16/2019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12/16/2019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493105" y="565266"/>
            <a:ext cx="8561747" cy="2294312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Drama jako text a jako divadelní představení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55469" y="3531204"/>
            <a:ext cx="10449097" cy="172244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Svět příběhu je dosti podobný jako ve vyprávění (děj, postavy, prostor, čas), ale svět diskursu (tedy zprostředkování – to, jakým způsobem se vypráví) je zcela jiný: v dramatu obvykle chybí vypravěč a akt vypravování je rozdělen mezi celou řadu dílčích činitelů a prvků, které svět příběhu zprostředkovávají.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2819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34696" y="113415"/>
            <a:ext cx="9520158" cy="1056166"/>
          </a:xfrm>
        </p:spPr>
        <p:txBody>
          <a:bodyPr/>
          <a:lstStyle/>
          <a:p>
            <a:r>
              <a:rPr lang="cs-CZ" dirty="0"/>
              <a:t>T</a:t>
            </a:r>
            <a:r>
              <a:rPr lang="cs-CZ" dirty="0" smtClean="0"/>
              <a:t>extové </a:t>
            </a:r>
            <a:r>
              <a:rPr lang="cs-CZ" dirty="0"/>
              <a:t>subjekty </a:t>
            </a:r>
            <a:r>
              <a:rPr lang="cs-CZ" dirty="0" smtClean="0"/>
              <a:t>dramatu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34696" y="1382233"/>
            <a:ext cx="9520158" cy="4571999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Primárně pouze postavy – chybí vypravěč jako zprostředkovatel světa příběhu; svět příběhu je zprostředkováván konglomerátem jiných prostředků: mluvení a jednání herců na jevišti, scéna, nasvícení, hudební či jiná zvuková podloží. Vypravěč je tedy „rozpuštěn“ do součinnosti celé řady </a:t>
            </a:r>
            <a:r>
              <a:rPr lang="cs-CZ" dirty="0" err="1" smtClean="0"/>
              <a:t>mimotextových</a:t>
            </a:r>
            <a:r>
              <a:rPr lang="cs-CZ" dirty="0" smtClean="0"/>
              <a:t> subjektů (režisér, scénograf, osvětlovači, zvukař, nápověda apod.). Ty se realizují v divadelním představení, ale text dramatu jejich činnost a způsoby zprostředkování světa příběhu nevyjadřuje explicitně, pouze je nějak implikuje (mužskou roli by měl obsadit herec, není však vyloučené, aby ji hrála herečka).</a:t>
            </a:r>
          </a:p>
          <a:p>
            <a:r>
              <a:rPr lang="cs-CZ" dirty="0" smtClean="0"/>
              <a:t>Různé možnosti vztahu mezi časem příběhu a časem diskursu, které nabízí vyprávění, jsou v inscenaci dramatu zredukovány na scénu jako jedinou možnost (věci trvají stejně ve světě příběhu i světě diskursu).</a:t>
            </a:r>
          </a:p>
          <a:p>
            <a:r>
              <a:rPr lang="cs-CZ" dirty="0" smtClean="0"/>
              <a:t>Postavy: kombinace možností mluvit (výjimky: pantomima) a jednat (výjimky: divadlo jednoho herce, </a:t>
            </a:r>
            <a:r>
              <a:rPr lang="cs-CZ" dirty="0" smtClean="0"/>
              <a:t>žánr </a:t>
            </a:r>
            <a:r>
              <a:rPr lang="cs-CZ" dirty="0" smtClean="0"/>
              <a:t>talk show apod.).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6649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34695" y="448887"/>
            <a:ext cx="10344191" cy="1105593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Je drama literárním textem určeným ke čtení, anebo je podkladem, který plnohodnotně vyzní až v jevištní inscenaci?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Drama patří na spojnici mezi literaturou (vyprávění, ale i lyrickou poezii) a divadlem (opera, balet, pantomima): literárnost x teatrálnost (literární věda x divadelní věda).</a:t>
            </a:r>
          </a:p>
          <a:p>
            <a:r>
              <a:rPr lang="cs-CZ" dirty="0" smtClean="0"/>
              <a:t>Pohled literární vědy: Text dramatu je základem, proto dílo jako mentální obraz může vzniknout i tichým čtením. Inscenace výchozí text jen napodobuje a konkretizuje, má ale zůstat „věrná“ dramatickému textu.</a:t>
            </a:r>
          </a:p>
          <a:p>
            <a:r>
              <a:rPr lang="cs-CZ" dirty="0" smtClean="0"/>
              <a:t>Pohled teatrologie: Samostatnost jevištního umění – až inscenováním vzniká plnohodnotné drama, text je jen předstupeň, výchozí substrát. </a:t>
            </a:r>
            <a:r>
              <a:rPr lang="cs-CZ" dirty="0" err="1" smtClean="0"/>
              <a:t>Incenace</a:t>
            </a:r>
            <a:r>
              <a:rPr lang="cs-CZ" dirty="0" smtClean="0"/>
              <a:t> jako dialog s výchozím dramatickým textem.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1581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34696" y="340243"/>
            <a:ext cx="9520158" cy="1006548"/>
          </a:xfrm>
        </p:spPr>
        <p:txBody>
          <a:bodyPr/>
          <a:lstStyle/>
          <a:p>
            <a:r>
              <a:rPr lang="cs-CZ" dirty="0"/>
              <a:t>D</a:t>
            </a:r>
            <a:r>
              <a:rPr lang="cs-CZ" dirty="0" smtClean="0"/>
              <a:t>ramatická </a:t>
            </a:r>
            <a:r>
              <a:rPr lang="cs-CZ" dirty="0"/>
              <a:t>postava a </a:t>
            </a:r>
            <a:r>
              <a:rPr lang="cs-CZ" dirty="0" smtClean="0"/>
              <a:t>dramatický prostor </a:t>
            </a:r>
            <a:r>
              <a:rPr lang="cs-CZ" dirty="0"/>
              <a:t>jako prvky textové a divadelní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34696" y="1488558"/>
            <a:ext cx="9520158" cy="4664149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Stěžejní otázka ohledně dramatu ve 20. století: Je určeno k tichému čtení (a funguje tedy jako jiné literární texty), anebo je určeno až k inscenačnímu provedení na jevišti a text se tedy nemůže stát plnohodnotným dílem, ale je pouze čímsi jako partitura v hudbě? Odpovědět na ni univerzálně a jednoznačně nelze – některá dramata jsou nevydatná při čtení a vyznějí plnohodnotně až na jevišti, jiná naopak na jevišti předvádět takřka nejde a je třeba je pomalu a koncentrovaně číst.</a:t>
            </a:r>
          </a:p>
          <a:p>
            <a:r>
              <a:rPr lang="cs-CZ" dirty="0" smtClean="0"/>
              <a:t>Postavy a prostorové entity v dramatu jsou typickými znaky: studna z papundeklu vyjadřuje, že jejím smyslem je označovat studnu (ale sama není studnou); herec XY na jevišti vyjadřuje, že jeho smyslem a účelem je </a:t>
            </a:r>
            <a:r>
              <a:rPr lang="cs-CZ" b="1" dirty="0" smtClean="0"/>
              <a:t>hrát </a:t>
            </a:r>
            <a:r>
              <a:rPr lang="cs-CZ" dirty="0" smtClean="0"/>
              <a:t>předepsanou roli (např. Hamleta; ale sám Hamletem není – zdvojená identita (XY + Hamlet) poskytuje jádro estetického zážitku).</a:t>
            </a:r>
          </a:p>
          <a:p>
            <a:r>
              <a:rPr lang="cs-CZ" dirty="0" smtClean="0"/>
              <a:t>Drama nabízí mnohem explicitnější projevy principu hry a znakovosti (i uškrcení Desdemony Othellem vnímáme jako znak, jako zjevné „jako“, které se opakuje s každou reprízou.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1670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34696" y="407325"/>
            <a:ext cx="9520158" cy="872835"/>
          </a:xfrm>
        </p:spPr>
        <p:txBody>
          <a:bodyPr/>
          <a:lstStyle/>
          <a:p>
            <a:r>
              <a:rPr lang="cs-CZ" dirty="0" smtClean="0"/>
              <a:t>Drama v jevištní realizaci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34696" y="1479666"/>
            <a:ext cx="9520158" cy="3986680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Základní komunikační situace: Herec prezentuje roli před diváky. Herec je tedy ztělesněním znakové podstaty: Je do jisté míry sám sebou (</a:t>
            </a:r>
            <a:r>
              <a:rPr lang="cs-CZ" b="1" dirty="0" smtClean="0"/>
              <a:t>hereckou postavou</a:t>
            </a:r>
            <a:r>
              <a:rPr lang="cs-CZ" dirty="0" smtClean="0"/>
              <a:t>), ale zároveň na jevišti odkazuje mimo sebe, k dramatem ztvárněné roli, kterou ztělesňuje (k </a:t>
            </a:r>
            <a:r>
              <a:rPr lang="cs-CZ" b="1" dirty="0" smtClean="0"/>
              <a:t>dramatické osobě</a:t>
            </a:r>
            <a:r>
              <a:rPr lang="cs-CZ" dirty="0" smtClean="0"/>
              <a:t>). Tato situace disponuje následujícími typy znaků:</a:t>
            </a:r>
          </a:p>
          <a:p>
            <a:r>
              <a:rPr lang="cs-CZ" dirty="0" smtClean="0"/>
              <a:t>Jazykové znaky: Analogicky jako ve vyprávění. Navíc k nim ale inscenace přidává:</a:t>
            </a:r>
          </a:p>
          <a:p>
            <a:r>
              <a:rPr lang="cs-CZ" dirty="0"/>
              <a:t>P</a:t>
            </a:r>
            <a:r>
              <a:rPr lang="cs-CZ" dirty="0" smtClean="0"/>
              <a:t>aralingvistické znaky: výška tónu promluvy, způsob a rytmus artikulace.</a:t>
            </a:r>
          </a:p>
          <a:p>
            <a:r>
              <a:rPr lang="cs-CZ" dirty="0" smtClean="0"/>
              <a:t>Kinetické znaky: </a:t>
            </a:r>
            <a:r>
              <a:rPr lang="cs-CZ" dirty="0" err="1" smtClean="0"/>
              <a:t>gestika</a:t>
            </a:r>
            <a:r>
              <a:rPr lang="cs-CZ" dirty="0" smtClean="0"/>
              <a:t>, mimika, vzdálenost od dalších postav (= </a:t>
            </a:r>
            <a:r>
              <a:rPr lang="cs-CZ" dirty="0" err="1" smtClean="0"/>
              <a:t>proxemika</a:t>
            </a:r>
            <a:r>
              <a:rPr lang="cs-CZ" dirty="0" smtClean="0"/>
              <a:t> ). </a:t>
            </a:r>
          </a:p>
          <a:p>
            <a:r>
              <a:rPr lang="cs-CZ" dirty="0" smtClean="0"/>
              <a:t>Vnější podoba herce: účes, maska, kostým.</a:t>
            </a:r>
          </a:p>
          <a:p>
            <a:r>
              <a:rPr lang="cs-CZ" dirty="0" smtClean="0"/>
              <a:t>Znaky prostoru, jeviště, rekvizit, osvětlení, zvuky a hudba.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0984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34696" y="219741"/>
            <a:ext cx="9520158" cy="822250"/>
          </a:xfrm>
        </p:spPr>
        <p:txBody>
          <a:bodyPr/>
          <a:lstStyle/>
          <a:p>
            <a:r>
              <a:rPr lang="cs-CZ" dirty="0" smtClean="0"/>
              <a:t>Typy </a:t>
            </a:r>
            <a:r>
              <a:rPr lang="cs-CZ" dirty="0"/>
              <a:t>řeči v dramatu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3013" y="1176670"/>
            <a:ext cx="11072747" cy="4912242"/>
          </a:xfrm>
        </p:spPr>
        <p:txBody>
          <a:bodyPr>
            <a:normAutofit/>
          </a:bodyPr>
          <a:lstStyle/>
          <a:p>
            <a:r>
              <a:rPr lang="cs-CZ" dirty="0" smtClean="0"/>
              <a:t>Řeč (promluva, dialogická či monologická) je základním výrazovým prostředkem dramatu: může doprovázet jednání, anebo může i jednání suplovat (to, co se na jevišti nepředvádí ve smyslu </a:t>
            </a:r>
            <a:r>
              <a:rPr lang="cs-CZ" i="1" dirty="0" err="1" smtClean="0"/>
              <a:t>showing</a:t>
            </a:r>
            <a:r>
              <a:rPr lang="cs-CZ" dirty="0" smtClean="0"/>
              <a:t>, ale co se do zobrazeného světa vnáší mluvením ve smyslu </a:t>
            </a:r>
            <a:r>
              <a:rPr lang="cs-CZ" i="1" dirty="0" err="1" smtClean="0"/>
              <a:t>telling</a:t>
            </a:r>
            <a:r>
              <a:rPr lang="cs-CZ" dirty="0" smtClean="0"/>
              <a:t>): </a:t>
            </a:r>
            <a:r>
              <a:rPr lang="cs-CZ" dirty="0" smtClean="0"/>
              <a:t>Např. postava </a:t>
            </a:r>
            <a:r>
              <a:rPr lang="cs-CZ" dirty="0" smtClean="0"/>
              <a:t>Járy Cimrmana se ve všech dramatech Divadla Járy Cimrmana objevuje pouze v modu </a:t>
            </a:r>
            <a:r>
              <a:rPr lang="cs-CZ" i="1" dirty="0" err="1" smtClean="0"/>
              <a:t>telling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Hlavní text dramatu </a:t>
            </a:r>
            <a:r>
              <a:rPr lang="cs-CZ" dirty="0" smtClean="0"/>
              <a:t>= repliky dramatických osob (postav) (jsou součástí světa příběhu):</a:t>
            </a:r>
            <a:endParaRPr lang="cs-CZ" dirty="0"/>
          </a:p>
          <a:p>
            <a:r>
              <a:rPr lang="cs-CZ" dirty="0" smtClean="0"/>
              <a:t>Dramatický </a:t>
            </a:r>
            <a:r>
              <a:rPr lang="cs-CZ" b="1" dirty="0" smtClean="0"/>
              <a:t>m</a:t>
            </a:r>
            <a:r>
              <a:rPr lang="cs-CZ" b="1" dirty="0" smtClean="0"/>
              <a:t>onolog</a:t>
            </a:r>
            <a:r>
              <a:rPr lang="cs-CZ" dirty="0" smtClean="0"/>
              <a:t> </a:t>
            </a:r>
            <a:r>
              <a:rPr lang="cs-CZ" dirty="0" smtClean="0"/>
              <a:t>= </a:t>
            </a:r>
            <a:r>
              <a:rPr lang="cs-CZ" dirty="0" smtClean="0"/>
              <a:t>souvislý projev jediné osoby, který není adresován žádné jiné osobě (x zároveň jej slyší všichni diváci a mohou jej slyšet i ostatní aktéři příběhu).</a:t>
            </a:r>
            <a:endParaRPr lang="cs-CZ" dirty="0" smtClean="0"/>
          </a:p>
          <a:p>
            <a:r>
              <a:rPr lang="cs-CZ" dirty="0" smtClean="0"/>
              <a:t>Dramatický </a:t>
            </a:r>
            <a:r>
              <a:rPr lang="cs-CZ" b="1" dirty="0" smtClean="0"/>
              <a:t>dialog</a:t>
            </a:r>
            <a:r>
              <a:rPr lang="cs-CZ" dirty="0" smtClean="0"/>
              <a:t> </a:t>
            </a:r>
            <a:r>
              <a:rPr lang="cs-CZ" dirty="0" smtClean="0"/>
              <a:t>= </a:t>
            </a:r>
            <a:r>
              <a:rPr lang="cs-CZ" dirty="0"/>
              <a:t> jazykový projev střídavě pronášený dvěma či více mluvčími, kteří si navzájem své promluvy </a:t>
            </a:r>
            <a:r>
              <a:rPr lang="cs-CZ" dirty="0" smtClean="0"/>
              <a:t>(= </a:t>
            </a:r>
            <a:r>
              <a:rPr lang="cs-CZ" dirty="0"/>
              <a:t>repliky) adresují. </a:t>
            </a:r>
            <a:r>
              <a:rPr lang="cs-CZ" dirty="0" smtClean="0"/>
              <a:t>Hlavní prostředek </a:t>
            </a:r>
            <a:r>
              <a:rPr lang="cs-CZ" dirty="0"/>
              <a:t>dramatické </a:t>
            </a:r>
            <a:r>
              <a:rPr lang="cs-CZ" dirty="0" smtClean="0"/>
              <a:t>struktury: slouží </a:t>
            </a:r>
            <a:r>
              <a:rPr lang="cs-CZ" dirty="0"/>
              <a:t>dramatické </a:t>
            </a:r>
            <a:r>
              <a:rPr lang="cs-CZ" dirty="0" smtClean="0"/>
              <a:t>akci – generuje </a:t>
            </a:r>
            <a:r>
              <a:rPr lang="cs-CZ" dirty="0"/>
              <a:t>jednání, které míří k vytváření protikladů, z kterých vzniká </a:t>
            </a:r>
            <a:r>
              <a:rPr lang="cs-CZ" dirty="0" smtClean="0"/>
              <a:t>dramatický </a:t>
            </a:r>
            <a:r>
              <a:rPr lang="cs-CZ" b="1" dirty="0" smtClean="0"/>
              <a:t>konflikt</a:t>
            </a:r>
            <a:r>
              <a:rPr lang="cs-CZ" dirty="0" smtClean="0"/>
              <a:t>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475502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34696" y="382386"/>
            <a:ext cx="9520158" cy="822960"/>
          </a:xfrm>
        </p:spPr>
        <p:txBody>
          <a:bodyPr/>
          <a:lstStyle/>
          <a:p>
            <a:r>
              <a:rPr lang="cs-CZ" dirty="0" smtClean="0"/>
              <a:t>Typy řeči v dramatu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7404" y="2015732"/>
            <a:ext cx="10007450" cy="3450613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Vedlejší text dramatu </a:t>
            </a:r>
            <a:r>
              <a:rPr lang="cs-CZ" dirty="0" smtClean="0"/>
              <a:t>= </a:t>
            </a:r>
            <a:r>
              <a:rPr lang="cs-CZ" dirty="0"/>
              <a:t>všechen zbývající textový materiál </a:t>
            </a:r>
            <a:r>
              <a:rPr lang="cs-CZ" dirty="0" smtClean="0"/>
              <a:t>dramatu (jméno </a:t>
            </a:r>
            <a:r>
              <a:rPr lang="cs-CZ" dirty="0"/>
              <a:t>autora, titul, podtitul, seznam dramatických osob, seznam </a:t>
            </a:r>
            <a:r>
              <a:rPr lang="cs-CZ" dirty="0" smtClean="0"/>
              <a:t>hereckých postav, </a:t>
            </a:r>
            <a:r>
              <a:rPr lang="cs-CZ" dirty="0"/>
              <a:t>informace o první jevištní realizaci, </a:t>
            </a:r>
            <a:r>
              <a:rPr lang="cs-CZ" dirty="0" smtClean="0"/>
              <a:t>předmluva, doslov</a:t>
            </a:r>
            <a:r>
              <a:rPr lang="cs-CZ" dirty="0"/>
              <a:t>, speciální inscenační pokyny autora, kompoziční </a:t>
            </a:r>
            <a:r>
              <a:rPr lang="cs-CZ" dirty="0" smtClean="0"/>
              <a:t>členění díla</a:t>
            </a:r>
            <a:r>
              <a:rPr lang="cs-CZ" dirty="0"/>
              <a:t>, </a:t>
            </a:r>
            <a:r>
              <a:rPr lang="cs-CZ" dirty="0" smtClean="0"/>
              <a:t>časoprostorová </a:t>
            </a:r>
            <a:r>
              <a:rPr lang="cs-CZ" dirty="0"/>
              <a:t>lokace děje, označení mluvčích před každou </a:t>
            </a:r>
            <a:r>
              <a:rPr lang="cs-CZ" dirty="0" smtClean="0"/>
              <a:t>replikou, scénické </a:t>
            </a:r>
            <a:r>
              <a:rPr lang="cs-CZ" dirty="0"/>
              <a:t>poznámky, </a:t>
            </a:r>
            <a:r>
              <a:rPr lang="cs-CZ" dirty="0" smtClean="0"/>
              <a:t>informace </a:t>
            </a:r>
            <a:r>
              <a:rPr lang="cs-CZ" dirty="0"/>
              <a:t>o </a:t>
            </a:r>
            <a:r>
              <a:rPr lang="cs-CZ" dirty="0" smtClean="0"/>
              <a:t>genezi textu </a:t>
            </a:r>
            <a:r>
              <a:rPr lang="cs-CZ" dirty="0"/>
              <a:t>a jeho inscenační historii, ediční </a:t>
            </a:r>
            <a:r>
              <a:rPr lang="cs-CZ" dirty="0" smtClean="0"/>
              <a:t>poznámka). Je součástí světa diskursu (do světa příběhu se promítá jen zprostředkovaně).</a:t>
            </a:r>
            <a:endParaRPr lang="cs-CZ" dirty="0"/>
          </a:p>
          <a:p>
            <a:r>
              <a:rPr lang="cs-CZ" b="1" dirty="0" smtClean="0"/>
              <a:t>Scénické </a:t>
            </a:r>
            <a:r>
              <a:rPr lang="cs-CZ" b="1" dirty="0"/>
              <a:t>poznámky </a:t>
            </a:r>
            <a:r>
              <a:rPr lang="cs-CZ" dirty="0"/>
              <a:t>a jejich divadelní transponování: jsou součástí textu dramatu, ale v jeho jevištní inscenaci (představení) jsou rozpuštěny (realizovány v promluvách a jednání postav, příchodu a odchodu herců, do prvků umístěných na scénu, do provedení osvětlení a ozvučení).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7487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34695" y="282634"/>
            <a:ext cx="9520157" cy="964276"/>
          </a:xfrm>
        </p:spPr>
        <p:txBody>
          <a:bodyPr>
            <a:normAutofit/>
          </a:bodyPr>
          <a:lstStyle/>
          <a:p>
            <a:r>
              <a:rPr lang="cs-CZ" dirty="0" smtClean="0"/>
              <a:t>Alois a Vilém Mrštíkové: </a:t>
            </a:r>
            <a:r>
              <a:rPr lang="cs-CZ" i="1" dirty="0" smtClean="0"/>
              <a:t>Maryša </a:t>
            </a:r>
            <a:br>
              <a:rPr lang="cs-CZ" i="1" dirty="0" smtClean="0"/>
            </a:br>
            <a:r>
              <a:rPr lang="cs-CZ" sz="2200" dirty="0" smtClean="0"/>
              <a:t>(příklad vztahu replik a scénických poznámek)</a:t>
            </a:r>
            <a:endParaRPr lang="cs-CZ" sz="22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47651" y="1795549"/>
            <a:ext cx="5195620" cy="4347556"/>
          </a:xfrm>
        </p:spPr>
        <p:txBody>
          <a:bodyPr>
            <a:normAutofit fontScale="55000" lnSpcReduction="20000"/>
          </a:bodyPr>
          <a:lstStyle/>
          <a:p>
            <a:r>
              <a:rPr lang="cs-CZ" b="1" dirty="0"/>
              <a:t>Výstup 4. </a:t>
            </a:r>
            <a:endParaRPr lang="cs-CZ" b="1" dirty="0" smtClean="0"/>
          </a:p>
          <a:p>
            <a:r>
              <a:rPr lang="cs-CZ" dirty="0" smtClean="0"/>
              <a:t>LÍZAL </a:t>
            </a:r>
            <a:r>
              <a:rPr lang="cs-CZ" i="1" dirty="0"/>
              <a:t>(hledí zamračeně za mizejícím hlukem. Odplivne si.) </a:t>
            </a:r>
            <a:r>
              <a:rPr lang="cs-CZ" dirty="0"/>
              <a:t>Žebroto žebrácká! - - - </a:t>
            </a:r>
            <a:endParaRPr lang="cs-CZ" dirty="0" smtClean="0"/>
          </a:p>
          <a:p>
            <a:r>
              <a:rPr lang="cs-CZ" dirty="0" smtClean="0"/>
              <a:t>VÁVRA</a:t>
            </a:r>
            <a:r>
              <a:rPr lang="cs-CZ" dirty="0"/>
              <a:t>. No, nechte </a:t>
            </a:r>
            <a:r>
              <a:rPr lang="cs-CZ" dirty="0" err="1"/>
              <a:t>teho</a:t>
            </a:r>
            <a:r>
              <a:rPr lang="cs-CZ" dirty="0"/>
              <a:t> už. Povídal sem vám. Měl </a:t>
            </a:r>
            <a:r>
              <a:rPr lang="cs-CZ" dirty="0" err="1"/>
              <a:t>ste</a:t>
            </a:r>
            <a:r>
              <a:rPr lang="cs-CZ" dirty="0"/>
              <a:t> je nechat se </a:t>
            </a:r>
            <a:r>
              <a:rPr lang="cs-CZ" dirty="0" err="1"/>
              <a:t>rozlóčit</a:t>
            </a:r>
            <a:r>
              <a:rPr lang="cs-CZ" dirty="0"/>
              <a:t> a byl byste neměl </a:t>
            </a:r>
            <a:r>
              <a:rPr lang="cs-CZ" dirty="0" err="1"/>
              <a:t>výtržnosť</a:t>
            </a:r>
            <a:r>
              <a:rPr lang="cs-CZ" dirty="0"/>
              <a:t>. Co z </a:t>
            </a:r>
            <a:r>
              <a:rPr lang="cs-CZ" dirty="0" err="1"/>
              <a:t>teho</a:t>
            </a:r>
            <a:r>
              <a:rPr lang="cs-CZ" dirty="0"/>
              <a:t> máte? Jenom volej do </a:t>
            </a:r>
            <a:r>
              <a:rPr lang="cs-CZ" dirty="0" err="1"/>
              <a:t>ohňa</a:t>
            </a:r>
            <a:r>
              <a:rPr lang="cs-CZ" dirty="0"/>
              <a:t> lijete. Radši si </a:t>
            </a:r>
            <a:r>
              <a:rPr lang="cs-CZ" dirty="0" err="1"/>
              <a:t>popilte</a:t>
            </a:r>
            <a:r>
              <a:rPr lang="cs-CZ" dirty="0"/>
              <a:t>, abyste </a:t>
            </a:r>
            <a:r>
              <a:rPr lang="cs-CZ" dirty="0" err="1"/>
              <a:t>ju</a:t>
            </a:r>
            <a:r>
              <a:rPr lang="cs-CZ" dirty="0"/>
              <a:t> dostal z domu. </a:t>
            </a:r>
            <a:r>
              <a:rPr lang="cs-CZ" dirty="0" err="1"/>
              <a:t>Dohodnime</a:t>
            </a:r>
            <a:r>
              <a:rPr lang="cs-CZ" dirty="0"/>
              <a:t> se. Dáte </a:t>
            </a:r>
            <a:r>
              <a:rPr lang="cs-CZ" dirty="0" err="1"/>
              <a:t>vosumatřicet</a:t>
            </a:r>
            <a:r>
              <a:rPr lang="cs-CZ" dirty="0"/>
              <a:t> set? </a:t>
            </a:r>
            <a:endParaRPr lang="cs-CZ" dirty="0" smtClean="0"/>
          </a:p>
          <a:p>
            <a:r>
              <a:rPr lang="cs-CZ" dirty="0" smtClean="0"/>
              <a:t>LÍZAL </a:t>
            </a:r>
            <a:r>
              <a:rPr lang="cs-CZ" i="1" dirty="0"/>
              <a:t>(mrzutě). </a:t>
            </a:r>
            <a:r>
              <a:rPr lang="cs-CZ" dirty="0"/>
              <a:t>Nedám. </a:t>
            </a:r>
            <a:r>
              <a:rPr lang="cs-CZ" i="1" dirty="0"/>
              <a:t>(Náhle se obrátí rozhodně.) </a:t>
            </a:r>
            <a:r>
              <a:rPr lang="cs-CZ" dirty="0" err="1"/>
              <a:t>Sedumatřicet</a:t>
            </a:r>
            <a:r>
              <a:rPr lang="cs-CZ" dirty="0"/>
              <a:t> – </a:t>
            </a:r>
            <a:r>
              <a:rPr lang="cs-CZ" i="1" dirty="0"/>
              <a:t>(Napřáhne ruku.) </a:t>
            </a:r>
            <a:endParaRPr lang="cs-CZ" i="1" dirty="0" smtClean="0"/>
          </a:p>
          <a:p>
            <a:r>
              <a:rPr lang="cs-CZ" dirty="0" smtClean="0"/>
              <a:t>VÁVRA </a:t>
            </a:r>
            <a:r>
              <a:rPr lang="cs-CZ" dirty="0"/>
              <a:t>a LÍZAL </a:t>
            </a:r>
            <a:r>
              <a:rPr lang="cs-CZ" i="1" dirty="0"/>
              <a:t>(pohlédnou si vzájemně do očí)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LÍZAL</a:t>
            </a:r>
            <a:r>
              <a:rPr lang="cs-CZ" dirty="0"/>
              <a:t>. No, bude to nebo nebude</a:t>
            </a:r>
            <a:r>
              <a:rPr lang="cs-CZ" dirty="0" smtClean="0"/>
              <a:t>? </a:t>
            </a:r>
          </a:p>
          <a:p>
            <a:r>
              <a:rPr lang="cs-CZ" dirty="0" smtClean="0"/>
              <a:t>VÁVRA </a:t>
            </a:r>
            <a:r>
              <a:rPr lang="cs-CZ" i="1" dirty="0"/>
              <a:t>(plácne rukou na ruku). </a:t>
            </a:r>
            <a:endParaRPr lang="cs-CZ" i="1" dirty="0" smtClean="0"/>
          </a:p>
          <a:p>
            <a:r>
              <a:rPr lang="cs-CZ" dirty="0" smtClean="0"/>
              <a:t>LÍZAL</a:t>
            </a:r>
            <a:r>
              <a:rPr lang="cs-CZ" dirty="0"/>
              <a:t>. Ostatní už se domluvíme – </a:t>
            </a:r>
            <a:endParaRPr lang="cs-CZ" dirty="0" smtClean="0"/>
          </a:p>
          <a:p>
            <a:r>
              <a:rPr lang="cs-CZ" dirty="0"/>
              <a:t>VÁVRA. A nebude-li Maryša </a:t>
            </a:r>
            <a:r>
              <a:rPr lang="cs-CZ" dirty="0" err="1"/>
              <a:t>chcet</a:t>
            </a:r>
            <a:r>
              <a:rPr lang="cs-CZ" dirty="0"/>
              <a:t>- - - </a:t>
            </a:r>
          </a:p>
          <a:p>
            <a:r>
              <a:rPr lang="cs-CZ" dirty="0"/>
              <a:t>LÍZAL </a:t>
            </a:r>
            <a:r>
              <a:rPr lang="cs-CZ" i="1" dirty="0"/>
              <a:t>(uraženě – už k odchodu obrácen vzpřímí se a obrátí se po Vávrovi celým tělem). C</a:t>
            </a:r>
            <a:r>
              <a:rPr lang="cs-CZ" dirty="0"/>
              <a:t>o nebude </a:t>
            </a:r>
            <a:r>
              <a:rPr lang="cs-CZ" dirty="0" err="1"/>
              <a:t>chcet</a:t>
            </a:r>
            <a:r>
              <a:rPr lang="cs-CZ" dirty="0"/>
              <a:t>?! –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7340138" y="1795549"/>
            <a:ext cx="4638501" cy="4347556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VÁVRA </a:t>
            </a:r>
            <a:r>
              <a:rPr lang="cs-CZ" i="1" dirty="0"/>
              <a:t>(krotce).</a:t>
            </a:r>
            <a:r>
              <a:rPr lang="cs-CZ" dirty="0"/>
              <a:t> No, Bůh dej! </a:t>
            </a:r>
            <a:r>
              <a:rPr lang="cs-CZ" i="1" dirty="0"/>
              <a:t>(Odchází.)</a:t>
            </a:r>
            <a:r>
              <a:rPr lang="cs-CZ" dirty="0"/>
              <a:t> S Bohem! </a:t>
            </a:r>
            <a:r>
              <a:rPr lang="cs-CZ" i="1" dirty="0"/>
              <a:t>(Odejde rovně a pevně jako mladík.) </a:t>
            </a:r>
          </a:p>
          <a:p>
            <a:r>
              <a:rPr lang="cs-CZ" dirty="0"/>
              <a:t>LÍZAL </a:t>
            </a:r>
            <a:r>
              <a:rPr lang="cs-CZ" i="1" dirty="0"/>
              <a:t>(za ním)</a:t>
            </a:r>
            <a:r>
              <a:rPr lang="cs-CZ" dirty="0"/>
              <a:t>. A na to hříbě nezapomeň! Nohu zavaž. </a:t>
            </a:r>
          </a:p>
          <a:p>
            <a:r>
              <a:rPr lang="cs-CZ" b="1" dirty="0"/>
              <a:t>Výstup 5. </a:t>
            </a:r>
          </a:p>
          <a:p>
            <a:r>
              <a:rPr lang="cs-CZ" dirty="0"/>
              <a:t>LÍZAL </a:t>
            </a:r>
            <a:r>
              <a:rPr lang="cs-CZ" i="1" dirty="0"/>
              <a:t>(sám). </a:t>
            </a:r>
          </a:p>
          <a:p>
            <a:r>
              <a:rPr lang="cs-CZ" dirty="0"/>
              <a:t>LÍZAL. </a:t>
            </a:r>
            <a:r>
              <a:rPr lang="cs-CZ" dirty="0" err="1"/>
              <a:t>Ah</a:t>
            </a:r>
            <a:r>
              <a:rPr lang="cs-CZ" dirty="0"/>
              <a:t>! </a:t>
            </a:r>
            <a:r>
              <a:rPr lang="cs-CZ" i="1" dirty="0"/>
              <a:t>(Odlehčí si a sklesne unaveně na lavičku, smekne beranici a přetírá si rukou čelo.) </a:t>
            </a:r>
          </a:p>
          <a:p>
            <a:r>
              <a:rPr lang="cs-CZ" i="1" dirty="0"/>
              <a:t>Z dálky z dědiny ozývá se ruch a píseň: „Jenom ty mě, můj koníčku“, atd. </a:t>
            </a:r>
          </a:p>
          <a:p>
            <a:r>
              <a:rPr lang="cs-CZ" dirty="0"/>
              <a:t>LÍZAL </a:t>
            </a:r>
            <a:r>
              <a:rPr lang="cs-CZ" i="1" dirty="0"/>
              <a:t>(zamyšleně při konci sloky dá se do chraptivého škodolibého smíchu; zhluboka). </a:t>
            </a:r>
            <a:r>
              <a:rPr lang="cs-CZ" dirty="0"/>
              <a:t>Jen si </a:t>
            </a:r>
            <a:r>
              <a:rPr lang="cs-CZ" dirty="0" err="1"/>
              <a:t>zpívé</a:t>
            </a:r>
            <a:r>
              <a:rPr lang="cs-CZ" dirty="0"/>
              <a:t>! </a:t>
            </a:r>
            <a:r>
              <a:rPr lang="cs-CZ" dirty="0" err="1"/>
              <a:t>Šak</a:t>
            </a:r>
            <a:r>
              <a:rPr lang="cs-CZ" dirty="0"/>
              <a:t> oni ti </a:t>
            </a:r>
            <a:r>
              <a:rPr lang="cs-CZ" dirty="0" err="1"/>
              <a:t>setnó</a:t>
            </a:r>
            <a:r>
              <a:rPr lang="cs-CZ" dirty="0"/>
              <a:t> hřebínek! Sloto žebrácká! Nic to nemá, </a:t>
            </a:r>
            <a:r>
              <a:rPr lang="cs-CZ" dirty="0" err="1"/>
              <a:t>enem</a:t>
            </a:r>
            <a:r>
              <a:rPr lang="cs-CZ" dirty="0"/>
              <a:t> tu </a:t>
            </a:r>
            <a:r>
              <a:rPr lang="cs-CZ" dirty="0" err="1"/>
              <a:t>chajdu</a:t>
            </a:r>
            <a:r>
              <a:rPr lang="cs-CZ" dirty="0"/>
              <a:t> nad hlavo a tu </a:t>
            </a:r>
            <a:r>
              <a:rPr lang="cs-CZ" dirty="0" err="1"/>
              <a:t>košulu</a:t>
            </a:r>
            <a:r>
              <a:rPr lang="cs-CZ" dirty="0"/>
              <a:t>, co na sobě nosí, a do </a:t>
            </a:r>
            <a:r>
              <a:rPr lang="cs-CZ" dirty="0" err="1"/>
              <a:t>mýho</a:t>
            </a:r>
            <a:r>
              <a:rPr lang="cs-CZ" dirty="0"/>
              <a:t> domu mně tu bude dolízat?- - - A – a – a – </a:t>
            </a:r>
            <a:r>
              <a:rPr lang="cs-CZ" i="1" dirty="0"/>
              <a:t>(Posedá. Vtom se vzpamatuje, že je sám.)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355074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TM10001114[[fn=Galerie]]</Template>
  <TotalTime>1812</TotalTime>
  <Words>1273</Words>
  <Application>Microsoft Office PowerPoint</Application>
  <PresentationFormat>Širokoúhlá obrazovka</PresentationFormat>
  <Paragraphs>47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Palatino Linotype</vt:lpstr>
      <vt:lpstr>Gallery</vt:lpstr>
      <vt:lpstr>Drama jako text a jako divadelní představení</vt:lpstr>
      <vt:lpstr>Textové subjekty dramatu</vt:lpstr>
      <vt:lpstr>Je drama literárním textem určeným ke čtení, anebo je podkladem, který plnohodnotně vyzní až v jevištní inscenaci?</vt:lpstr>
      <vt:lpstr>Dramatická postava a dramatický prostor jako prvky textové a divadelní</vt:lpstr>
      <vt:lpstr>Drama v jevištní realizaci</vt:lpstr>
      <vt:lpstr>Typy řeči v dramatu </vt:lpstr>
      <vt:lpstr>Typy řeči v dramatu II</vt:lpstr>
      <vt:lpstr>Alois a Vilém Mrštíkové: Maryša  (příklad vztahu replik a scénických poznámek)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Drama jako text a jako divadelní představení</dc:title>
  <dc:creator>Bílek Petr prof. PhDr. CSc.</dc:creator>
  <cp:lastModifiedBy>Bílek, Petr</cp:lastModifiedBy>
  <cp:revision>18</cp:revision>
  <dcterms:created xsi:type="dcterms:W3CDTF">2019-11-15T10:34:09Z</dcterms:created>
  <dcterms:modified xsi:type="dcterms:W3CDTF">2019-12-16T10:17:42Z</dcterms:modified>
</cp:coreProperties>
</file>