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3"/>
  </p:notesMasterIdLst>
  <p:sldIdLst>
    <p:sldId id="267" r:id="rId2"/>
    <p:sldId id="257" r:id="rId3"/>
    <p:sldId id="258" r:id="rId4"/>
    <p:sldId id="284" r:id="rId5"/>
    <p:sldId id="281" r:id="rId6"/>
    <p:sldId id="282" r:id="rId7"/>
    <p:sldId id="270" r:id="rId8"/>
    <p:sldId id="283" r:id="rId9"/>
    <p:sldId id="259" r:id="rId10"/>
    <p:sldId id="260" r:id="rId11"/>
    <p:sldId id="279" r:id="rId12"/>
    <p:sldId id="263" r:id="rId13"/>
    <p:sldId id="262" r:id="rId14"/>
    <p:sldId id="264" r:id="rId15"/>
    <p:sldId id="266" r:id="rId16"/>
    <p:sldId id="269" r:id="rId17"/>
    <p:sldId id="268" r:id="rId18"/>
    <p:sldId id="271" r:id="rId19"/>
    <p:sldId id="280" r:id="rId20"/>
    <p:sldId id="272" r:id="rId21"/>
    <p:sldId id="273" r:id="rId2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118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144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D11C018-B97A-460E-8AEC-80BF145C5C7C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303D2288-97C6-4C70-8FDD-D25A3B85249B}">
      <dgm:prSet/>
      <dgm:spPr/>
      <dgm:t>
        <a:bodyPr/>
        <a:lstStyle/>
        <a:p>
          <a:r>
            <a:rPr lang="cs-CZ"/>
            <a:t>Jaké jsou konkrétní potřeby středoškolského češtináře a co je mu poskytováno? (nabídka trhu, možnosti psaní učebnic, webové platformy, diskusní fóra…)</a:t>
          </a:r>
          <a:endParaRPr lang="en-US"/>
        </a:p>
      </dgm:t>
    </dgm:pt>
    <dgm:pt modelId="{2CA22A86-D43F-4741-AF1B-33833029F0D0}" type="parTrans" cxnId="{853D76E4-8A67-4A3B-AF67-11BC871066EC}">
      <dgm:prSet/>
      <dgm:spPr/>
      <dgm:t>
        <a:bodyPr/>
        <a:lstStyle/>
        <a:p>
          <a:endParaRPr lang="en-US"/>
        </a:p>
      </dgm:t>
    </dgm:pt>
    <dgm:pt modelId="{33AFD375-5343-46E3-AE88-E54662B0DCCE}" type="sibTrans" cxnId="{853D76E4-8A67-4A3B-AF67-11BC871066EC}">
      <dgm:prSet/>
      <dgm:spPr/>
      <dgm:t>
        <a:bodyPr/>
        <a:lstStyle/>
        <a:p>
          <a:endParaRPr lang="en-US"/>
        </a:p>
      </dgm:t>
    </dgm:pt>
    <dgm:pt modelId="{8C01652C-1A39-444C-9750-DFDA464B0386}">
      <dgm:prSet/>
      <dgm:spPr/>
      <dgm:t>
        <a:bodyPr/>
        <a:lstStyle/>
        <a:p>
          <a:r>
            <a:rPr lang="cs-CZ"/>
            <a:t>Jaké zázemí potřebuje učitel pro svou výuku? (materiálové, metodologické, didaktické….?)</a:t>
          </a:r>
          <a:endParaRPr lang="en-US"/>
        </a:p>
      </dgm:t>
    </dgm:pt>
    <dgm:pt modelId="{93D1C54A-0860-465D-95F2-F3BA0721E3B7}" type="parTrans" cxnId="{F0AB60F4-6BAA-4B0B-B482-BECADC4D9723}">
      <dgm:prSet/>
      <dgm:spPr/>
      <dgm:t>
        <a:bodyPr/>
        <a:lstStyle/>
        <a:p>
          <a:endParaRPr lang="en-US"/>
        </a:p>
      </dgm:t>
    </dgm:pt>
    <dgm:pt modelId="{EB77A36F-247B-4B61-A22B-72894CD5F5BB}" type="sibTrans" cxnId="{F0AB60F4-6BAA-4B0B-B482-BECADC4D9723}">
      <dgm:prSet/>
      <dgm:spPr/>
      <dgm:t>
        <a:bodyPr/>
        <a:lstStyle/>
        <a:p>
          <a:endParaRPr lang="en-US"/>
        </a:p>
      </dgm:t>
    </dgm:pt>
    <dgm:pt modelId="{DFE447E5-4F5B-4825-A3A3-9D4CE6ECCB5F}">
      <dgm:prSet/>
      <dgm:spPr/>
      <dgm:t>
        <a:bodyPr/>
        <a:lstStyle/>
        <a:p>
          <a:r>
            <a:rPr lang="cs-CZ"/>
            <a:t>informační? (Jak učebnice respektují znění, resp. požadavky pedagogických dokumentů?)</a:t>
          </a:r>
          <a:endParaRPr lang="en-US"/>
        </a:p>
      </dgm:t>
    </dgm:pt>
    <dgm:pt modelId="{2A1FC790-3BCB-4684-B210-127A771924D4}" type="parTrans" cxnId="{EED78CF4-B4CB-4D62-A42B-C7D355A1134C}">
      <dgm:prSet/>
      <dgm:spPr/>
      <dgm:t>
        <a:bodyPr/>
        <a:lstStyle/>
        <a:p>
          <a:endParaRPr lang="en-US"/>
        </a:p>
      </dgm:t>
    </dgm:pt>
    <dgm:pt modelId="{0E24CB9C-ACA6-4DE0-BBDB-71A0A98554BB}" type="sibTrans" cxnId="{EED78CF4-B4CB-4D62-A42B-C7D355A1134C}">
      <dgm:prSet/>
      <dgm:spPr/>
      <dgm:t>
        <a:bodyPr/>
        <a:lstStyle/>
        <a:p>
          <a:endParaRPr lang="en-US"/>
        </a:p>
      </dgm:t>
    </dgm:pt>
    <dgm:pt modelId="{9BFE54FD-2615-4A4D-AC8D-E828707539E6}">
      <dgm:prSet/>
      <dgm:spPr/>
      <dgm:t>
        <a:bodyPr/>
        <a:lstStyle/>
        <a:p>
          <a:r>
            <a:rPr lang="cs-CZ"/>
            <a:t>podoba evaluace a  nabídka učebních materiálů k maturitě</a:t>
          </a:r>
          <a:endParaRPr lang="en-US"/>
        </a:p>
      </dgm:t>
    </dgm:pt>
    <dgm:pt modelId="{A3F3C9A7-CD3F-4FCC-B8DE-99580005AA43}" type="parTrans" cxnId="{E2EFE400-72AA-45E0-A105-3900C75209CA}">
      <dgm:prSet/>
      <dgm:spPr/>
      <dgm:t>
        <a:bodyPr/>
        <a:lstStyle/>
        <a:p>
          <a:endParaRPr lang="en-US"/>
        </a:p>
      </dgm:t>
    </dgm:pt>
    <dgm:pt modelId="{CE87E573-4759-49B7-B3DF-7894AC3D5399}" type="sibTrans" cxnId="{E2EFE400-72AA-45E0-A105-3900C75209CA}">
      <dgm:prSet/>
      <dgm:spPr/>
      <dgm:t>
        <a:bodyPr/>
        <a:lstStyle/>
        <a:p>
          <a:endParaRPr lang="en-US"/>
        </a:p>
      </dgm:t>
    </dgm:pt>
    <dgm:pt modelId="{C1F20AD0-BE5E-49EB-9556-BAE462FF03D8}">
      <dgm:prSet/>
      <dgm:spPr/>
      <dgm:t>
        <a:bodyPr/>
        <a:lstStyle/>
        <a:p>
          <a:r>
            <a:rPr lang="cs-CZ"/>
            <a:t>(např. ustanovení Katalogu požadavků v zrcadle učebních materiálů?)</a:t>
          </a:r>
          <a:endParaRPr lang="en-US"/>
        </a:p>
      </dgm:t>
    </dgm:pt>
    <dgm:pt modelId="{2B2B43BC-2B4E-4D15-BEBF-AAECE5271AE3}" type="parTrans" cxnId="{B3CAFEF6-3C91-4963-9720-F692CFD21E9B}">
      <dgm:prSet/>
      <dgm:spPr/>
      <dgm:t>
        <a:bodyPr/>
        <a:lstStyle/>
        <a:p>
          <a:endParaRPr lang="en-US"/>
        </a:p>
      </dgm:t>
    </dgm:pt>
    <dgm:pt modelId="{668E2268-7874-469F-BE1E-DEA8A0BF5193}" type="sibTrans" cxnId="{B3CAFEF6-3C91-4963-9720-F692CFD21E9B}">
      <dgm:prSet/>
      <dgm:spPr/>
      <dgm:t>
        <a:bodyPr/>
        <a:lstStyle/>
        <a:p>
          <a:endParaRPr lang="en-US"/>
        </a:p>
      </dgm:t>
    </dgm:pt>
    <dgm:pt modelId="{D3066C5F-0607-494E-B370-014B506217AB}" type="pres">
      <dgm:prSet presAssocID="{1D11C018-B97A-460E-8AEC-80BF145C5C7C}" presName="outerComposite" presStyleCnt="0">
        <dgm:presLayoutVars>
          <dgm:chMax val="5"/>
          <dgm:dir/>
          <dgm:resizeHandles val="exact"/>
        </dgm:presLayoutVars>
      </dgm:prSet>
      <dgm:spPr/>
    </dgm:pt>
    <dgm:pt modelId="{8B7A0431-1FDE-4E0A-AC76-F6D287679F33}" type="pres">
      <dgm:prSet presAssocID="{1D11C018-B97A-460E-8AEC-80BF145C5C7C}" presName="dummyMaxCanvas" presStyleCnt="0">
        <dgm:presLayoutVars/>
      </dgm:prSet>
      <dgm:spPr/>
    </dgm:pt>
    <dgm:pt modelId="{62308A32-73C7-4413-9CAA-44B213F0D2E3}" type="pres">
      <dgm:prSet presAssocID="{1D11C018-B97A-460E-8AEC-80BF145C5C7C}" presName="FiveNodes_1" presStyleLbl="node1" presStyleIdx="0" presStyleCnt="5">
        <dgm:presLayoutVars>
          <dgm:bulletEnabled val="1"/>
        </dgm:presLayoutVars>
      </dgm:prSet>
      <dgm:spPr/>
    </dgm:pt>
    <dgm:pt modelId="{9B07A19D-CC2C-4FAA-AD79-24A7FE2ECCDF}" type="pres">
      <dgm:prSet presAssocID="{1D11C018-B97A-460E-8AEC-80BF145C5C7C}" presName="FiveNodes_2" presStyleLbl="node1" presStyleIdx="1" presStyleCnt="5">
        <dgm:presLayoutVars>
          <dgm:bulletEnabled val="1"/>
        </dgm:presLayoutVars>
      </dgm:prSet>
      <dgm:spPr/>
    </dgm:pt>
    <dgm:pt modelId="{110E0ADD-075B-4C97-98F8-0BA1FF7CBC5C}" type="pres">
      <dgm:prSet presAssocID="{1D11C018-B97A-460E-8AEC-80BF145C5C7C}" presName="FiveNodes_3" presStyleLbl="node1" presStyleIdx="2" presStyleCnt="5">
        <dgm:presLayoutVars>
          <dgm:bulletEnabled val="1"/>
        </dgm:presLayoutVars>
      </dgm:prSet>
      <dgm:spPr/>
    </dgm:pt>
    <dgm:pt modelId="{F6A77251-11F4-4CFF-BE57-81BB32C635BA}" type="pres">
      <dgm:prSet presAssocID="{1D11C018-B97A-460E-8AEC-80BF145C5C7C}" presName="FiveNodes_4" presStyleLbl="node1" presStyleIdx="3" presStyleCnt="5">
        <dgm:presLayoutVars>
          <dgm:bulletEnabled val="1"/>
        </dgm:presLayoutVars>
      </dgm:prSet>
      <dgm:spPr/>
    </dgm:pt>
    <dgm:pt modelId="{E339597F-3A70-46BA-ACC8-A406FDBF7B3B}" type="pres">
      <dgm:prSet presAssocID="{1D11C018-B97A-460E-8AEC-80BF145C5C7C}" presName="FiveNodes_5" presStyleLbl="node1" presStyleIdx="4" presStyleCnt="5">
        <dgm:presLayoutVars>
          <dgm:bulletEnabled val="1"/>
        </dgm:presLayoutVars>
      </dgm:prSet>
      <dgm:spPr/>
    </dgm:pt>
    <dgm:pt modelId="{50E9E169-1B25-423A-8C1D-AE781093B543}" type="pres">
      <dgm:prSet presAssocID="{1D11C018-B97A-460E-8AEC-80BF145C5C7C}" presName="FiveConn_1-2" presStyleLbl="fgAccFollowNode1" presStyleIdx="0" presStyleCnt="4">
        <dgm:presLayoutVars>
          <dgm:bulletEnabled val="1"/>
        </dgm:presLayoutVars>
      </dgm:prSet>
      <dgm:spPr/>
    </dgm:pt>
    <dgm:pt modelId="{9ED1E8A2-4748-46BA-BC36-A62522908C8D}" type="pres">
      <dgm:prSet presAssocID="{1D11C018-B97A-460E-8AEC-80BF145C5C7C}" presName="FiveConn_2-3" presStyleLbl="fgAccFollowNode1" presStyleIdx="1" presStyleCnt="4">
        <dgm:presLayoutVars>
          <dgm:bulletEnabled val="1"/>
        </dgm:presLayoutVars>
      </dgm:prSet>
      <dgm:spPr/>
    </dgm:pt>
    <dgm:pt modelId="{F385E5D6-065A-4632-BC25-D1524C6717A7}" type="pres">
      <dgm:prSet presAssocID="{1D11C018-B97A-460E-8AEC-80BF145C5C7C}" presName="FiveConn_3-4" presStyleLbl="fgAccFollowNode1" presStyleIdx="2" presStyleCnt="4">
        <dgm:presLayoutVars>
          <dgm:bulletEnabled val="1"/>
        </dgm:presLayoutVars>
      </dgm:prSet>
      <dgm:spPr/>
    </dgm:pt>
    <dgm:pt modelId="{3C28E5E3-E6A6-488C-9996-75DB4FFEC0C7}" type="pres">
      <dgm:prSet presAssocID="{1D11C018-B97A-460E-8AEC-80BF145C5C7C}" presName="FiveConn_4-5" presStyleLbl="fgAccFollowNode1" presStyleIdx="3" presStyleCnt="4">
        <dgm:presLayoutVars>
          <dgm:bulletEnabled val="1"/>
        </dgm:presLayoutVars>
      </dgm:prSet>
      <dgm:spPr/>
    </dgm:pt>
    <dgm:pt modelId="{670FA26D-770F-4F2F-9325-2DF778111051}" type="pres">
      <dgm:prSet presAssocID="{1D11C018-B97A-460E-8AEC-80BF145C5C7C}" presName="FiveNodes_1_text" presStyleLbl="node1" presStyleIdx="4" presStyleCnt="5">
        <dgm:presLayoutVars>
          <dgm:bulletEnabled val="1"/>
        </dgm:presLayoutVars>
      </dgm:prSet>
      <dgm:spPr/>
    </dgm:pt>
    <dgm:pt modelId="{C383E93A-B2B5-4641-9DC7-68F5B6D1D8C1}" type="pres">
      <dgm:prSet presAssocID="{1D11C018-B97A-460E-8AEC-80BF145C5C7C}" presName="FiveNodes_2_text" presStyleLbl="node1" presStyleIdx="4" presStyleCnt="5">
        <dgm:presLayoutVars>
          <dgm:bulletEnabled val="1"/>
        </dgm:presLayoutVars>
      </dgm:prSet>
      <dgm:spPr/>
    </dgm:pt>
    <dgm:pt modelId="{BCA032F6-AD8B-44BA-9114-4059F7230AE8}" type="pres">
      <dgm:prSet presAssocID="{1D11C018-B97A-460E-8AEC-80BF145C5C7C}" presName="FiveNodes_3_text" presStyleLbl="node1" presStyleIdx="4" presStyleCnt="5">
        <dgm:presLayoutVars>
          <dgm:bulletEnabled val="1"/>
        </dgm:presLayoutVars>
      </dgm:prSet>
      <dgm:spPr/>
    </dgm:pt>
    <dgm:pt modelId="{57B2A269-5E2D-4E9F-A48E-8FFDB36FB157}" type="pres">
      <dgm:prSet presAssocID="{1D11C018-B97A-460E-8AEC-80BF145C5C7C}" presName="FiveNodes_4_text" presStyleLbl="node1" presStyleIdx="4" presStyleCnt="5">
        <dgm:presLayoutVars>
          <dgm:bulletEnabled val="1"/>
        </dgm:presLayoutVars>
      </dgm:prSet>
      <dgm:spPr/>
    </dgm:pt>
    <dgm:pt modelId="{0FE76E63-5542-4FE0-93FC-25FEE6BB5167}" type="pres">
      <dgm:prSet presAssocID="{1D11C018-B97A-460E-8AEC-80BF145C5C7C}" presName="FiveNodes_5_text" presStyleLbl="node1" presStyleIdx="4" presStyleCnt="5">
        <dgm:presLayoutVars>
          <dgm:bulletEnabled val="1"/>
        </dgm:presLayoutVars>
      </dgm:prSet>
      <dgm:spPr/>
    </dgm:pt>
  </dgm:ptLst>
  <dgm:cxnLst>
    <dgm:cxn modelId="{E2EFE400-72AA-45E0-A105-3900C75209CA}" srcId="{1D11C018-B97A-460E-8AEC-80BF145C5C7C}" destId="{9BFE54FD-2615-4A4D-AC8D-E828707539E6}" srcOrd="3" destOrd="0" parTransId="{A3F3C9A7-CD3F-4FCC-B8DE-99580005AA43}" sibTransId="{CE87E573-4759-49B7-B3DF-7894AC3D5399}"/>
    <dgm:cxn modelId="{3645CC03-BF78-4BFF-B58D-D2E320487683}" type="presOf" srcId="{0E24CB9C-ACA6-4DE0-BBDB-71A0A98554BB}" destId="{F385E5D6-065A-4632-BC25-D1524C6717A7}" srcOrd="0" destOrd="0" presId="urn:microsoft.com/office/officeart/2005/8/layout/vProcess5"/>
    <dgm:cxn modelId="{E13D0B11-2F32-4C1E-98DE-E633ACF07B83}" type="presOf" srcId="{9BFE54FD-2615-4A4D-AC8D-E828707539E6}" destId="{F6A77251-11F4-4CFF-BE57-81BB32C635BA}" srcOrd="0" destOrd="0" presId="urn:microsoft.com/office/officeart/2005/8/layout/vProcess5"/>
    <dgm:cxn modelId="{6E030D16-6C84-440C-8326-1478881DB3F6}" type="presOf" srcId="{C1F20AD0-BE5E-49EB-9556-BAE462FF03D8}" destId="{0FE76E63-5542-4FE0-93FC-25FEE6BB5167}" srcOrd="1" destOrd="0" presId="urn:microsoft.com/office/officeart/2005/8/layout/vProcess5"/>
    <dgm:cxn modelId="{F4E12128-9A19-4AE1-B1D0-B7F47ED466E1}" type="presOf" srcId="{DFE447E5-4F5B-4825-A3A3-9D4CE6ECCB5F}" destId="{110E0ADD-075B-4C97-98F8-0BA1FF7CBC5C}" srcOrd="0" destOrd="0" presId="urn:microsoft.com/office/officeart/2005/8/layout/vProcess5"/>
    <dgm:cxn modelId="{89345E34-3515-4E50-8455-EB662E26CBB4}" type="presOf" srcId="{C1F20AD0-BE5E-49EB-9556-BAE462FF03D8}" destId="{E339597F-3A70-46BA-ACC8-A406FDBF7B3B}" srcOrd="0" destOrd="0" presId="urn:microsoft.com/office/officeart/2005/8/layout/vProcess5"/>
    <dgm:cxn modelId="{B1DED63C-2F19-4110-B672-560B21869D60}" type="presOf" srcId="{9BFE54FD-2615-4A4D-AC8D-E828707539E6}" destId="{57B2A269-5E2D-4E9F-A48E-8FFDB36FB157}" srcOrd="1" destOrd="0" presId="urn:microsoft.com/office/officeart/2005/8/layout/vProcess5"/>
    <dgm:cxn modelId="{011A925D-1829-4BC1-8542-65E1E59B43F7}" type="presOf" srcId="{DFE447E5-4F5B-4825-A3A3-9D4CE6ECCB5F}" destId="{BCA032F6-AD8B-44BA-9114-4059F7230AE8}" srcOrd="1" destOrd="0" presId="urn:microsoft.com/office/officeart/2005/8/layout/vProcess5"/>
    <dgm:cxn modelId="{10D49047-8F38-4385-A051-41AC0E4A02D2}" type="presOf" srcId="{8C01652C-1A39-444C-9750-DFDA464B0386}" destId="{C383E93A-B2B5-4641-9DC7-68F5B6D1D8C1}" srcOrd="1" destOrd="0" presId="urn:microsoft.com/office/officeart/2005/8/layout/vProcess5"/>
    <dgm:cxn modelId="{23BEE267-6F20-47F4-9DE7-B298057565DD}" type="presOf" srcId="{CE87E573-4759-49B7-B3DF-7894AC3D5399}" destId="{3C28E5E3-E6A6-488C-9996-75DB4FFEC0C7}" srcOrd="0" destOrd="0" presId="urn:microsoft.com/office/officeart/2005/8/layout/vProcess5"/>
    <dgm:cxn modelId="{6CA01869-D55E-4520-8B0A-B7D65E9A3197}" type="presOf" srcId="{303D2288-97C6-4C70-8FDD-D25A3B85249B}" destId="{670FA26D-770F-4F2F-9325-2DF778111051}" srcOrd="1" destOrd="0" presId="urn:microsoft.com/office/officeart/2005/8/layout/vProcess5"/>
    <dgm:cxn modelId="{71B9F3A4-30E1-4079-931C-251E0794C44B}" type="presOf" srcId="{1D11C018-B97A-460E-8AEC-80BF145C5C7C}" destId="{D3066C5F-0607-494E-B370-014B506217AB}" srcOrd="0" destOrd="0" presId="urn:microsoft.com/office/officeart/2005/8/layout/vProcess5"/>
    <dgm:cxn modelId="{54F552CA-19BC-4EB9-B1CB-6D5C5D266947}" type="presOf" srcId="{33AFD375-5343-46E3-AE88-E54662B0DCCE}" destId="{50E9E169-1B25-423A-8C1D-AE781093B543}" srcOrd="0" destOrd="0" presId="urn:microsoft.com/office/officeart/2005/8/layout/vProcess5"/>
    <dgm:cxn modelId="{853D76E4-8A67-4A3B-AF67-11BC871066EC}" srcId="{1D11C018-B97A-460E-8AEC-80BF145C5C7C}" destId="{303D2288-97C6-4C70-8FDD-D25A3B85249B}" srcOrd="0" destOrd="0" parTransId="{2CA22A86-D43F-4741-AF1B-33833029F0D0}" sibTransId="{33AFD375-5343-46E3-AE88-E54662B0DCCE}"/>
    <dgm:cxn modelId="{A2ABF4ED-CA9F-4D21-871A-562ECC2C506E}" type="presOf" srcId="{303D2288-97C6-4C70-8FDD-D25A3B85249B}" destId="{62308A32-73C7-4413-9CAA-44B213F0D2E3}" srcOrd="0" destOrd="0" presId="urn:microsoft.com/office/officeart/2005/8/layout/vProcess5"/>
    <dgm:cxn modelId="{F0AB60F4-6BAA-4B0B-B482-BECADC4D9723}" srcId="{1D11C018-B97A-460E-8AEC-80BF145C5C7C}" destId="{8C01652C-1A39-444C-9750-DFDA464B0386}" srcOrd="1" destOrd="0" parTransId="{93D1C54A-0860-465D-95F2-F3BA0721E3B7}" sibTransId="{EB77A36F-247B-4B61-A22B-72894CD5F5BB}"/>
    <dgm:cxn modelId="{EED78CF4-B4CB-4D62-A42B-C7D355A1134C}" srcId="{1D11C018-B97A-460E-8AEC-80BF145C5C7C}" destId="{DFE447E5-4F5B-4825-A3A3-9D4CE6ECCB5F}" srcOrd="2" destOrd="0" parTransId="{2A1FC790-3BCB-4684-B210-127A771924D4}" sibTransId="{0E24CB9C-ACA6-4DE0-BBDB-71A0A98554BB}"/>
    <dgm:cxn modelId="{B3CAFEF6-3C91-4963-9720-F692CFD21E9B}" srcId="{1D11C018-B97A-460E-8AEC-80BF145C5C7C}" destId="{C1F20AD0-BE5E-49EB-9556-BAE462FF03D8}" srcOrd="4" destOrd="0" parTransId="{2B2B43BC-2B4E-4D15-BEBF-AAECE5271AE3}" sibTransId="{668E2268-7874-469F-BE1E-DEA8A0BF5193}"/>
    <dgm:cxn modelId="{38FBCEFA-B3DD-418D-9DAD-934EBA6A26D3}" type="presOf" srcId="{EB77A36F-247B-4B61-A22B-72894CD5F5BB}" destId="{9ED1E8A2-4748-46BA-BC36-A62522908C8D}" srcOrd="0" destOrd="0" presId="urn:microsoft.com/office/officeart/2005/8/layout/vProcess5"/>
    <dgm:cxn modelId="{792546FE-259B-4F7D-9208-1B68E147413F}" type="presOf" srcId="{8C01652C-1A39-444C-9750-DFDA464B0386}" destId="{9B07A19D-CC2C-4FAA-AD79-24A7FE2ECCDF}" srcOrd="0" destOrd="0" presId="urn:microsoft.com/office/officeart/2005/8/layout/vProcess5"/>
    <dgm:cxn modelId="{A28F20D6-5582-43AA-8274-7F7EC101A371}" type="presParOf" srcId="{D3066C5F-0607-494E-B370-014B506217AB}" destId="{8B7A0431-1FDE-4E0A-AC76-F6D287679F33}" srcOrd="0" destOrd="0" presId="urn:microsoft.com/office/officeart/2005/8/layout/vProcess5"/>
    <dgm:cxn modelId="{3DC43608-7A76-41B1-8688-92DFB76B0526}" type="presParOf" srcId="{D3066C5F-0607-494E-B370-014B506217AB}" destId="{62308A32-73C7-4413-9CAA-44B213F0D2E3}" srcOrd="1" destOrd="0" presId="urn:microsoft.com/office/officeart/2005/8/layout/vProcess5"/>
    <dgm:cxn modelId="{DF543646-F03F-4E5B-971C-5CC4580366B5}" type="presParOf" srcId="{D3066C5F-0607-494E-B370-014B506217AB}" destId="{9B07A19D-CC2C-4FAA-AD79-24A7FE2ECCDF}" srcOrd="2" destOrd="0" presId="urn:microsoft.com/office/officeart/2005/8/layout/vProcess5"/>
    <dgm:cxn modelId="{04007668-7486-4BE6-9DD1-629A8AB5124C}" type="presParOf" srcId="{D3066C5F-0607-494E-B370-014B506217AB}" destId="{110E0ADD-075B-4C97-98F8-0BA1FF7CBC5C}" srcOrd="3" destOrd="0" presId="urn:microsoft.com/office/officeart/2005/8/layout/vProcess5"/>
    <dgm:cxn modelId="{42847F94-DEF5-4AA6-ACE9-27A5B55A37FC}" type="presParOf" srcId="{D3066C5F-0607-494E-B370-014B506217AB}" destId="{F6A77251-11F4-4CFF-BE57-81BB32C635BA}" srcOrd="4" destOrd="0" presId="urn:microsoft.com/office/officeart/2005/8/layout/vProcess5"/>
    <dgm:cxn modelId="{47DDB38D-F7FA-4E3E-9470-71937B5F8E5E}" type="presParOf" srcId="{D3066C5F-0607-494E-B370-014B506217AB}" destId="{E339597F-3A70-46BA-ACC8-A406FDBF7B3B}" srcOrd="5" destOrd="0" presId="urn:microsoft.com/office/officeart/2005/8/layout/vProcess5"/>
    <dgm:cxn modelId="{A4FAF9E1-2581-474E-B744-0D0A611A4123}" type="presParOf" srcId="{D3066C5F-0607-494E-B370-014B506217AB}" destId="{50E9E169-1B25-423A-8C1D-AE781093B543}" srcOrd="6" destOrd="0" presId="urn:microsoft.com/office/officeart/2005/8/layout/vProcess5"/>
    <dgm:cxn modelId="{6E665026-7E30-4D4A-A7A7-3030F01FFBB5}" type="presParOf" srcId="{D3066C5F-0607-494E-B370-014B506217AB}" destId="{9ED1E8A2-4748-46BA-BC36-A62522908C8D}" srcOrd="7" destOrd="0" presId="urn:microsoft.com/office/officeart/2005/8/layout/vProcess5"/>
    <dgm:cxn modelId="{C361A7DB-6B13-49E6-8FDF-20530D4BFFE3}" type="presParOf" srcId="{D3066C5F-0607-494E-B370-014B506217AB}" destId="{F385E5D6-065A-4632-BC25-D1524C6717A7}" srcOrd="8" destOrd="0" presId="urn:microsoft.com/office/officeart/2005/8/layout/vProcess5"/>
    <dgm:cxn modelId="{FD0B5CE4-010C-4276-8574-EFB43B24E9B3}" type="presParOf" srcId="{D3066C5F-0607-494E-B370-014B506217AB}" destId="{3C28E5E3-E6A6-488C-9996-75DB4FFEC0C7}" srcOrd="9" destOrd="0" presId="urn:microsoft.com/office/officeart/2005/8/layout/vProcess5"/>
    <dgm:cxn modelId="{2D508AB5-3F31-4142-86E0-ECFAB6BA88B5}" type="presParOf" srcId="{D3066C5F-0607-494E-B370-014B506217AB}" destId="{670FA26D-770F-4F2F-9325-2DF778111051}" srcOrd="10" destOrd="0" presId="urn:microsoft.com/office/officeart/2005/8/layout/vProcess5"/>
    <dgm:cxn modelId="{67E040E5-E022-45BB-BCD0-D5ED0A2D58D7}" type="presParOf" srcId="{D3066C5F-0607-494E-B370-014B506217AB}" destId="{C383E93A-B2B5-4641-9DC7-68F5B6D1D8C1}" srcOrd="11" destOrd="0" presId="urn:microsoft.com/office/officeart/2005/8/layout/vProcess5"/>
    <dgm:cxn modelId="{816F1C85-CE06-4763-AAAE-009840ECC304}" type="presParOf" srcId="{D3066C5F-0607-494E-B370-014B506217AB}" destId="{BCA032F6-AD8B-44BA-9114-4059F7230AE8}" srcOrd="12" destOrd="0" presId="urn:microsoft.com/office/officeart/2005/8/layout/vProcess5"/>
    <dgm:cxn modelId="{B568A803-3517-45C2-89A2-EB10E5518042}" type="presParOf" srcId="{D3066C5F-0607-494E-B370-014B506217AB}" destId="{57B2A269-5E2D-4E9F-A48E-8FFDB36FB157}" srcOrd="13" destOrd="0" presId="urn:microsoft.com/office/officeart/2005/8/layout/vProcess5"/>
    <dgm:cxn modelId="{3757B82E-162C-477E-B9BC-7C8EF65B2270}" type="presParOf" srcId="{D3066C5F-0607-494E-B370-014B506217AB}" destId="{0FE76E63-5542-4FE0-93FC-25FEE6BB5167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2308A32-73C7-4413-9CAA-44B213F0D2E3}">
      <dsp:nvSpPr>
        <dsp:cNvPr id="0" name=""/>
        <dsp:cNvSpPr/>
      </dsp:nvSpPr>
      <dsp:spPr>
        <a:xfrm>
          <a:off x="0" y="0"/>
          <a:ext cx="6864858" cy="90304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/>
            <a:t>Jaké jsou konkrétní potřeby středoškolského češtináře a co je mu poskytováno? (nabídka trhu, možnosti psaní učebnic, webové platformy, diskusní fóra…)</a:t>
          </a:r>
          <a:endParaRPr lang="en-US" sz="1700" kern="1200"/>
        </a:p>
      </dsp:txBody>
      <dsp:txXfrm>
        <a:off x="26449" y="26449"/>
        <a:ext cx="5784743" cy="850149"/>
      </dsp:txXfrm>
    </dsp:sp>
    <dsp:sp modelId="{9B07A19D-CC2C-4FAA-AD79-24A7FE2ECCDF}">
      <dsp:nvSpPr>
        <dsp:cNvPr id="0" name=""/>
        <dsp:cNvSpPr/>
      </dsp:nvSpPr>
      <dsp:spPr>
        <a:xfrm>
          <a:off x="512635" y="1028470"/>
          <a:ext cx="6864858" cy="90304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/>
            <a:t>Jaké zázemí potřebuje učitel pro svou výuku? (materiálové, metodologické, didaktické….?)</a:t>
          </a:r>
          <a:endParaRPr lang="en-US" sz="1700" kern="1200"/>
        </a:p>
      </dsp:txBody>
      <dsp:txXfrm>
        <a:off x="539084" y="1054919"/>
        <a:ext cx="5712343" cy="850149"/>
      </dsp:txXfrm>
    </dsp:sp>
    <dsp:sp modelId="{110E0ADD-075B-4C97-98F8-0BA1FF7CBC5C}">
      <dsp:nvSpPr>
        <dsp:cNvPr id="0" name=""/>
        <dsp:cNvSpPr/>
      </dsp:nvSpPr>
      <dsp:spPr>
        <a:xfrm>
          <a:off x="1025270" y="2056940"/>
          <a:ext cx="6864858" cy="90304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/>
            <a:t>informační? (Jak učebnice respektují znění, resp. požadavky pedagogických dokumentů?)</a:t>
          </a:r>
          <a:endParaRPr lang="en-US" sz="1700" kern="1200"/>
        </a:p>
      </dsp:txBody>
      <dsp:txXfrm>
        <a:off x="1051719" y="2083389"/>
        <a:ext cx="5712343" cy="850149"/>
      </dsp:txXfrm>
    </dsp:sp>
    <dsp:sp modelId="{F6A77251-11F4-4CFF-BE57-81BB32C635BA}">
      <dsp:nvSpPr>
        <dsp:cNvPr id="0" name=""/>
        <dsp:cNvSpPr/>
      </dsp:nvSpPr>
      <dsp:spPr>
        <a:xfrm>
          <a:off x="1537906" y="3085411"/>
          <a:ext cx="6864858" cy="90304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/>
            <a:t>podoba evaluace a  nabídka učebních materiálů k maturitě</a:t>
          </a:r>
          <a:endParaRPr lang="en-US" sz="1700" kern="1200"/>
        </a:p>
      </dsp:txBody>
      <dsp:txXfrm>
        <a:off x="1564355" y="3111860"/>
        <a:ext cx="5712343" cy="850149"/>
      </dsp:txXfrm>
    </dsp:sp>
    <dsp:sp modelId="{E339597F-3A70-46BA-ACC8-A406FDBF7B3B}">
      <dsp:nvSpPr>
        <dsp:cNvPr id="0" name=""/>
        <dsp:cNvSpPr/>
      </dsp:nvSpPr>
      <dsp:spPr>
        <a:xfrm>
          <a:off x="2050541" y="4113881"/>
          <a:ext cx="6864858" cy="90304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/>
            <a:t>(např. ustanovení Katalogu požadavků v zrcadle učebních materiálů?)</a:t>
          </a:r>
          <a:endParaRPr lang="en-US" sz="1700" kern="1200"/>
        </a:p>
      </dsp:txBody>
      <dsp:txXfrm>
        <a:off x="2076990" y="4140330"/>
        <a:ext cx="5712343" cy="850149"/>
      </dsp:txXfrm>
    </dsp:sp>
    <dsp:sp modelId="{50E9E169-1B25-423A-8C1D-AE781093B543}">
      <dsp:nvSpPr>
        <dsp:cNvPr id="0" name=""/>
        <dsp:cNvSpPr/>
      </dsp:nvSpPr>
      <dsp:spPr>
        <a:xfrm>
          <a:off x="6277877" y="659726"/>
          <a:ext cx="586980" cy="586980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600" kern="1200"/>
        </a:p>
      </dsp:txBody>
      <dsp:txXfrm>
        <a:off x="6409948" y="659726"/>
        <a:ext cx="322839" cy="441702"/>
      </dsp:txXfrm>
    </dsp:sp>
    <dsp:sp modelId="{9ED1E8A2-4748-46BA-BC36-A62522908C8D}">
      <dsp:nvSpPr>
        <dsp:cNvPr id="0" name=""/>
        <dsp:cNvSpPr/>
      </dsp:nvSpPr>
      <dsp:spPr>
        <a:xfrm>
          <a:off x="6790512" y="1688196"/>
          <a:ext cx="586980" cy="586980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600" kern="1200"/>
        </a:p>
      </dsp:txBody>
      <dsp:txXfrm>
        <a:off x="6922583" y="1688196"/>
        <a:ext cx="322839" cy="441702"/>
      </dsp:txXfrm>
    </dsp:sp>
    <dsp:sp modelId="{F385E5D6-065A-4632-BC25-D1524C6717A7}">
      <dsp:nvSpPr>
        <dsp:cNvPr id="0" name=""/>
        <dsp:cNvSpPr/>
      </dsp:nvSpPr>
      <dsp:spPr>
        <a:xfrm>
          <a:off x="7303148" y="2701616"/>
          <a:ext cx="586980" cy="586980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600" kern="1200"/>
        </a:p>
      </dsp:txBody>
      <dsp:txXfrm>
        <a:off x="7435219" y="2701616"/>
        <a:ext cx="322839" cy="441702"/>
      </dsp:txXfrm>
    </dsp:sp>
    <dsp:sp modelId="{3C28E5E3-E6A6-488C-9996-75DB4FFEC0C7}">
      <dsp:nvSpPr>
        <dsp:cNvPr id="0" name=""/>
        <dsp:cNvSpPr/>
      </dsp:nvSpPr>
      <dsp:spPr>
        <a:xfrm>
          <a:off x="7815783" y="3740120"/>
          <a:ext cx="586980" cy="586980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600" kern="1200"/>
        </a:p>
      </dsp:txBody>
      <dsp:txXfrm>
        <a:off x="7947854" y="3740120"/>
        <a:ext cx="322839" cy="44170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7F0010-FA6D-448A-88CE-926365CDA75A}" type="datetimeFigureOut">
              <a:rPr lang="cs-CZ" smtClean="0"/>
              <a:t>08.10.2024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237D7B-F467-4E9F-BC3C-E3F6800DE9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56219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/>
              <a:t>Příklady: nenávaznost změn v rámci</a:t>
            </a:r>
            <a:r>
              <a:rPr lang="cs-CZ" baseline="0" dirty="0"/>
              <a:t> pedagogického systému (státní maturita a turbulence kolem její koncepce)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baseline="0" dirty="0"/>
              <a:t>silná ideologická podmíněnost didaktiky literatury, a tedy odmítnutí toho, co se dělo před rokem 1989 v rámci oboru, po roce 1989 jako by začíná obor z těchto důvodů od začátku, aniž by bylo reflektováno, co v rámci literární vědy „patří“ didaktice </a:t>
            </a:r>
            <a:endParaRPr lang="cs-CZ" dirty="0"/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r>
              <a:rPr lang="cs-CZ" b="1" dirty="0"/>
              <a:t>RVP a revize </a:t>
            </a:r>
            <a:r>
              <a:rPr lang="cs-CZ" dirty="0"/>
              <a:t>– podkladová studie k revizi RVP – zdá se, že nereflektuje současný stav literární vědy a místo, aby RVP koncepčně posouvala dál, vrací RVP metodologicky do stavu před RVP</a:t>
            </a:r>
          </a:p>
          <a:p>
            <a:pPr marL="0" indent="0">
              <a:buNone/>
            </a:pPr>
            <a:r>
              <a:rPr lang="cs-CZ" b="1" dirty="0"/>
              <a:t>Katalogy požadavků </a:t>
            </a:r>
            <a:r>
              <a:rPr lang="cs-CZ" dirty="0"/>
              <a:t>– na jejich vývoji a zpřesňování to lze vidět taktéž, stav, kdy záměr katalogu původně byl nést koncepční a metodologický rámec ke stavu nefunkčního detailu, kdy i výčet figur nebo tropů literární teorie působí vzhledem ke koncepci výuky jako výčet disparátních a zcela izolovaných jednotek bez ohledu na celek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/>
              <a:t>„monografie“ k didaktice literatury </a:t>
            </a:r>
            <a:r>
              <a:rPr lang="cs-CZ" dirty="0" err="1"/>
              <a:t>Hník</a:t>
            </a:r>
            <a:r>
              <a:rPr lang="cs-CZ" dirty="0"/>
              <a:t> a konečně se odráží v započaté revizi RVP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997279-2F3F-419A-994C-9ED4BA1ADB53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91922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b="1" dirty="0"/>
              <a:t>Extrémní pozice</a:t>
            </a:r>
            <a:r>
              <a:rPr lang="cs-CZ" dirty="0"/>
              <a:t>: diskuse o faktografickém pojetí výuky literatury a zážitkovém, čtení a textovém – zároveň na pozadí oboru (pokud to nahlédneme na pozadí oboru) musí být zřejmé, že nejde o buď a nebo, ale o určité mantinely a je otázka, jak tyto mantinely nastavovat 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997279-2F3F-419A-994C-9ED4BA1ADB53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13953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AE31A-7CF3-4E73-A913-C74B93E3B427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81887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15EF1-26E1-4D3C-870B-C78315382CC4}" type="datetimeFigureOut">
              <a:rPr lang="cs-CZ" smtClean="0"/>
              <a:t>08.10.2024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E34BDB3A-7120-431B-BD1A-203D675B8F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93457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15EF1-26E1-4D3C-870B-C78315382CC4}" type="datetimeFigureOut">
              <a:rPr lang="cs-CZ" smtClean="0"/>
              <a:t>08.10.2024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34BDB3A-7120-431B-BD1A-203D675B8F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21690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15EF1-26E1-4D3C-870B-C78315382CC4}" type="datetimeFigureOut">
              <a:rPr lang="cs-CZ" smtClean="0"/>
              <a:t>08.10.2024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34BDB3A-7120-431B-BD1A-203D675B8FD1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149285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15EF1-26E1-4D3C-870B-C78315382CC4}" type="datetimeFigureOut">
              <a:rPr lang="cs-CZ" smtClean="0"/>
              <a:t>08.10.2024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34BDB3A-7120-431B-BD1A-203D675B8F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25046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15EF1-26E1-4D3C-870B-C78315382CC4}" type="datetimeFigureOut">
              <a:rPr lang="cs-CZ" smtClean="0"/>
              <a:t>08.10.2024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34BDB3A-7120-431B-BD1A-203D675B8FD1}" type="slidenum">
              <a:rPr lang="cs-CZ" smtClean="0"/>
              <a:t>‹#›</a:t>
            </a:fld>
            <a:endParaRPr lang="cs-CZ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295165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15EF1-26E1-4D3C-870B-C78315382CC4}" type="datetimeFigureOut">
              <a:rPr lang="cs-CZ" smtClean="0"/>
              <a:t>08.10.2024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34BDB3A-7120-431B-BD1A-203D675B8F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80029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15EF1-26E1-4D3C-870B-C78315382CC4}" type="datetimeFigureOut">
              <a:rPr lang="cs-CZ" smtClean="0"/>
              <a:t>08.10.2024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BDB3A-7120-431B-BD1A-203D675B8F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41758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15EF1-26E1-4D3C-870B-C78315382CC4}" type="datetimeFigureOut">
              <a:rPr lang="cs-CZ" smtClean="0"/>
              <a:t>08.10.2024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BDB3A-7120-431B-BD1A-203D675B8F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35086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15EF1-26E1-4D3C-870B-C78315382CC4}" type="datetimeFigureOut">
              <a:rPr lang="cs-CZ" smtClean="0"/>
              <a:t>08.10.2024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BDB3A-7120-431B-BD1A-203D675B8F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80914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15EF1-26E1-4D3C-870B-C78315382CC4}" type="datetimeFigureOut">
              <a:rPr lang="cs-CZ" smtClean="0"/>
              <a:t>08.10.2024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34BDB3A-7120-431B-BD1A-203D675B8F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28886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15EF1-26E1-4D3C-870B-C78315382CC4}" type="datetimeFigureOut">
              <a:rPr lang="cs-CZ" smtClean="0"/>
              <a:t>08.10.2024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34BDB3A-7120-431B-BD1A-203D675B8F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44661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15EF1-26E1-4D3C-870B-C78315382CC4}" type="datetimeFigureOut">
              <a:rPr lang="cs-CZ" smtClean="0"/>
              <a:t>08.10.2024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34BDB3A-7120-431B-BD1A-203D675B8F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95988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15EF1-26E1-4D3C-870B-C78315382CC4}" type="datetimeFigureOut">
              <a:rPr lang="cs-CZ" smtClean="0"/>
              <a:t>08.10.2024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BDB3A-7120-431B-BD1A-203D675B8F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55432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15EF1-26E1-4D3C-870B-C78315382CC4}" type="datetimeFigureOut">
              <a:rPr lang="cs-CZ" smtClean="0"/>
              <a:t>08.10.2024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BDB3A-7120-431B-BD1A-203D675B8F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43403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15EF1-26E1-4D3C-870B-C78315382CC4}" type="datetimeFigureOut">
              <a:rPr lang="cs-CZ" smtClean="0"/>
              <a:t>08.10.2024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BDB3A-7120-431B-BD1A-203D675B8F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01046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15EF1-26E1-4D3C-870B-C78315382CC4}" type="datetimeFigureOut">
              <a:rPr lang="cs-CZ" smtClean="0"/>
              <a:t>08.10.2024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34BDB3A-7120-431B-BD1A-203D675B8F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27347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715EF1-26E1-4D3C-870B-C78315382CC4}" type="datetimeFigureOut">
              <a:rPr lang="cs-CZ" smtClean="0"/>
              <a:t>08.10.2024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E34BDB3A-7120-431B-BD1A-203D675B8F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46780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online.muzeumliteratury.cz/exhibit-slovesnost-aneb-sbirka-prikladu-s-kratkym-pojednanim-o-slohu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skolakemvprotektoratu.pamatnik-terezin.cz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245361" y="2514600"/>
            <a:ext cx="9259251" cy="2262781"/>
          </a:xfrm>
        </p:spPr>
        <p:txBody>
          <a:bodyPr/>
          <a:lstStyle/>
          <a:p>
            <a:r>
              <a:rPr lang="cs-CZ" dirty="0"/>
              <a:t>Didaktika literatury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245361" y="4777381"/>
            <a:ext cx="9259252" cy="1806299"/>
          </a:xfrm>
        </p:spPr>
        <p:txBody>
          <a:bodyPr>
            <a:normAutofit fontScale="92500" lnSpcReduction="20000"/>
          </a:bodyPr>
          <a:lstStyle/>
          <a:p>
            <a:endParaRPr lang="cs-CZ" sz="2800" b="1" dirty="0"/>
          </a:p>
          <a:p>
            <a:r>
              <a:rPr lang="cs-CZ" sz="2800" b="1" dirty="0"/>
              <a:t>Proč jsou věci tak, jak jsou </a:t>
            </a:r>
          </a:p>
          <a:p>
            <a:endParaRPr lang="cs-CZ" sz="2800" b="1" dirty="0"/>
          </a:p>
          <a:p>
            <a:r>
              <a:rPr lang="cs-CZ" sz="2800" b="1" dirty="0"/>
              <a:t>Vhledy do historie, problémy, diskuse, literatura</a:t>
            </a:r>
          </a:p>
        </p:txBody>
      </p:sp>
    </p:spTree>
    <p:extLst>
      <p:ext uri="{BB962C8B-B14F-4D97-AF65-F5344CB8AC3E}">
        <p14:creationId xmlns:p14="http://schemas.microsoft.com/office/powerpoint/2010/main" val="30022152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Oborová didaktika:</a:t>
            </a:r>
            <a:br>
              <a:rPr lang="cs-CZ" b="1" dirty="0"/>
            </a:br>
            <a:r>
              <a:rPr lang="cs-CZ" b="1" dirty="0"/>
              <a:t>základní výzkum x aplikovaný výzkum?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4332514"/>
          </a:xfrm>
        </p:spPr>
        <p:txBody>
          <a:bodyPr>
            <a:noAutofit/>
          </a:bodyPr>
          <a:lstStyle/>
          <a:p>
            <a:r>
              <a:rPr lang="cs-CZ" sz="2000" b="1" dirty="0"/>
              <a:t>základní výzkum </a:t>
            </a:r>
            <a:r>
              <a:rPr lang="cs-CZ" sz="2000" dirty="0"/>
              <a:t>se vyznačuje tím, že se provádí bez zřetele k aplikaci nebo využití výsledků v praxi</a:t>
            </a:r>
          </a:p>
          <a:p>
            <a:pPr>
              <a:buNone/>
            </a:pPr>
            <a:r>
              <a:rPr lang="cs-CZ" sz="2000" dirty="0"/>
              <a:t>X</a:t>
            </a:r>
          </a:p>
          <a:p>
            <a:pPr>
              <a:buNone/>
            </a:pPr>
            <a:endParaRPr lang="cs-CZ" sz="2000" dirty="0"/>
          </a:p>
          <a:p>
            <a:r>
              <a:rPr lang="cs-CZ" sz="2000" b="1" dirty="0"/>
              <a:t>aplikovaný výzkum</a:t>
            </a:r>
            <a:r>
              <a:rPr lang="cs-CZ" sz="2000" dirty="0"/>
              <a:t> je naopak prováděn s úmyslem dosáhnout výsledků v praxi využitelných</a:t>
            </a:r>
          </a:p>
          <a:p>
            <a:endParaRPr lang="cs-CZ" sz="2000" dirty="0"/>
          </a:p>
          <a:p>
            <a:endParaRPr lang="cs-CZ" sz="2000" dirty="0"/>
          </a:p>
          <a:p>
            <a:r>
              <a:rPr lang="cs-CZ" sz="2000" b="1" dirty="0"/>
              <a:t>podstatná</a:t>
            </a:r>
            <a:r>
              <a:rPr lang="cs-CZ" sz="2000" dirty="0"/>
              <a:t>: návaznost oborové didaktiky na obor, tedy didaktiky literatury na literární vědu </a:t>
            </a:r>
          </a:p>
          <a:p>
            <a:pPr>
              <a:buNone/>
            </a:pPr>
            <a:r>
              <a:rPr lang="cs-CZ" sz="2000" dirty="0"/>
              <a:t>(x snahy o začlenění oborové didaktiky k pedagogickým vědám?)</a:t>
            </a:r>
          </a:p>
        </p:txBody>
      </p:sp>
    </p:spTree>
    <p:extLst>
      <p:ext uri="{BB962C8B-B14F-4D97-AF65-F5344CB8AC3E}">
        <p14:creationId xmlns:p14="http://schemas.microsoft.com/office/powerpoint/2010/main" val="8484502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Rozvinuto zde: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Šebesta, Karel: Základní výzkum v didaktice jazyka? </a:t>
            </a:r>
            <a:r>
              <a:rPr lang="cs-CZ" sz="2800" i="1" dirty="0"/>
              <a:t>Studie z aplikované lingvistiky </a:t>
            </a:r>
            <a:r>
              <a:rPr lang="cs-CZ" sz="2800" dirty="0"/>
              <a:t>, 5 (2), 169-175. </a:t>
            </a:r>
          </a:p>
        </p:txBody>
      </p:sp>
    </p:spTree>
    <p:extLst>
      <p:ext uri="{BB962C8B-B14F-4D97-AF65-F5344CB8AC3E}">
        <p14:creationId xmlns:p14="http://schemas.microsoft.com/office/powerpoint/2010/main" val="30084201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„Didaktiky literatury“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4423954"/>
          </a:xfrm>
        </p:spPr>
        <p:txBody>
          <a:bodyPr>
            <a:normAutofit/>
          </a:bodyPr>
          <a:lstStyle/>
          <a:p>
            <a:r>
              <a:rPr lang="cs-CZ" sz="2400" dirty="0"/>
              <a:t>Nezkusil, Vladimír: </a:t>
            </a:r>
            <a:r>
              <a:rPr lang="cs-CZ" sz="2400" i="1" dirty="0"/>
              <a:t>Nástin didaktiky literární výchovy (čtyřletá gymnázia a vyšší třídy víceletých gymnázií). Z praxe pro praxi. </a:t>
            </a:r>
            <a:r>
              <a:rPr lang="cs-CZ" sz="2400" dirty="0"/>
              <a:t>Praha, Univerzita Karlova 2004.</a:t>
            </a:r>
          </a:p>
          <a:p>
            <a:endParaRPr lang="cs-CZ" sz="2400" dirty="0"/>
          </a:p>
          <a:p>
            <a:r>
              <a:rPr lang="cs-CZ" sz="2400" dirty="0" err="1"/>
              <a:t>Hník</a:t>
            </a:r>
            <a:r>
              <a:rPr lang="cs-CZ" sz="2400" dirty="0"/>
              <a:t>, Ondřej: </a:t>
            </a:r>
            <a:r>
              <a:rPr lang="cs-CZ" sz="2400" i="1" dirty="0"/>
              <a:t>Didaktika literatury: výzvy oboru. </a:t>
            </a:r>
            <a:r>
              <a:rPr lang="cs-CZ" sz="2400" dirty="0"/>
              <a:t>Praha, Karolinum 2014.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r>
              <a:rPr lang="cs-CZ" sz="2400" dirty="0" err="1"/>
              <a:t>Obert</a:t>
            </a:r>
            <a:r>
              <a:rPr lang="cs-CZ" sz="2400" dirty="0"/>
              <a:t>, Viliam: Problémy didaktiky </a:t>
            </a:r>
            <a:r>
              <a:rPr lang="cs-CZ" sz="2400" dirty="0" err="1"/>
              <a:t>literatúry</a:t>
            </a:r>
            <a:r>
              <a:rPr lang="cs-CZ" sz="2400" dirty="0"/>
              <a:t>. Bratislava 1979. </a:t>
            </a:r>
          </a:p>
          <a:p>
            <a:endParaRPr lang="cs-CZ" dirty="0"/>
          </a:p>
          <a:p>
            <a:pPr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613303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Literatura / zdroje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1567543"/>
            <a:ext cx="8915400" cy="4343679"/>
          </a:xfrm>
        </p:spPr>
        <p:txBody>
          <a:bodyPr>
            <a:normAutofit/>
          </a:bodyPr>
          <a:lstStyle/>
          <a:p>
            <a:r>
              <a:rPr lang="cs-CZ" sz="2400" dirty="0"/>
              <a:t>Stuchlíková, Iva, Janík, Tomáš: </a:t>
            </a:r>
            <a:r>
              <a:rPr lang="cs-CZ" sz="2400" b="1" dirty="0"/>
              <a:t>Oborové didaktiky: vývoj – stav – perspektivy. </a:t>
            </a:r>
            <a:r>
              <a:rPr lang="cs-CZ" sz="2400" dirty="0"/>
              <a:t>Masarykova univerzita, Brno 2015.</a:t>
            </a:r>
          </a:p>
          <a:p>
            <a:pPr marL="0" indent="0">
              <a:buNone/>
            </a:pPr>
            <a:endParaRPr lang="cs-CZ" sz="2400" dirty="0"/>
          </a:p>
          <a:p>
            <a:pPr>
              <a:buFont typeface="Courier New" pitchFamily="49" charset="0"/>
              <a:buChar char="o"/>
            </a:pPr>
            <a:r>
              <a:rPr lang="cs-CZ" sz="2400" dirty="0"/>
              <a:t>části o didaktice literární výchovy: </a:t>
            </a:r>
          </a:p>
          <a:p>
            <a:pPr>
              <a:buNone/>
            </a:pPr>
            <a:r>
              <a:rPr lang="cs-CZ" sz="2400" dirty="0"/>
              <a:t>Ondřej </a:t>
            </a:r>
            <a:r>
              <a:rPr lang="cs-CZ" sz="2400" dirty="0" err="1"/>
              <a:t>Hník</a:t>
            </a:r>
            <a:r>
              <a:rPr lang="cs-CZ" sz="2400" dirty="0"/>
              <a:t>: Didaktika literatury: od polemických diskursů k formování samostatného oboru. s. 41 – 67.</a:t>
            </a:r>
          </a:p>
          <a:p>
            <a:pPr>
              <a:buNone/>
            </a:pPr>
            <a:r>
              <a:rPr lang="cs-CZ" sz="2400" dirty="0"/>
              <a:t>Didaktiky expresivních oborů: tvorba a její reflexe ve výchově a vzdělávání. (část o literární výchově, s. 383).</a:t>
            </a:r>
          </a:p>
          <a:p>
            <a:pPr>
              <a:buNone/>
            </a:pPr>
            <a:r>
              <a:rPr lang="cs-CZ" sz="2400" dirty="0"/>
              <a:t>Bilance a perspektivy oborových didaktik. s. 425.</a:t>
            </a:r>
          </a:p>
        </p:txBody>
      </p:sp>
    </p:spTree>
    <p:extLst>
      <p:ext uri="{BB962C8B-B14F-4D97-AF65-F5344CB8AC3E}">
        <p14:creationId xmlns:p14="http://schemas.microsoft.com/office/powerpoint/2010/main" val="22635665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Další literatura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sz="2400" dirty="0"/>
              <a:t>Filologické studie 2014. </a:t>
            </a:r>
            <a:r>
              <a:rPr lang="cs-CZ" sz="2400" i="1" dirty="0"/>
              <a:t>Otázky kánonu v literatuře a vzdělávání. </a:t>
            </a:r>
            <a:r>
              <a:rPr lang="cs-CZ" sz="2400" dirty="0"/>
              <a:t>Praha, Univerzita Karlova 2014.</a:t>
            </a:r>
          </a:p>
          <a:p>
            <a:pPr>
              <a:buNone/>
            </a:pPr>
            <a:endParaRPr lang="cs-CZ" sz="2400" dirty="0"/>
          </a:p>
          <a:p>
            <a:r>
              <a:rPr lang="cs-CZ" sz="2400" dirty="0" err="1"/>
              <a:t>Chejnová</a:t>
            </a:r>
            <a:r>
              <a:rPr lang="cs-CZ" sz="2400" dirty="0"/>
              <a:t>, Pavla: Povinná školní četba v českém společenském kontextu, s. 41.</a:t>
            </a:r>
          </a:p>
          <a:p>
            <a:r>
              <a:rPr lang="cs-CZ" sz="2400" dirty="0"/>
              <a:t>Kubíček, Tomáš, Peterka, Josef: Literární teorie tvořivě a interaktivně, s. 91</a:t>
            </a:r>
            <a:r>
              <a:rPr lang="cs-CZ" sz="2000" dirty="0"/>
              <a:t>.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5955681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Další literatura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/>
              <a:t>práce Ladislavy </a:t>
            </a:r>
            <a:r>
              <a:rPr lang="cs-CZ" sz="2000" dirty="0" err="1"/>
              <a:t>Lederbuchové</a:t>
            </a:r>
            <a:endParaRPr lang="cs-CZ" sz="2000" dirty="0"/>
          </a:p>
          <a:p>
            <a:pPr marL="0" indent="0">
              <a:buNone/>
            </a:pPr>
            <a:r>
              <a:rPr lang="cs-CZ" sz="2000" i="1" dirty="0"/>
              <a:t>Didaktická interpretace uměleckého textu jako metoda literární výchovy na občanské a střední škole. </a:t>
            </a:r>
            <a:r>
              <a:rPr lang="cs-CZ" sz="2000" dirty="0"/>
              <a:t>Plzeň 1995. </a:t>
            </a:r>
          </a:p>
          <a:p>
            <a:endParaRPr lang="cs-CZ" sz="2000" dirty="0"/>
          </a:p>
          <a:p>
            <a:r>
              <a:rPr lang="cs-CZ" sz="2000" dirty="0"/>
              <a:t>disertace Věry </a:t>
            </a:r>
            <a:r>
              <a:rPr lang="cs-CZ" sz="2000" dirty="0" err="1"/>
              <a:t>Radvákové</a:t>
            </a:r>
            <a:r>
              <a:rPr lang="cs-CZ" sz="2000" dirty="0"/>
              <a:t>: </a:t>
            </a:r>
            <a:r>
              <a:rPr lang="cs-CZ" sz="2000" i="1" dirty="0"/>
              <a:t>Interpretace textu na gymnáziu</a:t>
            </a:r>
            <a:r>
              <a:rPr lang="cs-CZ" sz="2000" dirty="0"/>
              <a:t>. Plzeň 2012. </a:t>
            </a:r>
          </a:p>
          <a:p>
            <a:endParaRPr lang="cs-CZ" sz="2000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217082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Hledání inspiračních zdrojů pro didaktiku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opora v pracích literárněvědných?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dirty="0"/>
              <a:t>VOJTĚCH, Daniel. K podmínkám kontinuity. Rekapitulace. Slovo a smysl 1, 2004, č. 2, s.</a:t>
            </a:r>
          </a:p>
          <a:p>
            <a:pPr marL="0" indent="0">
              <a:buNone/>
            </a:pPr>
            <a:r>
              <a:rPr lang="cs-CZ" sz="2400" dirty="0"/>
              <a:t>143–153. </a:t>
            </a:r>
          </a:p>
        </p:txBody>
      </p:sp>
    </p:spTree>
    <p:extLst>
      <p:ext uri="{BB962C8B-B14F-4D97-AF65-F5344CB8AC3E}">
        <p14:creationId xmlns:p14="http://schemas.microsoft.com/office/powerpoint/2010/main" val="27150237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Děkuji Vám za pozornost. 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65979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Materiály pro učitele literatury</a:t>
            </a:r>
          </a:p>
        </p:txBody>
      </p:sp>
      <p:graphicFrame>
        <p:nvGraphicFramePr>
          <p:cNvPr id="5" name="Zástupný symbol pro obsah 2">
            <a:extLst>
              <a:ext uri="{FF2B5EF4-FFF2-40B4-BE49-F238E27FC236}">
                <a16:creationId xmlns:a16="http://schemas.microsoft.com/office/drawing/2014/main" id="{C6D2E3D2-DB02-255B-D3D4-24002924776F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2589212" y="1397725"/>
          <a:ext cx="8915400" cy="50169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3823180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7398C59F-5A18-487B-91D6-B955AACF2E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" y="228600"/>
            <a:ext cx="2851523" cy="6638625"/>
            <a:chOff x="2487613" y="285750"/>
            <a:chExt cx="2428875" cy="5654676"/>
          </a:xfrm>
        </p:grpSpPr>
        <p:sp>
          <p:nvSpPr>
            <p:cNvPr id="9" name="Freeform 11">
              <a:extLst>
                <a:ext uri="{FF2B5EF4-FFF2-40B4-BE49-F238E27FC236}">
                  <a16:creationId xmlns:a16="http://schemas.microsoft.com/office/drawing/2014/main" id="{0557FAFE-C7C3-47EC-A4F5-9B21663192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0" name="Freeform 12">
              <a:extLst>
                <a:ext uri="{FF2B5EF4-FFF2-40B4-BE49-F238E27FC236}">
                  <a16:creationId xmlns:a16="http://schemas.microsoft.com/office/drawing/2014/main" id="{95BC28FB-3882-4674-9D79-EA58BEB7CE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1" name="Freeform 13">
              <a:extLst>
                <a:ext uri="{FF2B5EF4-FFF2-40B4-BE49-F238E27FC236}">
                  <a16:creationId xmlns:a16="http://schemas.microsoft.com/office/drawing/2014/main" id="{9C6EC892-83F9-402F-8552-0AD7C0556E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2" name="Freeform 14">
              <a:extLst>
                <a:ext uri="{FF2B5EF4-FFF2-40B4-BE49-F238E27FC236}">
                  <a16:creationId xmlns:a16="http://schemas.microsoft.com/office/drawing/2014/main" id="{18387766-037C-4EF0-8471-D19CBF2A43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3" name="Freeform 15">
              <a:extLst>
                <a:ext uri="{FF2B5EF4-FFF2-40B4-BE49-F238E27FC236}">
                  <a16:creationId xmlns:a16="http://schemas.microsoft.com/office/drawing/2014/main" id="{1E364F38-6F3A-476A-93E6-962EA817C4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4" name="Freeform 16">
              <a:extLst>
                <a:ext uri="{FF2B5EF4-FFF2-40B4-BE49-F238E27FC236}">
                  <a16:creationId xmlns:a16="http://schemas.microsoft.com/office/drawing/2014/main" id="{35C335A4-1E67-4293-8BE2-DFB085D4FB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5" name="Freeform 17">
              <a:extLst>
                <a:ext uri="{FF2B5EF4-FFF2-40B4-BE49-F238E27FC236}">
                  <a16:creationId xmlns:a16="http://schemas.microsoft.com/office/drawing/2014/main" id="{9A8A0F10-2C98-4297-9F92-5D95533927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6" name="Freeform 18">
              <a:extLst>
                <a:ext uri="{FF2B5EF4-FFF2-40B4-BE49-F238E27FC236}">
                  <a16:creationId xmlns:a16="http://schemas.microsoft.com/office/drawing/2014/main" id="{C3B112A3-006E-4008-A778-DB5F6A09D51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7" name="Freeform 19">
              <a:extLst>
                <a:ext uri="{FF2B5EF4-FFF2-40B4-BE49-F238E27FC236}">
                  <a16:creationId xmlns:a16="http://schemas.microsoft.com/office/drawing/2014/main" id="{E5E62767-5C25-4C49-9568-432433A3C5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8" name="Freeform 20">
              <a:extLst>
                <a:ext uri="{FF2B5EF4-FFF2-40B4-BE49-F238E27FC236}">
                  <a16:creationId xmlns:a16="http://schemas.microsoft.com/office/drawing/2014/main" id="{598EC006-77B1-42BA-B815-66CCB9B170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9" name="Freeform 21">
              <a:extLst>
                <a:ext uri="{FF2B5EF4-FFF2-40B4-BE49-F238E27FC236}">
                  <a16:creationId xmlns:a16="http://schemas.microsoft.com/office/drawing/2014/main" id="{A144ED09-DA06-491D-95A8-AB3DED4329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20" name="Freeform 22">
              <a:extLst>
                <a:ext uri="{FF2B5EF4-FFF2-40B4-BE49-F238E27FC236}">
                  <a16:creationId xmlns:a16="http://schemas.microsoft.com/office/drawing/2014/main" id="{1CB00BD2-11CD-4A38-8F38-02B0D1105EF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 lang="cs-CZ"/>
            </a:p>
          </p:txBody>
        </p: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520234FB-542E-4550-9C2F-1B56FD41A1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7224" y="-786"/>
            <a:ext cx="2356675" cy="6854040"/>
            <a:chOff x="6627813" y="194833"/>
            <a:chExt cx="1952625" cy="5678918"/>
          </a:xfrm>
        </p:grpSpPr>
        <p:sp>
          <p:nvSpPr>
            <p:cNvPr id="23" name="Freeform 27">
              <a:extLst>
                <a:ext uri="{FF2B5EF4-FFF2-40B4-BE49-F238E27FC236}">
                  <a16:creationId xmlns:a16="http://schemas.microsoft.com/office/drawing/2014/main" id="{41FCE1F3-DEB3-47CD-90FF-7DABB4AF45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24" name="Freeform 28">
              <a:extLst>
                <a:ext uri="{FF2B5EF4-FFF2-40B4-BE49-F238E27FC236}">
                  <a16:creationId xmlns:a16="http://schemas.microsoft.com/office/drawing/2014/main" id="{5708E488-C19B-452C-B197-6F1C34F6E7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25" name="Freeform 29">
              <a:extLst>
                <a:ext uri="{FF2B5EF4-FFF2-40B4-BE49-F238E27FC236}">
                  <a16:creationId xmlns:a16="http://schemas.microsoft.com/office/drawing/2014/main" id="{89D3FD25-890E-4981-A71D-EE796873D7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26" name="Freeform 30">
              <a:extLst>
                <a:ext uri="{FF2B5EF4-FFF2-40B4-BE49-F238E27FC236}">
                  <a16:creationId xmlns:a16="http://schemas.microsoft.com/office/drawing/2014/main" id="{51B5414C-556A-47CB-8EE2-974A85A7A4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27" name="Freeform 31">
              <a:extLst>
                <a:ext uri="{FF2B5EF4-FFF2-40B4-BE49-F238E27FC236}">
                  <a16:creationId xmlns:a16="http://schemas.microsoft.com/office/drawing/2014/main" id="{1C02B20C-2B27-4B75-8AEE-A5D2E2674B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28" name="Freeform 32">
              <a:extLst>
                <a:ext uri="{FF2B5EF4-FFF2-40B4-BE49-F238E27FC236}">
                  <a16:creationId xmlns:a16="http://schemas.microsoft.com/office/drawing/2014/main" id="{54427714-F9AA-4F93-BD1D-400F1EA93F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29" name="Freeform 33">
              <a:extLst>
                <a:ext uri="{FF2B5EF4-FFF2-40B4-BE49-F238E27FC236}">
                  <a16:creationId xmlns:a16="http://schemas.microsoft.com/office/drawing/2014/main" id="{28A77D6A-9E81-497F-ABCC-2695BB5ADD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0" name="Freeform 34">
              <a:extLst>
                <a:ext uri="{FF2B5EF4-FFF2-40B4-BE49-F238E27FC236}">
                  <a16:creationId xmlns:a16="http://schemas.microsoft.com/office/drawing/2014/main" id="{2A1533BA-1478-4F7C-8E24-3F3E905050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1" name="Freeform 35">
              <a:extLst>
                <a:ext uri="{FF2B5EF4-FFF2-40B4-BE49-F238E27FC236}">
                  <a16:creationId xmlns:a16="http://schemas.microsoft.com/office/drawing/2014/main" id="{39686201-E633-40FD-A80A-1E28AD52E3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2" name="Freeform 36">
              <a:extLst>
                <a:ext uri="{FF2B5EF4-FFF2-40B4-BE49-F238E27FC236}">
                  <a16:creationId xmlns:a16="http://schemas.microsoft.com/office/drawing/2014/main" id="{76A215C2-F590-4938-810B-F8A79366C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3" name="Freeform 37">
              <a:extLst>
                <a:ext uri="{FF2B5EF4-FFF2-40B4-BE49-F238E27FC236}">
                  <a16:creationId xmlns:a16="http://schemas.microsoft.com/office/drawing/2014/main" id="{85F418E7-330D-4002-8EC8-33C1A897FF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4" name="Freeform 38">
              <a:extLst>
                <a:ext uri="{FF2B5EF4-FFF2-40B4-BE49-F238E27FC236}">
                  <a16:creationId xmlns:a16="http://schemas.microsoft.com/office/drawing/2014/main" id="{8FFE669A-54C9-4436-9566-C5A90F16DB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36" name="Rectangle 35">
            <a:extLst>
              <a:ext uri="{FF2B5EF4-FFF2-40B4-BE49-F238E27FC236}">
                <a16:creationId xmlns:a16="http://schemas.microsoft.com/office/drawing/2014/main" id="{DE91395A-2D18-4AF6-A0AC-AAA7189FE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38" name="Freeform 6">
            <a:extLst>
              <a:ext uri="{FF2B5EF4-FFF2-40B4-BE49-F238E27FC236}">
                <a16:creationId xmlns:a16="http://schemas.microsoft.com/office/drawing/2014/main" id="{7BD08880-457D-4C62-A3B5-6A9B0878C7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98690" y="844510"/>
            <a:ext cx="3710018" cy="4169749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400" b="1"/>
              <a:t>Fenomén učebnice: materiál didaktický ?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BCA6630-695D-9927-A25C-8BD91366C579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22799" r="27353" b="-1"/>
          <a:stretch/>
        </p:blipFill>
        <p:spPr>
          <a:xfrm>
            <a:off x="6095998" y="-20965"/>
            <a:ext cx="6096002" cy="68789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73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Historie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400" dirty="0"/>
              <a:t>diskuse o didaktice ČJL ve 30. letech, resp. v době mezi dvěma světovými válkami (např. v souvislosti s Pražským lingvistickým kroužkem)</a:t>
            </a:r>
          </a:p>
          <a:p>
            <a:endParaRPr lang="cs-CZ" sz="2400" dirty="0"/>
          </a:p>
          <a:p>
            <a:r>
              <a:rPr lang="cs-CZ" sz="2400" dirty="0"/>
              <a:t>podstatné pro didaktiku </a:t>
            </a:r>
            <a:r>
              <a:rPr lang="cs-CZ" sz="2400" dirty="0" err="1"/>
              <a:t>ČjL</a:t>
            </a:r>
            <a:r>
              <a:rPr lang="cs-CZ" sz="2400" dirty="0"/>
              <a:t> pak založení časopisu </a:t>
            </a:r>
            <a:r>
              <a:rPr lang="cs-CZ" sz="2400" i="1" dirty="0"/>
              <a:t>Český jazyk a literatura </a:t>
            </a:r>
            <a:r>
              <a:rPr lang="cs-CZ" sz="2400" dirty="0"/>
              <a:t>(</a:t>
            </a:r>
            <a:r>
              <a:rPr lang="cs-CZ" sz="2400" dirty="0" err="1"/>
              <a:t>poč</a:t>
            </a:r>
            <a:r>
              <a:rPr lang="cs-CZ" sz="2400" dirty="0"/>
              <a:t>. 50. let)</a:t>
            </a:r>
          </a:p>
          <a:p>
            <a:endParaRPr lang="cs-CZ" sz="2400" i="1" dirty="0"/>
          </a:p>
          <a:p>
            <a:r>
              <a:rPr lang="cs-CZ" sz="2400" dirty="0"/>
              <a:t>60. léta: rozvíjení oborové didaktiky (např. učebnice Felixe Vodičky, 1967)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2822264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Metodologické otazníky I.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382982" y="1619794"/>
            <a:ext cx="9121630" cy="5695406"/>
          </a:xfrm>
        </p:spPr>
        <p:txBody>
          <a:bodyPr>
            <a:noAutofit/>
          </a:bodyPr>
          <a:lstStyle/>
          <a:p>
            <a:pPr lvl="0"/>
            <a:r>
              <a:rPr lang="cs-CZ" sz="2000" dirty="0">
                <a:solidFill>
                  <a:schemeClr val="tx1"/>
                </a:solidFill>
              </a:rPr>
              <a:t>Jaké údobí dějin literatury zahrnují učebnice literatury?</a:t>
            </a:r>
          </a:p>
          <a:p>
            <a:pPr lvl="0"/>
            <a:endParaRPr lang="cs-CZ" sz="2000" dirty="0">
              <a:solidFill>
                <a:schemeClr val="tx1"/>
              </a:solidFill>
            </a:endParaRPr>
          </a:p>
          <a:p>
            <a:pPr lvl="0"/>
            <a:r>
              <a:rPr lang="cs-CZ" sz="2000" dirty="0">
                <a:solidFill>
                  <a:schemeClr val="tx1"/>
                </a:solidFill>
              </a:rPr>
              <a:t>Jak představují „příběh literatury“? Jak se do textu učebnice promítá její autor? </a:t>
            </a:r>
          </a:p>
          <a:p>
            <a:pPr marL="0" lvl="0" indent="0">
              <a:buNone/>
            </a:pPr>
            <a:endParaRPr lang="cs-CZ" sz="2000" dirty="0">
              <a:solidFill>
                <a:schemeClr val="tx1"/>
              </a:solidFill>
            </a:endParaRPr>
          </a:p>
          <a:p>
            <a:pPr lvl="0"/>
            <a:r>
              <a:rPr lang="cs-CZ" sz="2000" dirty="0">
                <a:solidFill>
                  <a:schemeClr val="tx1"/>
                </a:solidFill>
              </a:rPr>
              <a:t>Jaké je postavení současné literatury v učebnicích literatury a čítankách (Kde „končí“ učebnice literatury s dějinami literatury?)</a:t>
            </a:r>
          </a:p>
          <a:p>
            <a:pPr marL="0" lvl="0" indent="0">
              <a:buNone/>
            </a:pPr>
            <a:endParaRPr lang="cs-CZ" sz="2000" dirty="0">
              <a:solidFill>
                <a:schemeClr val="tx1"/>
              </a:solidFill>
            </a:endParaRPr>
          </a:p>
          <a:p>
            <a:pPr lvl="0"/>
            <a:r>
              <a:rPr lang="cs-CZ" sz="2000" dirty="0">
                <a:solidFill>
                  <a:schemeClr val="tx1"/>
                </a:solidFill>
              </a:rPr>
              <a:t>Odráží soudobé učebnice a příručky aktuální stav v bádání na poli literární vědy?</a:t>
            </a:r>
          </a:p>
          <a:p>
            <a:pPr lvl="0"/>
            <a:endParaRPr lang="cs-CZ" sz="2000" dirty="0">
              <a:solidFill>
                <a:schemeClr val="tx1"/>
              </a:solidFill>
            </a:endParaRPr>
          </a:p>
          <a:p>
            <a:pPr lvl="0"/>
            <a:r>
              <a:rPr lang="cs-CZ" sz="2000" dirty="0">
                <a:solidFill>
                  <a:schemeClr val="tx1"/>
                </a:solidFill>
              </a:rPr>
              <a:t>Jakým způsobem představují autory? Jak jsou pojaty autorské medailony?</a:t>
            </a:r>
          </a:p>
          <a:p>
            <a:pPr marL="0" lvl="0" indent="0">
              <a:buNone/>
            </a:pPr>
            <a:endParaRPr lang="cs-CZ" sz="2000" dirty="0">
              <a:solidFill>
                <a:schemeClr val="tx1"/>
              </a:solidFill>
            </a:endParaRP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60174828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89212" y="624110"/>
            <a:ext cx="8911687" cy="1280890"/>
          </a:xfrm>
        </p:spPr>
        <p:txBody>
          <a:bodyPr/>
          <a:lstStyle/>
          <a:p>
            <a:r>
              <a:rPr lang="cs-CZ" b="1" dirty="0"/>
              <a:t>Metodologické otazníky II.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1593669"/>
            <a:ext cx="8915400" cy="4640875"/>
          </a:xfrm>
        </p:spPr>
        <p:txBody>
          <a:bodyPr>
            <a:normAutofit fontScale="92500" lnSpcReduction="20000"/>
          </a:bodyPr>
          <a:lstStyle/>
          <a:p>
            <a:pPr lvl="0"/>
            <a:endParaRPr lang="cs-CZ" dirty="0">
              <a:solidFill>
                <a:schemeClr val="tx1"/>
              </a:solidFill>
            </a:endParaRPr>
          </a:p>
          <a:p>
            <a:r>
              <a:rPr lang="cs-CZ" dirty="0">
                <a:solidFill>
                  <a:schemeClr val="tx1"/>
                </a:solidFill>
              </a:rPr>
              <a:t>Jak učebnice pracují s uměleckým textem a jaká je role textu ve výuce?</a:t>
            </a:r>
          </a:p>
          <a:p>
            <a:pPr marL="0" lvl="0" indent="0">
              <a:buNone/>
            </a:pPr>
            <a:endParaRPr lang="cs-CZ" dirty="0">
              <a:solidFill>
                <a:schemeClr val="tx1"/>
              </a:solidFill>
            </a:endParaRPr>
          </a:p>
          <a:p>
            <a:pPr lvl="0"/>
            <a:r>
              <a:rPr lang="cs-CZ" dirty="0">
                <a:solidFill>
                  <a:schemeClr val="tx1"/>
                </a:solidFill>
              </a:rPr>
              <a:t>Jaká je (má být) role učebnice ve výuce?</a:t>
            </a:r>
          </a:p>
          <a:p>
            <a:pPr lvl="0"/>
            <a:endParaRPr lang="cs-CZ" dirty="0">
              <a:solidFill>
                <a:schemeClr val="tx1"/>
              </a:solidFill>
            </a:endParaRPr>
          </a:p>
          <a:p>
            <a:pPr lvl="0"/>
            <a:r>
              <a:rPr lang="cs-CZ" dirty="0">
                <a:solidFill>
                  <a:schemeClr val="tx1"/>
                </a:solidFill>
              </a:rPr>
              <a:t>Lze pracovat pouze s jednou vybranou učebnicí po celou dobu studia? </a:t>
            </a:r>
          </a:p>
          <a:p>
            <a:pPr lvl="0"/>
            <a:endParaRPr lang="cs-CZ" dirty="0">
              <a:solidFill>
                <a:schemeClr val="tx1"/>
              </a:solidFill>
            </a:endParaRPr>
          </a:p>
          <a:p>
            <a:pPr lvl="0"/>
            <a:r>
              <a:rPr lang="cs-CZ" dirty="0">
                <a:solidFill>
                  <a:schemeClr val="tx1"/>
                </a:solidFill>
              </a:rPr>
              <a:t>Je didakticky funkční rozdělení na učebnici, čítanku a pracovní sešit? </a:t>
            </a:r>
          </a:p>
          <a:p>
            <a:pPr marL="0" lvl="0" indent="0">
              <a:buNone/>
            </a:pPr>
            <a:r>
              <a:rPr lang="cs-CZ" dirty="0">
                <a:solidFill>
                  <a:schemeClr val="tx1"/>
                </a:solidFill>
              </a:rPr>
              <a:t>Nebo je přijatelnější (praktičtější), aby byly všechny složky skloubeny v jednom celku?</a:t>
            </a:r>
          </a:p>
          <a:p>
            <a:pPr marL="0" lvl="0" indent="0">
              <a:buNone/>
            </a:pPr>
            <a:endParaRPr lang="cs-CZ" dirty="0">
              <a:solidFill>
                <a:schemeClr val="tx1"/>
              </a:solidFill>
            </a:endParaRPr>
          </a:p>
          <a:p>
            <a:pPr lvl="0"/>
            <a:r>
              <a:rPr lang="cs-CZ" dirty="0">
                <a:solidFill>
                  <a:schemeClr val="tx1"/>
                </a:solidFill>
              </a:rPr>
              <a:t>Jak se proměňuje role učebnice v době internetové?</a:t>
            </a:r>
          </a:p>
          <a:p>
            <a:pPr lvl="0"/>
            <a:endParaRPr lang="cs-CZ" dirty="0">
              <a:solidFill>
                <a:schemeClr val="tx1"/>
              </a:solidFill>
            </a:endParaRPr>
          </a:p>
          <a:p>
            <a:pPr lvl="0"/>
            <a:r>
              <a:rPr lang="cs-CZ" dirty="0">
                <a:solidFill>
                  <a:schemeClr val="tx1"/>
                </a:solidFill>
              </a:rPr>
              <a:t>Jaké podpůrné materiály potřebuje učitel? </a:t>
            </a:r>
          </a:p>
          <a:p>
            <a:pPr marL="0" lvl="0" indent="0">
              <a:buNone/>
            </a:pPr>
            <a:endParaRPr lang="cs-CZ" dirty="0">
              <a:solidFill>
                <a:schemeClr val="tx1"/>
              </a:solidFill>
            </a:endParaRPr>
          </a:p>
          <a:p>
            <a:pPr marL="0" lvl="0" indent="0">
              <a:buNone/>
            </a:pPr>
            <a:endParaRPr lang="cs-CZ" dirty="0">
              <a:solidFill>
                <a:schemeClr val="tx1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16943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450237" y="624110"/>
            <a:ext cx="9054376" cy="1280890"/>
          </a:xfrm>
        </p:spPr>
        <p:txBody>
          <a:bodyPr/>
          <a:lstStyle/>
          <a:p>
            <a:r>
              <a:rPr lang="cs-CZ" b="1" dirty="0"/>
              <a:t>Vývoj a konstituování didaktiky literatury  I.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450236" y="1784412"/>
            <a:ext cx="6998563" cy="5073588"/>
          </a:xfrm>
        </p:spPr>
        <p:txBody>
          <a:bodyPr>
            <a:normAutofit/>
          </a:bodyPr>
          <a:lstStyle/>
          <a:p>
            <a:pPr>
              <a:buNone/>
            </a:pPr>
            <a:endParaRPr lang="cs-CZ" sz="2000" dirty="0"/>
          </a:p>
          <a:p>
            <a:pPr>
              <a:buNone/>
            </a:pPr>
            <a:r>
              <a:rPr lang="cs-CZ" sz="2000" dirty="0"/>
              <a:t>Diskuse: </a:t>
            </a:r>
            <a:r>
              <a:rPr lang="cs-CZ" sz="2000" dirty="0" err="1"/>
              <a:t>Hník</a:t>
            </a:r>
            <a:r>
              <a:rPr lang="cs-CZ" sz="2000" dirty="0"/>
              <a:t>, 2015: mluví o kritice vzdělávání v české škole, obor se teprve rodí???</a:t>
            </a:r>
          </a:p>
          <a:p>
            <a:pPr>
              <a:buNone/>
            </a:pPr>
            <a:endParaRPr lang="cs-CZ" sz="2000" dirty="0"/>
          </a:p>
          <a:p>
            <a:pPr>
              <a:buNone/>
            </a:pPr>
            <a:r>
              <a:rPr lang="cs-CZ" sz="2000" dirty="0">
                <a:hlinkClick r:id="rId2"/>
              </a:rPr>
              <a:t>https://online.muzeumliteratury.cz/exhibit-slovesnost-aneb-sbirka-prikladu-s-kratkym-pojednanim-o-slohu</a:t>
            </a:r>
            <a:endParaRPr lang="cs-CZ" sz="2000" dirty="0"/>
          </a:p>
          <a:p>
            <a:pPr>
              <a:buNone/>
            </a:pPr>
            <a:endParaRPr lang="cs-CZ" sz="2000" dirty="0"/>
          </a:p>
          <a:p>
            <a:pPr>
              <a:buNone/>
            </a:pPr>
            <a:endParaRPr lang="cs-CZ" sz="2000" dirty="0"/>
          </a:p>
          <a:p>
            <a:pPr>
              <a:buNone/>
            </a:pPr>
            <a:endParaRPr lang="cs-CZ" sz="2000" dirty="0"/>
          </a:p>
          <a:p>
            <a:pPr>
              <a:buFontTx/>
              <a:buChar char="-"/>
            </a:pPr>
            <a:endParaRPr lang="cs-CZ" sz="2000" dirty="0"/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295911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FA52616-D461-E06D-C98F-32DB1AA42A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Vývoj a konstituování didaktiky literatury II.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D6644C0-87D2-7C3F-C865-3B6BCB74B5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sz="1800" dirty="0"/>
              <a:t>polemické diskuse k podobě výuky literatury již od 90. let 19. století: především diskuse nad faktografickým pojetím výuky literatury </a:t>
            </a:r>
          </a:p>
          <a:p>
            <a:pPr>
              <a:buNone/>
            </a:pPr>
            <a:endParaRPr lang="cs-CZ" sz="1800" dirty="0"/>
          </a:p>
          <a:p>
            <a:pPr>
              <a:buNone/>
            </a:pPr>
            <a:r>
              <a:rPr lang="cs-CZ" sz="1800" i="1" dirty="0"/>
              <a:t>Malá </a:t>
            </a:r>
            <a:r>
              <a:rPr lang="cs-CZ" sz="1800" i="1" dirty="0" err="1"/>
              <a:t>slovesnosť</a:t>
            </a:r>
            <a:r>
              <a:rPr lang="cs-CZ" sz="1800" dirty="0"/>
              <a:t>: Jan Kosina a František Bartoš (1. vydání, 1876)</a:t>
            </a:r>
          </a:p>
          <a:p>
            <a:pPr>
              <a:buNone/>
            </a:pPr>
            <a:r>
              <a:rPr lang="cs-CZ" sz="1800" i="1" dirty="0"/>
              <a:t>Výbor z literatury české (</a:t>
            </a:r>
            <a:r>
              <a:rPr lang="cs-CZ" sz="1800" dirty="0"/>
              <a:t>Antonín Truhlář, Josef Grim a Jan Pelikán (1. vydání 1. dílu v roce 1886; dále až do r. 1911)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273687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190ADD-DF5C-50F4-9F52-5425393EB6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Vývoj a konstituování didaktiky literatury II. 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773836E-16D4-A19B-B2A3-972363EDF3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938726"/>
          </a:xfrm>
        </p:spPr>
        <p:txBody>
          <a:bodyPr>
            <a:normAutofit fontScale="77500" lnSpcReduction="20000"/>
          </a:bodyPr>
          <a:lstStyle/>
          <a:p>
            <a:endParaRPr lang="cs-CZ" sz="1800" dirty="0"/>
          </a:p>
          <a:p>
            <a:r>
              <a:rPr lang="cs-CZ" sz="1800" dirty="0"/>
              <a:t>20. a 30. léta (návaznost na literární vědu)</a:t>
            </a:r>
          </a:p>
          <a:p>
            <a:pPr marL="0" indent="0">
              <a:buNone/>
            </a:pPr>
            <a:r>
              <a:rPr lang="cs-CZ" i="1" dirty="0" err="1"/>
              <a:t>čsp</a:t>
            </a:r>
            <a:r>
              <a:rPr lang="cs-CZ" i="1" dirty="0"/>
              <a:t>. Střední škola (1921</a:t>
            </a:r>
            <a:r>
              <a:rPr lang="cs-CZ" dirty="0"/>
              <a:t>–</a:t>
            </a:r>
            <a:r>
              <a:rPr lang="cs-CZ" i="1" dirty="0"/>
              <a:t>1948) / Věstník českých profesorů</a:t>
            </a:r>
          </a:p>
          <a:p>
            <a:pPr marL="0" indent="0">
              <a:buNone/>
            </a:pPr>
            <a:r>
              <a:rPr lang="cs-CZ" dirty="0" err="1"/>
              <a:t>Bujnák</a:t>
            </a:r>
            <a:r>
              <a:rPr lang="cs-CZ" dirty="0"/>
              <a:t>, Menšík, slovenská poetika </a:t>
            </a:r>
          </a:p>
          <a:p>
            <a:pPr marL="0" indent="0">
              <a:buNone/>
            </a:pPr>
            <a:r>
              <a:rPr lang="cs-CZ" dirty="0"/>
              <a:t>Václav Ertl, Albert Pražák, Jan Menšík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i="1" dirty="0"/>
              <a:t>Poetika jako základ literární výchovy na střední škole, 1943</a:t>
            </a:r>
            <a:endParaRPr lang="cs-CZ" dirty="0"/>
          </a:p>
          <a:p>
            <a:r>
              <a:rPr lang="cs-CZ" sz="1800" dirty="0"/>
              <a:t>40. léta (problematika dějinného kontextu)</a:t>
            </a:r>
          </a:p>
          <a:p>
            <a:pPr marL="0" indent="0">
              <a:buNone/>
            </a:pPr>
            <a:r>
              <a:rPr lang="cs-CZ" dirty="0">
                <a:hlinkClick r:id="rId2"/>
              </a:rPr>
              <a:t>např.: https://skolakemvprotektoratu.pamatnik-terezin.cz/</a:t>
            </a:r>
            <a:endParaRPr lang="cs-CZ" dirty="0"/>
          </a:p>
          <a:p>
            <a:pPr marL="0" indent="0">
              <a:buNone/>
            </a:pPr>
            <a:endParaRPr lang="cs-CZ" sz="1800" dirty="0"/>
          </a:p>
          <a:p>
            <a:r>
              <a:rPr lang="cs-CZ" sz="1800" dirty="0"/>
              <a:t>50. léta (ideologie ve vztahu k výuce)</a:t>
            </a:r>
          </a:p>
          <a:p>
            <a:endParaRPr lang="cs-CZ" dirty="0"/>
          </a:p>
          <a:p>
            <a:r>
              <a:rPr lang="cs-CZ" sz="1800" dirty="0"/>
              <a:t>60. léta: zintenzivnění diskusí (Vodičkova učebnice </a:t>
            </a:r>
            <a:r>
              <a:rPr lang="cs-CZ" sz="1800" i="1" dirty="0"/>
              <a:t>Svět literatury</a:t>
            </a:r>
            <a:r>
              <a:rPr lang="cs-CZ" sz="1800" dirty="0"/>
              <a:t>) </a:t>
            </a:r>
          </a:p>
          <a:p>
            <a:endParaRPr lang="cs-CZ" sz="1800" dirty="0"/>
          </a:p>
          <a:p>
            <a:endParaRPr lang="cs-CZ" sz="18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71479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894B0CB-27AD-14B3-1443-DDE584D302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Vývoj a konstituování didaktiky literatury III.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7D6D382-5BC7-9E48-DFC6-DF678FBE34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normalizace?</a:t>
            </a:r>
          </a:p>
          <a:p>
            <a:pPr marL="0" indent="0">
              <a:buNone/>
            </a:pPr>
            <a:r>
              <a:rPr lang="cs-CZ" dirty="0"/>
              <a:t>práce a učebnice např. Svatopluka Cenka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sz="1800" dirty="0"/>
              <a:t>Hoffmann, Bohuslav: </a:t>
            </a:r>
            <a:r>
              <a:rPr lang="cs-CZ" sz="1800" i="1" dirty="0"/>
              <a:t>Z teorie a praxe vyučování literatuře (Nástin vývoje, výběr statí a dokumentů)</a:t>
            </a:r>
            <a:r>
              <a:rPr lang="cs-CZ" sz="1800" dirty="0"/>
              <a:t>. Praha 1981.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rozdílnost situace didaktiky jazyka a literatury, viz: </a:t>
            </a:r>
          </a:p>
          <a:p>
            <a:pPr marL="0" indent="0">
              <a:buNone/>
            </a:pPr>
            <a:r>
              <a:rPr lang="cs-CZ" dirty="0"/>
              <a:t>ŠMEJKALOVÁ, Martina. </a:t>
            </a:r>
            <a:r>
              <a:rPr lang="cs-CZ" i="1" dirty="0"/>
              <a:t>Čeština a škola - úryvky skrytých dějin: český jazyk a jeho vyučování na středních školách 1918-1989</a:t>
            </a:r>
            <a:r>
              <a:rPr lang="cs-CZ" dirty="0"/>
              <a:t>.</a:t>
            </a:r>
            <a:endParaRPr lang="cs-CZ" sz="1800" dirty="0"/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devadesátá léta 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nyní?</a:t>
            </a:r>
          </a:p>
        </p:txBody>
      </p:sp>
    </p:spTree>
    <p:extLst>
      <p:ext uri="{BB962C8B-B14F-4D97-AF65-F5344CB8AC3E}">
        <p14:creationId xmlns:p14="http://schemas.microsoft.com/office/powerpoint/2010/main" val="21539698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373062" y="624110"/>
            <a:ext cx="8131550" cy="1280890"/>
          </a:xfrm>
        </p:spPr>
        <p:txBody>
          <a:bodyPr>
            <a:normAutofit/>
          </a:bodyPr>
          <a:lstStyle/>
          <a:p>
            <a:r>
              <a:rPr lang="cs-CZ" b="1"/>
              <a:t>Diskontinuita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373062" y="2133600"/>
            <a:ext cx="8131550" cy="3777622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/>
              <a:t>didaktika literatury viděna bez spojitostí s oborem</a:t>
            </a:r>
          </a:p>
          <a:p>
            <a:pPr>
              <a:buFont typeface="Arial" panose="020B0604020202020204" pitchFamily="34" charset="0"/>
              <a:buChar char="•"/>
            </a:pPr>
            <a:endParaRPr lang="cs-CZ"/>
          </a:p>
          <a:p>
            <a:pPr>
              <a:buFont typeface="Arial" panose="020B0604020202020204" pitchFamily="34" charset="0"/>
              <a:buChar char="•"/>
            </a:pPr>
            <a:r>
              <a:rPr lang="cs-CZ"/>
              <a:t>spory o charakter oborové didaktiky (věda x aplikace)</a:t>
            </a:r>
          </a:p>
          <a:p>
            <a:pPr>
              <a:buFont typeface="Arial" panose="020B0604020202020204" pitchFamily="34" charset="0"/>
              <a:buChar char="•"/>
            </a:pPr>
            <a:endParaRPr lang="cs-CZ"/>
          </a:p>
          <a:p>
            <a:pPr>
              <a:buFont typeface="Arial" panose="020B0604020202020204" pitchFamily="34" charset="0"/>
              <a:buChar char="•"/>
            </a:pPr>
            <a:r>
              <a:rPr lang="cs-CZ"/>
              <a:t>historická situace didaktiky </a:t>
            </a:r>
          </a:p>
          <a:p>
            <a:pPr>
              <a:buFont typeface="Arial" panose="020B0604020202020204" pitchFamily="34" charset="0"/>
              <a:buChar char="•"/>
            </a:pPr>
            <a:endParaRPr lang="cs-CZ"/>
          </a:p>
          <a:p>
            <a:pPr>
              <a:buFont typeface="Arial" panose="020B0604020202020204" pitchFamily="34" charset="0"/>
              <a:buChar char="•"/>
            </a:pPr>
            <a:r>
              <a:rPr lang="cs-CZ"/>
              <a:t>diskuse o smyslu výuky literatury nereflektují sebe navzájem</a:t>
            </a:r>
          </a:p>
          <a:p>
            <a:pPr>
              <a:buFont typeface="Arial" panose="020B0604020202020204" pitchFamily="34" charset="0"/>
              <a:buChar char="•"/>
            </a:pPr>
            <a:endParaRPr lang="cs-CZ"/>
          </a:p>
          <a:p>
            <a:pPr>
              <a:buFont typeface="Arial" panose="020B0604020202020204" pitchFamily="34" charset="0"/>
              <a:buChar char="•"/>
            </a:pPr>
            <a:r>
              <a:rPr lang="cs-CZ"/>
              <a:t>nenávaznost změn v rámci vzdělávacího systému </a:t>
            </a:r>
          </a:p>
          <a:p>
            <a:pPr>
              <a:buFontTx/>
              <a:buChar char="-"/>
            </a:pPr>
            <a:endParaRPr lang="cs-CZ"/>
          </a:p>
          <a:p>
            <a:pPr marL="0" indent="0">
              <a:buNone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5737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373062" y="624110"/>
            <a:ext cx="8131550" cy="1280890"/>
          </a:xfrm>
        </p:spPr>
        <p:txBody>
          <a:bodyPr>
            <a:normAutofit/>
          </a:bodyPr>
          <a:lstStyle/>
          <a:p>
            <a:r>
              <a:rPr lang="cs-CZ" b="1"/>
              <a:t>Protipóly: nauka, nebo výchova?</a:t>
            </a:r>
            <a:br>
              <a:rPr lang="cs-CZ" b="1"/>
            </a:br>
            <a:r>
              <a:rPr lang="cs-CZ"/>
              <a:t>(pojetí koncepce výuky literatury)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373062" y="2133600"/>
            <a:ext cx="8131550" cy="377762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/>
          </a:p>
          <a:p>
            <a:r>
              <a:rPr lang="cs-CZ"/>
              <a:t>znalostní x expresivní rozměr</a:t>
            </a:r>
          </a:p>
          <a:p>
            <a:endParaRPr lang="cs-CZ"/>
          </a:p>
          <a:p>
            <a:r>
              <a:rPr lang="cs-CZ"/>
              <a:t>faktografické pojetí výuky x zážitkové</a:t>
            </a:r>
          </a:p>
          <a:p>
            <a:pPr marL="0" indent="0">
              <a:buNone/>
            </a:pPr>
            <a:endParaRPr lang="cs-CZ"/>
          </a:p>
          <a:p>
            <a:r>
              <a:rPr lang="cs-CZ"/>
              <a:t>kulturní dědictví jako komplex x  reduktivní (omezeno na několik reprezentativních děl)</a:t>
            </a:r>
          </a:p>
          <a:p>
            <a:pPr marL="0" indent="0">
              <a:buNone/>
            </a:pPr>
            <a:endParaRPr lang="cs-CZ" b="1"/>
          </a:p>
          <a:p>
            <a:r>
              <a:rPr lang="cs-CZ"/>
              <a:t>literárněhistorická faktografie x literární vyjádření jako umělecké vyjádření (akcentace literatury jako umění)</a:t>
            </a:r>
          </a:p>
          <a:p>
            <a:pPr marL="0" indent="0">
              <a:buNone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15906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3F4C104D-5F30-4811-9376-566B26E471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786"/>
            <a:ext cx="12192000" cy="685403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49224" y="645106"/>
            <a:ext cx="3650279" cy="1259894"/>
          </a:xfrm>
        </p:spPr>
        <p:txBody>
          <a:bodyPr>
            <a:normAutofit/>
          </a:bodyPr>
          <a:lstStyle/>
          <a:p>
            <a:r>
              <a:rPr lang="cs-CZ" b="1" dirty="0"/>
              <a:t>Didaktika x metodika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815E34B-5D02-4E01-A936-E8E1C0AB6F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9225" y="2133600"/>
            <a:ext cx="3650278" cy="375925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 sz="1700" b="1"/>
              <a:t>didaktika: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cs-CZ" sz="1700"/>
              <a:t>terminologie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cs-CZ" sz="1700"/>
              <a:t>metoda 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cs-CZ" sz="1700"/>
              <a:t>rámec pro metodiku?</a:t>
            </a:r>
          </a:p>
          <a:p>
            <a:pPr>
              <a:lnSpc>
                <a:spcPct val="90000"/>
              </a:lnSpc>
              <a:buNone/>
            </a:pPr>
            <a:endParaRPr lang="cs-CZ" sz="1700" b="1"/>
          </a:p>
          <a:p>
            <a:pPr>
              <a:lnSpc>
                <a:spcPct val="90000"/>
              </a:lnSpc>
            </a:pPr>
            <a:r>
              <a:rPr lang="cs-CZ" sz="1700" b="1"/>
              <a:t>metodika: 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cs-CZ" sz="1700"/>
              <a:t>např. tvorba metodických materiálů</a:t>
            </a:r>
          </a:p>
          <a:p>
            <a:pPr>
              <a:lnSpc>
                <a:spcPct val="90000"/>
              </a:lnSpc>
              <a:buFontTx/>
              <a:buChar char="-"/>
            </a:pPr>
            <a:endParaRPr lang="cs-CZ" sz="1700"/>
          </a:p>
          <a:p>
            <a:pPr>
              <a:lnSpc>
                <a:spcPct val="90000"/>
              </a:lnSpc>
              <a:buFontTx/>
              <a:buChar char="-"/>
            </a:pPr>
            <a:r>
              <a:rPr lang="cs-CZ" sz="1700"/>
              <a:t>výměna zkušeností mezi učiteli</a:t>
            </a:r>
          </a:p>
          <a:p>
            <a:pPr>
              <a:lnSpc>
                <a:spcPct val="90000"/>
              </a:lnSpc>
              <a:buNone/>
            </a:pPr>
            <a:endParaRPr lang="cs-CZ" sz="1700"/>
          </a:p>
          <a:p>
            <a:pPr>
              <a:lnSpc>
                <a:spcPct val="90000"/>
              </a:lnSpc>
              <a:buNone/>
            </a:pPr>
            <a:endParaRPr lang="cs-CZ" sz="1700"/>
          </a:p>
          <a:p>
            <a:pPr>
              <a:lnSpc>
                <a:spcPct val="90000"/>
              </a:lnSpc>
              <a:buNone/>
            </a:pPr>
            <a:endParaRPr lang="cs-CZ" sz="1700"/>
          </a:p>
          <a:p>
            <a:pPr>
              <a:lnSpc>
                <a:spcPct val="90000"/>
              </a:lnSpc>
            </a:pPr>
            <a:endParaRPr lang="cs-CZ" sz="1700"/>
          </a:p>
        </p:txBody>
      </p:sp>
      <p:pic>
        <p:nvPicPr>
          <p:cNvPr id="7" name="Graphic 6" descr="Dokument">
            <a:extLst>
              <a:ext uri="{FF2B5EF4-FFF2-40B4-BE49-F238E27FC236}">
                <a16:creationId xmlns:a16="http://schemas.microsoft.com/office/drawing/2014/main" id="{AFF9CB55-5DB9-A9C2-66F8-E8434B37E9B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469945" y="640080"/>
            <a:ext cx="5252773" cy="5252773"/>
          </a:xfrm>
          <a:prstGeom prst="rect">
            <a:avLst/>
          </a:prstGeom>
        </p:spPr>
      </p:pic>
      <p:sp>
        <p:nvSpPr>
          <p:cNvPr id="14" name="Freeform 11">
            <a:extLst>
              <a:ext uri="{FF2B5EF4-FFF2-40B4-BE49-F238E27FC236}">
                <a16:creationId xmlns:a16="http://schemas.microsoft.com/office/drawing/2014/main" id="{7DE3414B-B032-4710-A468-D3285E38C5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6061223"/>
            <a:ext cx="1038036" cy="506277"/>
          </a:xfrm>
          <a:custGeom>
            <a:avLst/>
            <a:gdLst>
              <a:gd name="connsiteX0" fmla="*/ 0 w 1038036"/>
              <a:gd name="connsiteY0" fmla="*/ 0 h 506277"/>
              <a:gd name="connsiteX1" fmla="*/ 182880 w 1038036"/>
              <a:gd name="connsiteY1" fmla="*/ 0 h 506277"/>
              <a:gd name="connsiteX2" fmla="*/ 291705 w 1038036"/>
              <a:gd name="connsiteY2" fmla="*/ 0 h 506277"/>
              <a:gd name="connsiteX3" fmla="*/ 291705 w 1038036"/>
              <a:gd name="connsiteY3" fmla="*/ 151 h 506277"/>
              <a:gd name="connsiteX4" fmla="*/ 692049 w 1038036"/>
              <a:gd name="connsiteY4" fmla="*/ 705 h 506277"/>
              <a:gd name="connsiteX5" fmla="*/ 782744 w 1038036"/>
              <a:gd name="connsiteY5" fmla="*/ 705 h 506277"/>
              <a:gd name="connsiteX6" fmla="*/ 797001 w 1038036"/>
              <a:gd name="connsiteY6" fmla="*/ 5473 h 506277"/>
              <a:gd name="connsiteX7" fmla="*/ 801982 w 1038036"/>
              <a:gd name="connsiteY7" fmla="*/ 10242 h 506277"/>
              <a:gd name="connsiteX8" fmla="*/ 1030951 w 1038036"/>
              <a:gd name="connsiteY8" fmla="*/ 239185 h 506277"/>
              <a:gd name="connsiteX9" fmla="*/ 1030951 w 1038036"/>
              <a:gd name="connsiteY9" fmla="*/ 267797 h 506277"/>
              <a:gd name="connsiteX10" fmla="*/ 801982 w 1038036"/>
              <a:gd name="connsiteY10" fmla="*/ 496740 h 506277"/>
              <a:gd name="connsiteX11" fmla="*/ 797001 w 1038036"/>
              <a:gd name="connsiteY11" fmla="*/ 501508 h 506277"/>
              <a:gd name="connsiteX12" fmla="*/ 782744 w 1038036"/>
              <a:gd name="connsiteY12" fmla="*/ 506277 h 506277"/>
              <a:gd name="connsiteX13" fmla="*/ 692049 w 1038036"/>
              <a:gd name="connsiteY13" fmla="*/ 506277 h 506277"/>
              <a:gd name="connsiteX14" fmla="*/ 291705 w 1038036"/>
              <a:gd name="connsiteY14" fmla="*/ 505140 h 506277"/>
              <a:gd name="connsiteX15" fmla="*/ 291705 w 1038036"/>
              <a:gd name="connsiteY15" fmla="*/ 506277 h 506277"/>
              <a:gd name="connsiteX16" fmla="*/ 0 w 1038036"/>
              <a:gd name="connsiteY16" fmla="*/ 506277 h 506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038036" h="506277">
                <a:moveTo>
                  <a:pt x="0" y="0"/>
                </a:moveTo>
                <a:lnTo>
                  <a:pt x="182880" y="0"/>
                </a:lnTo>
                <a:lnTo>
                  <a:pt x="291705" y="0"/>
                </a:lnTo>
                <a:lnTo>
                  <a:pt x="291705" y="151"/>
                </a:lnTo>
                <a:lnTo>
                  <a:pt x="692049" y="705"/>
                </a:lnTo>
                <a:lnTo>
                  <a:pt x="782744" y="705"/>
                </a:lnTo>
                <a:cubicBezTo>
                  <a:pt x="787553" y="705"/>
                  <a:pt x="792363" y="5473"/>
                  <a:pt x="797001" y="5473"/>
                </a:cubicBezTo>
                <a:cubicBezTo>
                  <a:pt x="797001" y="10242"/>
                  <a:pt x="801982" y="10242"/>
                  <a:pt x="801982" y="10242"/>
                </a:cubicBezTo>
                <a:lnTo>
                  <a:pt x="1030951" y="239185"/>
                </a:lnTo>
                <a:cubicBezTo>
                  <a:pt x="1040398" y="248722"/>
                  <a:pt x="1040398" y="258259"/>
                  <a:pt x="1030951" y="267797"/>
                </a:cubicBezTo>
                <a:lnTo>
                  <a:pt x="801982" y="496740"/>
                </a:lnTo>
                <a:cubicBezTo>
                  <a:pt x="800436" y="498363"/>
                  <a:pt x="798547" y="499885"/>
                  <a:pt x="797001" y="501508"/>
                </a:cubicBezTo>
                <a:cubicBezTo>
                  <a:pt x="792363" y="506277"/>
                  <a:pt x="787553" y="506277"/>
                  <a:pt x="782744" y="506277"/>
                </a:cubicBezTo>
                <a:lnTo>
                  <a:pt x="692049" y="506277"/>
                </a:lnTo>
                <a:lnTo>
                  <a:pt x="291705" y="505140"/>
                </a:lnTo>
                <a:lnTo>
                  <a:pt x="291705" y="506277"/>
                </a:lnTo>
                <a:lnTo>
                  <a:pt x="0" y="506277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7929165"/>
      </p:ext>
    </p:extLst>
  </p:cSld>
  <p:clrMapOvr>
    <a:masterClrMapping/>
  </p:clrMapOvr>
</p:sld>
</file>

<file path=ppt/theme/theme1.xml><?xml version="1.0" encoding="utf-8"?>
<a:theme xmlns:a="http://schemas.openxmlformats.org/drawingml/2006/main" name="Stébla">
  <a:themeElements>
    <a:clrScheme name="Stébla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Stébl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tébl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9428</TotalTime>
  <Words>1287</Words>
  <Application>Microsoft Office PowerPoint</Application>
  <PresentationFormat>Širokoúhlá obrazovka</PresentationFormat>
  <Paragraphs>179</Paragraphs>
  <Slides>21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7" baseType="lpstr">
      <vt:lpstr>Arial</vt:lpstr>
      <vt:lpstr>Calibri</vt:lpstr>
      <vt:lpstr>Century Gothic</vt:lpstr>
      <vt:lpstr>Courier New</vt:lpstr>
      <vt:lpstr>Wingdings 3</vt:lpstr>
      <vt:lpstr>Stébla</vt:lpstr>
      <vt:lpstr>Didaktika literatury</vt:lpstr>
      <vt:lpstr>Historie </vt:lpstr>
      <vt:lpstr>Vývoj a konstituování didaktiky literatury  I.</vt:lpstr>
      <vt:lpstr>Vývoj a konstituování didaktiky literatury II. </vt:lpstr>
      <vt:lpstr>Vývoj a konstituování didaktiky literatury II. </vt:lpstr>
      <vt:lpstr>Vývoj a konstituování didaktiky literatury III.</vt:lpstr>
      <vt:lpstr>Diskontinuita</vt:lpstr>
      <vt:lpstr>Protipóly: nauka, nebo výchova? (pojetí koncepce výuky literatury)</vt:lpstr>
      <vt:lpstr>Didaktika x metodika</vt:lpstr>
      <vt:lpstr>Oborová didaktika: základní výzkum x aplikovaný výzkum?</vt:lpstr>
      <vt:lpstr>Rozvinuto zde: </vt:lpstr>
      <vt:lpstr>„Didaktiky literatury“</vt:lpstr>
      <vt:lpstr>Literatura / zdroje </vt:lpstr>
      <vt:lpstr>Další literatura </vt:lpstr>
      <vt:lpstr>Další literatura </vt:lpstr>
      <vt:lpstr>Hledání inspiračních zdrojů pro didaktiku</vt:lpstr>
      <vt:lpstr>Děkuji Vám za pozornost. </vt:lpstr>
      <vt:lpstr>Materiály pro učitele literatury</vt:lpstr>
      <vt:lpstr>Fenomén učebnice: materiál didaktický ?</vt:lpstr>
      <vt:lpstr>Metodologické otazníky I. </vt:lpstr>
      <vt:lpstr>Metodologické otazníky II.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Didaktika vyučování literatury II.</dc:title>
  <dc:creator>FFUK</dc:creator>
  <cp:lastModifiedBy>Králíková, Andrea</cp:lastModifiedBy>
  <cp:revision>20</cp:revision>
  <dcterms:created xsi:type="dcterms:W3CDTF">2019-02-25T10:01:38Z</dcterms:created>
  <dcterms:modified xsi:type="dcterms:W3CDTF">2024-10-08T10:24:22Z</dcterms:modified>
</cp:coreProperties>
</file>