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256" r:id="rId2"/>
    <p:sldId id="257" r:id="rId3"/>
    <p:sldId id="270" r:id="rId4"/>
    <p:sldId id="271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102" d="100"/>
          <a:sy n="102" d="100"/>
        </p:scale>
        <p:origin x="2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6DFFB00-A245-44BE-8F72-DE6FCDEB7F3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F3AB9CD-D768-4A41-B5C1-15ECA32852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A2A90568-D98D-43C0-9B8A-8B49F0ADA95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BABD2A84-19BB-47F3-9D8B-FE7CC2DF6F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66569792-4BBB-4DAF-AEFC-95D5CC1FC4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7B102C-A33D-4F85-B390-378008F21D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61554A-D558-4B57-933E-BAF9B8797D7D}" type="slidenum">
              <a:rPr lang="cs-CZ" altLang="cs-CZ" smtClean="0">
                <a:latin typeface="Arial" panose="020B0604020202020204" pitchFamily="34" charset="0"/>
              </a:rPr>
              <a:pPr/>
              <a:t>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it-IT" altLang="cs-CZ" smtClean="0">
                <a:latin typeface="Arial" panose="020B0604020202020204" pitchFamily="34" charset="0"/>
              </a:rPr>
              <a:t>I primi 2: deagentivizzazione</a:t>
            </a:r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2AB5750-9330-4F13-8363-4A0D53547243}" type="slidenum">
              <a:rPr lang="cs-CZ" altLang="cs-CZ" smtClean="0">
                <a:latin typeface="Arial" panose="020B0604020202020204" pitchFamily="34" charset="0"/>
              </a:rPr>
              <a:pPr/>
              <a:t>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B5FF582-5BF6-4046-ADF9-20C10D5D4D89}" type="slidenum">
              <a:rPr lang="cs-CZ" altLang="cs-CZ" smtClean="0">
                <a:latin typeface="Arial" panose="020B0604020202020204" pitchFamily="34" charset="0"/>
              </a:rPr>
              <a:pPr/>
              <a:t>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04B4D5-2528-4578-A582-1C60482361FD}" type="slidenum">
              <a:rPr lang="cs-CZ" altLang="cs-CZ" smtClean="0">
                <a:latin typeface="Arial" panose="020B0604020202020204" pitchFamily="34" charset="0"/>
              </a:rPr>
              <a:pPr/>
              <a:t>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446674-AB48-4B19-BD05-6F26F66A615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57BFC6F-5734-4863-817C-8096A7957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756917D-5FB8-44BE-9B68-81B8305806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D68EE-CC95-482F-B836-3498157DA32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386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4E9A3-8E51-4992-BFC1-DA24D5D6530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45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FAF7F-6517-4C39-92FF-DE0A5A060D4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190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CA1B5-FA6A-41AA-A71F-DC1947FF179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307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62F06-6796-4B9B-B97F-1B52758E59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753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7060F-A3B0-47F2-B231-DFBAF296B45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378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828D3-4599-471E-ACDD-C3C9F12E20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629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DEC57-2F59-4891-897B-136194E034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76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E8917-E89D-4CC1-B4D0-7F05BF3D56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408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E46BB-F6EE-4CC0-84E4-762B004911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805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E1A90-F922-4E90-8677-499B6F7E50B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261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D192C0C-AC93-49A2-8B85-B73D6C1E445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6191DA45-95FD-4D00-A5CC-48DCD077E4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8EF8E96-44C0-4384-8441-C36C362912E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CBBCD0-39C7-426D-B4C3-2C12BC9D6A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3F6B1B-214E-49E7-9599-BBD997B4426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113" y="427038"/>
            <a:ext cx="6083300" cy="1057275"/>
          </a:xfrm>
        </p:spPr>
        <p:txBody>
          <a:bodyPr/>
          <a:lstStyle/>
          <a:p>
            <a:pPr eaLnBrk="1" hangingPunct="1"/>
            <a:r>
              <a:rPr lang="cs-CZ" altLang="cs-CZ" sz="4000" smtClean="0">
                <a:solidFill>
                  <a:srgbClr val="FFC000"/>
                </a:solidFill>
              </a:rPr>
              <a:t> IL PASSIVO                       (costruzione, di</a:t>
            </a:r>
            <a:r>
              <a:rPr lang="cs-CZ" altLang="cs-CZ" sz="4000" i="1" smtClean="0">
                <a:solidFill>
                  <a:srgbClr val="FFC000"/>
                </a:solidFill>
              </a:rPr>
              <a:t>a</a:t>
            </a:r>
            <a:r>
              <a:rPr lang="cs-CZ" altLang="cs-CZ" sz="4000" smtClean="0">
                <a:solidFill>
                  <a:srgbClr val="FFC000"/>
                </a:solidFill>
              </a:rPr>
              <a:t>tesi passiva)</a:t>
            </a:r>
            <a:r>
              <a:rPr lang="cs-CZ" altLang="cs-CZ" sz="4400" smtClean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3575" y="2565400"/>
            <a:ext cx="5559425" cy="3743325"/>
          </a:xfrm>
        </p:spPr>
        <p:txBody>
          <a:bodyPr/>
          <a:lstStyle/>
          <a:p>
            <a:pPr eaLnBrk="1" hangingPunct="1"/>
            <a:r>
              <a:rPr lang="cs-CZ" altLang="cs-CZ" smtClean="0"/>
              <a:t>1. Costruzione passiva come struttura inaccusativa</a:t>
            </a:r>
            <a:endParaRPr lang="it-IT" altLang="cs-CZ" smtClean="0"/>
          </a:p>
          <a:p>
            <a:pPr eaLnBrk="1" hangingPunct="1"/>
            <a:r>
              <a:rPr lang="it-IT" altLang="cs-CZ" smtClean="0"/>
              <a:t>2. Ausiliari della costruzione passiva</a:t>
            </a:r>
          </a:p>
          <a:p>
            <a:pPr eaLnBrk="1" hangingPunct="1"/>
            <a:r>
              <a:rPr lang="it-IT" altLang="cs-CZ" smtClean="0"/>
              <a:t>3. Proprietà sintattiche</a:t>
            </a:r>
          </a:p>
          <a:p>
            <a:pPr eaLnBrk="1" hangingPunct="1"/>
            <a:r>
              <a:rPr lang="it-IT" altLang="cs-CZ" smtClean="0"/>
              <a:t>4. Proprietà semantiche e testuali</a:t>
            </a:r>
          </a:p>
          <a:p>
            <a:pPr eaLnBrk="1" hangingPunct="1"/>
            <a:r>
              <a:rPr lang="it-IT" altLang="cs-CZ" smtClean="0"/>
              <a:t>5. </a:t>
            </a:r>
            <a:r>
              <a:rPr lang="it-IT" altLang="cs-CZ" i="1" smtClean="0"/>
              <a:t>SI</a:t>
            </a:r>
            <a:r>
              <a:rPr lang="it-IT" altLang="cs-CZ" smtClean="0"/>
              <a:t> passivo</a:t>
            </a:r>
            <a:endParaRPr lang="cs-CZ" altLang="cs-CZ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31E8E7-A91B-4CEB-9181-143001FB0D6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CF0994C-CFAA-4164-BAD7-AF79CE390A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5888"/>
            <a:ext cx="8447087" cy="6742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cs-CZ" sz="2000" b="1" dirty="0"/>
              <a:t>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b="1" dirty="0"/>
              <a:t> </a:t>
            </a:r>
            <a:r>
              <a:rPr lang="it-IT" altLang="cs-CZ" sz="2200" b="1" dirty="0">
                <a:solidFill>
                  <a:srgbClr val="92D050"/>
                </a:solidFill>
              </a:rPr>
              <a:t>ANDARE </a:t>
            </a:r>
            <a:r>
              <a:rPr lang="it-IT" altLang="cs-CZ" sz="2200" dirty="0"/>
              <a:t>– tempi semplici, significato di necessità</a:t>
            </a:r>
            <a:r>
              <a:rPr lang="cs-CZ" altLang="cs-CZ" sz="2200" dirty="0"/>
              <a:t>:</a:t>
            </a:r>
            <a:endParaRPr lang="it-IT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  La porta </a:t>
            </a:r>
            <a:r>
              <a:rPr lang="it-IT" altLang="cs-CZ" sz="2200" b="1" i="1" dirty="0">
                <a:solidFill>
                  <a:srgbClr val="FFFF00"/>
                </a:solidFill>
              </a:rPr>
              <a:t>va chiusa</a:t>
            </a:r>
            <a:r>
              <a:rPr lang="it-IT" altLang="cs-CZ" sz="2200" i="1" dirty="0">
                <a:solidFill>
                  <a:srgbClr val="FFFF00"/>
                </a:solidFill>
              </a:rPr>
              <a:t> </a:t>
            </a:r>
            <a:r>
              <a:rPr lang="it-IT" altLang="cs-CZ" sz="2200" i="1" dirty="0"/>
              <a:t>(deve essere chiusa).</a:t>
            </a:r>
            <a:endParaRPr lang="it-IT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  </a:t>
            </a: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dirty="0"/>
              <a:t>non si può esprimere il complemento d’agente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   </a:t>
            </a:r>
            <a:r>
              <a:rPr lang="it-IT" altLang="cs-CZ" sz="2200" i="1" dirty="0"/>
              <a:t>* La porta va chiusa da Pietro.</a:t>
            </a:r>
            <a:endParaRPr lang="it-IT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dirty="0" smtClean="0"/>
              <a:t>Con </a:t>
            </a:r>
            <a:r>
              <a:rPr lang="it-IT" altLang="cs-CZ" sz="2200" dirty="0"/>
              <a:t>alcuni participi (</a:t>
            </a:r>
            <a:r>
              <a:rPr lang="it-IT" altLang="cs-CZ" sz="2200" i="1" dirty="0"/>
              <a:t>distrutto, disperso, speso, sprecato, </a:t>
            </a:r>
            <a:r>
              <a:rPr lang="it-IT" altLang="cs-CZ" sz="2200" dirty="0"/>
              <a:t>ecc.)</a:t>
            </a:r>
            <a:endParaRPr lang="cs-CZ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dirty="0"/>
              <a:t>la costruzione ha significato aspettuale</a:t>
            </a:r>
            <a:r>
              <a:rPr lang="cs-CZ" altLang="cs-CZ" sz="2200" dirty="0"/>
              <a:t> e si</a:t>
            </a:r>
            <a:r>
              <a:rPr lang="it-IT" altLang="cs-CZ" sz="2200" dirty="0"/>
              <a:t> usa in tutti i tempi:</a:t>
            </a:r>
            <a:endParaRPr lang="it-IT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    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         Molti quadri </a:t>
            </a:r>
            <a:r>
              <a:rPr lang="it-IT" altLang="cs-CZ" sz="2200" b="1" i="1" dirty="0"/>
              <a:t>sono andati perduti</a:t>
            </a:r>
            <a:r>
              <a:rPr lang="it-IT" altLang="cs-CZ" sz="2200" i="1" dirty="0"/>
              <a:t> durante il trasloco. </a:t>
            </a:r>
            <a:endParaRPr lang="it-IT" altLang="cs-CZ" sz="2200" b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200" b="1" dirty="0"/>
          </a:p>
          <a:p>
            <a:pPr eaLnBrk="1" hangingPunct="1">
              <a:lnSpc>
                <a:spcPct val="80000"/>
              </a:lnSpc>
              <a:defRPr/>
            </a:pPr>
            <a:endParaRPr lang="it-IT" altLang="cs-CZ" sz="22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F86AE8-5FE2-4EF7-90F9-7A71699BD395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sp>
        <p:nvSpPr>
          <p:cNvPr id="13315" name="Rectangle 4">
            <a:extLst>
              <a:ext uri="{FF2B5EF4-FFF2-40B4-BE49-F238E27FC236}">
                <a16:creationId xmlns:a16="http://schemas.microsoft.com/office/drawing/2014/main" id="{7E86D450-A557-47FA-9E68-BD741FCC3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16238" y="260350"/>
            <a:ext cx="5999162" cy="63373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b="1" dirty="0"/>
              <a:t>      </a:t>
            </a:r>
            <a:r>
              <a:rPr lang="cs-CZ" altLang="cs-CZ" sz="2400" b="1" dirty="0"/>
              <a:t> </a:t>
            </a:r>
            <a:r>
              <a:rPr lang="it-IT" altLang="cs-CZ" sz="2400" b="1" dirty="0">
                <a:solidFill>
                  <a:srgbClr val="FFC000"/>
                </a:solidFill>
              </a:rPr>
              <a:t>PROPRIETÀ SINTATTICHE</a:t>
            </a: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Restrizioni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della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costruzione passiva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:</a:t>
            </a:r>
            <a:endParaRPr lang="it-IT" altLang="cs-CZ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 libro è letto da Piero.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* Il libro è avuto da Piero.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Il veleno è stato preparato dalla strega.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* Il veleno è contenuto dalla bottiglia.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* Piero è riguardato da questa situazione.</a:t>
            </a: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possibile solo con verbi transitivi il cui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</a:t>
            </a: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ha il ruolo di AGENTE</a:t>
            </a:r>
            <a:r>
              <a:rPr lang="cs-CZ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/</a:t>
            </a: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ESPERIENTE</a:t>
            </a: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x </a:t>
            </a:r>
            <a:r>
              <a:rPr lang="it-IT" altLang="cs-CZ" sz="2400" i="1" dirty="0"/>
              <a:t>Il veleno è contenuto nella bottiglia.</a:t>
            </a:r>
            <a:r>
              <a:rPr lang="it-IT" altLang="cs-CZ" sz="2400" dirty="0"/>
              <a:t> (costruzione predicativa + SA)</a:t>
            </a: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DD25A5-1B97-470C-8AC1-66363F42CE5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0A6A113-AEC6-4809-9BE3-C6684F8BC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520112" cy="6121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C000"/>
                </a:solidFill>
              </a:rPr>
              <a:t>           </a:t>
            </a:r>
            <a:r>
              <a:rPr lang="it-IT" altLang="cs-CZ" sz="2400" b="1" dirty="0">
                <a:solidFill>
                  <a:srgbClr val="FFC000"/>
                </a:solidFill>
              </a:rPr>
              <a:t>PROPRIETÀ SEMANTICHE E TESTUALI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/>
              <a:t>l’attante non espresso</a:t>
            </a:r>
            <a:r>
              <a:rPr lang="cs-CZ" altLang="cs-CZ" sz="2400" b="1" dirty="0"/>
              <a:t> </a:t>
            </a:r>
            <a:r>
              <a:rPr lang="cs-CZ" altLang="cs-CZ" sz="2400" dirty="0"/>
              <a:t>(</a:t>
            </a:r>
            <a:r>
              <a:rPr lang="cs-CZ" altLang="cs-CZ" sz="2400" dirty="0" err="1"/>
              <a:t>deagentivizzazione</a:t>
            </a:r>
            <a:r>
              <a:rPr lang="cs-CZ" altLang="cs-CZ" sz="2400" dirty="0"/>
              <a:t>)</a:t>
            </a:r>
            <a:r>
              <a:rPr lang="it-IT" altLang="cs-CZ" sz="2400" dirty="0"/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interpretazione </a:t>
            </a:r>
            <a:r>
              <a:rPr lang="it-IT" altLang="cs-CZ" sz="2400" dirty="0">
                <a:solidFill>
                  <a:schemeClr val="tx2">
                    <a:lumMod val="50000"/>
                  </a:schemeClr>
                </a:solidFill>
              </a:rPr>
              <a:t>generica</a:t>
            </a:r>
            <a:r>
              <a:rPr lang="it-IT" altLang="cs-CZ" sz="2400" dirty="0"/>
              <a:t> </a:t>
            </a:r>
            <a:r>
              <a:rPr lang="cs-CZ" altLang="cs-CZ" sz="2400" dirty="0"/>
              <a:t>(obecná) </a:t>
            </a:r>
            <a:r>
              <a:rPr lang="it-IT" altLang="cs-CZ" sz="2400" dirty="0"/>
              <a:t>/ </a:t>
            </a: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indeterminata</a:t>
            </a:r>
            <a:r>
              <a:rPr lang="it-IT" altLang="cs-CZ" sz="2400" dirty="0"/>
              <a:t> (</a:t>
            </a:r>
            <a:r>
              <a:rPr lang="it-IT" altLang="cs-CZ" sz="2400" dirty="0" err="1"/>
              <a:t>neurčit</a:t>
            </a:r>
            <a:r>
              <a:rPr lang="cs-CZ" altLang="cs-CZ" sz="2400" dirty="0"/>
              <a:t>á</a:t>
            </a:r>
            <a:r>
              <a:rPr lang="it-IT" altLang="cs-CZ" sz="2400" dirty="0"/>
              <a:t>)</a:t>
            </a:r>
            <a:endParaRPr lang="it-IT" altLang="cs-CZ" sz="24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400" i="1" dirty="0"/>
          </a:p>
          <a:p>
            <a:pPr marL="0" indent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Le stanze vanno pulite giornalmente. </a:t>
            </a:r>
            <a:r>
              <a:rPr lang="it-IT" altLang="cs-CZ" sz="2400" b="1" dirty="0"/>
              <a:t>(generica)</a:t>
            </a:r>
          </a:p>
          <a:p>
            <a:pPr marL="0" indent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Maria è stata derubata. </a:t>
            </a:r>
            <a:r>
              <a:rPr lang="it-IT" altLang="cs-CZ" sz="2400" b="1" dirty="0"/>
              <a:t>(indeterminata)</a:t>
            </a:r>
            <a:endParaRPr lang="it-IT" altLang="cs-CZ" sz="2400" b="1" i="1" dirty="0"/>
          </a:p>
          <a:p>
            <a:pPr marL="0" indent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Ieri mi è stato chiesto se</a:t>
            </a:r>
            <a:r>
              <a:rPr lang="cs-CZ" altLang="cs-CZ" sz="2400" i="1" dirty="0"/>
              <a:t> </a:t>
            </a:r>
            <a:r>
              <a:rPr lang="it-IT" altLang="cs-CZ" sz="2400" i="1" dirty="0"/>
              <a:t>ero già pensionato.</a:t>
            </a:r>
            <a:r>
              <a:rPr lang="cs-CZ" altLang="cs-CZ" sz="2400" i="1" dirty="0"/>
              <a:t> </a:t>
            </a:r>
            <a:r>
              <a:rPr lang="it-IT" altLang="cs-CZ" sz="2400" b="1" dirty="0"/>
              <a:t>(</a:t>
            </a:r>
            <a:r>
              <a:rPr lang="it-IT" altLang="cs-CZ" sz="2400" b="1" dirty="0" err="1"/>
              <a:t>indeterminat</a:t>
            </a:r>
            <a:r>
              <a:rPr lang="cs-CZ" altLang="cs-CZ" sz="2400" b="1" dirty="0"/>
              <a:t>a</a:t>
            </a:r>
            <a:r>
              <a:rPr lang="it-IT" altLang="cs-CZ" sz="2400" b="1" dirty="0"/>
              <a:t>)</a:t>
            </a:r>
            <a:endParaRPr lang="it-IT" altLang="cs-CZ" sz="2400" b="1" i="1" dirty="0"/>
          </a:p>
          <a:p>
            <a:pPr marL="0" indent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Sono stato informato che hai sparlato di me.</a:t>
            </a:r>
            <a:r>
              <a:rPr lang="cs-CZ" altLang="cs-CZ" sz="2400" i="1" dirty="0"/>
              <a:t> </a:t>
            </a:r>
            <a:r>
              <a:rPr lang="it-IT" altLang="cs-CZ" sz="2400" b="1" dirty="0"/>
              <a:t>(</a:t>
            </a:r>
            <a:r>
              <a:rPr lang="it-IT" altLang="cs-CZ" sz="2400" b="1" dirty="0" err="1"/>
              <a:t>indeterminat</a:t>
            </a:r>
            <a:r>
              <a:rPr lang="cs-CZ" altLang="cs-CZ" sz="2400" b="1" dirty="0"/>
              <a:t>a</a:t>
            </a:r>
            <a:r>
              <a:rPr lang="it-IT" altLang="cs-CZ" sz="2400" b="1" dirty="0"/>
              <a:t>)</a:t>
            </a:r>
            <a:endParaRPr lang="it-IT" altLang="cs-CZ" sz="2400" b="1" i="1" dirty="0"/>
          </a:p>
          <a:p>
            <a:pPr marL="0" indent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Oggi mi è stata recapitata una lettera.</a:t>
            </a:r>
            <a:r>
              <a:rPr lang="cs-CZ" altLang="cs-CZ" sz="2400" i="1" dirty="0"/>
              <a:t> </a:t>
            </a:r>
            <a:r>
              <a:rPr lang="it-IT" altLang="cs-CZ" sz="2400" dirty="0"/>
              <a:t>(</a:t>
            </a:r>
            <a:r>
              <a:rPr lang="it-IT" altLang="cs-CZ" sz="2400" b="1" dirty="0" err="1"/>
              <a:t>indetermi</a:t>
            </a:r>
            <a:r>
              <a:rPr lang="it-IT" altLang="cs-CZ" sz="2400" dirty="0" err="1"/>
              <a:t>nat</a:t>
            </a:r>
            <a:r>
              <a:rPr lang="cs-CZ" altLang="cs-CZ" sz="2400" dirty="0"/>
              <a:t>a</a:t>
            </a:r>
            <a:r>
              <a:rPr lang="it-IT" altLang="cs-CZ" sz="2400" dirty="0"/>
              <a:t>)</a:t>
            </a: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695073B-64EC-44CB-9D69-4F7776F0E7A9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9CDF142-5806-477C-9018-FB1EEEC37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59113" y="404813"/>
            <a:ext cx="5856287" cy="61928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          </a:t>
            </a:r>
            <a:r>
              <a:rPr lang="it-IT" altLang="cs-CZ" sz="2400" b="1" dirty="0">
                <a:solidFill>
                  <a:srgbClr val="FFC000"/>
                </a:solidFill>
              </a:rPr>
              <a:t>PROPRIETÀ</a:t>
            </a:r>
            <a:r>
              <a:rPr lang="cs-CZ" altLang="cs-CZ" sz="2400" b="1" dirty="0">
                <a:solidFill>
                  <a:srgbClr val="FFC000"/>
                </a:solidFill>
              </a:rPr>
              <a:t> </a:t>
            </a:r>
            <a:r>
              <a:rPr lang="it-IT" altLang="cs-CZ" sz="2400" b="1" dirty="0">
                <a:solidFill>
                  <a:srgbClr val="FFC000"/>
                </a:solidFill>
              </a:rPr>
              <a:t>TESTUAL</a:t>
            </a:r>
            <a:r>
              <a:rPr lang="cs-CZ" altLang="cs-CZ" sz="2400" b="1" dirty="0">
                <a:solidFill>
                  <a:srgbClr val="FFC000"/>
                </a:solidFill>
              </a:rPr>
              <a:t>I</a:t>
            </a:r>
            <a:r>
              <a:rPr lang="it-IT" altLang="cs-CZ" sz="2400" b="1" dirty="0">
                <a:solidFill>
                  <a:srgbClr val="FFC000"/>
                </a:solidFill>
              </a:rPr>
              <a:t>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rgbClr val="FFC000"/>
                </a:solidFill>
              </a:rPr>
              <a:t>differenze al livello della struttura tematica ecc.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>
                <a:solidFill>
                  <a:schemeClr val="tx2"/>
                </a:solidFill>
              </a:rPr>
              <a:t>vantaggi rispetto all’attivo</a:t>
            </a:r>
            <a:endParaRPr lang="cs-CZ" altLang="cs-CZ" sz="2400" dirty="0">
              <a:solidFill>
                <a:schemeClr val="tx2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1)    </a:t>
            </a:r>
            <a:r>
              <a:rPr lang="it-IT" altLang="cs-CZ" sz="2400" i="1" dirty="0">
                <a:solidFill>
                  <a:srgbClr val="92D050"/>
                </a:solidFill>
              </a:rPr>
              <a:t>Giovanni</a:t>
            </a:r>
            <a:r>
              <a:rPr lang="it-IT" altLang="cs-CZ" sz="2400" i="1" dirty="0"/>
              <a:t> ha comprato </a:t>
            </a: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/una</a:t>
            </a: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casa</a:t>
            </a:r>
            <a:r>
              <a:rPr lang="it-IT" altLang="cs-CZ" sz="24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it-IT" altLang="cs-CZ" sz="2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casa </a:t>
            </a:r>
            <a:r>
              <a:rPr lang="it-IT" altLang="cs-CZ" sz="2400" i="1" dirty="0"/>
              <a:t>è stata comprata </a:t>
            </a:r>
            <a:r>
              <a:rPr lang="it-IT" altLang="cs-CZ" sz="2400" i="1" dirty="0">
                <a:solidFill>
                  <a:srgbClr val="92D050"/>
                </a:solidFill>
              </a:rPr>
              <a:t>da Giovanni</a:t>
            </a:r>
            <a:r>
              <a:rPr lang="it-IT" altLang="cs-CZ" sz="2400" i="1" dirty="0"/>
              <a:t>.</a:t>
            </a: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2)</a:t>
            </a:r>
            <a:r>
              <a:rPr lang="cs-CZ" altLang="cs-CZ" sz="2400" dirty="0"/>
              <a:t> </a:t>
            </a:r>
            <a:r>
              <a:rPr lang="it-IT" altLang="cs-CZ" sz="2400" i="1" dirty="0"/>
              <a:t>l</a:t>
            </a:r>
            <a:r>
              <a:rPr lang="cs-CZ" altLang="cs-CZ" sz="2400" i="1" dirty="0"/>
              <a:t>l</a:t>
            </a:r>
            <a:r>
              <a:rPr lang="it-IT" altLang="cs-CZ" sz="2400" i="1" dirty="0"/>
              <a:t> cantante entrò in scena e fu subito applaudito.</a:t>
            </a:r>
            <a:endParaRPr lang="it-IT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4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Il nonno fu trasportato nel suo letto, ma non riprese conoscenza.</a:t>
            </a:r>
            <a:endParaRPr lang="it-IT" altLang="cs-CZ" sz="2400" dirty="0"/>
          </a:p>
          <a:p>
            <a:pPr eaLnBrk="1" hangingPunct="1">
              <a:defRPr/>
            </a:pPr>
            <a:endParaRPr lang="cs-CZ" altLang="cs-CZ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1BB73B-310D-4278-8A72-83C7B7AEA48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567737" cy="66690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b="1" dirty="0" smtClean="0"/>
              <a:t>                              </a:t>
            </a:r>
            <a:r>
              <a:rPr lang="it-IT" altLang="cs-CZ" b="1" dirty="0" smtClean="0">
                <a:solidFill>
                  <a:srgbClr val="FFC000"/>
                </a:solidFill>
              </a:rPr>
              <a:t>SI PASSIVO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200" dirty="0" smtClean="0"/>
              <a:t>Soggetto viene soppresso, O diretto </a:t>
            </a:r>
            <a:r>
              <a:rPr lang="it-IT" altLang="cs-CZ" sz="2200" dirty="0" smtClean="0">
                <a:cs typeface="Arial" panose="020B0604020202020204" pitchFamily="34" charset="0"/>
              </a:rPr>
              <a:t>→ S della frase</a:t>
            </a:r>
            <a:endParaRPr lang="it-IT" altLang="cs-CZ" sz="22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Piero loda </a:t>
            </a:r>
            <a:r>
              <a:rPr lang="it-IT" altLang="cs-CZ" sz="2400" i="1" dirty="0" smtClean="0">
                <a:solidFill>
                  <a:srgbClr val="E5E500"/>
                </a:solidFill>
              </a:rPr>
              <a:t>i bambini </a:t>
            </a:r>
            <a:r>
              <a:rPr lang="it-IT" altLang="cs-CZ" sz="2400" i="1" dirty="0" smtClean="0"/>
              <a:t>diligenti.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Si lodano </a:t>
            </a:r>
            <a:r>
              <a:rPr lang="it-IT" altLang="cs-CZ" sz="2400" i="1" dirty="0" smtClean="0">
                <a:solidFill>
                  <a:srgbClr val="E5E500"/>
                </a:solidFill>
              </a:rPr>
              <a:t>i bambini </a:t>
            </a:r>
            <a:r>
              <a:rPr lang="it-IT" altLang="cs-CZ" sz="2400" i="1" dirty="0" smtClean="0"/>
              <a:t>diligenti.</a:t>
            </a: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b="1" dirty="0" smtClean="0"/>
              <a:t>- struttura inaccusativa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soggetto soppresso solo sintatticamente</a:t>
            </a:r>
            <a:r>
              <a:rPr lang="cs-CZ" altLang="cs-CZ" sz="2400" dirty="0" smtClean="0"/>
              <a:t>,</a:t>
            </a:r>
            <a:r>
              <a:rPr lang="it-IT" altLang="cs-CZ" sz="2400" dirty="0" smtClean="0"/>
              <a:t> in uno stile sostenuto si può realizzare:</a:t>
            </a:r>
            <a:endParaRPr lang="it-IT" altLang="cs-CZ" sz="2400" i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i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u="sng" dirty="0" smtClean="0"/>
              <a:t>Da parte dell’opposizione</a:t>
            </a:r>
            <a:r>
              <a:rPr lang="it-IT" altLang="cs-CZ" sz="2400" i="1" dirty="0" smtClean="0"/>
              <a:t> si vorrebbe una maggior </a:t>
            </a:r>
            <a:endParaRPr lang="cs-CZ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trasparenza nelle decisioni governative</a:t>
            </a:r>
            <a:r>
              <a:rPr lang="it-IT" altLang="cs-CZ" sz="2400" dirty="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dirty="0" smtClean="0"/>
              <a:t>            A</a:t>
            </a:r>
            <a:r>
              <a:rPr lang="it-IT" altLang="cs-CZ" sz="2400" dirty="0" err="1" smtClean="0"/>
              <a:t>ttenzione</a:t>
            </a:r>
            <a:r>
              <a:rPr lang="it-IT" altLang="cs-CZ" sz="2400" dirty="0" smtClean="0"/>
              <a:t> alla differenza</a:t>
            </a:r>
            <a:r>
              <a:rPr lang="cs-CZ" altLang="cs-CZ" sz="2400" dirty="0" smtClean="0"/>
              <a:t> x verbi </a:t>
            </a:r>
            <a:r>
              <a:rPr lang="cs-CZ" altLang="cs-CZ" sz="2400" dirty="0" err="1" smtClean="0"/>
              <a:t>pronominali</a:t>
            </a:r>
            <a:r>
              <a:rPr lang="it-IT" altLang="cs-CZ" sz="2400" dirty="0" smtClean="0"/>
              <a:t>:</a:t>
            </a: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>
                <a:solidFill>
                  <a:srgbClr val="E5E500"/>
                </a:solidFill>
              </a:rPr>
              <a:t>I soldati si stancano</a:t>
            </a:r>
            <a:r>
              <a:rPr lang="it-IT" altLang="cs-CZ" sz="2400" i="1" dirty="0" smtClean="0"/>
              <a:t>.</a:t>
            </a:r>
            <a:r>
              <a:rPr lang="it-IT" altLang="cs-CZ" sz="2400" dirty="0" smtClean="0"/>
              <a:t> (</a:t>
            </a:r>
            <a:r>
              <a:rPr lang="it-IT" altLang="cs-CZ" sz="2400" i="1" dirty="0" smtClean="0"/>
              <a:t>vengono stancati x diventano stanchi</a:t>
            </a:r>
            <a:r>
              <a:rPr lang="it-IT" altLang="cs-CZ" sz="2400" dirty="0" smtClean="0"/>
              <a:t>).</a:t>
            </a:r>
            <a:endParaRPr lang="cs-CZ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i="1" dirty="0" smtClean="0">
                <a:solidFill>
                  <a:srgbClr val="E5E500"/>
                </a:solidFill>
              </a:rPr>
              <a:t>Si </a:t>
            </a:r>
            <a:r>
              <a:rPr lang="cs-CZ" altLang="cs-CZ" sz="2400" i="1" dirty="0" err="1" smtClean="0">
                <a:solidFill>
                  <a:srgbClr val="E5E500"/>
                </a:solidFill>
              </a:rPr>
              <a:t>lodano</a:t>
            </a:r>
            <a:r>
              <a:rPr lang="cs-CZ" altLang="cs-CZ" sz="2400" i="1" dirty="0" smtClean="0">
                <a:solidFill>
                  <a:srgbClr val="E5E500"/>
                </a:solidFill>
              </a:rPr>
              <a:t> i </a:t>
            </a:r>
            <a:r>
              <a:rPr lang="cs-CZ" altLang="cs-CZ" sz="2400" i="1" dirty="0" err="1" smtClean="0">
                <a:solidFill>
                  <a:srgbClr val="E5E500"/>
                </a:solidFill>
              </a:rPr>
              <a:t>bambini</a:t>
            </a:r>
            <a:r>
              <a:rPr lang="cs-CZ" altLang="cs-CZ" sz="2400" i="1" dirty="0" smtClean="0">
                <a:solidFill>
                  <a:srgbClr val="E5E500"/>
                </a:solidFill>
              </a:rPr>
              <a:t>. </a:t>
            </a:r>
            <a:r>
              <a:rPr lang="cs-CZ" altLang="cs-CZ" sz="2400" i="1" dirty="0" smtClean="0"/>
              <a:t>(</a:t>
            </a:r>
            <a:r>
              <a:rPr lang="cs-CZ" altLang="cs-CZ" sz="2400" i="1" dirty="0" err="1" smtClean="0"/>
              <a:t>vengono</a:t>
            </a:r>
            <a:r>
              <a:rPr lang="cs-CZ" altLang="cs-CZ" sz="2400" i="1" dirty="0" smtClean="0"/>
              <a:t> </a:t>
            </a:r>
            <a:r>
              <a:rPr lang="cs-CZ" altLang="cs-CZ" sz="2400" i="1" dirty="0" err="1" smtClean="0"/>
              <a:t>lodati</a:t>
            </a:r>
            <a:r>
              <a:rPr lang="cs-CZ" altLang="cs-CZ" sz="2400" i="1" dirty="0" smtClean="0"/>
              <a:t> x </a:t>
            </a:r>
            <a:r>
              <a:rPr lang="cs-CZ" altLang="cs-CZ" sz="2400" i="1" dirty="0" err="1" smtClean="0"/>
              <a:t>lodano</a:t>
            </a:r>
            <a:r>
              <a:rPr lang="cs-CZ" altLang="cs-CZ" sz="2400" i="1" dirty="0" smtClean="0"/>
              <a:t> se </a:t>
            </a:r>
            <a:r>
              <a:rPr lang="cs-CZ" altLang="cs-CZ" sz="2400" i="1" dirty="0" err="1" smtClean="0"/>
              <a:t>stessi</a:t>
            </a:r>
            <a:r>
              <a:rPr lang="cs-CZ" altLang="cs-CZ" sz="2400" i="1" dirty="0" smtClean="0"/>
              <a:t>)</a:t>
            </a: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i="1" dirty="0" smtClean="0"/>
              <a:t>  Č.: Děti se očkují pouze ve středu. </a:t>
            </a:r>
            <a:r>
              <a:rPr lang="cs-CZ" altLang="cs-CZ" sz="2400" dirty="0" smtClean="0">
                <a:sym typeface="Wingdings" panose="05000000000000000000" pitchFamily="2" charset="2"/>
              </a:rPr>
              <a:t>   </a:t>
            </a:r>
            <a:endParaRPr lang="it-IT" altLang="cs-CZ" sz="2400" dirty="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06CCEE-2FEA-46C3-A400-D6BD3C8BED90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2EEE4F6A-ED3E-4B23-87A8-8EC5AFED4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113" y="476250"/>
            <a:ext cx="5856287" cy="5619750"/>
          </a:xfrm>
        </p:spPr>
        <p:txBody>
          <a:bodyPr/>
          <a:lstStyle/>
          <a:p>
            <a:pPr>
              <a:defRPr/>
            </a:pPr>
            <a:r>
              <a:rPr lang="it-IT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Remember</a:t>
            </a:r>
            <a:r>
              <a:rPr lang="it-IT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</a:t>
            </a:r>
            <a:endParaRPr lang="it-IT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>
              <a:defRPr/>
            </a:pPr>
            <a:endParaRPr lang="it-IT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400" dirty="0"/>
              <a:t>Il passivo: come funziona sintatticamente (valenza ecc.), perché è struttura inaccusativa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400" dirty="0"/>
              <a:t>Ausiliari: come funzionano, differenze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400" dirty="0"/>
              <a:t>Restrizioni e vantaggi (sintassi, semantica, testo) del passivo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400" dirty="0"/>
              <a:t>SI passivo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E4DCCE-D815-4102-BCF6-C73E8B1B8DC4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14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8913"/>
            <a:ext cx="8532812" cy="6669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dirty="0" smtClean="0"/>
              <a:t>      </a:t>
            </a:r>
            <a:r>
              <a:rPr lang="it-IT" altLang="cs-CZ" sz="2200" i="1" dirty="0" smtClean="0">
                <a:solidFill>
                  <a:srgbClr val="FFB3B3"/>
                </a:solidFill>
              </a:rPr>
              <a:t>S</a:t>
            </a:r>
            <a:r>
              <a:rPr lang="it-IT" altLang="cs-CZ" sz="2200" i="1" dirty="0" smtClean="0"/>
              <a:t> </a:t>
            </a:r>
            <a:r>
              <a:rPr lang="cs-CZ" altLang="cs-CZ" sz="2200" i="1" dirty="0" smtClean="0"/>
              <a:t>   </a:t>
            </a:r>
            <a:r>
              <a:rPr lang="it-IT" altLang="cs-CZ" sz="2200" i="1" dirty="0" smtClean="0"/>
              <a:t> v. </a:t>
            </a:r>
            <a:r>
              <a:rPr lang="it-IT" altLang="cs-CZ" sz="2200" i="1" dirty="0" err="1" smtClean="0"/>
              <a:t>trasitivo</a:t>
            </a:r>
            <a:r>
              <a:rPr lang="it-IT" altLang="cs-CZ" sz="2200" i="1" dirty="0" smtClean="0"/>
              <a:t> - a</a:t>
            </a:r>
            <a:r>
              <a:rPr lang="cs-CZ" altLang="cs-CZ" sz="2200" i="1" dirty="0" err="1" smtClean="0"/>
              <a:t>ttivo</a:t>
            </a:r>
            <a:r>
              <a:rPr lang="it-IT" altLang="cs-CZ" sz="2200" i="1" dirty="0" smtClean="0">
                <a:solidFill>
                  <a:srgbClr val="FFFF59"/>
                </a:solidFill>
              </a:rPr>
              <a:t>  </a:t>
            </a:r>
            <a:r>
              <a:rPr lang="cs-CZ" altLang="cs-CZ" sz="2200" i="1" dirty="0" smtClean="0">
                <a:solidFill>
                  <a:srgbClr val="FFFF59"/>
                </a:solidFill>
              </a:rPr>
              <a:t>  </a:t>
            </a:r>
            <a:r>
              <a:rPr lang="it-IT" altLang="cs-CZ" sz="2200" i="1" dirty="0" smtClean="0">
                <a:solidFill>
                  <a:srgbClr val="FFFF59"/>
                </a:solidFill>
              </a:rPr>
              <a:t>      O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dirty="0" smtClean="0">
                <a:solidFill>
                  <a:srgbClr val="FFB3B3"/>
                </a:solidFill>
              </a:rPr>
              <a:t>Il generale   </a:t>
            </a:r>
            <a:r>
              <a:rPr lang="cs-CZ" altLang="cs-CZ" sz="2200" dirty="0" smtClean="0">
                <a:solidFill>
                  <a:srgbClr val="FFB3B3"/>
                </a:solidFill>
              </a:rPr>
              <a:t> </a:t>
            </a:r>
            <a:r>
              <a:rPr lang="it-IT" altLang="cs-CZ" sz="2200" dirty="0" smtClean="0">
                <a:solidFill>
                  <a:srgbClr val="FFB3B3"/>
                </a:solidFill>
              </a:rPr>
              <a:t> </a:t>
            </a:r>
            <a:r>
              <a:rPr lang="it-IT" altLang="cs-CZ" sz="2200" dirty="0" smtClean="0"/>
              <a:t>degradò           </a:t>
            </a:r>
            <a:r>
              <a:rPr lang="it-IT" altLang="cs-CZ" sz="2200" dirty="0" smtClean="0">
                <a:solidFill>
                  <a:srgbClr val="FFFF59"/>
                </a:solidFill>
              </a:rPr>
              <a:t>tre ufficiali.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dirty="0" smtClean="0"/>
              <a:t>  </a:t>
            </a:r>
            <a:r>
              <a:rPr lang="it-IT" altLang="cs-CZ" sz="2200" dirty="0" smtClean="0"/>
              <a:t>       </a:t>
            </a:r>
            <a:r>
              <a:rPr lang="cs-CZ" altLang="cs-CZ" sz="2200" dirty="0" smtClean="0"/>
              <a:t>  </a:t>
            </a:r>
            <a:r>
              <a:rPr lang="it-IT" altLang="cs-CZ" sz="2200" dirty="0" smtClean="0"/>
              <a:t> Furono degradati       </a:t>
            </a:r>
            <a:r>
              <a:rPr lang="it-IT" altLang="cs-CZ" sz="2200" dirty="0" smtClean="0">
                <a:solidFill>
                  <a:srgbClr val="FFFF59"/>
                </a:solidFill>
              </a:rPr>
              <a:t>tre ufficiali        </a:t>
            </a:r>
            <a:r>
              <a:rPr lang="it-IT" altLang="cs-CZ" sz="2200" dirty="0" smtClean="0">
                <a:solidFill>
                  <a:srgbClr val="FFB3B3"/>
                </a:solidFill>
              </a:rPr>
              <a:t>(dal generale).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dirty="0" smtClean="0"/>
              <a:t>              </a:t>
            </a:r>
            <a:r>
              <a:rPr lang="cs-CZ" altLang="cs-CZ" sz="2200" dirty="0" smtClean="0"/>
              <a:t>     v. </a:t>
            </a:r>
            <a:r>
              <a:rPr lang="it-IT" altLang="cs-CZ" sz="2200" i="1" dirty="0" err="1" smtClean="0"/>
              <a:t>pas</a:t>
            </a:r>
            <a:r>
              <a:rPr lang="cs-CZ" altLang="cs-CZ" sz="2200" i="1" dirty="0" err="1" smtClean="0"/>
              <a:t>sivo</a:t>
            </a:r>
            <a:r>
              <a:rPr lang="it-IT" altLang="cs-CZ" sz="2200" i="1" dirty="0" smtClean="0"/>
              <a:t>                   </a:t>
            </a:r>
            <a:r>
              <a:rPr lang="it-IT" altLang="cs-CZ" sz="2200" i="1" dirty="0" smtClean="0">
                <a:solidFill>
                  <a:srgbClr val="FFFF59"/>
                </a:solidFill>
              </a:rPr>
              <a:t>S</a:t>
            </a:r>
            <a:r>
              <a:rPr lang="it-IT" altLang="cs-CZ" sz="2200" i="1" dirty="0" smtClean="0"/>
              <a:t>                      </a:t>
            </a:r>
            <a:r>
              <a:rPr lang="cs-CZ" altLang="cs-CZ" sz="2200" i="1" dirty="0" smtClean="0">
                <a:solidFill>
                  <a:srgbClr val="FFB3B3"/>
                </a:solidFill>
              </a:rPr>
              <a:t>(</a:t>
            </a:r>
            <a:r>
              <a:rPr lang="it-IT" altLang="cs-CZ" sz="2200" i="1" dirty="0" smtClean="0">
                <a:solidFill>
                  <a:srgbClr val="FFB3B3"/>
                </a:solidFill>
              </a:rPr>
              <a:t>C Ag</a:t>
            </a:r>
            <a:r>
              <a:rPr lang="cs-CZ" altLang="cs-CZ" sz="2200" i="1" dirty="0" smtClean="0">
                <a:solidFill>
                  <a:srgbClr val="FFB3B3"/>
                </a:solidFill>
              </a:rPr>
              <a:t>)</a:t>
            </a:r>
            <a:endParaRPr lang="it-IT" altLang="cs-CZ" sz="2200" i="1" dirty="0" smtClean="0">
              <a:solidFill>
                <a:srgbClr val="FFB3B3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altLang="cs-CZ" sz="2000" b="1" dirty="0" err="1" smtClean="0">
                <a:solidFill>
                  <a:srgbClr val="FF1A1A"/>
                </a:solidFill>
              </a:rPr>
              <a:t>Soggetto</a:t>
            </a:r>
            <a:r>
              <a:rPr lang="cs-CZ" altLang="cs-CZ" sz="2000" b="1" dirty="0" smtClean="0">
                <a:solidFill>
                  <a:srgbClr val="FF1A1A"/>
                </a:solidFill>
              </a:rPr>
              <a:t> </a:t>
            </a:r>
            <a:endParaRPr lang="it-IT" altLang="cs-CZ" sz="2000" b="1" dirty="0" smtClean="0">
              <a:solidFill>
                <a:srgbClr val="FF1A1A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altLang="cs-CZ" sz="2000" dirty="0" smtClean="0"/>
              <a:t>1) non </a:t>
            </a:r>
            <a:r>
              <a:rPr lang="cs-CZ" altLang="cs-CZ" sz="2000" dirty="0" err="1" smtClean="0"/>
              <a:t>viene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realizzato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sintatticamente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ma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riceve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un’interpretazione</a:t>
            </a:r>
            <a:r>
              <a:rPr lang="cs-CZ" altLang="cs-CZ" sz="2000" dirty="0" smtClean="0"/>
              <a:t>        a) </a:t>
            </a:r>
            <a:r>
              <a:rPr lang="cs-CZ" altLang="cs-CZ" sz="2000" dirty="0" err="1" smtClean="0"/>
              <a:t>referenziale</a:t>
            </a:r>
            <a:r>
              <a:rPr lang="cs-CZ" altLang="cs-CZ" sz="2000" dirty="0" smtClean="0"/>
              <a:t> (agente), b) </a:t>
            </a:r>
            <a:r>
              <a:rPr lang="cs-CZ" altLang="cs-CZ" sz="2000" dirty="0" err="1" smtClean="0"/>
              <a:t>generica</a:t>
            </a:r>
            <a:r>
              <a:rPr lang="cs-CZ" altLang="cs-CZ" sz="2000" dirty="0" smtClean="0">
                <a:solidFill>
                  <a:srgbClr val="92D050"/>
                </a:solidFill>
              </a:rPr>
              <a:t> </a:t>
            </a:r>
            <a:r>
              <a:rPr lang="cs-CZ" altLang="cs-CZ" sz="2000" dirty="0" smtClean="0"/>
              <a:t>(</a:t>
            </a:r>
            <a:r>
              <a:rPr lang="cs-CZ" altLang="cs-CZ" sz="2000" i="1" dirty="0" err="1" smtClean="0"/>
              <a:t>dall’esercito</a:t>
            </a:r>
            <a:r>
              <a:rPr lang="cs-CZ" altLang="cs-CZ" sz="2000" dirty="0" smtClean="0"/>
              <a:t>) o c) </a:t>
            </a:r>
            <a:r>
              <a:rPr lang="cs-CZ" altLang="cs-CZ" sz="2000" dirty="0" err="1" smtClean="0"/>
              <a:t>indeterminata</a:t>
            </a:r>
            <a:r>
              <a:rPr lang="cs-CZ" altLang="cs-CZ" sz="2000" dirty="0" smtClean="0"/>
              <a:t> (</a:t>
            </a:r>
            <a:r>
              <a:rPr lang="cs-CZ" altLang="cs-CZ" sz="2000" i="1" dirty="0" smtClean="0"/>
              <a:t>da </a:t>
            </a:r>
            <a:r>
              <a:rPr lang="cs-CZ" altLang="cs-CZ" sz="2000" i="1" dirty="0" err="1" smtClean="0"/>
              <a:t>qualche</a:t>
            </a:r>
            <a:r>
              <a:rPr lang="cs-CZ" altLang="cs-CZ" sz="2000" i="1" dirty="0" smtClean="0"/>
              <a:t> </a:t>
            </a:r>
            <a:r>
              <a:rPr lang="cs-CZ" altLang="cs-CZ" sz="2000" i="1" dirty="0" err="1" smtClean="0"/>
              <a:t>generale</a:t>
            </a:r>
            <a:r>
              <a:rPr lang="cs-CZ" altLang="cs-CZ" sz="2000" dirty="0" smtClean="0"/>
              <a:t>…)</a:t>
            </a:r>
            <a:endParaRPr lang="it-IT" alt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altLang="cs-CZ" sz="2000" dirty="0" smtClean="0">
                <a:cs typeface="Arial" panose="020B0604020202020204" pitchFamily="34" charset="0"/>
              </a:rPr>
              <a:t>→ DEAGENTIVIZZAZIONE (</a:t>
            </a:r>
            <a:r>
              <a:rPr lang="cs-CZ" altLang="cs-CZ" sz="2000" dirty="0" err="1" smtClean="0">
                <a:cs typeface="Arial" panose="020B0604020202020204" pitchFamily="34" charset="0"/>
              </a:rPr>
              <a:t>deagentizace</a:t>
            </a:r>
            <a:r>
              <a:rPr lang="cs-CZ" altLang="cs-CZ" sz="2000" dirty="0" smtClean="0">
                <a:cs typeface="Arial" panose="020B0604020202020204" pitchFamily="34" charset="0"/>
              </a:rPr>
              <a:t>)</a:t>
            </a:r>
            <a:endParaRPr lang="cs-CZ" alt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cs-CZ" alt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altLang="cs-CZ" sz="2000" dirty="0" smtClean="0"/>
              <a:t>2) </a:t>
            </a:r>
            <a:r>
              <a:rPr lang="cs-CZ" altLang="cs-CZ" sz="2000" dirty="0" err="1" smtClean="0"/>
              <a:t>soggetto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soppresso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viene</a:t>
            </a:r>
            <a:r>
              <a:rPr lang="cs-CZ" altLang="cs-CZ" sz="2000" dirty="0" smtClean="0"/>
              <a:t> espresso </a:t>
            </a:r>
            <a:r>
              <a:rPr lang="cs-CZ" altLang="cs-CZ" sz="2000" dirty="0" err="1" smtClean="0"/>
              <a:t>sintatticamente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come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elemento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extranucleare</a:t>
            </a:r>
            <a:r>
              <a:rPr lang="cs-CZ" altLang="cs-CZ" sz="2000" dirty="0" smtClean="0"/>
              <a:t>, </a:t>
            </a:r>
            <a:r>
              <a:rPr lang="cs-CZ" altLang="cs-CZ" sz="2000" i="1" dirty="0" err="1" smtClean="0"/>
              <a:t>il</a:t>
            </a:r>
            <a:r>
              <a:rPr lang="cs-CZ" altLang="cs-CZ" sz="2000" i="1" dirty="0" smtClean="0"/>
              <a:t> </a:t>
            </a:r>
            <a:r>
              <a:rPr lang="cs-CZ" altLang="cs-CZ" sz="2000" i="1" dirty="0" err="1" smtClean="0"/>
              <a:t>complemento</a:t>
            </a:r>
            <a:r>
              <a:rPr lang="cs-CZ" altLang="cs-CZ" sz="2000" i="1" dirty="0" smtClean="0"/>
              <a:t> </a:t>
            </a:r>
            <a:r>
              <a:rPr lang="cs-CZ" altLang="cs-CZ" sz="2000" i="1" dirty="0" err="1" smtClean="0"/>
              <a:t>d’agente</a:t>
            </a:r>
            <a:r>
              <a:rPr lang="cs-CZ" altLang="cs-CZ" sz="2000" i="1" dirty="0" smtClean="0"/>
              <a:t> </a:t>
            </a:r>
            <a:r>
              <a:rPr lang="cs-CZ" altLang="cs-CZ" sz="2000" dirty="0" smtClean="0"/>
              <a:t>(v češtině </a:t>
            </a:r>
            <a:r>
              <a:rPr lang="cs-CZ" altLang="cs-CZ" sz="2000" i="1" dirty="0" smtClean="0"/>
              <a:t>určení původce</a:t>
            </a:r>
            <a:r>
              <a:rPr lang="cs-CZ" altLang="cs-CZ" sz="2000" dirty="0" smtClean="0"/>
              <a:t>).</a:t>
            </a:r>
            <a:endParaRPr lang="it-IT" altLang="cs-CZ" sz="2000" dirty="0" smtClean="0"/>
          </a:p>
          <a:p>
            <a:pPr marL="0" indent="0" eaLnBrk="1" hangingPunct="1"/>
            <a:endParaRPr lang="cs-CZ" altLang="cs-CZ" sz="2400" dirty="0" smtClean="0"/>
          </a:p>
        </p:txBody>
      </p:sp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2916238" y="1268413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5" name="Line 8"/>
          <p:cNvSpPr>
            <a:spLocks noChangeShapeType="1"/>
          </p:cNvSpPr>
          <p:nvPr/>
        </p:nvSpPr>
        <p:spPr bwMode="auto">
          <a:xfrm>
            <a:off x="4932363" y="1196975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6" name="Line 9"/>
          <p:cNvSpPr>
            <a:spLocks noChangeShapeType="1"/>
          </p:cNvSpPr>
          <p:nvPr/>
        </p:nvSpPr>
        <p:spPr bwMode="auto">
          <a:xfrm>
            <a:off x="1331913" y="1128713"/>
            <a:ext cx="5832475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4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5A421A-69B6-4ADD-93B0-E3D5EF5C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413" y="549275"/>
            <a:ext cx="6503987" cy="60483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/>
              <a:t>La </a:t>
            </a:r>
            <a:r>
              <a:rPr lang="cs-CZ" sz="2200" dirty="0" err="1"/>
              <a:t>costruzione</a:t>
            </a:r>
            <a:r>
              <a:rPr lang="cs-CZ" sz="2200" dirty="0"/>
              <a:t> </a:t>
            </a:r>
            <a:r>
              <a:rPr lang="cs-CZ" sz="2200" dirty="0" err="1"/>
              <a:t>passiva</a:t>
            </a:r>
            <a:r>
              <a:rPr lang="cs-CZ" sz="2200" dirty="0"/>
              <a:t> </a:t>
            </a:r>
            <a:r>
              <a:rPr lang="cs-CZ" sz="2200" dirty="0" err="1"/>
              <a:t>modifica</a:t>
            </a:r>
            <a:r>
              <a:rPr lang="cs-CZ" sz="2200" dirty="0"/>
              <a:t> </a:t>
            </a:r>
            <a:r>
              <a:rPr lang="cs-CZ" sz="2200" dirty="0" err="1"/>
              <a:t>le</a:t>
            </a:r>
            <a:r>
              <a:rPr lang="cs-CZ" sz="2200" dirty="0"/>
              <a:t> </a:t>
            </a:r>
            <a:r>
              <a:rPr lang="cs-CZ" sz="2200" dirty="0" err="1"/>
              <a:t>valenze</a:t>
            </a:r>
            <a:r>
              <a:rPr lang="cs-CZ" sz="2200" dirty="0"/>
              <a:t> dei verbi.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 err="1">
                <a:solidFill>
                  <a:schemeClr val="tx2">
                    <a:lumMod val="75000"/>
                  </a:schemeClr>
                </a:solidFill>
              </a:rPr>
              <a:t>Il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 presidente </a:t>
            </a:r>
            <a:r>
              <a:rPr lang="cs-CZ" sz="2200" i="1" u="sng" dirty="0">
                <a:solidFill>
                  <a:schemeClr val="tx2">
                    <a:lumMod val="75000"/>
                  </a:schemeClr>
                </a:solidFill>
              </a:rPr>
              <a:t>ha </a:t>
            </a:r>
            <a:r>
              <a:rPr lang="cs-CZ" sz="2200" i="1" u="sng" dirty="0" err="1">
                <a:solidFill>
                  <a:schemeClr val="tx2">
                    <a:lumMod val="75000"/>
                  </a:schemeClr>
                </a:solidFill>
              </a:rPr>
              <a:t>consegnato</a:t>
            </a:r>
            <a:r>
              <a:rPr lang="cs-CZ" sz="2200" i="1" u="sng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i </a:t>
            </a:r>
            <a:r>
              <a:rPr lang="cs-CZ" sz="2200" i="1" dirty="0" err="1">
                <a:solidFill>
                  <a:schemeClr val="tx2">
                    <a:lumMod val="75000"/>
                  </a:schemeClr>
                </a:solidFill>
              </a:rPr>
              <a:t>diplomi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 i="1" dirty="0" err="1">
                <a:solidFill>
                  <a:schemeClr val="tx2">
                    <a:lumMod val="75000"/>
                  </a:schemeClr>
                </a:solidFill>
              </a:rPr>
              <a:t>agli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 studenti.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 err="1"/>
              <a:t>soggetto</a:t>
            </a:r>
            <a:r>
              <a:rPr lang="cs-CZ" sz="2200" dirty="0"/>
              <a:t>, </a:t>
            </a:r>
            <a:r>
              <a:rPr lang="cs-CZ" sz="2200" dirty="0" err="1"/>
              <a:t>oggetto</a:t>
            </a:r>
            <a:r>
              <a:rPr lang="cs-CZ" sz="2200" dirty="0"/>
              <a:t> </a:t>
            </a:r>
            <a:r>
              <a:rPr lang="cs-CZ" sz="2200" dirty="0" err="1"/>
              <a:t>diretto</a:t>
            </a:r>
            <a:r>
              <a:rPr lang="cs-CZ" sz="2200" dirty="0"/>
              <a:t>, </a:t>
            </a:r>
            <a:r>
              <a:rPr lang="cs-CZ" sz="2200" dirty="0" err="1"/>
              <a:t>oggetto</a:t>
            </a:r>
            <a:r>
              <a:rPr lang="cs-CZ" sz="2200" dirty="0"/>
              <a:t> </a:t>
            </a:r>
            <a:r>
              <a:rPr lang="cs-CZ" sz="2200" dirty="0" err="1"/>
              <a:t>indiretto</a:t>
            </a:r>
            <a:r>
              <a:rPr lang="cs-CZ" sz="2200" dirty="0"/>
              <a:t>: 3 ARG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I </a:t>
            </a:r>
            <a:r>
              <a:rPr lang="cs-CZ" sz="2200" i="1" dirty="0" err="1">
                <a:solidFill>
                  <a:schemeClr val="tx2">
                    <a:lumMod val="75000"/>
                  </a:schemeClr>
                </a:solidFill>
              </a:rPr>
              <a:t>diplomi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 i="1" u="sng" dirty="0" err="1">
                <a:solidFill>
                  <a:schemeClr val="tx2">
                    <a:lumMod val="75000"/>
                  </a:schemeClr>
                </a:solidFill>
              </a:rPr>
              <a:t>sono</a:t>
            </a:r>
            <a:r>
              <a:rPr lang="cs-CZ" sz="2200" i="1" u="sng" dirty="0">
                <a:solidFill>
                  <a:schemeClr val="tx2">
                    <a:lumMod val="75000"/>
                  </a:schemeClr>
                </a:solidFill>
              </a:rPr>
              <a:t> stati </a:t>
            </a:r>
            <a:r>
              <a:rPr lang="cs-CZ" sz="2200" i="1" u="sng" dirty="0" err="1">
                <a:solidFill>
                  <a:schemeClr val="tx2">
                    <a:lumMod val="75000"/>
                  </a:schemeClr>
                </a:solidFill>
              </a:rPr>
              <a:t>consegnati</a:t>
            </a:r>
            <a:r>
              <a:rPr lang="cs-CZ" sz="2200" i="1" u="sng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 i="1" dirty="0" err="1">
                <a:solidFill>
                  <a:schemeClr val="tx2">
                    <a:lumMod val="75000"/>
                  </a:schemeClr>
                </a:solidFill>
              </a:rPr>
              <a:t>agli</a:t>
            </a:r>
            <a:r>
              <a:rPr lang="cs-CZ" sz="2200" i="1" dirty="0">
                <a:solidFill>
                  <a:schemeClr val="tx2">
                    <a:lumMod val="75000"/>
                  </a:schemeClr>
                </a:solidFill>
              </a:rPr>
              <a:t> studenti.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/>
              <a:t>(--, </a:t>
            </a:r>
            <a:r>
              <a:rPr lang="cs-CZ" sz="2200" dirty="0" err="1"/>
              <a:t>soggetto</a:t>
            </a:r>
            <a:r>
              <a:rPr lang="cs-CZ" sz="2200" dirty="0"/>
              <a:t>, </a:t>
            </a:r>
            <a:r>
              <a:rPr lang="cs-CZ" sz="2200" dirty="0" err="1"/>
              <a:t>oggetto</a:t>
            </a:r>
            <a:r>
              <a:rPr lang="cs-CZ" sz="2200" dirty="0"/>
              <a:t> </a:t>
            </a:r>
            <a:r>
              <a:rPr lang="cs-CZ" sz="2200" dirty="0" err="1"/>
              <a:t>indiretto</a:t>
            </a:r>
            <a:r>
              <a:rPr lang="cs-CZ" sz="2200" dirty="0"/>
              <a:t> – 2 ARG.)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/>
              <a:t>    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/>
              <a:t>        </a:t>
            </a:r>
            <a:r>
              <a:rPr lang="cs-CZ" sz="2200" dirty="0" err="1"/>
              <a:t>Altre</a:t>
            </a:r>
            <a:r>
              <a:rPr lang="cs-CZ" sz="2200" dirty="0"/>
              <a:t> </a:t>
            </a:r>
            <a:r>
              <a:rPr lang="cs-CZ" sz="2200" dirty="0" err="1"/>
              <a:t>costruzioni</a:t>
            </a:r>
            <a:r>
              <a:rPr lang="cs-CZ" sz="2200" dirty="0"/>
              <a:t> che </a:t>
            </a:r>
            <a:r>
              <a:rPr lang="cs-CZ" sz="2200" dirty="0" err="1"/>
              <a:t>modificano</a:t>
            </a:r>
            <a:r>
              <a:rPr lang="cs-CZ" sz="2200" dirty="0"/>
              <a:t> la </a:t>
            </a:r>
            <a:r>
              <a:rPr lang="cs-CZ" sz="2200" dirty="0" err="1"/>
              <a:t>valenza</a:t>
            </a:r>
            <a:r>
              <a:rPr lang="cs-CZ" sz="2200" dirty="0"/>
              <a:t>?</a:t>
            </a:r>
          </a:p>
        </p:txBody>
      </p:sp>
      <p:sp>
        <p:nvSpPr>
          <p:cNvPr id="717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CABA98-A872-4A36-B333-F74F7C207E5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FD93E7-FD5E-4321-8EBF-F29406B7A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620713"/>
            <a:ext cx="8088312" cy="608488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  <a:r>
              <a:rPr lang="cs-CZ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SI PASSIVO</a:t>
            </a:r>
            <a:r>
              <a:rPr lang="cs-CZ" sz="2200" dirty="0"/>
              <a:t>: </a:t>
            </a: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 err="1"/>
              <a:t>Il</a:t>
            </a:r>
            <a:r>
              <a:rPr lang="cs-CZ" sz="2200" i="1" dirty="0"/>
              <a:t> presidente </a:t>
            </a:r>
            <a:r>
              <a:rPr lang="cs-CZ" sz="2200" i="1" dirty="0">
                <a:solidFill>
                  <a:srgbClr val="92D050"/>
                </a:solidFill>
              </a:rPr>
              <a:t>ha </a:t>
            </a:r>
            <a:r>
              <a:rPr lang="cs-CZ" sz="2200" i="1" dirty="0" err="1">
                <a:solidFill>
                  <a:srgbClr val="92D050"/>
                </a:solidFill>
              </a:rPr>
              <a:t>consegnato</a:t>
            </a:r>
            <a:r>
              <a:rPr lang="cs-CZ" sz="2200" i="1" dirty="0">
                <a:solidFill>
                  <a:srgbClr val="92D050"/>
                </a:solidFill>
              </a:rPr>
              <a:t> </a:t>
            </a:r>
            <a:r>
              <a:rPr lang="cs-CZ" sz="2200" i="1" dirty="0"/>
              <a:t>i </a:t>
            </a:r>
            <a:r>
              <a:rPr lang="cs-CZ" sz="2200" i="1" dirty="0" err="1"/>
              <a:t>diplomi</a:t>
            </a:r>
            <a:r>
              <a:rPr lang="cs-CZ" sz="2200" i="1" dirty="0"/>
              <a:t> </a:t>
            </a:r>
            <a:r>
              <a:rPr lang="cs-CZ" sz="2200" i="1" dirty="0" err="1"/>
              <a:t>agli</a:t>
            </a:r>
            <a:r>
              <a:rPr lang="cs-CZ" sz="2200" i="1" dirty="0"/>
              <a:t> studenti  </a:t>
            </a:r>
            <a:r>
              <a:rPr lang="cs-CZ" sz="2200" i="1" dirty="0" smtClean="0"/>
              <a:t>(</a:t>
            </a:r>
            <a:r>
              <a:rPr lang="cs-CZ" sz="2200" dirty="0" smtClean="0"/>
              <a:t>3 </a:t>
            </a:r>
            <a:r>
              <a:rPr lang="cs-CZ" sz="2200" dirty="0" err="1" smtClean="0"/>
              <a:t>arg</a:t>
            </a:r>
            <a:r>
              <a:rPr lang="cs-CZ" sz="2200" i="1" dirty="0" smtClean="0"/>
              <a:t>.)</a:t>
            </a:r>
            <a:endParaRPr lang="it-IT" sz="2200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>
                <a:solidFill>
                  <a:srgbClr val="92D050"/>
                </a:solidFill>
              </a:rPr>
              <a:t>Si sono </a:t>
            </a:r>
            <a:r>
              <a:rPr lang="cs-CZ" sz="2200" i="1" dirty="0" err="1">
                <a:solidFill>
                  <a:srgbClr val="92D050"/>
                </a:solidFill>
              </a:rPr>
              <a:t>consegnati</a:t>
            </a:r>
            <a:r>
              <a:rPr lang="cs-CZ" sz="2200" i="1" dirty="0">
                <a:solidFill>
                  <a:srgbClr val="92D050"/>
                </a:solidFill>
              </a:rPr>
              <a:t> </a:t>
            </a:r>
            <a:r>
              <a:rPr lang="cs-CZ" sz="2200" i="1" dirty="0"/>
              <a:t>i </a:t>
            </a:r>
            <a:r>
              <a:rPr lang="cs-CZ" sz="2200" i="1" dirty="0" err="1"/>
              <a:t>diplomi</a:t>
            </a:r>
            <a:r>
              <a:rPr lang="cs-CZ" sz="2200" i="1" dirty="0"/>
              <a:t> </a:t>
            </a:r>
            <a:r>
              <a:rPr lang="cs-CZ" sz="2200" i="1" dirty="0" err="1"/>
              <a:t>agli</a:t>
            </a:r>
            <a:r>
              <a:rPr lang="cs-CZ" sz="2200" i="1" dirty="0"/>
              <a:t> studenti</a:t>
            </a:r>
            <a:r>
              <a:rPr lang="cs-CZ" sz="2200" i="1" dirty="0" smtClean="0"/>
              <a:t>. (2 </a:t>
            </a:r>
            <a:r>
              <a:rPr lang="cs-CZ" sz="2200" i="1" dirty="0" err="1" smtClean="0"/>
              <a:t>arg</a:t>
            </a:r>
            <a:r>
              <a:rPr lang="cs-CZ" sz="2200" i="1" dirty="0" smtClean="0"/>
              <a:t>)</a:t>
            </a:r>
            <a:endParaRPr lang="cs-CZ" sz="2200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SI </a:t>
            </a:r>
            <a:r>
              <a:rPr lang="cs-CZ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IMPERSONALE ? </a:t>
            </a:r>
            <a:endParaRPr lang="cs-CZ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 err="1" smtClean="0">
                <a:solidFill>
                  <a:srgbClr val="92D050"/>
                </a:solidFill>
              </a:rPr>
              <a:t>Siamo</a:t>
            </a:r>
            <a:r>
              <a:rPr lang="cs-CZ" sz="2200" i="1" dirty="0" smtClean="0">
                <a:solidFill>
                  <a:srgbClr val="92D050"/>
                </a:solidFill>
              </a:rPr>
              <a:t> </a:t>
            </a:r>
            <a:r>
              <a:rPr lang="cs-CZ" sz="2200" i="1" dirty="0" err="1" smtClean="0">
                <a:solidFill>
                  <a:srgbClr val="92D050"/>
                </a:solidFill>
              </a:rPr>
              <a:t>andati</a:t>
            </a:r>
            <a:r>
              <a:rPr lang="cs-CZ" sz="2200" i="1" dirty="0" smtClean="0">
                <a:solidFill>
                  <a:srgbClr val="92D050"/>
                </a:solidFill>
              </a:rPr>
              <a:t> </a:t>
            </a:r>
            <a:r>
              <a:rPr lang="cs-CZ" sz="2200" i="1" dirty="0" smtClean="0"/>
              <a:t>al mare </a:t>
            </a:r>
            <a:r>
              <a:rPr lang="cs-CZ" sz="2200" dirty="0" smtClean="0"/>
              <a:t>(2 </a:t>
            </a:r>
            <a:r>
              <a:rPr lang="cs-CZ" sz="2200" dirty="0" err="1" smtClean="0"/>
              <a:t>arg</a:t>
            </a:r>
            <a:r>
              <a:rPr lang="cs-CZ" sz="2200" dirty="0" smtClean="0"/>
              <a:t>)</a:t>
            </a:r>
            <a:endParaRPr 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200" i="1" dirty="0">
                <a:solidFill>
                  <a:srgbClr val="92D050"/>
                </a:solidFill>
              </a:rPr>
              <a:t>S</a:t>
            </a:r>
            <a:r>
              <a:rPr lang="cs-CZ" sz="2200" i="1" dirty="0" smtClean="0">
                <a:solidFill>
                  <a:srgbClr val="92D050"/>
                </a:solidFill>
              </a:rPr>
              <a:t>i </a:t>
            </a:r>
            <a:r>
              <a:rPr lang="it-IT" sz="2200" i="1" dirty="0">
                <a:solidFill>
                  <a:srgbClr val="92D050"/>
                </a:solidFill>
              </a:rPr>
              <a:t>è </a:t>
            </a:r>
            <a:r>
              <a:rPr lang="cs-CZ" sz="2200" i="1" dirty="0" err="1" smtClean="0">
                <a:solidFill>
                  <a:srgbClr val="92D050"/>
                </a:solidFill>
              </a:rPr>
              <a:t>andati</a:t>
            </a:r>
            <a:r>
              <a:rPr lang="it-IT" sz="2200" i="1" dirty="0" smtClean="0">
                <a:solidFill>
                  <a:srgbClr val="92D050"/>
                </a:solidFill>
              </a:rPr>
              <a:t> </a:t>
            </a:r>
            <a:r>
              <a:rPr lang="it-IT" sz="2200" i="1" dirty="0" smtClean="0"/>
              <a:t>a</a:t>
            </a:r>
            <a:r>
              <a:rPr lang="cs-CZ" sz="2200" i="1" dirty="0" smtClean="0"/>
              <a:t>l mare (</a:t>
            </a:r>
            <a:r>
              <a:rPr lang="cs-CZ" sz="2200" dirty="0" smtClean="0"/>
              <a:t>1 </a:t>
            </a:r>
            <a:r>
              <a:rPr lang="cs-CZ" sz="2200" dirty="0" err="1" smtClean="0"/>
              <a:t>arg</a:t>
            </a:r>
            <a:r>
              <a:rPr lang="it-IT" sz="2200" dirty="0" smtClean="0"/>
              <a:t>)</a:t>
            </a: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COSTRUZIONE FATTITIVA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200" i="1" dirty="0"/>
              <a:t>Pietro farà mangiare la minestra a Maria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2200" i="1" dirty="0">
                <a:solidFill>
                  <a:srgbClr val="92D050"/>
                </a:solidFill>
              </a:rPr>
              <a:t>fare</a:t>
            </a:r>
            <a:r>
              <a:rPr lang="it-IT" sz="2200" dirty="0"/>
              <a:t> S </a:t>
            </a:r>
            <a:r>
              <a:rPr lang="it-IT" sz="2200" dirty="0">
                <a:cs typeface="Arial" panose="020B0604020202020204" pitchFamily="34" charset="0"/>
              </a:rPr>
              <a:t>→ S ….     </a:t>
            </a:r>
            <a:r>
              <a:rPr lang="it-IT" sz="2200" i="1" dirty="0">
                <a:solidFill>
                  <a:srgbClr val="92D050"/>
                </a:solidFill>
                <a:cs typeface="Arial" panose="020B0604020202020204" pitchFamily="34" charset="0"/>
              </a:rPr>
              <a:t>mangiare</a:t>
            </a:r>
            <a:r>
              <a:rPr lang="it-IT" sz="2200" dirty="0">
                <a:cs typeface="Arial" panose="020B0604020202020204" pitchFamily="34" charset="0"/>
              </a:rPr>
              <a:t> S → O indir. (2 </a:t>
            </a:r>
            <a:r>
              <a:rPr lang="it-IT" sz="2200" dirty="0" err="1">
                <a:cs typeface="Arial" panose="020B0604020202020204" pitchFamily="34" charset="0"/>
              </a:rPr>
              <a:t>arg</a:t>
            </a:r>
            <a:r>
              <a:rPr lang="it-IT" sz="2200" dirty="0">
                <a:cs typeface="Arial" panose="020B0604020202020204" pitchFamily="34" charset="0"/>
              </a:rPr>
              <a:t>. → 3 </a:t>
            </a:r>
            <a:r>
              <a:rPr lang="it-IT" sz="2200" dirty="0" err="1">
                <a:cs typeface="Arial" panose="020B0604020202020204" pitchFamily="34" charset="0"/>
              </a:rPr>
              <a:t>arg</a:t>
            </a:r>
            <a:r>
              <a:rPr lang="it-IT" sz="2200" dirty="0">
                <a:cs typeface="Arial" panose="020B0604020202020204" pitchFamily="34" charset="0"/>
              </a:rPr>
              <a:t>.)</a:t>
            </a: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it-IT" sz="2200" dirty="0"/>
          </a:p>
          <a:p>
            <a:pPr>
              <a:defRPr/>
            </a:pPr>
            <a:endParaRPr lang="it-IT" sz="2200" dirty="0"/>
          </a:p>
        </p:txBody>
      </p:sp>
      <p:sp>
        <p:nvSpPr>
          <p:cNvPr id="819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5A1FC7B-79F6-4BC9-9BFB-C7003433431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9EC87C-D5DE-4930-B1A7-9AC4866A8E3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cs-CZ" sz="14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159750" cy="63373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b="1" dirty="0" smtClean="0"/>
              <a:t>        </a:t>
            </a:r>
            <a:r>
              <a:rPr lang="it-IT" altLang="cs-CZ" b="1" dirty="0" smtClean="0">
                <a:solidFill>
                  <a:srgbClr val="92D050"/>
                </a:solidFill>
              </a:rPr>
              <a:t>STRUTTURA INACCUSATIVA</a:t>
            </a:r>
            <a:endParaRPr lang="it-IT" altLang="cs-CZ" dirty="0" smtClean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dirty="0" smtClean="0"/>
              <a:t>A) </a:t>
            </a:r>
            <a:r>
              <a:rPr lang="it-IT" altLang="cs-CZ" sz="2200" dirty="0" smtClean="0"/>
              <a:t>Il soggetto occupa la posizione </a:t>
            </a:r>
            <a:r>
              <a:rPr lang="it-IT" altLang="cs-CZ" sz="2200" dirty="0" smtClean="0">
                <a:solidFill>
                  <a:srgbClr val="FFC000"/>
                </a:solidFill>
              </a:rPr>
              <a:t>Od</a:t>
            </a:r>
            <a:r>
              <a:rPr lang="cs-CZ" altLang="cs-CZ" sz="2200" dirty="0" err="1" smtClean="0">
                <a:solidFill>
                  <a:srgbClr val="FFC000"/>
                </a:solidFill>
              </a:rPr>
              <a:t>ir</a:t>
            </a:r>
            <a:r>
              <a:rPr lang="it-IT" altLang="cs-CZ" sz="2200" dirty="0" smtClean="0">
                <a:solidFill>
                  <a:srgbClr val="FFC000"/>
                </a:solidFill>
              </a:rPr>
              <a:t>,</a:t>
            </a:r>
            <a:r>
              <a:rPr lang="it-IT" altLang="cs-CZ" sz="2200" dirty="0" smtClean="0"/>
              <a:t> alcune</a:t>
            </a:r>
            <a:r>
              <a:rPr lang="cs-CZ" altLang="cs-CZ" sz="2200" dirty="0" smtClean="0"/>
              <a:t> </a:t>
            </a:r>
            <a:r>
              <a:rPr lang="it-IT" altLang="cs-CZ" sz="2200" dirty="0" smtClean="0"/>
              <a:t>proprietà: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i="1" dirty="0" smtClean="0"/>
              <a:t>- ne genitivo ecc.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i="1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i="1" dirty="0" smtClean="0"/>
              <a:t>              Sono stati trovato molti </a:t>
            </a:r>
            <a:r>
              <a:rPr lang="it-IT" altLang="cs-CZ" sz="2200" i="1" dirty="0" smtClean="0">
                <a:solidFill>
                  <a:srgbClr val="FFFF59"/>
                </a:solidFill>
              </a:rPr>
              <a:t>funghi.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i="1" dirty="0" smtClean="0">
                <a:cs typeface="Arial" panose="020B0604020202020204" pitchFamily="34" charset="0"/>
              </a:rPr>
              <a:t>           → </a:t>
            </a:r>
            <a:r>
              <a:rPr lang="it-IT" altLang="cs-CZ" sz="2200" i="1" dirty="0" smtClean="0">
                <a:solidFill>
                  <a:srgbClr val="FFFF00"/>
                </a:solidFill>
              </a:rPr>
              <a:t>Ne </a:t>
            </a:r>
            <a:r>
              <a:rPr lang="it-IT" altLang="cs-CZ" sz="2200" i="1" dirty="0" smtClean="0"/>
              <a:t>sono stati trovati </a:t>
            </a:r>
            <a:r>
              <a:rPr lang="it-IT" altLang="cs-CZ" sz="2200" i="1" dirty="0" smtClean="0"/>
              <a:t>molti </a:t>
            </a:r>
            <a:r>
              <a:rPr lang="it-IT" altLang="cs-CZ" sz="2200" i="1" dirty="0" smtClean="0"/>
              <a:t>(funghi)</a:t>
            </a: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it-IT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cs-CZ" sz="2200" dirty="0" smtClean="0"/>
              <a:t>- ruolo di PAZIENTE</a:t>
            </a:r>
            <a:endParaRPr lang="it-IT" altLang="cs-CZ" sz="2200" i="1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200" i="1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dirty="0" smtClean="0"/>
              <a:t>B) </a:t>
            </a:r>
            <a:r>
              <a:rPr lang="it-IT" altLang="cs-CZ" sz="2200" dirty="0" smtClean="0"/>
              <a:t>Ma ha anche le proprietà sintattiche del </a:t>
            </a:r>
            <a:r>
              <a:rPr lang="it-IT" altLang="cs-CZ" sz="2200" dirty="0" smtClean="0">
                <a:solidFill>
                  <a:srgbClr val="FFC000"/>
                </a:solidFill>
              </a:rPr>
              <a:t>soggetto</a:t>
            </a:r>
            <a:r>
              <a:rPr lang="it-IT" altLang="cs-CZ" sz="2200" dirty="0" smtClean="0"/>
              <a:t>, può occupare la posizione preverbale</a:t>
            </a:r>
            <a:r>
              <a:rPr lang="cs-CZ" altLang="cs-CZ" sz="2200" dirty="0" smtClean="0"/>
              <a:t>:</a:t>
            </a:r>
            <a:r>
              <a:rPr lang="it-IT" altLang="cs-CZ" sz="2200" dirty="0" smtClean="0"/>
              <a:t> </a:t>
            </a:r>
            <a:endParaRPr lang="cs-CZ" altLang="cs-CZ" sz="2200" dirty="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          </a:t>
            </a:r>
            <a:r>
              <a:rPr lang="it-IT" altLang="cs-CZ" sz="2200" i="1" dirty="0" smtClean="0"/>
              <a:t>          </a:t>
            </a:r>
            <a:r>
              <a:rPr lang="cs-CZ" altLang="cs-CZ" sz="2200" i="1" dirty="0" smtClean="0"/>
              <a:t>   </a:t>
            </a:r>
            <a:r>
              <a:rPr lang="it-IT" altLang="cs-CZ" sz="2200" i="1" dirty="0" smtClean="0">
                <a:solidFill>
                  <a:srgbClr val="FF6666"/>
                </a:solidFill>
              </a:rPr>
              <a:t>I tre ufficiali </a:t>
            </a:r>
            <a:r>
              <a:rPr lang="it-IT" altLang="cs-CZ" sz="2200" i="1" dirty="0" smtClean="0"/>
              <a:t>furono degradati.</a:t>
            </a:r>
            <a:endParaRPr lang="cs-CZ" altLang="cs-CZ" sz="2200" i="1" dirty="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463EEE-DD7C-4A36-A0E4-F3E3E0D54B0A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65AFA77-EC71-4026-9AC9-89CC5C313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591550" cy="61214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un po’ di sintassi generativa: </a:t>
            </a:r>
            <a:r>
              <a:rPr lang="cs-CZ" altLang="cs-CZ" sz="2400" dirty="0"/>
              <a:t>    </a:t>
            </a:r>
            <a:r>
              <a:rPr lang="it-IT" altLang="cs-CZ" sz="2400" i="1" dirty="0"/>
              <a:t>la luna è guardata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dirty="0"/>
              <a:t>                               </a:t>
            </a:r>
            <a:r>
              <a:rPr lang="it-IT" altLang="cs-CZ" sz="2000" dirty="0"/>
              <a:t>ST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   SN                                      </a:t>
            </a:r>
            <a:r>
              <a:rPr lang="cs-CZ" altLang="cs-CZ" sz="2000" dirty="0"/>
              <a:t>     </a:t>
            </a:r>
            <a:r>
              <a:rPr lang="it-IT" altLang="cs-CZ" sz="2000" dirty="0"/>
              <a:t>T’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la luna                          </a:t>
            </a:r>
            <a:r>
              <a:rPr lang="cs-CZ" altLang="cs-CZ" sz="2000" dirty="0"/>
              <a:t>      </a:t>
            </a:r>
            <a:r>
              <a:rPr lang="it-IT" altLang="cs-CZ" sz="2000" dirty="0"/>
              <a:t>T                    SV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                                   </a:t>
            </a:r>
            <a:r>
              <a:rPr lang="cs-CZ" altLang="cs-CZ" sz="2000" dirty="0"/>
              <a:t>     </a:t>
            </a:r>
            <a:r>
              <a:rPr lang="it-IT" altLang="cs-CZ" sz="2000" dirty="0"/>
              <a:t>  è                         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                                              </a:t>
            </a:r>
            <a:r>
              <a:rPr lang="cs-CZ" altLang="cs-CZ" sz="2000" dirty="0"/>
              <a:t>     </a:t>
            </a:r>
            <a:r>
              <a:rPr lang="it-IT" altLang="cs-CZ" sz="2000" dirty="0"/>
              <a:t>   V                     SN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it-IT" altLang="cs-CZ" sz="20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                                           </a:t>
            </a:r>
            <a:r>
              <a:rPr lang="cs-CZ" altLang="cs-CZ" sz="2000" dirty="0"/>
              <a:t>    </a:t>
            </a:r>
            <a:r>
              <a:rPr lang="it-IT" altLang="cs-CZ" sz="2000" dirty="0"/>
              <a:t>  guardata 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000" dirty="0"/>
              <a:t>                                                                                           </a:t>
            </a:r>
            <a:r>
              <a:rPr lang="cs-CZ" altLang="cs-CZ" sz="2000" dirty="0"/>
              <a:t>       </a:t>
            </a:r>
            <a:r>
              <a:rPr lang="it-IT" altLang="cs-CZ" sz="2000" dirty="0"/>
              <a:t>  la </a:t>
            </a:r>
            <a:r>
              <a:rPr lang="cs-CZ" altLang="cs-CZ" sz="2000" dirty="0"/>
              <a:t>l</a:t>
            </a:r>
            <a:r>
              <a:rPr lang="it-IT" altLang="cs-CZ" sz="2000" dirty="0"/>
              <a:t>una</a:t>
            </a:r>
          </a:p>
          <a:p>
            <a:pPr eaLnBrk="1" hangingPunct="1">
              <a:defRPr/>
            </a:pPr>
            <a:endParaRPr lang="cs-CZ" altLang="cs-CZ" sz="2000" dirty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 flipH="1">
            <a:off x="2581275" y="2032000"/>
            <a:ext cx="10080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3589338" y="2032000"/>
            <a:ext cx="1774825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H="1">
            <a:off x="2016125" y="3105150"/>
            <a:ext cx="3603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2016125" y="3629025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H="1" flipV="1">
            <a:off x="2376488" y="3141663"/>
            <a:ext cx="192087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5003800" y="3141663"/>
            <a:ext cx="64770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>
            <a:off x="5651500" y="3141663"/>
            <a:ext cx="792163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>
            <a:off x="4932363" y="42211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5867400" y="4149725"/>
            <a:ext cx="7207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Line 14"/>
          <p:cNvSpPr>
            <a:spLocks noChangeShapeType="1"/>
          </p:cNvSpPr>
          <p:nvPr/>
        </p:nvSpPr>
        <p:spPr bwMode="auto">
          <a:xfrm>
            <a:off x="6588125" y="4149725"/>
            <a:ext cx="86360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2" name="Line 15"/>
          <p:cNvSpPr>
            <a:spLocks noChangeShapeType="1"/>
          </p:cNvSpPr>
          <p:nvPr/>
        </p:nvSpPr>
        <p:spPr bwMode="auto">
          <a:xfrm>
            <a:off x="5795963" y="53006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3" name="Line 16"/>
          <p:cNvSpPr>
            <a:spLocks noChangeShapeType="1"/>
          </p:cNvSpPr>
          <p:nvPr/>
        </p:nvSpPr>
        <p:spPr bwMode="auto">
          <a:xfrm flipH="1">
            <a:off x="7235825" y="5300663"/>
            <a:ext cx="3603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4" name="Line 17"/>
          <p:cNvSpPr>
            <a:spLocks noChangeShapeType="1"/>
          </p:cNvSpPr>
          <p:nvPr/>
        </p:nvSpPr>
        <p:spPr bwMode="auto">
          <a:xfrm>
            <a:off x="7596188" y="5300663"/>
            <a:ext cx="2889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5" name="Line 18"/>
          <p:cNvSpPr>
            <a:spLocks noChangeShapeType="1"/>
          </p:cNvSpPr>
          <p:nvPr/>
        </p:nvSpPr>
        <p:spPr bwMode="auto">
          <a:xfrm flipH="1">
            <a:off x="7235825" y="5876925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6" name="Freeform 20"/>
          <p:cNvSpPr>
            <a:spLocks/>
          </p:cNvSpPr>
          <p:nvPr/>
        </p:nvSpPr>
        <p:spPr bwMode="auto">
          <a:xfrm>
            <a:off x="2555875" y="4508500"/>
            <a:ext cx="4608513" cy="2028825"/>
          </a:xfrm>
          <a:custGeom>
            <a:avLst/>
            <a:gdLst>
              <a:gd name="T0" fmla="*/ 2147483646 w 2903"/>
              <a:gd name="T1" fmla="*/ 2147483646 h 1278"/>
              <a:gd name="T2" fmla="*/ 2147483646 w 2903"/>
              <a:gd name="T3" fmla="*/ 2147483646 h 1278"/>
              <a:gd name="T4" fmla="*/ 0 w 2903"/>
              <a:gd name="T5" fmla="*/ 0 h 12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03" h="1278">
                <a:moveTo>
                  <a:pt x="2903" y="1134"/>
                </a:moveTo>
                <a:cubicBezTo>
                  <a:pt x="1943" y="1206"/>
                  <a:pt x="983" y="1278"/>
                  <a:pt x="499" y="1089"/>
                </a:cubicBezTo>
                <a:cubicBezTo>
                  <a:pt x="15" y="900"/>
                  <a:pt x="83" y="18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7" name="Line 21"/>
          <p:cNvSpPr>
            <a:spLocks noChangeShapeType="1"/>
          </p:cNvSpPr>
          <p:nvPr/>
        </p:nvSpPr>
        <p:spPr bwMode="auto">
          <a:xfrm flipV="1">
            <a:off x="2555875" y="4149725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8" name="Line 22"/>
          <p:cNvSpPr>
            <a:spLocks noChangeShapeType="1"/>
          </p:cNvSpPr>
          <p:nvPr/>
        </p:nvSpPr>
        <p:spPr bwMode="auto">
          <a:xfrm>
            <a:off x="7524750" y="6092825"/>
            <a:ext cx="71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9" name="Line 24"/>
          <p:cNvSpPr>
            <a:spLocks noChangeShapeType="1"/>
          </p:cNvSpPr>
          <p:nvPr/>
        </p:nvSpPr>
        <p:spPr bwMode="auto">
          <a:xfrm flipV="1">
            <a:off x="7308850" y="6092825"/>
            <a:ext cx="7921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6283DA-9442-4843-BA6B-CF3DA244AD38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cs-CZ" sz="1400" smtClean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0533C7B-7259-4709-B10B-CD6F337F6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375650" cy="64452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Passivo: perifrasi verbale (ausiliare + participio perfetto)    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>
                <a:solidFill>
                  <a:srgbClr val="FFC000"/>
                </a:solidFill>
              </a:rPr>
              <a:t>Ausiliari della costruzione passiva:</a:t>
            </a:r>
            <a:endParaRPr lang="it-IT" altLang="cs-CZ" sz="2400" i="1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                   ESSERE – VENIRE – ANDARE</a:t>
            </a:r>
            <a:endParaRPr lang="it-IT" altLang="cs-CZ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b="1" dirty="0">
                <a:solidFill>
                  <a:schemeClr val="tx2"/>
                </a:solidFill>
              </a:rPr>
              <a:t>                 </a:t>
            </a:r>
            <a:r>
              <a:rPr lang="it-IT" altLang="cs-CZ" sz="2400" b="1" dirty="0">
                <a:solidFill>
                  <a:srgbClr val="92D050"/>
                </a:solidFill>
              </a:rPr>
              <a:t>ESSERE </a:t>
            </a:r>
            <a:r>
              <a:rPr lang="it-IT" altLang="cs-CZ" sz="2400" dirty="0"/>
              <a:t>– nessuna sfumatura semantica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 i="1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                 La porta è chiusa.</a:t>
            </a:r>
            <a:r>
              <a:rPr lang="cs-CZ" altLang="cs-CZ" sz="2400" i="1" dirty="0"/>
              <a:t>  - </a:t>
            </a:r>
            <a:r>
              <a:rPr lang="cs-CZ" altLang="cs-CZ" sz="2400" i="1" dirty="0" err="1"/>
              <a:t>ambiguit</a:t>
            </a:r>
            <a:r>
              <a:rPr lang="en-US" altLang="cs-CZ" sz="2400" i="1" dirty="0">
                <a:cs typeface="Arial" panose="020B0604020202020204" pitchFamily="34" charset="0"/>
              </a:rPr>
              <a:t>à </a:t>
            </a:r>
            <a:r>
              <a:rPr lang="en-US" altLang="cs-CZ" sz="2400" i="1" dirty="0" smtClean="0">
                <a:cs typeface="Arial" panose="020B0604020202020204" pitchFamily="34" charset="0"/>
              </a:rPr>
              <a:t>??</a:t>
            </a:r>
            <a:endParaRPr lang="en-US" altLang="cs-CZ" sz="2400" dirty="0"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cs-CZ" sz="24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Interpretazione </a:t>
            </a:r>
            <a:r>
              <a:rPr lang="it-IT" altLang="cs-CZ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passiva</a:t>
            </a:r>
            <a:r>
              <a:rPr lang="it-IT" altLang="cs-CZ" sz="2400" dirty="0"/>
              <a:t> x </a:t>
            </a:r>
            <a:r>
              <a:rPr lang="it-IT" altLang="cs-CZ" sz="2400" dirty="0">
                <a:solidFill>
                  <a:schemeClr val="tx2">
                    <a:lumMod val="90000"/>
                  </a:schemeClr>
                </a:solidFill>
              </a:rPr>
              <a:t>stativa</a:t>
            </a:r>
            <a:r>
              <a:rPr lang="it-IT" altLang="cs-CZ" sz="2400" dirty="0"/>
              <a:t> (participio interpretato come aggettivo)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cs-CZ" sz="24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                    </a:t>
            </a:r>
            <a:r>
              <a:rPr lang="cs-CZ" altLang="cs-CZ" sz="2400" dirty="0" err="1"/>
              <a:t>Fattori</a:t>
            </a:r>
            <a:r>
              <a:rPr lang="cs-CZ" altLang="cs-CZ" sz="2400" dirty="0"/>
              <a:t> per </a:t>
            </a:r>
            <a:r>
              <a:rPr lang="cs-CZ" altLang="cs-CZ" sz="2400" dirty="0" err="1"/>
              <a:t>chiarire</a:t>
            </a:r>
            <a:r>
              <a:rPr lang="cs-CZ" altLang="cs-CZ" sz="2400" dirty="0"/>
              <a:t> l</a:t>
            </a:r>
            <a:r>
              <a:rPr lang="it-IT" altLang="cs-CZ" sz="2400" dirty="0"/>
              <a:t>’ambiguità:</a:t>
            </a:r>
            <a:endParaRPr lang="it-IT" altLang="cs-CZ" sz="24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La porta è chiusa </a:t>
            </a:r>
            <a:r>
              <a:rPr lang="it-IT" altLang="cs-CZ" sz="24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da Giovanni</a:t>
            </a:r>
            <a:r>
              <a:rPr lang="it-IT" altLang="cs-CZ" sz="2400" dirty="0"/>
              <a:t>. (passivo) - c. d’agente</a:t>
            </a:r>
            <a:endParaRPr lang="it-IT" altLang="cs-CZ" sz="24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La  porta è chiusa </a:t>
            </a:r>
            <a:r>
              <a:rPr lang="it-IT" altLang="cs-CZ" sz="24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violentemente</a:t>
            </a:r>
            <a:r>
              <a:rPr lang="it-IT" altLang="cs-CZ" sz="2400" i="1" dirty="0"/>
              <a:t>.</a:t>
            </a:r>
            <a:r>
              <a:rPr lang="it-IT" altLang="cs-CZ" sz="2400" dirty="0"/>
              <a:t> (passivo)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La porta è chiusa </a:t>
            </a:r>
            <a:r>
              <a:rPr lang="it-IT" altLang="cs-CZ" sz="2400" i="1" dirty="0">
                <a:solidFill>
                  <a:schemeClr val="tx2">
                    <a:lumMod val="50000"/>
                  </a:schemeClr>
                </a:solidFill>
              </a:rPr>
              <a:t>da tre ore</a:t>
            </a:r>
            <a:r>
              <a:rPr lang="it-IT" altLang="cs-CZ" sz="2400" i="1" dirty="0"/>
              <a:t>.</a:t>
            </a:r>
            <a:r>
              <a:rPr lang="it-IT" altLang="cs-CZ" sz="2400" dirty="0"/>
              <a:t> (stativo)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2671AC-3732-4755-A2C9-2659CEF155A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cs-CZ" sz="14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549275"/>
            <a:ext cx="8304212" cy="61198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Normalmente questi fattori si escludono:</a:t>
            </a: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i="1" dirty="0" smtClean="0"/>
              <a:t>     </a:t>
            </a:r>
            <a:r>
              <a:rPr lang="it-IT" altLang="cs-CZ" sz="2400" i="1" dirty="0" smtClean="0"/>
              <a:t>* </a:t>
            </a:r>
            <a:r>
              <a:rPr lang="it-IT" altLang="cs-CZ" sz="2400" i="1" dirty="0" smtClean="0">
                <a:solidFill>
                  <a:srgbClr val="FFC000"/>
                </a:solidFill>
              </a:rPr>
              <a:t>La porta è chiusa da Giovanni da due ore</a:t>
            </a:r>
            <a:r>
              <a:rPr lang="it-IT" altLang="cs-CZ" sz="2400" i="1" dirty="0" smtClean="0"/>
              <a:t>.</a:t>
            </a: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ma:</a:t>
            </a: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       </a:t>
            </a:r>
            <a:r>
              <a:rPr lang="it-IT" altLang="cs-CZ" sz="2400" i="1" dirty="0" smtClean="0">
                <a:solidFill>
                  <a:srgbClr val="FFC000"/>
                </a:solidFill>
              </a:rPr>
              <a:t>Maria è amata da Piero da molti anni.</a:t>
            </a:r>
            <a:r>
              <a:rPr lang="cs-CZ" altLang="cs-CZ" sz="2400" i="1" dirty="0" smtClean="0">
                <a:solidFill>
                  <a:srgbClr val="FFC000"/>
                </a:solidFill>
              </a:rPr>
              <a:t>   ??</a:t>
            </a:r>
            <a:endParaRPr lang="it-IT" altLang="cs-CZ" sz="2400" dirty="0" smtClean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Interpretazione stativa possibile solo con </a:t>
            </a:r>
            <a:r>
              <a:rPr lang="it-IT" altLang="cs-CZ" sz="2400" dirty="0" smtClean="0">
                <a:solidFill>
                  <a:srgbClr val="92D050"/>
                </a:solidFill>
              </a:rPr>
              <a:t>verbi di </a:t>
            </a:r>
            <a:r>
              <a:rPr lang="it-IT" altLang="cs-CZ" sz="2400" b="1" dirty="0" smtClean="0">
                <a:solidFill>
                  <a:srgbClr val="92D050"/>
                </a:solidFill>
              </a:rPr>
              <a:t>azione </a:t>
            </a:r>
            <a:endParaRPr lang="cs-CZ" altLang="cs-CZ" sz="2400" b="1" dirty="0" smtClean="0">
              <a:solidFill>
                <a:srgbClr val="92D05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b="1" dirty="0" smtClean="0">
                <a:solidFill>
                  <a:srgbClr val="92D050"/>
                </a:solidFill>
              </a:rPr>
              <a:t>telica</a:t>
            </a:r>
            <a:r>
              <a:rPr lang="it-IT" altLang="cs-CZ" sz="2400" dirty="0" smtClean="0">
                <a:solidFill>
                  <a:srgbClr val="92D050"/>
                </a:solidFill>
              </a:rPr>
              <a:t> </a:t>
            </a:r>
            <a:r>
              <a:rPr lang="it-IT" altLang="cs-CZ" sz="2400" dirty="0" smtClean="0"/>
              <a:t>(c</a:t>
            </a:r>
            <a:r>
              <a:rPr lang="cs-CZ" altLang="cs-CZ" sz="2400" dirty="0" smtClean="0"/>
              <a:t>í</a:t>
            </a:r>
            <a:r>
              <a:rPr lang="it-IT" altLang="cs-CZ" sz="2400" dirty="0" smtClean="0"/>
              <a:t>l) /v </a:t>
            </a:r>
            <a:r>
              <a:rPr lang="cs-CZ" altLang="cs-CZ" sz="2400" dirty="0" smtClean="0"/>
              <a:t>češtině </a:t>
            </a:r>
            <a:r>
              <a:rPr lang="it-IT" altLang="cs-CZ" sz="2400" dirty="0" err="1" smtClean="0"/>
              <a:t>vyj</a:t>
            </a:r>
            <a:r>
              <a:rPr lang="it-IT" altLang="cs-CZ" sz="2400" dirty="0" smtClean="0"/>
              <a:t>. </a:t>
            </a:r>
            <a:r>
              <a:rPr lang="cs-CZ" altLang="cs-CZ" sz="2400" dirty="0" smtClean="0"/>
              <a:t>dokonavá/nedokonavá slovesa/</a:t>
            </a:r>
            <a:endParaRPr lang="it-IT" altLang="cs-CZ" sz="24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            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b="1" dirty="0" smtClean="0"/>
              <a:t>Nel passato: </a:t>
            </a:r>
            <a:endParaRPr lang="it-IT" altLang="cs-CZ" sz="2400" b="1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i="1" dirty="0" smtClean="0"/>
              <a:t>La porta era chiusa.</a:t>
            </a:r>
            <a:endParaRPr lang="it-IT" altLang="cs-CZ" sz="24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 → tempi semplici (eccetto </a:t>
            </a:r>
            <a:r>
              <a:rPr lang="cs-CZ" altLang="cs-CZ" sz="2400" dirty="0" err="1" smtClean="0"/>
              <a:t>il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pass</a:t>
            </a:r>
            <a:r>
              <a:rPr lang="cs-CZ" altLang="cs-CZ" sz="2400" dirty="0" smtClean="0"/>
              <a:t>. </a:t>
            </a:r>
            <a:r>
              <a:rPr lang="cs-CZ" altLang="cs-CZ" sz="2400" dirty="0" err="1" smtClean="0"/>
              <a:t>remoto</a:t>
            </a:r>
            <a:r>
              <a:rPr lang="it-IT" altLang="cs-CZ" sz="2400" dirty="0" smtClean="0"/>
              <a:t>) -- stativa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 </a:t>
            </a:r>
            <a:r>
              <a:rPr lang="it-IT" altLang="cs-CZ" sz="2400" i="1" dirty="0" smtClean="0"/>
              <a:t>La porta è stata / fu chiusa.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cs-CZ" sz="2400" dirty="0" smtClean="0"/>
              <a:t>→ tempi composti + passato remoto – passiva.</a:t>
            </a:r>
            <a:endParaRPr lang="cs-CZ" altLang="cs-CZ" sz="2400" dirty="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2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8B4C16-591C-4311-8A36-CE28EF2D222E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476250"/>
            <a:ext cx="5927725" cy="6229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b="1" smtClean="0"/>
              <a:t>                     </a:t>
            </a:r>
            <a:r>
              <a:rPr lang="it-IT" altLang="cs-CZ" b="1" smtClean="0">
                <a:solidFill>
                  <a:srgbClr val="92D050"/>
                </a:solidFill>
              </a:rPr>
              <a:t>VENIRE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- </a:t>
            </a:r>
            <a:r>
              <a:rPr lang="it-IT" altLang="cs-CZ" sz="2400" smtClean="0"/>
              <a:t>può essere usato solo con i tempi non composti del verbo:</a:t>
            </a:r>
            <a:endParaRPr lang="it-IT" altLang="cs-CZ" sz="24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400" i="1" smtClean="0"/>
              <a:t>                    * È venuta baciata</a:t>
            </a:r>
            <a:r>
              <a:rPr lang="it-IT" altLang="cs-CZ" sz="2400" smtClean="0"/>
              <a:t>.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cs-CZ" sz="24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- </a:t>
            </a:r>
            <a:r>
              <a:rPr lang="it-IT" altLang="cs-CZ" sz="2400" smtClean="0"/>
              <a:t>non è mai ambigua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- </a:t>
            </a:r>
            <a:r>
              <a:rPr lang="it-IT" altLang="cs-CZ" sz="2400" smtClean="0"/>
              <a:t>usata quando la costruzione con </a:t>
            </a:r>
            <a:r>
              <a:rPr lang="it-IT" altLang="cs-CZ" sz="2400" i="1" smtClean="0"/>
              <a:t>essere</a:t>
            </a:r>
            <a:r>
              <a:rPr lang="it-IT" altLang="cs-CZ" sz="2400" smtClean="0"/>
              <a:t> è impossibile o favorisce l’interpretazione di stato:</a:t>
            </a:r>
            <a:endParaRPr lang="it-IT" altLang="cs-CZ" sz="24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cs-CZ" sz="2400" i="1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400" i="1" smtClean="0"/>
              <a:t>          </a:t>
            </a:r>
            <a:r>
              <a:rPr lang="cs-CZ" altLang="cs-CZ" sz="2400" i="1" smtClean="0"/>
              <a:t>  </a:t>
            </a:r>
            <a:r>
              <a:rPr lang="it-IT" altLang="cs-CZ" sz="2400" i="1" smtClean="0"/>
              <a:t>La mamma viene baciata.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cs-CZ" sz="2400" i="1" smtClean="0"/>
              <a:t>            La porta viene chiusa.</a:t>
            </a:r>
            <a:endParaRPr lang="cs-CZ" altLang="cs-CZ" sz="2400" i="1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782</TotalTime>
  <Words>1046</Words>
  <Application>Microsoft Office PowerPoint</Application>
  <PresentationFormat>Předvádění na obrazovce (4:3)</PresentationFormat>
  <Paragraphs>203</Paragraphs>
  <Slides>15</Slides>
  <Notes>4</Notes>
  <HiddenSlides>0</HiddenSlides>
  <MMClips>15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Arial Narrow</vt:lpstr>
      <vt:lpstr>Wingdings</vt:lpstr>
      <vt:lpstr>Obecná</vt:lpstr>
      <vt:lpstr> IL PASSIVO                       (costruzione, diatesi passiva)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Zorka</dc:creator>
  <cp:lastModifiedBy>FFUK</cp:lastModifiedBy>
  <cp:revision>46</cp:revision>
  <dcterms:created xsi:type="dcterms:W3CDTF">2014-03-02T11:00:44Z</dcterms:created>
  <dcterms:modified xsi:type="dcterms:W3CDTF">2020-04-27T16:28:07Z</dcterms:modified>
</cp:coreProperties>
</file>