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4" r:id="rId3"/>
    <p:sldId id="285" r:id="rId4"/>
    <p:sldId id="286" r:id="rId5"/>
    <p:sldId id="288" r:id="rId6"/>
    <p:sldId id="289" r:id="rId7"/>
    <p:sldId id="292" r:id="rId8"/>
    <p:sldId id="293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274" r:id="rId28"/>
    <p:sldId id="315" r:id="rId29"/>
    <p:sldId id="316" r:id="rId30"/>
    <p:sldId id="313" r:id="rId31"/>
    <p:sldId id="31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8" autoAdjust="0"/>
    <p:restoredTop sz="94660"/>
  </p:normalViewPr>
  <p:slideViewPr>
    <p:cSldViewPr>
      <p:cViewPr>
        <p:scale>
          <a:sx n="100" d="100"/>
          <a:sy n="100" d="100"/>
        </p:scale>
        <p:origin x="970" y="-7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CB175-0FBA-4EEF-9FD0-85821AC60DF4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0EDEE-9857-47A9-9D4A-CB2A5BB84F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6025C73-C7B0-4C07-8A57-67CE7CBC6AE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8FDA31-9588-4E8D-A059-2F08E6A5CCE2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F0C4-C8FA-4A43-B02D-ED3653C9EBB9}" type="datetimeFigureOut">
              <a:rPr lang="cs-CZ" smtClean="0"/>
              <a:pPr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prirucka.ujc.cas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fsv.cuni.cz/sites/default/files/uploads/files/sablona%20%20bc.%20prace%20CJ%20-%20nov%C3%A1.%20final.docx" TargetMode="External"/><Relationship Id="rId2" Type="http://schemas.openxmlformats.org/officeDocument/2006/relationships/hyperlink" Target="https://fsv.cuni.cz/opatreni-dekanky-c-1620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irucka.ujc.cas.cz/" TargetMode="External"/><Relationship Id="rId5" Type="http://schemas.openxmlformats.org/officeDocument/2006/relationships/hyperlink" Target="http://knihovna.fsv.cuni.cz/Jak-citovat/" TargetMode="External"/><Relationship Id="rId4" Type="http://schemas.openxmlformats.org/officeDocument/2006/relationships/hyperlink" Target="http://boldis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Úprava bakalářské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Magdalena Mouralová</a:t>
            </a:r>
            <a:endParaRPr lang="hu-HU" dirty="0"/>
          </a:p>
          <a:p>
            <a:r>
              <a:rPr lang="hu-HU" dirty="0"/>
              <a:t>27. 3. 2019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/>
              <a:t>Dělení slov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800" dirty="0"/>
              <a:t>K dělení využíván spojovník </a:t>
            </a:r>
          </a:p>
          <a:p>
            <a:pPr eaLnBrk="1" hangingPunct="1"/>
            <a:r>
              <a:rPr lang="cs-CZ" sz="2800" dirty="0"/>
              <a:t>Dělí se podle stavby slova či podle slabik</a:t>
            </a:r>
          </a:p>
          <a:p>
            <a:pPr lvl="1" eaLnBrk="1" hangingPunct="1"/>
            <a:r>
              <a:rPr lang="cs-CZ" sz="2400" dirty="0"/>
              <a:t>Shluky souhlásek libovolně, ale jednotně v textu</a:t>
            </a:r>
          </a:p>
          <a:p>
            <a:pPr lvl="1" eaLnBrk="1" hangingPunct="1"/>
            <a:r>
              <a:rPr lang="cs-CZ" sz="2400" dirty="0"/>
              <a:t>Lze rozdělit dvě samohlásky, ale ne dvojhlásku (</a:t>
            </a:r>
            <a:r>
              <a:rPr lang="cs-CZ" sz="2400" dirty="0" err="1">
                <a:solidFill>
                  <a:srgbClr val="C00000"/>
                </a:solidFill>
              </a:rPr>
              <a:t>fi</a:t>
            </a:r>
            <a:r>
              <a:rPr lang="cs-CZ" sz="2400" dirty="0">
                <a:solidFill>
                  <a:srgbClr val="C00000"/>
                </a:solidFill>
              </a:rPr>
              <a:t>-</a:t>
            </a:r>
            <a:r>
              <a:rPr lang="cs-CZ" sz="2400" dirty="0" err="1">
                <a:solidFill>
                  <a:srgbClr val="C00000"/>
                </a:solidFill>
              </a:rPr>
              <a:t>alový</a:t>
            </a:r>
            <a:r>
              <a:rPr lang="cs-CZ" sz="2400" dirty="0"/>
              <a:t> ano, </a:t>
            </a:r>
            <a:r>
              <a:rPr lang="cs-CZ" sz="2400" dirty="0">
                <a:solidFill>
                  <a:srgbClr val="C00000"/>
                </a:solidFill>
              </a:rPr>
              <a:t>po-</a:t>
            </a:r>
            <a:r>
              <a:rPr lang="cs-CZ" sz="2400" dirty="0" err="1">
                <a:solidFill>
                  <a:srgbClr val="C00000"/>
                </a:solidFill>
              </a:rPr>
              <a:t>uta</a:t>
            </a:r>
            <a:r>
              <a:rPr lang="cs-CZ" sz="2400" dirty="0"/>
              <a:t> ne)</a:t>
            </a:r>
          </a:p>
          <a:p>
            <a:pPr eaLnBrk="1" hangingPunct="1"/>
            <a:r>
              <a:rPr lang="cs-CZ" sz="2800" dirty="0"/>
              <a:t>Chybné dělení:</a:t>
            </a:r>
          </a:p>
          <a:p>
            <a:pPr lvl="1" eaLnBrk="1" hangingPunct="1"/>
            <a:r>
              <a:rPr lang="cs-CZ" sz="2400" dirty="0"/>
              <a:t>na prvním řádku jen jedno písmeno (</a:t>
            </a:r>
            <a:r>
              <a:rPr lang="cs-CZ" sz="2400" dirty="0">
                <a:solidFill>
                  <a:srgbClr val="C00000"/>
                </a:solidFill>
              </a:rPr>
              <a:t>a-</a:t>
            </a:r>
            <a:r>
              <a:rPr lang="cs-CZ" sz="2400" dirty="0" err="1">
                <a:solidFill>
                  <a:srgbClr val="C00000"/>
                </a:solidFill>
              </a:rPr>
              <a:t>nalýza</a:t>
            </a:r>
            <a:r>
              <a:rPr lang="cs-CZ" sz="2400" dirty="0"/>
              <a:t>) nebo na druhém jen dvě (</a:t>
            </a:r>
            <a:r>
              <a:rPr lang="cs-CZ" sz="2400" dirty="0" err="1">
                <a:solidFill>
                  <a:srgbClr val="C00000"/>
                </a:solidFill>
              </a:rPr>
              <a:t>analý</a:t>
            </a:r>
            <a:r>
              <a:rPr lang="cs-CZ" sz="2400" dirty="0">
                <a:solidFill>
                  <a:srgbClr val="C00000"/>
                </a:solidFill>
              </a:rPr>
              <a:t>-za</a:t>
            </a:r>
            <a:r>
              <a:rPr lang="cs-CZ" sz="2400" dirty="0"/>
              <a:t>)</a:t>
            </a:r>
          </a:p>
          <a:p>
            <a:pPr lvl="1" eaLnBrk="1" hangingPunct="1"/>
            <a:r>
              <a:rPr lang="cs-CZ" sz="2400" dirty="0"/>
              <a:t>vznik slov nežádoucího významu: </a:t>
            </a:r>
            <a:r>
              <a:rPr lang="cs-CZ" sz="2400" dirty="0" err="1">
                <a:solidFill>
                  <a:srgbClr val="C00000"/>
                </a:solidFill>
              </a:rPr>
              <a:t>stavi</a:t>
            </a:r>
            <a:r>
              <a:rPr lang="cs-CZ" sz="2400" dirty="0">
                <a:solidFill>
                  <a:srgbClr val="C00000"/>
                </a:solidFill>
              </a:rPr>
              <a:t>-tele, </a:t>
            </a:r>
            <a:r>
              <a:rPr lang="cs-CZ" sz="2400" dirty="0" err="1">
                <a:solidFill>
                  <a:srgbClr val="C00000"/>
                </a:solidFill>
              </a:rPr>
              <a:t>tlu</a:t>
            </a:r>
            <a:r>
              <a:rPr lang="cs-CZ" sz="2400" dirty="0">
                <a:solidFill>
                  <a:srgbClr val="C00000"/>
                </a:solidFill>
              </a:rPr>
              <a:t>-močit </a:t>
            </a:r>
          </a:p>
          <a:p>
            <a:pPr lvl="1" eaLnBrk="1" hangingPunct="1"/>
            <a:r>
              <a:rPr lang="cs-CZ" sz="2400" dirty="0"/>
              <a:t>dvojslabičná slova, jejichž první část nemá alespoň dvě a druhá alespoň tři znaky (včetně interpunkce)</a:t>
            </a:r>
          </a:p>
          <a:p>
            <a:pPr eaLnBrk="1" hangingPunct="1"/>
            <a:r>
              <a:rPr lang="cs-CZ" sz="2800" dirty="0"/>
              <a:t>Pozor na více spojovníků pod sebou</a:t>
            </a:r>
          </a:p>
          <a:p>
            <a:pPr lvl="1" eaLnBrk="1" hangingPunct="1"/>
            <a:endParaRPr lang="cs-CZ" dirty="0"/>
          </a:p>
          <a:p>
            <a:pPr lvl="1" eaLnBrk="1" hangingPunct="1"/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Mezery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Mezery mezi písmeny (upravuje program, proložení), slovy, odstavci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Ideální mezera mezi slovy ⅓ </a:t>
            </a:r>
            <a:r>
              <a:rPr lang="cs-CZ" sz="2400" dirty="0" err="1"/>
              <a:t>em</a:t>
            </a:r>
            <a:endParaRPr lang="cs-CZ" sz="2400" dirty="0"/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neměla by vybočit</a:t>
            </a:r>
            <a:r>
              <a:rPr lang="en-US" sz="2000" dirty="0"/>
              <a:t> </a:t>
            </a:r>
            <a:r>
              <a:rPr lang="cs-CZ" sz="2000" dirty="0"/>
              <a:t>z intervalu ½–¼ </a:t>
            </a:r>
            <a:r>
              <a:rPr lang="cs-CZ" sz="2000" dirty="0" err="1"/>
              <a:t>em</a:t>
            </a:r>
            <a:r>
              <a:rPr lang="cs-CZ" sz="2000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při zarovnání do bloku dělit slova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Pevná/tvrdá mezera (</a:t>
            </a:r>
            <a:r>
              <a:rPr lang="cs-CZ" sz="2000" dirty="0"/>
              <a:t>&amp;</a:t>
            </a:r>
            <a:r>
              <a:rPr lang="cs-CZ" sz="2000" dirty="0" err="1"/>
              <a:t>nbsp</a:t>
            </a:r>
            <a:r>
              <a:rPr lang="cs-CZ" sz="2000" dirty="0"/>
              <a:t>;)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/>
              <a:t>Tam, kde nemá dojít k zalomení řádku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/>
              <a:t>Spojení (datum, číslo s jednotkou, iniciála s příjmením, titul a jméno, publikace a číslo stránky, výčtová zkratka s přiléhajícím, velká čísla)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/>
              <a:t>Jednopísmenné předložky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/>
              <a:t>Prodloužení posledního řádku odstavce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Dvojitá mezera je chybně (vyjma PSČ a pošta v adrese)</a:t>
            </a:r>
          </a:p>
          <a:p>
            <a:pPr eaLnBrk="1" hangingPunct="1">
              <a:lnSpc>
                <a:spcPct val="90000"/>
              </a:lnSpc>
            </a:pPr>
            <a:endParaRPr lang="cs-CZ" sz="2400" dirty="0"/>
          </a:p>
          <a:p>
            <a:pPr eaLnBrk="1" hangingPunct="1"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/>
              <a:t>Interpunkce I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600" dirty="0"/>
              <a:t>tečka, čárka, vykřičník, otazník, středník, dvojtečka</a:t>
            </a:r>
          </a:p>
          <a:p>
            <a:pPr lvl="1" eaLnBrk="1" hangingPunct="1"/>
            <a:r>
              <a:rPr lang="cs-CZ" sz="2400" dirty="0"/>
              <a:t>těsně za slovem, za nimi mezera</a:t>
            </a:r>
          </a:p>
          <a:p>
            <a:pPr lvl="1" eaLnBrk="1" hangingPunct="1"/>
            <a:r>
              <a:rPr lang="cs-CZ" sz="2400" dirty="0"/>
              <a:t>po sobě jdoucí znaménka bez mezer</a:t>
            </a:r>
          </a:p>
          <a:p>
            <a:pPr lvl="1" eaLnBrk="1" hangingPunct="1"/>
            <a:r>
              <a:rPr lang="cs-CZ" sz="2400" dirty="0"/>
              <a:t>dvojtečka může být uvnitř i na konci věty</a:t>
            </a:r>
          </a:p>
          <a:p>
            <a:pPr eaLnBrk="1" hangingPunct="1"/>
            <a:r>
              <a:rPr lang="cs-CZ" sz="2800" dirty="0"/>
              <a:t>tečka se nepíše</a:t>
            </a:r>
          </a:p>
          <a:p>
            <a:pPr lvl="1" eaLnBrk="1" hangingPunct="1"/>
            <a:r>
              <a:rPr lang="cs-CZ" sz="2400" dirty="0"/>
              <a:t>pokud věta končí zkratkou</a:t>
            </a:r>
          </a:p>
          <a:p>
            <a:pPr lvl="1" eaLnBrk="1" hangingPunct="1"/>
            <a:r>
              <a:rPr lang="cs-CZ" sz="2400" dirty="0"/>
              <a:t>pokud věta končí pomlčkou</a:t>
            </a:r>
          </a:p>
          <a:p>
            <a:pPr lvl="1" eaLnBrk="1" hangingPunct="1"/>
            <a:r>
              <a:rPr lang="cs-CZ" sz="2400" dirty="0"/>
              <a:t>za nadpisem (nikdy!)</a:t>
            </a:r>
          </a:p>
          <a:p>
            <a:pPr lvl="1" eaLnBrk="1" hangingPunct="1"/>
            <a:r>
              <a:rPr lang="cs-CZ" sz="2400" dirty="0"/>
              <a:t>za popisky a legendami k obrázkům (ani </a:t>
            </a:r>
            <a:r>
              <a:rPr lang="cs-CZ" sz="2400" dirty="0" err="1"/>
              <a:t>vícevětnými</a:t>
            </a:r>
            <a:r>
              <a:rPr lang="cs-CZ" sz="2400" dirty="0"/>
              <a:t>) </a:t>
            </a:r>
          </a:p>
          <a:p>
            <a:pPr lvl="1" eaLnBrk="1" hangingPunct="1"/>
            <a:r>
              <a:rPr lang="cs-CZ" sz="2400" dirty="0"/>
              <a:t>za výpustkem (…)</a:t>
            </a:r>
          </a:p>
          <a:p>
            <a:pPr lvl="1" eaLnBrk="1" hangingPunct="1"/>
            <a:r>
              <a:rPr lang="cs-CZ" sz="2400" dirty="0"/>
              <a:t>za posledním číslem u číslovaných nadpisů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/>
              <a:t>Interpunkce II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/>
              <a:t>Uvozovky a závorky přiléhají textu</a:t>
            </a:r>
          </a:p>
          <a:p>
            <a:pPr lvl="1" eaLnBrk="1" hangingPunct="1"/>
            <a:r>
              <a:rPr lang="cs-CZ" sz="2400" dirty="0"/>
              <a:t>Mohou ohraničovat celou větu i její část – podle toho tečka uvnitř či vně</a:t>
            </a:r>
          </a:p>
          <a:p>
            <a:pPr lvl="2" eaLnBrk="1" hangingPunct="1"/>
            <a:r>
              <a:rPr lang="cs-CZ" dirty="0">
                <a:solidFill>
                  <a:srgbClr val="C00000"/>
                </a:solidFill>
              </a:rPr>
              <a:t>„Je to tak (a nejinak).“ </a:t>
            </a:r>
            <a:r>
              <a:rPr lang="cs-CZ" dirty="0"/>
              <a:t>i </a:t>
            </a:r>
            <a:r>
              <a:rPr lang="cs-CZ" dirty="0">
                <a:solidFill>
                  <a:srgbClr val="C00000"/>
                </a:solidFill>
              </a:rPr>
              <a:t>„Je to tak. (A nejinak.)“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/>
              <a:t>Rozlišovat uvozovky, palce, apostrof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správně uvozovky jsou dole a nahoře, zahnuté (malé 9 a 6)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v ČJ jsou povoleny „a“ ‚a‘ »a« 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1600" dirty="0"/>
              <a:t>Jednotně v celém dokumentu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1600" dirty="0"/>
              <a:t>v jiných jazycích se mohou používat jiné znaky (v AJ i uvádějící uvozovky nahoře)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řez uvozovek podle prvního slova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/>
              <a:t>apostrof označuje vypuštění; přiléhá textu, není to obrácená čárka 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cs-CZ" sz="3600" dirty="0"/>
              <a:t>Interpunkce III – pomlčka a spojovník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1877"/>
            <a:ext cx="8229600" cy="5217443"/>
          </a:xfrm>
        </p:spPr>
        <p:txBody>
          <a:bodyPr>
            <a:normAutofit lnSpcReduction="10000"/>
          </a:bodyPr>
          <a:lstStyle/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/>
              <a:t>spojovník (divis, píše se klávesou -) spojuje části slova nebo spojení (</a:t>
            </a:r>
            <a:r>
              <a:rPr lang="cs-CZ" sz="2200" dirty="0">
                <a:solidFill>
                  <a:srgbClr val="C00000"/>
                </a:solidFill>
              </a:rPr>
              <a:t>je-li</a:t>
            </a:r>
            <a:r>
              <a:rPr lang="cs-CZ" sz="2200" dirty="0"/>
              <a:t>;</a:t>
            </a:r>
            <a:r>
              <a:rPr lang="cs-CZ" sz="2200" dirty="0">
                <a:solidFill>
                  <a:srgbClr val="C00000"/>
                </a:solidFill>
              </a:rPr>
              <a:t> teoreticko-metodologický</a:t>
            </a:r>
            <a:r>
              <a:rPr lang="cs-CZ" sz="2200" dirty="0"/>
              <a:t>;</a:t>
            </a:r>
            <a:r>
              <a:rPr lang="cs-CZ" sz="2200" dirty="0">
                <a:solidFill>
                  <a:srgbClr val="C00000"/>
                </a:solidFill>
              </a:rPr>
              <a:t> </a:t>
            </a:r>
            <a:r>
              <a:rPr lang="cs-CZ" sz="2200" dirty="0" err="1">
                <a:solidFill>
                  <a:srgbClr val="C00000"/>
                </a:solidFill>
              </a:rPr>
              <a:t>Frýdek</a:t>
            </a:r>
            <a:r>
              <a:rPr lang="cs-CZ" sz="2200" dirty="0">
                <a:solidFill>
                  <a:srgbClr val="C00000"/>
                </a:solidFill>
              </a:rPr>
              <a:t>-Místek</a:t>
            </a:r>
            <a:r>
              <a:rPr lang="cs-CZ" sz="2200" dirty="0"/>
              <a:t>)</a:t>
            </a:r>
          </a:p>
          <a:p>
            <a:pPr marL="742950" lvl="2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Pozor na složená přídavná jména: 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/>
              <a:t>Politicko-ekonomický nebo politickoekonomický?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/>
              <a:t>Veřejně-politický nebo </a:t>
            </a:r>
            <a:r>
              <a:rPr lang="cs-CZ" sz="1600" dirty="0" err="1"/>
              <a:t>veřejněpolitický</a:t>
            </a:r>
            <a:r>
              <a:rPr lang="cs-CZ" sz="1600" dirty="0"/>
              <a:t>?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/>
              <a:t>Modro-zelený nebo modrozelený?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/>
              <a:t>pomlčka (&amp;</a:t>
            </a:r>
            <a:r>
              <a:rPr lang="cs-CZ" sz="2200" dirty="0" err="1"/>
              <a:t>ndash</a:t>
            </a:r>
            <a:r>
              <a:rPr lang="cs-CZ" sz="2200" dirty="0"/>
              <a:t>; Alt + 0150) naznačuje odmlku v řeči, má význam čárky či dvojtečky, používá se výhradně</a:t>
            </a:r>
            <a:r>
              <a:rPr lang="cs-CZ" sz="2200" b="1" dirty="0"/>
              <a:t> </a:t>
            </a:r>
            <a:r>
              <a:rPr lang="cs-CZ" sz="2200" dirty="0"/>
              <a:t>mezi</a:t>
            </a:r>
            <a:r>
              <a:rPr lang="cs-CZ" sz="2200" b="1" dirty="0"/>
              <a:t> </a:t>
            </a:r>
            <a:r>
              <a:rPr lang="cs-CZ" sz="2200" dirty="0"/>
              <a:t>slovy (</a:t>
            </a:r>
            <a:r>
              <a:rPr lang="cs-CZ" sz="2200" dirty="0">
                <a:solidFill>
                  <a:srgbClr val="C00000"/>
                </a:solidFill>
              </a:rPr>
              <a:t>Martin Nekola – vedoucí KVSP</a:t>
            </a:r>
            <a:r>
              <a:rPr lang="cs-CZ" sz="2200" dirty="0"/>
              <a:t>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/>
              <a:t>Pomlčka se používá i ve významu „až“, „do“, případně „versus“, pak se ale píše bez mezer</a:t>
            </a:r>
          </a:p>
          <a:p>
            <a:pPr marL="742950" lvl="2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C00000"/>
                </a:solidFill>
              </a:rPr>
              <a:t>vlak Praha–Berlín odjel ze stanice </a:t>
            </a:r>
            <a:r>
              <a:rPr lang="cs-CZ" sz="2000" dirty="0" err="1">
                <a:solidFill>
                  <a:srgbClr val="C00000"/>
                </a:solidFill>
              </a:rPr>
              <a:t>Praha</a:t>
            </a:r>
            <a:r>
              <a:rPr lang="cs-CZ" sz="2000" dirty="0">
                <a:solidFill>
                  <a:srgbClr val="C00000"/>
                </a:solidFill>
              </a:rPr>
              <a:t>-Holešovice </a:t>
            </a:r>
            <a:r>
              <a:rPr lang="cs-CZ" sz="2000" dirty="0"/>
              <a:t>(ale možno též </a:t>
            </a:r>
            <a:r>
              <a:rPr lang="cs-CZ" sz="2000" dirty="0">
                <a:solidFill>
                  <a:srgbClr val="C00000"/>
                </a:solidFill>
              </a:rPr>
              <a:t>Praha – Holešovice</a:t>
            </a:r>
            <a:r>
              <a:rPr lang="cs-CZ" sz="2000" dirty="0"/>
              <a:t>)</a:t>
            </a:r>
            <a:endParaRPr lang="cs-CZ" sz="2000" dirty="0">
              <a:solidFill>
                <a:srgbClr val="C00000"/>
              </a:solidFill>
            </a:endParaRP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/>
              <a:t>pomlčkou (na rozdíl od spojovníku) nesmí začínat ani končit řádek </a:t>
            </a:r>
          </a:p>
          <a:p>
            <a:pPr marL="0" lvl="1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200" dirty="0"/>
              <a:t>     (s výjimkou přímé řeči – ta pak bez uvozovek)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/>
              <a:t>Minus (&amp;minus) je níže než pomlčka, ve stejné výšce jako vodorovná čára u +</a:t>
            </a:r>
          </a:p>
          <a:p>
            <a:pPr lvl="1"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/>
              <a:t>Číselné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v obecném textu malá čísla slovy, v odborném mohou být čísly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za čísly mezery, mezi číselným údajem a jednotkou </a:t>
            </a:r>
            <a:r>
              <a:rPr lang="cs-CZ" sz="2400" b="1" dirty="0"/>
              <a:t>pevná mezera</a:t>
            </a:r>
            <a:r>
              <a:rPr lang="cs-CZ" sz="2400" dirty="0"/>
              <a:t> (</a:t>
            </a:r>
            <a:r>
              <a:rPr lang="cs-CZ" sz="2400" dirty="0">
                <a:solidFill>
                  <a:srgbClr val="C00000"/>
                </a:solidFill>
              </a:rPr>
              <a:t>50 kg</a:t>
            </a:r>
            <a:r>
              <a:rPr lang="cs-CZ" sz="2400" dirty="0"/>
              <a:t>,</a:t>
            </a:r>
            <a:r>
              <a:rPr lang="cs-CZ" sz="2400" dirty="0">
                <a:solidFill>
                  <a:srgbClr val="C00000"/>
                </a:solidFill>
              </a:rPr>
              <a:t> 30 %</a:t>
            </a:r>
            <a:r>
              <a:rPr lang="cs-CZ" sz="2400" dirty="0"/>
              <a:t>)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bez mezery význam přídavného jména:</a:t>
            </a:r>
            <a:r>
              <a:rPr lang="cs-CZ" sz="2000" dirty="0">
                <a:solidFill>
                  <a:srgbClr val="C00000"/>
                </a:solidFill>
              </a:rPr>
              <a:t> 5% nárůst</a:t>
            </a:r>
            <a:r>
              <a:rPr lang="cs-CZ" sz="2000" dirty="0"/>
              <a:t>, </a:t>
            </a:r>
            <a:r>
              <a:rPr lang="cs-CZ" sz="2000" dirty="0">
                <a:solidFill>
                  <a:srgbClr val="C00000"/>
                </a:solidFill>
              </a:rPr>
              <a:t>20km výlet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desetinná čárka, nikoliv tečka; řády se po třech oddělují pevnou mezerou, ne tečkou (</a:t>
            </a:r>
            <a:r>
              <a:rPr lang="cs-CZ" sz="2400" dirty="0">
                <a:solidFill>
                  <a:srgbClr val="C00000"/>
                </a:solidFill>
              </a:rPr>
              <a:t>1 234 567,890 12</a:t>
            </a:r>
            <a:r>
              <a:rPr lang="cs-CZ" sz="2400" dirty="0"/>
              <a:t>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nekombinovat číslice a slova (</a:t>
            </a:r>
            <a:r>
              <a:rPr lang="cs-CZ" sz="2400" dirty="0">
                <a:solidFill>
                  <a:srgbClr val="C00000"/>
                </a:solidFill>
              </a:rPr>
              <a:t>30 tisíc</a:t>
            </a:r>
            <a:r>
              <a:rPr lang="cs-CZ" sz="2400" dirty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/>
              <a:t>matematické operátory mají mezeru z obou stran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ale minus značící zápornost přiléhá číslu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rozměry a skóre bez mezer (</a:t>
            </a:r>
            <a:r>
              <a:rPr lang="cs-CZ" sz="2000" dirty="0">
                <a:solidFill>
                  <a:srgbClr val="C00000"/>
                </a:solidFill>
              </a:rPr>
              <a:t>výhra 3:1</a:t>
            </a:r>
            <a:r>
              <a:rPr lang="cs-CZ" sz="2000" dirty="0"/>
              <a:t>, </a:t>
            </a:r>
            <a:r>
              <a:rPr lang="cs-CZ" sz="2000" dirty="0">
                <a:solidFill>
                  <a:srgbClr val="C00000"/>
                </a:solidFill>
              </a:rPr>
              <a:t>poměr 3 : 1 </a:t>
            </a:r>
            <a:r>
              <a:rPr lang="cs-CZ" sz="2000" dirty="0"/>
              <a:t>a</a:t>
            </a:r>
            <a:r>
              <a:rPr lang="cs-CZ" sz="2000" dirty="0">
                <a:solidFill>
                  <a:srgbClr val="C00000"/>
                </a:solidFill>
              </a:rPr>
              <a:t> 3 : 1 = 3</a:t>
            </a:r>
            <a:r>
              <a:rPr lang="cs-CZ" sz="2000" dirty="0"/>
              <a:t>) 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dirty="0"/>
              <a:t>datum s mezerami a tečkami (</a:t>
            </a:r>
            <a:r>
              <a:rPr lang="cs-CZ" sz="2400" dirty="0">
                <a:solidFill>
                  <a:srgbClr val="C00000"/>
                </a:solidFill>
              </a:rPr>
              <a:t>19.  3. 2013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00000"/>
                </a:solidFill>
              </a:rPr>
              <a:t>19. III. 2013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00000"/>
                </a:solidFill>
              </a:rPr>
              <a:t>19. března 2013</a:t>
            </a:r>
            <a:r>
              <a:rPr lang="cs-CZ" sz="2400" dirty="0"/>
              <a:t>)</a:t>
            </a:r>
          </a:p>
          <a:p>
            <a:pPr eaLnBrk="1" hangingPunct="1">
              <a:defRPr/>
            </a:pPr>
            <a:r>
              <a:rPr lang="cs-CZ" sz="2400" dirty="0"/>
              <a:t>čas – hodiny a minuty oddělovat tečkou, minuty a sekundy dvojtečkou (</a:t>
            </a:r>
            <a:r>
              <a:rPr lang="cs-CZ" sz="2400" dirty="0">
                <a:solidFill>
                  <a:srgbClr val="C00000"/>
                </a:solidFill>
              </a:rPr>
              <a:t>20.34:17</a:t>
            </a:r>
            <a:r>
              <a:rPr lang="cs-CZ" sz="24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Zkratky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/>
              <a:t>Věta nemá začínat zkratkou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/>
              <a:t>přestylizovat nebo rozepsat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Za zkratkami se píše tečka, u víceslovných jen jedna na konci (</a:t>
            </a:r>
            <a:r>
              <a:rPr lang="cs-CZ" sz="2800" dirty="0">
                <a:solidFill>
                  <a:srgbClr val="C00000"/>
                </a:solidFill>
              </a:rPr>
              <a:t>tj.</a:t>
            </a:r>
            <a:r>
              <a:rPr lang="cs-CZ" sz="2800" dirty="0"/>
              <a:t>,</a:t>
            </a:r>
            <a:r>
              <a:rPr lang="cs-CZ" sz="2800" dirty="0">
                <a:solidFill>
                  <a:srgbClr val="C00000"/>
                </a:solidFill>
              </a:rPr>
              <a:t> atd.</a:t>
            </a:r>
            <a:r>
              <a:rPr lang="cs-CZ" sz="28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Iniciálové zkratky nemají tečky (USA, OECD, TGM, BP, KVSP, FSV)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Viz není zkratka, ale rozkazovací způsob od vidět, nepíše se za ním tečka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/>
              <a:t>může se pojit s 1. i 4. pádem: </a:t>
            </a:r>
            <a:r>
              <a:rPr lang="cs-CZ" sz="2400" dirty="0">
                <a:solidFill>
                  <a:srgbClr val="C00000"/>
                </a:solidFill>
              </a:rPr>
              <a:t>viz kapitolu 3 </a:t>
            </a:r>
            <a:r>
              <a:rPr lang="cs-CZ" sz="2400" dirty="0"/>
              <a:t>i </a:t>
            </a:r>
            <a:r>
              <a:rPr lang="cs-CZ" sz="2400" dirty="0">
                <a:solidFill>
                  <a:srgbClr val="C00000"/>
                </a:solidFill>
              </a:rPr>
              <a:t>viz kapitola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Nadpisy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Nadpis vždy na samostatný řádek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 BP kapitoly na novou stránku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Za nadpisem není tečka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Nedoporučuje se podtrhávání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Zvýraznění – velikost, řez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U číslovaných nadpisů – není tečka za posledním číslem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cs-CZ" sz="2000" dirty="0">
              <a:solidFill>
                <a:srgbClr val="C00000"/>
              </a:solidFill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</a:rPr>
              <a:t>1	Úvod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</a:rPr>
              <a:t>1.1	Vymezení výzkumného problému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</a:rPr>
              <a:t>1.2	Struktura práce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00113" y="4868863"/>
            <a:ext cx="4535487" cy="12969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Seznamy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3240088"/>
          </a:xfrm>
        </p:spPr>
        <p:txBody>
          <a:bodyPr/>
          <a:lstStyle/>
          <a:p>
            <a:pPr eaLnBrk="1" hangingPunct="1"/>
            <a:r>
              <a:rPr lang="cs-CZ" sz="2400"/>
              <a:t>V číslovaných seznamech tvoří jednotlivé položky samostatné věty, tj. začínají velkým písmenem a končí tečkou</a:t>
            </a:r>
          </a:p>
          <a:p>
            <a:pPr lvl="1" eaLnBrk="1" hangingPunct="1"/>
            <a:r>
              <a:rPr lang="cs-CZ" sz="2000"/>
              <a:t>Raději 1. než 1)</a:t>
            </a:r>
          </a:p>
          <a:p>
            <a:pPr eaLnBrk="1" hangingPunct="1"/>
            <a:r>
              <a:rPr lang="cs-CZ" sz="2400"/>
              <a:t>Odrážky jsou uvnitř věty, jednotlivé položky začínají malým písmenem a mají být ukončeny čárkou nebo středníkem</a:t>
            </a:r>
          </a:p>
          <a:p>
            <a:pPr lvl="1" eaLnBrk="1" hangingPunct="1"/>
            <a:r>
              <a:rPr lang="cs-CZ" sz="2000"/>
              <a:t>uvnitř věty lze použít i číslovaný seznam s označením a), b)…</a:t>
            </a:r>
          </a:p>
          <a:p>
            <a:pPr eaLnBrk="1" hangingPunct="1"/>
            <a:endParaRPr lang="cs-CZ" sz="1800" i="1"/>
          </a:p>
        </p:txBody>
      </p:sp>
      <p:sp>
        <p:nvSpPr>
          <p:cNvPr id="7" name="TextovéPole 6"/>
          <p:cNvSpPr txBox="1"/>
          <p:nvPr/>
        </p:nvSpPr>
        <p:spPr>
          <a:xfrm rot="10800000" flipV="1">
            <a:off x="467544" y="4623374"/>
            <a:ext cx="8136904" cy="163121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2">
            <a:spAutoFit/>
          </a:bodyPr>
          <a:lstStyle/>
          <a:p>
            <a:pPr>
              <a:defRPr/>
            </a:pPr>
            <a:r>
              <a:rPr lang="cs-CZ" sz="2000" dirty="0">
                <a:solidFill>
                  <a:srgbClr val="C00000"/>
                </a:solidFill>
              </a:rPr>
              <a:t>Mezi socializační činitele patří: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rodina,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škola,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vrstevníci.</a:t>
            </a:r>
          </a:p>
          <a:p>
            <a:pPr marL="533400" indent="-533400">
              <a:defRPr/>
            </a:pPr>
            <a:endParaRPr lang="cs-CZ" sz="2000" dirty="0">
              <a:solidFill>
                <a:srgbClr val="C00000"/>
              </a:solidFill>
            </a:endParaRPr>
          </a:p>
          <a:p>
            <a:pPr marL="533400" indent="-533400">
              <a:defRPr/>
            </a:pPr>
            <a:r>
              <a:rPr lang="cs-CZ" sz="2000" dirty="0">
                <a:solidFill>
                  <a:srgbClr val="C00000"/>
                </a:solidFill>
              </a:rPr>
              <a:t>Práce má následující cíle: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Popsat situaci.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Najít faktory, které by ji vysvětlily.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Navrhnout typologii.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dirty="0"/>
              <a:t>Rozvržení stránky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6130925" cy="26638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/>
              <a:t>Okraje: vnější větší než vnitřní, dolní větší než horní </a:t>
            </a:r>
          </a:p>
          <a:p>
            <a:pPr lvl="1" eaLnBrk="1" hangingPunct="1"/>
            <a:r>
              <a:rPr lang="cs-CZ" sz="2000" dirty="0"/>
              <a:t>např. 4 cm vnější, 2 cm vnitřní, 3 cm horní, 4 cm dolní</a:t>
            </a:r>
          </a:p>
          <a:p>
            <a:pPr lvl="1" eaLnBrk="1" hangingPunct="1"/>
            <a:r>
              <a:rPr lang="cs-CZ" sz="2000" dirty="0"/>
              <a:t>u vnitřního místo pro vazbu (1,5 cm)</a:t>
            </a:r>
          </a:p>
          <a:p>
            <a:pPr>
              <a:defRPr/>
            </a:pPr>
            <a:r>
              <a:rPr lang="cs-CZ" sz="2400" dirty="0"/>
              <a:t>Pozor na vertikální a horizontální linie</a:t>
            </a:r>
          </a:p>
          <a:p>
            <a:pPr lvl="1" eaLnBrk="1" hangingPunct="1">
              <a:buFontTx/>
              <a:buChar char="–"/>
              <a:defRPr/>
            </a:pPr>
            <a:r>
              <a:rPr lang="cs-CZ" sz="2000" dirty="0"/>
              <a:t>minimalizovat počet, odsazovat jednotně</a:t>
            </a:r>
          </a:p>
          <a:p>
            <a:pPr lvl="1" eaLnBrk="1" hangingPunct="1"/>
            <a:endParaRPr lang="cs-CZ" sz="2000" dirty="0"/>
          </a:p>
          <a:p>
            <a:pPr eaLnBrk="1" hangingPunct="1"/>
            <a:endParaRPr lang="cs-CZ" sz="2400" dirty="0"/>
          </a:p>
          <a:p>
            <a:pPr eaLnBrk="1" hangingPunct="1"/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6588125" y="1125538"/>
            <a:ext cx="2268538" cy="3238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948488" y="1449388"/>
            <a:ext cx="1403350" cy="2484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732588" y="1125538"/>
            <a:ext cx="0" cy="324008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23528" y="3717032"/>
            <a:ext cx="8208962" cy="289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400" dirty="0">
                <a:latin typeface="+mn-lt"/>
                <a:cs typeface="+mn-cs"/>
              </a:rPr>
              <a:t>Čísla stránek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400" dirty="0">
                <a:latin typeface="+mn-lt"/>
                <a:cs typeface="+mn-cs"/>
              </a:rPr>
              <a:t>většinou jen samotný text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400" dirty="0">
                <a:latin typeface="+mn-lt"/>
                <a:cs typeface="+mn-cs"/>
              </a:rPr>
              <a:t>titulní listy a přílohy mají vlastní číselné řady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400" dirty="0">
                <a:latin typeface="+mn-lt"/>
                <a:cs typeface="+mn-cs"/>
              </a:rPr>
              <a:t>Oboustranný tisk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nová kapitola vždy začíná na pravé stránce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pravá stránka lichá čísla, levá sudá čísla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titulní listy jednostranně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má být dobrý odborný text?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Zajímavý</a:t>
            </a:r>
          </a:p>
          <a:p>
            <a:pPr marL="914400" lvl="1" indent="-514350"/>
            <a:r>
              <a:rPr lang="cs-CZ" dirty="0"/>
              <a:t>Informační bohatost </a:t>
            </a:r>
            <a:r>
              <a:rPr lang="cs-CZ" dirty="0">
                <a:solidFill>
                  <a:schemeClr val="accent2"/>
                </a:solidFill>
              </a:rPr>
              <a:t>(množství různorodých zdrojů)</a:t>
            </a:r>
          </a:p>
          <a:p>
            <a:pPr marL="914400" lvl="1" indent="-514350"/>
            <a:r>
              <a:rPr lang="cs-CZ" dirty="0"/>
              <a:t>Objevnost </a:t>
            </a:r>
            <a:r>
              <a:rPr lang="cs-CZ" dirty="0">
                <a:solidFill>
                  <a:schemeClr val="accent2"/>
                </a:solidFill>
              </a:rPr>
              <a:t>(posun vědění, originalita, přínos)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Důvěryhodný</a:t>
            </a:r>
          </a:p>
          <a:p>
            <a:pPr marL="914400" lvl="1" indent="-514350"/>
            <a:r>
              <a:rPr lang="cs-CZ" dirty="0"/>
              <a:t>Informovanost </a:t>
            </a:r>
            <a:r>
              <a:rPr lang="cs-CZ" dirty="0">
                <a:solidFill>
                  <a:schemeClr val="accent2"/>
                </a:solidFill>
              </a:rPr>
              <a:t>(znalost důležitých/kanonických děl)</a:t>
            </a:r>
          </a:p>
          <a:p>
            <a:pPr marL="914400" lvl="1" indent="-514350"/>
            <a:r>
              <a:rPr lang="cs-CZ" dirty="0"/>
              <a:t>Věrohodnost argumentace </a:t>
            </a:r>
            <a:r>
              <a:rPr lang="cs-CZ" dirty="0">
                <a:solidFill>
                  <a:schemeClr val="accent2"/>
                </a:solidFill>
              </a:rPr>
              <a:t>(silné opory, čistota)</a:t>
            </a:r>
          </a:p>
          <a:p>
            <a:pPr marL="914400" lvl="1" indent="-514350"/>
            <a:r>
              <a:rPr lang="cs-CZ" dirty="0"/>
              <a:t>Možnost kontroly </a:t>
            </a:r>
            <a:r>
              <a:rPr lang="cs-CZ" dirty="0">
                <a:solidFill>
                  <a:schemeClr val="accent2"/>
                </a:solidFill>
              </a:rPr>
              <a:t>(korektní práce se zdroji)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Srozumitelný</a:t>
            </a:r>
          </a:p>
          <a:p>
            <a:pPr marL="914400" lvl="1" indent="-514350"/>
            <a:r>
              <a:rPr lang="cs-CZ" dirty="0"/>
              <a:t>Linka </a:t>
            </a:r>
            <a:r>
              <a:rPr lang="cs-CZ" dirty="0">
                <a:solidFill>
                  <a:schemeClr val="accent2"/>
                </a:solidFill>
              </a:rPr>
              <a:t>(</a:t>
            </a:r>
            <a:r>
              <a:rPr lang="cs-CZ" dirty="0" err="1">
                <a:solidFill>
                  <a:schemeClr val="accent2"/>
                </a:solidFill>
              </a:rPr>
              <a:t>zacílenost</a:t>
            </a:r>
            <a:r>
              <a:rPr lang="cs-CZ" dirty="0">
                <a:solidFill>
                  <a:schemeClr val="accent2"/>
                </a:solidFill>
              </a:rPr>
              <a:t>, návaznost)</a:t>
            </a:r>
          </a:p>
          <a:p>
            <a:pPr marL="914400" lvl="1" indent="-514350"/>
            <a:r>
              <a:rPr lang="cs-CZ" dirty="0"/>
              <a:t>Pojmy, jazyk </a:t>
            </a:r>
            <a:r>
              <a:rPr lang="cs-CZ" dirty="0">
                <a:solidFill>
                  <a:schemeClr val="accent2"/>
                </a:solidFill>
              </a:rPr>
              <a:t>(vztažení k jiným autorům – zdroje)</a:t>
            </a:r>
          </a:p>
          <a:p>
            <a:pPr marL="914400" lvl="1" indent="-514350"/>
            <a:r>
              <a:rPr lang="cs-CZ" dirty="0"/>
              <a:t>Jasné autorství </a:t>
            </a:r>
            <a:r>
              <a:rPr lang="cs-CZ" dirty="0">
                <a:solidFill>
                  <a:schemeClr val="accent2"/>
                </a:solidFill>
              </a:rPr>
              <a:t>(korektní práce se zdroji)</a:t>
            </a:r>
          </a:p>
          <a:p>
            <a:pPr marL="914400" lvl="1" indent="-514350"/>
            <a:r>
              <a:rPr lang="cs-CZ" dirty="0"/>
              <a:t>Přehlednost </a:t>
            </a:r>
            <a:r>
              <a:rPr lang="cs-CZ" dirty="0">
                <a:solidFill>
                  <a:schemeClr val="accent2"/>
                </a:solidFill>
              </a:rPr>
              <a:t>(strukturace, typografie)</a:t>
            </a:r>
          </a:p>
          <a:p>
            <a:pPr marL="914400" lvl="1" indent="-514350"/>
            <a:endParaRPr lang="cs-CZ" dirty="0"/>
          </a:p>
          <a:p>
            <a:pPr marL="914400" lvl="1" indent="-514350"/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Citace v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304256"/>
          </a:xfrm>
        </p:spPr>
        <p:txBody>
          <a:bodyPr>
            <a:normAutofit fontScale="92500"/>
          </a:bodyPr>
          <a:lstStyle/>
          <a:p>
            <a:r>
              <a:rPr lang="cs-CZ" sz="2200" dirty="0"/>
              <a:t>Jednotně, přehledně, pochopitelně, čitelně</a:t>
            </a:r>
          </a:p>
          <a:p>
            <a:pPr lvl="1"/>
            <a:r>
              <a:rPr lang="cs-CZ" sz="1800" dirty="0"/>
              <a:t>Citace musí být jasně odlišitelná od vlastního textu „uvozovkami“</a:t>
            </a:r>
            <a:r>
              <a:rPr lang="cs-CZ" sz="1400" dirty="0"/>
              <a:t> </a:t>
            </a:r>
            <a:r>
              <a:rPr lang="cs-CZ" sz="1600" dirty="0"/>
              <a:t>(případně </a:t>
            </a:r>
            <a:r>
              <a:rPr lang="cs-CZ" sz="1600" i="1" dirty="0"/>
              <a:t>kurzívou</a:t>
            </a:r>
            <a:r>
              <a:rPr lang="cs-CZ" sz="1600" dirty="0"/>
              <a:t>)</a:t>
            </a:r>
          </a:p>
          <a:p>
            <a:r>
              <a:rPr lang="cs-CZ" sz="2200" dirty="0"/>
              <a:t>Úryvky z rozhovorů možno více odlišit (uvozovky + kurzíva)</a:t>
            </a:r>
          </a:p>
          <a:p>
            <a:r>
              <a:rPr lang="cs-CZ" sz="2200" dirty="0"/>
              <a:t>Pro delší ucelené citace je možné použít jiný styl (řez, velikost, odsazení, klidně i font)</a:t>
            </a:r>
          </a:p>
          <a:p>
            <a:pPr lvl="1"/>
            <a:r>
              <a:rPr lang="cs-CZ" sz="1800" dirty="0"/>
              <a:t>ale zohlednit počet fontů a počet řezů/velikostí a vertikálních linií v dokumentu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92113" y="4077072"/>
          <a:ext cx="8215312" cy="2498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kument" r:id="rId3" imgW="5404599" imgH="1695408" progId="Word.Document.12">
                  <p:embed/>
                </p:oleObj>
              </mc:Choice>
              <mc:Fallback>
                <p:oleObj name="Dokument" r:id="rId3" imgW="5404599" imgH="169540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4077072"/>
                        <a:ext cx="8215312" cy="249835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/>
              <a:t>Co se nehodí do vysokoškolské práce?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eaLnBrk="1" hangingPunct="1"/>
            <a:r>
              <a:rPr lang="cs-CZ" dirty="0">
                <a:latin typeface="Snap ITC" pitchFamily="82" charset="0"/>
              </a:rPr>
              <a:t>Exotické fonty</a:t>
            </a:r>
            <a:r>
              <a:rPr lang="cs-CZ" dirty="0"/>
              <a:t>, </a:t>
            </a:r>
            <a:r>
              <a:rPr lang="cs-CZ" dirty="0">
                <a:latin typeface="Jokerman" pitchFamily="82" charset="0"/>
              </a:rPr>
              <a:t>zdobné fonty</a:t>
            </a:r>
            <a:r>
              <a:rPr lang="cs-CZ" dirty="0"/>
              <a:t>, </a:t>
            </a:r>
            <a:r>
              <a:rPr lang="cs-CZ" dirty="0" err="1">
                <a:latin typeface="Rage Italic" pitchFamily="66" charset="0"/>
              </a:rPr>
              <a:t>fonty</a:t>
            </a:r>
            <a:r>
              <a:rPr lang="cs-CZ" dirty="0">
                <a:latin typeface="Rage Italic" pitchFamily="66" charset="0"/>
              </a:rPr>
              <a:t> napodobující vázané písmo</a:t>
            </a:r>
          </a:p>
          <a:p>
            <a:pPr eaLnBrk="1" hangingPunct="1"/>
            <a:r>
              <a:rPr lang="cs-CZ" dirty="0"/>
              <a:t>Delší pasáže jiným než základním řezem</a:t>
            </a:r>
          </a:p>
          <a:p>
            <a:pPr eaLnBrk="1" hangingPunct="1"/>
            <a:r>
              <a:rPr lang="cs-CZ" dirty="0"/>
              <a:t>Divoké tvary odrážek (ručičky, šipky, fajfky…)</a:t>
            </a:r>
          </a:p>
          <a:p>
            <a:pPr lvl="1" eaLnBrk="1" hangingPunct="1"/>
            <a:r>
              <a:rPr lang="cs-CZ" dirty="0"/>
              <a:t>Nemáte-li důvod, zůstaňte u čárek nebo puntíků</a:t>
            </a:r>
          </a:p>
          <a:p>
            <a:pPr eaLnBrk="1" hangingPunct="1"/>
            <a:r>
              <a:rPr lang="cs-CZ" dirty="0"/>
              <a:t>Mnoho zvýrazňování v textu</a:t>
            </a:r>
          </a:p>
          <a:p>
            <a:pPr lvl="1" eaLnBrk="1" hangingPunct="1"/>
            <a:r>
              <a:rPr lang="cs-CZ" dirty="0"/>
              <a:t>Barevné zvýrazňování textu</a:t>
            </a:r>
          </a:p>
          <a:p>
            <a:pPr lvl="1" eaLnBrk="1" hangingPunct="1"/>
            <a:r>
              <a:rPr lang="cs-CZ" dirty="0"/>
              <a:t>Podtrhávání textu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formální chyby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Typografické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5 % vs. 5%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spojovník vs. pomlčka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„viz.“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špatné uvozovky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Jednopísmenná slova na konci řádku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Interpunkce kolem závorek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Sirotky, vdovy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Odsazený první řádek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Gramatické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>
                <a:solidFill>
                  <a:srgbClr val="FF0000"/>
                </a:solidFill>
              </a:rPr>
              <a:t>by jste, by jsme</a:t>
            </a:r>
            <a:endParaRPr lang="cs-CZ" dirty="0"/>
          </a:p>
          <a:p>
            <a:pPr eaLnBrk="1" hangingPunct="1"/>
            <a:r>
              <a:rPr lang="cs-CZ" dirty="0" err="1">
                <a:solidFill>
                  <a:srgbClr val="FF0000"/>
                </a:solidFill>
              </a:rPr>
              <a:t>standartní</a:t>
            </a:r>
            <a:endParaRPr lang="cs-CZ" dirty="0">
              <a:solidFill>
                <a:srgbClr val="FF0000"/>
              </a:solidFill>
            </a:endParaRPr>
          </a:p>
          <a:p>
            <a:pPr eaLnBrk="1" hangingPunct="1"/>
            <a:r>
              <a:rPr lang="cs-CZ" dirty="0" err="1">
                <a:solidFill>
                  <a:srgbClr val="FF0000"/>
                </a:solidFill>
              </a:rPr>
              <a:t>vyjímka</a:t>
            </a:r>
            <a:endParaRPr lang="cs-CZ" dirty="0">
              <a:solidFill>
                <a:srgbClr val="FF0000"/>
              </a:solidFill>
            </a:endParaRPr>
          </a:p>
          <a:p>
            <a:pPr eaLnBrk="1" hangingPunct="1"/>
            <a:r>
              <a:rPr lang="cs-CZ" dirty="0" err="1">
                <a:solidFill>
                  <a:srgbClr val="FF0000"/>
                </a:solidFill>
              </a:rPr>
              <a:t>spontální</a:t>
            </a:r>
            <a:r>
              <a:rPr lang="cs-CZ" dirty="0">
                <a:solidFill>
                  <a:srgbClr val="FF0000"/>
                </a:solidFill>
              </a:rPr>
              <a:t>, bizardní</a:t>
            </a:r>
          </a:p>
          <a:p>
            <a:pPr eaLnBrk="1" hangingPunct="1"/>
            <a:r>
              <a:rPr lang="cs-CZ" dirty="0"/>
              <a:t>veřejně</a:t>
            </a:r>
            <a:r>
              <a:rPr lang="cs-CZ" dirty="0">
                <a:solidFill>
                  <a:srgbClr val="FF0000"/>
                </a:solidFill>
              </a:rPr>
              <a:t>-</a:t>
            </a:r>
            <a:r>
              <a:rPr lang="cs-CZ" dirty="0"/>
              <a:t>politický</a:t>
            </a:r>
          </a:p>
          <a:p>
            <a:pPr eaLnBrk="1" hangingPunct="1"/>
            <a:r>
              <a:rPr lang="cs-CZ" dirty="0"/>
              <a:t>Česká </a:t>
            </a:r>
            <a:r>
              <a:rPr lang="cs-CZ" dirty="0">
                <a:solidFill>
                  <a:srgbClr val="FF0000"/>
                </a:solidFill>
              </a:rPr>
              <a:t>R</a:t>
            </a:r>
            <a:r>
              <a:rPr lang="cs-CZ" dirty="0"/>
              <a:t>epublika, Evropská </a:t>
            </a:r>
            <a:r>
              <a:rPr lang="cs-CZ" dirty="0">
                <a:solidFill>
                  <a:srgbClr val="FF0000"/>
                </a:solidFill>
              </a:rPr>
              <a:t>U</a:t>
            </a:r>
            <a:r>
              <a:rPr lang="cs-CZ" dirty="0"/>
              <a:t>nie</a:t>
            </a:r>
          </a:p>
          <a:p>
            <a:pPr eaLnBrk="1" hangingPunct="1"/>
            <a:r>
              <a:rPr lang="cs-CZ" dirty="0"/>
              <a:t>statut vs. status, tip vs. typ, správa vs. zpráva</a:t>
            </a:r>
          </a:p>
          <a:p>
            <a:pPr eaLnBrk="1" hangingPunct="1"/>
            <a:r>
              <a:rPr lang="cs-CZ" dirty="0"/>
              <a:t>po druhé vs. podruhé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Jak psát – styl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Jasně, jednoduše, věcně</a:t>
            </a:r>
          </a:p>
          <a:p>
            <a:pPr eaLnBrk="1" hangingPunct="1"/>
            <a:r>
              <a:rPr lang="cs-CZ" dirty="0"/>
              <a:t>Vypravěčský styl</a:t>
            </a:r>
          </a:p>
          <a:p>
            <a:pPr lvl="1" eaLnBrk="1" hangingPunct="1"/>
            <a:r>
              <a:rPr lang="cs-CZ" dirty="0"/>
              <a:t>Jednotně!</a:t>
            </a:r>
          </a:p>
          <a:p>
            <a:pPr lvl="1" eaLnBrk="1" hangingPunct="1"/>
            <a:r>
              <a:rPr lang="cs-CZ" dirty="0"/>
              <a:t>Raději aktiv než pasiv</a:t>
            </a:r>
          </a:p>
          <a:p>
            <a:pPr lvl="1" eaLnBrk="1" hangingPunct="1"/>
            <a:r>
              <a:rPr lang="cs-CZ" dirty="0"/>
              <a:t>Raději jednotné číslo než množné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Na co dávat pozor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Zbytečně dlouhé věty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Kratší věty se lépe čtou, jsou srozumitelnější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Zbytečně komplikované vyjadřování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máte-li na výběr, volte slovo kratší, české, známější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Zbytečně komplikované vazby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prováděli testování → testovali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použili metodu měření → změřili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dochází k poklesu → klesá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hraje významnou roli → je významný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Používání synonym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nepřesnost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Květnaté výrazy; hovorové výrazy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/>
              <a:t>Na co dávat pozor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Vycpávkové fráze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Lze tedy konstatovat,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Je ale potřeba uvědomit si,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Ukázalo se,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Bylo prokázáno,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Je zřejmé, že …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Existují práce, které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Výsledky těchto pokusů ukazují,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Je nutno podotknout,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/>
              <a:t>Nyní je čas vysvětlit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C00000"/>
                </a:solidFill>
              </a:rPr>
              <a:t>V naprosté většině případů se vypuštěním fráze informační sdělení nezmění!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/>
              <a:t>Na co dávat pozor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eaLnBrk="1" hangingPunct="1"/>
            <a:r>
              <a:rPr lang="cs-CZ" sz="2400"/>
              <a:t>Slova nenesoucí význam</a:t>
            </a:r>
          </a:p>
          <a:p>
            <a:pPr lvl="1" eaLnBrk="1" hangingPunct="1"/>
            <a:r>
              <a:rPr lang="cs-CZ" sz="1800">
                <a:solidFill>
                  <a:srgbClr val="00B050"/>
                </a:solidFill>
              </a:rPr>
              <a:t>nutně, prakticky, vlastně, jistě, určitě….</a:t>
            </a:r>
          </a:p>
          <a:p>
            <a:pPr eaLnBrk="1" hangingPunct="1"/>
            <a:r>
              <a:rPr lang="cs-CZ" sz="2400"/>
              <a:t>Pleonasmus (perisologie) = hromadění slov stejného významu</a:t>
            </a:r>
          </a:p>
          <a:p>
            <a:pPr eaLnBrk="1" hangingPunct="1"/>
            <a:r>
              <a:rPr lang="cs-CZ" sz="2400"/>
              <a:t>Tautologie – definování samo sebou</a:t>
            </a:r>
          </a:p>
          <a:p>
            <a:pPr lvl="1" eaLnBrk="1" hangingPunct="1"/>
            <a:r>
              <a:rPr lang="cs-CZ" sz="1800">
                <a:solidFill>
                  <a:srgbClr val="00B050"/>
                </a:solidFill>
              </a:rPr>
              <a:t>„Socializace je proces, v němž jsou děti socializovány…“</a:t>
            </a:r>
          </a:p>
          <a:p>
            <a:pPr eaLnBrk="1" hangingPunct="1"/>
            <a:r>
              <a:rPr lang="cs-CZ" sz="2400"/>
              <a:t>Oxymorón (protimluv) </a:t>
            </a:r>
          </a:p>
          <a:p>
            <a:pPr lvl="1" eaLnBrk="1" hangingPunct="1"/>
            <a:r>
              <a:rPr lang="cs-CZ" sz="1800">
                <a:solidFill>
                  <a:srgbClr val="00B050"/>
                </a:solidFill>
              </a:rPr>
              <a:t>Umírněný radikál; liberální konzervativec; přírodní syntetika; asi určitě; přibližně identický; téměř zcela shodný;</a:t>
            </a:r>
          </a:p>
          <a:p>
            <a:pPr eaLnBrk="1" hangingPunct="1"/>
            <a:r>
              <a:rPr lang="cs-CZ" sz="2400"/>
              <a:t>V běžné řeči nebo uměleckém vyjádření mohou oxymoróny a pleonasmy být funkční zdůrazňující figury, do odborného textu nepatří</a:t>
            </a:r>
            <a:r>
              <a:rPr lang="cs-CZ" sz="2400">
                <a:solidFill>
                  <a:srgbClr val="00B05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Studentské argumentační fauly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/>
              <a:t>Opírání se o obecnou autoritu bez doložení</a:t>
            </a:r>
          </a:p>
          <a:p>
            <a:pPr lvl="1" eaLnBrk="1" hangingPunct="1"/>
            <a:r>
              <a:rPr lang="cs-CZ" sz="2400" dirty="0"/>
              <a:t>„odborníci se shodují“, „většina lidí si myslí“, „je prokázáno“ </a:t>
            </a:r>
          </a:p>
          <a:p>
            <a:pPr eaLnBrk="1" hangingPunct="1"/>
            <a:r>
              <a:rPr lang="cs-CZ" sz="2400" dirty="0"/>
              <a:t>Zvyšování síly autority</a:t>
            </a:r>
          </a:p>
          <a:p>
            <a:pPr lvl="1" eaLnBrk="1" hangingPunct="1"/>
            <a:r>
              <a:rPr lang="cs-CZ" sz="2400" dirty="0"/>
              <a:t>„významný odborník tvrdí“</a:t>
            </a:r>
          </a:p>
          <a:p>
            <a:pPr eaLnBrk="1" hangingPunct="1"/>
            <a:r>
              <a:rPr lang="cs-CZ" sz="2400" dirty="0"/>
              <a:t>Zesměšňování </a:t>
            </a:r>
            <a:r>
              <a:rPr lang="cs-CZ" sz="2400" dirty="0" err="1"/>
              <a:t>protinázoru</a:t>
            </a:r>
            <a:endParaRPr lang="cs-CZ" sz="2400" dirty="0"/>
          </a:p>
          <a:p>
            <a:pPr lvl="1" eaLnBrk="1" hangingPunct="1"/>
            <a:r>
              <a:rPr lang="cs-CZ" sz="2400" dirty="0"/>
              <a:t>„to je jasné i naprostému laikovi“; „inteligentní člověk pochopí“</a:t>
            </a:r>
          </a:p>
          <a:p>
            <a:pPr eaLnBrk="1" hangingPunct="1"/>
            <a:r>
              <a:rPr lang="cs-CZ" sz="2400" dirty="0"/>
              <a:t>Vytváření zdání většího rozsahu, větší opory</a:t>
            </a:r>
          </a:p>
          <a:p>
            <a:pPr lvl="1" eaLnBrk="1" hangingPunct="1"/>
            <a:r>
              <a:rPr lang="cs-CZ" sz="2400" dirty="0"/>
              <a:t>neukončené výčty bez jasného dalšího obsahu</a:t>
            </a:r>
          </a:p>
          <a:p>
            <a:pPr lvl="1" eaLnBrk="1" hangingPunct="1"/>
            <a:r>
              <a:rPr lang="cs-CZ" sz="2400" dirty="0"/>
              <a:t>„Jak uvádí např. Potůček“</a:t>
            </a:r>
          </a:p>
          <a:p>
            <a:pPr eaLnBrk="1" hangingPunct="1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BDBCC-A7D1-4B53-A298-CD603407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Odevzdání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5DD412-4859-4C74-AE55-5127C5C85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 SIS a dva výtisky (stačí kroužková vazba)</a:t>
            </a:r>
          </a:p>
          <a:p>
            <a:pPr lvl="1"/>
            <a:r>
              <a:rPr lang="cs-CZ" dirty="0"/>
              <a:t>Elektronická a tištěná verze musí být v souladu</a:t>
            </a:r>
          </a:p>
          <a:p>
            <a:r>
              <a:rPr lang="cs-CZ" dirty="0"/>
              <a:t>Šablona bakalářské práce</a:t>
            </a:r>
          </a:p>
          <a:p>
            <a:pPr lvl="1"/>
            <a:r>
              <a:rPr lang="cs-CZ" dirty="0"/>
              <a:t>titulní list</a:t>
            </a:r>
          </a:p>
          <a:p>
            <a:pPr lvl="1"/>
            <a:r>
              <a:rPr lang="cs-CZ" dirty="0"/>
              <a:t>prohlášení, u tištěných podepsané</a:t>
            </a:r>
          </a:p>
          <a:p>
            <a:pPr lvl="1"/>
            <a:r>
              <a:rPr lang="cs-CZ" dirty="0"/>
              <a:t>anotace, klíčová slova, bibliografický záznam</a:t>
            </a:r>
          </a:p>
          <a:p>
            <a:pPr lvl="1"/>
            <a:r>
              <a:rPr lang="cs-CZ" dirty="0" err="1"/>
              <a:t>summary</a:t>
            </a:r>
            <a:r>
              <a:rPr lang="cs-CZ" dirty="0"/>
              <a:t> (anglické shrnutí, klidně kratší než závěr)</a:t>
            </a:r>
          </a:p>
          <a:p>
            <a:pPr lvl="1"/>
            <a:r>
              <a:rPr lang="cs-CZ" dirty="0"/>
              <a:t>teze mezi literaturu a přílohy</a:t>
            </a:r>
          </a:p>
          <a:p>
            <a:r>
              <a:rPr lang="cs-CZ" dirty="0"/>
              <a:t>Rozsah min. 30 NS bez abstraktu, příloh a seznamu zdrojů</a:t>
            </a:r>
          </a:p>
          <a:p>
            <a:r>
              <a:rPr lang="cs-CZ" dirty="0"/>
              <a:t>Anotace, klíčová slova se vkládají do SIS do příslušných kolonek</a:t>
            </a:r>
          </a:p>
        </p:txBody>
      </p:sp>
    </p:spTree>
    <p:extLst>
      <p:ext uri="{BB962C8B-B14F-4D97-AF65-F5344CB8AC3E}">
        <p14:creationId xmlns:p14="http://schemas.microsoft.com/office/powerpoint/2010/main" val="4146050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67B50D-B2A8-4842-9AFC-75FD6486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Obhajoba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6961F7-2022-4963-8EE6-FFCAB64D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posudky konzultantský a oponentský</a:t>
            </a:r>
          </a:p>
          <a:p>
            <a:pPr lvl="1"/>
            <a:r>
              <a:rPr lang="cs-CZ" dirty="0"/>
              <a:t>5 pracovních dní před termínem obhajoby</a:t>
            </a:r>
          </a:p>
          <a:p>
            <a:r>
              <a:rPr lang="cs-CZ" dirty="0"/>
              <a:t>Tříčlenná komise</a:t>
            </a:r>
          </a:p>
          <a:p>
            <a:r>
              <a:rPr lang="cs-CZ" dirty="0"/>
              <a:t>cca 15 minut na jednu obhajobu, včetně diskuse a hodnocení, tj. na představení práce 5 minut</a:t>
            </a:r>
          </a:p>
          <a:p>
            <a:r>
              <a:rPr lang="cs-CZ" dirty="0"/>
              <a:t>Hodnocení na základě obhajoby, posudky jsou jen podklad</a:t>
            </a:r>
          </a:p>
        </p:txBody>
      </p:sp>
    </p:spTree>
    <p:extLst>
      <p:ext uri="{BB962C8B-B14F-4D97-AF65-F5344CB8AC3E}">
        <p14:creationId xmlns:p14="http://schemas.microsoft.com/office/powerpoint/2010/main" val="232792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Úprava a formální náležitosti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>
                <a:solidFill>
                  <a:schemeClr val="accent2"/>
                </a:solidFill>
              </a:rPr>
              <a:t>Proč to vůbec řešit?</a:t>
            </a:r>
          </a:p>
          <a:p>
            <a:pPr>
              <a:defRPr/>
            </a:pPr>
            <a:r>
              <a:rPr lang="cs-CZ" dirty="0"/>
              <a:t>Srozumitelnost textu</a:t>
            </a:r>
          </a:p>
          <a:p>
            <a:pPr>
              <a:defRPr/>
            </a:pPr>
            <a:r>
              <a:rPr lang="cs-CZ" dirty="0"/>
              <a:t>Příjemné čtení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Úcta ke čtenáři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Vlastní vizitka (první dojem je důležitý)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Spousta chyb je zbytečných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800" dirty="0"/>
              <a:t>Méně je více, v jednoduchosti je krása</a:t>
            </a:r>
          </a:p>
          <a:p>
            <a:r>
              <a:rPr lang="cs-CZ" sz="2800" dirty="0"/>
              <a:t>Dávejte práce číst druhým osobám</a:t>
            </a:r>
          </a:p>
          <a:p>
            <a:r>
              <a:rPr lang="cs-CZ" sz="2800" dirty="0"/>
              <a:t>Nechte si čas na korektury</a:t>
            </a:r>
          </a:p>
          <a:p>
            <a:pPr lvl="1"/>
            <a:r>
              <a:rPr lang="cs-CZ" sz="2400" dirty="0"/>
              <a:t>styl vám může snížit hodnocení</a:t>
            </a:r>
          </a:p>
          <a:p>
            <a:r>
              <a:rPr lang="cs-CZ" sz="2800" dirty="0"/>
              <a:t>Postupujte jednotně a systematicky</a:t>
            </a:r>
          </a:p>
          <a:p>
            <a:r>
              <a:rPr lang="cs-CZ" sz="2800" dirty="0"/>
              <a:t>Nevíte-li</a:t>
            </a:r>
          </a:p>
          <a:p>
            <a:pPr lvl="1"/>
            <a:r>
              <a:rPr lang="cs-CZ" sz="2400" dirty="0"/>
              <a:t>volte jednodušší řešení</a:t>
            </a:r>
          </a:p>
          <a:p>
            <a:pPr lvl="1"/>
            <a:r>
              <a:rPr lang="cs-CZ" sz="2400" dirty="0"/>
              <a:t>konzultujte (</a:t>
            </a:r>
            <a:r>
              <a:rPr lang="cs-CZ" sz="2400" dirty="0">
                <a:hlinkClick r:id="rId3"/>
              </a:rPr>
              <a:t>http://prirucka.ujc.cas.cz/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kopírujte styl ze zavedeného zdroje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/>
              <a:t>Zdroje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/>
              <a:t>Opatření děkana/</a:t>
            </a:r>
            <a:r>
              <a:rPr lang="cs-CZ" sz="2400" dirty="0" err="1"/>
              <a:t>ky</a:t>
            </a:r>
            <a:r>
              <a:rPr lang="cs-CZ" sz="2400" dirty="0"/>
              <a:t> č. 18/2017 (</a:t>
            </a:r>
            <a:r>
              <a:rPr lang="cs-CZ" sz="2400" dirty="0">
                <a:hlinkClick r:id="rId2"/>
              </a:rPr>
              <a:t>https://fsv.cuni.cz/opatreni-dekanky-c-162018</a:t>
            </a:r>
            <a:r>
              <a:rPr lang="cs-CZ" sz="2400" dirty="0"/>
              <a:t>)</a:t>
            </a:r>
          </a:p>
          <a:p>
            <a:pPr>
              <a:buNone/>
            </a:pPr>
            <a:r>
              <a:rPr lang="cs-CZ" sz="2400" dirty="0"/>
              <a:t>Šablona závěrečných prací FSV (</a:t>
            </a:r>
            <a:r>
              <a:rPr lang="cs-CZ" sz="2400" dirty="0">
                <a:hlinkClick r:id="rId3"/>
              </a:rPr>
              <a:t>https://fsv.cuni.cz/</a:t>
            </a:r>
            <a:r>
              <a:rPr lang="cs-CZ" sz="2400" dirty="0" err="1">
                <a:hlinkClick r:id="rId3"/>
              </a:rPr>
              <a:t>sites</a:t>
            </a:r>
            <a:r>
              <a:rPr lang="cs-CZ" sz="2400" dirty="0">
                <a:hlinkClick r:id="rId3"/>
              </a:rPr>
              <a:t>/default/</a:t>
            </a:r>
            <a:r>
              <a:rPr lang="cs-CZ" sz="2400" dirty="0" err="1">
                <a:hlinkClick r:id="rId3"/>
              </a:rPr>
              <a:t>files</a:t>
            </a:r>
            <a:r>
              <a:rPr lang="cs-CZ" sz="2400" dirty="0">
                <a:hlinkClick r:id="rId3"/>
              </a:rPr>
              <a:t>/</a:t>
            </a:r>
            <a:r>
              <a:rPr lang="cs-CZ" sz="2400" dirty="0" err="1">
                <a:hlinkClick r:id="rId3"/>
              </a:rPr>
              <a:t>uploads</a:t>
            </a:r>
            <a:r>
              <a:rPr lang="cs-CZ" sz="2400" dirty="0">
                <a:hlinkClick r:id="rId3"/>
              </a:rPr>
              <a:t>/</a:t>
            </a:r>
            <a:r>
              <a:rPr lang="cs-CZ" sz="2400" dirty="0" err="1">
                <a:hlinkClick r:id="rId3"/>
              </a:rPr>
              <a:t>files</a:t>
            </a:r>
            <a:r>
              <a:rPr lang="cs-CZ" sz="2400" dirty="0">
                <a:hlinkClick r:id="rId3"/>
              </a:rPr>
              <a:t>/sablona%20%20bc.%20prace%20CJ%20-%20nov%C3%A1.%20final.docx</a:t>
            </a:r>
            <a:r>
              <a:rPr lang="cs-CZ" sz="2400" dirty="0"/>
              <a:t>)</a:t>
            </a:r>
          </a:p>
          <a:p>
            <a:pPr eaLnBrk="1" hangingPunct="1">
              <a:buFontTx/>
              <a:buNone/>
            </a:pPr>
            <a:r>
              <a:rPr lang="cs-CZ" sz="2400" dirty="0"/>
              <a:t>Typografie, citace – na internetu mraky návodů</a:t>
            </a:r>
          </a:p>
          <a:p>
            <a:pPr lvl="1" eaLnBrk="1" hangingPunct="1"/>
            <a:r>
              <a:rPr lang="cs-CZ" sz="2400" i="1" dirty="0"/>
              <a:t>ČSN ISO 690. Bibliografické citace: obsah, forma a struktura </a:t>
            </a:r>
          </a:p>
          <a:p>
            <a:pPr lvl="1" eaLnBrk="1" hangingPunct="1"/>
            <a:r>
              <a:rPr lang="cs-CZ" sz="2400" i="1" dirty="0">
                <a:hlinkClick r:id="rId4"/>
              </a:rPr>
              <a:t>http://boldis.cz/</a:t>
            </a:r>
            <a:endParaRPr lang="cs-CZ" sz="2400" i="1" dirty="0"/>
          </a:p>
          <a:p>
            <a:pPr lvl="1" eaLnBrk="1" hangingPunct="1"/>
            <a:r>
              <a:rPr lang="cs-CZ" sz="2400" i="1" dirty="0"/>
              <a:t>Knihovna FSV (</a:t>
            </a:r>
            <a:r>
              <a:rPr lang="cs-CZ" sz="2400" i="1" dirty="0">
                <a:hlinkClick r:id="rId5"/>
              </a:rPr>
              <a:t>http://knihovna.</a:t>
            </a:r>
            <a:r>
              <a:rPr lang="cs-CZ" sz="2400" i="1" dirty="0" err="1">
                <a:hlinkClick r:id="rId5"/>
              </a:rPr>
              <a:t>fsv.cuni.cz</a:t>
            </a:r>
            <a:r>
              <a:rPr lang="cs-CZ" sz="2400" i="1" dirty="0">
                <a:hlinkClick r:id="rId5"/>
              </a:rPr>
              <a:t>/Jak-citovat/</a:t>
            </a:r>
            <a:r>
              <a:rPr lang="cs-CZ" sz="2400" i="1" dirty="0"/>
              <a:t>)</a:t>
            </a:r>
          </a:p>
          <a:p>
            <a:pPr lvl="1" eaLnBrk="1" hangingPunct="1"/>
            <a:r>
              <a:rPr lang="cs-CZ" sz="2400" dirty="0"/>
              <a:t>Jazyková příručka ÚJČ (</a:t>
            </a:r>
            <a:r>
              <a:rPr lang="cs-CZ" sz="2400" dirty="0">
                <a:hlinkClick r:id="rId6"/>
              </a:rPr>
              <a:t>http://prirucka.ujc.cas.cz/</a:t>
            </a:r>
            <a:r>
              <a:rPr lang="cs-CZ" sz="2400" dirty="0"/>
              <a:t>)</a:t>
            </a:r>
          </a:p>
          <a:p>
            <a:pPr lvl="1" eaLnBrk="1" hangingPunct="1">
              <a:buFontTx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Základní formální náležitosti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Spisovný jazyk a odborný styl</a:t>
            </a:r>
          </a:p>
          <a:p>
            <a:pPr eaLnBrk="1" hangingPunct="1"/>
            <a:r>
              <a:rPr lang="cs-CZ" sz="2800" dirty="0"/>
              <a:t>Strukturace do kapitol</a:t>
            </a:r>
          </a:p>
          <a:p>
            <a:pPr eaLnBrk="1" hangingPunct="1"/>
            <a:r>
              <a:rPr lang="cs-CZ" sz="2800" dirty="0"/>
              <a:t>Číslování stránek a kapitol</a:t>
            </a:r>
          </a:p>
          <a:p>
            <a:pPr eaLnBrk="1" hangingPunct="1"/>
            <a:r>
              <a:rPr lang="cs-CZ" sz="2800" dirty="0"/>
              <a:t>Obsah, seznam literatury</a:t>
            </a:r>
          </a:p>
          <a:p>
            <a:pPr eaLnBrk="1" hangingPunct="1"/>
            <a:r>
              <a:rPr lang="cs-CZ" sz="2800" dirty="0"/>
              <a:t>Obrázky, grafy, tabulky</a:t>
            </a:r>
          </a:p>
          <a:p>
            <a:pPr lvl="2" eaLnBrk="1" hangingPunct="1"/>
            <a:r>
              <a:rPr lang="cs-CZ" dirty="0"/>
              <a:t>Číslované</a:t>
            </a:r>
          </a:p>
          <a:p>
            <a:pPr lvl="2" eaLnBrk="1" hangingPunct="1"/>
            <a:r>
              <a:rPr lang="cs-CZ" dirty="0"/>
              <a:t>Název, zdroj!!!</a:t>
            </a:r>
          </a:p>
          <a:p>
            <a:pPr lvl="2" eaLnBrk="1" hangingPunct="1"/>
            <a:r>
              <a:rPr lang="cs-CZ" dirty="0"/>
              <a:t>Seznam za obsahem</a:t>
            </a:r>
          </a:p>
          <a:p>
            <a:pPr eaLnBrk="1" hangingPunct="1"/>
            <a:r>
              <a:rPr lang="cs-CZ" sz="2800" dirty="0"/>
              <a:t>Poznámkový aparát, seznam zkratek</a:t>
            </a:r>
          </a:p>
          <a:p>
            <a:pPr eaLnBrk="1" hangingPunct="1">
              <a:buNone/>
            </a:pPr>
            <a:endParaRPr lang="cs-CZ" sz="2800" dirty="0"/>
          </a:p>
          <a:p>
            <a:pPr eaLnBrk="1" hangingPunct="1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476672"/>
            <a:ext cx="8229600" cy="5433591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sz="3000" b="1" dirty="0"/>
              <a:t>2. 7. </a:t>
            </a:r>
            <a:r>
              <a:rPr lang="cs-CZ" sz="3000" b="1" i="1" u="sng" dirty="0"/>
              <a:t>Zdravotní aspekty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/>
              <a:t>V období 1991-1999 vzrostl výskyt nadváhy u dětí v České Republice o 3 % z 10% na téměř 13 %. Obézní je 1 s 5ti dospělých. Obezita je závažným veřejně-politickým problémem. K nárůstu obezity </a:t>
            </a:r>
            <a:r>
              <a:rPr lang="cs-CZ" sz="3000" dirty="0" err="1"/>
              <a:t>přizpívá</a:t>
            </a:r>
            <a:r>
              <a:rPr lang="cs-CZ" sz="3000" dirty="0"/>
              <a:t> nejen životní styl , ale také </a:t>
            </a:r>
            <a:r>
              <a:rPr lang="cs-CZ" sz="3000" i="1" u="sng" dirty="0"/>
              <a:t>"</a:t>
            </a:r>
            <a:r>
              <a:rPr lang="cs-CZ" sz="3000" i="1" u="sng" dirty="0" err="1"/>
              <a:t>obezigenní</a:t>
            </a:r>
            <a:r>
              <a:rPr lang="cs-CZ" sz="3000" dirty="0"/>
              <a:t>" prostředí. Obezita je tématem  několika  mezinárodních projektů </a:t>
            </a:r>
            <a:r>
              <a:rPr lang="cs-CZ" sz="3000" dirty="0" err="1"/>
              <a:t>ja</a:t>
            </a:r>
            <a:r>
              <a:rPr lang="cs-CZ" sz="3000" dirty="0"/>
              <a:t>-</a:t>
            </a:r>
            <a:r>
              <a:rPr lang="cs-CZ" sz="3000" dirty="0" err="1"/>
              <a:t>ko</a:t>
            </a:r>
            <a:r>
              <a:rPr lang="cs-CZ" sz="3000" dirty="0"/>
              <a:t> je </a:t>
            </a:r>
            <a:r>
              <a:rPr lang="cs-CZ" sz="3000" i="1" cap="small" dirty="0" err="1">
                <a:latin typeface="Times New Roman" pitchFamily="18" charset="0"/>
                <a:cs typeface="Times New Roman" pitchFamily="18" charset="0"/>
              </a:rPr>
              <a:t>Biennial</a:t>
            </a:r>
            <a:r>
              <a:rPr lang="cs-CZ" sz="3000" i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>
                <a:latin typeface="Times New Roman" pitchFamily="18" charset="0"/>
                <a:cs typeface="Times New Roman" pitchFamily="18" charset="0"/>
              </a:rPr>
              <a:t>Collaborative</a:t>
            </a:r>
            <a:r>
              <a:rPr lang="cs-CZ" sz="3000" i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>
                <a:latin typeface="Times New Roman" pitchFamily="18" charset="0"/>
                <a:cs typeface="Times New Roman" pitchFamily="18" charset="0"/>
              </a:rPr>
              <a:t>Agreement</a:t>
            </a:r>
            <a:r>
              <a:rPr lang="cs-CZ" sz="3000" i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dirty="0">
                <a:latin typeface="Times New Roman" pitchFamily="18" charset="0"/>
                <a:cs typeface="Times New Roman" pitchFamily="18" charset="0"/>
              </a:rPr>
              <a:t>( B.C.A. ) 2006 – 2007</a:t>
            </a:r>
            <a:r>
              <a:rPr lang="cs-CZ" sz="3000" dirty="0"/>
              <a:t>. 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/>
              <a:t>1.1.2005 </a:t>
            </a:r>
            <a:r>
              <a:rPr lang="cs-CZ" sz="3000" dirty="0" err="1"/>
              <a:t>vztoupil</a:t>
            </a:r>
            <a:r>
              <a:rPr lang="cs-CZ" sz="3000" dirty="0"/>
              <a:t> v platnost nový školský zákon - </a:t>
            </a:r>
            <a:r>
              <a:rPr lang="cs-CZ" sz="3000" dirty="0" err="1"/>
              <a:t>zákon</a:t>
            </a:r>
            <a:r>
              <a:rPr lang="cs-CZ" sz="3000" dirty="0"/>
              <a:t> č. 561 /2004 Sb..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3000" dirty="0"/>
          </a:p>
          <a:p>
            <a:pPr eaLnBrk="1" hangingPunct="1">
              <a:buFont typeface="Arial" charset="0"/>
              <a:buNone/>
              <a:defRPr/>
            </a:pPr>
            <a:endParaRPr lang="cs-CZ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548680"/>
            <a:ext cx="8229600" cy="536158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cs-CZ" sz="3000" b="1" dirty="0"/>
              <a:t>2.</a:t>
            </a:r>
            <a:r>
              <a:rPr lang="cs-CZ" sz="3000" b="1" dirty="0">
                <a:solidFill>
                  <a:srgbClr val="FF0000"/>
                </a:solidFill>
              </a:rPr>
              <a:t>_</a:t>
            </a:r>
            <a:r>
              <a:rPr lang="cs-CZ" sz="3000" b="1" dirty="0"/>
              <a:t>7</a:t>
            </a:r>
            <a:r>
              <a:rPr lang="cs-CZ" sz="3000" b="1" dirty="0">
                <a:solidFill>
                  <a:srgbClr val="FF0000"/>
                </a:solidFill>
              </a:rPr>
              <a:t>.</a:t>
            </a:r>
            <a:r>
              <a:rPr lang="cs-CZ" sz="3000" b="1" dirty="0"/>
              <a:t> </a:t>
            </a:r>
            <a:r>
              <a:rPr lang="cs-CZ" sz="3000" b="1" i="1" u="sng" dirty="0">
                <a:solidFill>
                  <a:srgbClr val="FF0000"/>
                </a:solidFill>
              </a:rPr>
              <a:t>Zdravotní aspekty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/>
              <a:t>V období 1991</a:t>
            </a:r>
            <a:r>
              <a:rPr lang="cs-CZ" sz="3000" dirty="0">
                <a:solidFill>
                  <a:srgbClr val="FF0000"/>
                </a:solidFill>
              </a:rPr>
              <a:t>-</a:t>
            </a:r>
            <a:r>
              <a:rPr lang="cs-CZ" sz="3000" dirty="0"/>
              <a:t>1999 vzrostl výskyt nadváhy </a:t>
            </a:r>
            <a:r>
              <a:rPr lang="cs-CZ" sz="3000" dirty="0">
                <a:solidFill>
                  <a:srgbClr val="FF0000"/>
                </a:solidFill>
              </a:rPr>
              <a:t>u</a:t>
            </a:r>
            <a:r>
              <a:rPr lang="cs-CZ" sz="3000" dirty="0"/>
              <a:t> dětí v České </a:t>
            </a:r>
            <a:r>
              <a:rPr lang="cs-CZ" sz="3000" dirty="0">
                <a:solidFill>
                  <a:srgbClr val="00B0F0"/>
                </a:solidFill>
              </a:rPr>
              <a:t>R</a:t>
            </a:r>
            <a:r>
              <a:rPr lang="cs-CZ" sz="3000" dirty="0"/>
              <a:t>epublice o 3 </a:t>
            </a:r>
            <a:r>
              <a:rPr lang="cs-CZ" sz="3000" dirty="0">
                <a:solidFill>
                  <a:srgbClr val="FF0000"/>
                </a:solidFill>
              </a:rPr>
              <a:t>%</a:t>
            </a:r>
            <a:r>
              <a:rPr lang="cs-CZ" sz="3000" dirty="0"/>
              <a:t> z </a:t>
            </a:r>
            <a:r>
              <a:rPr lang="cs-CZ" sz="3000" dirty="0">
                <a:solidFill>
                  <a:srgbClr val="FF0000"/>
                </a:solidFill>
              </a:rPr>
              <a:t>10%</a:t>
            </a:r>
            <a:r>
              <a:rPr lang="cs-CZ" sz="3000" dirty="0"/>
              <a:t> na téměř 13 %. Obézní je </a:t>
            </a:r>
            <a:r>
              <a:rPr lang="cs-CZ" sz="3000" dirty="0">
                <a:solidFill>
                  <a:srgbClr val="FF0000"/>
                </a:solidFill>
              </a:rPr>
              <a:t>1</a:t>
            </a:r>
            <a:r>
              <a:rPr lang="cs-CZ" sz="3000" dirty="0"/>
              <a:t> </a:t>
            </a:r>
            <a:r>
              <a:rPr lang="cs-CZ" sz="3000" dirty="0">
                <a:solidFill>
                  <a:srgbClr val="00B0F0"/>
                </a:solidFill>
              </a:rPr>
              <a:t>s</a:t>
            </a:r>
            <a:r>
              <a:rPr lang="cs-CZ" sz="3000" dirty="0"/>
              <a:t> </a:t>
            </a:r>
            <a:r>
              <a:rPr lang="cs-CZ" sz="3000" dirty="0">
                <a:solidFill>
                  <a:srgbClr val="FF0000"/>
                </a:solidFill>
              </a:rPr>
              <a:t>5ti</a:t>
            </a:r>
            <a:r>
              <a:rPr lang="cs-CZ" sz="3000" dirty="0"/>
              <a:t> dospělých. Obezita je závažným veřejně</a:t>
            </a:r>
            <a:r>
              <a:rPr lang="cs-CZ" sz="3000" dirty="0">
                <a:solidFill>
                  <a:srgbClr val="00B0F0"/>
                </a:solidFill>
              </a:rPr>
              <a:t>-</a:t>
            </a:r>
            <a:r>
              <a:rPr lang="cs-CZ" sz="3000" dirty="0"/>
              <a:t>politickým problémem. </a:t>
            </a:r>
            <a:r>
              <a:rPr lang="cs-CZ" sz="3000" dirty="0">
                <a:solidFill>
                  <a:srgbClr val="FF0000"/>
                </a:solidFill>
              </a:rPr>
              <a:t>K</a:t>
            </a:r>
            <a:r>
              <a:rPr lang="cs-CZ" sz="3000" dirty="0"/>
              <a:t> nárůstu obezity </a:t>
            </a:r>
            <a:r>
              <a:rPr lang="cs-CZ" sz="3000" dirty="0" err="1"/>
              <a:t>při</a:t>
            </a:r>
            <a:r>
              <a:rPr lang="cs-CZ" sz="3000" dirty="0" err="1">
                <a:solidFill>
                  <a:srgbClr val="00B0F0"/>
                </a:solidFill>
              </a:rPr>
              <a:t>z</a:t>
            </a:r>
            <a:r>
              <a:rPr lang="cs-CZ" sz="3000" dirty="0" err="1"/>
              <a:t>pívá</a:t>
            </a:r>
            <a:r>
              <a:rPr lang="cs-CZ" sz="3000" dirty="0"/>
              <a:t> nejen životní styl</a:t>
            </a:r>
            <a:r>
              <a:rPr lang="cs-CZ" sz="3000" dirty="0">
                <a:solidFill>
                  <a:srgbClr val="FF0000"/>
                </a:solidFill>
              </a:rPr>
              <a:t>_</a:t>
            </a:r>
            <a:r>
              <a:rPr lang="cs-CZ" sz="3000" dirty="0"/>
              <a:t>, ale také </a:t>
            </a:r>
            <a:r>
              <a:rPr lang="cs-CZ" sz="3000" i="1" u="sng" dirty="0">
                <a:solidFill>
                  <a:srgbClr val="FF0000"/>
                </a:solidFill>
              </a:rPr>
              <a:t>"</a:t>
            </a:r>
            <a:r>
              <a:rPr lang="cs-CZ" sz="3000" i="1" u="sng" dirty="0" err="1">
                <a:solidFill>
                  <a:srgbClr val="FF0000"/>
                </a:solidFill>
              </a:rPr>
              <a:t>obezigenní</a:t>
            </a:r>
            <a:r>
              <a:rPr lang="cs-CZ" sz="3000" dirty="0">
                <a:solidFill>
                  <a:srgbClr val="FF0000"/>
                </a:solidFill>
              </a:rPr>
              <a:t>" </a:t>
            </a:r>
            <a:r>
              <a:rPr lang="cs-CZ" sz="3000" dirty="0"/>
              <a:t>prostředí. Obezita je tématem  několika</a:t>
            </a:r>
            <a:r>
              <a:rPr lang="cs-CZ" sz="3000" dirty="0">
                <a:solidFill>
                  <a:srgbClr val="FF0000"/>
                </a:solidFill>
              </a:rPr>
              <a:t>__</a:t>
            </a:r>
            <a:r>
              <a:rPr lang="cs-CZ" sz="3000" dirty="0"/>
              <a:t>mezinárodních projektů </a:t>
            </a:r>
            <a:r>
              <a:rPr lang="cs-CZ" sz="3000" dirty="0" err="1">
                <a:solidFill>
                  <a:srgbClr val="FF0000"/>
                </a:solidFill>
              </a:rPr>
              <a:t>ja</a:t>
            </a:r>
            <a:r>
              <a:rPr lang="cs-CZ" sz="3000" dirty="0">
                <a:solidFill>
                  <a:srgbClr val="FF0000"/>
                </a:solidFill>
              </a:rPr>
              <a:t>-</a:t>
            </a:r>
            <a:r>
              <a:rPr lang="cs-CZ" sz="3000" dirty="0" err="1">
                <a:solidFill>
                  <a:srgbClr val="FF0000"/>
                </a:solidFill>
              </a:rPr>
              <a:t>ko</a:t>
            </a:r>
            <a:r>
              <a:rPr lang="cs-CZ" sz="3000" dirty="0"/>
              <a:t> je </a:t>
            </a:r>
            <a:r>
              <a:rPr lang="cs-CZ" sz="3000" i="1" cap="small" dirty="0" err="1">
                <a:latin typeface="Times New Roman" pitchFamily="18" charset="0"/>
                <a:cs typeface="Times New Roman" pitchFamily="18" charset="0"/>
              </a:rPr>
              <a:t>Biennial</a:t>
            </a:r>
            <a:r>
              <a:rPr lang="cs-CZ" sz="3000" i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>
                <a:latin typeface="Times New Roman" pitchFamily="18" charset="0"/>
                <a:cs typeface="Times New Roman" pitchFamily="18" charset="0"/>
              </a:rPr>
              <a:t>Collaborative</a:t>
            </a:r>
            <a:r>
              <a:rPr lang="cs-CZ" sz="3000" i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>
                <a:latin typeface="Times New Roman" pitchFamily="18" charset="0"/>
                <a:cs typeface="Times New Roman" pitchFamily="18" charset="0"/>
              </a:rPr>
              <a:t>Agreement</a:t>
            </a:r>
            <a:r>
              <a:rPr lang="cs-CZ" sz="3000" i="1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B.C.A._</a:t>
            </a:r>
            <a:r>
              <a:rPr lang="cs-CZ" sz="3000" i="1" dirty="0">
                <a:latin typeface="Times New Roman" pitchFamily="18" charset="0"/>
                <a:cs typeface="Times New Roman" pitchFamily="18" charset="0"/>
              </a:rPr>
              <a:t>) 2006</a:t>
            </a:r>
            <a:r>
              <a:rPr lang="cs-CZ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cs-CZ" sz="3000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3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cs-CZ" sz="3000" i="1" dirty="0">
                <a:latin typeface="Times New Roman" pitchFamily="18" charset="0"/>
                <a:cs typeface="Times New Roman" pitchFamily="18" charset="0"/>
              </a:rPr>
              <a:t>2007</a:t>
            </a:r>
            <a:r>
              <a:rPr lang="cs-CZ" sz="3000" dirty="0"/>
              <a:t>. 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>
                <a:solidFill>
                  <a:srgbClr val="FF0000"/>
                </a:solidFill>
              </a:rPr>
              <a:t>1.1.</a:t>
            </a:r>
            <a:r>
              <a:rPr lang="cs-CZ" sz="3000" dirty="0"/>
              <a:t>2005 </a:t>
            </a:r>
            <a:r>
              <a:rPr lang="cs-CZ" sz="3000" dirty="0" err="1"/>
              <a:t>v</a:t>
            </a:r>
            <a:r>
              <a:rPr lang="cs-CZ" sz="3000" dirty="0" err="1">
                <a:solidFill>
                  <a:srgbClr val="00B0F0"/>
                </a:solidFill>
              </a:rPr>
              <a:t>z</a:t>
            </a:r>
            <a:r>
              <a:rPr lang="cs-CZ" sz="3000" dirty="0" err="1"/>
              <a:t>toupil</a:t>
            </a:r>
            <a:r>
              <a:rPr lang="cs-CZ" sz="3000" dirty="0"/>
              <a:t> v platnost nový školský zákon </a:t>
            </a:r>
            <a:r>
              <a:rPr lang="cs-CZ" sz="3000" dirty="0">
                <a:solidFill>
                  <a:srgbClr val="FF0000"/>
                </a:solidFill>
              </a:rPr>
              <a:t>-</a:t>
            </a:r>
            <a:r>
              <a:rPr lang="cs-CZ" sz="3000" dirty="0"/>
              <a:t> </a:t>
            </a:r>
            <a:r>
              <a:rPr lang="cs-CZ" sz="3000" dirty="0" err="1">
                <a:solidFill>
                  <a:srgbClr val="00B0F0"/>
                </a:solidFill>
              </a:rPr>
              <a:t>z</a:t>
            </a:r>
            <a:r>
              <a:rPr lang="cs-CZ" sz="3000" dirty="0" err="1"/>
              <a:t>ákon</a:t>
            </a:r>
            <a:r>
              <a:rPr lang="cs-CZ" sz="3000" dirty="0"/>
              <a:t> č. 561</a:t>
            </a:r>
            <a:r>
              <a:rPr lang="cs-CZ" sz="3000" dirty="0">
                <a:solidFill>
                  <a:srgbClr val="FF0000"/>
                </a:solidFill>
              </a:rPr>
              <a:t>_</a:t>
            </a:r>
            <a:r>
              <a:rPr lang="cs-CZ" sz="3000" dirty="0"/>
              <a:t>/2004 Sb.</a:t>
            </a:r>
            <a:r>
              <a:rPr lang="cs-CZ" sz="3000" dirty="0">
                <a:solidFill>
                  <a:srgbClr val="FF0000"/>
                </a:solidFill>
              </a:rPr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3000" dirty="0"/>
          </a:p>
          <a:p>
            <a:pPr eaLnBrk="1" hangingPunct="1">
              <a:buFont typeface="Arial" charset="0"/>
              <a:buNone/>
              <a:defRPr/>
            </a:pPr>
            <a:endParaRPr lang="cs-CZ"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Písmo – doporučení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/>
              <a:t>Proporcionální písmo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err="1"/>
              <a:t>neproporciální</a:t>
            </a:r>
            <a:r>
              <a:rPr lang="cs-CZ" sz="2400" dirty="0"/>
              <a:t> pouze, když je užitečná orientace na řádku, např. zdrojový kód, syntax…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Pro tištěný text patkové písmo, je lépe čitelné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/>
              <a:t>bezpatkové do map, tabulek, grafů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/>
              <a:t>bezpatkové lépe čitelné za šera (promítání, web)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V jednom dokumentu maximálně tři fonty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/>
              <a:t>fonty, které se jasně liší, ale hodí se k sobě (cit)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text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1800" dirty="0">
                <a:solidFill>
                  <a:srgbClr val="C00000"/>
                </a:solidFill>
              </a:rPr>
              <a:t>Grafické prvky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1800" dirty="0">
                <a:solidFill>
                  <a:srgbClr val="C00000"/>
                </a:solidFill>
                <a:latin typeface="Garamond" pitchFamily="18" charset="0"/>
                <a:ea typeface="GungsuhChe" pitchFamily="49" charset="-127"/>
                <a:cs typeface="Tahoma" pitchFamily="34" charset="0"/>
              </a:rPr>
              <a:t>Úryvky z rozhovorů </a:t>
            </a:r>
            <a:r>
              <a:rPr lang="cs-CZ" sz="1800" i="1" dirty="0">
                <a:solidFill>
                  <a:srgbClr val="C00000"/>
                </a:solidFill>
                <a:latin typeface="Times New Roman" pitchFamily="18" charset="0"/>
                <a:ea typeface="GungsuhChe" pitchFamily="49" charset="-127"/>
                <a:cs typeface="Times New Roman" pitchFamily="18" charset="0"/>
              </a:rPr>
              <a:t>(může být jen jiný řez)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Jednoduché fonty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/>
              <a:t>čím delší text, tím jednodušší font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/>
              <a:t>Písmo – doporučení II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/>
              <a:t>Maximálně tři velikosti písma v jednom dokumentu (těle)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Jasně odlišitelné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Nepočítají se poznámky a grafické prvky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Velikosti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text obvykle 12 b, poznámky pod čarou 8 b (záleží na fontu)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nadpisy alespoň o pětinu větší než text , tj. 15 b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Ne více než 8 řezů v jednom textu (včetně velikostí)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Delší texty normálními </a:t>
            </a:r>
            <a:r>
              <a:rPr lang="cs-CZ" sz="2400" dirty="0" err="1"/>
              <a:t>minuskami</a:t>
            </a:r>
            <a:endParaRPr lang="cs-CZ" sz="2400" dirty="0"/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Verzálky, kapitálky, tučné, kurzíva jsou hůře čitelné, používejte je jen v nadpisech a zvýrazněních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Zvýrazňováním šetřete – maximálně slova nebo sousloví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Zvýrazňujte tučně nebo kurzívou, ne podtrháváním, jiným fontem, barvou, velikostí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44008" y="5589240"/>
            <a:ext cx="3236784" cy="584775"/>
          </a:xfrm>
          <a:prstGeom prst="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C00000"/>
                </a:solidFill>
              </a:rPr>
              <a:t>Co zvýrazňovat?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Odstavce – doporučení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13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/>
              <a:t>V DP řádkování 1,5 </a:t>
            </a:r>
            <a:r>
              <a:rPr lang="cs-CZ" sz="2800" dirty="0" err="1"/>
              <a:t>em</a:t>
            </a:r>
            <a:r>
              <a:rPr lang="cs-CZ" sz="2800" dirty="0"/>
              <a:t> (čtverčík = velikost písma)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Odsazení prvního řádku 1 </a:t>
            </a:r>
            <a:r>
              <a:rPr lang="cs-CZ" sz="2800" dirty="0" err="1"/>
              <a:t>em</a:t>
            </a:r>
            <a:endParaRPr lang="cs-CZ" sz="2800" dirty="0"/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Zarovnání je nejúhlednější do bloku, ale pozor na vznik „řek“; dlouhá slova  je dobré </a:t>
            </a:r>
            <a:r>
              <a:rPr lang="cs-CZ" sz="2800" b="1" dirty="0"/>
              <a:t>dělit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/>
              <a:t>Chyby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Enter pro zalomení řádků z grafických důvodů</a:t>
            </a:r>
            <a:endParaRPr lang="cs-CZ" sz="2200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Odsazení odstavce mezerami</a:t>
            </a:r>
            <a:endParaRPr lang="cs-CZ" sz="2200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Prázdné řádky</a:t>
            </a:r>
            <a:endParaRPr lang="cs-CZ" sz="2200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Neodsazuje se první řádek pod nadpisem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„sirotky“ a „vdovy“ – osamocené řádky na přechodu stran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Poslední (tzv. východový) řádek kratší než odsazení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/>
              <a:t>Chybné dělení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cs-CZ" sz="2000" dirty="0"/>
          </a:p>
          <a:p>
            <a:pPr lvl="1" eaLnBrk="1" hangingPunct="1">
              <a:lnSpc>
                <a:spcPct val="80000"/>
              </a:lnSpc>
            </a:pP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56176" y="3068960"/>
            <a:ext cx="2643672" cy="523220"/>
          </a:xfrm>
          <a:prstGeom prst="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Jak dělit slova?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2159</Words>
  <Application>Microsoft Office PowerPoint</Application>
  <PresentationFormat>Předvádění na obrazovce (4:3)</PresentationFormat>
  <Paragraphs>314</Paragraphs>
  <Slides>31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40" baseType="lpstr">
      <vt:lpstr>Arial</vt:lpstr>
      <vt:lpstr>Calibri</vt:lpstr>
      <vt:lpstr>Garamond</vt:lpstr>
      <vt:lpstr>Jokerman</vt:lpstr>
      <vt:lpstr>Rage Italic</vt:lpstr>
      <vt:lpstr>Snap ITC</vt:lpstr>
      <vt:lpstr>Times New Roman</vt:lpstr>
      <vt:lpstr>Motiv sady Office</vt:lpstr>
      <vt:lpstr>Dokument</vt:lpstr>
      <vt:lpstr>Úprava bakalářské práce</vt:lpstr>
      <vt:lpstr>Jaký má být dobrý odborný text?</vt:lpstr>
      <vt:lpstr>Úprava a formální náležitosti</vt:lpstr>
      <vt:lpstr>Základní formální náležitosti</vt:lpstr>
      <vt:lpstr>Prezentace aplikace PowerPoint</vt:lpstr>
      <vt:lpstr>Prezentace aplikace PowerPoint</vt:lpstr>
      <vt:lpstr>Písmo – doporučení</vt:lpstr>
      <vt:lpstr>Písmo – doporučení II</vt:lpstr>
      <vt:lpstr>Odstavce – doporučení</vt:lpstr>
      <vt:lpstr>Dělení slov</vt:lpstr>
      <vt:lpstr>Mezery</vt:lpstr>
      <vt:lpstr>Interpunkce I</vt:lpstr>
      <vt:lpstr>Interpunkce II</vt:lpstr>
      <vt:lpstr>Interpunkce III – pomlčka a spojovník</vt:lpstr>
      <vt:lpstr>Číselné údaje</vt:lpstr>
      <vt:lpstr>Zkratky</vt:lpstr>
      <vt:lpstr>Nadpisy</vt:lpstr>
      <vt:lpstr>Seznamy</vt:lpstr>
      <vt:lpstr>Rozvržení stránky</vt:lpstr>
      <vt:lpstr>Citace v textu</vt:lpstr>
      <vt:lpstr>Co se nehodí do vysokoškolské práce?</vt:lpstr>
      <vt:lpstr>Nejčastější formální chyby</vt:lpstr>
      <vt:lpstr>Jak psát – styl</vt:lpstr>
      <vt:lpstr>Na co dávat pozor</vt:lpstr>
      <vt:lpstr>Na co dávat pozor</vt:lpstr>
      <vt:lpstr>Na co dávat pozor</vt:lpstr>
      <vt:lpstr>Studentské argumentační fauly</vt:lpstr>
      <vt:lpstr>Odevzdání práce</vt:lpstr>
      <vt:lpstr>Obhajoba</vt:lpstr>
      <vt:lpstr>Poselství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Magdalena Mouralová</dc:creator>
  <cp:lastModifiedBy>Magdalena Mouralová</cp:lastModifiedBy>
  <cp:revision>12</cp:revision>
  <dcterms:created xsi:type="dcterms:W3CDTF">2016-11-01T10:02:10Z</dcterms:created>
  <dcterms:modified xsi:type="dcterms:W3CDTF">2019-03-26T15:18:19Z</dcterms:modified>
</cp:coreProperties>
</file>