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rhaTTfJTo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0uMkcjRiRi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F74C5-411F-4AC8-BF3E-E440280143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Indicko-perská 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732E79-BA76-47FA-B1C3-8098B6EE0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9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25A1-9080-4D03-B41C-4A8567D6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15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590D7-1034-4A58-B8AE-E90776B8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5901"/>
            <a:ext cx="10178322" cy="4393692"/>
          </a:xfrm>
        </p:spPr>
        <p:txBody>
          <a:bodyPr/>
          <a:lstStyle/>
          <a:p>
            <a:r>
              <a:rPr lang="ar-S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محیط اعظم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vývoj stvořeného světa, pod vlivem Ibn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Arabího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طور معرفت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https://www.youtube.com/watch?v=rhaTTfJTop4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F27AFF-47DC-4418-A86B-C4F1A6402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0" y="2666494"/>
            <a:ext cx="758952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9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 10">
            <a:extLst>
              <a:ext uri="{FF2B5EF4-FFF2-40B4-BE49-F238E27FC236}">
                <a16:creationId xmlns:a16="http://schemas.microsoft.com/office/drawing/2014/main" id="{AF8F021D-E17C-4692-BC36-88810FC4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AFFD94-C35F-4FA1-A293-ED1A4EA6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36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Perská poezie v Indii</a:t>
            </a:r>
            <a:br>
              <a:rPr lang="cs-CZ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F3734912-26F1-4F15-9124-B7468676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78459-BE3E-469C-A1BA-D43C84F3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615440"/>
            <a:ext cx="6306309" cy="47579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16. stol.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Bábúr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proniká ze Střední Asie do Indie –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Moghulská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říše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Gúrkání</a:t>
            </a:r>
            <a:r>
              <a:rPr lang="cs-CZ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a-IR" sz="19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گورکانیان</a:t>
            </a:r>
            <a:r>
              <a:rPr lang="fa-IR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 moderní perštině –</a:t>
            </a:r>
            <a:r>
              <a:rPr lang="fa-IR" sz="1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امپراتوری گورکانی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termín „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Moghul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až v 19. stol..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mocenská situace za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Safíjovců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ší´a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určitá náboženská netolerance) a zároveň prosperita a lákavé nabídky dvorské patronace na indických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mughalských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dvorech lákají íránské básníky směrem na V, do Indie. </a:t>
            </a:r>
          </a:p>
          <a:p>
            <a:pPr>
              <a:lnSpc>
                <a:spcPct val="100000"/>
              </a:lnSpc>
            </a:pPr>
            <a:endParaRPr lang="cs-CZ" sz="19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Babur - Wikipedia">
            <a:extLst>
              <a:ext uri="{FF2B5EF4-FFF2-40B4-BE49-F238E27FC236}">
                <a16:creationId xmlns:a16="http://schemas.microsoft.com/office/drawing/2014/main" id="{EE22F15D-3321-471B-B25E-955EE119A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787" y="956545"/>
            <a:ext cx="3656581" cy="494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4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D5D3A-6B88-42E1-B735-81A9F4E8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fa-IR" dirty="0"/>
              <a:t>سبک هندی 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CA09AD-0BEA-4E06-8370-727AB64A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84" r="1" b="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13BB9F0A-A6B1-43FD-ABFD-B67F0052C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93D3C-2758-4C0E-B171-4F0073BE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1137920"/>
            <a:ext cx="6471385" cy="5720079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cs-CZ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perioda básnického stylu tzv.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proti kterému se později vymezuje hnutí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bázgašt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perská kritika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spíše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esfahánský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styl (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esfahání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evropská íránistika používá spíše termín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indický styl (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1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 také „pěstování představ, fantazie“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پردازی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خیال پروری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15.–18. století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400"/>
              </a:spcAft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Charakteristika období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Formální hledisko - období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nejsložitější.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Pisatelé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tvůrci témat - )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مضمون  سازی 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přehnané „pěstování představ“, fantazírování </a:t>
            </a:r>
            <a:r>
              <a:rPr lang="ar-S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خیال‌پردازی به افراط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množství alegorií a paralel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تمثیل و ارسال المثل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Šamísá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Sírús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Sabk</a:t>
            </a:r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šenásí</a:t>
            </a:r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-je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še´r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endParaRPr lang="cs-CZ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B0DFB7-1638-4F5E-AB22-F955AEE9E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51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AF8F021D-E17C-4692-BC36-88810FC4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C273B0-193C-4190-9509-8BE41030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dirty="0"/>
              <a:t>pozitiva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734912-26F1-4F15-9124-B7468676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48F520-38A3-4C2F-86F7-CC555C0C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reflexe každodenního života a </a:t>
            </a:r>
            <a:r>
              <a:rPr lang="ar-SA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بیان احوال شخصی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Začínají se používat i výrazy hovorové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ar-SA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لغات محاوره و الفاظ بازاری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básně mohou posloužit i jako materiál ke studiu tehdejší společnosti.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Ghazal - 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trojice ustálených postav: </a:t>
            </a:r>
            <a:r>
              <a:rPr lang="ar-S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عاشق معشوق رقیب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nebezpečný sok (</a:t>
            </a:r>
            <a:r>
              <a:rPr lang="cs-CZ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raqíb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(dříve též hlídač)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 misrá stanovuje tezi, druhá ji ilustruje na příkladu..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Vliv na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literaturu v Osmanské říši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F4F55070-3E53-47A0-8362-5BD17FCCB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787" y="1053150"/>
            <a:ext cx="3656581" cy="475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3757D-AB00-45C9-9670-5CA78A83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Amír </a:t>
            </a:r>
            <a:r>
              <a:rPr lang="cs-CZ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Chosrou</a:t>
            </a: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Dehlaví</a:t>
            </a: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a-IR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امیرخسرو</a:t>
            </a:r>
            <a:r>
              <a:rPr lang="fa-IR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دهلوی</a:t>
            </a:r>
            <a:br>
              <a:rPr lang="cs-CZ" sz="36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1253 – 1325</a:t>
            </a:r>
            <a:endParaRPr lang="cs-CZ" sz="3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73C8721-B7AA-4728-BD59-3F15BFAB6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42" y="2038350"/>
            <a:ext cx="6946307" cy="4505325"/>
          </a:xfrm>
        </p:spPr>
        <p:txBody>
          <a:bodyPr>
            <a:normAutofit fontScale="40000" lnSpcReduction="20000"/>
          </a:bodyPr>
          <a:lstStyle/>
          <a:p>
            <a:pPr marL="342900" lvl="0" indent="-342900" rtl="0">
              <a:buFont typeface="Times New Roman" panose="02020603050405020304" pitchFamily="18" charset="0"/>
              <a:buChar char="-"/>
            </a:pPr>
            <a:r>
              <a:rPr lang="cs-CZ" sz="4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počítá se k básníkům indického stylu v perštině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00100" indent="-571500">
              <a:buFontTx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Bídela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asi nejznámější indický básník píšící v </a:t>
            </a:r>
            <a:r>
              <a:rPr lang="cs-CZ" sz="4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</a:p>
          <a:p>
            <a:pPr marL="800100" indent="-571500">
              <a:buFontTx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nazýván </a:t>
            </a:r>
            <a:r>
              <a:rPr lang="ar-SA" sz="4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طوطی هندی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„otec urdské poezie“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znám v Indii a 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Pakistánu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psal hlavně persky, v perské tradici – proto řazen do perského kánonu.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 na  perskou lyrickou epiku -  </a:t>
            </a:r>
            <a:r>
              <a:rPr lang="cs-CZ" sz="43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Chamse</a:t>
            </a:r>
            <a:r>
              <a:rPr lang="cs-CZ" sz="4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 imitace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Nizámího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 jen po matce, po otci  Turek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nar. v 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Patjálí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(S Indie,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Uttarpradéš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zemřel 1325 v Dillí.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Muríd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Muhammada </a:t>
            </a:r>
            <a:r>
              <a:rPr lang="cs-CZ" sz="4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Nizámu´d-dína</a:t>
            </a:r>
            <a:r>
              <a:rPr lang="cs-CZ" sz="4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Aulijá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ar-SA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نظام‌الدین اولیا</a:t>
            </a:r>
            <a:r>
              <a:rPr lang="ar-SA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z řádu 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čistíja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pochován blízko jeho hrobky v Dillí</a:t>
            </a:r>
            <a:endParaRPr lang="cs-CZ" sz="43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Zástupný obsah 4" descr="Obsah obrázku exteriér, budova, vlak, lavice&#10;&#10;Popis byl vytvořen automaticky">
            <a:extLst>
              <a:ext uri="{FF2B5EF4-FFF2-40B4-BE49-F238E27FC236}">
                <a16:creationId xmlns:a16="http://schemas.microsoft.com/office/drawing/2014/main" id="{58FE9131-5049-4993-8781-0A71C8535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879" y="812167"/>
            <a:ext cx="3667489" cy="2456106"/>
          </a:xfrm>
          <a:prstGeom prst="rect">
            <a:avLst/>
          </a:prstGeom>
        </p:spPr>
      </p:pic>
      <p:pic>
        <p:nvPicPr>
          <p:cNvPr id="7" name="Zástupný obsah 6" descr="Obsah obrázku fotka, staré, zakryté, barevné&#10;&#10;Popis byl vytvořen automaticky">
            <a:extLst>
              <a:ext uri="{FF2B5EF4-FFF2-40B4-BE49-F238E27FC236}">
                <a16:creationId xmlns:a16="http://schemas.microsoft.com/office/drawing/2014/main" id="{78F37EB9-6CBC-44EA-B28B-DB0A5BD2F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879" y="3429000"/>
            <a:ext cx="3667489" cy="28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8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09C37-6992-4021-9150-1D164B64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cs-CZ" sz="4400"/>
              <a:t>Tvorba  a hudba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7235364-2288-4B92-BD92-17993C0E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342900" lvl="0" indent="-342900" rtl="0">
              <a:buFont typeface="Calibri" panose="020F0502020204030204" pitchFamily="34" charset="0"/>
              <a:buChar char="-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též hudebníkem, sitár.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zakladatel tzv. </a:t>
            </a:r>
            <a:r>
              <a:rPr lang="cs-CZ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qavállí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hudby –   </a:t>
            </a:r>
            <a:r>
              <a:rPr lang="ar-S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موسیقی قَوّالی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kombinace hudby a recitace </a:t>
            </a: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větš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súfijských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veršů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https://www.youtube.com/watch?v=0uMkcjRiRiY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800"/>
              </a:spcAft>
            </a:pP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Obrázek 8" descr="Obsah obrázku interiér, osoba, skupina, přenosný počítač&#10;&#10;Popis byl vytvořen automaticky">
            <a:extLst>
              <a:ext uri="{FF2B5EF4-FFF2-40B4-BE49-F238E27FC236}">
                <a16:creationId xmlns:a16="http://schemas.microsoft.com/office/drawing/2014/main" id="{08F95A03-15D2-440F-8260-B39D89474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193" y="1724392"/>
            <a:ext cx="5176744" cy="34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4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71F59-2833-4125-B4DD-74E0245F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20" y="382385"/>
            <a:ext cx="10342880" cy="379615"/>
          </a:xfrm>
        </p:spPr>
        <p:txBody>
          <a:bodyPr>
            <a:normAutofit fontScale="90000"/>
          </a:bodyPr>
          <a:lstStyle/>
          <a:p>
            <a:r>
              <a:rPr lang="cs-CZ" dirty="0"/>
              <a:t>poezie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14F33-CF34-426F-8519-BCF94CF1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120" y="1127761"/>
            <a:ext cx="6294755" cy="4751832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používá četné výrazy v turečtině a hindštině ve své perské poezii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píše v tzv.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hindustánštině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ہندوستانی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hindustání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nazývána  také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hindav</a:t>
            </a:r>
            <a:r>
              <a:rPr lang="cs-CZ" sz="1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í</a:t>
            </a:r>
            <a:endParaRPr lang="cs-CZ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uvedl do indické literatury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ghazalovou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formu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jeho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ghazaly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patří v Indii k nejpopulárnějším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مضامین عشقی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مسایل عرفانی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prostota, vnitřní souvislost,  bohatý cit,  melodičnost.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ceněn vysoko i Háfizem. .</a:t>
            </a: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Chamse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–stejné uspořádání jako 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Nizámího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Hašt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behešt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هشت بهشت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podle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Nizámího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Haft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pajkar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nejlepší je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Madžnún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Lajlá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Zástupný obsah 6" descr="Obsah obrázku box, fotka, tkanina&#10;&#10;Popis byl vytvořen automaticky">
            <a:extLst>
              <a:ext uri="{FF2B5EF4-FFF2-40B4-BE49-F238E27FC236}">
                <a16:creationId xmlns:a16="http://schemas.microsoft.com/office/drawing/2014/main" id="{088BCA8C-1374-470C-ADBF-AAA41DAEE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013" y="465582"/>
            <a:ext cx="3592128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2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A1139-2689-470F-90F3-C9BCDFC7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267855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tvorba </a:t>
            </a:r>
          </a:p>
        </p:txBody>
      </p:sp>
      <p:pic>
        <p:nvPicPr>
          <p:cNvPr id="2050" name="Picture 2" descr="Příběhy čtyř dervíšů (Mír Amman) | Antikvariát Červený knír">
            <a:extLst>
              <a:ext uri="{FF2B5EF4-FFF2-40B4-BE49-F238E27FC236}">
                <a16:creationId xmlns:a16="http://schemas.microsoft.com/office/drawing/2014/main" id="{691C6020-27EE-4806-9228-0CA84DC7F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9" b="1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6">
            <a:extLst>
              <a:ext uri="{FF2B5EF4-FFF2-40B4-BE49-F238E27FC236}">
                <a16:creationId xmlns:a16="http://schemas.microsoft.com/office/drawing/2014/main" id="{13BB9F0A-A6B1-43FD-ABFD-B67F0052C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C4106-BBF4-4BBC-B70F-0AB6492D2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840" y="1158240"/>
            <a:ext cx="6461225" cy="5699759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velké kvantum prací, i několik prozaických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pozoruhodné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Chosrouovy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pokusy o veršované novely z dávné nebo soudobé historie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dilijských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sultánů 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Nesprávně se mu připisuje 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Qesse</a:t>
            </a:r>
            <a:r>
              <a:rPr lang="cs-C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-je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čahár</a:t>
            </a:r>
            <a:r>
              <a:rPr lang="cs-C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dervíš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Příběhy 4 </a:t>
            </a:r>
            <a:r>
              <a:rPr lang="cs-CZ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dervíšů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fa-I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قصه چهار درویش 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 též </a:t>
            </a:r>
            <a:r>
              <a:rPr lang="cs-CZ" sz="16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Bāgh</a:t>
            </a:r>
            <a:r>
              <a:rPr lang="cs-CZ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16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Bahār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باغ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Urdu Typesetting" panose="03020402040406030203" pitchFamily="66" charset="-78"/>
              </a:rPr>
              <a:t> 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Urdu Typesetting" panose="03020402040406030203" pitchFamily="66" charset="-78"/>
              </a:rPr>
              <a:t> 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بہار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alegorické vyprávění, napsané ale dávno po ACH smrti.</a:t>
            </a:r>
          </a:p>
          <a:p>
            <a:pPr marL="457200">
              <a:lnSpc>
                <a:spcPct val="100000"/>
              </a:lnSpc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Původní perská verze přeložena do urdu1801 Angličané v Kalkatě zahájili projekt na překlad indické literatury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Klasik urdské literatury, 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Mír Ammán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(1748–1806)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připisuje autorství Amíru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Chosrouovi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r. 1857 přeloženo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Duncanem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Forbesem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ANj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Mír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Ammanův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překlad je dodnes klasickým dílem urdské literatury….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Spolehlivě dokázáno, že sbírka není od Amíra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Chosroua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 Marek z urdštiny</a:t>
            </a:r>
          </a:p>
          <a:p>
            <a:pPr>
              <a:lnSpc>
                <a:spcPct val="100000"/>
              </a:lnSpc>
            </a:pPr>
            <a:endParaRPr lang="cs-CZ" sz="5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9B0DFB7-1638-4F5E-AB22-F955AEE9E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599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interiér, vsedě, hledání, stůl&#10;&#10;Popis byl vytvořen automaticky">
            <a:extLst>
              <a:ext uri="{FF2B5EF4-FFF2-40B4-BE49-F238E27FC236}">
                <a16:creationId xmlns:a16="http://schemas.microsoft.com/office/drawing/2014/main" id="{710A9C8A-5BB0-4EA5-B579-B00156EBE0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09" r="8863" b="-3"/>
          <a:stretch/>
        </p:blipFill>
        <p:spPr>
          <a:xfrm>
            <a:off x="7373816" y="2145636"/>
            <a:ext cx="4261588" cy="3954707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F2AF447E-E08D-4A51-ABEE-3A2D71E1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CEBF44-F95D-48B2-BF7B-A25CBA78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cs-CZ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ABUL MA´NI ABDUL QADER BEDIL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ابوالمعالی میرزا عبدالقادر بن عبدالخالق ارلاس</a:t>
            </a:r>
            <a:r>
              <a:rPr lang="ar-SA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متخلص به </a:t>
            </a:r>
            <a:r>
              <a:rPr lang="ar-SA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بیدل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Bīdel</a:t>
            </a:r>
            <a:r>
              <a:rPr lang="cs-CZ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Dehlavī</a:t>
            </a:r>
            <a: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(1642–1720)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9146B5A-0BC2-431D-8B26-141ADDE36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B2127-340A-4A2A-95E7-B905676D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58" y="1600201"/>
            <a:ext cx="6346742" cy="4500142"/>
          </a:xfrm>
        </p:spPr>
        <p:txBody>
          <a:bodyPr>
            <a:normAutofit lnSpcReduction="10000"/>
          </a:bodyPr>
          <a:lstStyle/>
          <a:p>
            <a:pPr marL="342900" lvl="0" indent="-342900" rtl="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Nar. v 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Akbarábádu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Bihár, a zemřel 1720 v Dillí.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ejvýznamnější představitel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safíjovsko-mughalské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poezie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básnických knih,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mesneví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4verší,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ghazaly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rtl="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zabýval se také původem vzniku člověka 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Nábožensky velmi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toleratní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udáván jako příklad tolerantního básníka.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inspiroval se jím i Muhammad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Iqbál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(1877-1938)</a:t>
            </a:r>
          </a:p>
          <a:p>
            <a:pPr indent="0">
              <a:lnSpc>
                <a:spcPct val="100000"/>
              </a:lnSpc>
              <a:buNone/>
            </a:pP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dogmatismu….široké možnosti interpretace jeho děl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střední Asii  v 18. a 19. století kroužky specializované na výklad a rozbor jeho díla.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známější v Afghánistánu, Tádžikistánu, Indii a Pákistánu nežli v Íránu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A7DA0B-D1CC-428A-941E-C31E8E7BD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492737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831B2A9FEA6C45A25FDF617AD44EF7" ma:contentTypeVersion="10" ma:contentTypeDescription="Vytvoří nový dokument" ma:contentTypeScope="" ma:versionID="ea9ececb8a70ff2f0430face6932b286">
  <xsd:schema xmlns:xsd="http://www.w3.org/2001/XMLSchema" xmlns:xs="http://www.w3.org/2001/XMLSchema" xmlns:p="http://schemas.microsoft.com/office/2006/metadata/properties" xmlns:ns3="b3c7bbb6-eb26-4c1b-9bb6-cba5dd494eea" targetNamespace="http://schemas.microsoft.com/office/2006/metadata/properties" ma:root="true" ma:fieldsID="c72f0f94c5d248df539c4c0451dd318b" ns3:_="">
    <xsd:import namespace="b3c7bbb6-eb26-4c1b-9bb6-cba5dd494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7bbb6-eb26-4c1b-9bb6-cba5dd494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1AC2A-2854-41EF-BA82-FF8E18EFD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7bbb6-eb26-4c1b-9bb6-cba5dd49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F89D00-E04E-415E-8AA2-690897CE1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45F40-0720-4376-9B86-4A771673ADA7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3c7bbb6-eb26-4c1b-9bb6-cba5dd494e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728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Impact</vt:lpstr>
      <vt:lpstr>Times New Roman</vt:lpstr>
      <vt:lpstr>Wingdings</vt:lpstr>
      <vt:lpstr>Odznáček</vt:lpstr>
      <vt:lpstr>Indicko-perská literatura</vt:lpstr>
      <vt:lpstr>Perská poezie v Indii </vt:lpstr>
      <vt:lpstr>سبک هندی </vt:lpstr>
      <vt:lpstr>pozitiva</vt:lpstr>
      <vt:lpstr>Amír Chosrou Dehlaví - امیرخسرو دهلوی 1253 – 1325</vt:lpstr>
      <vt:lpstr>Tvorba  a hudba</vt:lpstr>
      <vt:lpstr>poezie</vt:lpstr>
      <vt:lpstr>Další tvorba </vt:lpstr>
      <vt:lpstr>ABUL MA´NI ABDUL QADER BEDIL ابوالمعالی میرزا عبدالقادر بن عبدالخالق ارلاس، متخلص به بیدل Bīdel Dehlavī (1642–1720)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Indicko-perská literatura</dc:title>
  <dc:creator>Zuzana Kříhová</dc:creator>
  <cp:lastModifiedBy>Zuzana Kříhová</cp:lastModifiedBy>
  <cp:revision>10</cp:revision>
  <dcterms:created xsi:type="dcterms:W3CDTF">2020-11-24T07:07:44Z</dcterms:created>
  <dcterms:modified xsi:type="dcterms:W3CDTF">2020-11-24T09:29:04Z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0x01010023831B2A9FEA6C45A25FDF617AD44EF7</vt:lpwstr>
  </property>
</Properties>
</file>