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1" r:id="rId2"/>
    <p:sldId id="282" r:id="rId3"/>
    <p:sldId id="283" r:id="rId4"/>
    <p:sldId id="256" r:id="rId5"/>
    <p:sldId id="257" r:id="rId6"/>
    <p:sldId id="258" r:id="rId7"/>
    <p:sldId id="259" r:id="rId8"/>
    <p:sldId id="260" r:id="rId9"/>
    <p:sldId id="261" r:id="rId10"/>
    <p:sldId id="262" r:id="rId11"/>
    <p:sldId id="263" r:id="rId12"/>
    <p:sldId id="264" r:id="rId13"/>
    <p:sldId id="265" r:id="rId14"/>
    <p:sldId id="266" r:id="rId15"/>
    <p:sldId id="267" r:id="rId16"/>
    <p:sldId id="278" r:id="rId17"/>
    <p:sldId id="268" r:id="rId18"/>
    <p:sldId id="269" r:id="rId19"/>
    <p:sldId id="270" r:id="rId20"/>
    <p:sldId id="271" r:id="rId21"/>
    <p:sldId id="272" r:id="rId22"/>
    <p:sldId id="273" r:id="rId23"/>
    <p:sldId id="274" r:id="rId24"/>
    <p:sldId id="275" r:id="rId25"/>
    <p:sldId id="276" r:id="rId26"/>
    <p:sldId id="277" r:id="rId27"/>
    <p:sldId id="279" r:id="rId2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4"/>
  </p:normalViewPr>
  <p:slideViewPr>
    <p:cSldViewPr snapToGrid="0" snapToObjects="1">
      <p:cViewPr varScale="1">
        <p:scale>
          <a:sx n="106" d="100"/>
          <a:sy n="106" d="100"/>
        </p:scale>
        <p:origin x="7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163D0F-D7BD-DC40-9B0B-5D52676324A7}"/>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64DB4194-E126-214E-A7BE-A640FC384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856CBFA-4D98-A842-AB8A-825D1687B4B9}"/>
              </a:ext>
            </a:extLst>
          </p:cNvPr>
          <p:cNvSpPr>
            <a:spLocks noGrp="1"/>
          </p:cNvSpPr>
          <p:nvPr>
            <p:ph type="dt" sz="half" idx="10"/>
          </p:nvPr>
        </p:nvSpPr>
        <p:spPr/>
        <p:txBody>
          <a:bodyPr/>
          <a:lstStyle/>
          <a:p>
            <a:fld id="{5DAEE622-7363-5141-B414-4F29538E9C84}" type="datetimeFigureOut">
              <a:rPr lang="cs-CZ" smtClean="0"/>
              <a:t>07.12.2021</a:t>
            </a:fld>
            <a:endParaRPr lang="cs-CZ"/>
          </a:p>
        </p:txBody>
      </p:sp>
      <p:sp>
        <p:nvSpPr>
          <p:cNvPr id="5" name="Zástupný symbol pro zápatí 4">
            <a:extLst>
              <a:ext uri="{FF2B5EF4-FFF2-40B4-BE49-F238E27FC236}">
                <a16:creationId xmlns:a16="http://schemas.microsoft.com/office/drawing/2014/main" id="{9C440EE3-B639-B94D-AB31-1E2D90D05B7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1C8EFA0-EB62-A448-9306-A7308B253A91}"/>
              </a:ext>
            </a:extLst>
          </p:cNvPr>
          <p:cNvSpPr>
            <a:spLocks noGrp="1"/>
          </p:cNvSpPr>
          <p:nvPr>
            <p:ph type="sldNum" sz="quarter" idx="12"/>
          </p:nvPr>
        </p:nvSpPr>
        <p:spPr/>
        <p:txBody>
          <a:bodyPr/>
          <a:lstStyle/>
          <a:p>
            <a:fld id="{83672F0C-E22E-6F4D-A866-2673C051C3FC}" type="slidenum">
              <a:rPr lang="cs-CZ" smtClean="0"/>
              <a:t>‹#›</a:t>
            </a:fld>
            <a:endParaRPr lang="cs-CZ"/>
          </a:p>
        </p:txBody>
      </p:sp>
    </p:spTree>
    <p:extLst>
      <p:ext uri="{BB962C8B-B14F-4D97-AF65-F5344CB8AC3E}">
        <p14:creationId xmlns:p14="http://schemas.microsoft.com/office/powerpoint/2010/main" val="941295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3F7869-7206-C648-B323-5A76EE31006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93AAEE9-8897-7B44-8430-C3EAF0C9EB3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5B42A66-AC2E-054B-BF3D-8CF3D12A14A2}"/>
              </a:ext>
            </a:extLst>
          </p:cNvPr>
          <p:cNvSpPr>
            <a:spLocks noGrp="1"/>
          </p:cNvSpPr>
          <p:nvPr>
            <p:ph type="dt" sz="half" idx="10"/>
          </p:nvPr>
        </p:nvSpPr>
        <p:spPr/>
        <p:txBody>
          <a:bodyPr/>
          <a:lstStyle/>
          <a:p>
            <a:fld id="{5DAEE622-7363-5141-B414-4F29538E9C84}" type="datetimeFigureOut">
              <a:rPr lang="cs-CZ" smtClean="0"/>
              <a:t>07.12.2021</a:t>
            </a:fld>
            <a:endParaRPr lang="cs-CZ"/>
          </a:p>
        </p:txBody>
      </p:sp>
      <p:sp>
        <p:nvSpPr>
          <p:cNvPr id="5" name="Zástupný symbol pro zápatí 4">
            <a:extLst>
              <a:ext uri="{FF2B5EF4-FFF2-40B4-BE49-F238E27FC236}">
                <a16:creationId xmlns:a16="http://schemas.microsoft.com/office/drawing/2014/main" id="{3DC6DD83-9747-244C-9B84-598091A7767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37D16EE-B017-0E44-AB16-3863D8B3832E}"/>
              </a:ext>
            </a:extLst>
          </p:cNvPr>
          <p:cNvSpPr>
            <a:spLocks noGrp="1"/>
          </p:cNvSpPr>
          <p:nvPr>
            <p:ph type="sldNum" sz="quarter" idx="12"/>
          </p:nvPr>
        </p:nvSpPr>
        <p:spPr/>
        <p:txBody>
          <a:bodyPr/>
          <a:lstStyle/>
          <a:p>
            <a:fld id="{83672F0C-E22E-6F4D-A866-2673C051C3FC}" type="slidenum">
              <a:rPr lang="cs-CZ" smtClean="0"/>
              <a:t>‹#›</a:t>
            </a:fld>
            <a:endParaRPr lang="cs-CZ"/>
          </a:p>
        </p:txBody>
      </p:sp>
    </p:spTree>
    <p:extLst>
      <p:ext uri="{BB962C8B-B14F-4D97-AF65-F5344CB8AC3E}">
        <p14:creationId xmlns:p14="http://schemas.microsoft.com/office/powerpoint/2010/main" val="223930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87B004D-2A04-F548-90A9-E1FFF6AE260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6E05201-256F-E043-8C67-765BB78C506B}"/>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1BB6B2D-5D31-5F43-8E83-A6477DD616AE}"/>
              </a:ext>
            </a:extLst>
          </p:cNvPr>
          <p:cNvSpPr>
            <a:spLocks noGrp="1"/>
          </p:cNvSpPr>
          <p:nvPr>
            <p:ph type="dt" sz="half" idx="10"/>
          </p:nvPr>
        </p:nvSpPr>
        <p:spPr/>
        <p:txBody>
          <a:bodyPr/>
          <a:lstStyle/>
          <a:p>
            <a:fld id="{5DAEE622-7363-5141-B414-4F29538E9C84}" type="datetimeFigureOut">
              <a:rPr lang="cs-CZ" smtClean="0"/>
              <a:t>07.12.2021</a:t>
            </a:fld>
            <a:endParaRPr lang="cs-CZ"/>
          </a:p>
        </p:txBody>
      </p:sp>
      <p:sp>
        <p:nvSpPr>
          <p:cNvPr id="5" name="Zástupný symbol pro zápatí 4">
            <a:extLst>
              <a:ext uri="{FF2B5EF4-FFF2-40B4-BE49-F238E27FC236}">
                <a16:creationId xmlns:a16="http://schemas.microsoft.com/office/drawing/2014/main" id="{DC33E0AA-534A-F34F-B27D-13EC52EB99D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2DCA890-1167-3646-9A2D-6C86FEBFA9FD}"/>
              </a:ext>
            </a:extLst>
          </p:cNvPr>
          <p:cNvSpPr>
            <a:spLocks noGrp="1"/>
          </p:cNvSpPr>
          <p:nvPr>
            <p:ph type="sldNum" sz="quarter" idx="12"/>
          </p:nvPr>
        </p:nvSpPr>
        <p:spPr/>
        <p:txBody>
          <a:bodyPr/>
          <a:lstStyle/>
          <a:p>
            <a:fld id="{83672F0C-E22E-6F4D-A866-2673C051C3FC}" type="slidenum">
              <a:rPr lang="cs-CZ" smtClean="0"/>
              <a:t>‹#›</a:t>
            </a:fld>
            <a:endParaRPr lang="cs-CZ"/>
          </a:p>
        </p:txBody>
      </p:sp>
    </p:spTree>
    <p:extLst>
      <p:ext uri="{BB962C8B-B14F-4D97-AF65-F5344CB8AC3E}">
        <p14:creationId xmlns:p14="http://schemas.microsoft.com/office/powerpoint/2010/main" val="353024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EFD170-5A62-8D44-84BF-BB70CF84496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B80649A-74B2-404B-B4F2-2A656E0A267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2E95AA3-163E-6446-9257-DDA04A14580F}"/>
              </a:ext>
            </a:extLst>
          </p:cNvPr>
          <p:cNvSpPr>
            <a:spLocks noGrp="1"/>
          </p:cNvSpPr>
          <p:nvPr>
            <p:ph type="dt" sz="half" idx="10"/>
          </p:nvPr>
        </p:nvSpPr>
        <p:spPr/>
        <p:txBody>
          <a:bodyPr/>
          <a:lstStyle/>
          <a:p>
            <a:fld id="{5DAEE622-7363-5141-B414-4F29538E9C84}" type="datetimeFigureOut">
              <a:rPr lang="cs-CZ" smtClean="0"/>
              <a:t>07.12.2021</a:t>
            </a:fld>
            <a:endParaRPr lang="cs-CZ"/>
          </a:p>
        </p:txBody>
      </p:sp>
      <p:sp>
        <p:nvSpPr>
          <p:cNvPr id="5" name="Zástupný symbol pro zápatí 4">
            <a:extLst>
              <a:ext uri="{FF2B5EF4-FFF2-40B4-BE49-F238E27FC236}">
                <a16:creationId xmlns:a16="http://schemas.microsoft.com/office/drawing/2014/main" id="{8D684F32-6620-4344-A290-C0B57593A59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23A686E-3C84-1D4A-806E-2EAB8D9D50CC}"/>
              </a:ext>
            </a:extLst>
          </p:cNvPr>
          <p:cNvSpPr>
            <a:spLocks noGrp="1"/>
          </p:cNvSpPr>
          <p:nvPr>
            <p:ph type="sldNum" sz="quarter" idx="12"/>
          </p:nvPr>
        </p:nvSpPr>
        <p:spPr/>
        <p:txBody>
          <a:bodyPr/>
          <a:lstStyle/>
          <a:p>
            <a:fld id="{83672F0C-E22E-6F4D-A866-2673C051C3FC}" type="slidenum">
              <a:rPr lang="cs-CZ" smtClean="0"/>
              <a:t>‹#›</a:t>
            </a:fld>
            <a:endParaRPr lang="cs-CZ"/>
          </a:p>
        </p:txBody>
      </p:sp>
    </p:spTree>
    <p:extLst>
      <p:ext uri="{BB962C8B-B14F-4D97-AF65-F5344CB8AC3E}">
        <p14:creationId xmlns:p14="http://schemas.microsoft.com/office/powerpoint/2010/main" val="2181940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12DCB2-A5A5-2542-AAA7-08F6009CD23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06FDEDBF-6AA6-BF4E-AF50-650B7D9ABB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849A0B8-B2E7-9D48-A45B-C6CF136C3D8F}"/>
              </a:ext>
            </a:extLst>
          </p:cNvPr>
          <p:cNvSpPr>
            <a:spLocks noGrp="1"/>
          </p:cNvSpPr>
          <p:nvPr>
            <p:ph type="dt" sz="half" idx="10"/>
          </p:nvPr>
        </p:nvSpPr>
        <p:spPr/>
        <p:txBody>
          <a:bodyPr/>
          <a:lstStyle/>
          <a:p>
            <a:fld id="{5DAEE622-7363-5141-B414-4F29538E9C84}" type="datetimeFigureOut">
              <a:rPr lang="cs-CZ" smtClean="0"/>
              <a:t>07.12.2021</a:t>
            </a:fld>
            <a:endParaRPr lang="cs-CZ"/>
          </a:p>
        </p:txBody>
      </p:sp>
      <p:sp>
        <p:nvSpPr>
          <p:cNvPr id="5" name="Zástupný symbol pro zápatí 4">
            <a:extLst>
              <a:ext uri="{FF2B5EF4-FFF2-40B4-BE49-F238E27FC236}">
                <a16:creationId xmlns:a16="http://schemas.microsoft.com/office/drawing/2014/main" id="{B5066014-5A67-5944-A9AD-8F4F3A6C0D0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E1BE68C-A373-E04A-9FDF-F3FB0D7557D6}"/>
              </a:ext>
            </a:extLst>
          </p:cNvPr>
          <p:cNvSpPr>
            <a:spLocks noGrp="1"/>
          </p:cNvSpPr>
          <p:nvPr>
            <p:ph type="sldNum" sz="quarter" idx="12"/>
          </p:nvPr>
        </p:nvSpPr>
        <p:spPr/>
        <p:txBody>
          <a:bodyPr/>
          <a:lstStyle/>
          <a:p>
            <a:fld id="{83672F0C-E22E-6F4D-A866-2673C051C3FC}" type="slidenum">
              <a:rPr lang="cs-CZ" smtClean="0"/>
              <a:t>‹#›</a:t>
            </a:fld>
            <a:endParaRPr lang="cs-CZ"/>
          </a:p>
        </p:txBody>
      </p:sp>
    </p:spTree>
    <p:extLst>
      <p:ext uri="{BB962C8B-B14F-4D97-AF65-F5344CB8AC3E}">
        <p14:creationId xmlns:p14="http://schemas.microsoft.com/office/powerpoint/2010/main" val="2573438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693711-57EB-9D49-AD53-B54F64EF063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8C98FAE-4951-9B4E-B62B-1491547728CD}"/>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A063A575-9F69-E445-AF0E-7F457133209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EB60C67-73F1-8542-90DA-33BA34C1342C}"/>
              </a:ext>
            </a:extLst>
          </p:cNvPr>
          <p:cNvSpPr>
            <a:spLocks noGrp="1"/>
          </p:cNvSpPr>
          <p:nvPr>
            <p:ph type="dt" sz="half" idx="10"/>
          </p:nvPr>
        </p:nvSpPr>
        <p:spPr/>
        <p:txBody>
          <a:bodyPr/>
          <a:lstStyle/>
          <a:p>
            <a:fld id="{5DAEE622-7363-5141-B414-4F29538E9C84}" type="datetimeFigureOut">
              <a:rPr lang="cs-CZ" smtClean="0"/>
              <a:t>07.12.2021</a:t>
            </a:fld>
            <a:endParaRPr lang="cs-CZ"/>
          </a:p>
        </p:txBody>
      </p:sp>
      <p:sp>
        <p:nvSpPr>
          <p:cNvPr id="6" name="Zástupný symbol pro zápatí 5">
            <a:extLst>
              <a:ext uri="{FF2B5EF4-FFF2-40B4-BE49-F238E27FC236}">
                <a16:creationId xmlns:a16="http://schemas.microsoft.com/office/drawing/2014/main" id="{613A9695-56A1-2841-815A-3A3B2AFCE8C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1D3FCD1-408C-264D-8D00-AF57C3F07E0C}"/>
              </a:ext>
            </a:extLst>
          </p:cNvPr>
          <p:cNvSpPr>
            <a:spLocks noGrp="1"/>
          </p:cNvSpPr>
          <p:nvPr>
            <p:ph type="sldNum" sz="quarter" idx="12"/>
          </p:nvPr>
        </p:nvSpPr>
        <p:spPr/>
        <p:txBody>
          <a:bodyPr/>
          <a:lstStyle/>
          <a:p>
            <a:fld id="{83672F0C-E22E-6F4D-A866-2673C051C3FC}" type="slidenum">
              <a:rPr lang="cs-CZ" smtClean="0"/>
              <a:t>‹#›</a:t>
            </a:fld>
            <a:endParaRPr lang="cs-CZ"/>
          </a:p>
        </p:txBody>
      </p:sp>
    </p:spTree>
    <p:extLst>
      <p:ext uri="{BB962C8B-B14F-4D97-AF65-F5344CB8AC3E}">
        <p14:creationId xmlns:p14="http://schemas.microsoft.com/office/powerpoint/2010/main" val="19605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A0582E-894F-0546-A0E8-BD4E3300E93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EA97796-C5A0-F946-92A7-B315A39D6E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67B86E5-B1FA-6547-BE6F-2FDC91F6E63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55570EE0-2A23-5546-B5C0-F5FF574D7A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705AD0E-4F3D-FA46-815B-816FD1F80745}"/>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99570FE-66D8-BA41-87C1-3700FAD22865}"/>
              </a:ext>
            </a:extLst>
          </p:cNvPr>
          <p:cNvSpPr>
            <a:spLocks noGrp="1"/>
          </p:cNvSpPr>
          <p:nvPr>
            <p:ph type="dt" sz="half" idx="10"/>
          </p:nvPr>
        </p:nvSpPr>
        <p:spPr/>
        <p:txBody>
          <a:bodyPr/>
          <a:lstStyle/>
          <a:p>
            <a:fld id="{5DAEE622-7363-5141-B414-4F29538E9C84}" type="datetimeFigureOut">
              <a:rPr lang="cs-CZ" smtClean="0"/>
              <a:t>07.12.2021</a:t>
            </a:fld>
            <a:endParaRPr lang="cs-CZ"/>
          </a:p>
        </p:txBody>
      </p:sp>
      <p:sp>
        <p:nvSpPr>
          <p:cNvPr id="8" name="Zástupný symbol pro zápatí 7">
            <a:extLst>
              <a:ext uri="{FF2B5EF4-FFF2-40B4-BE49-F238E27FC236}">
                <a16:creationId xmlns:a16="http://schemas.microsoft.com/office/drawing/2014/main" id="{DFA8DDA3-02AE-8D4D-9A1E-68BA7F34DC8A}"/>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7C08834A-5E76-8A48-8F27-F21859840B2A}"/>
              </a:ext>
            </a:extLst>
          </p:cNvPr>
          <p:cNvSpPr>
            <a:spLocks noGrp="1"/>
          </p:cNvSpPr>
          <p:nvPr>
            <p:ph type="sldNum" sz="quarter" idx="12"/>
          </p:nvPr>
        </p:nvSpPr>
        <p:spPr/>
        <p:txBody>
          <a:bodyPr/>
          <a:lstStyle/>
          <a:p>
            <a:fld id="{83672F0C-E22E-6F4D-A866-2673C051C3FC}" type="slidenum">
              <a:rPr lang="cs-CZ" smtClean="0"/>
              <a:t>‹#›</a:t>
            </a:fld>
            <a:endParaRPr lang="cs-CZ"/>
          </a:p>
        </p:txBody>
      </p:sp>
    </p:spTree>
    <p:extLst>
      <p:ext uri="{BB962C8B-B14F-4D97-AF65-F5344CB8AC3E}">
        <p14:creationId xmlns:p14="http://schemas.microsoft.com/office/powerpoint/2010/main" val="161192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A94D2C-94E4-D54F-9DFE-A7CDF700B63E}"/>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59F7872-5E44-124B-B117-53DF84614F34}"/>
              </a:ext>
            </a:extLst>
          </p:cNvPr>
          <p:cNvSpPr>
            <a:spLocks noGrp="1"/>
          </p:cNvSpPr>
          <p:nvPr>
            <p:ph type="dt" sz="half" idx="10"/>
          </p:nvPr>
        </p:nvSpPr>
        <p:spPr/>
        <p:txBody>
          <a:bodyPr/>
          <a:lstStyle/>
          <a:p>
            <a:fld id="{5DAEE622-7363-5141-B414-4F29538E9C84}" type="datetimeFigureOut">
              <a:rPr lang="cs-CZ" smtClean="0"/>
              <a:t>07.12.2021</a:t>
            </a:fld>
            <a:endParaRPr lang="cs-CZ"/>
          </a:p>
        </p:txBody>
      </p:sp>
      <p:sp>
        <p:nvSpPr>
          <p:cNvPr id="4" name="Zástupný symbol pro zápatí 3">
            <a:extLst>
              <a:ext uri="{FF2B5EF4-FFF2-40B4-BE49-F238E27FC236}">
                <a16:creationId xmlns:a16="http://schemas.microsoft.com/office/drawing/2014/main" id="{F767D7AC-0B37-E945-9B5A-321F5E917CEF}"/>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6F12D9E-99CB-D84E-AF5C-49082D7FF716}"/>
              </a:ext>
            </a:extLst>
          </p:cNvPr>
          <p:cNvSpPr>
            <a:spLocks noGrp="1"/>
          </p:cNvSpPr>
          <p:nvPr>
            <p:ph type="sldNum" sz="quarter" idx="12"/>
          </p:nvPr>
        </p:nvSpPr>
        <p:spPr/>
        <p:txBody>
          <a:bodyPr/>
          <a:lstStyle/>
          <a:p>
            <a:fld id="{83672F0C-E22E-6F4D-A866-2673C051C3FC}" type="slidenum">
              <a:rPr lang="cs-CZ" smtClean="0"/>
              <a:t>‹#›</a:t>
            </a:fld>
            <a:endParaRPr lang="cs-CZ"/>
          </a:p>
        </p:txBody>
      </p:sp>
    </p:spTree>
    <p:extLst>
      <p:ext uri="{BB962C8B-B14F-4D97-AF65-F5344CB8AC3E}">
        <p14:creationId xmlns:p14="http://schemas.microsoft.com/office/powerpoint/2010/main" val="139726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B6A127E-FB6D-FE40-A210-425EB980C419}"/>
              </a:ext>
            </a:extLst>
          </p:cNvPr>
          <p:cNvSpPr>
            <a:spLocks noGrp="1"/>
          </p:cNvSpPr>
          <p:nvPr>
            <p:ph type="dt" sz="half" idx="10"/>
          </p:nvPr>
        </p:nvSpPr>
        <p:spPr/>
        <p:txBody>
          <a:bodyPr/>
          <a:lstStyle/>
          <a:p>
            <a:fld id="{5DAEE622-7363-5141-B414-4F29538E9C84}" type="datetimeFigureOut">
              <a:rPr lang="cs-CZ" smtClean="0"/>
              <a:t>07.12.2021</a:t>
            </a:fld>
            <a:endParaRPr lang="cs-CZ"/>
          </a:p>
        </p:txBody>
      </p:sp>
      <p:sp>
        <p:nvSpPr>
          <p:cNvPr id="3" name="Zástupný symbol pro zápatí 2">
            <a:extLst>
              <a:ext uri="{FF2B5EF4-FFF2-40B4-BE49-F238E27FC236}">
                <a16:creationId xmlns:a16="http://schemas.microsoft.com/office/drawing/2014/main" id="{AA5B04D2-377E-3747-A594-1F902C87117E}"/>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CC5B5BFE-5790-E34A-B4DD-43BE4ACFFBAD}"/>
              </a:ext>
            </a:extLst>
          </p:cNvPr>
          <p:cNvSpPr>
            <a:spLocks noGrp="1"/>
          </p:cNvSpPr>
          <p:nvPr>
            <p:ph type="sldNum" sz="quarter" idx="12"/>
          </p:nvPr>
        </p:nvSpPr>
        <p:spPr/>
        <p:txBody>
          <a:bodyPr/>
          <a:lstStyle/>
          <a:p>
            <a:fld id="{83672F0C-E22E-6F4D-A866-2673C051C3FC}" type="slidenum">
              <a:rPr lang="cs-CZ" smtClean="0"/>
              <a:t>‹#›</a:t>
            </a:fld>
            <a:endParaRPr lang="cs-CZ"/>
          </a:p>
        </p:txBody>
      </p:sp>
    </p:spTree>
    <p:extLst>
      <p:ext uri="{BB962C8B-B14F-4D97-AF65-F5344CB8AC3E}">
        <p14:creationId xmlns:p14="http://schemas.microsoft.com/office/powerpoint/2010/main" val="380996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403CF-816B-4D4C-AF69-53C6E027118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9976924F-5A3C-7442-BEB5-CADA690900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DD6C168-541A-D141-BE31-7360A7E3F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2CC4E40-041D-2447-98E9-57A3BCD17217}"/>
              </a:ext>
            </a:extLst>
          </p:cNvPr>
          <p:cNvSpPr>
            <a:spLocks noGrp="1"/>
          </p:cNvSpPr>
          <p:nvPr>
            <p:ph type="dt" sz="half" idx="10"/>
          </p:nvPr>
        </p:nvSpPr>
        <p:spPr/>
        <p:txBody>
          <a:bodyPr/>
          <a:lstStyle/>
          <a:p>
            <a:fld id="{5DAEE622-7363-5141-B414-4F29538E9C84}" type="datetimeFigureOut">
              <a:rPr lang="cs-CZ" smtClean="0"/>
              <a:t>07.12.2021</a:t>
            </a:fld>
            <a:endParaRPr lang="cs-CZ"/>
          </a:p>
        </p:txBody>
      </p:sp>
      <p:sp>
        <p:nvSpPr>
          <p:cNvPr id="6" name="Zástupný symbol pro zápatí 5">
            <a:extLst>
              <a:ext uri="{FF2B5EF4-FFF2-40B4-BE49-F238E27FC236}">
                <a16:creationId xmlns:a16="http://schemas.microsoft.com/office/drawing/2014/main" id="{F3142389-817E-0B4B-A2E3-DE7B03568F7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0203A0E-4A4E-6641-8E9E-E6C7CA806261}"/>
              </a:ext>
            </a:extLst>
          </p:cNvPr>
          <p:cNvSpPr>
            <a:spLocks noGrp="1"/>
          </p:cNvSpPr>
          <p:nvPr>
            <p:ph type="sldNum" sz="quarter" idx="12"/>
          </p:nvPr>
        </p:nvSpPr>
        <p:spPr/>
        <p:txBody>
          <a:bodyPr/>
          <a:lstStyle/>
          <a:p>
            <a:fld id="{83672F0C-E22E-6F4D-A866-2673C051C3FC}" type="slidenum">
              <a:rPr lang="cs-CZ" smtClean="0"/>
              <a:t>‹#›</a:t>
            </a:fld>
            <a:endParaRPr lang="cs-CZ"/>
          </a:p>
        </p:txBody>
      </p:sp>
    </p:spTree>
    <p:extLst>
      <p:ext uri="{BB962C8B-B14F-4D97-AF65-F5344CB8AC3E}">
        <p14:creationId xmlns:p14="http://schemas.microsoft.com/office/powerpoint/2010/main" val="210137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108F71-C350-8245-BB80-FAA582E7644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6AC5D49C-663A-E94E-AF57-EC1FB9FD9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AC183CE3-E191-9943-85E9-CF3E86015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CEE597F-BFAE-7943-AC5C-B85525BEA1DA}"/>
              </a:ext>
            </a:extLst>
          </p:cNvPr>
          <p:cNvSpPr>
            <a:spLocks noGrp="1"/>
          </p:cNvSpPr>
          <p:nvPr>
            <p:ph type="dt" sz="half" idx="10"/>
          </p:nvPr>
        </p:nvSpPr>
        <p:spPr/>
        <p:txBody>
          <a:bodyPr/>
          <a:lstStyle/>
          <a:p>
            <a:fld id="{5DAEE622-7363-5141-B414-4F29538E9C84}" type="datetimeFigureOut">
              <a:rPr lang="cs-CZ" smtClean="0"/>
              <a:t>07.12.2021</a:t>
            </a:fld>
            <a:endParaRPr lang="cs-CZ"/>
          </a:p>
        </p:txBody>
      </p:sp>
      <p:sp>
        <p:nvSpPr>
          <p:cNvPr id="6" name="Zástupný symbol pro zápatí 5">
            <a:extLst>
              <a:ext uri="{FF2B5EF4-FFF2-40B4-BE49-F238E27FC236}">
                <a16:creationId xmlns:a16="http://schemas.microsoft.com/office/drawing/2014/main" id="{18EA5758-A98C-6E4B-8ED8-075C4E32444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7C3F5F3-0526-8A4F-B275-C7635F86469F}"/>
              </a:ext>
            </a:extLst>
          </p:cNvPr>
          <p:cNvSpPr>
            <a:spLocks noGrp="1"/>
          </p:cNvSpPr>
          <p:nvPr>
            <p:ph type="sldNum" sz="quarter" idx="12"/>
          </p:nvPr>
        </p:nvSpPr>
        <p:spPr/>
        <p:txBody>
          <a:bodyPr/>
          <a:lstStyle/>
          <a:p>
            <a:fld id="{83672F0C-E22E-6F4D-A866-2673C051C3FC}" type="slidenum">
              <a:rPr lang="cs-CZ" smtClean="0"/>
              <a:t>‹#›</a:t>
            </a:fld>
            <a:endParaRPr lang="cs-CZ"/>
          </a:p>
        </p:txBody>
      </p:sp>
    </p:spTree>
    <p:extLst>
      <p:ext uri="{BB962C8B-B14F-4D97-AF65-F5344CB8AC3E}">
        <p14:creationId xmlns:p14="http://schemas.microsoft.com/office/powerpoint/2010/main" val="208953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B53AA24-B9AA-5A4E-A0A1-802B42DD43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C6C7332B-9CAC-1A46-ADE8-AA2FF8EC49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7FDAA36-8495-DF42-96D5-6FD2BD4A39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EE622-7363-5141-B414-4F29538E9C84}" type="datetimeFigureOut">
              <a:rPr lang="cs-CZ" smtClean="0"/>
              <a:t>07.12.2021</a:t>
            </a:fld>
            <a:endParaRPr lang="cs-CZ"/>
          </a:p>
        </p:txBody>
      </p:sp>
      <p:sp>
        <p:nvSpPr>
          <p:cNvPr id="5" name="Zástupný symbol pro zápatí 4">
            <a:extLst>
              <a:ext uri="{FF2B5EF4-FFF2-40B4-BE49-F238E27FC236}">
                <a16:creationId xmlns:a16="http://schemas.microsoft.com/office/drawing/2014/main" id="{670F30F6-49AB-104C-AB2A-2768E9A989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7E1FD8CF-40F4-8242-82C1-08E40AFC09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72F0C-E22E-6F4D-A866-2673C051C3FC}" type="slidenum">
              <a:rPr lang="cs-CZ" smtClean="0"/>
              <a:t>‹#›</a:t>
            </a:fld>
            <a:endParaRPr lang="cs-CZ"/>
          </a:p>
        </p:txBody>
      </p:sp>
    </p:spTree>
    <p:extLst>
      <p:ext uri="{BB962C8B-B14F-4D97-AF65-F5344CB8AC3E}">
        <p14:creationId xmlns:p14="http://schemas.microsoft.com/office/powerpoint/2010/main" val="1395247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64DF7C-C5FF-764E-B43F-59E19399C400}"/>
              </a:ext>
            </a:extLst>
          </p:cNvPr>
          <p:cNvSpPr>
            <a:spLocks noGrp="1"/>
          </p:cNvSpPr>
          <p:nvPr>
            <p:ph type="title"/>
          </p:nvPr>
        </p:nvSpPr>
        <p:spPr>
          <a:xfrm>
            <a:off x="5069940" y="365124"/>
            <a:ext cx="6172200" cy="1828800"/>
          </a:xfrm>
        </p:spPr>
        <p:txBody>
          <a:bodyPr>
            <a:normAutofit/>
          </a:bodyPr>
          <a:lstStyle/>
          <a:p>
            <a:r>
              <a:rPr lang="cs-CZ" sz="4100">
                <a:latin typeface="Times New Roman" panose="02020603050405020304" pitchFamily="18" charset="0"/>
                <a:cs typeface="Times New Roman" panose="02020603050405020304" pitchFamily="18" charset="0"/>
              </a:rPr>
              <a:t>Sekularizace jako homogenizace? – Olivier Roy</a:t>
            </a:r>
          </a:p>
        </p:txBody>
      </p:sp>
      <p:pic>
        <p:nvPicPr>
          <p:cNvPr id="5" name="Obrázek 4" descr="Obsah obrázku text, tabule&#10;&#10;Popis byl vytvořen automaticky">
            <a:extLst>
              <a:ext uri="{FF2B5EF4-FFF2-40B4-BE49-F238E27FC236}">
                <a16:creationId xmlns:a16="http://schemas.microsoft.com/office/drawing/2014/main" id="{491A8E41-BA32-0742-B6A9-2C96B9A9142C}"/>
              </a:ext>
            </a:extLst>
          </p:cNvPr>
          <p:cNvPicPr>
            <a:picLocks noChangeAspect="1"/>
          </p:cNvPicPr>
          <p:nvPr/>
        </p:nvPicPr>
        <p:blipFill rotWithShape="1">
          <a:blip r:embed="rId2"/>
          <a:srcRect t="5401" r="1" b="1"/>
          <a:stretch/>
        </p:blipFill>
        <p:spPr>
          <a:xfrm>
            <a:off x="20" y="10"/>
            <a:ext cx="4639713" cy="6857990"/>
          </a:xfrm>
          <a:prstGeom prst="rect">
            <a:avLst/>
          </a:prstGeom>
        </p:spPr>
      </p:pic>
      <p:sp>
        <p:nvSpPr>
          <p:cNvPr id="3" name="Zástupný obsah 2">
            <a:extLst>
              <a:ext uri="{FF2B5EF4-FFF2-40B4-BE49-F238E27FC236}">
                <a16:creationId xmlns:a16="http://schemas.microsoft.com/office/drawing/2014/main" id="{CF158519-DA6B-034D-B909-551F62D7D2C7}"/>
              </a:ext>
            </a:extLst>
          </p:cNvPr>
          <p:cNvSpPr>
            <a:spLocks noGrp="1"/>
          </p:cNvSpPr>
          <p:nvPr>
            <p:ph idx="1"/>
          </p:nvPr>
        </p:nvSpPr>
        <p:spPr>
          <a:xfrm>
            <a:off x="5069940" y="2322576"/>
            <a:ext cx="6172200" cy="3858768"/>
          </a:xfrm>
        </p:spPr>
        <p:txBody>
          <a:bodyPr>
            <a:normAutofit/>
          </a:bodyPr>
          <a:lstStyle/>
          <a:p>
            <a:pPr marL="0" indent="0">
              <a:buNone/>
            </a:pPr>
            <a:r>
              <a:rPr lang="cs-CZ" sz="1900" dirty="0">
                <a:latin typeface="Times New Roman" panose="02020603050405020304" pitchFamily="18" charset="0"/>
                <a:cs typeface="Times New Roman" panose="02020603050405020304" pitchFamily="18" charset="0"/>
              </a:rPr>
              <a:t>Mnozí badatelé upozorňují, že sekularizace není spjata jen s </a:t>
            </a:r>
            <a:r>
              <a:rPr lang="cs-CZ" sz="1900" dirty="0" err="1">
                <a:latin typeface="Times New Roman" panose="02020603050405020304" pitchFamily="18" charset="0"/>
                <a:cs typeface="Times New Roman" panose="02020603050405020304" pitchFamily="18" charset="0"/>
              </a:rPr>
              <a:t>pluralizací</a:t>
            </a:r>
            <a:r>
              <a:rPr lang="cs-CZ" sz="1900" dirty="0">
                <a:latin typeface="Times New Roman" panose="02020603050405020304" pitchFamily="18" charset="0"/>
                <a:cs typeface="Times New Roman" panose="02020603050405020304" pitchFamily="18" charset="0"/>
              </a:rPr>
              <a:t>, ale podstatnou měrou právě i s opačným procesem, tedy s </a:t>
            </a:r>
            <a:r>
              <a:rPr lang="cs-CZ" sz="1900" b="1" dirty="0">
                <a:latin typeface="Times New Roman" panose="02020603050405020304" pitchFamily="18" charset="0"/>
                <a:cs typeface="Times New Roman" panose="02020603050405020304" pitchFamily="18" charset="0"/>
              </a:rPr>
              <a:t>homogenizací náboženských obsahů</a:t>
            </a:r>
            <a:r>
              <a:rPr lang="cs-CZ" sz="1900" dirty="0">
                <a:latin typeface="Times New Roman" panose="02020603050405020304" pitchFamily="18" charset="0"/>
                <a:cs typeface="Times New Roman" panose="02020603050405020304" pitchFamily="18" charset="0"/>
              </a:rPr>
              <a:t>. Nejprominentnějším zastáncem této teorie je francouzský religionista specializující se na islám </a:t>
            </a:r>
            <a:r>
              <a:rPr lang="cs-CZ" sz="1900" b="1" dirty="0">
                <a:latin typeface="Times New Roman" panose="02020603050405020304" pitchFamily="18" charset="0"/>
                <a:cs typeface="Times New Roman" panose="02020603050405020304" pitchFamily="18" charset="0"/>
              </a:rPr>
              <a:t>Olivier Roy</a:t>
            </a:r>
            <a:r>
              <a:rPr lang="cs-CZ" sz="1900" dirty="0">
                <a:latin typeface="Times New Roman" panose="02020603050405020304" pitchFamily="18" charset="0"/>
                <a:cs typeface="Times New Roman" panose="02020603050405020304" pitchFamily="18" charset="0"/>
              </a:rPr>
              <a:t>. </a:t>
            </a:r>
          </a:p>
          <a:p>
            <a:pPr marL="0" indent="0">
              <a:buNone/>
            </a:pPr>
            <a:r>
              <a:rPr lang="cs-CZ" sz="1900" dirty="0">
                <a:latin typeface="Times New Roman" panose="02020603050405020304" pitchFamily="18" charset="0"/>
                <a:cs typeface="Times New Roman" panose="02020603050405020304" pitchFamily="18" charset="0"/>
              </a:rPr>
              <a:t>Náboženství – a nejvíce se v současnosti tento fenomén týká islámu – je vlivem globalizace (především globálních masmédií) </a:t>
            </a:r>
            <a:r>
              <a:rPr lang="cs-CZ" sz="1900" b="1" dirty="0">
                <a:latin typeface="Times New Roman" panose="02020603050405020304" pitchFamily="18" charset="0"/>
                <a:cs typeface="Times New Roman" panose="02020603050405020304" pitchFamily="18" charset="0"/>
              </a:rPr>
              <a:t>redukováno na dogmatické minimum</a:t>
            </a:r>
            <a:r>
              <a:rPr lang="cs-CZ" sz="1900" dirty="0">
                <a:latin typeface="Times New Roman" panose="02020603050405020304" pitchFamily="18" charset="0"/>
                <a:cs typeface="Times New Roman" panose="02020603050405020304" pitchFamily="18" charset="0"/>
              </a:rPr>
              <a:t>, které může – je-li zbaveno kulturního zakotvení – „cestovat“ napříč světem. </a:t>
            </a:r>
          </a:p>
          <a:p>
            <a:pPr marL="0" indent="0">
              <a:buNone/>
            </a:pPr>
            <a:r>
              <a:rPr lang="cs-CZ" sz="1900" dirty="0">
                <a:latin typeface="Times New Roman" panose="02020603050405020304" pitchFamily="18" charset="0"/>
                <a:cs typeface="Times New Roman" panose="02020603050405020304" pitchFamily="18" charset="0"/>
              </a:rPr>
              <a:t>Náboženství se tím stává dogmatické a násilné, žádá od svých souvěrců, aby se odpoutalo od svých kultur, proti nimž mají povstat ve jménu (nejčastěji) „čistého“ islámu. </a:t>
            </a:r>
          </a:p>
          <a:p>
            <a:pPr marL="0" indent="0">
              <a:buNone/>
            </a:pPr>
            <a:endParaRPr lang="cs-CZ"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1060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660316E-F366-FB49-AE3D-A088D7650765}"/>
              </a:ext>
            </a:extLst>
          </p:cNvPr>
          <p:cNvSpPr>
            <a:spLocks noGrp="1"/>
          </p:cNvSpPr>
          <p:nvPr>
            <p:ph type="title"/>
          </p:nvPr>
        </p:nvSpPr>
        <p:spPr>
          <a:xfrm>
            <a:off x="838199" y="1498513"/>
            <a:ext cx="8740774" cy="573176"/>
          </a:xfrm>
        </p:spPr>
        <p:txBody>
          <a:bodyPr anchor="t">
            <a:normAutofit fontScale="90000"/>
          </a:bodyPr>
          <a:lstStyle/>
          <a:p>
            <a:endParaRPr lang="cs-CZ" sz="4000" dirty="0"/>
          </a:p>
        </p:txBody>
      </p:sp>
      <p:sp>
        <p:nvSpPr>
          <p:cNvPr id="3" name="Zástupný obsah 2">
            <a:extLst>
              <a:ext uri="{FF2B5EF4-FFF2-40B4-BE49-F238E27FC236}">
                <a16:creationId xmlns:a16="http://schemas.microsoft.com/office/drawing/2014/main" id="{48B4049B-204D-8149-B5A4-32CDAC1295CE}"/>
              </a:ext>
            </a:extLst>
          </p:cNvPr>
          <p:cNvSpPr>
            <a:spLocks noGrp="1"/>
          </p:cNvSpPr>
          <p:nvPr>
            <p:ph idx="1"/>
          </p:nvPr>
        </p:nvSpPr>
        <p:spPr>
          <a:xfrm>
            <a:off x="838199" y="2243138"/>
            <a:ext cx="8740775" cy="3214322"/>
          </a:xfrm>
        </p:spPr>
        <p:txBody>
          <a:bodyPr>
            <a:normAutofit/>
          </a:bodyPr>
          <a:lstStyle/>
          <a:p>
            <a:pPr marL="0" indent="0">
              <a:buNone/>
            </a:pPr>
            <a:r>
              <a:rPr lang="cs-CZ" sz="2000" dirty="0" err="1">
                <a:solidFill>
                  <a:schemeClr val="tx1">
                    <a:alpha val="80000"/>
                  </a:schemeClr>
                </a:solidFill>
              </a:rPr>
              <a:t>Assmann</a:t>
            </a:r>
            <a:r>
              <a:rPr lang="cs-CZ" sz="2000" dirty="0">
                <a:solidFill>
                  <a:schemeClr val="tx1">
                    <a:alpha val="80000"/>
                  </a:schemeClr>
                </a:solidFill>
              </a:rPr>
              <a:t> nazývá </a:t>
            </a:r>
            <a:r>
              <a:rPr lang="cs-CZ" sz="2000" b="1" dirty="0">
                <a:solidFill>
                  <a:schemeClr val="tx1">
                    <a:alpha val="80000"/>
                  </a:schemeClr>
                </a:solidFill>
              </a:rPr>
              <a:t>judaismus „náboženstvím paměti“</a:t>
            </a:r>
            <a:r>
              <a:rPr lang="cs-CZ" sz="2000" dirty="0">
                <a:solidFill>
                  <a:schemeClr val="tx1">
                    <a:alpha val="80000"/>
                  </a:schemeClr>
                </a:solidFill>
              </a:rPr>
              <a:t>; toto své tvrzení </a:t>
            </a:r>
            <a:r>
              <a:rPr lang="cs-CZ" sz="2000" b="1" dirty="0">
                <a:solidFill>
                  <a:schemeClr val="tx1">
                    <a:alpha val="80000"/>
                  </a:schemeClr>
                </a:solidFill>
              </a:rPr>
              <a:t>ilustruje na Deuteronomiu, tedy na Páté knize Mojžíšově</a:t>
            </a:r>
            <a:r>
              <a:rPr lang="cs-CZ" sz="2000" dirty="0">
                <a:solidFill>
                  <a:schemeClr val="tx1">
                    <a:alpha val="80000"/>
                  </a:schemeClr>
                </a:solidFill>
              </a:rPr>
              <a:t>, v níž shledává „</a:t>
            </a:r>
            <a:r>
              <a:rPr lang="cs-CZ" sz="2000" b="1" dirty="0">
                <a:solidFill>
                  <a:schemeClr val="tx1">
                    <a:alpha val="80000"/>
                  </a:schemeClr>
                </a:solidFill>
              </a:rPr>
              <a:t>zakládající text určité formy kulturní mnemotechniky</a:t>
            </a:r>
            <a:r>
              <a:rPr lang="cs-CZ" sz="2000" dirty="0">
                <a:solidFill>
                  <a:schemeClr val="tx1">
                    <a:alpha val="80000"/>
                  </a:schemeClr>
                </a:solidFill>
              </a:rPr>
              <a:t>“: kniha je pojata jako Mojžíšova poslední vůle, kterou Mojžíš pronáší v předvečer překročení řeky Jordán a vstupu do země zaslíbené po čtyřicetiletém putování. Mojžíš zůstává v </a:t>
            </a:r>
            <a:r>
              <a:rPr lang="cs-CZ" sz="2000" dirty="0" err="1">
                <a:solidFill>
                  <a:schemeClr val="tx1">
                    <a:alpha val="80000"/>
                  </a:schemeClr>
                </a:solidFill>
              </a:rPr>
              <a:t>Móabu</a:t>
            </a:r>
            <a:r>
              <a:rPr lang="cs-CZ" sz="2000" dirty="0">
                <a:solidFill>
                  <a:schemeClr val="tx1">
                    <a:alpha val="80000"/>
                  </a:schemeClr>
                </a:solidFill>
              </a:rPr>
              <a:t>, kde umírá, a jeho veškerá </a:t>
            </a:r>
            <a:r>
              <a:rPr lang="cs-CZ" sz="2000" b="1" dirty="0">
                <a:solidFill>
                  <a:schemeClr val="tx1">
                    <a:alpha val="80000"/>
                  </a:schemeClr>
                </a:solidFill>
              </a:rPr>
              <a:t>starost směřuje ke svému lidu, přesněji řečeno k paměti svého lidu:</a:t>
            </a:r>
            <a:r>
              <a:rPr lang="cs-CZ" sz="2000" dirty="0">
                <a:solidFill>
                  <a:schemeClr val="tx1">
                    <a:alpha val="80000"/>
                  </a:schemeClr>
                </a:solidFill>
              </a:rPr>
              <a:t> obává se, že lid v městských podmínkách zapomene, co mu předal Bůh v poušti. V Deuteronomiu tedy jde </a:t>
            </a:r>
            <a:r>
              <a:rPr lang="cs-CZ" sz="2000" b="1" dirty="0">
                <a:solidFill>
                  <a:schemeClr val="tx1">
                    <a:alpha val="80000"/>
                  </a:schemeClr>
                </a:solidFill>
              </a:rPr>
              <a:t>o upevnění vzpomínky</a:t>
            </a:r>
            <a:r>
              <a:rPr lang="cs-CZ" sz="2000" dirty="0">
                <a:solidFill>
                  <a:schemeClr val="tx1">
                    <a:alpha val="80000"/>
                  </a:schemeClr>
                </a:solidFill>
              </a:rPr>
              <a:t>, která má být nyní po čtyřicetiletém tažení poutí </a:t>
            </a:r>
            <a:r>
              <a:rPr lang="cs-CZ" sz="2000" b="1" dirty="0">
                <a:solidFill>
                  <a:schemeClr val="tx1">
                    <a:alpha val="80000"/>
                  </a:schemeClr>
                </a:solidFill>
              </a:rPr>
              <a:t>přetavena do </a:t>
            </a:r>
            <a:r>
              <a:rPr lang="cs-CZ" sz="2000" b="1" dirty="0" err="1">
                <a:solidFill>
                  <a:schemeClr val="tx1">
                    <a:alpha val="80000"/>
                  </a:schemeClr>
                </a:solidFill>
              </a:rPr>
              <a:t>tradovatelné</a:t>
            </a:r>
            <a:r>
              <a:rPr lang="cs-CZ" sz="2000" b="1" dirty="0">
                <a:solidFill>
                  <a:schemeClr val="tx1">
                    <a:alpha val="80000"/>
                  </a:schemeClr>
                </a:solidFill>
              </a:rPr>
              <a:t> formy</a:t>
            </a:r>
            <a:r>
              <a:rPr lang="cs-CZ" sz="2000" dirty="0">
                <a:solidFill>
                  <a:schemeClr val="tx1">
                    <a:alpha val="80000"/>
                  </a:schemeClr>
                </a:solidFill>
              </a:rPr>
              <a:t> – do </a:t>
            </a:r>
            <a:r>
              <a:rPr lang="cs-CZ" sz="2400" dirty="0">
                <a:solidFill>
                  <a:schemeClr val="tx1">
                    <a:alpha val="80000"/>
                  </a:schemeClr>
                </a:solidFill>
              </a:rPr>
              <a:t>určitého</a:t>
            </a:r>
            <a:r>
              <a:rPr lang="cs-CZ" sz="2000" dirty="0">
                <a:solidFill>
                  <a:schemeClr val="tx1">
                    <a:alpha val="80000"/>
                  </a:schemeClr>
                </a:solidFill>
              </a:rPr>
              <a:t> kánonu. Za tímto účelem </a:t>
            </a:r>
            <a:r>
              <a:rPr lang="cs-CZ" sz="2000" b="1" dirty="0">
                <a:solidFill>
                  <a:schemeClr val="tx1">
                    <a:alpha val="80000"/>
                  </a:schemeClr>
                </a:solidFill>
              </a:rPr>
              <a:t>vytváří mnemotechniku</a:t>
            </a:r>
            <a:r>
              <a:rPr lang="cs-CZ" sz="2000" dirty="0">
                <a:solidFill>
                  <a:schemeClr val="tx1">
                    <a:alpha val="80000"/>
                  </a:schemeClr>
                </a:solidFill>
              </a:rPr>
              <a:t>, která zahrnuje řadu postupů. </a:t>
            </a: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182040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D536724-22BE-F946-9D87-BBE4C8DC80BE}"/>
              </a:ext>
            </a:extLst>
          </p:cNvPr>
          <p:cNvSpPr>
            <a:spLocks noGrp="1"/>
          </p:cNvSpPr>
          <p:nvPr>
            <p:ph type="title"/>
          </p:nvPr>
        </p:nvSpPr>
        <p:spPr>
          <a:xfrm>
            <a:off x="838199" y="1498512"/>
            <a:ext cx="8740774" cy="1323439"/>
          </a:xfrm>
        </p:spPr>
        <p:txBody>
          <a:bodyPr anchor="t">
            <a:normAutofit/>
          </a:bodyPr>
          <a:lstStyle/>
          <a:p>
            <a:endParaRPr lang="cs-CZ" sz="4000"/>
          </a:p>
        </p:txBody>
      </p:sp>
      <p:sp>
        <p:nvSpPr>
          <p:cNvPr id="3" name="Zástupný obsah 2">
            <a:extLst>
              <a:ext uri="{FF2B5EF4-FFF2-40B4-BE49-F238E27FC236}">
                <a16:creationId xmlns:a16="http://schemas.microsoft.com/office/drawing/2014/main" id="{2C551D89-966F-064A-B5AD-2A0F6F340BDD}"/>
              </a:ext>
            </a:extLst>
          </p:cNvPr>
          <p:cNvSpPr>
            <a:spLocks noGrp="1"/>
          </p:cNvSpPr>
          <p:nvPr>
            <p:ph idx="1"/>
          </p:nvPr>
        </p:nvSpPr>
        <p:spPr>
          <a:xfrm>
            <a:off x="838199" y="1100138"/>
            <a:ext cx="8740775" cy="4357322"/>
          </a:xfrm>
        </p:spPr>
        <p:txBody>
          <a:bodyPr>
            <a:normAutofit fontScale="92500" lnSpcReduction="10000"/>
          </a:bodyPr>
          <a:lstStyle/>
          <a:p>
            <a:pPr marL="0" lvl="0" indent="0">
              <a:buNone/>
            </a:pPr>
            <a:r>
              <a:rPr lang="cs-CZ" sz="1600" b="1" dirty="0">
                <a:solidFill>
                  <a:schemeClr val="tx1">
                    <a:alpha val="80000"/>
                  </a:schemeClr>
                </a:solidFill>
              </a:rPr>
              <a:t>Učení zpaměti neboli „vštípení do srdce“</a:t>
            </a:r>
            <a:r>
              <a:rPr lang="cs-CZ" sz="1600" dirty="0">
                <a:solidFill>
                  <a:schemeClr val="tx1">
                    <a:alpha val="80000"/>
                  </a:schemeClr>
                </a:solidFill>
              </a:rPr>
              <a:t>: „A tato slova, která ti dnes přikazuji, budeš mít zapsána v srdci.“ Nebo „Tato má slova si vložte do srdce a do své duše.“</a:t>
            </a:r>
          </a:p>
          <a:p>
            <a:pPr marL="0" lvl="0" indent="0">
              <a:buNone/>
            </a:pPr>
            <a:r>
              <a:rPr lang="cs-CZ" sz="1600" b="1" dirty="0">
                <a:solidFill>
                  <a:schemeClr val="tx1">
                    <a:alpha val="80000"/>
                  </a:schemeClr>
                </a:solidFill>
              </a:rPr>
              <a:t>Výchova, předání dalším pokolení skrze komunikaci:</a:t>
            </a:r>
            <a:r>
              <a:rPr lang="cs-CZ" sz="1600" dirty="0">
                <a:solidFill>
                  <a:schemeClr val="tx1">
                    <a:alpha val="80000"/>
                  </a:schemeClr>
                </a:solidFill>
              </a:rPr>
              <a:t> zmínka o věci při každé možné příležitosti: „Budeš je vštěpovat svým synům a budeš o nich rozmlouvat, když budeš sedět doma nebo půjdeš cestou, když budeš uléhat nebo vstávat.“</a:t>
            </a:r>
          </a:p>
          <a:p>
            <a:pPr marL="0" lvl="0" indent="0">
              <a:buNone/>
            </a:pPr>
            <a:r>
              <a:rPr lang="cs-CZ" sz="1600" b="1" dirty="0">
                <a:solidFill>
                  <a:schemeClr val="tx1">
                    <a:alpha val="80000"/>
                  </a:schemeClr>
                </a:solidFill>
              </a:rPr>
              <a:t>Učinění viditelným</a:t>
            </a:r>
            <a:r>
              <a:rPr lang="cs-CZ" sz="1600" dirty="0">
                <a:solidFill>
                  <a:schemeClr val="tx1">
                    <a:alpha val="80000"/>
                  </a:schemeClr>
                </a:solidFill>
              </a:rPr>
              <a:t>: „Uvážeš si je jako znamení na ruku a budeš je mít jako pásek na čele mezi očima.“</a:t>
            </a:r>
          </a:p>
          <a:p>
            <a:pPr marL="0" lvl="0" indent="0">
              <a:buNone/>
            </a:pPr>
            <a:r>
              <a:rPr lang="cs-CZ" sz="1600" b="1" dirty="0">
                <a:solidFill>
                  <a:schemeClr val="tx1">
                    <a:alpha val="80000"/>
                  </a:schemeClr>
                </a:solidFill>
              </a:rPr>
              <a:t>Hraniční symbolika</a:t>
            </a:r>
            <a:r>
              <a:rPr lang="cs-CZ" sz="1600" dirty="0">
                <a:solidFill>
                  <a:schemeClr val="tx1">
                    <a:alpha val="80000"/>
                  </a:schemeClr>
                </a:solidFill>
              </a:rPr>
              <a:t>: „Napíšeš je také na veřeje svého domu a na své brány.“</a:t>
            </a:r>
          </a:p>
          <a:p>
            <a:pPr marL="0" lvl="0" indent="0">
              <a:buNone/>
            </a:pPr>
            <a:r>
              <a:rPr lang="cs-CZ" sz="1600" b="1" dirty="0">
                <a:solidFill>
                  <a:schemeClr val="tx1">
                    <a:alpha val="80000"/>
                  </a:schemeClr>
                </a:solidFill>
              </a:rPr>
              <a:t>Uložení a zveřejnění</a:t>
            </a:r>
            <a:r>
              <a:rPr lang="cs-CZ" sz="1600" dirty="0">
                <a:solidFill>
                  <a:schemeClr val="tx1">
                    <a:alpha val="80000"/>
                  </a:schemeClr>
                </a:solidFill>
              </a:rPr>
              <a:t>: „V den, kdy přejdete Jordán do země, kterou ti dává Hospodin, tvůj Bůh, postavíš si velké kameny a obílíš je vápnem. Napíšeš na ně všechna slova tohoto zákonu … Až tedy přejdete Jordán, postavíte na hoře </a:t>
            </a:r>
            <a:r>
              <a:rPr lang="cs-CZ" sz="1600" dirty="0" err="1">
                <a:solidFill>
                  <a:schemeClr val="tx1">
                    <a:alpha val="80000"/>
                  </a:schemeClr>
                </a:solidFill>
              </a:rPr>
              <a:t>Ébalu</a:t>
            </a:r>
            <a:r>
              <a:rPr lang="cs-CZ" sz="1600" dirty="0">
                <a:solidFill>
                  <a:schemeClr val="tx1">
                    <a:alpha val="80000"/>
                  </a:schemeClr>
                </a:solidFill>
              </a:rPr>
              <a:t> ony kameny, jak vám dnes přikazuji, a obílíš je vápnem. … A na kameny napíšeš co nejzřetelněji všechna slova tohoto zákona.“</a:t>
            </a:r>
          </a:p>
          <a:p>
            <a:pPr marL="0" lvl="0" indent="0">
              <a:buNone/>
            </a:pPr>
            <a:r>
              <a:rPr lang="cs-CZ" sz="1600" b="1" dirty="0">
                <a:solidFill>
                  <a:schemeClr val="tx1">
                    <a:alpha val="80000"/>
                  </a:schemeClr>
                </a:solidFill>
              </a:rPr>
              <a:t>Svátky kolektivní paměti</a:t>
            </a:r>
            <a:r>
              <a:rPr lang="cs-CZ" sz="1600" dirty="0">
                <a:solidFill>
                  <a:schemeClr val="tx1">
                    <a:alpha val="80000"/>
                  </a:schemeClr>
                </a:solidFill>
              </a:rPr>
              <a:t>: </a:t>
            </a:r>
            <a:r>
              <a:rPr lang="cs-CZ" sz="1600" dirty="0" err="1">
                <a:solidFill>
                  <a:schemeClr val="tx1">
                    <a:alpha val="80000"/>
                  </a:schemeClr>
                </a:solidFill>
              </a:rPr>
              <a:t>Mazzot</a:t>
            </a:r>
            <a:r>
              <a:rPr lang="cs-CZ" sz="1600" dirty="0">
                <a:solidFill>
                  <a:schemeClr val="tx1">
                    <a:alpha val="80000"/>
                  </a:schemeClr>
                </a:solidFill>
              </a:rPr>
              <a:t> (Pesach): „Po všechny dny svého života si budeš připomínat den, kdy jsi vyšel z egyptské země.“ </a:t>
            </a:r>
            <a:r>
              <a:rPr lang="cs-CZ" sz="1600" dirty="0" err="1">
                <a:solidFill>
                  <a:schemeClr val="tx1">
                    <a:alpha val="80000"/>
                  </a:schemeClr>
                </a:solidFill>
              </a:rPr>
              <a:t>Šavuot</a:t>
            </a:r>
            <a:r>
              <a:rPr lang="cs-CZ" sz="1600" dirty="0">
                <a:solidFill>
                  <a:schemeClr val="tx1">
                    <a:alpha val="80000"/>
                  </a:schemeClr>
                </a:solidFill>
              </a:rPr>
              <a:t>: „Budeš si připomínat, že jsi byl v Egyptě otrokem.“ </a:t>
            </a:r>
            <a:r>
              <a:rPr lang="cs-CZ" sz="1600" dirty="0" err="1">
                <a:solidFill>
                  <a:schemeClr val="tx1">
                    <a:alpha val="80000"/>
                  </a:schemeClr>
                </a:solidFill>
              </a:rPr>
              <a:t>Sukkot</a:t>
            </a:r>
            <a:r>
              <a:rPr lang="cs-CZ" sz="1600" dirty="0">
                <a:solidFill>
                  <a:schemeClr val="tx1">
                    <a:alpha val="80000"/>
                  </a:schemeClr>
                </a:solidFill>
              </a:rPr>
              <a:t>: slavnost stánků, v jejímž průběhu se má každých sedm let přečíst celý text knihy.</a:t>
            </a:r>
          </a:p>
          <a:p>
            <a:pPr marL="0" lvl="0" indent="0">
              <a:buNone/>
            </a:pPr>
            <a:r>
              <a:rPr lang="cs-CZ" sz="1600" b="1" dirty="0">
                <a:solidFill>
                  <a:schemeClr val="tx1">
                    <a:alpha val="80000"/>
                  </a:schemeClr>
                </a:solidFill>
              </a:rPr>
              <a:t>Ústní podání, tj. poezie jakožto kodifikace historické vzpomínky</a:t>
            </a:r>
            <a:r>
              <a:rPr lang="cs-CZ" sz="1600" dirty="0">
                <a:solidFill>
                  <a:schemeClr val="tx1">
                    <a:alpha val="80000"/>
                  </a:schemeClr>
                </a:solidFill>
              </a:rPr>
              <a:t>. „Nyní si tedy napište tuto píseň. Uč ji syny Izraele, vlož jim ji do úst, aby byla tato píseň mým svědkem proti synům Izraele.“</a:t>
            </a:r>
          </a:p>
          <a:p>
            <a:pPr marL="0" indent="0">
              <a:buNone/>
            </a:pPr>
            <a:r>
              <a:rPr lang="cs-CZ" sz="1600" b="1" dirty="0">
                <a:solidFill>
                  <a:schemeClr val="tx1">
                    <a:alpha val="80000"/>
                  </a:schemeClr>
                </a:solidFill>
              </a:rPr>
              <a:t>Kanonizace smluvního textu </a:t>
            </a:r>
            <a:r>
              <a:rPr lang="cs-CZ" sz="1600" dirty="0">
                <a:solidFill>
                  <a:schemeClr val="tx1">
                    <a:alpha val="80000"/>
                  </a:schemeClr>
                </a:solidFill>
              </a:rPr>
              <a:t>(Tóry) jakožto základ doslovného zachování: „I napsal Mojžíš tento zákon… a přikázal: Každého sedmého roku,… o slavnosti stánků,… budeš předčítat tento zákon před celým Izraelem.“</a:t>
            </a:r>
            <a:r>
              <a:rPr lang="cs-CZ" sz="1600" dirty="0">
                <a:solidFill>
                  <a:schemeClr val="tx1">
                    <a:alpha val="80000"/>
                  </a:schemeClr>
                </a:solidFill>
                <a:effectLst/>
              </a:rPr>
              <a:t> </a:t>
            </a:r>
            <a:endParaRPr lang="cs-CZ" sz="1600" dirty="0">
              <a:solidFill>
                <a:schemeClr val="tx1">
                  <a:alpha val="80000"/>
                </a:schemeClr>
              </a:solidFill>
            </a:endParaRP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5062225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24D7B87-06DE-684F-977E-D0EBAD63BA37}"/>
              </a:ext>
            </a:extLst>
          </p:cNvPr>
          <p:cNvSpPr>
            <a:spLocks noGrp="1"/>
          </p:cNvSpPr>
          <p:nvPr>
            <p:ph type="title"/>
          </p:nvPr>
        </p:nvSpPr>
        <p:spPr>
          <a:xfrm>
            <a:off x="838199" y="1498512"/>
            <a:ext cx="8740774" cy="1323439"/>
          </a:xfrm>
        </p:spPr>
        <p:txBody>
          <a:bodyPr anchor="t">
            <a:normAutofit/>
          </a:bodyPr>
          <a:lstStyle/>
          <a:p>
            <a:endParaRPr lang="cs-CZ" sz="4000" dirty="0"/>
          </a:p>
        </p:txBody>
      </p:sp>
      <p:sp>
        <p:nvSpPr>
          <p:cNvPr id="3" name="Zástupný obsah 2">
            <a:extLst>
              <a:ext uri="{FF2B5EF4-FFF2-40B4-BE49-F238E27FC236}">
                <a16:creationId xmlns:a16="http://schemas.microsoft.com/office/drawing/2014/main" id="{235370E0-696E-D840-AAC8-4F90143D35D3}"/>
              </a:ext>
            </a:extLst>
          </p:cNvPr>
          <p:cNvSpPr>
            <a:spLocks noGrp="1"/>
          </p:cNvSpPr>
          <p:nvPr>
            <p:ph idx="1"/>
          </p:nvPr>
        </p:nvSpPr>
        <p:spPr>
          <a:xfrm>
            <a:off x="838199" y="2141621"/>
            <a:ext cx="8740775" cy="3315839"/>
          </a:xfrm>
        </p:spPr>
        <p:txBody>
          <a:bodyPr>
            <a:normAutofit/>
          </a:bodyPr>
          <a:lstStyle/>
          <a:p>
            <a:pPr marL="0" indent="0">
              <a:buNone/>
            </a:pPr>
            <a:r>
              <a:rPr lang="cs-CZ" sz="2400" dirty="0">
                <a:solidFill>
                  <a:schemeClr val="tx1">
                    <a:alpha val="80000"/>
                  </a:schemeClr>
                </a:solidFill>
              </a:rPr>
              <a:t>Setkáváme se zde s určitou formou toho, co Nietzsche nazval v </a:t>
            </a:r>
            <a:r>
              <a:rPr lang="cs-CZ" sz="2400" i="1" dirty="0">
                <a:solidFill>
                  <a:schemeClr val="tx1">
                    <a:alpha val="80000"/>
                  </a:schemeClr>
                </a:solidFill>
              </a:rPr>
              <a:t>Genealogii morálky</a:t>
            </a:r>
            <a:r>
              <a:rPr lang="cs-CZ" sz="2400" dirty="0">
                <a:solidFill>
                  <a:schemeClr val="tx1">
                    <a:alpha val="80000"/>
                  </a:schemeClr>
                </a:solidFill>
              </a:rPr>
              <a:t> vytváření paměti („</a:t>
            </a:r>
            <a:r>
              <a:rPr lang="cs-CZ" sz="2400" dirty="0" err="1">
                <a:solidFill>
                  <a:schemeClr val="tx1">
                    <a:alpha val="80000"/>
                  </a:schemeClr>
                </a:solidFill>
              </a:rPr>
              <a:t>Gedächtnismachen</a:t>
            </a:r>
            <a:r>
              <a:rPr lang="cs-CZ" sz="2400" dirty="0">
                <a:solidFill>
                  <a:schemeClr val="tx1">
                    <a:alpha val="80000"/>
                  </a:schemeClr>
                </a:solidFill>
              </a:rPr>
              <a:t>“). Člověk má tady a teď vzpomínat na pouštní minulost, na události spjaté s Bohem, čímž je vytržen z přítomnosti městské kultury. Zatímco v Egyptě byl cizincem, nyní se v Zemi zaslíbené prostřednictvím paměti a silou víry </a:t>
            </a:r>
            <a:r>
              <a:rPr lang="cs-CZ" sz="2400" b="1" dirty="0">
                <a:solidFill>
                  <a:schemeClr val="tx1">
                    <a:alpha val="80000"/>
                  </a:schemeClr>
                </a:solidFill>
              </a:rPr>
              <a:t>cizincem stává: je cizí městské kultuře, </a:t>
            </a:r>
            <a:r>
              <a:rPr lang="cs-CZ" sz="2400" dirty="0">
                <a:solidFill>
                  <a:schemeClr val="tx1">
                    <a:alpha val="80000"/>
                  </a:schemeClr>
                </a:solidFill>
              </a:rPr>
              <a:t>protože v sobě uchovává</a:t>
            </a:r>
            <a:r>
              <a:rPr lang="cs-CZ" sz="2400" b="1" dirty="0">
                <a:solidFill>
                  <a:schemeClr val="tx1">
                    <a:alpha val="80000"/>
                  </a:schemeClr>
                </a:solidFill>
              </a:rPr>
              <a:t> „pouštní minulost“</a:t>
            </a:r>
            <a:r>
              <a:rPr lang="cs-CZ" sz="2400" dirty="0">
                <a:solidFill>
                  <a:schemeClr val="tx1">
                    <a:alpha val="80000"/>
                  </a:schemeClr>
                </a:solidFill>
              </a:rPr>
              <a:t>. Tím vzniká „</a:t>
            </a:r>
            <a:r>
              <a:rPr lang="cs-CZ" sz="2400" b="1" dirty="0">
                <a:solidFill>
                  <a:schemeClr val="tx1">
                    <a:alpha val="80000"/>
                  </a:schemeClr>
                </a:solidFill>
              </a:rPr>
              <a:t>duchovní Izrael</a:t>
            </a:r>
            <a:r>
              <a:rPr lang="cs-CZ" sz="2400" dirty="0">
                <a:solidFill>
                  <a:schemeClr val="tx1">
                    <a:alpha val="80000"/>
                  </a:schemeClr>
                </a:solidFill>
              </a:rPr>
              <a:t>“, který se může usadit všude tam, kde se sejde skupina lidí; vzniká „</a:t>
            </a:r>
            <a:r>
              <a:rPr lang="cs-CZ" sz="2400" b="1" dirty="0">
                <a:solidFill>
                  <a:schemeClr val="tx1">
                    <a:alpha val="80000"/>
                  </a:schemeClr>
                </a:solidFill>
              </a:rPr>
              <a:t>přenosná vlast</a:t>
            </a:r>
            <a:r>
              <a:rPr lang="cs-CZ" sz="2400" dirty="0">
                <a:solidFill>
                  <a:schemeClr val="tx1">
                    <a:alpha val="80000"/>
                  </a:schemeClr>
                </a:solidFill>
              </a:rPr>
              <a:t>“. </a:t>
            </a:r>
          </a:p>
          <a:p>
            <a:pPr marL="0" indent="0">
              <a:buNone/>
            </a:pPr>
            <a:endParaRPr lang="cs-CZ" sz="2400" dirty="0">
              <a:solidFill>
                <a:schemeClr val="tx1">
                  <a:alpha val="80000"/>
                </a:schemeClr>
              </a:solidFill>
            </a:endParaRP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9487057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D85A6AF-1AB0-2840-9185-E6820722048F}"/>
              </a:ext>
            </a:extLst>
          </p:cNvPr>
          <p:cNvSpPr>
            <a:spLocks noGrp="1"/>
          </p:cNvSpPr>
          <p:nvPr>
            <p:ph type="title"/>
          </p:nvPr>
        </p:nvSpPr>
        <p:spPr>
          <a:xfrm>
            <a:off x="838199" y="1498512"/>
            <a:ext cx="8740774" cy="1323439"/>
          </a:xfrm>
        </p:spPr>
        <p:txBody>
          <a:bodyPr anchor="t">
            <a:normAutofit/>
          </a:bodyPr>
          <a:lstStyle/>
          <a:p>
            <a:endParaRPr lang="cs-CZ" sz="4000" dirty="0"/>
          </a:p>
        </p:txBody>
      </p:sp>
      <p:sp>
        <p:nvSpPr>
          <p:cNvPr id="3" name="Zástupný obsah 2">
            <a:extLst>
              <a:ext uri="{FF2B5EF4-FFF2-40B4-BE49-F238E27FC236}">
                <a16:creationId xmlns:a16="http://schemas.microsoft.com/office/drawing/2014/main" id="{2286D537-3548-7643-B2CB-44418E37A02C}"/>
              </a:ext>
            </a:extLst>
          </p:cNvPr>
          <p:cNvSpPr>
            <a:spLocks noGrp="1"/>
          </p:cNvSpPr>
          <p:nvPr>
            <p:ph idx="1"/>
          </p:nvPr>
        </p:nvSpPr>
        <p:spPr>
          <a:xfrm>
            <a:off x="838199" y="2189747"/>
            <a:ext cx="8740775" cy="3267713"/>
          </a:xfrm>
        </p:spPr>
        <p:txBody>
          <a:bodyPr>
            <a:normAutofit lnSpcReduction="10000"/>
          </a:bodyPr>
          <a:lstStyle/>
          <a:p>
            <a:pPr marL="0" indent="0">
              <a:buNone/>
            </a:pPr>
            <a:r>
              <a:rPr lang="cs-CZ" sz="2400" dirty="0">
                <a:solidFill>
                  <a:schemeClr val="tx1">
                    <a:alpha val="80000"/>
                  </a:schemeClr>
                </a:solidFill>
              </a:rPr>
              <a:t>Podobný vzorec lze dle </a:t>
            </a:r>
            <a:r>
              <a:rPr lang="cs-CZ" sz="2400" dirty="0" err="1">
                <a:solidFill>
                  <a:schemeClr val="tx1">
                    <a:alpha val="80000"/>
                  </a:schemeClr>
                </a:solidFill>
              </a:rPr>
              <a:t>Assmanna</a:t>
            </a:r>
            <a:r>
              <a:rPr lang="cs-CZ" sz="2400" dirty="0">
                <a:solidFill>
                  <a:schemeClr val="tx1">
                    <a:alpha val="80000"/>
                  </a:schemeClr>
                </a:solidFill>
              </a:rPr>
              <a:t> shledat i v egyptském náboženství: řád spočívá pro Egypťana v MA’AT, tedy v dynamice, kterou </a:t>
            </a:r>
            <a:r>
              <a:rPr lang="cs-CZ" sz="2400" dirty="0" err="1">
                <a:solidFill>
                  <a:schemeClr val="tx1">
                    <a:alpha val="80000"/>
                  </a:schemeClr>
                </a:solidFill>
              </a:rPr>
              <a:t>Assmann</a:t>
            </a:r>
            <a:r>
              <a:rPr lang="cs-CZ" sz="2400" dirty="0">
                <a:solidFill>
                  <a:schemeClr val="tx1">
                    <a:alpha val="80000"/>
                  </a:schemeClr>
                </a:solidFill>
              </a:rPr>
              <a:t> interpretuje jako sdílenou paměť – MA’AT zaručuje nesmrtelnost tím, že </a:t>
            </a:r>
            <a:r>
              <a:rPr lang="cs-CZ" sz="2400" b="1" dirty="0">
                <a:solidFill>
                  <a:schemeClr val="tx1">
                    <a:alpha val="80000"/>
                  </a:schemeClr>
                </a:solidFill>
              </a:rPr>
              <a:t>zemřelý vstupuje do kolektivní paměti rodu</a:t>
            </a:r>
            <a:r>
              <a:rPr lang="cs-CZ" sz="2400" dirty="0">
                <a:solidFill>
                  <a:schemeClr val="tx1">
                    <a:alpha val="80000"/>
                  </a:schemeClr>
                </a:solidFill>
              </a:rPr>
              <a:t>. Jedno egyptské přísloví tak praví: „</a:t>
            </a:r>
            <a:r>
              <a:rPr lang="cs-CZ" sz="2400" b="1" dirty="0">
                <a:solidFill>
                  <a:schemeClr val="tx1">
                    <a:alpha val="80000"/>
                  </a:schemeClr>
                </a:solidFill>
              </a:rPr>
              <a:t>Pomníkem muže je jeho ctnost. Špatný charakter upadne v zapomnění</a:t>
            </a:r>
            <a:r>
              <a:rPr lang="cs-CZ" sz="2400" dirty="0">
                <a:solidFill>
                  <a:schemeClr val="tx1">
                    <a:alpha val="80000"/>
                  </a:schemeClr>
                </a:solidFill>
              </a:rPr>
              <a:t>.“ Tím je v egyptské kultuře vytvářen morální tlak na jednotlivce: má žít tak, aby po jeho smrti o něm mohl být vyprávěn dobrý příběh. Egyptská kultura tak vzniká </a:t>
            </a:r>
            <a:r>
              <a:rPr lang="cs-CZ" sz="2400" b="1" dirty="0">
                <a:solidFill>
                  <a:schemeClr val="tx1">
                    <a:alpha val="80000"/>
                  </a:schemeClr>
                </a:solidFill>
              </a:rPr>
              <a:t>z apologetického tlaku</a:t>
            </a:r>
            <a:r>
              <a:rPr lang="cs-CZ" sz="2400" dirty="0">
                <a:solidFill>
                  <a:schemeClr val="tx1">
                    <a:alpha val="80000"/>
                  </a:schemeClr>
                </a:solidFill>
              </a:rPr>
              <a:t> – ze snahy zachovat si tvář před současníky, a tím si uchovat tvář i pro budoucí pokolení. </a:t>
            </a:r>
          </a:p>
          <a:p>
            <a:pPr marL="0" indent="0">
              <a:buNone/>
            </a:pPr>
            <a:endParaRPr lang="cs-CZ" sz="2400" dirty="0">
              <a:solidFill>
                <a:schemeClr val="tx1">
                  <a:alpha val="80000"/>
                </a:schemeClr>
              </a:solidFill>
            </a:endParaRP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4432789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C59462B-D8E5-164A-93A9-6CC5D0964407}"/>
              </a:ext>
            </a:extLst>
          </p:cNvPr>
          <p:cNvSpPr>
            <a:spLocks noGrp="1"/>
          </p:cNvSpPr>
          <p:nvPr>
            <p:ph type="title"/>
          </p:nvPr>
        </p:nvSpPr>
        <p:spPr>
          <a:xfrm>
            <a:off x="838199" y="1498512"/>
            <a:ext cx="8740774" cy="1323439"/>
          </a:xfrm>
        </p:spPr>
        <p:txBody>
          <a:bodyPr anchor="t">
            <a:normAutofit/>
          </a:bodyPr>
          <a:lstStyle/>
          <a:p>
            <a:endParaRPr lang="cs-CZ" sz="4000"/>
          </a:p>
        </p:txBody>
      </p:sp>
      <p:sp>
        <p:nvSpPr>
          <p:cNvPr id="3" name="Zástupný obsah 2">
            <a:extLst>
              <a:ext uri="{FF2B5EF4-FFF2-40B4-BE49-F238E27FC236}">
                <a16:creationId xmlns:a16="http://schemas.microsoft.com/office/drawing/2014/main" id="{F5E99B39-E645-8D48-850A-221752A0386D}"/>
              </a:ext>
            </a:extLst>
          </p:cNvPr>
          <p:cNvSpPr>
            <a:spLocks noGrp="1"/>
          </p:cNvSpPr>
          <p:nvPr>
            <p:ph idx="1"/>
          </p:nvPr>
        </p:nvSpPr>
        <p:spPr>
          <a:xfrm>
            <a:off x="838199" y="2057400"/>
            <a:ext cx="8740775" cy="3400060"/>
          </a:xfrm>
        </p:spPr>
        <p:txBody>
          <a:bodyPr>
            <a:normAutofit/>
          </a:bodyPr>
          <a:lstStyle/>
          <a:p>
            <a:pPr marL="0" indent="0">
              <a:buNone/>
            </a:pPr>
            <a:r>
              <a:rPr lang="cs-CZ" sz="2400" dirty="0">
                <a:solidFill>
                  <a:schemeClr val="tx1">
                    <a:alpha val="80000"/>
                  </a:schemeClr>
                </a:solidFill>
              </a:rPr>
              <a:t>Do jednotlivých členů společnosti se paměť vtiskuje skrze jazyk, který do určité míry </a:t>
            </a:r>
            <a:r>
              <a:rPr lang="cs-CZ" sz="2400" b="1" dirty="0">
                <a:solidFill>
                  <a:schemeClr val="tx1">
                    <a:alpha val="80000"/>
                  </a:schemeClr>
                </a:solidFill>
              </a:rPr>
              <a:t>osvobozuje od prokletí pomíjivosti</a:t>
            </a:r>
            <a:r>
              <a:rPr lang="cs-CZ" sz="2400" dirty="0">
                <a:solidFill>
                  <a:schemeClr val="tx1">
                    <a:alpha val="80000"/>
                  </a:schemeClr>
                </a:solidFill>
              </a:rPr>
              <a:t>. V této souvislosti se </a:t>
            </a:r>
            <a:r>
              <a:rPr lang="cs-CZ" sz="2400" dirty="0" err="1">
                <a:solidFill>
                  <a:schemeClr val="tx1">
                    <a:alpha val="80000"/>
                  </a:schemeClr>
                </a:solidFill>
              </a:rPr>
              <a:t>Assmann</a:t>
            </a:r>
            <a:r>
              <a:rPr lang="cs-CZ" sz="2400" dirty="0">
                <a:solidFill>
                  <a:schemeClr val="tx1">
                    <a:alpha val="80000"/>
                  </a:schemeClr>
                </a:solidFill>
              </a:rPr>
              <a:t> opakovaně věnuje </a:t>
            </a:r>
            <a:r>
              <a:rPr lang="cs-CZ" sz="2400" b="1" dirty="0">
                <a:solidFill>
                  <a:schemeClr val="tx1">
                    <a:alpha val="80000"/>
                  </a:schemeClr>
                </a:solidFill>
              </a:rPr>
              <a:t>Nietzschově teorii paměti:</a:t>
            </a:r>
            <a:r>
              <a:rPr lang="cs-CZ" sz="2400" dirty="0">
                <a:solidFill>
                  <a:schemeClr val="tx1">
                    <a:alpha val="80000"/>
                  </a:schemeClr>
                </a:solidFill>
              </a:rPr>
              <a:t> podle Nietzscheho je </a:t>
            </a:r>
            <a:r>
              <a:rPr lang="cs-CZ" sz="2400" b="1" dirty="0">
                <a:solidFill>
                  <a:schemeClr val="tx1">
                    <a:alpha val="80000"/>
                  </a:schemeClr>
                </a:solidFill>
              </a:rPr>
              <a:t>paměť to, co člověka odlišuje od zvířete</a:t>
            </a:r>
            <a:r>
              <a:rPr lang="cs-CZ" sz="2400" dirty="0">
                <a:solidFill>
                  <a:schemeClr val="tx1">
                    <a:alpha val="80000"/>
                  </a:schemeClr>
                </a:solidFill>
              </a:rPr>
              <a:t>: člověk je </a:t>
            </a:r>
            <a:r>
              <a:rPr lang="cs-CZ" sz="2400" b="1" dirty="0">
                <a:solidFill>
                  <a:schemeClr val="tx1">
                    <a:alpha val="80000"/>
                  </a:schemeClr>
                </a:solidFill>
              </a:rPr>
              <a:t>zvíře, které umí slibovat.</a:t>
            </a:r>
            <a:r>
              <a:rPr lang="cs-CZ" sz="2400" dirty="0">
                <a:solidFill>
                  <a:schemeClr val="tx1">
                    <a:alpha val="80000"/>
                  </a:schemeClr>
                </a:solidFill>
              </a:rPr>
              <a:t> Ze zvířete v člověka se nicméně proměňuje brutálními metodami: to, že člověk druhému dluží např. určitý obnos peněz, je mu vpalováno do těla tak, aby měl svůj dluh stále na paměti. Tím se vytváří – </a:t>
            </a:r>
            <a:r>
              <a:rPr lang="cs-CZ" sz="2400" b="1" dirty="0" err="1">
                <a:solidFill>
                  <a:schemeClr val="tx1">
                    <a:alpha val="80000"/>
                  </a:schemeClr>
                </a:solidFill>
              </a:rPr>
              <a:t>konektivní</a:t>
            </a:r>
            <a:r>
              <a:rPr lang="cs-CZ" sz="2400" b="1" dirty="0">
                <a:solidFill>
                  <a:schemeClr val="tx1">
                    <a:alpha val="80000"/>
                  </a:schemeClr>
                </a:solidFill>
              </a:rPr>
              <a:t> paměť:</a:t>
            </a:r>
            <a:r>
              <a:rPr lang="cs-CZ" sz="2400" dirty="0">
                <a:solidFill>
                  <a:schemeClr val="tx1">
                    <a:alpha val="80000"/>
                  </a:schemeClr>
                </a:solidFill>
              </a:rPr>
              <a:t> člověk je vázán dluhem k druhému. Teprve dluhem, který je člověku vpalován do těla, vzniká minulost v podobě vzpomínky. Dříve klesala minulost do zapomnění. </a:t>
            </a: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8137693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3524B2E-ADB1-D742-B756-EEBD24D77871}"/>
              </a:ext>
            </a:extLst>
          </p:cNvPr>
          <p:cNvSpPr>
            <a:spLocks noGrp="1"/>
          </p:cNvSpPr>
          <p:nvPr>
            <p:ph type="title"/>
          </p:nvPr>
        </p:nvSpPr>
        <p:spPr>
          <a:xfrm>
            <a:off x="838199" y="1498512"/>
            <a:ext cx="8740774" cy="1323439"/>
          </a:xfrm>
        </p:spPr>
        <p:txBody>
          <a:bodyPr anchor="t">
            <a:normAutofit/>
          </a:bodyPr>
          <a:lstStyle/>
          <a:p>
            <a:r>
              <a:rPr lang="cs-CZ" sz="4000"/>
              <a:t>Maurice Halbwachs</a:t>
            </a:r>
          </a:p>
        </p:txBody>
      </p:sp>
      <p:sp>
        <p:nvSpPr>
          <p:cNvPr id="3" name="Zástupný obsah 2">
            <a:extLst>
              <a:ext uri="{FF2B5EF4-FFF2-40B4-BE49-F238E27FC236}">
                <a16:creationId xmlns:a16="http://schemas.microsoft.com/office/drawing/2014/main" id="{08606886-CD86-4B42-BA0D-14507A47ACD6}"/>
              </a:ext>
            </a:extLst>
          </p:cNvPr>
          <p:cNvSpPr>
            <a:spLocks noGrp="1"/>
          </p:cNvSpPr>
          <p:nvPr>
            <p:ph idx="1"/>
          </p:nvPr>
        </p:nvSpPr>
        <p:spPr>
          <a:xfrm>
            <a:off x="838199" y="2300288"/>
            <a:ext cx="8740775" cy="3157172"/>
          </a:xfrm>
        </p:spPr>
        <p:txBody>
          <a:bodyPr>
            <a:normAutofit/>
          </a:bodyPr>
          <a:lstStyle/>
          <a:p>
            <a:pPr marL="0" indent="0">
              <a:buNone/>
            </a:pPr>
            <a:r>
              <a:rPr lang="cs-CZ" sz="1800" dirty="0" err="1">
                <a:solidFill>
                  <a:schemeClr val="tx1">
                    <a:alpha val="80000"/>
                  </a:schemeClr>
                </a:solidFill>
              </a:rPr>
              <a:t>Halbwachs</a:t>
            </a:r>
            <a:r>
              <a:rPr lang="cs-CZ" sz="1800" dirty="0">
                <a:solidFill>
                  <a:schemeClr val="tx1">
                    <a:alpha val="80000"/>
                  </a:schemeClr>
                </a:solidFill>
              </a:rPr>
              <a:t> byl francouzský sociolog, žák E. Durkheima a H. Bergsona; platí za „objevitele“ fenoménu „kolektivní paměti“. </a:t>
            </a:r>
            <a:r>
              <a:rPr lang="cs-CZ" sz="1800" b="1" dirty="0">
                <a:solidFill>
                  <a:schemeClr val="tx1">
                    <a:alpha val="80000"/>
                  </a:schemeClr>
                </a:solidFill>
              </a:rPr>
              <a:t>Podle Bergsona</a:t>
            </a:r>
            <a:r>
              <a:rPr lang="cs-CZ" sz="1800" dirty="0">
                <a:solidFill>
                  <a:schemeClr val="tx1">
                    <a:alpha val="80000"/>
                  </a:schemeClr>
                </a:solidFill>
              </a:rPr>
              <a:t> </a:t>
            </a:r>
            <a:r>
              <a:rPr lang="cs-CZ" sz="1800" b="1" dirty="0">
                <a:solidFill>
                  <a:schemeClr val="tx1">
                    <a:alpha val="80000"/>
                  </a:schemeClr>
                </a:solidFill>
              </a:rPr>
              <a:t>je osobnost člověka utkána z toho, na co si vzpomíná,</a:t>
            </a:r>
            <a:r>
              <a:rPr lang="cs-CZ" sz="1800" dirty="0">
                <a:solidFill>
                  <a:schemeClr val="tx1">
                    <a:alpha val="80000"/>
                  </a:schemeClr>
                </a:solidFill>
              </a:rPr>
              <a:t> z paměti. </a:t>
            </a:r>
            <a:r>
              <a:rPr lang="cs-CZ" sz="1800" i="1" dirty="0">
                <a:solidFill>
                  <a:schemeClr val="tx1">
                    <a:alpha val="80000"/>
                  </a:schemeClr>
                </a:solidFill>
              </a:rPr>
              <a:t>Jsme</a:t>
            </a:r>
            <a:r>
              <a:rPr lang="cs-CZ" sz="1800" dirty="0">
                <a:solidFill>
                  <a:schemeClr val="tx1">
                    <a:alpha val="80000"/>
                  </a:schemeClr>
                </a:solidFill>
              </a:rPr>
              <a:t> „nákladem minulosti“; samo vědomí je podstatnou měrou pamětí: minulé se neustále „rozlévá“ v přítomnosti. </a:t>
            </a:r>
            <a:r>
              <a:rPr lang="cs-CZ" sz="1800" b="1" dirty="0">
                <a:solidFill>
                  <a:schemeClr val="tx1">
                    <a:alpha val="80000"/>
                  </a:schemeClr>
                </a:solidFill>
              </a:rPr>
              <a:t>Od Durkheima </a:t>
            </a:r>
            <a:r>
              <a:rPr lang="cs-CZ" sz="1800" b="1" dirty="0" err="1">
                <a:solidFill>
                  <a:schemeClr val="tx1">
                    <a:alpha val="80000"/>
                  </a:schemeClr>
                </a:solidFill>
              </a:rPr>
              <a:t>Halbwachs</a:t>
            </a:r>
            <a:r>
              <a:rPr lang="cs-CZ" sz="1800" b="1" dirty="0">
                <a:solidFill>
                  <a:schemeClr val="tx1">
                    <a:alpha val="80000"/>
                  </a:schemeClr>
                </a:solidFill>
              </a:rPr>
              <a:t> přejímá moment kolektivity </a:t>
            </a:r>
            <a:r>
              <a:rPr lang="cs-CZ" sz="1800" dirty="0">
                <a:solidFill>
                  <a:schemeClr val="tx1">
                    <a:alpha val="80000"/>
                  </a:schemeClr>
                </a:solidFill>
              </a:rPr>
              <a:t>a zdůrazní, že </a:t>
            </a:r>
            <a:r>
              <a:rPr lang="cs-CZ" sz="1800" b="1" dirty="0">
                <a:solidFill>
                  <a:schemeClr val="tx1">
                    <a:alpha val="80000"/>
                  </a:schemeClr>
                </a:solidFill>
              </a:rPr>
              <a:t>paměť, kterou jsme, je do značné míry kolektivním výdobytkem.</a:t>
            </a:r>
            <a:endParaRPr lang="cs-CZ" sz="1800" dirty="0">
              <a:solidFill>
                <a:schemeClr val="tx1">
                  <a:alpha val="80000"/>
                </a:schemeClr>
              </a:solidFill>
            </a:endParaRPr>
          </a:p>
          <a:p>
            <a:pPr marL="0" indent="0">
              <a:buNone/>
            </a:pPr>
            <a:r>
              <a:rPr lang="cs-CZ" sz="1800" dirty="0" err="1">
                <a:solidFill>
                  <a:schemeClr val="tx1">
                    <a:alpha val="80000"/>
                  </a:schemeClr>
                </a:solidFill>
              </a:rPr>
              <a:t>Halbwachs</a:t>
            </a:r>
            <a:r>
              <a:rPr lang="cs-CZ" sz="1800" dirty="0">
                <a:solidFill>
                  <a:schemeClr val="tx1">
                    <a:alpha val="80000"/>
                  </a:schemeClr>
                </a:solidFill>
              </a:rPr>
              <a:t> formuluje tento koncept především ve třech knihách:</a:t>
            </a:r>
          </a:p>
          <a:p>
            <a:pPr marL="0" indent="0">
              <a:buNone/>
            </a:pPr>
            <a:r>
              <a:rPr lang="cs-CZ" sz="1800" i="1" dirty="0">
                <a:solidFill>
                  <a:schemeClr val="tx1">
                    <a:alpha val="80000"/>
                  </a:schemeClr>
                </a:solidFill>
              </a:rPr>
              <a:t>Společenské rámce paměti</a:t>
            </a:r>
            <a:endParaRPr lang="cs-CZ" sz="1800" dirty="0">
              <a:solidFill>
                <a:schemeClr val="tx1">
                  <a:alpha val="80000"/>
                </a:schemeClr>
              </a:solidFill>
            </a:endParaRPr>
          </a:p>
          <a:p>
            <a:pPr marL="0" indent="0">
              <a:buNone/>
            </a:pPr>
            <a:r>
              <a:rPr lang="cs-CZ" sz="1800" i="1" dirty="0">
                <a:solidFill>
                  <a:schemeClr val="tx1">
                    <a:alpha val="80000"/>
                  </a:schemeClr>
                </a:solidFill>
              </a:rPr>
              <a:t>Legendární topografie evangelií ve Svaté zemi. Studie o kolektivní paměti </a:t>
            </a:r>
            <a:endParaRPr lang="cs-CZ" sz="1800" dirty="0">
              <a:solidFill>
                <a:schemeClr val="tx1">
                  <a:alpha val="80000"/>
                </a:schemeClr>
              </a:solidFill>
            </a:endParaRPr>
          </a:p>
          <a:p>
            <a:pPr marL="0" indent="0">
              <a:buNone/>
            </a:pPr>
            <a:r>
              <a:rPr lang="cs-CZ" sz="1800" i="1" dirty="0">
                <a:solidFill>
                  <a:schemeClr val="tx1">
                    <a:alpha val="80000"/>
                  </a:schemeClr>
                </a:solidFill>
              </a:rPr>
              <a:t>Kolektivní paměť</a:t>
            </a:r>
            <a:r>
              <a:rPr lang="cs-CZ" sz="1800" dirty="0">
                <a:solidFill>
                  <a:schemeClr val="tx1">
                    <a:alpha val="80000"/>
                  </a:schemeClr>
                </a:solidFill>
              </a:rPr>
              <a:t> (vydáno z pozůstalosti v roce 1950) – vyšlo česky Praha 2009.</a:t>
            </a: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045178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02B1E15-1D29-1544-9206-A63FB6BB04EA}"/>
              </a:ext>
            </a:extLst>
          </p:cNvPr>
          <p:cNvSpPr>
            <a:spLocks noGrp="1"/>
          </p:cNvSpPr>
          <p:nvPr>
            <p:ph type="title"/>
          </p:nvPr>
        </p:nvSpPr>
        <p:spPr>
          <a:xfrm>
            <a:off x="838199" y="1498512"/>
            <a:ext cx="8740774" cy="1323439"/>
          </a:xfrm>
        </p:spPr>
        <p:txBody>
          <a:bodyPr anchor="t">
            <a:normAutofit/>
          </a:bodyPr>
          <a:lstStyle/>
          <a:p>
            <a:endParaRPr lang="cs-CZ" sz="4000"/>
          </a:p>
        </p:txBody>
      </p:sp>
      <p:sp>
        <p:nvSpPr>
          <p:cNvPr id="3" name="Zástupný obsah 2">
            <a:extLst>
              <a:ext uri="{FF2B5EF4-FFF2-40B4-BE49-F238E27FC236}">
                <a16:creationId xmlns:a16="http://schemas.microsoft.com/office/drawing/2014/main" id="{EAD38A93-F807-6F41-BC02-7285BF5AA0F0}"/>
              </a:ext>
            </a:extLst>
          </p:cNvPr>
          <p:cNvSpPr>
            <a:spLocks noGrp="1"/>
          </p:cNvSpPr>
          <p:nvPr>
            <p:ph idx="1"/>
          </p:nvPr>
        </p:nvSpPr>
        <p:spPr>
          <a:xfrm>
            <a:off x="838199" y="3003160"/>
            <a:ext cx="8740775" cy="2454300"/>
          </a:xfrm>
        </p:spPr>
        <p:txBody>
          <a:bodyPr>
            <a:normAutofit/>
          </a:bodyPr>
          <a:lstStyle/>
          <a:p>
            <a:pPr marL="0" indent="0">
              <a:buNone/>
            </a:pPr>
            <a:r>
              <a:rPr lang="cs-CZ" sz="2400" dirty="0" err="1">
                <a:solidFill>
                  <a:schemeClr val="tx1">
                    <a:alpha val="80000"/>
                  </a:schemeClr>
                </a:solidFill>
              </a:rPr>
              <a:t>Halbwachsův</a:t>
            </a:r>
            <a:r>
              <a:rPr lang="cs-CZ" sz="2400" dirty="0">
                <a:solidFill>
                  <a:schemeClr val="tx1">
                    <a:alpha val="80000"/>
                  </a:schemeClr>
                </a:solidFill>
              </a:rPr>
              <a:t> koncept vykazuje zároveň značné podobnosti s </a:t>
            </a:r>
            <a:r>
              <a:rPr lang="cs-CZ" sz="2400" dirty="0" err="1">
                <a:solidFill>
                  <a:schemeClr val="tx1">
                    <a:alpha val="80000"/>
                  </a:schemeClr>
                </a:solidFill>
              </a:rPr>
              <a:t>Nietzschovou</a:t>
            </a:r>
            <a:r>
              <a:rPr lang="cs-CZ" sz="2400" dirty="0">
                <a:solidFill>
                  <a:schemeClr val="tx1">
                    <a:alpha val="80000"/>
                  </a:schemeClr>
                </a:solidFill>
              </a:rPr>
              <a:t> koncepcí, především v důrazu na kolektivnost paměti, tedy v přesvědčení, že </a:t>
            </a:r>
            <a:r>
              <a:rPr lang="cs-CZ" sz="2400" b="1" dirty="0">
                <a:solidFill>
                  <a:schemeClr val="tx1">
                    <a:alpha val="80000"/>
                  </a:schemeClr>
                </a:solidFill>
              </a:rPr>
              <a:t>paměť je záležitostí společnosti</a:t>
            </a:r>
            <a:r>
              <a:rPr lang="cs-CZ" sz="2400" dirty="0">
                <a:solidFill>
                  <a:schemeClr val="tx1">
                    <a:alpha val="80000"/>
                  </a:schemeClr>
                </a:solidFill>
              </a:rPr>
              <a:t>. U </a:t>
            </a:r>
            <a:r>
              <a:rPr lang="cs-CZ" sz="2400" dirty="0" err="1">
                <a:solidFill>
                  <a:schemeClr val="tx1">
                    <a:alpha val="80000"/>
                  </a:schemeClr>
                </a:solidFill>
              </a:rPr>
              <a:t>Halbwachse</a:t>
            </a:r>
            <a:r>
              <a:rPr lang="cs-CZ" sz="2400" dirty="0">
                <a:solidFill>
                  <a:schemeClr val="tx1">
                    <a:alpha val="80000"/>
                  </a:schemeClr>
                </a:solidFill>
              </a:rPr>
              <a:t> však nehraje žádnou roli násilí; paměť je spíše v pravém smyslu slova </a:t>
            </a:r>
            <a:r>
              <a:rPr lang="cs-CZ" sz="2400" dirty="0" err="1">
                <a:solidFill>
                  <a:schemeClr val="tx1">
                    <a:alpha val="80000"/>
                  </a:schemeClr>
                </a:solidFill>
              </a:rPr>
              <a:t>autopoietická</a:t>
            </a:r>
            <a:r>
              <a:rPr lang="cs-CZ" sz="2400" dirty="0">
                <a:solidFill>
                  <a:schemeClr val="tx1">
                    <a:alpha val="80000"/>
                  </a:schemeClr>
                </a:solidFill>
              </a:rPr>
              <a:t> (auto-</a:t>
            </a:r>
            <a:r>
              <a:rPr lang="cs-CZ" sz="2400" dirty="0" err="1">
                <a:solidFill>
                  <a:schemeClr val="tx1">
                    <a:alpha val="80000"/>
                  </a:schemeClr>
                </a:solidFill>
              </a:rPr>
              <a:t>poiésis</a:t>
            </a:r>
            <a:r>
              <a:rPr lang="cs-CZ" sz="2400" dirty="0">
                <a:solidFill>
                  <a:schemeClr val="tx1">
                    <a:alpha val="80000"/>
                  </a:schemeClr>
                </a:solidFill>
              </a:rPr>
              <a:t> – samo-činná, tj. vytváří se sama ze sebe). </a:t>
            </a:r>
          </a:p>
          <a:p>
            <a:pPr marL="0" indent="0">
              <a:buNone/>
            </a:pPr>
            <a:endParaRPr lang="cs-CZ" sz="2400" dirty="0">
              <a:solidFill>
                <a:schemeClr val="tx1">
                  <a:alpha val="80000"/>
                </a:schemeClr>
              </a:solidFill>
            </a:endParaRP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2636127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07E17DC-4D5A-8243-806D-C090C21817BA}"/>
              </a:ext>
            </a:extLst>
          </p:cNvPr>
          <p:cNvSpPr>
            <a:spLocks noGrp="1"/>
          </p:cNvSpPr>
          <p:nvPr>
            <p:ph type="title"/>
          </p:nvPr>
        </p:nvSpPr>
        <p:spPr>
          <a:xfrm>
            <a:off x="838199" y="1498512"/>
            <a:ext cx="8740774" cy="1323439"/>
          </a:xfrm>
        </p:spPr>
        <p:txBody>
          <a:bodyPr anchor="t">
            <a:normAutofit/>
          </a:bodyPr>
          <a:lstStyle/>
          <a:p>
            <a:endParaRPr lang="cs-CZ" sz="4000"/>
          </a:p>
        </p:txBody>
      </p:sp>
      <p:sp>
        <p:nvSpPr>
          <p:cNvPr id="3" name="Zástupný obsah 2">
            <a:extLst>
              <a:ext uri="{FF2B5EF4-FFF2-40B4-BE49-F238E27FC236}">
                <a16:creationId xmlns:a16="http://schemas.microsoft.com/office/drawing/2014/main" id="{0C7A16BF-20C4-BB4E-82A8-803B9125731C}"/>
              </a:ext>
            </a:extLst>
          </p:cNvPr>
          <p:cNvSpPr>
            <a:spLocks noGrp="1"/>
          </p:cNvSpPr>
          <p:nvPr>
            <p:ph idx="1"/>
          </p:nvPr>
        </p:nvSpPr>
        <p:spPr>
          <a:xfrm>
            <a:off x="838199" y="3003160"/>
            <a:ext cx="8740775" cy="2454300"/>
          </a:xfrm>
        </p:spPr>
        <p:txBody>
          <a:bodyPr>
            <a:normAutofit/>
          </a:bodyPr>
          <a:lstStyle/>
          <a:p>
            <a:pPr marL="0" indent="0">
              <a:buNone/>
            </a:pPr>
            <a:r>
              <a:rPr lang="cs-CZ" sz="2000" dirty="0">
                <a:solidFill>
                  <a:schemeClr val="tx1">
                    <a:alpha val="80000"/>
                  </a:schemeClr>
                </a:solidFill>
              </a:rPr>
              <a:t>Paměť vzchází v jednotlivci v kontextu jeho komunikace s druhými a v kontextu jeho příslušnosti k určitým sociálním konstelacím, což znamená, že </a:t>
            </a:r>
            <a:r>
              <a:rPr lang="cs-CZ" sz="2000" b="1" dirty="0">
                <a:solidFill>
                  <a:schemeClr val="tx1">
                    <a:alpha val="80000"/>
                  </a:schemeClr>
                </a:solidFill>
              </a:rPr>
              <a:t>člověk, který by vyrůstal sám, by neměl žádnou paměť: </a:t>
            </a:r>
            <a:r>
              <a:rPr lang="cs-CZ" sz="2000" dirty="0">
                <a:solidFill>
                  <a:schemeClr val="tx1">
                    <a:alpha val="80000"/>
                  </a:schemeClr>
                </a:solidFill>
              </a:rPr>
              <a:t>„Naše vzpomínky zůstávají za každých okolností kolektivní a jsou nám připomínány ostatními, i když se týkají událostí, na nichž jsme se podíleli sami, nebo věcí, které jsme viděli pouze my. Je to tím, že ve skutečnosti nejsme nikdy sami (51).“</a:t>
            </a:r>
          </a:p>
          <a:p>
            <a:pPr marL="0" indent="0">
              <a:buNone/>
            </a:pPr>
            <a:r>
              <a:rPr lang="cs-CZ" sz="2000" dirty="0">
                <a:solidFill>
                  <a:schemeClr val="tx1">
                    <a:alpha val="80000"/>
                  </a:schemeClr>
                </a:solidFill>
              </a:rPr>
              <a:t>„Absenci vzpomínek z nejútlejšího dětství je proto třeba rozumět tak, že jsme ještě nebyli sociálními bytostmi, a nejsme proto schopni vjemy o nic opřít (65).“ </a:t>
            </a:r>
          </a:p>
          <a:p>
            <a:pPr marL="0" indent="0">
              <a:buNone/>
            </a:pPr>
            <a:endParaRPr lang="cs-CZ" sz="2000" dirty="0">
              <a:solidFill>
                <a:schemeClr val="tx1">
                  <a:alpha val="80000"/>
                </a:schemeClr>
              </a:solidFill>
            </a:endParaRP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2072948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6E8B85B-75D8-394F-82BB-374599C5586D}"/>
              </a:ext>
            </a:extLst>
          </p:cNvPr>
          <p:cNvSpPr>
            <a:spLocks noGrp="1"/>
          </p:cNvSpPr>
          <p:nvPr>
            <p:ph type="title"/>
          </p:nvPr>
        </p:nvSpPr>
        <p:spPr>
          <a:xfrm>
            <a:off x="838199" y="1498512"/>
            <a:ext cx="8740774" cy="1323439"/>
          </a:xfrm>
        </p:spPr>
        <p:txBody>
          <a:bodyPr anchor="t">
            <a:normAutofit/>
          </a:bodyPr>
          <a:lstStyle/>
          <a:p>
            <a:endParaRPr lang="cs-CZ" sz="4000"/>
          </a:p>
        </p:txBody>
      </p:sp>
      <p:sp>
        <p:nvSpPr>
          <p:cNvPr id="3" name="Zástupný obsah 2">
            <a:extLst>
              <a:ext uri="{FF2B5EF4-FFF2-40B4-BE49-F238E27FC236}">
                <a16:creationId xmlns:a16="http://schemas.microsoft.com/office/drawing/2014/main" id="{13A6B999-6C3C-B849-AE89-D8B3007B2324}"/>
              </a:ext>
            </a:extLst>
          </p:cNvPr>
          <p:cNvSpPr>
            <a:spLocks noGrp="1"/>
          </p:cNvSpPr>
          <p:nvPr>
            <p:ph idx="1"/>
          </p:nvPr>
        </p:nvSpPr>
        <p:spPr>
          <a:xfrm>
            <a:off x="838199" y="3003160"/>
            <a:ext cx="8740775" cy="2454300"/>
          </a:xfrm>
        </p:spPr>
        <p:txBody>
          <a:bodyPr>
            <a:normAutofit/>
          </a:bodyPr>
          <a:lstStyle/>
          <a:p>
            <a:pPr marL="0" indent="0">
              <a:buNone/>
            </a:pPr>
            <a:r>
              <a:rPr lang="cs-CZ" sz="2400" dirty="0">
                <a:solidFill>
                  <a:schemeClr val="tx1">
                    <a:alpha val="80000"/>
                  </a:schemeClr>
                </a:solidFill>
              </a:rPr>
              <a:t>Dokonce i vzpomínky osobního rázu vznikají na základě interakce ve společenských rámcích (</a:t>
            </a:r>
            <a:r>
              <a:rPr lang="cs-CZ" sz="2400" b="1" dirty="0" err="1">
                <a:solidFill>
                  <a:schemeClr val="tx1">
                    <a:alpha val="80000"/>
                  </a:schemeClr>
                </a:solidFill>
              </a:rPr>
              <a:t>cadres</a:t>
            </a:r>
            <a:r>
              <a:rPr lang="cs-CZ" sz="2400" b="1" dirty="0">
                <a:solidFill>
                  <a:schemeClr val="tx1">
                    <a:alpha val="80000"/>
                  </a:schemeClr>
                </a:solidFill>
              </a:rPr>
              <a:t> </a:t>
            </a:r>
            <a:r>
              <a:rPr lang="cs-CZ" sz="2400" b="1" dirty="0" err="1">
                <a:solidFill>
                  <a:schemeClr val="tx1">
                    <a:alpha val="80000"/>
                  </a:schemeClr>
                </a:solidFill>
              </a:rPr>
              <a:t>sociaux</a:t>
            </a:r>
            <a:r>
              <a:rPr lang="cs-CZ" sz="2400" dirty="0">
                <a:solidFill>
                  <a:schemeClr val="tx1">
                    <a:alpha val="80000"/>
                  </a:schemeClr>
                </a:solidFill>
              </a:rPr>
              <a:t>). Paměť je ze své podstaty „afektivní: </a:t>
            </a:r>
            <a:r>
              <a:rPr lang="cs-CZ" sz="2400" b="1" dirty="0">
                <a:solidFill>
                  <a:schemeClr val="tx1">
                    <a:alpha val="80000"/>
                  </a:schemeClr>
                </a:solidFill>
              </a:rPr>
              <a:t>není to násilí, ale láska či spíše náklonnost k druhému, která drží společnost pohromadě</a:t>
            </a:r>
            <a:r>
              <a:rPr lang="cs-CZ" sz="2400" dirty="0">
                <a:solidFill>
                  <a:schemeClr val="tx1">
                    <a:alpha val="80000"/>
                  </a:schemeClr>
                </a:solidFill>
              </a:rPr>
              <a:t>“. City podbarvují konkrétní vzpomínky, a tím nás svazují do jedné emocionálně nabyté společnosti.</a:t>
            </a:r>
          </a:p>
          <a:p>
            <a:pPr marL="0" indent="0">
              <a:buNone/>
            </a:pPr>
            <a:endParaRPr lang="cs-CZ" sz="2400" dirty="0">
              <a:solidFill>
                <a:schemeClr val="tx1">
                  <a:alpha val="80000"/>
                </a:schemeClr>
              </a:solidFill>
            </a:endParaRP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3772453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62308D0-A3CD-D040-9EEB-5B8D4F984CA1}"/>
              </a:ext>
            </a:extLst>
          </p:cNvPr>
          <p:cNvSpPr>
            <a:spLocks noGrp="1"/>
          </p:cNvSpPr>
          <p:nvPr>
            <p:ph type="title"/>
          </p:nvPr>
        </p:nvSpPr>
        <p:spPr>
          <a:xfrm>
            <a:off x="838199" y="1498512"/>
            <a:ext cx="8740774" cy="1323439"/>
          </a:xfrm>
        </p:spPr>
        <p:txBody>
          <a:bodyPr anchor="t">
            <a:normAutofit/>
          </a:bodyPr>
          <a:lstStyle/>
          <a:p>
            <a:endParaRPr lang="cs-CZ" sz="4000"/>
          </a:p>
        </p:txBody>
      </p:sp>
      <p:sp>
        <p:nvSpPr>
          <p:cNvPr id="3" name="Zástupný obsah 2">
            <a:extLst>
              <a:ext uri="{FF2B5EF4-FFF2-40B4-BE49-F238E27FC236}">
                <a16:creationId xmlns:a16="http://schemas.microsoft.com/office/drawing/2014/main" id="{BF824D9C-0259-4E4F-8691-1F3576B9524E}"/>
              </a:ext>
            </a:extLst>
          </p:cNvPr>
          <p:cNvSpPr>
            <a:spLocks noGrp="1"/>
          </p:cNvSpPr>
          <p:nvPr>
            <p:ph idx="1"/>
          </p:nvPr>
        </p:nvSpPr>
        <p:spPr>
          <a:xfrm>
            <a:off x="838199" y="2000250"/>
            <a:ext cx="9863139" cy="3457210"/>
          </a:xfrm>
        </p:spPr>
        <p:txBody>
          <a:bodyPr>
            <a:normAutofit/>
          </a:bodyPr>
          <a:lstStyle/>
          <a:p>
            <a:pPr marL="0" indent="0">
              <a:buNone/>
            </a:pPr>
            <a:r>
              <a:rPr lang="cs-CZ" sz="2400" dirty="0">
                <a:solidFill>
                  <a:schemeClr val="tx1">
                    <a:alpha val="80000"/>
                  </a:schemeClr>
                </a:solidFill>
              </a:rPr>
              <a:t>Vzpomínáme na minulost, kterou však tou samou vzpomínkou vytváříme: minulost tak není objektivní danost, ale</a:t>
            </a:r>
            <a:r>
              <a:rPr lang="cs-CZ" sz="2400" b="1" dirty="0">
                <a:solidFill>
                  <a:schemeClr val="tx1">
                    <a:alpha val="80000"/>
                  </a:schemeClr>
                </a:solidFill>
              </a:rPr>
              <a:t> kolektivní rekonstrukcí</a:t>
            </a:r>
            <a:r>
              <a:rPr lang="cs-CZ" sz="2400" dirty="0">
                <a:solidFill>
                  <a:schemeClr val="tx1">
                    <a:alpha val="80000"/>
                  </a:schemeClr>
                </a:solidFill>
              </a:rPr>
              <a:t> – žije tím, že je neustále znovu rekonstruována s ohledem na její funkci pro současnost. Sdílená minulost je přitom klíčem k sociální přináležitosti: patříme k určité skupině natolik, nakolik s ní sdílíme vzpomínky. Potud má paměť i normativní rozměr: minulost nám říká, jak se máme chovat v přítomnosti. V tomto smyslu se blíží </a:t>
            </a:r>
            <a:r>
              <a:rPr lang="cs-CZ" sz="2400" dirty="0" err="1">
                <a:solidFill>
                  <a:schemeClr val="tx1">
                    <a:alpha val="80000"/>
                  </a:schemeClr>
                </a:solidFill>
              </a:rPr>
              <a:t>Halbwachsova</a:t>
            </a:r>
            <a:r>
              <a:rPr lang="cs-CZ" sz="2400" dirty="0">
                <a:solidFill>
                  <a:schemeClr val="tx1">
                    <a:alpha val="80000"/>
                  </a:schemeClr>
                </a:solidFill>
              </a:rPr>
              <a:t> teorie </a:t>
            </a:r>
            <a:r>
              <a:rPr lang="cs-CZ" sz="2400" b="1" dirty="0" err="1">
                <a:solidFill>
                  <a:schemeClr val="tx1">
                    <a:alpha val="80000"/>
                  </a:schemeClr>
                </a:solidFill>
              </a:rPr>
              <a:t>Luckmannově</a:t>
            </a:r>
            <a:r>
              <a:rPr lang="cs-CZ" sz="2400" b="1" dirty="0">
                <a:solidFill>
                  <a:schemeClr val="tx1">
                    <a:alpha val="80000"/>
                  </a:schemeClr>
                </a:solidFill>
              </a:rPr>
              <a:t> pojetí neviditelného náboženství</a:t>
            </a:r>
            <a:r>
              <a:rPr lang="cs-CZ" sz="2400" dirty="0">
                <a:solidFill>
                  <a:schemeClr val="tx1">
                    <a:alpha val="80000"/>
                  </a:schemeClr>
                </a:solidFill>
              </a:rPr>
              <a:t>. Neviditelné náboženství je </a:t>
            </a:r>
            <a:r>
              <a:rPr lang="cs-CZ" sz="2400" b="1" dirty="0">
                <a:solidFill>
                  <a:schemeClr val="tx1">
                    <a:alpha val="80000"/>
                  </a:schemeClr>
                </a:solidFill>
              </a:rPr>
              <a:t>to, co není ztělesněno v institucích a rituálech</a:t>
            </a:r>
            <a:r>
              <a:rPr lang="cs-CZ" sz="2400" dirty="0">
                <a:solidFill>
                  <a:schemeClr val="tx1">
                    <a:alpha val="80000"/>
                  </a:schemeClr>
                </a:solidFill>
              </a:rPr>
              <a:t>, </a:t>
            </a:r>
            <a:r>
              <a:rPr lang="cs-CZ" sz="2400" b="1" dirty="0">
                <a:solidFill>
                  <a:schemeClr val="tx1">
                    <a:alpha val="80000"/>
                  </a:schemeClr>
                </a:solidFill>
              </a:rPr>
              <a:t>ale co je možná právě proto resistentní vůči sekularizaci</a:t>
            </a:r>
            <a:r>
              <a:rPr lang="cs-CZ" sz="2400" dirty="0">
                <a:solidFill>
                  <a:schemeClr val="tx1">
                    <a:alpha val="80000"/>
                  </a:schemeClr>
                </a:solidFill>
              </a:rPr>
              <a:t> a co může být pochopeno jako kulturní paměť. </a:t>
            </a:r>
          </a:p>
          <a:p>
            <a:pPr marL="0" indent="0">
              <a:buNone/>
            </a:pPr>
            <a:endParaRPr lang="cs-CZ" sz="2400" dirty="0">
              <a:solidFill>
                <a:schemeClr val="tx1">
                  <a:alpha val="80000"/>
                </a:schemeClr>
              </a:solidFill>
            </a:endParaRP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4355820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15F18775-0EDB-124C-815B-2C55260519B6}"/>
              </a:ext>
            </a:extLst>
          </p:cNvPr>
          <p:cNvSpPr>
            <a:spLocks noGrp="1"/>
          </p:cNvSpPr>
          <p:nvPr>
            <p:ph type="title"/>
          </p:nvPr>
        </p:nvSpPr>
        <p:spPr>
          <a:xfrm>
            <a:off x="833002" y="365125"/>
            <a:ext cx="4523925" cy="5811837"/>
          </a:xfrm>
        </p:spPr>
        <p:txBody>
          <a:bodyPr>
            <a:normAutofit/>
          </a:bodyPr>
          <a:lstStyle/>
          <a:p>
            <a:r>
              <a:rPr lang="cs-CZ" dirty="0">
                <a:solidFill>
                  <a:srgbClr val="FFFFFF"/>
                </a:solidFill>
                <a:latin typeface="Times New Roman" panose="02020603050405020304" pitchFamily="18" charset="0"/>
                <a:cs typeface="Times New Roman" panose="02020603050405020304" pitchFamily="18" charset="0"/>
              </a:rPr>
              <a:t>Fundamentalismus</a:t>
            </a:r>
            <a:br>
              <a:rPr lang="cs-CZ" dirty="0">
                <a:solidFill>
                  <a:srgbClr val="FFFFFF"/>
                </a:solidFill>
                <a:latin typeface="Times New Roman" panose="02020603050405020304" pitchFamily="18" charset="0"/>
                <a:cs typeface="Times New Roman" panose="02020603050405020304" pitchFamily="18" charset="0"/>
              </a:rPr>
            </a:br>
            <a:r>
              <a:rPr lang="cs-CZ" dirty="0">
                <a:solidFill>
                  <a:srgbClr val="FFFFFF"/>
                </a:solidFill>
                <a:latin typeface="Times New Roman" panose="02020603050405020304" pitchFamily="18" charset="0"/>
                <a:cs typeface="Times New Roman" panose="02020603050405020304" pitchFamily="18" charset="0"/>
              </a:rPr>
              <a:t>a </a:t>
            </a:r>
            <a:br>
              <a:rPr lang="cs-CZ" dirty="0">
                <a:solidFill>
                  <a:srgbClr val="FFFFFF"/>
                </a:solidFill>
                <a:latin typeface="Times New Roman" panose="02020603050405020304" pitchFamily="18" charset="0"/>
                <a:cs typeface="Times New Roman" panose="02020603050405020304" pitchFamily="18" charset="0"/>
              </a:rPr>
            </a:br>
            <a:r>
              <a:rPr lang="cs-CZ" dirty="0">
                <a:solidFill>
                  <a:srgbClr val="FFFFFF"/>
                </a:solidFill>
                <a:latin typeface="Times New Roman" panose="02020603050405020304" pitchFamily="18" charset="0"/>
                <a:cs typeface="Times New Roman" panose="02020603050405020304" pitchFamily="18" charset="0"/>
              </a:rPr>
              <a:t>sekularizace</a:t>
            </a:r>
          </a:p>
        </p:txBody>
      </p:sp>
      <p:sp>
        <p:nvSpPr>
          <p:cNvPr id="3" name="Zástupný obsah 2">
            <a:extLst>
              <a:ext uri="{FF2B5EF4-FFF2-40B4-BE49-F238E27FC236}">
                <a16:creationId xmlns:a16="http://schemas.microsoft.com/office/drawing/2014/main" id="{B6AA465F-A962-1A45-BCA4-D2F3FC688B87}"/>
              </a:ext>
            </a:extLst>
          </p:cNvPr>
          <p:cNvSpPr>
            <a:spLocks noGrp="1"/>
          </p:cNvSpPr>
          <p:nvPr>
            <p:ph idx="1"/>
          </p:nvPr>
        </p:nvSpPr>
        <p:spPr>
          <a:xfrm>
            <a:off x="5356927" y="365125"/>
            <a:ext cx="6429827" cy="5811837"/>
          </a:xfrm>
        </p:spPr>
        <p:txBody>
          <a:bodyPr anchor="ctr">
            <a:normAutofit/>
          </a:bodyPr>
          <a:lstStyle/>
          <a:p>
            <a:pPr marL="0" indent="0">
              <a:buNone/>
            </a:pPr>
            <a:r>
              <a:rPr lang="cs-CZ" sz="2000" dirty="0">
                <a:solidFill>
                  <a:srgbClr val="FFFFFF"/>
                </a:solidFill>
                <a:latin typeface="Times New Roman" panose="02020603050405020304" pitchFamily="18" charset="0"/>
                <a:cs typeface="Times New Roman" panose="02020603050405020304" pitchFamily="18" charset="0"/>
              </a:rPr>
              <a:t>Jedná se o poslední krok sekularizace, pochopíme-li sekularizaci jako diferenciaci jednotlivých sfér (viz </a:t>
            </a:r>
            <a:r>
              <a:rPr lang="cs-CZ" sz="2000" dirty="0" err="1">
                <a:solidFill>
                  <a:srgbClr val="FFFFFF"/>
                </a:solidFill>
                <a:latin typeface="Times New Roman" panose="02020603050405020304" pitchFamily="18" charset="0"/>
                <a:cs typeface="Times New Roman" panose="02020603050405020304" pitchFamily="18" charset="0"/>
              </a:rPr>
              <a:t>Luhmannovo</a:t>
            </a:r>
            <a:r>
              <a:rPr lang="cs-CZ" sz="2000" dirty="0">
                <a:solidFill>
                  <a:srgbClr val="FFFFFF"/>
                </a:solidFill>
                <a:latin typeface="Times New Roman" panose="02020603050405020304" pitchFamily="18" charset="0"/>
                <a:cs typeface="Times New Roman" panose="02020603050405020304" pitchFamily="18" charset="0"/>
              </a:rPr>
              <a:t> pojetí štěpení společnosti do jednotlivých subsystémů): náboženství je i v sekulárních zemích výrazně spjato s kulturou, nyní je porušena i tato vazba, a </a:t>
            </a:r>
            <a:r>
              <a:rPr lang="cs-CZ" sz="2000" b="1" dirty="0">
                <a:solidFill>
                  <a:srgbClr val="FFFFFF"/>
                </a:solidFill>
                <a:latin typeface="Times New Roman" panose="02020603050405020304" pitchFamily="18" charset="0"/>
                <a:cs typeface="Times New Roman" panose="02020603050405020304" pitchFamily="18" charset="0"/>
              </a:rPr>
              <a:t>náboženství se tím stává zcela autonomní či dokonce absolutní, </a:t>
            </a:r>
            <a:r>
              <a:rPr lang="cs-CZ" sz="2000" dirty="0">
                <a:solidFill>
                  <a:srgbClr val="FFFFFF"/>
                </a:solidFill>
                <a:latin typeface="Times New Roman" panose="02020603050405020304" pitchFamily="18" charset="0"/>
                <a:cs typeface="Times New Roman" panose="02020603050405020304" pitchFamily="18" charset="0"/>
              </a:rPr>
              <a:t>tj. odpoutané od okolního světa</a:t>
            </a:r>
            <a:r>
              <a:rPr lang="cs-CZ" sz="2000" b="1" dirty="0">
                <a:solidFill>
                  <a:srgbClr val="FFFFFF"/>
                </a:solidFill>
                <a:latin typeface="Times New Roman" panose="02020603050405020304" pitchFamily="18" charset="0"/>
                <a:cs typeface="Times New Roman" panose="02020603050405020304" pitchFamily="18" charset="0"/>
              </a:rPr>
              <a:t> </a:t>
            </a:r>
            <a:r>
              <a:rPr lang="cs-CZ" sz="2000" dirty="0">
                <a:solidFill>
                  <a:srgbClr val="FFFFFF"/>
                </a:solidFill>
                <a:latin typeface="Times New Roman" panose="02020603050405020304" pitchFamily="18" charset="0"/>
                <a:cs typeface="Times New Roman" panose="02020603050405020304" pitchFamily="18" charset="0"/>
              </a:rPr>
              <a:t>(viz původní význam slova </a:t>
            </a:r>
            <a:r>
              <a:rPr lang="cs-CZ" sz="2000" i="1" dirty="0">
                <a:solidFill>
                  <a:srgbClr val="FFFFFF"/>
                </a:solidFill>
                <a:latin typeface="Times New Roman" panose="02020603050405020304" pitchFamily="18" charset="0"/>
                <a:cs typeface="Times New Roman" panose="02020603050405020304" pitchFamily="18" charset="0"/>
              </a:rPr>
              <a:t>ab-</a:t>
            </a:r>
            <a:r>
              <a:rPr lang="cs-CZ" sz="2000" i="1" dirty="0" err="1">
                <a:solidFill>
                  <a:srgbClr val="FFFFFF"/>
                </a:solidFill>
                <a:latin typeface="Times New Roman" panose="02020603050405020304" pitchFamily="18" charset="0"/>
                <a:cs typeface="Times New Roman" panose="02020603050405020304" pitchFamily="18" charset="0"/>
              </a:rPr>
              <a:t>solutus</a:t>
            </a:r>
            <a:r>
              <a:rPr lang="cs-CZ" sz="2000" dirty="0">
                <a:solidFill>
                  <a:srgbClr val="FFFFFF"/>
                </a:solidFill>
                <a:latin typeface="Times New Roman" panose="02020603050405020304" pitchFamily="18" charset="0"/>
                <a:cs typeface="Times New Roman" panose="02020603050405020304" pitchFamily="18" charset="0"/>
              </a:rPr>
              <a:t>). Nejfundamentálnější náboženské systémy by dle této teorie paradoxně byly i „nejsekulárnější“. </a:t>
            </a:r>
          </a:p>
        </p:txBody>
      </p:sp>
    </p:spTree>
    <p:extLst>
      <p:ext uri="{BB962C8B-B14F-4D97-AF65-F5344CB8AC3E}">
        <p14:creationId xmlns:p14="http://schemas.microsoft.com/office/powerpoint/2010/main" val="24688508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A7F1C5E-3EFD-8F4F-B065-710016C1EA39}"/>
              </a:ext>
            </a:extLst>
          </p:cNvPr>
          <p:cNvSpPr>
            <a:spLocks noGrp="1"/>
          </p:cNvSpPr>
          <p:nvPr>
            <p:ph type="title"/>
          </p:nvPr>
        </p:nvSpPr>
        <p:spPr>
          <a:xfrm>
            <a:off x="838199" y="1498512"/>
            <a:ext cx="8740774" cy="1323439"/>
          </a:xfrm>
        </p:spPr>
        <p:txBody>
          <a:bodyPr anchor="t">
            <a:normAutofit/>
          </a:bodyPr>
          <a:lstStyle/>
          <a:p>
            <a:r>
              <a:rPr lang="cs-CZ" sz="4000" b="1"/>
              <a:t>Halbwachsovy „figury vzpomínání“</a:t>
            </a:r>
            <a:endParaRPr lang="cs-CZ" sz="4000"/>
          </a:p>
        </p:txBody>
      </p:sp>
      <p:sp>
        <p:nvSpPr>
          <p:cNvPr id="3" name="Zástupný obsah 2">
            <a:extLst>
              <a:ext uri="{FF2B5EF4-FFF2-40B4-BE49-F238E27FC236}">
                <a16:creationId xmlns:a16="http://schemas.microsoft.com/office/drawing/2014/main" id="{AA47ECF3-7897-4E41-888F-E3BD49A88332}"/>
              </a:ext>
            </a:extLst>
          </p:cNvPr>
          <p:cNvSpPr>
            <a:spLocks noGrp="1"/>
          </p:cNvSpPr>
          <p:nvPr>
            <p:ph idx="1"/>
          </p:nvPr>
        </p:nvSpPr>
        <p:spPr>
          <a:xfrm>
            <a:off x="838199" y="2249905"/>
            <a:ext cx="8740775" cy="3207555"/>
          </a:xfrm>
        </p:spPr>
        <p:txBody>
          <a:bodyPr>
            <a:normAutofit/>
          </a:bodyPr>
          <a:lstStyle/>
          <a:p>
            <a:pPr marL="0" indent="0">
              <a:buNone/>
            </a:pPr>
            <a:r>
              <a:rPr lang="cs-CZ" sz="2000" dirty="0">
                <a:solidFill>
                  <a:schemeClr val="tx1">
                    <a:alpha val="80000"/>
                  </a:schemeClr>
                </a:solidFill>
              </a:rPr>
              <a:t>Zatímco je myšlení abstraktní, je vzpomínka vždy konkrétní, tj. svázaná s určitým prostorem a časem. Tato odkázanost kolektivní paměti na konkrétní situaci vytváří krystalizační body: např. kalendář svátků zrcadlí kolektivně prožívaný čas, čemuž odpovídá zakotvení prožívaného času v prostoru. </a:t>
            </a:r>
            <a:r>
              <a:rPr lang="cs-CZ" sz="2000" b="1" dirty="0">
                <a:solidFill>
                  <a:schemeClr val="tx1">
                    <a:alpha val="80000"/>
                  </a:schemeClr>
                </a:solidFill>
              </a:rPr>
              <a:t>Paměť potřebuje místa a má tendenci přejít do prostoru</a:t>
            </a:r>
            <a:r>
              <a:rPr lang="cs-CZ" sz="2000" dirty="0">
                <a:solidFill>
                  <a:schemeClr val="tx1">
                    <a:alpha val="80000"/>
                  </a:schemeClr>
                </a:solidFill>
              </a:rPr>
              <a:t>. Opírá se však rovněž o konkrétní jedince: paměť se nachází v živoucím sepětí s komunikačními formami příslušné skupiny. V paměti přichází ke slovu „všeobecný postoj skupiny“, a tím vypovídá nejen o tom, jak daná skupina prožívá přítomnost, ale rovněž o tom, jak bude prožívat budoucnost: </a:t>
            </a:r>
            <a:r>
              <a:rPr lang="cs-CZ" sz="2000" b="1" dirty="0">
                <a:solidFill>
                  <a:schemeClr val="tx1">
                    <a:alpha val="80000"/>
                  </a:schemeClr>
                </a:solidFill>
              </a:rPr>
              <a:t>Kolektivní paměť tak operuje oběma směry: dopředu i zpět</a:t>
            </a:r>
            <a:r>
              <a:rPr lang="cs-CZ" sz="2000" dirty="0">
                <a:solidFill>
                  <a:schemeClr val="tx1">
                    <a:alpha val="80000"/>
                  </a:schemeClr>
                </a:solidFill>
              </a:rPr>
              <a:t>. </a:t>
            </a:r>
            <a:r>
              <a:rPr lang="cs-CZ" sz="2000" b="1" dirty="0">
                <a:solidFill>
                  <a:schemeClr val="tx1">
                    <a:alpha val="80000"/>
                  </a:schemeClr>
                </a:solidFill>
              </a:rPr>
              <a:t>Paměť rekonstruuje minulost, ale tím rozhoduje rovněž o tom, jak vnímáme přítomnost a budoucnost</a:t>
            </a:r>
            <a:r>
              <a:rPr lang="cs-CZ" sz="2000" dirty="0">
                <a:solidFill>
                  <a:schemeClr val="tx1">
                    <a:alpha val="80000"/>
                  </a:schemeClr>
                </a:solidFill>
              </a:rPr>
              <a:t>.</a:t>
            </a:r>
          </a:p>
          <a:p>
            <a:pPr marL="0" indent="0">
              <a:buNone/>
            </a:pPr>
            <a:endParaRPr lang="cs-CZ" sz="2000" dirty="0">
              <a:solidFill>
                <a:schemeClr val="tx1">
                  <a:alpha val="80000"/>
                </a:schemeClr>
              </a:solidFill>
            </a:endParaRP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605167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5F5E44D-6D0E-5548-B039-651A6E1D1BD3}"/>
              </a:ext>
            </a:extLst>
          </p:cNvPr>
          <p:cNvSpPr>
            <a:spLocks noGrp="1"/>
          </p:cNvSpPr>
          <p:nvPr>
            <p:ph type="title"/>
          </p:nvPr>
        </p:nvSpPr>
        <p:spPr>
          <a:xfrm>
            <a:off x="838199" y="1498512"/>
            <a:ext cx="8740774" cy="1323439"/>
          </a:xfrm>
        </p:spPr>
        <p:txBody>
          <a:bodyPr anchor="t">
            <a:normAutofit/>
          </a:bodyPr>
          <a:lstStyle/>
          <a:p>
            <a:r>
              <a:rPr lang="cs-CZ" sz="4000"/>
              <a:t>Paměť versus dějiny</a:t>
            </a:r>
          </a:p>
        </p:txBody>
      </p:sp>
      <p:sp>
        <p:nvSpPr>
          <p:cNvPr id="3" name="Zástupný obsah 2">
            <a:extLst>
              <a:ext uri="{FF2B5EF4-FFF2-40B4-BE49-F238E27FC236}">
                <a16:creationId xmlns:a16="http://schemas.microsoft.com/office/drawing/2014/main" id="{351A334F-6E24-3249-822E-064298804782}"/>
              </a:ext>
            </a:extLst>
          </p:cNvPr>
          <p:cNvSpPr>
            <a:spLocks noGrp="1"/>
          </p:cNvSpPr>
          <p:nvPr>
            <p:ph idx="1"/>
          </p:nvPr>
        </p:nvSpPr>
        <p:spPr>
          <a:xfrm>
            <a:off x="838199" y="2357438"/>
            <a:ext cx="8740775" cy="3100022"/>
          </a:xfrm>
        </p:spPr>
        <p:txBody>
          <a:bodyPr>
            <a:noAutofit/>
          </a:bodyPr>
          <a:lstStyle/>
          <a:p>
            <a:pPr marL="0" indent="0">
              <a:buNone/>
            </a:pPr>
            <a:r>
              <a:rPr lang="cs-CZ" sz="2000" dirty="0">
                <a:solidFill>
                  <a:schemeClr val="tx1">
                    <a:alpha val="80000"/>
                  </a:schemeClr>
                </a:solidFill>
              </a:rPr>
              <a:t>Paměť uchovává uvnitř společnosti minulý obraz, v němž se společnost zahlíží, což vede k určitému znehybnění společnosti. Naopak dějiny tuto nehybnost odsuzují. Skupinová paměť navíc zdůrazňuje rozdíly vůči jiným skupinovým pamětím, jiným kolektivům, národům. Naopak historie rozdíly nivelizuje a staví je do jednoho homogenního proudu. </a:t>
            </a:r>
            <a:r>
              <a:rPr lang="cs-CZ" sz="2000" b="1" dirty="0">
                <a:solidFill>
                  <a:schemeClr val="tx1">
                    <a:alpha val="80000"/>
                  </a:schemeClr>
                </a:solidFill>
              </a:rPr>
              <a:t>Je mnoho kolektivních pamětí, ale jen jedna jediná historie.</a:t>
            </a:r>
            <a:r>
              <a:rPr lang="cs-CZ" sz="2000" dirty="0">
                <a:solidFill>
                  <a:schemeClr val="tx1">
                    <a:alpha val="80000"/>
                  </a:schemeClr>
                </a:solidFill>
              </a:rPr>
              <a:t> Historik dává přednost afektivní neutralitě. </a:t>
            </a:r>
            <a:r>
              <a:rPr lang="cs-CZ" sz="2000" b="1" dirty="0">
                <a:solidFill>
                  <a:schemeClr val="tx1">
                    <a:alpha val="80000"/>
                  </a:schemeClr>
                </a:solidFill>
              </a:rPr>
              <a:t>Historie proto není pamětí</a:t>
            </a:r>
            <a:r>
              <a:rPr lang="cs-CZ" sz="2000" dirty="0">
                <a:solidFill>
                  <a:schemeClr val="tx1">
                    <a:alpha val="80000"/>
                  </a:schemeClr>
                </a:solidFill>
              </a:rPr>
              <a:t>. Paměť je vždy svázána s konkrétním národem, s konkrétním prostorem. Historický čas je tak čímsi umělým. Mezi pamětí a dějinami panuje podle </a:t>
            </a:r>
            <a:r>
              <a:rPr lang="cs-CZ" sz="2000" dirty="0" err="1">
                <a:solidFill>
                  <a:schemeClr val="tx1">
                    <a:alpha val="80000"/>
                  </a:schemeClr>
                </a:solidFill>
              </a:rPr>
              <a:t>Halbwachse</a:t>
            </a:r>
            <a:r>
              <a:rPr lang="cs-CZ" sz="2000" dirty="0">
                <a:solidFill>
                  <a:schemeClr val="tx1">
                    <a:alpha val="80000"/>
                  </a:schemeClr>
                </a:solidFill>
              </a:rPr>
              <a:t> vztah následnosti: tam, kde už nikdo nevzpomíná na minulost, tj. nežije jí, nastupují dějiny. </a:t>
            </a:r>
            <a:r>
              <a:rPr lang="cs-CZ" sz="2000" b="1" dirty="0">
                <a:solidFill>
                  <a:schemeClr val="tx1">
                    <a:alpha val="80000"/>
                  </a:schemeClr>
                </a:solidFill>
              </a:rPr>
              <a:t>„Obecně vzato dějiny začínají až tam, kde přestává tradice a rozpadá se společenská paměť.“</a:t>
            </a:r>
            <a:r>
              <a:rPr lang="cs-CZ" sz="2000" dirty="0">
                <a:solidFill>
                  <a:schemeClr val="tx1">
                    <a:alpha val="80000"/>
                  </a:schemeClr>
                </a:solidFill>
              </a:rPr>
              <a:t> </a:t>
            </a:r>
          </a:p>
          <a:p>
            <a:pPr marL="0" indent="0">
              <a:buNone/>
            </a:pPr>
            <a:endParaRPr lang="cs-CZ" sz="2000" dirty="0">
              <a:solidFill>
                <a:schemeClr val="tx1">
                  <a:alpha val="80000"/>
                </a:schemeClr>
              </a:solidFill>
            </a:endParaRP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121408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0F7794C-B9B4-F94E-ACD6-9D3C6D3C6281}"/>
              </a:ext>
            </a:extLst>
          </p:cNvPr>
          <p:cNvSpPr>
            <a:spLocks noGrp="1"/>
          </p:cNvSpPr>
          <p:nvPr>
            <p:ph type="title"/>
          </p:nvPr>
        </p:nvSpPr>
        <p:spPr>
          <a:xfrm>
            <a:off x="838199" y="1498512"/>
            <a:ext cx="8740774" cy="1323439"/>
          </a:xfrm>
        </p:spPr>
        <p:txBody>
          <a:bodyPr anchor="t">
            <a:normAutofit/>
          </a:bodyPr>
          <a:lstStyle/>
          <a:p>
            <a:r>
              <a:rPr lang="cs-CZ" sz="4000" b="1"/>
              <a:t>Daniele Hervieu-Léger: moderní společnost a její amnézie</a:t>
            </a:r>
            <a:endParaRPr lang="cs-CZ" sz="4000"/>
          </a:p>
        </p:txBody>
      </p:sp>
      <p:sp>
        <p:nvSpPr>
          <p:cNvPr id="3" name="Zástupný obsah 2">
            <a:extLst>
              <a:ext uri="{FF2B5EF4-FFF2-40B4-BE49-F238E27FC236}">
                <a16:creationId xmlns:a16="http://schemas.microsoft.com/office/drawing/2014/main" id="{4BD32E05-5E39-A34C-8214-EE43AC10953E}"/>
              </a:ext>
            </a:extLst>
          </p:cNvPr>
          <p:cNvSpPr>
            <a:spLocks noGrp="1"/>
          </p:cNvSpPr>
          <p:nvPr>
            <p:ph idx="1"/>
          </p:nvPr>
        </p:nvSpPr>
        <p:spPr>
          <a:xfrm>
            <a:off x="838199" y="3003160"/>
            <a:ext cx="8740775" cy="2454300"/>
          </a:xfrm>
        </p:spPr>
        <p:txBody>
          <a:bodyPr>
            <a:normAutofit/>
          </a:bodyPr>
          <a:lstStyle/>
          <a:p>
            <a:pPr marL="0" indent="0">
              <a:buNone/>
            </a:pPr>
            <a:r>
              <a:rPr lang="cs-CZ" sz="2000" dirty="0">
                <a:solidFill>
                  <a:schemeClr val="tx1">
                    <a:alpha val="80000"/>
                  </a:schemeClr>
                </a:solidFill>
              </a:rPr>
              <a:t>Vedle </a:t>
            </a:r>
            <a:r>
              <a:rPr lang="cs-CZ" sz="2000" dirty="0" err="1">
                <a:solidFill>
                  <a:schemeClr val="tx1">
                    <a:alpha val="80000"/>
                  </a:schemeClr>
                </a:solidFill>
              </a:rPr>
              <a:t>Assmanna</a:t>
            </a:r>
            <a:r>
              <a:rPr lang="cs-CZ" sz="2000" dirty="0">
                <a:solidFill>
                  <a:schemeClr val="tx1">
                    <a:alpha val="80000"/>
                  </a:schemeClr>
                </a:solidFill>
              </a:rPr>
              <a:t> se opírá o dílo Maurice </a:t>
            </a:r>
            <a:r>
              <a:rPr lang="cs-CZ" sz="2000" dirty="0" err="1">
                <a:solidFill>
                  <a:schemeClr val="tx1">
                    <a:alpha val="80000"/>
                  </a:schemeClr>
                </a:solidFill>
              </a:rPr>
              <a:t>Halbwachse</a:t>
            </a:r>
            <a:r>
              <a:rPr lang="cs-CZ" sz="2000" dirty="0">
                <a:solidFill>
                  <a:schemeClr val="tx1">
                    <a:alpha val="80000"/>
                  </a:schemeClr>
                </a:solidFill>
              </a:rPr>
              <a:t> i současná francouzská socioložka Daniele </a:t>
            </a:r>
            <a:r>
              <a:rPr lang="cs-CZ" sz="2000" dirty="0" err="1">
                <a:solidFill>
                  <a:schemeClr val="tx1">
                    <a:alpha val="80000"/>
                  </a:schemeClr>
                </a:solidFill>
              </a:rPr>
              <a:t>Hervieu-Léger</a:t>
            </a:r>
            <a:r>
              <a:rPr lang="cs-CZ" sz="2000" dirty="0">
                <a:solidFill>
                  <a:schemeClr val="tx1">
                    <a:alpha val="80000"/>
                  </a:schemeClr>
                </a:solidFill>
              </a:rPr>
              <a:t>, která pojímá </a:t>
            </a:r>
            <a:r>
              <a:rPr lang="cs-CZ" sz="2000" b="1" dirty="0">
                <a:solidFill>
                  <a:schemeClr val="tx1">
                    <a:alpha val="80000"/>
                  </a:schemeClr>
                </a:solidFill>
              </a:rPr>
              <a:t>sekularizaci jako projev společenské amnézie</a:t>
            </a:r>
            <a:r>
              <a:rPr lang="cs-CZ" sz="2000" dirty="0">
                <a:solidFill>
                  <a:schemeClr val="tx1">
                    <a:alpha val="80000"/>
                  </a:schemeClr>
                </a:solidFill>
              </a:rPr>
              <a:t>: společnost již není schopna vytvářet kolektivní paměť – a pokud je paměť takto bytostně spjata s náboženstvím, pak právě tato neschopnost „</a:t>
            </a:r>
            <a:r>
              <a:rPr lang="cs-CZ" sz="2000" dirty="0" err="1">
                <a:solidFill>
                  <a:schemeClr val="tx1">
                    <a:alpha val="80000"/>
                  </a:schemeClr>
                </a:solidFill>
              </a:rPr>
              <a:t>spolumyšlení</a:t>
            </a:r>
            <a:r>
              <a:rPr lang="cs-CZ" sz="2000" dirty="0">
                <a:solidFill>
                  <a:schemeClr val="tx1">
                    <a:alpha val="80000"/>
                  </a:schemeClr>
                </a:solidFill>
              </a:rPr>
              <a:t>“, sdíleného myšlení, vytváří nenáboženské společnosti. </a:t>
            </a:r>
            <a:r>
              <a:rPr lang="cs-CZ" sz="2000" b="1" dirty="0">
                <a:solidFill>
                  <a:schemeClr val="tx1">
                    <a:alpha val="80000"/>
                  </a:schemeClr>
                </a:solidFill>
              </a:rPr>
              <a:t>Sekularizace je tak vlastně masová amnézie</a:t>
            </a:r>
            <a:r>
              <a:rPr lang="cs-CZ" sz="2000" dirty="0">
                <a:solidFill>
                  <a:schemeClr val="tx1">
                    <a:alpha val="80000"/>
                  </a:schemeClr>
                </a:solidFill>
              </a:rPr>
              <a:t>.</a:t>
            </a:r>
          </a:p>
          <a:p>
            <a:pPr marL="0" indent="0">
              <a:buNone/>
            </a:pPr>
            <a:r>
              <a:rPr lang="cs-CZ" sz="2000" dirty="0">
                <a:solidFill>
                  <a:schemeClr val="tx1">
                    <a:alpha val="80000"/>
                  </a:schemeClr>
                </a:solidFill>
              </a:rPr>
              <a:t>Viz především D. </a:t>
            </a:r>
            <a:r>
              <a:rPr lang="cs-CZ" sz="2000" dirty="0" err="1">
                <a:solidFill>
                  <a:schemeClr val="tx1">
                    <a:alpha val="80000"/>
                  </a:schemeClr>
                </a:solidFill>
              </a:rPr>
              <a:t>Hervieu-Léger</a:t>
            </a:r>
            <a:r>
              <a:rPr lang="cs-CZ" sz="2000" dirty="0">
                <a:solidFill>
                  <a:schemeClr val="tx1">
                    <a:alpha val="80000"/>
                  </a:schemeClr>
                </a:solidFill>
              </a:rPr>
              <a:t>, </a:t>
            </a:r>
            <a:r>
              <a:rPr lang="cs-CZ" sz="2000" i="1" dirty="0">
                <a:solidFill>
                  <a:schemeClr val="tx1">
                    <a:alpha val="80000"/>
                  </a:schemeClr>
                </a:solidFill>
              </a:rPr>
              <a:t>Religion as a </a:t>
            </a:r>
            <a:r>
              <a:rPr lang="cs-CZ" sz="2000" i="1" dirty="0" err="1">
                <a:solidFill>
                  <a:schemeClr val="tx1">
                    <a:alpha val="80000"/>
                  </a:schemeClr>
                </a:solidFill>
              </a:rPr>
              <a:t>Chain</a:t>
            </a:r>
            <a:r>
              <a:rPr lang="cs-CZ" sz="2000" i="1" dirty="0">
                <a:solidFill>
                  <a:schemeClr val="tx1">
                    <a:alpha val="80000"/>
                  </a:schemeClr>
                </a:solidFill>
              </a:rPr>
              <a:t> </a:t>
            </a:r>
            <a:r>
              <a:rPr lang="cs-CZ" sz="2000" i="1" dirty="0" err="1">
                <a:solidFill>
                  <a:schemeClr val="tx1">
                    <a:alpha val="80000"/>
                  </a:schemeClr>
                </a:solidFill>
              </a:rPr>
              <a:t>of</a:t>
            </a:r>
            <a:r>
              <a:rPr lang="cs-CZ" sz="2000" i="1" dirty="0">
                <a:solidFill>
                  <a:schemeClr val="tx1">
                    <a:alpha val="80000"/>
                  </a:schemeClr>
                </a:solidFill>
              </a:rPr>
              <a:t> </a:t>
            </a:r>
            <a:r>
              <a:rPr lang="cs-CZ" sz="2000" i="1" dirty="0" err="1">
                <a:solidFill>
                  <a:schemeClr val="tx1">
                    <a:alpha val="80000"/>
                  </a:schemeClr>
                </a:solidFill>
              </a:rPr>
              <a:t>Memory</a:t>
            </a:r>
            <a:r>
              <a:rPr lang="cs-CZ" sz="2000" dirty="0">
                <a:solidFill>
                  <a:schemeClr val="tx1">
                    <a:alpha val="80000"/>
                  </a:schemeClr>
                </a:solidFill>
              </a:rPr>
              <a:t>, New </a:t>
            </a:r>
            <a:r>
              <a:rPr lang="cs-CZ" sz="2000" dirty="0" err="1">
                <a:solidFill>
                  <a:schemeClr val="tx1">
                    <a:alpha val="80000"/>
                  </a:schemeClr>
                </a:solidFill>
              </a:rPr>
              <a:t>Brunswick</a:t>
            </a:r>
            <a:r>
              <a:rPr lang="cs-CZ" sz="2000" dirty="0">
                <a:solidFill>
                  <a:schemeClr val="tx1">
                    <a:alpha val="80000"/>
                  </a:schemeClr>
                </a:solidFill>
              </a:rPr>
              <a:t>, New Jersey 2000. Originál: </a:t>
            </a:r>
            <a:r>
              <a:rPr lang="cs-CZ" sz="2000" i="1" dirty="0">
                <a:solidFill>
                  <a:schemeClr val="tx1">
                    <a:alpha val="80000"/>
                  </a:schemeClr>
                </a:solidFill>
              </a:rPr>
              <a:t>La religion </a:t>
            </a:r>
            <a:r>
              <a:rPr lang="cs-CZ" sz="2000" i="1" dirty="0" err="1">
                <a:solidFill>
                  <a:schemeClr val="tx1">
                    <a:alpha val="80000"/>
                  </a:schemeClr>
                </a:solidFill>
              </a:rPr>
              <a:t>pour</a:t>
            </a:r>
            <a:r>
              <a:rPr lang="cs-CZ" sz="2000" i="1" dirty="0">
                <a:solidFill>
                  <a:schemeClr val="tx1">
                    <a:alpha val="80000"/>
                  </a:schemeClr>
                </a:solidFill>
              </a:rPr>
              <a:t> </a:t>
            </a:r>
            <a:r>
              <a:rPr lang="cs-CZ" sz="2000" i="1" dirty="0" err="1">
                <a:solidFill>
                  <a:schemeClr val="tx1">
                    <a:alpha val="80000"/>
                  </a:schemeClr>
                </a:solidFill>
              </a:rPr>
              <a:t>mémoire</a:t>
            </a:r>
            <a:r>
              <a:rPr lang="cs-CZ" sz="2000" dirty="0">
                <a:solidFill>
                  <a:schemeClr val="tx1">
                    <a:alpha val="80000"/>
                  </a:schemeClr>
                </a:solidFill>
              </a:rPr>
              <a:t>, Paris 1993.</a:t>
            </a:r>
          </a:p>
          <a:p>
            <a:pPr marL="0" indent="0">
              <a:buNone/>
            </a:pPr>
            <a:endParaRPr lang="cs-CZ" sz="2000" dirty="0">
              <a:solidFill>
                <a:schemeClr val="tx1">
                  <a:alpha val="80000"/>
                </a:schemeClr>
              </a:solidFill>
            </a:endParaRP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6301447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4D2052D-2879-B846-B0B5-654140F449A7}"/>
              </a:ext>
            </a:extLst>
          </p:cNvPr>
          <p:cNvSpPr>
            <a:spLocks noGrp="1"/>
          </p:cNvSpPr>
          <p:nvPr>
            <p:ph type="title"/>
          </p:nvPr>
        </p:nvSpPr>
        <p:spPr>
          <a:xfrm>
            <a:off x="838199" y="1498512"/>
            <a:ext cx="8740774" cy="1323439"/>
          </a:xfrm>
        </p:spPr>
        <p:txBody>
          <a:bodyPr anchor="t">
            <a:normAutofit/>
          </a:bodyPr>
          <a:lstStyle/>
          <a:p>
            <a:r>
              <a:rPr lang="cs-CZ" sz="4000" dirty="0" err="1"/>
              <a:t>Hervieu-Léger</a:t>
            </a:r>
            <a:r>
              <a:rPr lang="cs-CZ" sz="4000" dirty="0"/>
              <a:t> navrhuje následující vymezení náboženství:</a:t>
            </a:r>
          </a:p>
        </p:txBody>
      </p:sp>
      <p:sp>
        <p:nvSpPr>
          <p:cNvPr id="3" name="Zástupný obsah 2">
            <a:extLst>
              <a:ext uri="{FF2B5EF4-FFF2-40B4-BE49-F238E27FC236}">
                <a16:creationId xmlns:a16="http://schemas.microsoft.com/office/drawing/2014/main" id="{FAFCCB84-D347-2644-9F73-20F66AF81CAF}"/>
              </a:ext>
            </a:extLst>
          </p:cNvPr>
          <p:cNvSpPr>
            <a:spLocks noGrp="1"/>
          </p:cNvSpPr>
          <p:nvPr>
            <p:ph idx="1"/>
          </p:nvPr>
        </p:nvSpPr>
        <p:spPr>
          <a:xfrm>
            <a:off x="838199" y="2821951"/>
            <a:ext cx="8740775" cy="3320565"/>
          </a:xfrm>
        </p:spPr>
        <p:txBody>
          <a:bodyPr>
            <a:normAutofit fontScale="92500"/>
          </a:bodyPr>
          <a:lstStyle/>
          <a:p>
            <a:pPr marL="0" lvl="0" indent="0">
              <a:buNone/>
            </a:pPr>
            <a:r>
              <a:rPr lang="cs-CZ" sz="1800" b="1" dirty="0">
                <a:solidFill>
                  <a:schemeClr val="tx1">
                    <a:alpha val="80000"/>
                  </a:schemeClr>
                </a:solidFill>
              </a:rPr>
              <a:t>Náboženství je spjato s aktem víry</a:t>
            </a:r>
            <a:r>
              <a:rPr lang="cs-CZ" sz="1800" dirty="0">
                <a:solidFill>
                  <a:schemeClr val="tx1">
                    <a:alpha val="80000"/>
                  </a:schemeClr>
                </a:solidFill>
              </a:rPr>
              <a:t>, což v tomto kontextu znamená, že </a:t>
            </a:r>
            <a:r>
              <a:rPr lang="cs-CZ" sz="1800" b="1" dirty="0">
                <a:solidFill>
                  <a:schemeClr val="tx1">
                    <a:alpha val="80000"/>
                  </a:schemeClr>
                </a:solidFill>
              </a:rPr>
              <a:t>tradování je cílem o sobě</a:t>
            </a:r>
            <a:r>
              <a:rPr lang="cs-CZ" sz="1800" dirty="0">
                <a:solidFill>
                  <a:schemeClr val="tx1">
                    <a:alpha val="80000"/>
                  </a:schemeClr>
                </a:solidFill>
              </a:rPr>
              <a:t> – můžeme tvrdit, že např. švec se rovněž drží tradice v tom smyslu, že vytváří botu podle ustálené techniky, ale jednotlivé úkony zde nejsou samy o sobě hodnotné, najde-li se lepší technika, není důvod, proč lpět na původní metodě, a proto není „ševcovská tradice“ náboženská.</a:t>
            </a:r>
          </a:p>
          <a:p>
            <a:pPr marL="0" lvl="0" indent="0">
              <a:buNone/>
            </a:pPr>
            <a:r>
              <a:rPr lang="cs-CZ" sz="1800" b="1" dirty="0">
                <a:solidFill>
                  <a:schemeClr val="tx1">
                    <a:alpha val="80000"/>
                  </a:schemeClr>
                </a:solidFill>
              </a:rPr>
              <a:t>Do náboženství vstupuje důraz na kontinuitu</a:t>
            </a:r>
            <a:r>
              <a:rPr lang="cs-CZ" sz="1800" dirty="0">
                <a:solidFill>
                  <a:schemeClr val="tx1">
                    <a:alpha val="80000"/>
                  </a:schemeClr>
                </a:solidFill>
              </a:rPr>
              <a:t>, která je cenná sama o sobě: již tím, že se věřící staví do řady věřících, kteří vytvářejí napříč časem řetěz sahající až k zakladateli náboženství, se proměňuje jeho bytí. Naopak to, že se fyzik chápe jako součástí tradice, jejíž členy jsou třeba Newton nebo Einstein, není pro jeho práci samo o sobě rozhodující: rozhodující zde je výkon konkrétního fyzika, nikoliv sám fakt, že přijal určité postavení v tradici.</a:t>
            </a:r>
          </a:p>
          <a:p>
            <a:pPr marL="0" lvl="0" indent="0">
              <a:buNone/>
            </a:pPr>
            <a:r>
              <a:rPr lang="cs-CZ" sz="1800" b="1" dirty="0">
                <a:solidFill>
                  <a:schemeClr val="tx1">
                    <a:alpha val="80000"/>
                  </a:schemeClr>
                </a:solidFill>
              </a:rPr>
              <a:t>Přijetí tradice je spjato s určitými normativními odpověďmi</a:t>
            </a:r>
            <a:r>
              <a:rPr lang="cs-CZ" sz="1800" dirty="0">
                <a:solidFill>
                  <a:schemeClr val="tx1">
                    <a:alpha val="80000"/>
                  </a:schemeClr>
                </a:solidFill>
              </a:rPr>
              <a:t> či směrnicemi, tj. náboženství nám říká, jak máme jednat, oslabuje naši vlastní autoritu, kterou nahrazuje autoritou vyšší. Naopak fyzik pracující v tradici velkých fyziků </a:t>
            </a:r>
            <a:r>
              <a:rPr lang="cs-CZ" sz="1800" i="1" dirty="0">
                <a:solidFill>
                  <a:schemeClr val="tx1">
                    <a:alpha val="80000"/>
                  </a:schemeClr>
                </a:solidFill>
              </a:rPr>
              <a:t>nesmí</a:t>
            </a:r>
            <a:r>
              <a:rPr lang="cs-CZ" sz="1800" dirty="0">
                <a:solidFill>
                  <a:schemeClr val="tx1">
                    <a:alpha val="80000"/>
                  </a:schemeClr>
                </a:solidFill>
              </a:rPr>
              <a:t> přijmout minulé postupy jako závazné.</a:t>
            </a:r>
          </a:p>
          <a:p>
            <a:pPr marL="0" indent="0">
              <a:buNone/>
            </a:pPr>
            <a:endParaRPr lang="cs-CZ" sz="1800" dirty="0">
              <a:solidFill>
                <a:schemeClr val="tx1">
                  <a:alpha val="80000"/>
                </a:schemeClr>
              </a:solidFill>
            </a:endParaRP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4575173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5E42032-0EDB-1F42-BB5D-D209E8582A48}"/>
              </a:ext>
            </a:extLst>
          </p:cNvPr>
          <p:cNvSpPr>
            <a:spLocks noGrp="1"/>
          </p:cNvSpPr>
          <p:nvPr>
            <p:ph type="title"/>
          </p:nvPr>
        </p:nvSpPr>
        <p:spPr>
          <a:xfrm>
            <a:off x="838199" y="1498512"/>
            <a:ext cx="8740774" cy="1323439"/>
          </a:xfrm>
        </p:spPr>
        <p:txBody>
          <a:bodyPr anchor="t">
            <a:normAutofit/>
          </a:bodyPr>
          <a:lstStyle/>
          <a:p>
            <a:endParaRPr lang="cs-CZ" sz="4000" dirty="0"/>
          </a:p>
        </p:txBody>
      </p:sp>
      <p:sp>
        <p:nvSpPr>
          <p:cNvPr id="3" name="Zástupný obsah 2">
            <a:extLst>
              <a:ext uri="{FF2B5EF4-FFF2-40B4-BE49-F238E27FC236}">
                <a16:creationId xmlns:a16="http://schemas.microsoft.com/office/drawing/2014/main" id="{DF0CCA7F-9EB6-EC46-9D57-54CF6C68E357}"/>
              </a:ext>
            </a:extLst>
          </p:cNvPr>
          <p:cNvSpPr>
            <a:spLocks noGrp="1"/>
          </p:cNvSpPr>
          <p:nvPr>
            <p:ph idx="1"/>
          </p:nvPr>
        </p:nvSpPr>
        <p:spPr>
          <a:xfrm>
            <a:off x="838199" y="1498512"/>
            <a:ext cx="8740775" cy="3958948"/>
          </a:xfrm>
        </p:spPr>
        <p:txBody>
          <a:bodyPr>
            <a:normAutofit fontScale="92500" lnSpcReduction="20000"/>
          </a:bodyPr>
          <a:lstStyle/>
          <a:p>
            <a:pPr marL="0" indent="0">
              <a:buNone/>
            </a:pPr>
            <a:r>
              <a:rPr lang="cs-CZ" sz="2400" b="1" dirty="0">
                <a:solidFill>
                  <a:schemeClr val="tx1">
                    <a:alpha val="80000"/>
                  </a:schemeClr>
                </a:solidFill>
              </a:rPr>
              <a:t>Konec společenstvích paměti</a:t>
            </a:r>
            <a:r>
              <a:rPr lang="cs-CZ" sz="2400" dirty="0">
                <a:solidFill>
                  <a:schemeClr val="tx1">
                    <a:alpha val="80000"/>
                  </a:schemeClr>
                </a:solidFill>
              </a:rPr>
              <a:t> je spjat s </a:t>
            </a:r>
            <a:r>
              <a:rPr lang="cs-CZ" sz="2400" b="1" dirty="0">
                <a:solidFill>
                  <a:schemeClr val="tx1">
                    <a:alpha val="80000"/>
                  </a:schemeClr>
                </a:solidFill>
              </a:rPr>
              <a:t>vyvýšením autonomního individua</a:t>
            </a:r>
            <a:r>
              <a:rPr lang="cs-CZ" sz="2400" dirty="0">
                <a:solidFill>
                  <a:schemeClr val="tx1">
                    <a:alpha val="80000"/>
                  </a:schemeClr>
                </a:solidFill>
              </a:rPr>
              <a:t>, s racionalizací myšlení a chování a s institucionální diferenciací. </a:t>
            </a:r>
          </a:p>
          <a:p>
            <a:pPr marL="0" indent="0">
              <a:buNone/>
            </a:pPr>
            <a:r>
              <a:rPr lang="cs-CZ" sz="2400" dirty="0">
                <a:solidFill>
                  <a:schemeClr val="tx1">
                    <a:alpha val="80000"/>
                  </a:schemeClr>
                </a:solidFill>
              </a:rPr>
              <a:t>Diferenciace vyrůstá paradoxně z </a:t>
            </a:r>
            <a:r>
              <a:rPr lang="cs-CZ" sz="2400" b="1" dirty="0">
                <a:solidFill>
                  <a:schemeClr val="tx1">
                    <a:alpha val="80000"/>
                  </a:schemeClr>
                </a:solidFill>
              </a:rPr>
              <a:t>o homogenizace</a:t>
            </a:r>
            <a:r>
              <a:rPr lang="cs-CZ" sz="2400" dirty="0">
                <a:solidFill>
                  <a:schemeClr val="tx1">
                    <a:alpha val="80000"/>
                  </a:schemeClr>
                </a:solidFill>
              </a:rPr>
              <a:t> </a:t>
            </a:r>
            <a:r>
              <a:rPr lang="cs-CZ" sz="2400" b="1" dirty="0">
                <a:solidFill>
                  <a:schemeClr val="tx1">
                    <a:alpha val="80000"/>
                  </a:schemeClr>
                </a:solidFill>
              </a:rPr>
              <a:t>kulturní paměti</a:t>
            </a:r>
            <a:r>
              <a:rPr lang="cs-CZ" sz="2400" dirty="0">
                <a:solidFill>
                  <a:schemeClr val="tx1">
                    <a:alpha val="80000"/>
                  </a:schemeClr>
                </a:solidFill>
              </a:rPr>
              <a:t> na úrovni globální společnosti; s tím jde ruku v ruce </a:t>
            </a:r>
            <a:r>
              <a:rPr lang="cs-CZ" sz="2400" b="1" dirty="0">
                <a:solidFill>
                  <a:schemeClr val="tx1">
                    <a:alpha val="80000"/>
                  </a:schemeClr>
                </a:solidFill>
              </a:rPr>
              <a:t>zničení partikulárních národních pamětí</a:t>
            </a:r>
            <a:r>
              <a:rPr lang="cs-CZ" sz="2400" dirty="0">
                <a:solidFill>
                  <a:schemeClr val="tx1">
                    <a:alpha val="80000"/>
                  </a:schemeClr>
                </a:solidFill>
              </a:rPr>
              <a:t> a vstup do jediného homogenního prostoru, v němž vládnou zákony trhu. </a:t>
            </a:r>
          </a:p>
          <a:p>
            <a:pPr marL="0" indent="0">
              <a:buNone/>
            </a:pPr>
            <a:r>
              <a:rPr lang="cs-CZ" sz="2400" dirty="0">
                <a:solidFill>
                  <a:schemeClr val="tx1">
                    <a:alpha val="80000"/>
                  </a:schemeClr>
                </a:solidFill>
              </a:rPr>
              <a:t>„Duch kapitalismu“ nabízí nový typ svobody: lidé již nejsou vázáni na místo, na rod, na konkrétní profesní skupinu, </a:t>
            </a:r>
            <a:r>
              <a:rPr lang="cs-CZ" sz="2400" b="1" dirty="0">
                <a:solidFill>
                  <a:schemeClr val="tx1">
                    <a:alpha val="80000"/>
                  </a:schemeClr>
                </a:solidFill>
              </a:rPr>
              <a:t>ale mezi jednotlivými skupinami neustále cestují. Tím se tříští jedna homogenizovaná paměť do množství specifických, omezených paměťových ostrůvků, které se váží k specifickým uskupením</a:t>
            </a:r>
            <a:r>
              <a:rPr lang="cs-CZ" sz="2400" dirty="0">
                <a:solidFill>
                  <a:schemeClr val="tx1">
                    <a:alpha val="80000"/>
                  </a:schemeClr>
                </a:solidFill>
              </a:rPr>
              <a:t>: žádné jedno uskupení však neurčuje celý jedincův život, který se spíše odvíjí jako přecházení mezi jednotlivými skupinami. Tím odpadá základní funkce kolektivní paměti, která určovala ráz a formu celého života: jediná kolektivní paměť, do níž byl ponořen celý život poskytoval člověku určitou jednotu. </a:t>
            </a:r>
          </a:p>
          <a:p>
            <a:pPr marL="0" indent="0">
              <a:buNone/>
            </a:pPr>
            <a:endParaRPr lang="cs-CZ" sz="2400" dirty="0">
              <a:solidFill>
                <a:schemeClr val="tx1">
                  <a:alpha val="80000"/>
                </a:schemeClr>
              </a:solidFill>
            </a:endParaRP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189476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01AC5D2-D40C-9343-9162-A2DE310237BC}"/>
              </a:ext>
            </a:extLst>
          </p:cNvPr>
          <p:cNvSpPr>
            <a:spLocks noGrp="1"/>
          </p:cNvSpPr>
          <p:nvPr>
            <p:ph type="title"/>
          </p:nvPr>
        </p:nvSpPr>
        <p:spPr>
          <a:xfrm>
            <a:off x="838199" y="1498512"/>
            <a:ext cx="8740774" cy="1323439"/>
          </a:xfrm>
        </p:spPr>
        <p:txBody>
          <a:bodyPr anchor="t">
            <a:normAutofit/>
          </a:bodyPr>
          <a:lstStyle/>
          <a:p>
            <a:endParaRPr lang="cs-CZ" sz="4000"/>
          </a:p>
        </p:txBody>
      </p:sp>
      <p:sp>
        <p:nvSpPr>
          <p:cNvPr id="3" name="Zástupný obsah 2">
            <a:extLst>
              <a:ext uri="{FF2B5EF4-FFF2-40B4-BE49-F238E27FC236}">
                <a16:creationId xmlns:a16="http://schemas.microsoft.com/office/drawing/2014/main" id="{F593E441-48C5-F34E-9153-B2AD62361DC4}"/>
              </a:ext>
            </a:extLst>
          </p:cNvPr>
          <p:cNvSpPr>
            <a:spLocks noGrp="1"/>
          </p:cNvSpPr>
          <p:nvPr>
            <p:ph idx="1"/>
          </p:nvPr>
        </p:nvSpPr>
        <p:spPr>
          <a:xfrm>
            <a:off x="838199" y="1498512"/>
            <a:ext cx="8740775" cy="3958948"/>
          </a:xfrm>
        </p:spPr>
        <p:txBody>
          <a:bodyPr>
            <a:noAutofit/>
          </a:bodyPr>
          <a:lstStyle/>
          <a:p>
            <a:pPr marL="0" indent="0">
              <a:buNone/>
            </a:pPr>
            <a:r>
              <a:rPr lang="cs-CZ" sz="2400" dirty="0" err="1">
                <a:solidFill>
                  <a:schemeClr val="tx1">
                    <a:alpha val="80000"/>
                  </a:schemeClr>
                </a:solidFill>
              </a:rPr>
              <a:t>Srv</a:t>
            </a:r>
            <a:r>
              <a:rPr lang="cs-CZ" sz="2400" dirty="0">
                <a:solidFill>
                  <a:schemeClr val="tx1">
                    <a:alpha val="80000"/>
                  </a:schemeClr>
                </a:solidFill>
              </a:rPr>
              <a:t>. k tomu G. </a:t>
            </a:r>
            <a:r>
              <a:rPr lang="cs-CZ" sz="2400" dirty="0" err="1">
                <a:solidFill>
                  <a:schemeClr val="tx1">
                    <a:alpha val="80000"/>
                  </a:schemeClr>
                </a:solidFill>
              </a:rPr>
              <a:t>Lipovetsky</a:t>
            </a:r>
            <a:r>
              <a:rPr lang="cs-CZ" sz="2400" dirty="0">
                <a:solidFill>
                  <a:schemeClr val="tx1">
                    <a:alpha val="80000"/>
                  </a:schemeClr>
                </a:solidFill>
              </a:rPr>
              <a:t>, </a:t>
            </a:r>
            <a:r>
              <a:rPr lang="cs-CZ" sz="2400" i="1" dirty="0">
                <a:solidFill>
                  <a:schemeClr val="tx1">
                    <a:alpha val="80000"/>
                  </a:schemeClr>
                </a:solidFill>
              </a:rPr>
              <a:t>Éra prázdnoty</a:t>
            </a:r>
            <a:r>
              <a:rPr lang="cs-CZ" sz="2400" dirty="0">
                <a:solidFill>
                  <a:schemeClr val="tx1">
                    <a:alpha val="80000"/>
                  </a:schemeClr>
                </a:solidFill>
              </a:rPr>
              <a:t>. </a:t>
            </a:r>
            <a:r>
              <a:rPr lang="cs-CZ" sz="2400" i="1" dirty="0">
                <a:solidFill>
                  <a:schemeClr val="tx1">
                    <a:alpha val="80000"/>
                  </a:schemeClr>
                </a:solidFill>
              </a:rPr>
              <a:t>Úvahy o současném individualismu</a:t>
            </a:r>
            <a:r>
              <a:rPr lang="cs-CZ" sz="2400" dirty="0">
                <a:solidFill>
                  <a:schemeClr val="tx1">
                    <a:alpha val="80000"/>
                  </a:schemeClr>
                </a:solidFill>
              </a:rPr>
              <a:t>, Praha 1998, str. 18–19: „Nejzazší podoba individualismu </a:t>
            </a:r>
            <a:r>
              <a:rPr lang="cs-CZ" sz="2400" b="1" dirty="0">
                <a:solidFill>
                  <a:schemeClr val="tx1">
                    <a:alpha val="80000"/>
                  </a:schemeClr>
                </a:solidFill>
              </a:rPr>
              <a:t>nespočívá ve svrchované asociální nezávislosti</a:t>
            </a:r>
            <a:r>
              <a:rPr lang="cs-CZ" sz="2400" dirty="0">
                <a:solidFill>
                  <a:schemeClr val="tx1">
                    <a:alpha val="80000"/>
                  </a:schemeClr>
                </a:solidFill>
              </a:rPr>
              <a:t>, nýbrž v napojování se na kolektivy se specializovanými, miniaturizovanými zájmy, jako je například sdružení vdovců, rodičů homosexuálních dětí, alkoholiků, koktavých lidí, lesbických matek nebo bulimiků. Narcise musíme zasadit do přediva nejrůznějších malých kolektivů a sítí. </a:t>
            </a:r>
            <a:r>
              <a:rPr lang="cs-CZ" sz="2400" b="1" dirty="0">
                <a:solidFill>
                  <a:schemeClr val="tx1">
                    <a:alpha val="80000"/>
                  </a:schemeClr>
                </a:solidFill>
              </a:rPr>
              <a:t>Solidárnost </a:t>
            </a:r>
            <a:r>
              <a:rPr lang="cs-CZ" sz="2400" b="1" dirty="0" err="1">
                <a:solidFill>
                  <a:schemeClr val="tx1">
                    <a:alpha val="80000"/>
                  </a:schemeClr>
                </a:solidFill>
              </a:rPr>
              <a:t>mikroskupiny</a:t>
            </a:r>
            <a:r>
              <a:rPr lang="cs-CZ" sz="2400" dirty="0">
                <a:solidFill>
                  <a:schemeClr val="tx1">
                    <a:alpha val="80000"/>
                  </a:schemeClr>
                </a:solidFill>
              </a:rPr>
              <a:t>, účast na různých kroužcích a jejich dobrovolné vedení ani různé sítě sdružující lidi v podobné životní situaci nijak neprotiřečí hypotéze narcismu; naopak tuto tendenci potvrzují. … Je to jakýsi </a:t>
            </a:r>
            <a:r>
              <a:rPr lang="cs-CZ" sz="2400" b="1" dirty="0">
                <a:solidFill>
                  <a:schemeClr val="tx1">
                    <a:alpha val="80000"/>
                  </a:schemeClr>
                </a:solidFill>
              </a:rPr>
              <a:t>kolektivní narcismus</a:t>
            </a:r>
            <a:r>
              <a:rPr lang="cs-CZ" sz="2400" dirty="0">
                <a:solidFill>
                  <a:schemeClr val="tx1">
                    <a:alpha val="80000"/>
                  </a:schemeClr>
                </a:solidFill>
              </a:rPr>
              <a:t>: lidé se sdružují, protože se navzájem podobají, protože jim jde o stejné existenční cíle.“ </a:t>
            </a:r>
          </a:p>
          <a:p>
            <a:pPr marL="0" indent="0">
              <a:buNone/>
            </a:pPr>
            <a:endParaRPr lang="cs-CZ" sz="2400" dirty="0">
              <a:solidFill>
                <a:schemeClr val="tx1">
                  <a:alpha val="80000"/>
                </a:schemeClr>
              </a:solidFill>
            </a:endParaRP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54487651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9A63E25-CAB4-3F48-BE3B-2E6F0C2FEB9E}"/>
              </a:ext>
            </a:extLst>
          </p:cNvPr>
          <p:cNvSpPr>
            <a:spLocks noGrp="1"/>
          </p:cNvSpPr>
          <p:nvPr>
            <p:ph type="title"/>
          </p:nvPr>
        </p:nvSpPr>
        <p:spPr>
          <a:xfrm>
            <a:off x="838199" y="1498512"/>
            <a:ext cx="8740774" cy="1323439"/>
          </a:xfrm>
        </p:spPr>
        <p:txBody>
          <a:bodyPr anchor="t">
            <a:normAutofit/>
          </a:bodyPr>
          <a:lstStyle/>
          <a:p>
            <a:r>
              <a:rPr lang="cs-CZ" sz="4000" dirty="0"/>
              <a:t>Touha po smyslu</a:t>
            </a:r>
          </a:p>
        </p:txBody>
      </p:sp>
      <p:sp>
        <p:nvSpPr>
          <p:cNvPr id="3" name="Zástupný obsah 2">
            <a:extLst>
              <a:ext uri="{FF2B5EF4-FFF2-40B4-BE49-F238E27FC236}">
                <a16:creationId xmlns:a16="http://schemas.microsoft.com/office/drawing/2014/main" id="{8EABF4D8-2F49-2741-B2B0-9B8FB2763F58}"/>
              </a:ext>
            </a:extLst>
          </p:cNvPr>
          <p:cNvSpPr>
            <a:spLocks noGrp="1"/>
          </p:cNvSpPr>
          <p:nvPr>
            <p:ph idx="1"/>
          </p:nvPr>
        </p:nvSpPr>
        <p:spPr>
          <a:xfrm>
            <a:off x="838199" y="3003160"/>
            <a:ext cx="8740775" cy="2454300"/>
          </a:xfrm>
        </p:spPr>
        <p:txBody>
          <a:bodyPr>
            <a:normAutofit/>
          </a:bodyPr>
          <a:lstStyle/>
          <a:p>
            <a:pPr marL="0" indent="0">
              <a:buNone/>
            </a:pPr>
            <a:r>
              <a:rPr lang="cs-CZ" sz="2400" dirty="0" err="1">
                <a:solidFill>
                  <a:schemeClr val="tx1">
                    <a:alpha val="80000"/>
                  </a:schemeClr>
                </a:solidFill>
              </a:rPr>
              <a:t>Hervieu-Léger</a:t>
            </a:r>
            <a:r>
              <a:rPr lang="cs-CZ" sz="2400" dirty="0">
                <a:solidFill>
                  <a:schemeClr val="tx1">
                    <a:alpha val="80000"/>
                  </a:schemeClr>
                </a:solidFill>
              </a:rPr>
              <a:t> nicméně namítá proti tradiční „sekularizační tezi“, že právě zběsilé tempo, které neumíme zpomalovat, protože jsme znehodnotili tradici, budí obrovskou </a:t>
            </a:r>
            <a:r>
              <a:rPr lang="cs-CZ" sz="2400" b="1" dirty="0">
                <a:solidFill>
                  <a:schemeClr val="tx1">
                    <a:alpha val="80000"/>
                  </a:schemeClr>
                </a:solidFill>
              </a:rPr>
              <a:t>touhu po smyslu</a:t>
            </a:r>
            <a:r>
              <a:rPr lang="cs-CZ" sz="2400" dirty="0">
                <a:solidFill>
                  <a:schemeClr val="tx1">
                    <a:alpha val="80000"/>
                  </a:schemeClr>
                </a:solidFill>
              </a:rPr>
              <a:t>. Ztráta náboženství je nahrazena </a:t>
            </a:r>
            <a:r>
              <a:rPr lang="cs-CZ" sz="2400" b="1" dirty="0">
                <a:solidFill>
                  <a:schemeClr val="tx1">
                    <a:alpha val="80000"/>
                  </a:schemeClr>
                </a:solidFill>
              </a:rPr>
              <a:t>fenoménem náboženskosti</a:t>
            </a:r>
            <a:r>
              <a:rPr lang="cs-CZ" sz="2400" dirty="0">
                <a:solidFill>
                  <a:schemeClr val="tx1">
                    <a:alpha val="80000"/>
                  </a:schemeClr>
                </a:solidFill>
              </a:rPr>
              <a:t>, která se vyznačuje specifickou neautoritativní, „volnou“ kolektivitou. To ostatně souvisí i s novými náboženskými hnutími: vyznačují se tím, že zpochybňují tradici a vnější autoritu. </a:t>
            </a:r>
          </a:p>
          <a:p>
            <a:pPr marL="0" indent="0">
              <a:buNone/>
            </a:pPr>
            <a:endParaRPr lang="cs-CZ" sz="2400" dirty="0">
              <a:solidFill>
                <a:schemeClr val="tx1">
                  <a:alpha val="80000"/>
                </a:schemeClr>
              </a:solidFill>
            </a:endParaRPr>
          </a:p>
          <a:p>
            <a:pPr marL="0" indent="0">
              <a:buNone/>
            </a:pPr>
            <a:endParaRPr lang="cs-CZ" sz="2400" dirty="0">
              <a:solidFill>
                <a:schemeClr val="tx1">
                  <a:alpha val="80000"/>
                </a:schemeClr>
              </a:solidFill>
            </a:endParaRP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25964836"/>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321B3F1-31A7-E448-BB3C-6B2B56263D6D}"/>
              </a:ext>
            </a:extLst>
          </p:cNvPr>
          <p:cNvSpPr>
            <a:spLocks noGrp="1"/>
          </p:cNvSpPr>
          <p:nvPr>
            <p:ph type="title"/>
          </p:nvPr>
        </p:nvSpPr>
        <p:spPr>
          <a:xfrm>
            <a:off x="838199" y="1498512"/>
            <a:ext cx="8740774" cy="1323439"/>
          </a:xfrm>
        </p:spPr>
        <p:txBody>
          <a:bodyPr anchor="t">
            <a:normAutofit/>
          </a:bodyPr>
          <a:lstStyle/>
          <a:p>
            <a:endParaRPr lang="cs-CZ" sz="4000"/>
          </a:p>
        </p:txBody>
      </p:sp>
      <p:sp>
        <p:nvSpPr>
          <p:cNvPr id="3" name="Zástupný obsah 2">
            <a:extLst>
              <a:ext uri="{FF2B5EF4-FFF2-40B4-BE49-F238E27FC236}">
                <a16:creationId xmlns:a16="http://schemas.microsoft.com/office/drawing/2014/main" id="{56B91F77-F331-AB45-B538-660D6A07F6D5}"/>
              </a:ext>
            </a:extLst>
          </p:cNvPr>
          <p:cNvSpPr>
            <a:spLocks noGrp="1"/>
          </p:cNvSpPr>
          <p:nvPr>
            <p:ph idx="1"/>
          </p:nvPr>
        </p:nvSpPr>
        <p:spPr>
          <a:xfrm>
            <a:off x="838199" y="3003160"/>
            <a:ext cx="8740775" cy="2454300"/>
          </a:xfrm>
        </p:spPr>
        <p:txBody>
          <a:bodyPr>
            <a:normAutofit/>
          </a:bodyPr>
          <a:lstStyle/>
          <a:p>
            <a:pPr marL="0" indent="0">
              <a:buNone/>
            </a:pPr>
            <a:r>
              <a:rPr lang="cs-CZ" sz="2200" b="1" dirty="0">
                <a:solidFill>
                  <a:schemeClr val="tx1">
                    <a:alpha val="80000"/>
                  </a:schemeClr>
                </a:solidFill>
              </a:rPr>
              <a:t>Podle </a:t>
            </a:r>
            <a:r>
              <a:rPr lang="cs-CZ" sz="2200" b="1" dirty="0" err="1">
                <a:solidFill>
                  <a:schemeClr val="tx1">
                    <a:alpha val="80000"/>
                  </a:schemeClr>
                </a:solidFill>
              </a:rPr>
              <a:t>Hervieu-Léger</a:t>
            </a:r>
            <a:r>
              <a:rPr lang="cs-CZ" sz="2200" b="1" dirty="0">
                <a:solidFill>
                  <a:schemeClr val="tx1">
                    <a:alpha val="80000"/>
                  </a:schemeClr>
                </a:solidFill>
              </a:rPr>
              <a:t> musí i tradiční náboženství převzít tento modus bytí</a:t>
            </a:r>
            <a:r>
              <a:rPr lang="cs-CZ" sz="2200" dirty="0">
                <a:solidFill>
                  <a:schemeClr val="tx1">
                    <a:alpha val="80000"/>
                  </a:schemeClr>
                </a:solidFill>
              </a:rPr>
              <a:t>: církve nemohou vznášet nárok na to, že budou vytvářet obsáhlou, stabilní síť smyslu. To je jejich největší úkol i ohrožení: největší ohrožení nepřichází ze sekulárního světa, ale z neschopnosti ustát vlastní rozkolísanou autoritu. Musí připustit, že se symboly mění pod rukama vlivem nových interpretací. </a:t>
            </a:r>
            <a:r>
              <a:rPr lang="cs-CZ" sz="2200" b="1" dirty="0">
                <a:solidFill>
                  <a:schemeClr val="tx1">
                    <a:alpha val="80000"/>
                  </a:schemeClr>
                </a:solidFill>
              </a:rPr>
              <a:t>Pravdu už nemá instituce, ale věřící</a:t>
            </a:r>
            <a:r>
              <a:rPr lang="cs-CZ" sz="2200" dirty="0">
                <a:solidFill>
                  <a:schemeClr val="tx1">
                    <a:alpha val="80000"/>
                  </a:schemeClr>
                </a:solidFill>
              </a:rPr>
              <a:t> a instituce musí neustálé zpochybňování přijmout jako součást víry samé. </a:t>
            </a: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6380279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A555B30E-9BD1-A54E-A1B0-B37115E9A530}"/>
              </a:ext>
            </a:extLst>
          </p:cNvPr>
          <p:cNvSpPr>
            <a:spLocks noGrp="1"/>
          </p:cNvSpPr>
          <p:nvPr>
            <p:ph type="title"/>
          </p:nvPr>
        </p:nvSpPr>
        <p:spPr>
          <a:xfrm>
            <a:off x="833002" y="365125"/>
            <a:ext cx="3973667" cy="5811837"/>
          </a:xfrm>
        </p:spPr>
        <p:txBody>
          <a:bodyPr>
            <a:normAutofit/>
          </a:bodyPr>
          <a:lstStyle/>
          <a:p>
            <a:r>
              <a:rPr lang="cs-CZ" dirty="0">
                <a:solidFill>
                  <a:srgbClr val="FFFFFF"/>
                </a:solidFill>
                <a:latin typeface="Times New Roman" panose="02020603050405020304" pitchFamily="18" charset="0"/>
                <a:cs typeface="Times New Roman" panose="02020603050405020304" pitchFamily="18" charset="0"/>
              </a:rPr>
              <a:t>De-kulturace</a:t>
            </a:r>
            <a:br>
              <a:rPr lang="cs-CZ" dirty="0">
                <a:solidFill>
                  <a:srgbClr val="FFFFFF"/>
                </a:solidFill>
                <a:latin typeface="Times New Roman" panose="02020603050405020304" pitchFamily="18" charset="0"/>
                <a:cs typeface="Times New Roman" panose="02020603050405020304" pitchFamily="18" charset="0"/>
              </a:rPr>
            </a:br>
            <a:r>
              <a:rPr lang="cs-CZ" dirty="0">
                <a:solidFill>
                  <a:srgbClr val="FFFFFF"/>
                </a:solidFill>
                <a:latin typeface="Times New Roman" panose="02020603050405020304" pitchFamily="18" charset="0"/>
                <a:cs typeface="Times New Roman" panose="02020603050405020304" pitchFamily="18" charset="0"/>
              </a:rPr>
              <a:t>náboženství</a:t>
            </a:r>
          </a:p>
        </p:txBody>
      </p:sp>
      <p:sp>
        <p:nvSpPr>
          <p:cNvPr id="3" name="Zástupný obsah 2">
            <a:extLst>
              <a:ext uri="{FF2B5EF4-FFF2-40B4-BE49-F238E27FC236}">
                <a16:creationId xmlns:a16="http://schemas.microsoft.com/office/drawing/2014/main" id="{6F6D18F1-8645-4148-B14A-81EAB7284A63}"/>
              </a:ext>
            </a:extLst>
          </p:cNvPr>
          <p:cNvSpPr>
            <a:spLocks noGrp="1"/>
          </p:cNvSpPr>
          <p:nvPr>
            <p:ph idx="1"/>
          </p:nvPr>
        </p:nvSpPr>
        <p:spPr>
          <a:xfrm>
            <a:off x="5356927" y="365125"/>
            <a:ext cx="5996871" cy="5811837"/>
          </a:xfrm>
        </p:spPr>
        <p:txBody>
          <a:bodyPr anchor="ctr">
            <a:normAutofit/>
          </a:bodyPr>
          <a:lstStyle/>
          <a:p>
            <a:pPr marL="0" indent="0">
              <a:buNone/>
            </a:pPr>
            <a:r>
              <a:rPr lang="cs-CZ" sz="2000" dirty="0">
                <a:solidFill>
                  <a:srgbClr val="FFFFFF"/>
                </a:solidFill>
                <a:latin typeface="Times New Roman" panose="02020603050405020304" pitchFamily="18" charset="0"/>
                <a:cs typeface="Times New Roman" panose="02020603050405020304" pitchFamily="18" charset="0"/>
              </a:rPr>
              <a:t>Islámský fundamentalismus tak není výsledkem importace „cizí“ kultury do „naší“ kultury, ale </a:t>
            </a:r>
            <a:r>
              <a:rPr lang="cs-CZ" sz="2000" b="1" dirty="0">
                <a:solidFill>
                  <a:srgbClr val="FFFFFF"/>
                </a:solidFill>
                <a:latin typeface="Times New Roman" panose="02020603050405020304" pitchFamily="18" charset="0"/>
                <a:cs typeface="Times New Roman" panose="02020603050405020304" pitchFamily="18" charset="0"/>
              </a:rPr>
              <a:t>výsledkem de-kulturace náboženství</a:t>
            </a:r>
            <a:r>
              <a:rPr lang="cs-CZ" sz="2000" dirty="0">
                <a:solidFill>
                  <a:srgbClr val="FFFFFF"/>
                </a:solidFill>
                <a:latin typeface="Times New Roman" panose="02020603050405020304" pitchFamily="18" charset="0"/>
                <a:cs typeface="Times New Roman" panose="02020603050405020304" pitchFamily="18" charset="0"/>
              </a:rPr>
              <a:t>. Tuto teorii by dokládal například Talibán v Afghánistánu, který nebojuje ani tak proti americké kultuře, jako proti původní afghánské tradiční kultuře (viz rovněž ničení starověkých památek islamisty). Nečelíme tak konfliktu kultur, ale konfliktu „čistého“ náboženství na straně jedné a kultury anebo dokonce kulturně zakořeněného náboženství na straně druhé.</a:t>
            </a:r>
          </a:p>
          <a:p>
            <a:pPr marL="0" indent="0">
              <a:buNone/>
            </a:pPr>
            <a:r>
              <a:rPr lang="cs-CZ" sz="2000" dirty="0">
                <a:solidFill>
                  <a:srgbClr val="FFFFFF"/>
                </a:solidFill>
                <a:latin typeface="Times New Roman" panose="02020603050405020304" pitchFamily="18" charset="0"/>
                <a:cs typeface="Times New Roman" panose="02020603050405020304" pitchFamily="18" charset="0"/>
              </a:rPr>
              <a:t>Olivier Roy, </a:t>
            </a:r>
            <a:r>
              <a:rPr lang="cs-CZ" sz="2000" i="1" dirty="0">
                <a:solidFill>
                  <a:srgbClr val="FFFFFF"/>
                </a:solidFill>
                <a:latin typeface="Times New Roman" panose="02020603050405020304" pitchFamily="18" charset="0"/>
                <a:cs typeface="Times New Roman" panose="02020603050405020304" pitchFamily="18" charset="0"/>
              </a:rPr>
              <a:t>La </a:t>
            </a:r>
            <a:r>
              <a:rPr lang="cs-CZ" sz="2000" i="1" dirty="0" err="1">
                <a:solidFill>
                  <a:srgbClr val="FFFFFF"/>
                </a:solidFill>
                <a:latin typeface="Times New Roman" panose="02020603050405020304" pitchFamily="18" charset="0"/>
                <a:cs typeface="Times New Roman" panose="02020603050405020304" pitchFamily="18" charset="0"/>
              </a:rPr>
              <a:t>sainte</a:t>
            </a:r>
            <a:r>
              <a:rPr lang="cs-CZ" sz="2000" i="1" dirty="0">
                <a:solidFill>
                  <a:srgbClr val="FFFFFF"/>
                </a:solidFill>
                <a:latin typeface="Times New Roman" panose="02020603050405020304" pitchFamily="18" charset="0"/>
                <a:cs typeface="Times New Roman" panose="02020603050405020304" pitchFamily="18" charset="0"/>
              </a:rPr>
              <a:t> ignorance. </a:t>
            </a:r>
            <a:r>
              <a:rPr lang="cs-CZ" sz="2000" i="1" dirty="0" err="1">
                <a:solidFill>
                  <a:srgbClr val="FFFFFF"/>
                </a:solidFill>
                <a:latin typeface="Times New Roman" panose="02020603050405020304" pitchFamily="18" charset="0"/>
                <a:cs typeface="Times New Roman" panose="02020603050405020304" pitchFamily="18" charset="0"/>
              </a:rPr>
              <a:t>Le</a:t>
            </a:r>
            <a:r>
              <a:rPr lang="cs-CZ" sz="2000" i="1" dirty="0">
                <a:solidFill>
                  <a:srgbClr val="FFFFFF"/>
                </a:solidFill>
                <a:latin typeface="Times New Roman" panose="02020603050405020304" pitchFamily="18" charset="0"/>
                <a:cs typeface="Times New Roman" panose="02020603050405020304" pitchFamily="18" charset="0"/>
              </a:rPr>
              <a:t> </a:t>
            </a:r>
            <a:r>
              <a:rPr lang="cs-CZ" sz="2000" i="1" dirty="0" err="1">
                <a:solidFill>
                  <a:srgbClr val="FFFFFF"/>
                </a:solidFill>
                <a:latin typeface="Times New Roman" panose="02020603050405020304" pitchFamily="18" charset="0"/>
                <a:cs typeface="Times New Roman" panose="02020603050405020304" pitchFamily="18" charset="0"/>
              </a:rPr>
              <a:t>temps</a:t>
            </a:r>
            <a:r>
              <a:rPr lang="cs-CZ" sz="2000" i="1" dirty="0">
                <a:solidFill>
                  <a:srgbClr val="FFFFFF"/>
                </a:solidFill>
                <a:latin typeface="Times New Roman" panose="02020603050405020304" pitchFamily="18" charset="0"/>
                <a:cs typeface="Times New Roman" panose="02020603050405020304" pitchFamily="18" charset="0"/>
              </a:rPr>
              <a:t> de la religion </a:t>
            </a:r>
            <a:r>
              <a:rPr lang="cs-CZ" sz="2000" i="1" dirty="0" err="1">
                <a:solidFill>
                  <a:srgbClr val="FFFFFF"/>
                </a:solidFill>
                <a:latin typeface="Times New Roman" panose="02020603050405020304" pitchFamily="18" charset="0"/>
                <a:cs typeface="Times New Roman" panose="02020603050405020304" pitchFamily="18" charset="0"/>
              </a:rPr>
              <a:t>sans</a:t>
            </a:r>
            <a:r>
              <a:rPr lang="cs-CZ" sz="2000" i="1" dirty="0">
                <a:solidFill>
                  <a:srgbClr val="FFFFFF"/>
                </a:solidFill>
                <a:latin typeface="Times New Roman" panose="02020603050405020304" pitchFamily="18" charset="0"/>
                <a:cs typeface="Times New Roman" panose="02020603050405020304" pitchFamily="18" charset="0"/>
              </a:rPr>
              <a:t> </a:t>
            </a:r>
            <a:r>
              <a:rPr lang="cs-CZ" sz="2000" i="1" dirty="0" err="1">
                <a:solidFill>
                  <a:srgbClr val="FFFFFF"/>
                </a:solidFill>
                <a:latin typeface="Times New Roman" panose="02020603050405020304" pitchFamily="18" charset="0"/>
                <a:cs typeface="Times New Roman" panose="02020603050405020304" pitchFamily="18" charset="0"/>
              </a:rPr>
              <a:t>culture</a:t>
            </a:r>
            <a:r>
              <a:rPr lang="cs-CZ" sz="2000" dirty="0">
                <a:solidFill>
                  <a:srgbClr val="FFFFFF"/>
                </a:solidFill>
                <a:latin typeface="Times New Roman" panose="02020603050405020304" pitchFamily="18" charset="0"/>
                <a:cs typeface="Times New Roman" panose="02020603050405020304" pitchFamily="18" charset="0"/>
              </a:rPr>
              <a:t>, Paris: </a:t>
            </a:r>
            <a:r>
              <a:rPr lang="cs-CZ" sz="2000" dirty="0" err="1">
                <a:solidFill>
                  <a:srgbClr val="FFFFFF"/>
                </a:solidFill>
                <a:latin typeface="Times New Roman" panose="02020603050405020304" pitchFamily="18" charset="0"/>
                <a:cs typeface="Times New Roman" panose="02020603050405020304" pitchFamily="18" charset="0"/>
              </a:rPr>
              <a:t>Seuil</a:t>
            </a:r>
            <a:r>
              <a:rPr lang="cs-CZ" sz="2000" dirty="0">
                <a:solidFill>
                  <a:srgbClr val="FFFFFF"/>
                </a:solidFill>
                <a:latin typeface="Times New Roman" panose="02020603050405020304" pitchFamily="18" charset="0"/>
                <a:cs typeface="Times New Roman" panose="02020603050405020304" pitchFamily="18" charset="0"/>
              </a:rPr>
              <a:t>, 2008. (viz německý překlad </a:t>
            </a:r>
            <a:r>
              <a:rPr lang="cs-CZ" sz="2000" i="1" dirty="0" err="1">
                <a:solidFill>
                  <a:srgbClr val="FFFFFF"/>
                </a:solidFill>
                <a:latin typeface="Times New Roman" panose="02020603050405020304" pitchFamily="18" charset="0"/>
                <a:cs typeface="Times New Roman" panose="02020603050405020304" pitchFamily="18" charset="0"/>
              </a:rPr>
              <a:t>Heilige</a:t>
            </a:r>
            <a:r>
              <a:rPr lang="cs-CZ" sz="2000" i="1" dirty="0">
                <a:solidFill>
                  <a:srgbClr val="FFFFFF"/>
                </a:solidFill>
                <a:latin typeface="Times New Roman" panose="02020603050405020304" pitchFamily="18" charset="0"/>
                <a:cs typeface="Times New Roman" panose="02020603050405020304" pitchFamily="18" charset="0"/>
              </a:rPr>
              <a:t> </a:t>
            </a:r>
            <a:r>
              <a:rPr lang="cs-CZ" sz="2000" i="1" dirty="0" err="1">
                <a:solidFill>
                  <a:srgbClr val="FFFFFF"/>
                </a:solidFill>
                <a:latin typeface="Times New Roman" panose="02020603050405020304" pitchFamily="18" charset="0"/>
                <a:cs typeface="Times New Roman" panose="02020603050405020304" pitchFamily="18" charset="0"/>
              </a:rPr>
              <a:t>Einfalt</a:t>
            </a:r>
            <a:r>
              <a:rPr lang="cs-CZ" sz="2000" dirty="0">
                <a:solidFill>
                  <a:srgbClr val="FFFFFF"/>
                </a:solidFill>
                <a:latin typeface="Times New Roman" panose="02020603050405020304" pitchFamily="18" charset="0"/>
                <a:cs typeface="Times New Roman" panose="02020603050405020304" pitchFamily="18" charset="0"/>
              </a:rPr>
              <a:t>, 2015 a anglický překlad </a:t>
            </a:r>
            <a:r>
              <a:rPr lang="cs-CZ" sz="2000" i="1" dirty="0" err="1">
                <a:solidFill>
                  <a:srgbClr val="FFFFFF"/>
                </a:solidFill>
                <a:latin typeface="Times New Roman" panose="02020603050405020304" pitchFamily="18" charset="0"/>
                <a:cs typeface="Times New Roman" panose="02020603050405020304" pitchFamily="18" charset="0"/>
              </a:rPr>
              <a:t>Holy</a:t>
            </a:r>
            <a:r>
              <a:rPr lang="cs-CZ" sz="2000" i="1" dirty="0">
                <a:solidFill>
                  <a:srgbClr val="FFFFFF"/>
                </a:solidFill>
                <a:latin typeface="Times New Roman" panose="02020603050405020304" pitchFamily="18" charset="0"/>
                <a:cs typeface="Times New Roman" panose="02020603050405020304" pitchFamily="18" charset="0"/>
              </a:rPr>
              <a:t> Ignorance</a:t>
            </a:r>
            <a:r>
              <a:rPr lang="cs-CZ" sz="2000" dirty="0">
                <a:solidFill>
                  <a:srgbClr val="FFFFFF"/>
                </a:solidFill>
                <a:latin typeface="Times New Roman" panose="02020603050405020304" pitchFamily="18" charset="0"/>
                <a:cs typeface="Times New Roman" panose="02020603050405020304" pitchFamily="18" charset="0"/>
              </a:rPr>
              <a:t>, 2016).</a:t>
            </a:r>
          </a:p>
          <a:p>
            <a:pPr marL="0" indent="0">
              <a:buNone/>
            </a:pPr>
            <a:endParaRPr lang="cs-CZ" sz="20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79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Nadpis 1">
            <a:extLst>
              <a:ext uri="{FF2B5EF4-FFF2-40B4-BE49-F238E27FC236}">
                <a16:creationId xmlns:a16="http://schemas.microsoft.com/office/drawing/2014/main" id="{335A2E92-8B06-324C-9D17-35A83343DC3A}"/>
              </a:ext>
            </a:extLst>
          </p:cNvPr>
          <p:cNvSpPr>
            <a:spLocks noGrp="1"/>
          </p:cNvSpPr>
          <p:nvPr>
            <p:ph type="ctrTitle"/>
          </p:nvPr>
        </p:nvSpPr>
        <p:spPr>
          <a:xfrm>
            <a:off x="838199" y="1120676"/>
            <a:ext cx="7021513" cy="2308324"/>
          </a:xfrm>
        </p:spPr>
        <p:txBody>
          <a:bodyPr>
            <a:normAutofit/>
          </a:bodyPr>
          <a:lstStyle/>
          <a:p>
            <a:pPr algn="l"/>
            <a:r>
              <a:rPr lang="cs-CZ" sz="7200" dirty="0">
                <a:solidFill>
                  <a:schemeClr val="bg1"/>
                </a:solidFill>
              </a:rPr>
              <a:t>Náboženství a paměť</a:t>
            </a:r>
          </a:p>
        </p:txBody>
      </p:sp>
      <p:sp>
        <p:nvSpPr>
          <p:cNvPr id="3" name="Podnadpis 2">
            <a:extLst>
              <a:ext uri="{FF2B5EF4-FFF2-40B4-BE49-F238E27FC236}">
                <a16:creationId xmlns:a16="http://schemas.microsoft.com/office/drawing/2014/main" id="{DAAA793E-6F56-924B-8305-1BC48C26C002}"/>
              </a:ext>
            </a:extLst>
          </p:cNvPr>
          <p:cNvSpPr>
            <a:spLocks noGrp="1"/>
          </p:cNvSpPr>
          <p:nvPr>
            <p:ph type="subTitle" idx="1"/>
          </p:nvPr>
        </p:nvSpPr>
        <p:spPr>
          <a:xfrm>
            <a:off x="835024" y="3809999"/>
            <a:ext cx="7025753" cy="1012778"/>
          </a:xfrm>
        </p:spPr>
        <p:txBody>
          <a:bodyPr>
            <a:normAutofit/>
          </a:bodyPr>
          <a:lstStyle/>
          <a:p>
            <a:pPr algn="l"/>
            <a:r>
              <a:rPr lang="cs-CZ">
                <a:solidFill>
                  <a:schemeClr val="bg1"/>
                </a:solidFill>
              </a:rPr>
              <a:t>Sociologie náboženství, 2021</a:t>
            </a:r>
          </a:p>
        </p:txBody>
      </p:sp>
    </p:spTree>
    <p:extLst>
      <p:ext uri="{BB962C8B-B14F-4D97-AF65-F5344CB8AC3E}">
        <p14:creationId xmlns:p14="http://schemas.microsoft.com/office/powerpoint/2010/main" val="99471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2D93CD6-5D0C-D242-8BF6-2492A78EFDF2}"/>
              </a:ext>
            </a:extLst>
          </p:cNvPr>
          <p:cNvSpPr>
            <a:spLocks noGrp="1"/>
          </p:cNvSpPr>
          <p:nvPr>
            <p:ph type="title"/>
          </p:nvPr>
        </p:nvSpPr>
        <p:spPr>
          <a:xfrm>
            <a:off x="838199" y="1498512"/>
            <a:ext cx="8740774" cy="987513"/>
          </a:xfrm>
        </p:spPr>
        <p:txBody>
          <a:bodyPr anchor="t">
            <a:normAutofit/>
          </a:bodyPr>
          <a:lstStyle/>
          <a:p>
            <a:r>
              <a:rPr lang="cs-CZ" sz="4000"/>
              <a:t>Proč paměť?</a:t>
            </a:r>
          </a:p>
        </p:txBody>
      </p:sp>
      <p:sp>
        <p:nvSpPr>
          <p:cNvPr id="3" name="Zástupný obsah 2">
            <a:extLst>
              <a:ext uri="{FF2B5EF4-FFF2-40B4-BE49-F238E27FC236}">
                <a16:creationId xmlns:a16="http://schemas.microsoft.com/office/drawing/2014/main" id="{1658BA33-7F15-1243-BC57-9C0BF84D2F72}"/>
              </a:ext>
            </a:extLst>
          </p:cNvPr>
          <p:cNvSpPr>
            <a:spLocks noGrp="1"/>
          </p:cNvSpPr>
          <p:nvPr>
            <p:ph idx="1"/>
          </p:nvPr>
        </p:nvSpPr>
        <p:spPr>
          <a:xfrm>
            <a:off x="838199" y="2486025"/>
            <a:ext cx="8740775" cy="2971435"/>
          </a:xfrm>
        </p:spPr>
        <p:txBody>
          <a:bodyPr>
            <a:normAutofit/>
          </a:bodyPr>
          <a:lstStyle/>
          <a:p>
            <a:pPr marL="0" indent="0">
              <a:buNone/>
            </a:pPr>
            <a:r>
              <a:rPr lang="cs-CZ" sz="2000" dirty="0">
                <a:solidFill>
                  <a:schemeClr val="tx1">
                    <a:alpha val="80000"/>
                  </a:schemeClr>
                </a:solidFill>
              </a:rPr>
              <a:t>„Ale pamatuj, že jsi byl otrokem v Egyptě a že Hospodin, tvůj Bůh, tě odtud vykoupil...“</a:t>
            </a:r>
          </a:p>
          <a:p>
            <a:pPr marL="0" indent="0">
              <a:buNone/>
            </a:pPr>
            <a:r>
              <a:rPr lang="cs-CZ" sz="2000" b="1" dirty="0">
                <a:solidFill>
                  <a:schemeClr val="tx1">
                    <a:alpha val="80000"/>
                  </a:schemeClr>
                </a:solidFill>
              </a:rPr>
              <a:t>Jan </a:t>
            </a:r>
            <a:r>
              <a:rPr lang="cs-CZ" sz="2000" b="1" dirty="0" err="1">
                <a:solidFill>
                  <a:schemeClr val="tx1">
                    <a:alpha val="80000"/>
                  </a:schemeClr>
                </a:solidFill>
              </a:rPr>
              <a:t>Assmann</a:t>
            </a:r>
            <a:r>
              <a:rPr lang="cs-CZ" sz="2000" dirty="0">
                <a:solidFill>
                  <a:schemeClr val="tx1">
                    <a:alpha val="80000"/>
                  </a:schemeClr>
                </a:solidFill>
              </a:rPr>
              <a:t> jeden z nejvýznamnějších německých religionistů a egyptologů současnosti považuje veškerou kulturu za </a:t>
            </a:r>
            <a:r>
              <a:rPr lang="cs-CZ" sz="2000" b="1" dirty="0">
                <a:solidFill>
                  <a:schemeClr val="tx1">
                    <a:alpha val="80000"/>
                  </a:schemeClr>
                </a:solidFill>
              </a:rPr>
              <a:t>gigantický mnemotechnický projekt bojující proti běsu zapomnění</a:t>
            </a:r>
            <a:r>
              <a:rPr lang="cs-CZ" sz="2000" dirty="0">
                <a:solidFill>
                  <a:schemeClr val="tx1">
                    <a:alpha val="80000"/>
                  </a:schemeClr>
                </a:solidFill>
              </a:rPr>
              <a:t>. Rozlišuje přitom přírodní (chladné) a historické (horké) kultury: přírodní národy žijí opakováním dávných vzorců, naopak historické společnosti se snaží minulost přesáhnout.</a:t>
            </a:r>
            <a:r>
              <a:rPr lang="cs-CZ" sz="2000" dirty="0">
                <a:solidFill>
                  <a:schemeClr val="tx1">
                    <a:alpha val="80000"/>
                  </a:schemeClr>
                </a:solidFill>
                <a:effectLst/>
              </a:rPr>
              <a:t> </a:t>
            </a:r>
            <a:endParaRPr lang="cs-CZ" sz="2000" dirty="0">
              <a:solidFill>
                <a:schemeClr val="tx1">
                  <a:alpha val="80000"/>
                </a:schemeClr>
              </a:solidFill>
            </a:endParaRP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798789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F616921-FCA0-8448-B7CE-24BD1E5738CE}"/>
              </a:ext>
            </a:extLst>
          </p:cNvPr>
          <p:cNvSpPr>
            <a:spLocks noGrp="1"/>
          </p:cNvSpPr>
          <p:nvPr>
            <p:ph type="title"/>
          </p:nvPr>
        </p:nvSpPr>
        <p:spPr>
          <a:xfrm>
            <a:off x="838199" y="1498512"/>
            <a:ext cx="8740774" cy="1323439"/>
          </a:xfrm>
        </p:spPr>
        <p:txBody>
          <a:bodyPr anchor="t">
            <a:normAutofit/>
          </a:bodyPr>
          <a:lstStyle/>
          <a:p>
            <a:r>
              <a:rPr lang="cs-CZ" sz="4000" dirty="0"/>
              <a:t>Chladné versus horké společnosti</a:t>
            </a:r>
          </a:p>
        </p:txBody>
      </p:sp>
      <p:sp>
        <p:nvSpPr>
          <p:cNvPr id="3" name="Zástupný obsah 2">
            <a:extLst>
              <a:ext uri="{FF2B5EF4-FFF2-40B4-BE49-F238E27FC236}">
                <a16:creationId xmlns:a16="http://schemas.microsoft.com/office/drawing/2014/main" id="{F17C7757-9D9B-5A4A-A62F-A7297BB9174E}"/>
              </a:ext>
            </a:extLst>
          </p:cNvPr>
          <p:cNvSpPr>
            <a:spLocks noGrp="1"/>
          </p:cNvSpPr>
          <p:nvPr>
            <p:ph idx="1"/>
          </p:nvPr>
        </p:nvSpPr>
        <p:spPr>
          <a:xfrm>
            <a:off x="838199" y="3003160"/>
            <a:ext cx="8740775" cy="2454300"/>
          </a:xfrm>
        </p:spPr>
        <p:txBody>
          <a:bodyPr>
            <a:normAutofit/>
          </a:bodyPr>
          <a:lstStyle/>
          <a:p>
            <a:pPr marL="0" indent="0">
              <a:buNone/>
            </a:pPr>
            <a:r>
              <a:rPr lang="cs-CZ" sz="2400" dirty="0">
                <a:solidFill>
                  <a:schemeClr val="tx1">
                    <a:alpha val="80000"/>
                  </a:schemeClr>
                </a:solidFill>
              </a:rPr>
              <a:t>První, tzv. „</a:t>
            </a:r>
            <a:r>
              <a:rPr lang="cs-CZ" sz="2400" b="1" dirty="0">
                <a:solidFill>
                  <a:schemeClr val="tx1">
                    <a:alpha val="80000"/>
                  </a:schemeClr>
                </a:solidFill>
              </a:rPr>
              <a:t>chladné společnosti</a:t>
            </a:r>
            <a:r>
              <a:rPr lang="cs-CZ" sz="2400" dirty="0">
                <a:solidFill>
                  <a:schemeClr val="tx1">
                    <a:alpha val="80000"/>
                  </a:schemeClr>
                </a:solidFill>
              </a:rPr>
              <a:t>“ mají „robustní paměť“, která se otiskuje do následujících generací; tyto společnosti disponují institucionálními prostředky, jak anulovat tendenci lidských společností k narušení kontinuity; „</a:t>
            </a:r>
            <a:r>
              <a:rPr lang="cs-CZ" sz="2400" b="1" dirty="0">
                <a:solidFill>
                  <a:schemeClr val="tx1">
                    <a:alpha val="80000"/>
                  </a:schemeClr>
                </a:solidFill>
              </a:rPr>
              <a:t>horké společnosti</a:t>
            </a:r>
            <a:r>
              <a:rPr lang="cs-CZ" sz="2400" dirty="0">
                <a:solidFill>
                  <a:schemeClr val="tx1">
                    <a:alpha val="80000"/>
                  </a:schemeClr>
                </a:solidFill>
              </a:rPr>
              <a:t>“ mají k dispozici písmo a stát, tedy racionální instituce. </a:t>
            </a: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00059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4958CFE-0ED6-F44F-951F-87407B7D7368}"/>
              </a:ext>
            </a:extLst>
          </p:cNvPr>
          <p:cNvSpPr>
            <a:spLocks noGrp="1"/>
          </p:cNvSpPr>
          <p:nvPr>
            <p:ph type="title"/>
          </p:nvPr>
        </p:nvSpPr>
        <p:spPr>
          <a:xfrm>
            <a:off x="838199" y="1498512"/>
            <a:ext cx="8740774" cy="1323439"/>
          </a:xfrm>
        </p:spPr>
        <p:txBody>
          <a:bodyPr anchor="t">
            <a:normAutofit/>
          </a:bodyPr>
          <a:lstStyle/>
          <a:p>
            <a:r>
              <a:rPr lang="cs-CZ" sz="4000" dirty="0"/>
              <a:t>Písmo rozevírá možnosti</a:t>
            </a:r>
          </a:p>
        </p:txBody>
      </p:sp>
      <p:sp>
        <p:nvSpPr>
          <p:cNvPr id="3" name="Zástupný obsah 2">
            <a:extLst>
              <a:ext uri="{FF2B5EF4-FFF2-40B4-BE49-F238E27FC236}">
                <a16:creationId xmlns:a16="http://schemas.microsoft.com/office/drawing/2014/main" id="{BABE4491-67CB-024D-8DD4-0E7C1F41169A}"/>
              </a:ext>
            </a:extLst>
          </p:cNvPr>
          <p:cNvSpPr>
            <a:spLocks noGrp="1"/>
          </p:cNvSpPr>
          <p:nvPr>
            <p:ph idx="1"/>
          </p:nvPr>
        </p:nvSpPr>
        <p:spPr>
          <a:xfrm>
            <a:off x="838199" y="2394284"/>
            <a:ext cx="8740775" cy="3063176"/>
          </a:xfrm>
        </p:spPr>
        <p:txBody>
          <a:bodyPr>
            <a:normAutofit/>
          </a:bodyPr>
          <a:lstStyle/>
          <a:p>
            <a:pPr marL="0" indent="0">
              <a:buNone/>
            </a:pPr>
            <a:r>
              <a:rPr lang="cs-CZ" sz="2000" dirty="0">
                <a:solidFill>
                  <a:schemeClr val="tx1">
                    <a:alpha val="80000"/>
                  </a:schemeClr>
                </a:solidFill>
              </a:rPr>
              <a:t>Mohlo by se zdát, že právě v horkých společnostech by mělo být snazší uchovávat minulost, protože disponují prostředky, jak vše zapsat a zaznamenat. Opak je ale pravdou: ve skutečnosti se vlivem písma začínají jednotlivé fáze kultury mimořádně rychle proměňovat: najednou již není základní jednotkou tisíciletí, ale století, desetiletí atd. </a:t>
            </a:r>
            <a:r>
              <a:rPr lang="cs-CZ" sz="2000" b="1" dirty="0">
                <a:solidFill>
                  <a:schemeClr val="tx1">
                    <a:alpha val="80000"/>
                  </a:schemeClr>
                </a:solidFill>
              </a:rPr>
              <a:t>Důvodem je, že písmo rozevírá pole potenciality:</a:t>
            </a:r>
            <a:r>
              <a:rPr lang="cs-CZ" sz="2000" dirty="0">
                <a:solidFill>
                  <a:schemeClr val="tx1">
                    <a:alpha val="80000"/>
                  </a:schemeClr>
                </a:solidFill>
              </a:rPr>
              <a:t> na pozadí toho, co je psáno, se </a:t>
            </a:r>
            <a:r>
              <a:rPr lang="cs-CZ" sz="2000" b="1" dirty="0">
                <a:solidFill>
                  <a:schemeClr val="tx1">
                    <a:alpha val="80000"/>
                  </a:schemeClr>
                </a:solidFill>
              </a:rPr>
              <a:t>objevuje horizont poukazující k tomu, co není psáno, ale co by rovněž mohlo být možné.</a:t>
            </a:r>
            <a:r>
              <a:rPr lang="cs-CZ" sz="2000" dirty="0">
                <a:solidFill>
                  <a:schemeClr val="tx1">
                    <a:alpha val="80000"/>
                  </a:schemeClr>
                </a:solidFill>
              </a:rPr>
              <a:t> Uchovávání již navíc není tak silná hodnota – </a:t>
            </a:r>
            <a:r>
              <a:rPr lang="cs-CZ" sz="2000" b="1" dirty="0">
                <a:solidFill>
                  <a:schemeClr val="tx1">
                    <a:alpha val="80000"/>
                  </a:schemeClr>
                </a:solidFill>
              </a:rPr>
              <a:t>jednou zapsaná minulost se jeví v bezpečí</a:t>
            </a:r>
            <a:r>
              <a:rPr lang="cs-CZ" sz="2000" dirty="0">
                <a:solidFill>
                  <a:schemeClr val="tx1">
                    <a:alpha val="80000"/>
                  </a:schemeClr>
                </a:solidFill>
              </a:rPr>
              <a:t>, a tak </a:t>
            </a:r>
            <a:r>
              <a:rPr lang="cs-CZ" sz="2000" b="1" dirty="0">
                <a:solidFill>
                  <a:schemeClr val="tx1">
                    <a:alpha val="80000"/>
                  </a:schemeClr>
                </a:solidFill>
              </a:rPr>
              <a:t>nastupují experimenty</a:t>
            </a:r>
            <a:r>
              <a:rPr lang="cs-CZ" sz="2000" dirty="0">
                <a:solidFill>
                  <a:schemeClr val="tx1">
                    <a:alpha val="80000"/>
                  </a:schemeClr>
                </a:solidFill>
              </a:rPr>
              <a:t>.</a:t>
            </a:r>
            <a:r>
              <a:rPr lang="cs-CZ" sz="2000" dirty="0">
                <a:solidFill>
                  <a:schemeClr val="tx1">
                    <a:alpha val="80000"/>
                  </a:schemeClr>
                </a:solidFill>
                <a:effectLst/>
              </a:rPr>
              <a:t> </a:t>
            </a:r>
            <a:endParaRPr lang="cs-CZ" sz="2000" dirty="0">
              <a:solidFill>
                <a:schemeClr val="tx1">
                  <a:alpha val="80000"/>
                </a:schemeClr>
              </a:solidFill>
            </a:endParaRP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258366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B639575-3C05-394E-96A8-355BB1814999}"/>
              </a:ext>
            </a:extLst>
          </p:cNvPr>
          <p:cNvSpPr>
            <a:spLocks noGrp="1"/>
          </p:cNvSpPr>
          <p:nvPr>
            <p:ph type="title"/>
          </p:nvPr>
        </p:nvSpPr>
        <p:spPr>
          <a:xfrm>
            <a:off x="838199" y="1498512"/>
            <a:ext cx="8740774" cy="1323439"/>
          </a:xfrm>
        </p:spPr>
        <p:txBody>
          <a:bodyPr anchor="t">
            <a:normAutofit/>
          </a:bodyPr>
          <a:lstStyle/>
          <a:p>
            <a:r>
              <a:rPr lang="cs-CZ" sz="4000" dirty="0"/>
              <a:t>Lačná touha po změně</a:t>
            </a:r>
          </a:p>
        </p:txBody>
      </p:sp>
      <p:sp>
        <p:nvSpPr>
          <p:cNvPr id="3" name="Zástupný obsah 2">
            <a:extLst>
              <a:ext uri="{FF2B5EF4-FFF2-40B4-BE49-F238E27FC236}">
                <a16:creationId xmlns:a16="http://schemas.microsoft.com/office/drawing/2014/main" id="{FF76BFE1-4186-BC43-AB6C-AB99FE828D56}"/>
              </a:ext>
            </a:extLst>
          </p:cNvPr>
          <p:cNvSpPr>
            <a:spLocks noGrp="1"/>
          </p:cNvSpPr>
          <p:nvPr>
            <p:ph idx="1"/>
          </p:nvPr>
        </p:nvSpPr>
        <p:spPr>
          <a:xfrm>
            <a:off x="838199" y="2418347"/>
            <a:ext cx="8740775" cy="3039113"/>
          </a:xfrm>
        </p:spPr>
        <p:txBody>
          <a:bodyPr>
            <a:normAutofit/>
          </a:bodyPr>
          <a:lstStyle/>
          <a:p>
            <a:pPr marL="0" indent="0">
              <a:buNone/>
            </a:pPr>
            <a:r>
              <a:rPr lang="cs-CZ" sz="2000" dirty="0">
                <a:solidFill>
                  <a:schemeClr val="tx1">
                    <a:alpha val="80000"/>
                  </a:schemeClr>
                </a:solidFill>
              </a:rPr>
              <a:t>Lévi-Strauss, který je původcem rozlišení na chladné a horké společnosti, hovoří o „</a:t>
            </a:r>
            <a:r>
              <a:rPr lang="cs-CZ" sz="2000" b="1" dirty="0">
                <a:solidFill>
                  <a:schemeClr val="tx1">
                    <a:alpha val="80000"/>
                  </a:schemeClr>
                </a:solidFill>
              </a:rPr>
              <a:t>lačné potřebě změny</a:t>
            </a:r>
            <a:r>
              <a:rPr lang="cs-CZ" sz="2000" dirty="0">
                <a:solidFill>
                  <a:schemeClr val="tx1">
                    <a:alpha val="80000"/>
                  </a:schemeClr>
                </a:solidFill>
              </a:rPr>
              <a:t>“. V chladných společnostech je člověk tím váženější, čím více si toho pamatuje (= moudrost): takový člověk je </a:t>
            </a:r>
            <a:r>
              <a:rPr lang="cs-CZ" sz="2000" b="1" dirty="0">
                <a:solidFill>
                  <a:schemeClr val="tx1">
                    <a:alpha val="80000"/>
                  </a:schemeClr>
                </a:solidFill>
              </a:rPr>
              <a:t>ztělesněním neviditelné paměti</a:t>
            </a:r>
            <a:r>
              <a:rPr lang="cs-CZ" sz="2000" dirty="0">
                <a:solidFill>
                  <a:schemeClr val="tx1">
                    <a:alpha val="80000"/>
                  </a:schemeClr>
                </a:solidFill>
              </a:rPr>
              <a:t>; naopak v horkých společnostech je vážený ten člověk, který je schopen k přejatému </a:t>
            </a:r>
            <a:r>
              <a:rPr lang="cs-CZ" sz="2000" b="1" dirty="0">
                <a:solidFill>
                  <a:schemeClr val="tx1">
                    <a:alpha val="80000"/>
                  </a:schemeClr>
                </a:solidFill>
              </a:rPr>
              <a:t>přidat něco </a:t>
            </a:r>
            <a:r>
              <a:rPr lang="cs-CZ" sz="2000" b="1" i="1" dirty="0">
                <a:solidFill>
                  <a:schemeClr val="tx1">
                    <a:alpha val="80000"/>
                  </a:schemeClr>
                </a:solidFill>
              </a:rPr>
              <a:t>nového</a:t>
            </a:r>
            <a:r>
              <a:rPr lang="cs-CZ" sz="2000" dirty="0">
                <a:solidFill>
                  <a:schemeClr val="tx1">
                    <a:alpha val="80000"/>
                  </a:schemeClr>
                </a:solidFill>
              </a:rPr>
              <a:t>. Tím jsou horké společnosti poháněny stále dopředu, resp. klopýtají od jedné změně k další. </a:t>
            </a:r>
          </a:p>
          <a:p>
            <a:pPr marL="0" indent="0">
              <a:buNone/>
            </a:pPr>
            <a:r>
              <a:rPr lang="cs-CZ" sz="2000" dirty="0">
                <a:solidFill>
                  <a:schemeClr val="tx1">
                    <a:alpha val="80000"/>
                  </a:schemeClr>
                </a:solidFill>
              </a:rPr>
              <a:t>Písemná kultura tak vytváří obojí: </a:t>
            </a:r>
            <a:r>
              <a:rPr lang="cs-CZ" sz="2000" b="1" dirty="0">
                <a:solidFill>
                  <a:schemeClr val="tx1">
                    <a:alpha val="80000"/>
                  </a:schemeClr>
                </a:solidFill>
              </a:rPr>
              <a:t>spolu se schopností dobře podržet minulost i nevídanou schopnost zapomínat</a:t>
            </a:r>
            <a:r>
              <a:rPr lang="cs-CZ" sz="2000" dirty="0">
                <a:solidFill>
                  <a:schemeClr val="tx1">
                    <a:alpha val="80000"/>
                  </a:schemeClr>
                </a:solidFill>
              </a:rPr>
              <a:t> </a:t>
            </a:r>
            <a:r>
              <a:rPr lang="cs-CZ" sz="2000" b="1" dirty="0">
                <a:solidFill>
                  <a:schemeClr val="tx1">
                    <a:alpha val="80000"/>
                  </a:schemeClr>
                </a:solidFill>
              </a:rPr>
              <a:t>na osobní rovině</a:t>
            </a:r>
            <a:r>
              <a:rPr lang="cs-CZ" sz="2000" dirty="0">
                <a:solidFill>
                  <a:schemeClr val="tx1">
                    <a:alpha val="80000"/>
                  </a:schemeClr>
                </a:solidFill>
              </a:rPr>
              <a:t>.</a:t>
            </a:r>
          </a:p>
          <a:p>
            <a:pPr marL="0" indent="0">
              <a:buNone/>
            </a:pPr>
            <a:endParaRPr lang="cs-CZ" sz="2000" dirty="0">
              <a:solidFill>
                <a:schemeClr val="tx1">
                  <a:alpha val="80000"/>
                </a:schemeClr>
              </a:solidFill>
            </a:endParaRPr>
          </a:p>
          <a:p>
            <a:pPr marL="0" indent="0">
              <a:buNone/>
            </a:pPr>
            <a:endParaRPr lang="cs-CZ" sz="2000" dirty="0">
              <a:solidFill>
                <a:schemeClr val="tx1">
                  <a:alpha val="80000"/>
                </a:schemeClr>
              </a:solidFill>
            </a:endParaRP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977939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E49C7FC-FC59-1640-BEB2-91DCEBFF2AF7}"/>
              </a:ext>
            </a:extLst>
          </p:cNvPr>
          <p:cNvSpPr>
            <a:spLocks noGrp="1"/>
          </p:cNvSpPr>
          <p:nvPr>
            <p:ph type="title"/>
          </p:nvPr>
        </p:nvSpPr>
        <p:spPr>
          <a:xfrm>
            <a:off x="838199" y="1498512"/>
            <a:ext cx="8740774" cy="1323439"/>
          </a:xfrm>
        </p:spPr>
        <p:txBody>
          <a:bodyPr anchor="t">
            <a:normAutofit/>
          </a:bodyPr>
          <a:lstStyle/>
          <a:p>
            <a:r>
              <a:rPr lang="cs-CZ" sz="4000"/>
              <a:t>Oceán v moři zapomnění</a:t>
            </a:r>
          </a:p>
        </p:txBody>
      </p:sp>
      <p:sp>
        <p:nvSpPr>
          <p:cNvPr id="3" name="Zástupný obsah 2">
            <a:extLst>
              <a:ext uri="{FF2B5EF4-FFF2-40B4-BE49-F238E27FC236}">
                <a16:creationId xmlns:a16="http://schemas.microsoft.com/office/drawing/2014/main" id="{4443AA36-C233-8642-90B1-21D7A1B3B667}"/>
              </a:ext>
            </a:extLst>
          </p:cNvPr>
          <p:cNvSpPr>
            <a:spLocks noGrp="1"/>
          </p:cNvSpPr>
          <p:nvPr>
            <p:ph idx="1"/>
          </p:nvPr>
        </p:nvSpPr>
        <p:spPr>
          <a:xfrm>
            <a:off x="838199" y="2600325"/>
            <a:ext cx="8740775" cy="2857135"/>
          </a:xfrm>
        </p:spPr>
        <p:txBody>
          <a:bodyPr>
            <a:normAutofit/>
          </a:bodyPr>
          <a:lstStyle/>
          <a:p>
            <a:pPr marL="0" indent="0">
              <a:buNone/>
            </a:pPr>
            <a:r>
              <a:rPr lang="cs-CZ" sz="2200" b="1" dirty="0">
                <a:solidFill>
                  <a:schemeClr val="tx1">
                    <a:alpha val="80000"/>
                  </a:schemeClr>
                </a:solidFill>
              </a:rPr>
              <a:t>Chlad</a:t>
            </a:r>
            <a:r>
              <a:rPr lang="cs-CZ" sz="2200" dirty="0">
                <a:solidFill>
                  <a:schemeClr val="tx1">
                    <a:alpha val="80000"/>
                  </a:schemeClr>
                </a:solidFill>
              </a:rPr>
              <a:t> je tedy metaforickým výrazem pro nepřítomnost dějinného vědomí, naopak </a:t>
            </a:r>
            <a:r>
              <a:rPr lang="cs-CZ" sz="2200" b="1" dirty="0">
                <a:solidFill>
                  <a:schemeClr val="tx1">
                    <a:alpha val="80000"/>
                  </a:schemeClr>
                </a:solidFill>
              </a:rPr>
              <a:t>horké společnosti</a:t>
            </a:r>
            <a:r>
              <a:rPr lang="cs-CZ" sz="2200" dirty="0">
                <a:solidFill>
                  <a:schemeClr val="tx1">
                    <a:alpha val="80000"/>
                  </a:schemeClr>
                </a:solidFill>
              </a:rPr>
              <a:t> si uvědomují svou dějinnost a činí z tohoto vědomí motor vývoje.</a:t>
            </a:r>
          </a:p>
          <a:p>
            <a:pPr marL="0" indent="0">
              <a:buNone/>
            </a:pPr>
            <a:r>
              <a:rPr lang="cs-CZ" sz="2200" dirty="0">
                <a:solidFill>
                  <a:schemeClr val="tx1">
                    <a:alpha val="80000"/>
                  </a:schemeClr>
                </a:solidFill>
              </a:rPr>
              <a:t>I v horkých společnostech se vytvářejí obranné prostředky proti příliš překotné změně v podobě </a:t>
            </a:r>
            <a:r>
              <a:rPr lang="cs-CZ" sz="2200" b="1" dirty="0">
                <a:solidFill>
                  <a:schemeClr val="tx1">
                    <a:alpha val="80000"/>
                  </a:schemeClr>
                </a:solidFill>
              </a:rPr>
              <a:t>kanonizace</a:t>
            </a:r>
            <a:r>
              <a:rPr lang="cs-CZ" sz="2200" dirty="0">
                <a:solidFill>
                  <a:schemeClr val="tx1">
                    <a:alpha val="80000"/>
                  </a:schemeClr>
                </a:solidFill>
              </a:rPr>
              <a:t> – a teprve díky kanonizaci se </a:t>
            </a:r>
            <a:r>
              <a:rPr lang="cs-CZ" sz="2200" b="1" dirty="0">
                <a:solidFill>
                  <a:schemeClr val="tx1">
                    <a:alpha val="80000"/>
                  </a:schemeClr>
                </a:solidFill>
              </a:rPr>
              <a:t>kultura stává „oceánem v moři zapomnění</a:t>
            </a:r>
            <a:r>
              <a:rPr lang="cs-CZ" sz="2200" dirty="0">
                <a:solidFill>
                  <a:schemeClr val="tx1">
                    <a:alpha val="80000"/>
                  </a:schemeClr>
                </a:solidFill>
              </a:rPr>
              <a:t>“. První podoby kanonizace či „vytváření paměti“ byly náboženského původu.</a:t>
            </a:r>
          </a:p>
          <a:p>
            <a:pPr marL="0" indent="0">
              <a:buNone/>
            </a:pPr>
            <a:endParaRPr lang="cs-CZ" sz="2200" dirty="0">
              <a:solidFill>
                <a:schemeClr val="tx1">
                  <a:alpha val="80000"/>
                </a:schemeClr>
              </a:solidFill>
            </a:endParaRP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699748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3046</Words>
  <Application>Microsoft Macintosh PowerPoint</Application>
  <PresentationFormat>Širokoúhlá obrazovka</PresentationFormat>
  <Paragraphs>65</Paragraphs>
  <Slides>27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27</vt:i4>
      </vt:variant>
    </vt:vector>
  </HeadingPairs>
  <TitlesOfParts>
    <vt:vector size="32" baseType="lpstr">
      <vt:lpstr>Arial</vt:lpstr>
      <vt:lpstr>Calibri</vt:lpstr>
      <vt:lpstr>Calibri Light</vt:lpstr>
      <vt:lpstr>Times New Roman</vt:lpstr>
      <vt:lpstr>Motiv Office</vt:lpstr>
      <vt:lpstr>Sekularizace jako homogenizace? – Olivier Roy</vt:lpstr>
      <vt:lpstr>Fundamentalismus a  sekularizace</vt:lpstr>
      <vt:lpstr>De-kulturace náboženství</vt:lpstr>
      <vt:lpstr>Náboženství a paměť</vt:lpstr>
      <vt:lpstr>Proč paměť?</vt:lpstr>
      <vt:lpstr>Chladné versus horké společnosti</vt:lpstr>
      <vt:lpstr>Písmo rozevírá možnosti</vt:lpstr>
      <vt:lpstr>Lačná touha po změně</vt:lpstr>
      <vt:lpstr>Oceán v moři zapomnění</vt:lpstr>
      <vt:lpstr>Prezentace aplikace PowerPoint</vt:lpstr>
      <vt:lpstr>Prezentace aplikace PowerPoint</vt:lpstr>
      <vt:lpstr>Prezentace aplikace PowerPoint</vt:lpstr>
      <vt:lpstr>Prezentace aplikace PowerPoint</vt:lpstr>
      <vt:lpstr>Prezentace aplikace PowerPoint</vt:lpstr>
      <vt:lpstr>Maurice Halbwachs</vt:lpstr>
      <vt:lpstr>Prezentace aplikace PowerPoint</vt:lpstr>
      <vt:lpstr>Prezentace aplikace PowerPoint</vt:lpstr>
      <vt:lpstr>Prezentace aplikace PowerPoint</vt:lpstr>
      <vt:lpstr>Prezentace aplikace PowerPoint</vt:lpstr>
      <vt:lpstr>Halbwachsovy „figury vzpomínání“</vt:lpstr>
      <vt:lpstr>Paměť versus dějiny</vt:lpstr>
      <vt:lpstr>Daniele Hervieu-Léger: moderní společnost a její amnézie</vt:lpstr>
      <vt:lpstr>Hervieu-Léger navrhuje následující vymezení náboženství:</vt:lpstr>
      <vt:lpstr>Prezentace aplikace PowerPoint</vt:lpstr>
      <vt:lpstr>Prezentace aplikace PowerPoint</vt:lpstr>
      <vt:lpstr>Touha po smyslu</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Náboženství a paměť</dc:title>
  <dc:creator>Matějčková, Tereza</dc:creator>
  <cp:lastModifiedBy>Matějčková, Tereza</cp:lastModifiedBy>
  <cp:revision>5</cp:revision>
  <dcterms:created xsi:type="dcterms:W3CDTF">2021-12-05T16:58:54Z</dcterms:created>
  <dcterms:modified xsi:type="dcterms:W3CDTF">2021-12-07T16:32:34Z</dcterms:modified>
</cp:coreProperties>
</file>