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96511E-D9DA-44BB-5DF3-F8CD44B5C892}" v="4" dt="2025-03-04T18:59:16.264"/>
    <p1510:client id="{7B847DFE-CC1E-2AE5-2D63-63CB1E264E33}" v="524" dt="2025-03-04T08:00:23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91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0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9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8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0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59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8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0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2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resba z malovaného tvaru s vlnovkou">
            <a:extLst>
              <a:ext uri="{FF2B5EF4-FFF2-40B4-BE49-F238E27FC236}">
                <a16:creationId xmlns:a16="http://schemas.microsoft.com/office/drawing/2014/main" id="{7B3E7515-58F7-6137-4AB8-BC0CD975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253" r="1" b="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37528" y="1032764"/>
            <a:ext cx="4308672" cy="3224045"/>
          </a:xfrm>
        </p:spPr>
        <p:txBody>
          <a:bodyPr anchor="b">
            <a:normAutofit/>
          </a:bodyPr>
          <a:lstStyle/>
          <a:p>
            <a:r>
              <a:rPr lang="cs-CZ" sz="5800" dirty="0"/>
              <a:t>Dějiny pedagogiky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35756" y="5046281"/>
            <a:ext cx="4308672" cy="1172408"/>
          </a:xfrm>
        </p:spPr>
        <p:txBody>
          <a:bodyPr anchor="t">
            <a:normAutofit/>
          </a:bodyPr>
          <a:lstStyle/>
          <a:p>
            <a:r>
              <a:rPr lang="cs-CZ" dirty="0"/>
              <a:t>Letní semestr 2025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391F1-4B2C-521B-F6A5-52C74B303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A4423-DDAB-C944-F9B4-EE8A033D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dnešního</a:t>
            </a:r>
            <a:r>
              <a:rPr lang="en-US" dirty="0"/>
              <a:t> </a:t>
            </a:r>
            <a:r>
              <a:rPr lang="en-US" dirty="0" err="1"/>
              <a:t>setkání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F40E2-3BA1-FF7F-40FE-0EDB2146C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 err="1"/>
              <a:t>Společná</a:t>
            </a:r>
            <a:r>
              <a:rPr lang="en-US" sz="4000" dirty="0"/>
              <a:t> </a:t>
            </a:r>
            <a:r>
              <a:rPr lang="en-US" sz="4000" dirty="0" err="1"/>
              <a:t>kontrola</a:t>
            </a:r>
            <a:r>
              <a:rPr lang="en-US" sz="4000" dirty="0"/>
              <a:t> </a:t>
            </a:r>
            <a:r>
              <a:rPr lang="en-US" sz="4000" dirty="0" err="1"/>
              <a:t>testů</a:t>
            </a:r>
            <a:endParaRPr lang="en-US" sz="4000" dirty="0"/>
          </a:p>
          <a:p>
            <a:r>
              <a:rPr lang="en-US" sz="4000" dirty="0" err="1"/>
              <a:t>Sylabus</a:t>
            </a:r>
            <a:r>
              <a:rPr lang="en-US" sz="4000" dirty="0"/>
              <a:t> a </a:t>
            </a:r>
            <a:r>
              <a:rPr lang="en-US" sz="4000" dirty="0" err="1"/>
              <a:t>harmonogram</a:t>
            </a:r>
            <a:r>
              <a:rPr lang="en-US" sz="4000" dirty="0"/>
              <a:t> LS 25</a:t>
            </a:r>
          </a:p>
          <a:p>
            <a:r>
              <a:rPr lang="en-US" sz="4000" dirty="0" err="1"/>
              <a:t>Podmínky</a:t>
            </a:r>
            <a:r>
              <a:rPr lang="en-US" sz="4000" dirty="0"/>
              <a:t> </a:t>
            </a:r>
            <a:r>
              <a:rPr lang="en-US" sz="4000" dirty="0" err="1"/>
              <a:t>ukončení</a:t>
            </a:r>
            <a:r>
              <a:rPr lang="en-US" sz="4000" dirty="0"/>
              <a:t> </a:t>
            </a:r>
            <a:r>
              <a:rPr lang="en-US" sz="4000" dirty="0" err="1"/>
              <a:t>předmětu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150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765A-2C6A-E0C0-B421-E02697A48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41" y="284253"/>
            <a:ext cx="10899490" cy="806179"/>
          </a:xfrm>
        </p:spPr>
        <p:txBody>
          <a:bodyPr/>
          <a:lstStyle/>
          <a:p>
            <a:r>
              <a:rPr lang="en-US" dirty="0" err="1"/>
              <a:t>Harmonogram</a:t>
            </a:r>
            <a:r>
              <a:rPr lang="en-US" dirty="0"/>
              <a:t> a </a:t>
            </a:r>
            <a:r>
              <a:rPr lang="en-US" dirty="0" err="1"/>
              <a:t>sylabus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AF6D2-C49C-5C2D-9708-C4A1FDA55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41" y="1563248"/>
            <a:ext cx="5445626" cy="480761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400" dirty="0"/>
              <a:t>Přednášky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I. / 26. 2.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II. / 12. 3.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v Československu I. / 26. 3.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v Československu II. / 9. 4.</a:t>
            </a:r>
          </a:p>
          <a:p>
            <a:pPr marL="457200" indent="-457200">
              <a:buAutoNum type="arabicPeriod"/>
            </a:pPr>
            <a:r>
              <a:rPr lang="cs-CZ" sz="2400" dirty="0"/>
              <a:t>Vývoj počátečního školství I. / 23. 4.</a:t>
            </a:r>
          </a:p>
          <a:p>
            <a:pPr marL="457200" indent="-457200">
              <a:buAutoNum type="arabicPeriod"/>
            </a:pPr>
            <a:r>
              <a:rPr lang="cs-CZ" sz="2400" dirty="0"/>
              <a:t>Vývoj počátečního školství II. / 7. 5.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cs-CZ" sz="2400" dirty="0"/>
          </a:p>
          <a:p>
            <a:pPr marL="493395" lvl="1">
              <a:buFont typeface="Courier New" panose="020B0604020202020204" pitchFamily="34" charset="0"/>
              <a:buChar char="o"/>
            </a:pPr>
            <a:endParaRPr lang="cs-CZ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583881-83E0-F9DA-924C-30BCF06E43D5}"/>
              </a:ext>
            </a:extLst>
          </p:cNvPr>
          <p:cNvSpPr txBox="1">
            <a:spLocks/>
          </p:cNvSpPr>
          <p:nvPr/>
        </p:nvSpPr>
        <p:spPr>
          <a:xfrm>
            <a:off x="6092233" y="1561536"/>
            <a:ext cx="5553887" cy="4602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87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3776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/>
              <a:t>Cvičení</a:t>
            </a:r>
          </a:p>
          <a:p>
            <a:pPr marL="457200" indent="-457200">
              <a:buAutoNum type="arabicPeriod"/>
            </a:pPr>
            <a:r>
              <a:rPr lang="cs-CZ" sz="2400" dirty="0"/>
              <a:t>Úvodní setkání / 5. 3.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pg</a:t>
            </a:r>
            <a:r>
              <a:rPr lang="cs-CZ" sz="2400" dirty="0"/>
              <a:t>. hnutí / 19. 3. 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pg</a:t>
            </a:r>
            <a:r>
              <a:rPr lang="cs-CZ" sz="2400" dirty="0"/>
              <a:t>. hnutí II. / 2. 4.</a:t>
            </a:r>
          </a:p>
          <a:p>
            <a:pPr marL="457200" indent="-457200">
              <a:buAutoNum type="arabicPeriod"/>
            </a:pPr>
            <a:r>
              <a:rPr lang="cs-CZ" sz="2400" dirty="0"/>
              <a:t>Vývoj počátečního školství / 16. 4.</a:t>
            </a:r>
          </a:p>
          <a:p>
            <a:pPr marL="457200" indent="-457200">
              <a:buAutoNum type="arabicPeriod"/>
            </a:pPr>
            <a:r>
              <a:rPr lang="cs-CZ" sz="2400" dirty="0"/>
              <a:t>Opakování a seminární práce / 30. 4.</a:t>
            </a: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dirty="0"/>
              <a:t>Seminární práce / 14. 5.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cs-CZ" sz="2400" dirty="0"/>
          </a:p>
          <a:p>
            <a:pPr marL="493395" lvl="1">
              <a:buFont typeface="Courier New" panose="020B0604020202020204" pitchFamily="34" charset="0"/>
              <a:buChar char="o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956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C0CA-721A-3812-0C21-F316299F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41" y="241444"/>
            <a:ext cx="10890929" cy="712000"/>
          </a:xfrm>
        </p:spPr>
        <p:txBody>
          <a:bodyPr/>
          <a:lstStyle/>
          <a:p>
            <a:r>
              <a:rPr lang="en-US" dirty="0" err="1"/>
              <a:t>Podmínky</a:t>
            </a:r>
            <a:r>
              <a:rPr lang="en-US" dirty="0"/>
              <a:t> k </a:t>
            </a:r>
            <a:r>
              <a:rPr lang="en-US" dirty="0" err="1"/>
              <a:t>ukončení</a:t>
            </a:r>
            <a:r>
              <a:rPr lang="en-US" dirty="0"/>
              <a:t> </a:t>
            </a:r>
            <a:r>
              <a:rPr lang="en-US" dirty="0" err="1"/>
              <a:t>předmětu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F0AD0-C9DD-16CB-6000-8D0FEADAA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41" y="1392012"/>
            <a:ext cx="10890928" cy="48076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Docházka na seminářích (cvičení): max. 1 omluvená absence.</a:t>
            </a:r>
          </a:p>
          <a:p>
            <a:r>
              <a:rPr lang="cs-CZ" sz="2800" dirty="0"/>
              <a:t>Seminární práce - výběr jedné ze tří možností: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Rozhovor s pamětníkem.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Historie mé školy.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Četba a zpracování vybraného díla ze seznamu pramenů.</a:t>
            </a:r>
          </a:p>
          <a:p>
            <a:pPr marL="342900"/>
            <a:r>
              <a:rPr lang="cs-CZ" sz="2800" dirty="0"/>
              <a:t>Aktivní účast na seminářích, účast na společných diskusích, příprava (četba) na semináře.</a:t>
            </a:r>
          </a:p>
          <a:p>
            <a:pPr marL="342900"/>
            <a:r>
              <a:rPr lang="cs-CZ" sz="2800" dirty="0"/>
              <a:t>Ústní zkouška.</a:t>
            </a:r>
          </a:p>
        </p:txBody>
      </p:sp>
    </p:spTree>
    <p:extLst>
      <p:ext uri="{BB962C8B-B14F-4D97-AF65-F5344CB8AC3E}">
        <p14:creationId xmlns:p14="http://schemas.microsoft.com/office/powerpoint/2010/main" val="2405242458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LeftStep">
      <a:dk1>
        <a:srgbClr val="000000"/>
      </a:dk1>
      <a:lt1>
        <a:srgbClr val="FFFFFF"/>
      </a:lt1>
      <a:dk2>
        <a:srgbClr val="3F2923"/>
      </a:dk2>
      <a:lt2>
        <a:srgbClr val="E5E2E8"/>
      </a:lt2>
      <a:accent1>
        <a:srgbClr val="81AE4D"/>
      </a:accent1>
      <a:accent2>
        <a:srgbClr val="A2A63B"/>
      </a:accent2>
      <a:accent3>
        <a:srgbClr val="D19632"/>
      </a:accent3>
      <a:accent4>
        <a:srgbClr val="E67252"/>
      </a:accent4>
      <a:accent5>
        <a:srgbClr val="EB728A"/>
      </a:accent5>
      <a:accent6>
        <a:srgbClr val="E652AE"/>
      </a:accent6>
      <a:hlink>
        <a:srgbClr val="8969AE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207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Courier New</vt:lpstr>
      <vt:lpstr>Grandview Display</vt:lpstr>
      <vt:lpstr>DashVTI</vt:lpstr>
      <vt:lpstr>Dějiny pedagogiky II.</vt:lpstr>
      <vt:lpstr>Obsah dnešního setkání</vt:lpstr>
      <vt:lpstr>Harmonogram a sylabus </vt:lpstr>
      <vt:lpstr>Podmínky k ukončení předmětu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pedagogiky II.</dc:title>
  <dc:creator/>
  <cp:lastModifiedBy>spravce</cp:lastModifiedBy>
  <cp:revision>318</cp:revision>
  <dcterms:created xsi:type="dcterms:W3CDTF">2025-02-19T14:09:02Z</dcterms:created>
  <dcterms:modified xsi:type="dcterms:W3CDTF">2025-03-05T08:18:29Z</dcterms:modified>
</cp:coreProperties>
</file>