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8" r:id="rId2"/>
    <p:sldId id="257" r:id="rId3"/>
    <p:sldId id="279" r:id="rId4"/>
    <p:sldId id="264" r:id="rId5"/>
    <p:sldId id="280" r:id="rId6"/>
    <p:sldId id="268" r:id="rId7"/>
    <p:sldId id="266" r:id="rId8"/>
    <p:sldId id="258" r:id="rId9"/>
    <p:sldId id="259" r:id="rId10"/>
    <p:sldId id="260" r:id="rId11"/>
    <p:sldId id="281" r:id="rId12"/>
    <p:sldId id="272" r:id="rId13"/>
    <p:sldId id="270" r:id="rId14"/>
    <p:sldId id="282" r:id="rId15"/>
    <p:sldId id="276"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fld id="{79514A24-64E8-4404-931A-00F14769B398}" type="slidenum">
              <a:rPr lang="cs-CZ" smtClean="0"/>
              <a:pPr/>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9514A24-64E8-4404-931A-00F14769B39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9514A24-64E8-4404-931A-00F14769B39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9514A24-64E8-4404-931A-00F14769B398}" type="slidenum">
              <a:rPr lang="cs-CZ" smtClean="0"/>
              <a:pPr/>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fld id="{79514A24-64E8-4404-931A-00F14769B398}"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9514A24-64E8-4404-931A-00F14769B398}" type="slidenum">
              <a:rPr lang="cs-CZ" smtClean="0"/>
              <a:pPr/>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9514A24-64E8-4404-931A-00F14769B398}" type="slidenum">
              <a:rPr lang="cs-CZ" smtClean="0"/>
              <a:pPr/>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9514A24-64E8-4404-931A-00F14769B39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9514A24-64E8-4404-931A-00F14769B39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9514A24-64E8-4404-931A-00F14769B398}" type="slidenum">
              <a:rPr lang="cs-CZ" smtClean="0"/>
              <a:pPr/>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5DB1B961-7691-4F74-8A12-B35BE4B59623}" type="datetimeFigureOut">
              <a:rPr lang="cs-CZ" smtClean="0"/>
              <a:pPr/>
              <a:t>24.10.2019</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fld id="{79514A24-64E8-4404-931A-00F14769B398}" type="slidenum">
              <a:rPr lang="cs-CZ" smtClean="0"/>
              <a:pPr/>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smtClean="0"/>
              <a:t>Klepnutím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DB1B961-7691-4F74-8A12-B35BE4B59623}" type="datetimeFigureOut">
              <a:rPr lang="cs-CZ" smtClean="0"/>
              <a:pPr/>
              <a:t>24.10.2019</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9514A24-64E8-4404-931A-00F14769B398}"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0BEA6E8-ECBF-49D4-8350-1B2D9C2A7E5E}"/>
              </a:ext>
            </a:extLst>
          </p:cNvPr>
          <p:cNvSpPr>
            <a:spLocks noGrp="1"/>
          </p:cNvSpPr>
          <p:nvPr>
            <p:ph type="ctrTitle"/>
          </p:nvPr>
        </p:nvSpPr>
        <p:spPr/>
        <p:txBody>
          <a:bodyPr/>
          <a:lstStyle/>
          <a:p>
            <a:r>
              <a:rPr lang="cs-CZ" dirty="0"/>
              <a:t>Ischemická choroba srdeční</a:t>
            </a:r>
          </a:p>
        </p:txBody>
      </p:sp>
    </p:spTree>
    <p:extLst>
      <p:ext uri="{BB962C8B-B14F-4D97-AF65-F5344CB8AC3E}">
        <p14:creationId xmlns:p14="http://schemas.microsoft.com/office/powerpoint/2010/main" xmlns="" val="299864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Koronární řečiště</a:t>
            </a:r>
          </a:p>
        </p:txBody>
      </p:sp>
      <p:sp>
        <p:nvSpPr>
          <p:cNvPr id="3" name="Zástupný symbol pro obsah 2"/>
          <p:cNvSpPr>
            <a:spLocks noGrp="1"/>
          </p:cNvSpPr>
          <p:nvPr>
            <p:ph sz="quarter" idx="1"/>
          </p:nvPr>
        </p:nvSpPr>
        <p:spPr/>
        <p:txBody>
          <a:bodyPr/>
          <a:lstStyle/>
          <a:p>
            <a:r>
              <a:rPr lang="cs-CZ" dirty="0"/>
              <a:t>Spotřeba kyslíku v klidu 16ml/min na 100g myokardu. Klidová extrakce kyslíku z koronární krve je 75% (dlouhé myokardiální kapiláry s pomalou pasáží krve) – velmi omezená rezerva</a:t>
            </a:r>
          </a:p>
          <a:p>
            <a:r>
              <a:rPr lang="cs-CZ" dirty="0"/>
              <a:t>Spotřeba kyslíku: bazální metabolismus buněk, </a:t>
            </a:r>
            <a:r>
              <a:rPr lang="cs-CZ" dirty="0" err="1"/>
              <a:t>intramyokardiální</a:t>
            </a:r>
            <a:r>
              <a:rPr lang="cs-CZ" dirty="0"/>
              <a:t> tenze(50% spotřeby) závisí na aortálním tlaku a srdeční frekvenci</a:t>
            </a:r>
          </a:p>
        </p:txBody>
      </p:sp>
    </p:spTree>
    <p:extLst>
      <p:ext uri="{BB962C8B-B14F-4D97-AF65-F5344CB8AC3E}">
        <p14:creationId xmlns:p14="http://schemas.microsoft.com/office/powerpoint/2010/main" xmlns="" val="1603386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Dělení ICHS</a:t>
            </a:r>
          </a:p>
        </p:txBody>
      </p:sp>
      <p:sp>
        <p:nvSpPr>
          <p:cNvPr id="5" name="Zástupný symbol pro obsah 4">
            <a:extLst>
              <a:ext uri="{FF2B5EF4-FFF2-40B4-BE49-F238E27FC236}">
                <a16:creationId xmlns:a16="http://schemas.microsoft.com/office/drawing/2014/main" xmlns="" id="{08579F88-65C2-473F-A7A4-D26F1B4F6D84}"/>
              </a:ext>
            </a:extLst>
          </p:cNvPr>
          <p:cNvSpPr>
            <a:spLocks noGrp="1"/>
          </p:cNvSpPr>
          <p:nvPr>
            <p:ph sz="quarter" idx="1"/>
          </p:nvPr>
        </p:nvSpPr>
        <p:spPr>
          <a:xfrm>
            <a:off x="457200" y="1600201"/>
            <a:ext cx="8229600" cy="460648"/>
          </a:xfrm>
        </p:spPr>
        <p:txBody>
          <a:bodyPr>
            <a:normAutofit/>
          </a:bodyPr>
          <a:lstStyle/>
          <a:p>
            <a:pPr marL="0" indent="0">
              <a:buNone/>
            </a:pPr>
            <a:r>
              <a:rPr lang="cs-CZ" sz="2000" dirty="0"/>
              <a:t>ICHS se dělí dle svého průběhu, etiologie, a času trvání na:</a:t>
            </a:r>
          </a:p>
        </p:txBody>
      </p:sp>
      <p:sp>
        <p:nvSpPr>
          <p:cNvPr id="6" name="TextovéPole 5">
            <a:extLst>
              <a:ext uri="{FF2B5EF4-FFF2-40B4-BE49-F238E27FC236}">
                <a16:creationId xmlns:a16="http://schemas.microsoft.com/office/drawing/2014/main" xmlns="" id="{6FED5C5A-F852-43BD-867A-BF15653971DB}"/>
              </a:ext>
            </a:extLst>
          </p:cNvPr>
          <p:cNvSpPr txBox="1"/>
          <p:nvPr/>
        </p:nvSpPr>
        <p:spPr>
          <a:xfrm>
            <a:off x="755576" y="2420888"/>
            <a:ext cx="7344816" cy="2031325"/>
          </a:xfrm>
          <a:prstGeom prst="rect">
            <a:avLst/>
          </a:prstGeom>
          <a:noFill/>
        </p:spPr>
        <p:txBody>
          <a:bodyPr wrap="square" numCol="2" rtlCol="0">
            <a:spAutoFit/>
          </a:bodyPr>
          <a:lstStyle/>
          <a:p>
            <a:r>
              <a:rPr lang="cs-CZ" b="1" dirty="0"/>
              <a:t>Akutní formy</a:t>
            </a:r>
          </a:p>
          <a:p>
            <a:pPr marL="285750" indent="-285750">
              <a:buFont typeface="Arial" panose="020B0604020202020204" pitchFamily="34" charset="0"/>
              <a:buChar char="•"/>
            </a:pPr>
            <a:r>
              <a:rPr lang="cs-CZ" dirty="0"/>
              <a:t>Akutní infarkt myokardu</a:t>
            </a:r>
          </a:p>
          <a:p>
            <a:pPr marL="285750" indent="-285750">
              <a:buFont typeface="Arial" panose="020B0604020202020204" pitchFamily="34" charset="0"/>
              <a:buChar char="•"/>
            </a:pPr>
            <a:r>
              <a:rPr lang="cs-CZ" dirty="0"/>
              <a:t>Nestabilní angina pectoris</a:t>
            </a:r>
          </a:p>
          <a:p>
            <a:pPr marL="285750" indent="-285750">
              <a:buFont typeface="Arial" panose="020B0604020202020204" pitchFamily="34" charset="0"/>
              <a:buChar char="•"/>
            </a:pPr>
            <a:r>
              <a:rPr lang="cs-CZ" dirty="0"/>
              <a:t>Náhlá koronární smrt</a:t>
            </a:r>
          </a:p>
          <a:p>
            <a:endParaRPr lang="cs-CZ" dirty="0"/>
          </a:p>
          <a:p>
            <a:endParaRPr lang="cs-CZ" dirty="0"/>
          </a:p>
          <a:p>
            <a:endParaRPr lang="cs-CZ" dirty="0"/>
          </a:p>
          <a:p>
            <a:r>
              <a:rPr lang="cs-CZ" b="1" dirty="0"/>
              <a:t>Chronické formy</a:t>
            </a:r>
          </a:p>
          <a:p>
            <a:pPr marL="285750" indent="-285750">
              <a:buFont typeface="Arial" panose="020B0604020202020204" pitchFamily="34" charset="0"/>
              <a:buChar char="•"/>
            </a:pPr>
            <a:r>
              <a:rPr lang="cs-CZ" dirty="0"/>
              <a:t>Angina pectoris</a:t>
            </a:r>
          </a:p>
          <a:p>
            <a:pPr marL="285750" indent="-285750">
              <a:buFont typeface="Arial" panose="020B0604020202020204" pitchFamily="34" charset="0"/>
              <a:buChar char="•"/>
            </a:pPr>
            <a:r>
              <a:rPr lang="cs-CZ" dirty="0" err="1"/>
              <a:t>Prinzmetalova</a:t>
            </a:r>
            <a:r>
              <a:rPr lang="cs-CZ" dirty="0"/>
              <a:t> angina pectoris</a:t>
            </a:r>
          </a:p>
          <a:p>
            <a:pPr marL="285750" indent="-285750">
              <a:buFont typeface="Arial" panose="020B0604020202020204" pitchFamily="34" charset="0"/>
              <a:buChar char="•"/>
            </a:pPr>
            <a:r>
              <a:rPr lang="cs-CZ" dirty="0"/>
              <a:t>Koronární syndrom X</a:t>
            </a:r>
          </a:p>
          <a:p>
            <a:pPr marL="285750" indent="-285750">
              <a:buFont typeface="Arial" panose="020B0604020202020204" pitchFamily="34" charset="0"/>
              <a:buChar char="•"/>
            </a:pPr>
            <a:r>
              <a:rPr lang="cs-CZ" dirty="0"/>
              <a:t>Němá ischemie myokardu</a:t>
            </a:r>
          </a:p>
          <a:p>
            <a:endParaRPr lang="cs-CZ" dirty="0"/>
          </a:p>
          <a:p>
            <a:endParaRPr lang="cs-CZ" dirty="0"/>
          </a:p>
        </p:txBody>
      </p:sp>
    </p:spTree>
    <p:extLst>
      <p:ext uri="{BB962C8B-B14F-4D97-AF65-F5344CB8AC3E}">
        <p14:creationId xmlns:p14="http://schemas.microsoft.com/office/powerpoint/2010/main" xmlns="" val="9915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Akutní formy ICHS</a:t>
            </a:r>
          </a:p>
        </p:txBody>
      </p:sp>
      <p:sp>
        <p:nvSpPr>
          <p:cNvPr id="3" name="Zástupný symbol pro obsah 2"/>
          <p:cNvSpPr>
            <a:spLocks noGrp="1"/>
          </p:cNvSpPr>
          <p:nvPr>
            <p:ph sz="quarter" idx="1"/>
          </p:nvPr>
        </p:nvSpPr>
        <p:spPr/>
        <p:txBody>
          <a:bodyPr>
            <a:normAutofit lnSpcReduction="10000"/>
          </a:bodyPr>
          <a:lstStyle/>
          <a:p>
            <a:pPr marL="0" indent="0">
              <a:buNone/>
            </a:pPr>
            <a:r>
              <a:rPr lang="cs-CZ" sz="2000" b="1" dirty="0"/>
              <a:t>Akutní infarkt myokardu (AIM)</a:t>
            </a:r>
          </a:p>
          <a:p>
            <a:pPr marL="0" indent="0">
              <a:buNone/>
            </a:pPr>
            <a:r>
              <a:rPr lang="cs-CZ" sz="2000" dirty="0"/>
              <a:t>Jako AIM se označuje život ohrožující stav, při kterém dojde k úplnému uzávěru koronární tepny, čímž vzniká v rychlé progresi ischémie a nekróza myokardu. AIM je většinou ložiskového charakteru, podle tepny nebo tepen, které byly </a:t>
            </a:r>
            <a:r>
              <a:rPr lang="cs-CZ" sz="2000" dirty="0" err="1"/>
              <a:t>obturovány</a:t>
            </a:r>
            <a:r>
              <a:rPr lang="cs-CZ" sz="2000" dirty="0"/>
              <a:t>. Jako klinický nález bývá nejčastěji náhle vzniklá </a:t>
            </a:r>
            <a:r>
              <a:rPr lang="cs-CZ" sz="2000" dirty="0" err="1"/>
              <a:t>krutáneuatupující</a:t>
            </a:r>
            <a:r>
              <a:rPr lang="cs-CZ" sz="2000" dirty="0"/>
              <a:t> bolest za hrudní kostí trvající déle jak 15 minut, tachykardie a postupné změny krevního tlaku související se snížením srdečního výdeje. Průkaz infarktu myokardu se opírá o změny na EKG (STEMI, NSTEMI) a laboratorní vyšetření </a:t>
            </a:r>
            <a:r>
              <a:rPr lang="cs-CZ" sz="2000" dirty="0" err="1"/>
              <a:t>kardiomarkerů</a:t>
            </a:r>
            <a:r>
              <a:rPr lang="cs-CZ" sz="2000" dirty="0"/>
              <a:t> (troponin T, I)</a:t>
            </a:r>
          </a:p>
          <a:p>
            <a:pPr marL="0" indent="0">
              <a:buNone/>
            </a:pPr>
            <a:endParaRPr lang="cs-CZ" sz="2000" b="1" dirty="0"/>
          </a:p>
          <a:p>
            <a:pPr marL="0" indent="0">
              <a:buNone/>
            </a:pPr>
            <a:r>
              <a:rPr lang="cs-CZ" sz="2000" b="1" dirty="0"/>
              <a:t>Nestabilní angina pectoris </a:t>
            </a:r>
          </a:p>
          <a:p>
            <a:pPr marL="0" indent="0">
              <a:buNone/>
            </a:pPr>
            <a:r>
              <a:rPr lang="cs-CZ" sz="2000" dirty="0"/>
              <a:t>Jako tento  stav se označuje náhlé zhoršení stabilní anginy pectoris, tedy vznik stenokardií mimo námahovou činnost, popřípadě se takto označuje první vznik stenokardií bez elevace ST úseku na EKG. Rovněž změny </a:t>
            </a:r>
            <a:r>
              <a:rPr lang="cs-CZ" sz="2000" dirty="0" err="1"/>
              <a:t>kardiomarkerů</a:t>
            </a:r>
            <a:r>
              <a:rPr lang="cs-CZ" sz="2000" dirty="0"/>
              <a:t> nebývají patrné.</a:t>
            </a:r>
            <a:endParaRPr lang="cs-CZ" sz="2000" b="1" dirty="0"/>
          </a:p>
          <a:p>
            <a:pPr marL="0" indent="0">
              <a:buNone/>
            </a:pPr>
            <a:endParaRPr lang="cs-CZ" sz="2000" dirty="0"/>
          </a:p>
        </p:txBody>
      </p:sp>
    </p:spTree>
    <p:extLst>
      <p:ext uri="{BB962C8B-B14F-4D97-AF65-F5344CB8AC3E}">
        <p14:creationId xmlns:p14="http://schemas.microsoft.com/office/powerpoint/2010/main" xmlns="" val="1840825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Chronické formy ICHS</a:t>
            </a:r>
          </a:p>
        </p:txBody>
      </p:sp>
      <p:sp>
        <p:nvSpPr>
          <p:cNvPr id="3" name="Zástupný symbol pro obsah 2"/>
          <p:cNvSpPr>
            <a:spLocks noGrp="1"/>
          </p:cNvSpPr>
          <p:nvPr>
            <p:ph sz="quarter" idx="1"/>
          </p:nvPr>
        </p:nvSpPr>
        <p:spPr/>
        <p:txBody>
          <a:bodyPr>
            <a:normAutofit fontScale="92500" lnSpcReduction="20000"/>
          </a:bodyPr>
          <a:lstStyle/>
          <a:p>
            <a:pPr marL="0" indent="0">
              <a:buNone/>
            </a:pPr>
            <a:r>
              <a:rPr lang="cs-CZ" sz="2000" b="1" dirty="0"/>
              <a:t>Angina pectoris</a:t>
            </a:r>
            <a:r>
              <a:rPr lang="cs-CZ" sz="2000" dirty="0"/>
              <a:t> </a:t>
            </a:r>
          </a:p>
          <a:p>
            <a:pPr marL="0" indent="0">
              <a:buNone/>
            </a:pPr>
            <a:r>
              <a:rPr lang="cs-CZ" sz="2000" dirty="0"/>
              <a:t>Vzniká při námahové činnosti, kdy je zvýšena zátěž na pracovní myokard a je potřeba větší dodávka </a:t>
            </a:r>
            <a:r>
              <a:rPr lang="cs-CZ" sz="2000" dirty="0" err="1"/>
              <a:t>kayslíku</a:t>
            </a:r>
            <a:r>
              <a:rPr lang="cs-CZ" sz="2000" dirty="0"/>
              <a:t> jeho buňkám. Projevuje se stabilizovanou stenokardií provázející tranzitorní ischemii myokardu. Při zklidnění a návratu do původní metabolické potřeby projevy ustávají do 20 minut. diagnostika se opírá o zátěžové EKG a EKG dle </a:t>
            </a:r>
            <a:r>
              <a:rPr lang="cs-CZ" sz="2000" dirty="0" err="1"/>
              <a:t>Holtera</a:t>
            </a:r>
            <a:r>
              <a:rPr lang="cs-CZ" sz="2000" dirty="0"/>
              <a:t> a laboratorní vyšetření. Dlouhodobá léčba probíhá prevencí uzávěru tepny, tedy antikoagulační a </a:t>
            </a:r>
            <a:r>
              <a:rPr lang="cs-CZ" sz="2000" dirty="0" err="1"/>
              <a:t>antidestičkovou</a:t>
            </a:r>
            <a:r>
              <a:rPr lang="cs-CZ" sz="2000" dirty="0"/>
              <a:t> léčbou.</a:t>
            </a:r>
          </a:p>
          <a:p>
            <a:pPr marL="0" indent="0">
              <a:buNone/>
            </a:pPr>
            <a:endParaRPr lang="cs-CZ" sz="2000" dirty="0"/>
          </a:p>
          <a:p>
            <a:pPr marL="0" indent="0">
              <a:buNone/>
            </a:pPr>
            <a:r>
              <a:rPr lang="cs-CZ" sz="2000" b="1" dirty="0" err="1"/>
              <a:t>Prinzmetalova</a:t>
            </a:r>
            <a:r>
              <a:rPr lang="cs-CZ" sz="2000" b="1" dirty="0"/>
              <a:t> angina pectoris</a:t>
            </a:r>
          </a:p>
          <a:p>
            <a:pPr marL="0" indent="0">
              <a:buNone/>
            </a:pPr>
            <a:r>
              <a:rPr lang="cs-CZ" sz="2000" dirty="0"/>
              <a:t>Jde o onemocnění vzniklé na podkladě spasmů </a:t>
            </a:r>
            <a:r>
              <a:rPr lang="cs-CZ" sz="2000" dirty="0" err="1"/>
              <a:t>epikardiálních</a:t>
            </a:r>
            <a:r>
              <a:rPr lang="cs-CZ" sz="2000" dirty="0"/>
              <a:t> částí koronárních tepen. Stenokardie vznikají v klidu i při námaze typicky nad ránem. Na </a:t>
            </a:r>
            <a:r>
              <a:rPr lang="cs-CZ" sz="2000" dirty="0" err="1"/>
              <a:t>EKGje</a:t>
            </a:r>
            <a:r>
              <a:rPr lang="cs-CZ" sz="2000" dirty="0"/>
              <a:t> typicky přítomna elevace ST úseku. </a:t>
            </a:r>
            <a:r>
              <a:rPr lang="cs-CZ" sz="2000" dirty="0" err="1"/>
              <a:t>Etioloie</a:t>
            </a:r>
            <a:r>
              <a:rPr lang="cs-CZ" sz="2000" dirty="0"/>
              <a:t> tohoto onemocnění není zcela objasněna.</a:t>
            </a:r>
          </a:p>
          <a:p>
            <a:pPr marL="0" indent="0">
              <a:buNone/>
            </a:pPr>
            <a:endParaRPr lang="cs-CZ" sz="2000" dirty="0"/>
          </a:p>
          <a:p>
            <a:pPr marL="0" indent="0">
              <a:buNone/>
            </a:pPr>
            <a:endParaRPr lang="cs-CZ" sz="2000" dirty="0"/>
          </a:p>
          <a:p>
            <a:pPr marL="0" indent="0">
              <a:buNone/>
            </a:pPr>
            <a:endParaRPr lang="cs-CZ" sz="2000" dirty="0"/>
          </a:p>
          <a:p>
            <a:pPr marL="0" indent="0">
              <a:buNone/>
            </a:pPr>
            <a:r>
              <a:rPr lang="cs-CZ" dirty="0"/>
              <a:t>    </a:t>
            </a:r>
          </a:p>
        </p:txBody>
      </p:sp>
    </p:spTree>
    <p:extLst>
      <p:ext uri="{BB962C8B-B14F-4D97-AF65-F5344CB8AC3E}">
        <p14:creationId xmlns:p14="http://schemas.microsoft.com/office/powerpoint/2010/main" xmlns="" val="1397584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Chronické formy ICHS</a:t>
            </a:r>
          </a:p>
        </p:txBody>
      </p:sp>
      <p:sp>
        <p:nvSpPr>
          <p:cNvPr id="3" name="Zástupný symbol pro obsah 2"/>
          <p:cNvSpPr>
            <a:spLocks noGrp="1"/>
          </p:cNvSpPr>
          <p:nvPr>
            <p:ph sz="quarter" idx="1"/>
          </p:nvPr>
        </p:nvSpPr>
        <p:spPr/>
        <p:txBody>
          <a:bodyPr>
            <a:normAutofit lnSpcReduction="10000"/>
          </a:bodyPr>
          <a:lstStyle/>
          <a:p>
            <a:pPr marL="0" indent="0">
              <a:buNone/>
            </a:pPr>
            <a:r>
              <a:rPr lang="cs-CZ" sz="2000" b="1" dirty="0"/>
              <a:t>Koronární syndrom X</a:t>
            </a:r>
          </a:p>
          <a:p>
            <a:pPr marL="0" indent="0">
              <a:buNone/>
            </a:pPr>
            <a:r>
              <a:rPr lang="cs-CZ" sz="2000" dirty="0"/>
              <a:t>Jde o </a:t>
            </a:r>
            <a:r>
              <a:rPr lang="cs-CZ" sz="2000" dirty="0" err="1"/>
              <a:t>mikrovaskulární</a:t>
            </a:r>
            <a:r>
              <a:rPr lang="cs-CZ" sz="2000" dirty="0"/>
              <a:t> postižení arteriol myokardu. Postižen je endotel a </a:t>
            </a:r>
            <a:r>
              <a:rPr lang="cs-CZ" sz="2000" dirty="0" smtClean="0"/>
              <a:t>vrstva </a:t>
            </a:r>
            <a:r>
              <a:rPr lang="cs-CZ" sz="2000" dirty="0" err="1" smtClean="0"/>
              <a:t>medie</a:t>
            </a:r>
            <a:r>
              <a:rPr lang="cs-CZ" sz="2000" dirty="0"/>
              <a:t>, která je ztluštělá. Zároveň dochází k </a:t>
            </a:r>
            <a:r>
              <a:rPr lang="cs-CZ" sz="2000" dirty="0" err="1"/>
              <a:t>fibrotizaci</a:t>
            </a:r>
            <a:r>
              <a:rPr lang="cs-CZ" sz="2000" dirty="0"/>
              <a:t> </a:t>
            </a:r>
            <a:r>
              <a:rPr lang="cs-CZ" sz="2000" dirty="0" err="1"/>
              <a:t>intersticia</a:t>
            </a:r>
            <a:r>
              <a:rPr lang="cs-CZ" sz="2000" dirty="0"/>
              <a:t>. Těmito mechanismy dochází k redukci kapacitního řečiště a </a:t>
            </a:r>
            <a:r>
              <a:rPr lang="cs-CZ" sz="2000" dirty="0" err="1"/>
              <a:t>vazodilatačních</a:t>
            </a:r>
            <a:r>
              <a:rPr lang="cs-CZ" sz="2000" dirty="0"/>
              <a:t> rezerv.</a:t>
            </a:r>
          </a:p>
          <a:p>
            <a:pPr marL="0" indent="0">
              <a:buNone/>
            </a:pPr>
            <a:endParaRPr lang="cs-CZ" sz="2000" dirty="0"/>
          </a:p>
          <a:p>
            <a:pPr marL="0" indent="0">
              <a:buNone/>
            </a:pPr>
            <a:r>
              <a:rPr lang="cs-CZ" sz="2000" b="1" dirty="0"/>
              <a:t>Němá ischemie myokardu</a:t>
            </a:r>
          </a:p>
          <a:p>
            <a:pPr marL="0" indent="0">
              <a:buNone/>
            </a:pPr>
            <a:r>
              <a:rPr lang="cs-CZ" sz="2000" dirty="0"/>
              <a:t>Jde o asymptomatické onemocnění s intermitentní ischemií myokardu. Subjektivně nemá postižený žádné obtíže. Diagnostika se opírá o náhodné laboratorní a EKG vyšetření, které chorobu mohou odhalit. Toto onemocnění může vyústit v náhlou smrt.</a:t>
            </a:r>
            <a:endParaRPr lang="cs-CZ" sz="2000" b="1" dirty="0"/>
          </a:p>
          <a:p>
            <a:pPr marL="0" indent="0">
              <a:buNone/>
            </a:pPr>
            <a:endParaRPr lang="cs-CZ" sz="2000" dirty="0"/>
          </a:p>
          <a:p>
            <a:pPr marL="0" indent="0">
              <a:buNone/>
            </a:pPr>
            <a:endParaRPr lang="cs-CZ" sz="2000" dirty="0"/>
          </a:p>
          <a:p>
            <a:pPr marL="0" indent="0">
              <a:buNone/>
            </a:pPr>
            <a:r>
              <a:rPr lang="cs-CZ" dirty="0"/>
              <a:t>    </a:t>
            </a:r>
          </a:p>
        </p:txBody>
      </p:sp>
    </p:spTree>
    <p:extLst>
      <p:ext uri="{BB962C8B-B14F-4D97-AF65-F5344CB8AC3E}">
        <p14:creationId xmlns:p14="http://schemas.microsoft.com/office/powerpoint/2010/main" xmlns="" val="4198798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Sekundární prevence po IM</a:t>
            </a:r>
          </a:p>
        </p:txBody>
      </p:sp>
      <p:sp>
        <p:nvSpPr>
          <p:cNvPr id="3" name="Zástupný symbol pro obsah 2"/>
          <p:cNvSpPr>
            <a:spLocks noGrp="1"/>
          </p:cNvSpPr>
          <p:nvPr>
            <p:ph sz="quarter" idx="1"/>
          </p:nvPr>
        </p:nvSpPr>
        <p:spPr/>
        <p:txBody>
          <a:bodyPr>
            <a:normAutofit/>
          </a:bodyPr>
          <a:lstStyle/>
          <a:p>
            <a:pPr marL="0">
              <a:buNone/>
            </a:pPr>
            <a:r>
              <a:rPr lang="cs-CZ" sz="2000" dirty="0" smtClean="0"/>
              <a:t>Pro léčbu ICHS je klíčová prevence. Tu můžeme rozdělit na:</a:t>
            </a:r>
          </a:p>
          <a:p>
            <a:pPr marL="0">
              <a:buNone/>
            </a:pPr>
            <a:r>
              <a:rPr lang="cs-CZ" sz="2000" b="1" dirty="0" smtClean="0"/>
              <a:t>Primární</a:t>
            </a:r>
          </a:p>
          <a:p>
            <a:pPr marL="0">
              <a:buNone/>
            </a:pPr>
            <a:r>
              <a:rPr lang="cs-CZ" sz="2000" dirty="0" smtClean="0"/>
              <a:t>Ta má předejít vzniku ICHS a zabývá se především edukací veřejnost o riziku vzniku ICHS a možnosti prevence. </a:t>
            </a:r>
          </a:p>
          <a:p>
            <a:pPr marL="0">
              <a:buNone/>
            </a:pPr>
            <a:r>
              <a:rPr lang="cs-CZ" sz="2000" b="1" dirty="0" smtClean="0"/>
              <a:t>Sekundární </a:t>
            </a:r>
          </a:p>
          <a:p>
            <a:pPr marL="0">
              <a:buNone/>
            </a:pPr>
            <a:r>
              <a:rPr lang="cs-CZ" sz="2000" dirty="0" smtClean="0"/>
              <a:t>Řeší již vzniklou událost a snaží se předejít opětovnému vzniku ICHS. Mezi její metody patří:</a:t>
            </a:r>
          </a:p>
          <a:p>
            <a:pPr marL="0"/>
            <a:r>
              <a:rPr lang="cs-CZ" sz="2000" dirty="0" smtClean="0"/>
              <a:t>Úprava životosprávy, zejména kouření, fyzická aktivita</a:t>
            </a:r>
            <a:endParaRPr lang="cs-CZ" sz="2000" dirty="0"/>
          </a:p>
          <a:p>
            <a:pPr marL="0"/>
            <a:r>
              <a:rPr lang="cs-CZ" sz="2000" dirty="0"/>
              <a:t>Úprava krevního </a:t>
            </a:r>
            <a:r>
              <a:rPr lang="cs-CZ" sz="2000" dirty="0" smtClean="0"/>
              <a:t>tlaku</a:t>
            </a:r>
          </a:p>
          <a:p>
            <a:pPr marL="0"/>
            <a:r>
              <a:rPr lang="cs-CZ" sz="2000" dirty="0" smtClean="0"/>
              <a:t>Chronická farmakoterapie</a:t>
            </a:r>
            <a:r>
              <a:rPr lang="cs-CZ" sz="2000" dirty="0"/>
              <a:t>: antikoagulancia, </a:t>
            </a:r>
            <a:r>
              <a:rPr lang="cs-CZ" sz="2000" dirty="0" smtClean="0"/>
              <a:t>beta </a:t>
            </a:r>
            <a:r>
              <a:rPr lang="cs-CZ" sz="2000" dirty="0"/>
              <a:t>blokátory, </a:t>
            </a:r>
            <a:r>
              <a:rPr lang="cs-CZ" sz="2000" dirty="0" smtClean="0"/>
              <a:t>nitráty</a:t>
            </a:r>
            <a:endParaRPr lang="cs-CZ" sz="2000" dirty="0"/>
          </a:p>
        </p:txBody>
      </p:sp>
    </p:spTree>
    <p:extLst>
      <p:ext uri="{BB962C8B-B14F-4D97-AF65-F5344CB8AC3E}">
        <p14:creationId xmlns:p14="http://schemas.microsoft.com/office/powerpoint/2010/main" xmlns="" val="2141042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Ischemická </a:t>
            </a:r>
            <a:r>
              <a:rPr lang="cs-CZ" smtClean="0"/>
              <a:t>choroba </a:t>
            </a:r>
            <a:r>
              <a:rPr lang="cs-CZ" dirty="0"/>
              <a:t>srdeční</a:t>
            </a:r>
          </a:p>
        </p:txBody>
      </p:sp>
      <p:sp>
        <p:nvSpPr>
          <p:cNvPr id="3" name="Zástupný symbol pro obsah 2"/>
          <p:cNvSpPr>
            <a:spLocks noGrp="1"/>
          </p:cNvSpPr>
          <p:nvPr>
            <p:ph sz="quarter" idx="1"/>
          </p:nvPr>
        </p:nvSpPr>
        <p:spPr/>
        <p:txBody>
          <a:bodyPr>
            <a:normAutofit/>
          </a:bodyPr>
          <a:lstStyle/>
          <a:p>
            <a:pPr marL="0" indent="0">
              <a:buNone/>
            </a:pPr>
            <a:r>
              <a:rPr lang="cs-CZ" sz="2800" dirty="0"/>
              <a:t>ICHS je onemocnění, jehož podkladem je akutní nebo chronické omezení až zastavení přítoku krve v důsledku změn koronárních tepen do ohraničené oblasti myokardu, kde vznikne ischemie a v hraničních případech i </a:t>
            </a:r>
            <a:r>
              <a:rPr lang="cs-CZ" sz="2800" dirty="0" err="1"/>
              <a:t>nekroza</a:t>
            </a:r>
            <a:r>
              <a:rPr lang="cs-CZ" sz="2800" dirty="0"/>
              <a:t>. Tyto důsledky vznikají zejména zhoršením okysličení buněk myokardu. </a:t>
            </a:r>
          </a:p>
        </p:txBody>
      </p:sp>
    </p:spTree>
    <p:extLst>
      <p:ext uri="{BB962C8B-B14F-4D97-AF65-F5344CB8AC3E}">
        <p14:creationId xmlns:p14="http://schemas.microsoft.com/office/powerpoint/2010/main" xmlns="" val="2642677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Mechanismus vzniku ischemie</a:t>
            </a:r>
          </a:p>
        </p:txBody>
      </p:sp>
      <p:sp>
        <p:nvSpPr>
          <p:cNvPr id="3" name="Zástupný symbol pro obsah 2"/>
          <p:cNvSpPr>
            <a:spLocks noGrp="1"/>
          </p:cNvSpPr>
          <p:nvPr>
            <p:ph sz="quarter" idx="1"/>
          </p:nvPr>
        </p:nvSpPr>
        <p:spPr/>
        <p:txBody>
          <a:bodyPr>
            <a:normAutofit/>
          </a:bodyPr>
          <a:lstStyle/>
          <a:p>
            <a:pPr marL="0" indent="0">
              <a:buNone/>
            </a:pPr>
            <a:r>
              <a:rPr lang="cs-CZ" sz="2000" b="1" dirty="0"/>
              <a:t>Buněčná úroveň</a:t>
            </a:r>
          </a:p>
          <a:p>
            <a:pPr marL="0" indent="0">
              <a:buNone/>
            </a:pPr>
            <a:r>
              <a:rPr lang="cs-CZ" sz="2000" dirty="0"/>
              <a:t>Ischemie je definována jako nepoměr mezi spotřebou a dodávkou kyslíku.  Při uzávěru přítoku krve klesá tlak kyslíku v ischemické tkáni téměř k nule. Ustává mitochondriální </a:t>
            </a:r>
            <a:r>
              <a:rPr lang="cs-CZ" sz="2000" dirty="0" err="1"/>
              <a:t>oxydativní</a:t>
            </a:r>
            <a:r>
              <a:rPr lang="cs-CZ" sz="2000" dirty="0"/>
              <a:t> fosforylace (buněčné dýchání), čímž vzniká nedostatek ATP. Tento jev je kompenzován zvýšením anaerobní glykolýzy (kyslíkový dluh). Tento děj je nárůstem stresové reakce kompenzován katecholaminovou stimulací receptorů, díky které proniká do buněk více glukózy. Důsledkem všech těchto dějů vzniká laktát, který se hromadí v buňkách a v myokardu tak vzniká lokální acidóza. Při poškození buňky nedostatkem kyslíku vzniká nekróza, při které se do krve uvolňují </a:t>
            </a:r>
            <a:r>
              <a:rPr lang="cs-CZ" sz="2000" dirty="0" err="1"/>
              <a:t>kardiomarkery</a:t>
            </a:r>
            <a:r>
              <a:rPr lang="cs-CZ" sz="2000" dirty="0"/>
              <a:t> bílkovinné povahy (myoglobin, troponin)</a:t>
            </a:r>
          </a:p>
        </p:txBody>
      </p:sp>
    </p:spTree>
    <p:extLst>
      <p:ext uri="{BB962C8B-B14F-4D97-AF65-F5344CB8AC3E}">
        <p14:creationId xmlns:p14="http://schemas.microsoft.com/office/powerpoint/2010/main" xmlns="" val="2849907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Mechanismus vzniku ischemie</a:t>
            </a:r>
          </a:p>
        </p:txBody>
      </p:sp>
      <p:sp>
        <p:nvSpPr>
          <p:cNvPr id="3" name="Zástupný symbol pro obsah 2"/>
          <p:cNvSpPr>
            <a:spLocks noGrp="1"/>
          </p:cNvSpPr>
          <p:nvPr>
            <p:ph sz="quarter" idx="1"/>
          </p:nvPr>
        </p:nvSpPr>
        <p:spPr/>
        <p:txBody>
          <a:bodyPr>
            <a:normAutofit/>
          </a:bodyPr>
          <a:lstStyle/>
          <a:p>
            <a:pPr marL="0" indent="0">
              <a:buNone/>
            </a:pPr>
            <a:r>
              <a:rPr lang="cs-CZ" sz="2000" b="1" dirty="0"/>
              <a:t>Cévní úroveň</a:t>
            </a:r>
          </a:p>
          <a:p>
            <a:pPr marL="0" indent="0">
              <a:buNone/>
            </a:pPr>
            <a:r>
              <a:rPr lang="cs-CZ" sz="2000" dirty="0"/>
              <a:t>Mechanismus vzniku ischemie vychází ze </a:t>
            </a:r>
            <a:r>
              <a:rPr lang="cs-CZ" sz="2000" dirty="0" err="1"/>
              <a:t>zůžení</a:t>
            </a:r>
            <a:r>
              <a:rPr lang="cs-CZ" sz="2000" dirty="0"/>
              <a:t> koronárních tepen. Ke zúžení dochází kvůli chronicky </a:t>
            </a:r>
            <a:r>
              <a:rPr lang="cs-CZ" sz="2000" dirty="0" err="1"/>
              <a:t>progredujícímu</a:t>
            </a:r>
            <a:r>
              <a:rPr lang="cs-CZ" sz="2000" dirty="0"/>
              <a:t> </a:t>
            </a:r>
            <a:r>
              <a:rPr lang="cs-CZ" sz="2000" dirty="0" err="1"/>
              <a:t>proliferativně</a:t>
            </a:r>
            <a:r>
              <a:rPr lang="cs-CZ" sz="2000" dirty="0"/>
              <a:t>-zánětlivému cévnímu onemocnění s hromaděním LDL a buněčnými změnami v tepenné stěně. Vede k tvorbě </a:t>
            </a:r>
            <a:r>
              <a:rPr lang="cs-CZ" sz="2000" dirty="0" err="1"/>
              <a:t>intimálních</a:t>
            </a:r>
            <a:r>
              <a:rPr lang="cs-CZ" sz="2000" dirty="0"/>
              <a:t> aterosklerotických plátů, což jsou rigidní struktury v cévní stěně. Podle morfologických vlastností rozlišujeme:</a:t>
            </a:r>
          </a:p>
          <a:p>
            <a:r>
              <a:rPr lang="cs-CZ" sz="2000" dirty="0"/>
              <a:t>Stabilní aterosklerotické pláty, které mají vazivový překryv a v jejich vlastní stavbě též převládá vazivo. Tyto pláty jsou pevnější a méně </a:t>
            </a:r>
            <a:r>
              <a:rPr lang="cs-CZ" sz="2000" dirty="0" err="1"/>
              <a:t>smáčivé</a:t>
            </a:r>
            <a:r>
              <a:rPr lang="cs-CZ" sz="2000" dirty="0"/>
              <a:t>, proto vedou nejčastěji pouze ke zmenšení lumen cévy.</a:t>
            </a:r>
          </a:p>
          <a:p>
            <a:r>
              <a:rPr lang="cs-CZ" sz="2000" dirty="0"/>
              <a:t>Nestabilní aterosklerotické pláty jsou pláty s velkým podílem tuků a nekrotické hmoty. Jejich kryt je tenký a vedou k větší míře komplikací. Vzniká při časných změnách tepen.</a:t>
            </a:r>
          </a:p>
          <a:p>
            <a:pPr marL="0" indent="0">
              <a:buNone/>
            </a:pPr>
            <a:endParaRPr lang="cs-CZ" sz="2000" dirty="0"/>
          </a:p>
          <a:p>
            <a:pPr marL="0" indent="0">
              <a:buNone/>
            </a:pPr>
            <a:endParaRPr lang="cs-CZ" sz="2000" b="1" dirty="0"/>
          </a:p>
        </p:txBody>
      </p:sp>
    </p:spTree>
    <p:extLst>
      <p:ext uri="{BB962C8B-B14F-4D97-AF65-F5344CB8AC3E}">
        <p14:creationId xmlns:p14="http://schemas.microsoft.com/office/powerpoint/2010/main" xmlns="" val="2610916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Mechanismus vzniku ischemie</a:t>
            </a:r>
          </a:p>
        </p:txBody>
      </p:sp>
      <p:sp>
        <p:nvSpPr>
          <p:cNvPr id="3" name="Zástupný symbol pro obsah 2"/>
          <p:cNvSpPr>
            <a:spLocks noGrp="1"/>
          </p:cNvSpPr>
          <p:nvPr>
            <p:ph sz="quarter" idx="1"/>
          </p:nvPr>
        </p:nvSpPr>
        <p:spPr/>
        <p:txBody>
          <a:bodyPr>
            <a:normAutofit/>
          </a:bodyPr>
          <a:lstStyle/>
          <a:p>
            <a:pPr marL="0" indent="0">
              <a:buNone/>
            </a:pPr>
            <a:r>
              <a:rPr lang="cs-CZ" sz="2000" b="1" dirty="0"/>
              <a:t>Cévní úroveň</a:t>
            </a:r>
          </a:p>
          <a:p>
            <a:pPr marL="0" indent="0">
              <a:buNone/>
            </a:pPr>
            <a:r>
              <a:rPr lang="cs-CZ" sz="2000" dirty="0"/>
              <a:t>K hlavní komplikaci při vytvoření aterosklerotického plátu dochází při místní </a:t>
            </a:r>
            <a:r>
              <a:rPr lang="cs-CZ" sz="2000" dirty="0" err="1"/>
              <a:t>trombotizaci</a:t>
            </a:r>
            <a:r>
              <a:rPr lang="cs-CZ" sz="2000" dirty="0"/>
              <a:t>. Tento jev vzniká při narušení plátu, čímže se aktivuje koagulační kaskáda, která ústí k vytvoření trombu. Tento trombus může narůst do rozměrů, které tepnu částečně </a:t>
            </a:r>
            <a:r>
              <a:rPr lang="cs-CZ" sz="2000" dirty="0" err="1"/>
              <a:t>obturují</a:t>
            </a:r>
            <a:r>
              <a:rPr lang="cs-CZ" sz="2000" dirty="0"/>
              <a:t>, nebo </a:t>
            </a:r>
            <a:r>
              <a:rPr lang="cs-CZ" sz="2000" dirty="0" err="1"/>
              <a:t>úpně</a:t>
            </a:r>
            <a:r>
              <a:rPr lang="cs-CZ" sz="2000" dirty="0"/>
              <a:t> uzavřou.</a:t>
            </a:r>
          </a:p>
          <a:p>
            <a:pPr marL="0" indent="0">
              <a:buNone/>
            </a:pPr>
            <a:r>
              <a:rPr lang="cs-CZ" sz="2000" dirty="0"/>
              <a:t>Další komplikací, které vzniká jako reakce na vytvoření aterosklerotického plátu je </a:t>
            </a:r>
            <a:r>
              <a:rPr lang="cs-CZ" sz="2000" dirty="0" smtClean="0"/>
              <a:t>spasmus </a:t>
            </a:r>
            <a:r>
              <a:rPr lang="cs-CZ" sz="2000" dirty="0"/>
              <a:t>cév, který vede rovněž ke zmenšení lumen cévy, popřípadě napomáhá narušení rigidní struktury aterosklerotického plátu.</a:t>
            </a:r>
          </a:p>
          <a:p>
            <a:pPr marL="0" indent="0">
              <a:buNone/>
            </a:pPr>
            <a:endParaRPr lang="cs-CZ" sz="2000" b="1" dirty="0"/>
          </a:p>
        </p:txBody>
      </p:sp>
    </p:spTree>
    <p:extLst>
      <p:ext uri="{BB962C8B-B14F-4D97-AF65-F5344CB8AC3E}">
        <p14:creationId xmlns:p14="http://schemas.microsoft.com/office/powerpoint/2010/main" xmlns="" val="1268995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Rizikové faktory ICHS</a:t>
            </a:r>
            <a:br>
              <a:rPr lang="cs-CZ" dirty="0"/>
            </a:br>
            <a:r>
              <a:rPr lang="cs-CZ" dirty="0"/>
              <a:t>ovlivnitelné</a:t>
            </a:r>
          </a:p>
        </p:txBody>
      </p:sp>
      <p:sp>
        <p:nvSpPr>
          <p:cNvPr id="3" name="Zástupný symbol pro obsah 2"/>
          <p:cNvSpPr>
            <a:spLocks noGrp="1"/>
          </p:cNvSpPr>
          <p:nvPr>
            <p:ph sz="quarter" idx="1"/>
          </p:nvPr>
        </p:nvSpPr>
        <p:spPr>
          <a:xfrm>
            <a:off x="457200" y="1600201"/>
            <a:ext cx="8229600" cy="3556992"/>
          </a:xfrm>
        </p:spPr>
        <p:txBody>
          <a:bodyPr>
            <a:normAutofit/>
          </a:bodyPr>
          <a:lstStyle/>
          <a:p>
            <a:pPr marL="0" indent="0">
              <a:buNone/>
            </a:pPr>
            <a:r>
              <a:rPr lang="cs-CZ" sz="2000" dirty="0"/>
              <a:t>Ke vzniku ICHS, respektive ke vzniku ateromových plátů v cévním řečišti přispívají určité faktory, které jsou činností člověka ovlivnitelné a rovněž faktory, které jsou jedinci geneticky dané a proto jsou neovlivnitelné.</a:t>
            </a:r>
          </a:p>
          <a:p>
            <a:pPr marL="0" indent="0">
              <a:buNone/>
            </a:pPr>
            <a:endParaRPr lang="cs-CZ" sz="2000" dirty="0"/>
          </a:p>
        </p:txBody>
      </p:sp>
      <p:sp>
        <p:nvSpPr>
          <p:cNvPr id="4" name="TextovéPole 3">
            <a:extLst>
              <a:ext uri="{FF2B5EF4-FFF2-40B4-BE49-F238E27FC236}">
                <a16:creationId xmlns:a16="http://schemas.microsoft.com/office/drawing/2014/main" xmlns="" id="{0EBFAB1C-9C62-4C18-9AF2-7BB2B97A4FBB}"/>
              </a:ext>
            </a:extLst>
          </p:cNvPr>
          <p:cNvSpPr txBox="1"/>
          <p:nvPr/>
        </p:nvSpPr>
        <p:spPr>
          <a:xfrm>
            <a:off x="457200" y="2883645"/>
            <a:ext cx="7776864" cy="2308324"/>
          </a:xfrm>
          <a:prstGeom prst="rect">
            <a:avLst/>
          </a:prstGeom>
          <a:noFill/>
        </p:spPr>
        <p:txBody>
          <a:bodyPr wrap="square" numCol="2" rtlCol="0">
            <a:spAutoFit/>
          </a:bodyPr>
          <a:lstStyle/>
          <a:p>
            <a:r>
              <a:rPr lang="cs-CZ" b="1" dirty="0"/>
              <a:t>Ovlivnitelné faktory</a:t>
            </a:r>
          </a:p>
          <a:p>
            <a:pPr marL="285750" indent="-285750">
              <a:buFont typeface="Arial" panose="020B0604020202020204" pitchFamily="34" charset="0"/>
              <a:buChar char="•"/>
            </a:pPr>
            <a:r>
              <a:rPr lang="cs-CZ" dirty="0"/>
              <a:t>Hypertenze</a:t>
            </a:r>
          </a:p>
          <a:p>
            <a:pPr marL="285750" indent="-285750">
              <a:buFont typeface="Arial" panose="020B0604020202020204" pitchFamily="34" charset="0"/>
              <a:buChar char="•"/>
            </a:pPr>
            <a:r>
              <a:rPr lang="cs-CZ" dirty="0" err="1"/>
              <a:t>Dyslipidemie</a:t>
            </a:r>
            <a:endParaRPr lang="cs-CZ" dirty="0"/>
          </a:p>
          <a:p>
            <a:pPr marL="285750" indent="-285750">
              <a:buFont typeface="Arial" panose="020B0604020202020204" pitchFamily="34" charset="0"/>
              <a:buChar char="•"/>
            </a:pPr>
            <a:r>
              <a:rPr lang="cs-CZ" dirty="0"/>
              <a:t>Kouření</a:t>
            </a:r>
          </a:p>
          <a:p>
            <a:pPr marL="285750" indent="-285750">
              <a:buFont typeface="Arial" panose="020B0604020202020204" pitchFamily="34" charset="0"/>
              <a:buChar char="•"/>
            </a:pPr>
            <a:r>
              <a:rPr lang="cs-CZ" dirty="0"/>
              <a:t>Diabetes</a:t>
            </a:r>
          </a:p>
          <a:p>
            <a:pPr marL="285750" indent="-285750">
              <a:buFont typeface="Arial" panose="020B0604020202020204" pitchFamily="34" charset="0"/>
              <a:buChar char="•"/>
            </a:pPr>
            <a:r>
              <a:rPr lang="cs-CZ" dirty="0"/>
              <a:t>Stres</a:t>
            </a:r>
          </a:p>
          <a:p>
            <a:pPr marL="285750" indent="-285750">
              <a:buFont typeface="Arial" panose="020B0604020202020204" pitchFamily="34" charset="0"/>
              <a:buChar char="•"/>
            </a:pPr>
            <a:r>
              <a:rPr lang="cs-CZ" dirty="0"/>
              <a:t>Obezita</a:t>
            </a:r>
          </a:p>
          <a:p>
            <a:pPr marL="285750" indent="-285750">
              <a:buFont typeface="Arial" panose="020B0604020202020204" pitchFamily="34" charset="0"/>
              <a:buChar char="•"/>
            </a:pPr>
            <a:r>
              <a:rPr lang="cs-CZ" dirty="0"/>
              <a:t>Nedostatek fyzické aktivity</a:t>
            </a:r>
          </a:p>
          <a:p>
            <a:r>
              <a:rPr lang="cs-CZ" b="1" dirty="0"/>
              <a:t>Neovlivnitelné faktory</a:t>
            </a:r>
          </a:p>
          <a:p>
            <a:pPr marL="285750" indent="-285750">
              <a:buFont typeface="Arial" panose="020B0604020202020204" pitchFamily="34" charset="0"/>
              <a:buChar char="•"/>
            </a:pPr>
            <a:r>
              <a:rPr lang="cs-CZ" dirty="0"/>
              <a:t>Věk </a:t>
            </a:r>
          </a:p>
          <a:p>
            <a:pPr marL="285750" indent="-285750">
              <a:buFont typeface="Arial" panose="020B0604020202020204" pitchFamily="34" charset="0"/>
              <a:buChar char="•"/>
            </a:pPr>
            <a:r>
              <a:rPr lang="cs-CZ" dirty="0"/>
              <a:t>Pohlaví</a:t>
            </a:r>
          </a:p>
          <a:p>
            <a:pPr marL="285750" indent="-285750">
              <a:buFont typeface="Arial" panose="020B0604020202020204" pitchFamily="34" charset="0"/>
              <a:buChar char="•"/>
            </a:pPr>
            <a:r>
              <a:rPr lang="cs-CZ" dirty="0"/>
              <a:t>Genetická predispozice (rodinná)</a:t>
            </a:r>
          </a:p>
          <a:p>
            <a:endParaRPr lang="cs-CZ" dirty="0"/>
          </a:p>
          <a:p>
            <a:endParaRPr lang="cs-CZ" dirty="0"/>
          </a:p>
          <a:p>
            <a:endParaRPr lang="cs-CZ" dirty="0"/>
          </a:p>
        </p:txBody>
      </p:sp>
    </p:spTree>
    <p:extLst>
      <p:ext uri="{BB962C8B-B14F-4D97-AF65-F5344CB8AC3E}">
        <p14:creationId xmlns:p14="http://schemas.microsoft.com/office/powerpoint/2010/main" xmlns="" val="691898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Myokard při ischemii</a:t>
            </a:r>
          </a:p>
        </p:txBody>
      </p:sp>
      <p:sp>
        <p:nvSpPr>
          <p:cNvPr id="3" name="Zástupný symbol pro obsah 2"/>
          <p:cNvSpPr>
            <a:spLocks noGrp="1"/>
          </p:cNvSpPr>
          <p:nvPr>
            <p:ph sz="quarter" idx="1"/>
          </p:nvPr>
        </p:nvSpPr>
        <p:spPr/>
        <p:txBody>
          <a:bodyPr/>
          <a:lstStyle/>
          <a:p>
            <a:r>
              <a:rPr lang="cs-CZ" dirty="0"/>
              <a:t>Vyčerpání srdeční energetické rezervy. Za 30 minut hladina ATP snížena o 80%, hladina laktátu zvýšená desetinásobně</a:t>
            </a:r>
          </a:p>
          <a:p>
            <a:r>
              <a:rPr lang="cs-CZ" dirty="0"/>
              <a:t>Odeznění ischemie do 20 minut reverzibilní děj, prolongace –</a:t>
            </a:r>
          </a:p>
          <a:p>
            <a:r>
              <a:rPr lang="cs-CZ" b="1" dirty="0" err="1"/>
              <a:t>Nekroza</a:t>
            </a:r>
            <a:r>
              <a:rPr lang="cs-CZ" b="1" dirty="0"/>
              <a:t>  - </a:t>
            </a:r>
            <a:r>
              <a:rPr lang="cs-CZ" dirty="0"/>
              <a:t>ireverzibilní děj, čím déle ischemie trvá, tím více buněk odumírá. </a:t>
            </a:r>
            <a:r>
              <a:rPr lang="cs-CZ" dirty="0" err="1"/>
              <a:t>Nekroza</a:t>
            </a:r>
            <a:r>
              <a:rPr lang="cs-CZ" dirty="0"/>
              <a:t> je vždy nahrazena vazivem.</a:t>
            </a:r>
          </a:p>
        </p:txBody>
      </p:sp>
    </p:spTree>
    <p:extLst>
      <p:ext uri="{BB962C8B-B14F-4D97-AF65-F5344CB8AC3E}">
        <p14:creationId xmlns:p14="http://schemas.microsoft.com/office/powerpoint/2010/main" xmlns="" val="1997908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Metabolismus myokardu</a:t>
            </a:r>
          </a:p>
        </p:txBody>
      </p:sp>
      <p:sp>
        <p:nvSpPr>
          <p:cNvPr id="3" name="Zástupný symbol pro obsah 2"/>
          <p:cNvSpPr>
            <a:spLocks noGrp="1"/>
          </p:cNvSpPr>
          <p:nvPr>
            <p:ph sz="quarter" idx="1"/>
          </p:nvPr>
        </p:nvSpPr>
        <p:spPr/>
        <p:txBody>
          <a:bodyPr>
            <a:normAutofit/>
          </a:bodyPr>
          <a:lstStyle/>
          <a:p>
            <a:r>
              <a:rPr lang="cs-CZ" b="1" dirty="0"/>
              <a:t>Metabolismus myokardu</a:t>
            </a:r>
            <a:r>
              <a:rPr lang="cs-CZ" dirty="0"/>
              <a:t>: převod chemické energie na mechanickou pomocí syntézy, skladování a odbourání ATP. Terminální řetězec dýchacího cyklu dochází k oxidaci vodíku za vzniku protonů, tím se uvolňuje energie, která se ukládá do ATP. </a:t>
            </a:r>
          </a:p>
          <a:p>
            <a:r>
              <a:rPr lang="cs-CZ" b="1" dirty="0"/>
              <a:t>Substráty energie</a:t>
            </a:r>
            <a:r>
              <a:rPr lang="cs-CZ" dirty="0"/>
              <a:t>: 60-70% mastné kyseliny, 30% </a:t>
            </a:r>
            <a:r>
              <a:rPr lang="cs-CZ" dirty="0" err="1"/>
              <a:t>glukozy</a:t>
            </a:r>
            <a:r>
              <a:rPr lang="cs-CZ" dirty="0"/>
              <a:t>. Při </a:t>
            </a:r>
            <a:r>
              <a:rPr lang="cs-CZ" b="1" dirty="0"/>
              <a:t>uhlohydrátové stravě </a:t>
            </a:r>
            <a:r>
              <a:rPr lang="cs-CZ" dirty="0"/>
              <a:t>hlavně </a:t>
            </a:r>
            <a:r>
              <a:rPr lang="cs-CZ" dirty="0" err="1"/>
              <a:t>glukozu</a:t>
            </a:r>
            <a:r>
              <a:rPr lang="cs-CZ" dirty="0"/>
              <a:t>. </a:t>
            </a:r>
            <a:r>
              <a:rPr lang="cs-CZ" sz="3500" dirty="0"/>
              <a:t>Při tělesné zátěži </a:t>
            </a:r>
            <a:r>
              <a:rPr lang="cs-CZ" dirty="0"/>
              <a:t>laktát. </a:t>
            </a:r>
            <a:r>
              <a:rPr lang="cs-CZ" b="1" dirty="0"/>
              <a:t>Při hladovění </a:t>
            </a:r>
            <a:r>
              <a:rPr lang="cs-CZ" dirty="0"/>
              <a:t>aminokyseliny a ketony.</a:t>
            </a:r>
          </a:p>
          <a:p>
            <a:endParaRPr lang="cs-CZ" dirty="0"/>
          </a:p>
        </p:txBody>
      </p:sp>
    </p:spTree>
    <p:extLst>
      <p:ext uri="{BB962C8B-B14F-4D97-AF65-F5344CB8AC3E}">
        <p14:creationId xmlns:p14="http://schemas.microsoft.com/office/powerpoint/2010/main" xmlns="" val="454238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Koronární řečiště</a:t>
            </a:r>
          </a:p>
        </p:txBody>
      </p:sp>
      <p:sp>
        <p:nvSpPr>
          <p:cNvPr id="3" name="Zástupný symbol pro obsah 2"/>
          <p:cNvSpPr>
            <a:spLocks noGrp="1"/>
          </p:cNvSpPr>
          <p:nvPr>
            <p:ph sz="quarter" idx="1"/>
          </p:nvPr>
        </p:nvSpPr>
        <p:spPr>
          <a:xfrm>
            <a:off x="683568" y="1340768"/>
            <a:ext cx="8229600" cy="4525963"/>
          </a:xfrm>
        </p:spPr>
        <p:txBody>
          <a:bodyPr>
            <a:normAutofit/>
          </a:bodyPr>
          <a:lstStyle/>
          <a:p>
            <a:pPr marL="0" indent="0">
              <a:buNone/>
            </a:pPr>
            <a:r>
              <a:rPr lang="cs-CZ" b="1" dirty="0"/>
              <a:t>Odstup koronárních cév z aortálního sinu</a:t>
            </a:r>
          </a:p>
          <a:p>
            <a:pPr marL="0" indent="0">
              <a:buNone/>
            </a:pPr>
            <a:r>
              <a:rPr lang="cs-CZ" dirty="0"/>
              <a:t>2 věnčité (koronární cévy), </a:t>
            </a:r>
            <a:r>
              <a:rPr lang="cs-CZ" b="1" dirty="0"/>
              <a:t>pravá</a:t>
            </a:r>
            <a:r>
              <a:rPr lang="cs-CZ" dirty="0"/>
              <a:t> a</a:t>
            </a:r>
            <a:r>
              <a:rPr lang="cs-CZ" b="1" dirty="0"/>
              <a:t> levá</a:t>
            </a:r>
            <a:r>
              <a:rPr lang="cs-CZ" dirty="0"/>
              <a:t>, která se dělí na dvě části: první, která zásobuje přední stranu srdce a druhou, která vede pod levým ouškem na zadní stranu srdce</a:t>
            </a:r>
          </a:p>
          <a:p>
            <a:pPr marL="0" indent="0">
              <a:buNone/>
            </a:pPr>
            <a:r>
              <a:rPr lang="cs-CZ" b="1" dirty="0"/>
              <a:t>Klidový koronární průtok</a:t>
            </a:r>
            <a:r>
              <a:rPr lang="cs-CZ" dirty="0"/>
              <a:t>: 80-100 ml krve za minutu na 100g myokardu (hmotnost srdce 300-350g)</a:t>
            </a:r>
          </a:p>
          <a:p>
            <a:pPr marL="0" indent="0">
              <a:buNone/>
            </a:pPr>
            <a:r>
              <a:rPr lang="cs-CZ" dirty="0"/>
              <a:t>Poměr mezi maximálně možným koronárním průtokem a klidovým průtokem </a:t>
            </a:r>
            <a:r>
              <a:rPr lang="cs-CZ" b="1" dirty="0"/>
              <a:t>– koronární průtoková rezerva</a:t>
            </a:r>
          </a:p>
        </p:txBody>
      </p:sp>
    </p:spTree>
    <p:extLst>
      <p:ext uri="{BB962C8B-B14F-4D97-AF65-F5344CB8AC3E}">
        <p14:creationId xmlns:p14="http://schemas.microsoft.com/office/powerpoint/2010/main" xmlns="" val="3071510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252</TotalTime>
  <Words>1132</Words>
  <Application>Microsoft Office PowerPoint</Application>
  <PresentationFormat>Předvádění na obrazovce (4:3)</PresentationFormat>
  <Paragraphs>93</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Jmění</vt:lpstr>
      <vt:lpstr>Ischemická choroba srdeční</vt:lpstr>
      <vt:lpstr>Ischemická choroba srdeční</vt:lpstr>
      <vt:lpstr>Mechanismus vzniku ischemie</vt:lpstr>
      <vt:lpstr>Mechanismus vzniku ischemie</vt:lpstr>
      <vt:lpstr>Mechanismus vzniku ischemie</vt:lpstr>
      <vt:lpstr>Rizikové faktory ICHS ovlivnitelné</vt:lpstr>
      <vt:lpstr>Myokard při ischemii</vt:lpstr>
      <vt:lpstr>Metabolismus myokardu</vt:lpstr>
      <vt:lpstr>Koronární řečiště</vt:lpstr>
      <vt:lpstr>Koronární řečiště</vt:lpstr>
      <vt:lpstr>Dělení ICHS</vt:lpstr>
      <vt:lpstr>Akutní formy ICHS</vt:lpstr>
      <vt:lpstr>Chronické formy ICHS</vt:lpstr>
      <vt:lpstr>Chronické formy ICHS</vt:lpstr>
      <vt:lpstr>Sekundární prevence po IM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Ischemická choroba srdeční</dc:title>
  <dc:creator>Stankova</dc:creator>
  <cp:lastModifiedBy>som</cp:lastModifiedBy>
  <cp:revision>46</cp:revision>
  <dcterms:created xsi:type="dcterms:W3CDTF">2015-10-14T18:39:27Z</dcterms:created>
  <dcterms:modified xsi:type="dcterms:W3CDTF">2019-10-24T11:57:58Z</dcterms:modified>
</cp:coreProperties>
</file>