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2" r:id="rId4"/>
    <p:sldId id="273" r:id="rId5"/>
    <p:sldId id="274" r:id="rId6"/>
    <p:sldId id="269" r:id="rId7"/>
    <p:sldId id="257" r:id="rId8"/>
    <p:sldId id="275" r:id="rId9"/>
    <p:sldId id="258" r:id="rId10"/>
    <p:sldId id="260" r:id="rId11"/>
    <p:sldId id="261" r:id="rId12"/>
    <p:sldId id="277" r:id="rId13"/>
    <p:sldId id="268" r:id="rId14"/>
    <p:sldId id="278" r:id="rId15"/>
    <p:sldId id="286" r:id="rId16"/>
    <p:sldId id="264" r:id="rId17"/>
    <p:sldId id="265" r:id="rId18"/>
    <p:sldId id="282" r:id="rId19"/>
    <p:sldId id="281" r:id="rId20"/>
    <p:sldId id="263" r:id="rId21"/>
    <p:sldId id="262" r:id="rId22"/>
    <p:sldId id="283" r:id="rId23"/>
    <p:sldId id="284" r:id="rId24"/>
    <p:sldId id="287" r:id="rId25"/>
    <p:sldId id="285" r:id="rId26"/>
    <p:sldId id="259" r:id="rId27"/>
    <p:sldId id="270" r:id="rId28"/>
    <p:sldId id="271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F03D-2691-4048-AD2F-B4203C6A9CD6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FC3C-2CC5-4972-91E2-11302EBC57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9176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F03D-2691-4048-AD2F-B4203C6A9CD6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FC3C-2CC5-4972-91E2-11302EBC57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801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F03D-2691-4048-AD2F-B4203C6A9CD6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FC3C-2CC5-4972-91E2-11302EBC57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283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F03D-2691-4048-AD2F-B4203C6A9CD6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FC3C-2CC5-4972-91E2-11302EBC57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031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F03D-2691-4048-AD2F-B4203C6A9CD6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FC3C-2CC5-4972-91E2-11302EBC57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792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F03D-2691-4048-AD2F-B4203C6A9CD6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FC3C-2CC5-4972-91E2-11302EBC57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651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F03D-2691-4048-AD2F-B4203C6A9CD6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FC3C-2CC5-4972-91E2-11302EBC57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682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F03D-2691-4048-AD2F-B4203C6A9CD6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FC3C-2CC5-4972-91E2-11302EBC57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324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F03D-2691-4048-AD2F-B4203C6A9CD6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FC3C-2CC5-4972-91E2-11302EBC57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670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F03D-2691-4048-AD2F-B4203C6A9CD6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FC3C-2CC5-4972-91E2-11302EBC57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300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F03D-2691-4048-AD2F-B4203C6A9CD6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FC3C-2CC5-4972-91E2-11302EBC57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527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8F03D-2691-4048-AD2F-B4203C6A9CD6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FFC3C-2CC5-4972-91E2-11302EBC57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4884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prirucka.ujc.cas.cz/?ref=600&amp;id=602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Shoda přísudku s podmětem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1079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/>
              <a:t>British</a:t>
            </a:r>
            <a:r>
              <a:rPr lang="cs-CZ" i="1" dirty="0"/>
              <a:t> </a:t>
            </a:r>
            <a:r>
              <a:rPr lang="cs-CZ" i="1" dirty="0" err="1"/>
              <a:t>Airway</a:t>
            </a:r>
            <a:r>
              <a:rPr lang="cs-CZ" i="1" dirty="0" err="1">
                <a:solidFill>
                  <a:srgbClr val="FF0000"/>
                </a:solidFill>
              </a:rPr>
              <a:t>s</a:t>
            </a:r>
            <a:r>
              <a:rPr lang="cs-CZ" i="1" dirty="0"/>
              <a:t> zahájil novou reklamní kampaň. </a:t>
            </a:r>
            <a:r>
              <a:rPr lang="cs-CZ" dirty="0"/>
              <a:t>Je to dáno územ a zakončením.</a:t>
            </a:r>
          </a:p>
          <a:p>
            <a:r>
              <a:rPr lang="cs-CZ" i="1" dirty="0" err="1"/>
              <a:t>British</a:t>
            </a:r>
            <a:r>
              <a:rPr lang="cs-CZ" i="1" dirty="0"/>
              <a:t> </a:t>
            </a:r>
            <a:r>
              <a:rPr lang="cs-CZ" i="1" dirty="0" err="1"/>
              <a:t>Airways</a:t>
            </a:r>
            <a:r>
              <a:rPr lang="cs-CZ" i="1" dirty="0"/>
              <a:t> zahájil</a:t>
            </a:r>
            <a:r>
              <a:rPr lang="cs-CZ" i="1" dirty="0">
                <a:solidFill>
                  <a:srgbClr val="FF0000"/>
                </a:solidFill>
              </a:rPr>
              <a:t>y</a:t>
            </a:r>
            <a:r>
              <a:rPr lang="cs-CZ" i="1" dirty="0"/>
              <a:t> novou reklamní kampaň.</a:t>
            </a:r>
            <a:r>
              <a:rPr lang="cs-CZ" dirty="0"/>
              <a:t> (aerolinie)</a:t>
            </a:r>
            <a:endParaRPr lang="cs-CZ" i="1" dirty="0"/>
          </a:p>
          <a:p>
            <a:r>
              <a:rPr lang="pt-BR" i="1" dirty="0"/>
              <a:t>Dove uvedl na trh novou vůni.</a:t>
            </a:r>
            <a:endParaRPr lang="cs-CZ" i="1" dirty="0"/>
          </a:p>
          <a:p>
            <a:r>
              <a:rPr lang="cs-CZ" i="1" dirty="0"/>
              <a:t>Nivea přišla s revolučním řešením problému padání vlasů.</a:t>
            </a:r>
          </a:p>
          <a:p>
            <a:r>
              <a:rPr lang="cs-CZ" i="1" dirty="0"/>
              <a:t>Chanel předváděl v lese</a:t>
            </a:r>
            <a:r>
              <a:rPr lang="cs-CZ" dirty="0"/>
              <a:t>. (Aktuálně.cz, 10. 3. 2018). Přehlídka Chanelu, </a:t>
            </a:r>
            <a:r>
              <a:rPr lang="cs-CZ" dirty="0" err="1"/>
              <a:t>Dioru</a:t>
            </a:r>
            <a:r>
              <a:rPr lang="cs-CZ" dirty="0"/>
              <a:t> (…)</a:t>
            </a:r>
          </a:p>
          <a:p>
            <a:r>
              <a:rPr lang="cs-CZ" i="1" dirty="0"/>
              <a:t>Elle přichystala sérii fotografií nové kampaně. Březnová Elle…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9468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03761"/>
            <a:ext cx="10515600" cy="1325563"/>
          </a:xfrm>
        </p:spPr>
        <p:txBody>
          <a:bodyPr/>
          <a:lstStyle/>
          <a:p>
            <a:r>
              <a:rPr lang="cs-CZ" dirty="0"/>
              <a:t>Zkratky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6426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O koncovce přísudku rozhoduje jejich </a:t>
            </a:r>
            <a:r>
              <a:rPr lang="cs-CZ" dirty="0">
                <a:solidFill>
                  <a:srgbClr val="FF0000"/>
                </a:solidFill>
              </a:rPr>
              <a:t>rod a číslo</a:t>
            </a:r>
            <a:r>
              <a:rPr lang="cs-CZ" dirty="0"/>
              <a:t>. Rod u iniciálových zkratek často kolísá, zkratková slova obvykle přiřazujeme k rodu podle jejich zakončení a skloňujeme je tak (</a:t>
            </a:r>
            <a:r>
              <a:rPr lang="cs-CZ" i="1" dirty="0"/>
              <a:t>Čedok, Sazka</a:t>
            </a:r>
            <a:r>
              <a:rPr lang="cs-CZ" dirty="0"/>
              <a:t>). </a:t>
            </a:r>
            <a:r>
              <a:rPr lang="cs-CZ" dirty="0">
                <a:solidFill>
                  <a:srgbClr val="FF0000"/>
                </a:solidFill>
              </a:rPr>
              <a:t>Iniciálové zkratky cizího původu se řadí často k rodu střednímu.</a:t>
            </a:r>
            <a:endParaRPr lang="cs-CZ" i="1" dirty="0">
              <a:solidFill>
                <a:srgbClr val="FF0000"/>
              </a:solidFill>
            </a:endParaRPr>
          </a:p>
          <a:p>
            <a:r>
              <a:rPr lang="cs-CZ" i="1" dirty="0"/>
              <a:t>WHO/SZO</a:t>
            </a:r>
            <a:r>
              <a:rPr lang="cs-CZ" dirty="0"/>
              <a:t> </a:t>
            </a:r>
            <a:r>
              <a:rPr lang="cs-CZ" i="1" dirty="0"/>
              <a:t>prozkoumal</a:t>
            </a:r>
            <a:r>
              <a:rPr lang="cs-CZ" i="1" dirty="0">
                <a:solidFill>
                  <a:srgbClr val="FF0000"/>
                </a:solidFill>
              </a:rPr>
              <a:t>o</a:t>
            </a:r>
            <a:r>
              <a:rPr lang="cs-CZ" i="1" dirty="0"/>
              <a:t>/</a:t>
            </a:r>
            <a:r>
              <a:rPr lang="cs-CZ" i="1" dirty="0">
                <a:solidFill>
                  <a:srgbClr val="FF0000"/>
                </a:solidFill>
              </a:rPr>
              <a:t>a</a:t>
            </a:r>
            <a:r>
              <a:rPr lang="cs-CZ" i="1" dirty="0"/>
              <a:t> krizovou situaci. </a:t>
            </a:r>
            <a:r>
              <a:rPr lang="cs-CZ" dirty="0"/>
              <a:t>Podle formy i podle „organizace“.</a:t>
            </a:r>
          </a:p>
          <a:p>
            <a:r>
              <a:rPr lang="cs-CZ" i="1" dirty="0"/>
              <a:t>ČEZ</a:t>
            </a:r>
            <a:r>
              <a:rPr lang="cs-CZ" dirty="0"/>
              <a:t> (z původního spojení České energetické závody) </a:t>
            </a:r>
            <a:r>
              <a:rPr lang="cs-CZ" i="1" dirty="0"/>
              <a:t>zveřejnil výsledky hospodaření.</a:t>
            </a:r>
          </a:p>
          <a:p>
            <a:r>
              <a:rPr lang="cs-CZ" i="1" dirty="0"/>
              <a:t> OSA</a:t>
            </a:r>
            <a:r>
              <a:rPr lang="cs-CZ" dirty="0"/>
              <a:t> (Ochranný svaz autorský) </a:t>
            </a:r>
            <a:r>
              <a:rPr lang="cs-CZ" i="1" dirty="0"/>
              <a:t>by měla zastupovat autorská práva umělců</a:t>
            </a:r>
            <a:r>
              <a:rPr lang="cs-CZ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267891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Avšak pouze </a:t>
            </a:r>
            <a:r>
              <a:rPr lang="cs-CZ" i="1" dirty="0"/>
              <a:t>ČD vypravily zvláštní spoj</a:t>
            </a:r>
            <a:r>
              <a:rPr lang="cs-CZ" dirty="0"/>
              <a:t> podle ‚České dráhy‘, </a:t>
            </a:r>
            <a:r>
              <a:rPr lang="cs-CZ" i="1" dirty="0"/>
              <a:t>ČT opakovala pro velký úspěch pořad O češtině</a:t>
            </a:r>
            <a:r>
              <a:rPr lang="cs-CZ" dirty="0"/>
              <a:t> podle ‚Česká televize‘.</a:t>
            </a:r>
          </a:p>
        </p:txBody>
      </p:sp>
    </p:spTree>
    <p:extLst>
      <p:ext uri="{BB962C8B-B14F-4D97-AF65-F5344CB8AC3E}">
        <p14:creationId xmlns:p14="http://schemas.microsoft.com/office/powerpoint/2010/main" val="37768672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1383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Typ </a:t>
            </a:r>
            <a:r>
              <a:rPr lang="cs-CZ" b="1" i="1" dirty="0"/>
              <a:t>Finanční úřad, oddělení styku s veřejností, rozhodl-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Stojí-li vedle podmětu i tzv. přístavek, většinou se shoda řídí přístavkem – stojí blíže přísudku:  </a:t>
            </a:r>
            <a:endParaRPr lang="cs-CZ" i="1" dirty="0"/>
          </a:p>
          <a:p>
            <a:r>
              <a:rPr lang="cs-CZ" i="1" dirty="0"/>
              <a:t>Naše partnerská </a:t>
            </a:r>
            <a:r>
              <a:rPr lang="cs-CZ" i="1" dirty="0">
                <a:solidFill>
                  <a:srgbClr val="FF0000"/>
                </a:solidFill>
              </a:rPr>
              <a:t>organizace</a:t>
            </a:r>
            <a:r>
              <a:rPr lang="cs-CZ" i="1" dirty="0"/>
              <a:t>, karlovarské </a:t>
            </a:r>
            <a:r>
              <a:rPr lang="cs-CZ" i="1" dirty="0">
                <a:solidFill>
                  <a:srgbClr val="FF0000"/>
                </a:solidFill>
              </a:rPr>
              <a:t>Centrum</a:t>
            </a:r>
            <a:r>
              <a:rPr lang="cs-CZ" i="1" dirty="0"/>
              <a:t> oddechu a kultury, poskytl</a:t>
            </a:r>
            <a:r>
              <a:rPr lang="cs-CZ" i="1" dirty="0">
                <a:solidFill>
                  <a:srgbClr val="FF0000"/>
                </a:solidFill>
              </a:rPr>
              <a:t>o</a:t>
            </a:r>
            <a:r>
              <a:rPr lang="cs-CZ" dirty="0"/>
              <a:t> (i </a:t>
            </a:r>
            <a:r>
              <a:rPr lang="cs-CZ" i="1" dirty="0"/>
              <a:t>poskytl</a:t>
            </a:r>
            <a:r>
              <a:rPr lang="cs-CZ" i="1" dirty="0">
                <a:solidFill>
                  <a:srgbClr val="FF0000"/>
                </a:solidFill>
              </a:rPr>
              <a:t>a</a:t>
            </a:r>
            <a:r>
              <a:rPr lang="cs-CZ" dirty="0"/>
              <a:t>) </a:t>
            </a:r>
            <a:r>
              <a:rPr lang="cs-CZ" i="1" dirty="0"/>
              <a:t>volné vstupenky pro školy. Vrchol mistrovství světa v ledním hokeji, utkání našich a finských hráčů, se uskutečnil</a:t>
            </a:r>
            <a:r>
              <a:rPr lang="cs-CZ" i="1" dirty="0">
                <a:solidFill>
                  <a:srgbClr val="FF0000"/>
                </a:solidFill>
              </a:rPr>
              <a:t>o</a:t>
            </a:r>
            <a:r>
              <a:rPr lang="cs-CZ" dirty="0"/>
              <a:t> (i </a:t>
            </a:r>
            <a:r>
              <a:rPr lang="cs-CZ" i="1" dirty="0"/>
              <a:t>uskutečnil</a:t>
            </a:r>
            <a:r>
              <a:rPr lang="cs-CZ" i="1" dirty="0">
                <a:solidFill>
                  <a:srgbClr val="FF0000"/>
                </a:solidFill>
              </a:rPr>
              <a:t>-</a:t>
            </a:r>
            <a:r>
              <a:rPr lang="cs-CZ" dirty="0"/>
              <a:t>) </a:t>
            </a:r>
            <a:r>
              <a:rPr lang="cs-CZ" i="1" dirty="0"/>
              <a:t>včera v pět hodin.</a:t>
            </a:r>
          </a:p>
          <a:p>
            <a:r>
              <a:rPr lang="cs-CZ" i="1" dirty="0">
                <a:solidFill>
                  <a:srgbClr val="FF0000"/>
                </a:solidFill>
              </a:rPr>
              <a:t>Úřad</a:t>
            </a:r>
            <a:r>
              <a:rPr lang="cs-CZ" i="1" dirty="0"/>
              <a:t> vlády, </a:t>
            </a:r>
            <a:r>
              <a:rPr lang="cs-CZ" i="1" dirty="0">
                <a:solidFill>
                  <a:srgbClr val="FF0000"/>
                </a:solidFill>
              </a:rPr>
              <a:t>oddělení</a:t>
            </a:r>
            <a:r>
              <a:rPr lang="cs-CZ" i="1" dirty="0"/>
              <a:t> pro zahraniční styky s Blízkým východem, rozhodl</a:t>
            </a:r>
            <a:r>
              <a:rPr lang="cs-CZ" i="1" dirty="0">
                <a:solidFill>
                  <a:srgbClr val="FF0000"/>
                </a:solidFill>
              </a:rPr>
              <a:t>o</a:t>
            </a:r>
            <a:r>
              <a:rPr lang="cs-CZ" dirty="0"/>
              <a:t> (i </a:t>
            </a:r>
            <a:r>
              <a:rPr lang="cs-CZ" i="1" dirty="0"/>
              <a:t>rozhodl</a:t>
            </a:r>
            <a:r>
              <a:rPr lang="cs-CZ" i="1" dirty="0">
                <a:solidFill>
                  <a:srgbClr val="FF0000"/>
                </a:solidFill>
              </a:rPr>
              <a:t>-</a:t>
            </a:r>
            <a:r>
              <a:rPr lang="cs-CZ" dirty="0"/>
              <a:t>) </a:t>
            </a:r>
            <a:r>
              <a:rPr lang="cs-CZ" i="1" dirty="0"/>
              <a:t>o rozdělení dotací v příštím roce.</a:t>
            </a:r>
          </a:p>
          <a:p>
            <a:r>
              <a:rPr lang="cs-CZ" dirty="0"/>
              <a:t>Ale i</a:t>
            </a:r>
            <a:r>
              <a:rPr lang="cs-CZ" i="1" dirty="0"/>
              <a:t>: Obecní </a:t>
            </a:r>
            <a:r>
              <a:rPr lang="cs-CZ" i="1" dirty="0">
                <a:solidFill>
                  <a:srgbClr val="FF0000"/>
                </a:solidFill>
              </a:rPr>
              <a:t>úřad</a:t>
            </a:r>
            <a:r>
              <a:rPr lang="cs-CZ" i="1" dirty="0"/>
              <a:t>, </a:t>
            </a:r>
            <a:r>
              <a:rPr lang="cs-CZ" i="1" dirty="0">
                <a:solidFill>
                  <a:srgbClr val="FF0000"/>
                </a:solidFill>
              </a:rPr>
              <a:t>oddělení</a:t>
            </a:r>
            <a:r>
              <a:rPr lang="cs-CZ" i="1" dirty="0"/>
              <a:t> volnočasových aktivit, rozhodl</a:t>
            </a:r>
            <a:r>
              <a:rPr lang="cs-CZ" i="1" dirty="0">
                <a:solidFill>
                  <a:srgbClr val="FF0000"/>
                </a:solidFill>
              </a:rPr>
              <a:t>-</a:t>
            </a:r>
            <a:r>
              <a:rPr lang="cs-CZ" i="1" dirty="0"/>
              <a:t>/rozhodl</a:t>
            </a:r>
            <a:r>
              <a:rPr lang="cs-CZ" i="1" dirty="0">
                <a:solidFill>
                  <a:srgbClr val="FF0000"/>
                </a:solidFill>
              </a:rPr>
              <a:t>o</a:t>
            </a:r>
            <a:r>
              <a:rPr lang="cs-CZ" i="1" dirty="0"/>
              <a:t>…</a:t>
            </a:r>
            <a:r>
              <a:rPr lang="cs-CZ" dirty="0"/>
              <a:t> </a:t>
            </a:r>
            <a:endParaRPr lang="cs-CZ" i="1" dirty="0"/>
          </a:p>
          <a:p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6941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Osobní jméno určuje shodu podmětu a přísudku: </a:t>
            </a:r>
          </a:p>
          <a:p>
            <a:r>
              <a:rPr lang="cs-CZ" i="1" dirty="0"/>
              <a:t>David </a:t>
            </a:r>
            <a:r>
              <a:rPr lang="cs-CZ" i="1" dirty="0" err="1">
                <a:solidFill>
                  <a:srgbClr val="FF0000"/>
                </a:solidFill>
              </a:rPr>
              <a:t>Lafata</a:t>
            </a:r>
            <a:r>
              <a:rPr lang="cs-CZ" i="1" dirty="0"/>
              <a:t>, hvězda dnešního utkání, </a:t>
            </a:r>
            <a:r>
              <a:rPr lang="cs-CZ" i="1" dirty="0">
                <a:solidFill>
                  <a:srgbClr val="FF0000"/>
                </a:solidFill>
              </a:rPr>
              <a:t>vstřelil</a:t>
            </a:r>
            <a:r>
              <a:rPr lang="cs-CZ" i="1" dirty="0"/>
              <a:t> rozhodující branku.</a:t>
            </a:r>
          </a:p>
          <a:p>
            <a:r>
              <a:rPr lang="cs-CZ" i="1" dirty="0"/>
              <a:t>Hvězda dnešního utkání, David </a:t>
            </a:r>
            <a:r>
              <a:rPr lang="cs-CZ" i="1" dirty="0" err="1">
                <a:solidFill>
                  <a:srgbClr val="FF0000"/>
                </a:solidFill>
              </a:rPr>
              <a:t>Lafata</a:t>
            </a:r>
            <a:r>
              <a:rPr lang="cs-CZ" i="1" dirty="0"/>
              <a:t>, </a:t>
            </a:r>
            <a:r>
              <a:rPr lang="cs-CZ" i="1" dirty="0">
                <a:solidFill>
                  <a:srgbClr val="FF0000"/>
                </a:solidFill>
              </a:rPr>
              <a:t>vstřelil </a:t>
            </a:r>
            <a:r>
              <a:rPr lang="cs-CZ" i="1" dirty="0"/>
              <a:t>rozhodující branku.</a:t>
            </a:r>
          </a:p>
          <a:p>
            <a:pPr marL="0" indent="0">
              <a:buNone/>
            </a:pPr>
            <a:r>
              <a:rPr lang="cs-CZ" dirty="0"/>
              <a:t>Tedy: Je-li v pozici přístavku vlastní jméno, často řídíme shodu podle něj: </a:t>
            </a:r>
            <a:r>
              <a:rPr lang="cs-CZ" i="1" dirty="0"/>
              <a:t>Hlava lupičské bandy(,) </a:t>
            </a:r>
            <a:r>
              <a:rPr lang="cs-CZ" i="1" dirty="0">
                <a:solidFill>
                  <a:srgbClr val="FF0000"/>
                </a:solidFill>
              </a:rPr>
              <a:t>Tintěra</a:t>
            </a:r>
            <a:r>
              <a:rPr lang="cs-CZ" i="1" dirty="0"/>
              <a:t>(,) </a:t>
            </a:r>
            <a:r>
              <a:rPr lang="cs-CZ" i="1" dirty="0">
                <a:solidFill>
                  <a:srgbClr val="FF0000"/>
                </a:solidFill>
              </a:rPr>
              <a:t>byl</a:t>
            </a:r>
            <a:r>
              <a:rPr lang="cs-CZ" i="1" dirty="0"/>
              <a:t> mylně pokládán za bezúhonného občana. </a:t>
            </a:r>
          </a:p>
        </p:txBody>
      </p:sp>
    </p:spTree>
    <p:extLst>
      <p:ext uri="{BB962C8B-B14F-4D97-AF65-F5344CB8AC3E}">
        <p14:creationId xmlns:p14="http://schemas.microsoft.com/office/powerpoint/2010/main" val="1583289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Vysvětlující konstrukce – jméno zde řídí shodu:</a:t>
            </a:r>
          </a:p>
          <a:p>
            <a:r>
              <a:rPr lang="cs-CZ" i="1" dirty="0"/>
              <a:t>Design, </a:t>
            </a:r>
            <a:r>
              <a:rPr lang="cs-CZ" i="1" dirty="0">
                <a:solidFill>
                  <a:srgbClr val="FF0000"/>
                </a:solidFill>
              </a:rPr>
              <a:t>resp. barva a tvar</a:t>
            </a:r>
            <a:r>
              <a:rPr lang="cs-CZ" i="1" dirty="0"/>
              <a:t>(,) našeho produktu </a:t>
            </a:r>
            <a:r>
              <a:rPr lang="cs-CZ" i="1" dirty="0">
                <a:solidFill>
                  <a:srgbClr val="FF0000"/>
                </a:solidFill>
              </a:rPr>
              <a:t>byly přizpůsobeny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(i </a:t>
            </a:r>
            <a:r>
              <a:rPr lang="cs-CZ" i="1" dirty="0"/>
              <a:t>byl přizpůsoben</a:t>
            </a:r>
            <a:r>
              <a:rPr lang="cs-CZ" dirty="0"/>
              <a:t>) </a:t>
            </a:r>
            <a:r>
              <a:rPr lang="cs-CZ" i="1" dirty="0"/>
              <a:t>průměrnému uživateli. </a:t>
            </a:r>
            <a:r>
              <a:rPr lang="cs-CZ" dirty="0"/>
              <a:t>(po upřesnění řízeno tvarem přístavku).</a:t>
            </a:r>
          </a:p>
          <a:p>
            <a:pPr marL="0" indent="0">
              <a:buNone/>
            </a:pPr>
            <a:r>
              <a:rPr lang="cs-CZ" dirty="0"/>
              <a:t>Jestliže má přístavek podobu výčtu (</a:t>
            </a:r>
            <a:r>
              <a:rPr lang="cs-CZ" i="1" dirty="0"/>
              <a:t>jako, například, hlavně, zejména, především</a:t>
            </a:r>
            <a:r>
              <a:rPr lang="cs-CZ" dirty="0"/>
              <a:t> atd.) a přísudek následuje po podmětu, lze připustit dvě řešení shody: </a:t>
            </a:r>
          </a:p>
          <a:p>
            <a:r>
              <a:rPr lang="cs-CZ" i="1" dirty="0"/>
              <a:t>Oblíbené pohádky, </a:t>
            </a:r>
            <a:r>
              <a:rPr lang="cs-CZ" i="1" dirty="0">
                <a:solidFill>
                  <a:srgbClr val="FF0000"/>
                </a:solidFill>
              </a:rPr>
              <a:t>zejména</a:t>
            </a:r>
            <a:r>
              <a:rPr lang="cs-CZ" i="1" dirty="0"/>
              <a:t> Popelka, Zlatovláska a Princ Bajaja, vždy byl</a:t>
            </a:r>
            <a:r>
              <a:rPr lang="cs-CZ" i="1" dirty="0">
                <a:solidFill>
                  <a:srgbClr val="FF0000"/>
                </a:solidFill>
              </a:rPr>
              <a:t>y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(i </a:t>
            </a:r>
            <a:r>
              <a:rPr lang="cs-CZ" i="1" dirty="0"/>
              <a:t>byl</a:t>
            </a:r>
            <a:r>
              <a:rPr lang="cs-CZ" i="1" dirty="0">
                <a:solidFill>
                  <a:srgbClr val="FF0000"/>
                </a:solidFill>
              </a:rPr>
              <a:t>i</a:t>
            </a:r>
            <a:r>
              <a:rPr lang="cs-CZ" dirty="0"/>
              <a:t>) </a:t>
            </a:r>
            <a:r>
              <a:rPr lang="cs-CZ" i="1" dirty="0"/>
              <a:t>nedílnou součástí vánočního vysílání.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02516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 </a:t>
            </a:r>
            <a:r>
              <a:rPr lang="cs-CZ" b="1" i="1" dirty="0"/>
              <a:t>Davy lidí 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Ulicemi proudil</a:t>
            </a:r>
            <a:r>
              <a:rPr lang="cs-CZ" i="1" dirty="0">
                <a:solidFill>
                  <a:srgbClr val="FF0000"/>
                </a:solidFill>
              </a:rPr>
              <a:t>y</a:t>
            </a:r>
            <a:r>
              <a:rPr lang="cs-CZ" i="1" dirty="0"/>
              <a:t> </a:t>
            </a:r>
            <a:r>
              <a:rPr lang="cs-CZ" i="1" dirty="0">
                <a:solidFill>
                  <a:srgbClr val="FF0000"/>
                </a:solidFill>
              </a:rPr>
              <a:t>davy</a:t>
            </a:r>
            <a:r>
              <a:rPr lang="cs-CZ" i="1" dirty="0"/>
              <a:t> lidí, aby viděl</a:t>
            </a:r>
            <a:r>
              <a:rPr lang="cs-CZ" i="1" dirty="0">
                <a:solidFill>
                  <a:srgbClr val="FF0000"/>
                </a:solidFill>
              </a:rPr>
              <a:t>y</a:t>
            </a:r>
            <a:r>
              <a:rPr lang="cs-CZ" dirty="0"/>
              <a:t> (i </a:t>
            </a:r>
            <a:r>
              <a:rPr lang="cs-CZ" i="1" dirty="0"/>
              <a:t>viděl</a:t>
            </a:r>
            <a:r>
              <a:rPr lang="cs-CZ" i="1" dirty="0">
                <a:solidFill>
                  <a:srgbClr val="FF0000"/>
                </a:solidFill>
              </a:rPr>
              <a:t>i</a:t>
            </a:r>
            <a:r>
              <a:rPr lang="cs-CZ" dirty="0"/>
              <a:t>) </a:t>
            </a:r>
            <a:r>
              <a:rPr lang="cs-CZ" i="1" dirty="0"/>
              <a:t>zahájení olympijských her</a:t>
            </a:r>
            <a:r>
              <a:rPr lang="cs-CZ" i="1" dirty="0">
                <a:solidFill>
                  <a:srgbClr val="FF0000"/>
                </a:solidFill>
              </a:rPr>
              <a:t>. Zástupy </a:t>
            </a:r>
            <a:r>
              <a:rPr lang="cs-CZ" i="1" dirty="0"/>
              <a:t>propuštěných zaměstnanců demonstroval</a:t>
            </a:r>
            <a:r>
              <a:rPr lang="cs-CZ" i="1" dirty="0">
                <a:solidFill>
                  <a:srgbClr val="FF0000"/>
                </a:solidFill>
              </a:rPr>
              <a:t>y</a:t>
            </a:r>
            <a:r>
              <a:rPr lang="cs-CZ" i="1" dirty="0"/>
              <a:t> před budovou vlády, aby vyjádřil</a:t>
            </a:r>
            <a:r>
              <a:rPr lang="cs-CZ" i="1" dirty="0">
                <a:solidFill>
                  <a:srgbClr val="FF0000"/>
                </a:solidFill>
              </a:rPr>
              <a:t>y</a:t>
            </a:r>
            <a:r>
              <a:rPr lang="cs-CZ" dirty="0"/>
              <a:t> (i </a:t>
            </a:r>
            <a:r>
              <a:rPr lang="cs-CZ" i="1" dirty="0"/>
              <a:t>vyjádři</a:t>
            </a:r>
            <a:r>
              <a:rPr lang="cs-CZ" i="1" dirty="0">
                <a:solidFill>
                  <a:srgbClr val="FF0000"/>
                </a:solidFill>
              </a:rPr>
              <a:t>li</a:t>
            </a:r>
            <a:r>
              <a:rPr lang="cs-CZ" dirty="0"/>
              <a:t>) </a:t>
            </a:r>
            <a:r>
              <a:rPr lang="cs-CZ" i="1" dirty="0"/>
              <a:t>svůj nesouhlas s vládou. Skupinka policistů přijížděl</a:t>
            </a:r>
            <a:r>
              <a:rPr lang="cs-CZ" i="1" dirty="0">
                <a:solidFill>
                  <a:srgbClr val="FF0000"/>
                </a:solidFill>
              </a:rPr>
              <a:t>a</a:t>
            </a:r>
            <a:r>
              <a:rPr lang="cs-CZ" i="1" dirty="0"/>
              <a:t> k nádraží, náhle se však zastavil</a:t>
            </a:r>
            <a:r>
              <a:rPr lang="cs-CZ" i="1" dirty="0">
                <a:solidFill>
                  <a:srgbClr val="FF0000"/>
                </a:solidFill>
              </a:rPr>
              <a:t>a</a:t>
            </a:r>
            <a:r>
              <a:rPr lang="cs-CZ" dirty="0"/>
              <a:t> (i </a:t>
            </a:r>
            <a:r>
              <a:rPr lang="cs-CZ" i="1" dirty="0"/>
              <a:t>zastavil</a:t>
            </a:r>
            <a:r>
              <a:rPr lang="cs-CZ" i="1" dirty="0">
                <a:solidFill>
                  <a:srgbClr val="FF0000"/>
                </a:solidFill>
              </a:rPr>
              <a:t>i</a:t>
            </a:r>
            <a:r>
              <a:rPr lang="cs-CZ" dirty="0"/>
              <a:t>) </a:t>
            </a:r>
            <a:r>
              <a:rPr lang="cs-CZ" i="1" dirty="0"/>
              <a:t>před rozbitou výlohou.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5697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 </a:t>
            </a:r>
            <a:r>
              <a:rPr lang="cs-CZ" b="1" i="1" dirty="0"/>
              <a:t>Pět/Stovky mužů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 podmětu typu </a:t>
            </a:r>
            <a:r>
              <a:rPr lang="cs-CZ" i="1" dirty="0"/>
              <a:t>pět mužů, šest žen, deset lidí</a:t>
            </a:r>
            <a:r>
              <a:rPr lang="cs-CZ" dirty="0"/>
              <a:t> atd. řídí koncovku v přísudku </a:t>
            </a:r>
            <a:r>
              <a:rPr lang="cs-CZ" dirty="0">
                <a:solidFill>
                  <a:srgbClr val="FF0000"/>
                </a:solidFill>
              </a:rPr>
              <a:t>číselný výraz </a:t>
            </a:r>
            <a:r>
              <a:rPr lang="cs-CZ" dirty="0"/>
              <a:t>a vyžaduje zakončení přísudku na </a:t>
            </a:r>
            <a:r>
              <a:rPr lang="cs-CZ" i="1" dirty="0"/>
              <a:t>-</a:t>
            </a:r>
            <a:r>
              <a:rPr lang="cs-CZ" i="1" dirty="0">
                <a:solidFill>
                  <a:srgbClr val="FF0000"/>
                </a:solidFill>
              </a:rPr>
              <a:t>o</a:t>
            </a:r>
            <a:r>
              <a:rPr lang="cs-CZ" dirty="0"/>
              <a:t>:</a:t>
            </a:r>
            <a:endParaRPr lang="cs-CZ" i="1" dirty="0"/>
          </a:p>
          <a:p>
            <a:r>
              <a:rPr lang="cs-CZ" i="1" dirty="0">
                <a:solidFill>
                  <a:srgbClr val="FF0000"/>
                </a:solidFill>
              </a:rPr>
              <a:t>Pět</a:t>
            </a:r>
            <a:r>
              <a:rPr lang="cs-CZ" i="1" dirty="0"/>
              <a:t> policistů dostihl</a:t>
            </a:r>
            <a:r>
              <a:rPr lang="cs-CZ" i="1" dirty="0">
                <a:solidFill>
                  <a:srgbClr val="FF0000"/>
                </a:solidFill>
              </a:rPr>
              <a:t>o</a:t>
            </a:r>
            <a:r>
              <a:rPr lang="cs-CZ" i="1" dirty="0"/>
              <a:t> zloděje po dvou stech metrech. </a:t>
            </a:r>
            <a:r>
              <a:rPr lang="cs-CZ" i="1" dirty="0">
                <a:solidFill>
                  <a:srgbClr val="FF0000"/>
                </a:solidFill>
              </a:rPr>
              <a:t>Deset</a:t>
            </a:r>
            <a:r>
              <a:rPr lang="cs-CZ" i="1" dirty="0"/>
              <a:t> aut byl</a:t>
            </a:r>
            <a:r>
              <a:rPr lang="cs-CZ" i="1" dirty="0">
                <a:solidFill>
                  <a:srgbClr val="FF0000"/>
                </a:solidFill>
              </a:rPr>
              <a:t>o</a:t>
            </a:r>
            <a:r>
              <a:rPr lang="cs-CZ" i="1" dirty="0"/>
              <a:t> odtažen</a:t>
            </a:r>
            <a:r>
              <a:rPr lang="cs-CZ" i="1" dirty="0">
                <a:solidFill>
                  <a:srgbClr val="FF0000"/>
                </a:solidFill>
              </a:rPr>
              <a:t>o</a:t>
            </a:r>
            <a:r>
              <a:rPr lang="cs-CZ" i="1" dirty="0"/>
              <a:t> na záchytné parkoviště.</a:t>
            </a:r>
          </a:p>
        </p:txBody>
      </p:sp>
    </p:spTree>
    <p:extLst>
      <p:ext uri="{BB962C8B-B14F-4D97-AF65-F5344CB8AC3E}">
        <p14:creationId xmlns:p14="http://schemas.microsoft.com/office/powerpoint/2010/main" val="1374396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Jsou-li podmětem výrazy </a:t>
            </a:r>
            <a:r>
              <a:rPr lang="cs-CZ" i="1" dirty="0"/>
              <a:t>desítky, stovky, tisíce, miliony, miliardy</a:t>
            </a:r>
            <a:r>
              <a:rPr lang="cs-CZ" dirty="0"/>
              <a:t>, píšeme v příčestí </a:t>
            </a:r>
            <a:r>
              <a:rPr lang="cs-CZ" i="1" dirty="0"/>
              <a:t>-</a:t>
            </a:r>
            <a:r>
              <a:rPr lang="cs-CZ" i="1" dirty="0">
                <a:solidFill>
                  <a:srgbClr val="FF0000"/>
                </a:solidFill>
              </a:rPr>
              <a:t>y</a:t>
            </a:r>
            <a:r>
              <a:rPr lang="cs-CZ" dirty="0"/>
              <a:t>, u výrazu </a:t>
            </a:r>
            <a:r>
              <a:rPr lang="cs-CZ" i="1" dirty="0"/>
              <a:t>tisíce</a:t>
            </a:r>
            <a:r>
              <a:rPr lang="cs-CZ" dirty="0"/>
              <a:t> lze zvolit i koncovku </a:t>
            </a:r>
            <a:r>
              <a:rPr lang="cs-CZ" i="1" dirty="0"/>
              <a:t>-</a:t>
            </a:r>
            <a:r>
              <a:rPr lang="cs-CZ" i="1" dirty="0">
                <a:solidFill>
                  <a:srgbClr val="FF0000"/>
                </a:solidFill>
              </a:rPr>
              <a:t>o</a:t>
            </a:r>
            <a:r>
              <a:rPr lang="cs-CZ" dirty="0"/>
              <a:t>: </a:t>
            </a:r>
          </a:p>
          <a:p>
            <a:r>
              <a:rPr lang="cs-CZ" i="1" dirty="0">
                <a:solidFill>
                  <a:srgbClr val="FF0000"/>
                </a:solidFill>
              </a:rPr>
              <a:t>Stovky</a:t>
            </a:r>
            <a:r>
              <a:rPr lang="cs-CZ" i="1" dirty="0"/>
              <a:t> mužů se rozburácel</a:t>
            </a:r>
            <a:r>
              <a:rPr lang="cs-CZ" i="1" dirty="0">
                <a:solidFill>
                  <a:srgbClr val="FF0000"/>
                </a:solidFill>
              </a:rPr>
              <a:t>y</a:t>
            </a:r>
            <a:r>
              <a:rPr lang="cs-CZ" i="1" dirty="0"/>
              <a:t> na tribunách. </a:t>
            </a:r>
            <a:r>
              <a:rPr lang="cs-CZ" i="1" dirty="0">
                <a:solidFill>
                  <a:srgbClr val="FF0000"/>
                </a:solidFill>
              </a:rPr>
              <a:t>Tisíce</a:t>
            </a:r>
            <a:r>
              <a:rPr lang="cs-CZ" i="1" dirty="0"/>
              <a:t> lidí se sešl</a:t>
            </a:r>
            <a:r>
              <a:rPr lang="cs-CZ" i="1" dirty="0">
                <a:solidFill>
                  <a:srgbClr val="FF0000"/>
                </a:solidFill>
              </a:rPr>
              <a:t>y</a:t>
            </a:r>
            <a:r>
              <a:rPr lang="cs-CZ" dirty="0"/>
              <a:t> (i </a:t>
            </a:r>
            <a:r>
              <a:rPr lang="cs-CZ" i="1" dirty="0"/>
              <a:t>sešl</a:t>
            </a:r>
            <a:r>
              <a:rPr lang="cs-CZ" i="1" dirty="0">
                <a:solidFill>
                  <a:srgbClr val="FF0000"/>
                </a:solidFill>
              </a:rPr>
              <a:t>o</a:t>
            </a:r>
            <a:r>
              <a:rPr lang="cs-CZ" dirty="0"/>
              <a:t>) </a:t>
            </a:r>
            <a:r>
              <a:rPr lang="cs-CZ" i="1" dirty="0"/>
              <a:t>ve sportovní hale. </a:t>
            </a:r>
            <a:r>
              <a:rPr lang="cs-CZ" i="1" dirty="0">
                <a:solidFill>
                  <a:srgbClr val="FF0000"/>
                </a:solidFill>
              </a:rPr>
              <a:t>Miliony</a:t>
            </a:r>
            <a:r>
              <a:rPr lang="cs-CZ" i="1" dirty="0"/>
              <a:t> žen se rozhodl</a:t>
            </a:r>
            <a:r>
              <a:rPr lang="cs-CZ" i="1" dirty="0">
                <a:solidFill>
                  <a:srgbClr val="FF0000"/>
                </a:solidFill>
              </a:rPr>
              <a:t>y</a:t>
            </a:r>
            <a:r>
              <a:rPr lang="cs-CZ" i="1" dirty="0"/>
              <a:t> připojit k protestu.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9388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2865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 vedlejší větou:</a:t>
            </a:r>
          </a:p>
          <a:p>
            <a:r>
              <a:rPr lang="cs-CZ" i="1" dirty="0">
                <a:solidFill>
                  <a:srgbClr val="FF0000"/>
                </a:solidFill>
              </a:rPr>
              <a:t>Několik</a:t>
            </a:r>
            <a:r>
              <a:rPr lang="cs-CZ" i="1" dirty="0"/>
              <a:t> dětí se ztratil</a:t>
            </a:r>
            <a:r>
              <a:rPr lang="cs-CZ" i="1" dirty="0">
                <a:solidFill>
                  <a:srgbClr val="FF0000"/>
                </a:solidFill>
              </a:rPr>
              <a:t>o </a:t>
            </a:r>
            <a:r>
              <a:rPr lang="cs-CZ" i="1" dirty="0"/>
              <a:t>v hustém lese, a přestože na oběd nepřišl</a:t>
            </a:r>
            <a:r>
              <a:rPr lang="cs-CZ" i="1" dirty="0">
                <a:solidFill>
                  <a:srgbClr val="FF0000"/>
                </a:solidFill>
              </a:rPr>
              <a:t>o</a:t>
            </a:r>
            <a:r>
              <a:rPr lang="cs-CZ" dirty="0"/>
              <a:t> (i </a:t>
            </a:r>
            <a:r>
              <a:rPr lang="cs-CZ" i="1" dirty="0"/>
              <a:t>nepřišl</a:t>
            </a:r>
            <a:r>
              <a:rPr lang="cs-CZ" i="1" dirty="0">
                <a:solidFill>
                  <a:srgbClr val="FF0000"/>
                </a:solidFill>
              </a:rPr>
              <a:t>y</a:t>
            </a:r>
            <a:r>
              <a:rPr lang="cs-CZ" dirty="0"/>
              <a:t>) </a:t>
            </a:r>
            <a:r>
              <a:rPr lang="cs-CZ" i="1" dirty="0"/>
              <a:t>domů, nikdo je nehledal. Pět mužů chodilo kolem náměstí, až dosáhlo</a:t>
            </a:r>
            <a:r>
              <a:rPr lang="cs-CZ" dirty="0"/>
              <a:t> (i </a:t>
            </a:r>
            <a:r>
              <a:rPr lang="cs-CZ" i="1" dirty="0"/>
              <a:t>dosáhli</a:t>
            </a:r>
            <a:r>
              <a:rPr lang="cs-CZ" dirty="0"/>
              <a:t>) </a:t>
            </a:r>
            <a:r>
              <a:rPr lang="cs-CZ" i="1" dirty="0"/>
              <a:t>nového rekordu. Tisíce demonstrantů protestovaly</a:t>
            </a:r>
            <a:r>
              <a:rPr lang="cs-CZ" dirty="0"/>
              <a:t> (i </a:t>
            </a:r>
            <a:r>
              <a:rPr lang="cs-CZ" i="1" dirty="0"/>
              <a:t>protestovalo</a:t>
            </a:r>
            <a:r>
              <a:rPr lang="cs-CZ" dirty="0"/>
              <a:t>) </a:t>
            </a:r>
            <a:r>
              <a:rPr lang="cs-CZ" i="1" dirty="0"/>
              <a:t>na hlavním náměstí, v přilehlých uličkách pak vyvolávaly</a:t>
            </a:r>
            <a:r>
              <a:rPr lang="cs-CZ" dirty="0"/>
              <a:t> (i </a:t>
            </a:r>
            <a:r>
              <a:rPr lang="cs-CZ" i="1" dirty="0"/>
              <a:t>vyvolávalo</a:t>
            </a:r>
            <a:r>
              <a:rPr lang="cs-CZ" dirty="0"/>
              <a:t> i </a:t>
            </a:r>
            <a:r>
              <a:rPr lang="cs-CZ" i="1" dirty="0"/>
              <a:t>vyvolávali</a:t>
            </a:r>
            <a:r>
              <a:rPr lang="cs-CZ" dirty="0"/>
              <a:t>) </a:t>
            </a:r>
            <a:r>
              <a:rPr lang="cs-CZ" i="1" dirty="0"/>
              <a:t>krvavé potyčky. </a:t>
            </a:r>
            <a:r>
              <a:rPr lang="cs-CZ" dirty="0">
                <a:solidFill>
                  <a:srgbClr val="FF0000"/>
                </a:solidFill>
              </a:rPr>
              <a:t>(3 možnosti)</a:t>
            </a:r>
          </a:p>
          <a:p>
            <a:pPr marL="0" indent="0">
              <a:buNone/>
            </a:pPr>
            <a:r>
              <a:rPr lang="cs-CZ" dirty="0"/>
              <a:t>V těchto případech lze uplatnit shodu podle formy i podle smyslu: jde o souvětí, v nichž je v první větě podmětem výraz označující „počet“,   v dalších větách souvětí je podmět nevyjádřený, lze tedy uplatnit i shodu podle smyslu.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8935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Zdroj: IJP, PČP</a:t>
            </a:r>
          </a:p>
          <a:p>
            <a:r>
              <a:rPr lang="cs-CZ" dirty="0"/>
              <a:t>http://prirucka.ujc.cas.cz/?id=602&amp;dotaz=buty#nadpis5</a:t>
            </a:r>
          </a:p>
        </p:txBody>
      </p:sp>
    </p:spTree>
    <p:extLst>
      <p:ext uri="{BB962C8B-B14F-4D97-AF65-F5344CB8AC3E}">
        <p14:creationId xmlns:p14="http://schemas.microsoft.com/office/powerpoint/2010/main" val="12202990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 </a:t>
            </a:r>
            <a:r>
              <a:rPr lang="cs-CZ" b="1" i="1" dirty="0"/>
              <a:t>Hrabata a knížata 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Hrabata </a:t>
            </a:r>
            <a:r>
              <a:rPr lang="cs-CZ" i="1" dirty="0" err="1"/>
              <a:t>Vrbnové</a:t>
            </a:r>
            <a:r>
              <a:rPr lang="cs-CZ" i="1" dirty="0"/>
              <a:t> sídlili</a:t>
            </a:r>
            <a:r>
              <a:rPr lang="cs-CZ" dirty="0"/>
              <a:t> (i </a:t>
            </a:r>
            <a:r>
              <a:rPr lang="cs-CZ" i="1" dirty="0"/>
              <a:t>sídlila</a:t>
            </a:r>
            <a:r>
              <a:rPr lang="cs-CZ" dirty="0"/>
              <a:t>) </a:t>
            </a:r>
            <a:r>
              <a:rPr lang="cs-CZ" i="1" dirty="0"/>
              <a:t>na hradě za vsí. Knížata Slavníkovci vydali</a:t>
            </a:r>
            <a:r>
              <a:rPr lang="cs-CZ" dirty="0"/>
              <a:t> (i </a:t>
            </a:r>
            <a:r>
              <a:rPr lang="cs-CZ" i="1" dirty="0"/>
              <a:t>vydala</a:t>
            </a:r>
            <a:r>
              <a:rPr lang="cs-CZ" dirty="0"/>
              <a:t>) </a:t>
            </a:r>
            <a:r>
              <a:rPr lang="cs-CZ" i="1" dirty="0"/>
              <a:t>několik nařízení.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24789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Spojený název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Názvy územních celků, států=celek:</a:t>
            </a:r>
            <a:endParaRPr lang="cs-CZ" i="1" dirty="0"/>
          </a:p>
          <a:p>
            <a:r>
              <a:rPr lang="cs-CZ" i="1" dirty="0"/>
              <a:t>Trinidad a Tobago vydal prohlášení o neutralitě. </a:t>
            </a:r>
            <a:r>
              <a:rPr lang="cs-CZ" i="1" dirty="0" err="1"/>
              <a:t>Wallis</a:t>
            </a:r>
            <a:r>
              <a:rPr lang="cs-CZ" i="1" dirty="0"/>
              <a:t> a </a:t>
            </a:r>
            <a:r>
              <a:rPr lang="cs-CZ" i="1" dirty="0" err="1"/>
              <a:t>Futuna</a:t>
            </a:r>
            <a:r>
              <a:rPr lang="cs-CZ" i="1" dirty="0"/>
              <a:t> </a:t>
            </a:r>
            <a:r>
              <a:rPr lang="cs-CZ" dirty="0"/>
              <a:t>[fr. </a:t>
            </a:r>
            <a:r>
              <a:rPr lang="cs-CZ" dirty="0" err="1"/>
              <a:t>walis.e.fytyna</a:t>
            </a:r>
            <a:r>
              <a:rPr lang="cs-CZ" dirty="0"/>
              <a:t>] </a:t>
            </a:r>
            <a:r>
              <a:rPr lang="cs-CZ" i="1" dirty="0"/>
              <a:t>otevřel své brány mladým turistům.</a:t>
            </a:r>
          </a:p>
          <a:p>
            <a:r>
              <a:rPr lang="cs-CZ" dirty="0"/>
              <a:t>Nejsnazší řešení je využití opěrného podstatného jména (</a:t>
            </a:r>
            <a:r>
              <a:rPr lang="cs-CZ" i="1" dirty="0"/>
              <a:t>stát, země</a:t>
            </a:r>
            <a:r>
              <a:rPr lang="cs-CZ" dirty="0"/>
              <a:t> apod.), které následovně řídí shodu: </a:t>
            </a:r>
            <a:r>
              <a:rPr lang="cs-CZ" i="1" dirty="0"/>
              <a:t>Stát Trinidad a Tobago vydal prohlášení.</a:t>
            </a:r>
          </a:p>
        </p:txBody>
      </p:sp>
    </p:spTree>
    <p:extLst>
      <p:ext uri="{BB962C8B-B14F-4D97-AF65-F5344CB8AC3E}">
        <p14:creationId xmlns:p14="http://schemas.microsoft.com/office/powerpoint/2010/main" val="35626378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 případech, ve kterých užití opěrného jména není možné, například ze stylistických důvodů, se nabízí několik způsobů řešení, každý z nich však nese určitá úskalí (viz IJP):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73970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http://prirucka.ujc.cas.cz/?id=602&amp;dotaz=buty#nadpis25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A) Přísudek má tvar mn. č.: </a:t>
            </a:r>
            <a:r>
              <a:rPr lang="cs-CZ" i="1" dirty="0" err="1"/>
              <a:t>Wallis</a:t>
            </a:r>
            <a:r>
              <a:rPr lang="cs-CZ" i="1" dirty="0"/>
              <a:t> a </a:t>
            </a:r>
            <a:r>
              <a:rPr lang="cs-CZ" i="1" dirty="0" err="1"/>
              <a:t>Futuna</a:t>
            </a:r>
            <a:r>
              <a:rPr lang="cs-CZ" i="1" dirty="0"/>
              <a:t> otevřely hranice, Trinidad a Tobago se připojily ke koalici.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Tento způsob řešení je sice v úzu poměrně běžný</a:t>
            </a:r>
            <a:r>
              <a:rPr lang="cs-CZ" dirty="0"/>
              <a:t>, tvar mn. č. v přísudku by však čtenáře neznalého věcných souvislostí mohl vést k chybné úvaze, že jde o dvě země, nikoli o jeden celek.</a:t>
            </a:r>
          </a:p>
          <a:p>
            <a:pPr marL="0" indent="0">
              <a:buNone/>
            </a:pPr>
            <a:r>
              <a:rPr lang="cs-CZ" dirty="0"/>
              <a:t>Toto řešení nelze uplatnit v případě, jestliže jsou členy podmětu stejného rodu. V takovém případě má totiž před koncovkou mn. č. přednost koncovka j. č.: </a:t>
            </a:r>
            <a:r>
              <a:rPr lang="cs-CZ" i="1" dirty="0"/>
              <a:t>Svatý Kryštof a Nevis vyvážel kokosové ořechy.</a:t>
            </a:r>
            <a:endParaRPr lang="cs-CZ" dirty="0"/>
          </a:p>
          <a:p>
            <a:r>
              <a:rPr lang="cs-CZ" dirty="0"/>
              <a:t>B) Shodu řídíme prvním členem několikanásobného podmětu: </a:t>
            </a:r>
            <a:r>
              <a:rPr lang="cs-CZ" i="1" dirty="0"/>
              <a:t>Trinidad a Tobago vydal prohlášení o neutralitě. </a:t>
            </a:r>
            <a:r>
              <a:rPr lang="cs-CZ" i="1" dirty="0" err="1"/>
              <a:t>Wallis</a:t>
            </a:r>
            <a:r>
              <a:rPr lang="cs-CZ" i="1" dirty="0"/>
              <a:t> a </a:t>
            </a:r>
            <a:r>
              <a:rPr lang="cs-CZ" i="1" dirty="0" err="1"/>
              <a:t>Futuna</a:t>
            </a:r>
            <a:r>
              <a:rPr lang="cs-CZ" i="1" dirty="0"/>
              <a:t> otevřel své brány mladým turistům.</a:t>
            </a:r>
            <a:endParaRPr lang="cs-CZ" dirty="0"/>
          </a:p>
          <a:p>
            <a:r>
              <a:rPr lang="cs-CZ" dirty="0"/>
              <a:t>C) Shodu řídíme druhým členem několikanásobného podmětu: </a:t>
            </a:r>
            <a:r>
              <a:rPr lang="cs-CZ" i="1" dirty="0"/>
              <a:t>Trinidad a Tobago vydalo prohlášení o neutralitě. </a:t>
            </a:r>
            <a:r>
              <a:rPr lang="cs-CZ" i="1" dirty="0" err="1"/>
              <a:t>Wallis</a:t>
            </a:r>
            <a:r>
              <a:rPr lang="cs-CZ" i="1" dirty="0"/>
              <a:t> a </a:t>
            </a:r>
            <a:r>
              <a:rPr lang="cs-CZ" i="1" dirty="0" err="1"/>
              <a:t>Futuna</a:t>
            </a:r>
            <a:r>
              <a:rPr lang="cs-CZ" i="1" dirty="0"/>
              <a:t> otevřela své brány mladým turistům.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Ani řešení b) a c) nelze přijmout bez výhrad, jelikož nemají oporu v pravidlech shody přísudku s podmětem, která říkají, že je-li podmět několikanásobný (a jeho jednotlivé složky nejsou stejného rodu), přísudek má tvar mn. č.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62511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Závěr: užíváme jednotného čísla a shoda přísudku s podmětem se řídí prvním jménem.</a:t>
            </a:r>
          </a:p>
        </p:txBody>
      </p:sp>
    </p:spTree>
    <p:extLst>
      <p:ext uri="{BB962C8B-B14F-4D97-AF65-F5344CB8AC3E}">
        <p14:creationId xmlns:p14="http://schemas.microsoft.com/office/powerpoint/2010/main" val="18795566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Cvičení: </a:t>
            </a:r>
          </a:p>
          <a:p>
            <a:pPr marL="514350" indent="-514350">
              <a:buAutoNum type="arabicParenR"/>
            </a:pPr>
            <a:r>
              <a:rPr lang="cs-CZ" i="1" dirty="0"/>
              <a:t>Albert a Billa otevřel</a:t>
            </a:r>
            <a:r>
              <a:rPr lang="cs-CZ" i="1" dirty="0">
                <a:solidFill>
                  <a:srgbClr val="FF0000"/>
                </a:solidFill>
              </a:rPr>
              <a:t>-</a:t>
            </a:r>
            <a:r>
              <a:rPr lang="cs-CZ" dirty="0"/>
              <a:t> </a:t>
            </a:r>
            <a:r>
              <a:rPr lang="cs-CZ" i="1" dirty="0"/>
              <a:t>další obchody.</a:t>
            </a:r>
          </a:p>
          <a:p>
            <a:pPr marL="514350" indent="-514350">
              <a:buAutoNum type="arabicParenR"/>
            </a:pPr>
            <a:r>
              <a:rPr lang="cs-CZ" i="1" dirty="0"/>
              <a:t>Tisíce demonstrantů protestoval</a:t>
            </a:r>
            <a:r>
              <a:rPr lang="cs-CZ" i="1" dirty="0">
                <a:solidFill>
                  <a:srgbClr val="FF0000"/>
                </a:solidFill>
              </a:rPr>
              <a:t>-</a:t>
            </a:r>
            <a:r>
              <a:rPr lang="cs-CZ" i="1" dirty="0"/>
              <a:t> na hlavním náměstí, v přilehlých uličkách pak vyvolával</a:t>
            </a:r>
            <a:r>
              <a:rPr lang="cs-CZ" i="1" dirty="0">
                <a:solidFill>
                  <a:srgbClr val="FF0000"/>
                </a:solidFill>
              </a:rPr>
              <a:t>-</a:t>
            </a:r>
            <a:r>
              <a:rPr lang="cs-CZ" dirty="0"/>
              <a:t> </a:t>
            </a:r>
            <a:r>
              <a:rPr lang="cs-CZ" i="1" dirty="0"/>
              <a:t>krvavé potyčky.</a:t>
            </a:r>
          </a:p>
          <a:p>
            <a:pPr marL="514350" indent="-514350">
              <a:buAutoNum type="arabicParenR"/>
            </a:pPr>
            <a:r>
              <a:rPr lang="cs-CZ" i="1" dirty="0"/>
              <a:t>Trinidad a Tobago vydal</a:t>
            </a:r>
            <a:r>
              <a:rPr lang="cs-CZ" i="1" dirty="0">
                <a:solidFill>
                  <a:srgbClr val="FF0000"/>
                </a:solidFill>
              </a:rPr>
              <a:t>-</a:t>
            </a:r>
            <a:r>
              <a:rPr lang="cs-CZ" i="1" dirty="0"/>
              <a:t> prohlášení o neutralitě.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cs-CZ" i="1" dirty="0"/>
              <a:t>Úřad vlády, oddělení pro zahraniční styky s Blízkým východem, rozhodl</a:t>
            </a:r>
            <a:r>
              <a:rPr lang="cs-CZ" i="1" dirty="0">
                <a:solidFill>
                  <a:srgbClr val="FF0000"/>
                </a:solidFill>
              </a:rPr>
              <a:t>-</a:t>
            </a:r>
            <a:r>
              <a:rPr lang="cs-CZ" i="1" dirty="0"/>
              <a:t> o rozdělení dotací v příštím roce.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cs-CZ" i="1" dirty="0"/>
              <a:t>Design, resp. barva a tvar(,) našeho produktu byl</a:t>
            </a:r>
            <a:r>
              <a:rPr lang="cs-CZ" i="1" dirty="0">
                <a:solidFill>
                  <a:srgbClr val="FF0000"/>
                </a:solidFill>
              </a:rPr>
              <a:t>-</a:t>
            </a:r>
            <a:r>
              <a:rPr lang="cs-CZ" i="1" dirty="0"/>
              <a:t> přizpůsoben</a:t>
            </a:r>
            <a:r>
              <a:rPr lang="cs-CZ" i="1" dirty="0">
                <a:solidFill>
                  <a:srgbClr val="FF0000"/>
                </a:solidFill>
              </a:rPr>
              <a:t>-</a:t>
            </a:r>
            <a:r>
              <a:rPr lang="cs-CZ" dirty="0"/>
              <a:t> </a:t>
            </a:r>
            <a:r>
              <a:rPr lang="cs-CZ" i="1" dirty="0"/>
              <a:t>průměrnému uživateli</a:t>
            </a:r>
            <a:r>
              <a:rPr lang="cs-CZ" dirty="0"/>
              <a:t>.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endParaRPr lang="cs-CZ" i="1" dirty="0"/>
          </a:p>
          <a:p>
            <a:pPr marL="514350" indent="-514350">
              <a:buAutoNum type="arabicParenR"/>
            </a:pPr>
            <a:endParaRPr lang="cs-CZ" i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14841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Zdroj: IJP 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http://prirucka.ujc.cas.cz/?ref=600&amp;id=602#nadpis5</a:t>
            </a:r>
            <a:endParaRPr lang="cs-CZ" dirty="0"/>
          </a:p>
          <a:p>
            <a:r>
              <a:rPr lang="cs-CZ" dirty="0"/>
              <a:t>PČP</a:t>
            </a:r>
          </a:p>
        </p:txBody>
      </p:sp>
    </p:spTree>
    <p:extLst>
      <p:ext uri="{BB962C8B-B14F-4D97-AF65-F5344CB8AC3E}">
        <p14:creationId xmlns:p14="http://schemas.microsoft.com/office/powerpoint/2010/main" val="29437430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27900"/>
                </a:solidFill>
                <a:latin typeface="Arial" panose="020B0604020202020204" pitchFamily="34" charset="0"/>
              </a:rPr>
              <a:t>Dovolte nám Vám představit příslušenství značky </a:t>
            </a:r>
            <a:r>
              <a:rPr lang="cs-CZ" b="1" dirty="0" err="1">
                <a:solidFill>
                  <a:srgbClr val="F27900"/>
                </a:solidFill>
                <a:latin typeface="Arial" panose="020B0604020202020204" pitchFamily="34" charset="0"/>
              </a:rPr>
              <a:t>Fontastic</a:t>
            </a:r>
            <a:br>
              <a:rPr lang="cs-CZ" b="1" dirty="0">
                <a:solidFill>
                  <a:srgbClr val="F27900"/>
                </a:solidFill>
                <a:latin typeface="Arial" panose="020B0604020202020204" pitchFamily="34" charset="0"/>
              </a:rPr>
            </a:b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5044484"/>
              </p:ext>
            </p:extLst>
          </p:nvPr>
        </p:nvGraphicFramePr>
        <p:xfrm>
          <a:off x="2762250" y="3551714"/>
          <a:ext cx="6667500" cy="1173480"/>
        </p:xfrm>
        <a:graphic>
          <a:graphicData uri="http://schemas.openxmlformats.org/drawingml/2006/table">
            <a:tbl>
              <a:tblPr/>
              <a:tblGrid>
                <a:gridCol w="666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  <a:p>
                      <a:pPr algn="ctr"/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br>
                        <a:rPr lang="cs-CZ" sz="1100" dirty="0">
                          <a:effectLst/>
                          <a:latin typeface="Arial" panose="020B0604020202020204" pitchFamily="34" charset="0"/>
                        </a:rPr>
                      </a:br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5257800" y="487025"/>
            <a:ext cx="6096000" cy="63709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Nově v nabídce nalezne</a:t>
            </a:r>
            <a: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celou řadu příslušenství: nabíječky do auta</a:t>
            </a:r>
            <a: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sítě,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autoadapt</a:t>
            </a:r>
            <a:r>
              <a:rPr lang="cs-CZ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datové kabely, rozdvojky do zapalovače a držák pro mobilní telefony. Všechny nabíječky a adapt</a:t>
            </a:r>
            <a: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 jsou certifikované.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Historie značky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Fontastic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Značka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Fontastic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již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dlouho v Evropě a zejména na německém trhu synonymem pro kvalitní výrobky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,)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spojené s nabíjením mobilních telefonů,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smartphonů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tabletů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dalších přístrojů. Důraz je kladen zejména na maximálně výhodný poměr mezi cenou a kvalitou</a:t>
            </a:r>
            <a: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při zachování všech technických parametrů. Produkty značky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Fontastic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jsou základní součástí každodenně používaného příslušenství mobilních přístrojů.</a:t>
            </a:r>
          </a:p>
        </p:txBody>
      </p:sp>
    </p:spTree>
    <p:extLst>
      <p:ext uri="{BB962C8B-B14F-4D97-AF65-F5344CB8AC3E}">
        <p14:creationId xmlns:p14="http://schemas.microsoft.com/office/powerpoint/2010/main" val="30612786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Adaptér, lze i adaptor</a:t>
            </a:r>
          </a:p>
        </p:txBody>
      </p:sp>
    </p:spTree>
    <p:extLst>
      <p:ext uri="{BB962C8B-B14F-4D97-AF65-F5344CB8AC3E}">
        <p14:creationId xmlns:p14="http://schemas.microsoft.com/office/powerpoint/2010/main" val="3287172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Muži byli na fotbale.</a:t>
            </a:r>
          </a:p>
          <a:p>
            <a:r>
              <a:rPr lang="cs-CZ" dirty="0"/>
              <a:t>Ženy byly v kavárně.</a:t>
            </a:r>
          </a:p>
          <a:p>
            <a:r>
              <a:rPr lang="cs-CZ" dirty="0"/>
              <a:t>Děti si hrály na hřišti.</a:t>
            </a:r>
          </a:p>
          <a:p>
            <a:r>
              <a:rPr lang="cs-CZ" dirty="0"/>
              <a:t>Auta stála na parkovišti. </a:t>
            </a:r>
          </a:p>
        </p:txBody>
      </p:sp>
    </p:spTree>
    <p:extLst>
      <p:ext uri="{BB962C8B-B14F-4D97-AF65-F5344CB8AC3E}">
        <p14:creationId xmlns:p14="http://schemas.microsoft.com/office/powerpoint/2010/main" val="2742384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/>
              <a:t>Buty</a:t>
            </a:r>
            <a:r>
              <a:rPr lang="cs-CZ" i="1" dirty="0"/>
              <a:t> vystoupil</a:t>
            </a:r>
            <a:r>
              <a:rPr lang="cs-CZ" i="1" dirty="0">
                <a:solidFill>
                  <a:srgbClr val="FF0000"/>
                </a:solidFill>
              </a:rPr>
              <a:t>y</a:t>
            </a:r>
            <a:r>
              <a:rPr lang="cs-CZ" i="1" dirty="0"/>
              <a:t> na červencovém festivalu.</a:t>
            </a:r>
          </a:p>
          <a:p>
            <a:r>
              <a:rPr lang="cs-CZ" i="1" dirty="0"/>
              <a:t>Výletnice s průvodci se vrátil</a:t>
            </a:r>
            <a:r>
              <a:rPr lang="cs-CZ" i="1" dirty="0">
                <a:solidFill>
                  <a:srgbClr val="FF0000"/>
                </a:solidFill>
              </a:rPr>
              <a:t>i</a:t>
            </a:r>
            <a:r>
              <a:rPr lang="cs-CZ" i="1" dirty="0"/>
              <a:t>/</a:t>
            </a:r>
            <a:r>
              <a:rPr lang="cs-CZ" i="1" dirty="0">
                <a:solidFill>
                  <a:srgbClr val="FF0000"/>
                </a:solidFill>
              </a:rPr>
              <a:t>y.</a:t>
            </a:r>
          </a:p>
          <a:p>
            <a:r>
              <a:rPr lang="cs-CZ" i="1" dirty="0"/>
              <a:t>V soutěži vystoupil</a:t>
            </a:r>
            <a:r>
              <a:rPr lang="cs-CZ" i="1" dirty="0">
                <a:solidFill>
                  <a:srgbClr val="FF0000"/>
                </a:solidFill>
              </a:rPr>
              <a:t>i</a:t>
            </a:r>
            <a:r>
              <a:rPr lang="cs-CZ" i="1" dirty="0"/>
              <a:t>/</a:t>
            </a:r>
            <a:r>
              <a:rPr lang="cs-CZ" i="1" dirty="0">
                <a:solidFill>
                  <a:srgbClr val="FF0000"/>
                </a:solidFill>
              </a:rPr>
              <a:t>y</a:t>
            </a:r>
            <a:r>
              <a:rPr lang="cs-CZ" i="1" dirty="0"/>
              <a:t> pěvecké sbory a sólisté. </a:t>
            </a:r>
          </a:p>
          <a:p>
            <a:r>
              <a:rPr lang="cs-CZ" i="1" dirty="0"/>
              <a:t>Jako děti jsme pil</a:t>
            </a:r>
            <a:r>
              <a:rPr lang="cs-CZ" i="1" dirty="0">
                <a:solidFill>
                  <a:srgbClr val="FF0000"/>
                </a:solidFill>
              </a:rPr>
              <a:t>i</a:t>
            </a:r>
            <a:r>
              <a:rPr lang="cs-CZ" i="1" dirty="0"/>
              <a:t> často </a:t>
            </a:r>
            <a:r>
              <a:rPr lang="cs-CZ" i="1" dirty="0" err="1"/>
              <a:t>colu</a:t>
            </a:r>
            <a:r>
              <a:rPr lang="cs-CZ" i="1" dirty="0"/>
              <a:t>.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Atd. </a:t>
            </a:r>
          </a:p>
        </p:txBody>
      </p:sp>
    </p:spTree>
    <p:extLst>
      <p:ext uri="{BB962C8B-B14F-4D97-AF65-F5344CB8AC3E}">
        <p14:creationId xmlns:p14="http://schemas.microsoft.com/office/powerpoint/2010/main" val="3748482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Při shodě přísudku s podmětem – rozhodující je </a:t>
            </a:r>
            <a:r>
              <a:rPr lang="cs-CZ" dirty="0">
                <a:solidFill>
                  <a:srgbClr val="FF0000"/>
                </a:solidFill>
              </a:rPr>
              <a:t>gramatický rod</a:t>
            </a:r>
            <a:r>
              <a:rPr lang="cs-CZ" dirty="0"/>
              <a:t>, ne přirozený rod podmětu. </a:t>
            </a:r>
          </a:p>
          <a:p>
            <a:r>
              <a:rPr lang="cs-CZ" dirty="0"/>
              <a:t>Někdy je shoda podmětu s přísudkem dána územ (tak, jak jsme všeobecně/většinově slovo, tvary zvyklí užívat; jedná se např. o cizí slova, např. ten Chanel, ta Elle=fr. </a:t>
            </a:r>
            <a:r>
              <a:rPr lang="cs-CZ"/>
              <a:t>ona). </a:t>
            </a:r>
            <a:r>
              <a:rPr lang="cs-CZ" dirty="0"/>
              <a:t>Těchto případů však není mnoho a většinou je nutno uplatňovat shodu podle formy.</a:t>
            </a:r>
          </a:p>
          <a:p>
            <a:r>
              <a:rPr lang="cs-CZ" dirty="0"/>
              <a:t>Tam, kde nejsou k dispozici věcné znalosti, kontext, jméno není zakotveno v úzu apod., řídí se shoda podle </a:t>
            </a:r>
            <a:r>
              <a:rPr lang="cs-CZ" dirty="0">
                <a:solidFill>
                  <a:srgbClr val="FF0000"/>
                </a:solidFill>
              </a:rPr>
              <a:t>zakončení jména ve výslovnosti</a:t>
            </a:r>
            <a:r>
              <a:rPr lang="cs-CZ" dirty="0"/>
              <a:t>, např. jména jako </a:t>
            </a:r>
            <a:r>
              <a:rPr lang="cs-CZ" i="1" dirty="0" err="1"/>
              <a:t>Dove</a:t>
            </a:r>
            <a:r>
              <a:rPr lang="cs-CZ" dirty="0"/>
              <a:t> [</a:t>
            </a:r>
            <a:r>
              <a:rPr lang="cs-CZ" dirty="0" err="1"/>
              <a:t>daf</a:t>
            </a:r>
            <a:r>
              <a:rPr lang="cs-CZ" dirty="0"/>
              <a:t>], </a:t>
            </a:r>
            <a:r>
              <a:rPr lang="cs-CZ" i="1" dirty="0"/>
              <a:t>Philips</a:t>
            </a:r>
            <a:r>
              <a:rPr lang="cs-CZ" dirty="0"/>
              <a:t> [</a:t>
            </a:r>
            <a:r>
              <a:rPr lang="cs-CZ" dirty="0" err="1"/>
              <a:t>filips</a:t>
            </a:r>
            <a:r>
              <a:rPr lang="cs-CZ" dirty="0"/>
              <a:t>] jsou užívána jako jména rodu muž. neživ. (zakončena na souhlásku), </a:t>
            </a:r>
            <a:r>
              <a:rPr lang="cs-CZ" i="1" dirty="0"/>
              <a:t>Nivea</a:t>
            </a:r>
            <a:r>
              <a:rPr lang="cs-CZ" dirty="0"/>
              <a:t> jako jméno rodu ženského (koncovka </a:t>
            </a:r>
            <a:r>
              <a:rPr lang="cs-CZ" i="1" dirty="0"/>
              <a:t>–a</a:t>
            </a:r>
            <a:r>
              <a:rPr lang="cs-CZ" dirty="0"/>
              <a:t>)</a:t>
            </a:r>
            <a:r>
              <a:rPr lang="cs-CZ" i="1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719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Proto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 err="1"/>
              <a:t>Buty</a:t>
            </a:r>
            <a:r>
              <a:rPr lang="cs-CZ" i="1" dirty="0"/>
              <a:t> vystoupil</a:t>
            </a:r>
            <a:r>
              <a:rPr lang="cs-CZ" i="1" dirty="0">
                <a:solidFill>
                  <a:srgbClr val="FF0000"/>
                </a:solidFill>
              </a:rPr>
              <a:t>y</a:t>
            </a:r>
            <a:r>
              <a:rPr lang="cs-CZ" i="1" dirty="0"/>
              <a:t> na červencovém festivalu.</a:t>
            </a:r>
          </a:p>
          <a:p>
            <a:r>
              <a:rPr lang="cs-CZ" i="1" dirty="0"/>
              <a:t>Tři sestry vystoupil</a:t>
            </a:r>
            <a:r>
              <a:rPr lang="cs-CZ" i="1" dirty="0">
                <a:solidFill>
                  <a:srgbClr val="FF0000"/>
                </a:solidFill>
              </a:rPr>
              <a:t>y</a:t>
            </a:r>
            <a:r>
              <a:rPr lang="cs-CZ" i="1" dirty="0"/>
              <a:t> na červencovém festivalu.</a:t>
            </a:r>
          </a:p>
          <a:p>
            <a:endParaRPr lang="cs-CZ" dirty="0"/>
          </a:p>
          <a:p>
            <a:r>
              <a:rPr lang="cs-CZ" dirty="0"/>
              <a:t>Pokud pisatel váhá, může před podmět předsunout opěrné podstatné jméno, např. </a:t>
            </a:r>
            <a:r>
              <a:rPr lang="cs-CZ" i="1" dirty="0">
                <a:solidFill>
                  <a:srgbClr val="FF0000"/>
                </a:solidFill>
              </a:rPr>
              <a:t>Skupina</a:t>
            </a:r>
            <a:r>
              <a:rPr lang="cs-CZ" i="1" dirty="0"/>
              <a:t> </a:t>
            </a:r>
            <a:r>
              <a:rPr lang="cs-CZ" i="1" dirty="0" err="1"/>
              <a:t>Buty</a:t>
            </a:r>
            <a:r>
              <a:rPr lang="cs-CZ" i="1" dirty="0"/>
              <a:t> vystoupil</a:t>
            </a:r>
            <a:r>
              <a:rPr lang="cs-CZ" i="1" dirty="0">
                <a:solidFill>
                  <a:srgbClr val="FF0000"/>
                </a:solidFill>
              </a:rPr>
              <a:t>a</a:t>
            </a:r>
            <a:r>
              <a:rPr lang="cs-CZ" i="1" dirty="0"/>
              <a:t> na červencovém festivalu.</a:t>
            </a:r>
            <a:r>
              <a:rPr lang="cs-CZ" dirty="0"/>
              <a:t> </a:t>
            </a:r>
            <a:endParaRPr lang="cs-CZ" i="1" dirty="0"/>
          </a:p>
          <a:p>
            <a:r>
              <a:rPr lang="cs-CZ" dirty="0"/>
              <a:t>Je-li ve větě opěrné podstatné jméno (</a:t>
            </a:r>
            <a:r>
              <a:rPr lang="cs-CZ" i="1" dirty="0"/>
              <a:t>společnost, pobočka, sdružení</a:t>
            </a:r>
            <a:r>
              <a:rPr lang="cs-CZ" dirty="0"/>
              <a:t> apod.), řídí se shoda podle něj: </a:t>
            </a:r>
            <a:r>
              <a:rPr lang="cs-CZ" i="1" dirty="0"/>
              <a:t>Společnost </a:t>
            </a:r>
            <a:r>
              <a:rPr lang="cs-CZ" i="1" dirty="0" err="1"/>
              <a:t>British</a:t>
            </a:r>
            <a:r>
              <a:rPr lang="cs-CZ" i="1" dirty="0"/>
              <a:t> </a:t>
            </a:r>
            <a:r>
              <a:rPr lang="cs-CZ" i="1" dirty="0" err="1"/>
              <a:t>Airways</a:t>
            </a:r>
            <a:r>
              <a:rPr lang="cs-CZ" i="1" dirty="0"/>
              <a:t> se rozhodl</a:t>
            </a:r>
            <a:r>
              <a:rPr lang="cs-CZ" i="1" dirty="0">
                <a:solidFill>
                  <a:srgbClr val="FF0000"/>
                </a:solidFill>
              </a:rPr>
              <a:t>a</a:t>
            </a:r>
            <a:r>
              <a:rPr lang="cs-CZ" i="1" dirty="0"/>
              <a:t> vyplatit odměny svým zaměstnancům. </a:t>
            </a:r>
            <a:r>
              <a:rPr lang="cs-CZ" dirty="0"/>
              <a:t>Jinak: </a:t>
            </a:r>
            <a:r>
              <a:rPr lang="cs-CZ" i="1" dirty="0" err="1"/>
              <a:t>British</a:t>
            </a:r>
            <a:r>
              <a:rPr lang="cs-CZ" i="1" dirty="0"/>
              <a:t> </a:t>
            </a:r>
            <a:r>
              <a:rPr lang="cs-CZ" i="1" dirty="0" err="1"/>
              <a:t>Airway</a:t>
            </a:r>
            <a:r>
              <a:rPr lang="cs-CZ" i="1" dirty="0" err="1">
                <a:solidFill>
                  <a:srgbClr val="FF0000"/>
                </a:solidFill>
              </a:rPr>
              <a:t>s</a:t>
            </a:r>
            <a:r>
              <a:rPr lang="cs-CZ" i="1" dirty="0"/>
              <a:t> se rozhodl/y</a:t>
            </a:r>
            <a:r>
              <a:rPr lang="cs-CZ" dirty="0"/>
              <a:t>…(ty aerolinie)</a:t>
            </a:r>
          </a:p>
          <a:p>
            <a:endParaRPr lang="cs-CZ" i="1" dirty="0"/>
          </a:p>
          <a:p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6224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Názvy kapel, skupin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Rychlé šípy vyhrál</a:t>
            </a:r>
            <a:r>
              <a:rPr lang="cs-CZ" i="1" dirty="0">
                <a:solidFill>
                  <a:srgbClr val="FF0000"/>
                </a:solidFill>
              </a:rPr>
              <a:t>y</a:t>
            </a:r>
            <a:r>
              <a:rPr lang="cs-CZ" i="1" dirty="0"/>
              <a:t> běžecký závod.</a:t>
            </a:r>
          </a:p>
          <a:p>
            <a:r>
              <a:rPr lang="cs-CZ" i="1" dirty="0"/>
              <a:t>Tři sestry vystoupil</a:t>
            </a:r>
            <a:r>
              <a:rPr lang="cs-CZ" i="1" dirty="0">
                <a:solidFill>
                  <a:srgbClr val="FF0000"/>
                </a:solidFill>
              </a:rPr>
              <a:t>y</a:t>
            </a:r>
            <a:r>
              <a:rPr lang="cs-CZ" i="1" dirty="0"/>
              <a:t> v našem městě již popáté.</a:t>
            </a:r>
          </a:p>
          <a:p>
            <a:r>
              <a:rPr lang="cs-CZ" i="1" dirty="0" err="1"/>
              <a:t>Buty</a:t>
            </a:r>
            <a:r>
              <a:rPr lang="cs-CZ" i="1" dirty="0"/>
              <a:t> vystoupil</a:t>
            </a:r>
            <a:r>
              <a:rPr lang="cs-CZ" i="1" dirty="0">
                <a:solidFill>
                  <a:srgbClr val="FF0000"/>
                </a:solidFill>
              </a:rPr>
              <a:t>y</a:t>
            </a:r>
            <a:r>
              <a:rPr lang="cs-CZ" i="1" dirty="0"/>
              <a:t> na červencovém festivalu.</a:t>
            </a:r>
          </a:p>
          <a:p>
            <a:r>
              <a:rPr lang="cs-CZ" i="1" dirty="0" err="1"/>
              <a:t>Wanastowi</a:t>
            </a:r>
            <a:r>
              <a:rPr lang="cs-CZ" i="1" dirty="0"/>
              <a:t> </a:t>
            </a:r>
            <a:r>
              <a:rPr lang="cs-CZ" i="1" dirty="0" err="1"/>
              <a:t>Vjecy</a:t>
            </a:r>
            <a:r>
              <a:rPr lang="cs-CZ" i="1" dirty="0"/>
              <a:t> vydal</a:t>
            </a:r>
            <a:r>
              <a:rPr lang="cs-CZ" i="1" dirty="0">
                <a:solidFill>
                  <a:srgbClr val="FF0000"/>
                </a:solidFill>
              </a:rPr>
              <a:t>y </a:t>
            </a:r>
            <a:r>
              <a:rPr lang="cs-CZ" dirty="0"/>
              <a:t>svoji poslední desku. </a:t>
            </a:r>
            <a:endParaRPr lang="cs-CZ" i="1" dirty="0"/>
          </a:p>
          <a:p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0839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Někdy se uplatňuje shoda podle smyslu, a to </a:t>
            </a:r>
            <a:r>
              <a:rPr lang="cs-CZ" dirty="0">
                <a:solidFill>
                  <a:srgbClr val="FF0000"/>
                </a:solidFill>
              </a:rPr>
              <a:t>na základě kontextu, věcných znalostí, ale i úzu</a:t>
            </a:r>
            <a:r>
              <a:rPr lang="cs-CZ" dirty="0"/>
              <a:t>, např. u názvů hokejových týmů a populárních skupin.</a:t>
            </a:r>
          </a:p>
          <a:p>
            <a:endParaRPr lang="cs-CZ" dirty="0"/>
          </a:p>
          <a:p>
            <a:r>
              <a:rPr lang="cs-CZ" i="1" dirty="0" err="1"/>
              <a:t>Red</a:t>
            </a:r>
            <a:r>
              <a:rPr lang="cs-CZ" i="1" dirty="0"/>
              <a:t> </a:t>
            </a:r>
            <a:r>
              <a:rPr lang="cs-CZ" i="1" dirty="0" err="1"/>
              <a:t>Wings</a:t>
            </a:r>
            <a:r>
              <a:rPr lang="cs-CZ" i="1" dirty="0"/>
              <a:t> zvítězil</a:t>
            </a:r>
            <a:r>
              <a:rPr lang="cs-CZ" i="1" dirty="0">
                <a:solidFill>
                  <a:srgbClr val="FF0000"/>
                </a:solidFill>
              </a:rPr>
              <a:t>i</a:t>
            </a:r>
            <a:r>
              <a:rPr lang="cs-CZ" i="1" dirty="0"/>
              <a:t> v semifinále. New York </a:t>
            </a:r>
            <a:r>
              <a:rPr lang="cs-CZ" i="1" dirty="0" err="1"/>
              <a:t>Rangers</a:t>
            </a:r>
            <a:r>
              <a:rPr lang="cs-CZ" i="1" dirty="0"/>
              <a:t> vyhrál</a:t>
            </a:r>
            <a:r>
              <a:rPr lang="cs-CZ" i="1" dirty="0">
                <a:solidFill>
                  <a:srgbClr val="FF0000"/>
                </a:solidFill>
              </a:rPr>
              <a:t>i</a:t>
            </a:r>
            <a:r>
              <a:rPr lang="cs-CZ" i="1" dirty="0"/>
              <a:t> desátý zápas. </a:t>
            </a:r>
            <a:r>
              <a:rPr lang="cs-CZ" i="1" dirty="0" err="1"/>
              <a:t>Rolling</a:t>
            </a:r>
            <a:r>
              <a:rPr lang="cs-CZ" i="1" dirty="0"/>
              <a:t> </a:t>
            </a:r>
            <a:r>
              <a:rPr lang="cs-CZ" i="1" dirty="0" err="1"/>
              <a:t>Stones</a:t>
            </a:r>
            <a:r>
              <a:rPr lang="cs-CZ" i="1" dirty="0"/>
              <a:t> vystoupil</a:t>
            </a:r>
            <a:r>
              <a:rPr lang="cs-CZ" i="1" dirty="0">
                <a:solidFill>
                  <a:srgbClr val="FF0000"/>
                </a:solidFill>
              </a:rPr>
              <a:t>i </a:t>
            </a:r>
            <a:r>
              <a:rPr lang="cs-CZ" i="1" dirty="0"/>
              <a:t>v Praze. </a:t>
            </a:r>
          </a:p>
          <a:p>
            <a:r>
              <a:rPr lang="cs-CZ" dirty="0"/>
              <a:t>Ztotožňujeme s jednotlivými členy, hráči.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9952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Společnosti/značky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Je velmi obtížné rozhodnout, </a:t>
            </a:r>
            <a:r>
              <a:rPr lang="cs-CZ" dirty="0">
                <a:solidFill>
                  <a:srgbClr val="FF0000"/>
                </a:solidFill>
              </a:rPr>
              <a:t>zda mužské jméno chápat jako jméno osoby, nebo firmy</a:t>
            </a:r>
            <a:r>
              <a:rPr lang="cs-CZ" dirty="0"/>
              <a:t>, něčeho zástupného za firmu (módní dům), proto nelze zcela vyloučit dvojí možnost řešení shody (tj. shodu podle smyslu).</a:t>
            </a:r>
            <a:endParaRPr lang="cs-CZ" i="1" dirty="0"/>
          </a:p>
          <a:p>
            <a:r>
              <a:rPr lang="cs-CZ" i="1" dirty="0"/>
              <a:t>Dolce &amp; </a:t>
            </a:r>
            <a:r>
              <a:rPr lang="cs-CZ" i="1" dirty="0" err="1"/>
              <a:t>Gabbana</a:t>
            </a:r>
            <a:r>
              <a:rPr lang="cs-CZ" i="1" dirty="0"/>
              <a:t> a </a:t>
            </a:r>
            <a:r>
              <a:rPr lang="cs-CZ" i="1" dirty="0" err="1"/>
              <a:t>Missoni</a:t>
            </a:r>
            <a:r>
              <a:rPr lang="cs-CZ" i="1" dirty="0"/>
              <a:t> představil</a:t>
            </a:r>
            <a:r>
              <a:rPr lang="cs-CZ" i="1" dirty="0">
                <a:solidFill>
                  <a:srgbClr val="FF0000"/>
                </a:solidFill>
              </a:rPr>
              <a:t>i</a:t>
            </a:r>
            <a:r>
              <a:rPr lang="cs-CZ" dirty="0"/>
              <a:t> (i </a:t>
            </a:r>
            <a:r>
              <a:rPr lang="cs-CZ" i="1" dirty="0"/>
              <a:t>představil</a:t>
            </a:r>
            <a:r>
              <a:rPr lang="cs-CZ" i="1" dirty="0">
                <a:solidFill>
                  <a:srgbClr val="FF0000"/>
                </a:solidFill>
              </a:rPr>
              <a:t>y</a:t>
            </a:r>
            <a:r>
              <a:rPr lang="cs-CZ" dirty="0"/>
              <a:t>) </a:t>
            </a:r>
            <a:r>
              <a:rPr lang="cs-CZ" i="1" dirty="0"/>
              <a:t>společnou kolekci. </a:t>
            </a:r>
          </a:p>
          <a:p>
            <a:r>
              <a:rPr lang="cs-CZ" i="1" dirty="0" err="1"/>
              <a:t>Moschino</a:t>
            </a:r>
            <a:r>
              <a:rPr lang="cs-CZ" i="1" dirty="0"/>
              <a:t> a Just </a:t>
            </a:r>
            <a:r>
              <a:rPr lang="cs-CZ" i="1" dirty="0" err="1"/>
              <a:t>Cavalli</a:t>
            </a:r>
            <a:r>
              <a:rPr lang="cs-CZ" i="1" dirty="0"/>
              <a:t> překvapil</a:t>
            </a:r>
            <a:r>
              <a:rPr lang="cs-CZ" i="1" dirty="0">
                <a:solidFill>
                  <a:srgbClr val="FF0000"/>
                </a:solidFill>
              </a:rPr>
              <a:t>i</a:t>
            </a:r>
            <a:r>
              <a:rPr lang="cs-CZ" dirty="0"/>
              <a:t> (i </a:t>
            </a:r>
            <a:r>
              <a:rPr lang="cs-CZ" i="1" dirty="0"/>
              <a:t>překvapil</a:t>
            </a:r>
            <a:r>
              <a:rPr lang="cs-CZ" i="1" dirty="0">
                <a:solidFill>
                  <a:srgbClr val="FF0000"/>
                </a:solidFill>
              </a:rPr>
              <a:t>y</a:t>
            </a:r>
            <a:r>
              <a:rPr lang="cs-CZ" dirty="0"/>
              <a:t>) </a:t>
            </a:r>
            <a:r>
              <a:rPr lang="cs-CZ" i="1" dirty="0"/>
              <a:t>novým parfémem. Hugo Boss a </a:t>
            </a:r>
            <a:r>
              <a:rPr lang="cs-CZ" i="1" dirty="0" err="1"/>
              <a:t>Guess</a:t>
            </a:r>
            <a:r>
              <a:rPr lang="cs-CZ" i="1" dirty="0"/>
              <a:t> zahájil</a:t>
            </a:r>
            <a:r>
              <a:rPr lang="cs-CZ" i="1" dirty="0">
                <a:solidFill>
                  <a:srgbClr val="FF0000"/>
                </a:solidFill>
              </a:rPr>
              <a:t>i</a:t>
            </a:r>
            <a:r>
              <a:rPr lang="cs-CZ" dirty="0"/>
              <a:t> (i </a:t>
            </a:r>
            <a:r>
              <a:rPr lang="cs-CZ" i="1" dirty="0"/>
              <a:t>zahájil</a:t>
            </a:r>
            <a:r>
              <a:rPr lang="cs-CZ" i="1" dirty="0">
                <a:solidFill>
                  <a:srgbClr val="FF0000"/>
                </a:solidFill>
              </a:rPr>
              <a:t>y</a:t>
            </a:r>
            <a:r>
              <a:rPr lang="cs-CZ" dirty="0"/>
              <a:t>) </a:t>
            </a:r>
            <a:r>
              <a:rPr lang="cs-CZ" i="1" dirty="0"/>
              <a:t>novou sezónu neonovými barvami. </a:t>
            </a:r>
          </a:p>
          <a:p>
            <a:r>
              <a:rPr lang="cs-CZ" i="1" dirty="0"/>
              <a:t>Albert a Billa otevřel</a:t>
            </a:r>
            <a:r>
              <a:rPr lang="cs-CZ" i="1" dirty="0">
                <a:solidFill>
                  <a:srgbClr val="FF0000"/>
                </a:solidFill>
              </a:rPr>
              <a:t>y</a:t>
            </a:r>
            <a:r>
              <a:rPr lang="cs-CZ" dirty="0"/>
              <a:t> (i </a:t>
            </a:r>
            <a:r>
              <a:rPr lang="cs-CZ" i="1" dirty="0"/>
              <a:t>otevřel</a:t>
            </a:r>
            <a:r>
              <a:rPr lang="cs-CZ" i="1" dirty="0">
                <a:solidFill>
                  <a:srgbClr val="FF0000"/>
                </a:solidFill>
              </a:rPr>
              <a:t>i</a:t>
            </a:r>
            <a:r>
              <a:rPr lang="cs-CZ" dirty="0"/>
              <a:t>) </a:t>
            </a:r>
            <a:r>
              <a:rPr lang="cs-CZ" i="1" dirty="0"/>
              <a:t>další obchody.</a:t>
            </a:r>
          </a:p>
          <a:p>
            <a:r>
              <a:rPr lang="cs-CZ" i="1" dirty="0">
                <a:solidFill>
                  <a:srgbClr val="FF0000"/>
                </a:solidFill>
              </a:rPr>
              <a:t>Značky</a:t>
            </a:r>
            <a:r>
              <a:rPr lang="cs-CZ" i="1" dirty="0"/>
              <a:t> </a:t>
            </a:r>
            <a:r>
              <a:rPr lang="cs-CZ" i="1" dirty="0" err="1"/>
              <a:t>Dior</a:t>
            </a:r>
            <a:r>
              <a:rPr lang="cs-CZ" i="1" dirty="0"/>
              <a:t> a </a:t>
            </a:r>
            <a:r>
              <a:rPr lang="cs-CZ" i="1" dirty="0" err="1"/>
              <a:t>Prada</a:t>
            </a:r>
            <a:r>
              <a:rPr lang="cs-CZ" i="1" dirty="0"/>
              <a:t> přichystal</a:t>
            </a:r>
            <a:r>
              <a:rPr lang="cs-CZ" i="1" dirty="0">
                <a:solidFill>
                  <a:srgbClr val="FF0000"/>
                </a:solidFill>
              </a:rPr>
              <a:t>y</a:t>
            </a:r>
            <a:r>
              <a:rPr lang="cs-CZ" i="1" dirty="0"/>
              <a:t> speciální akci pro své zákazníky.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26761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1762</Words>
  <Application>Microsoft Office PowerPoint</Application>
  <PresentationFormat>Širokoúhlá obrazovka</PresentationFormat>
  <Paragraphs>103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Motiv Office</vt:lpstr>
      <vt:lpstr>Shoda přísudku s podmětem</vt:lpstr>
      <vt:lpstr>Prezentace aplikace PowerPoint</vt:lpstr>
      <vt:lpstr>Prezentace aplikace PowerPoint</vt:lpstr>
      <vt:lpstr>Prezentace aplikace PowerPoint</vt:lpstr>
      <vt:lpstr>Pozor</vt:lpstr>
      <vt:lpstr>Proto</vt:lpstr>
      <vt:lpstr>Názvy kapel, skupin</vt:lpstr>
      <vt:lpstr>Prezentace aplikace PowerPoint</vt:lpstr>
      <vt:lpstr>Společnosti/značky</vt:lpstr>
      <vt:lpstr>Prezentace aplikace PowerPoint</vt:lpstr>
      <vt:lpstr>Zkratky</vt:lpstr>
      <vt:lpstr>Prezentace aplikace PowerPoint</vt:lpstr>
      <vt:lpstr>Typ Finanční úřad, oddělení styku s veřejností, rozhodl- </vt:lpstr>
      <vt:lpstr>Prezentace aplikace PowerPoint</vt:lpstr>
      <vt:lpstr>Prezentace aplikace PowerPoint</vt:lpstr>
      <vt:lpstr>Typ Davy lidí  </vt:lpstr>
      <vt:lpstr>Typ Pět/Stovky mužů </vt:lpstr>
      <vt:lpstr>Prezentace aplikace PowerPoint</vt:lpstr>
      <vt:lpstr>Prezentace aplikace PowerPoint</vt:lpstr>
      <vt:lpstr>Typ Hrabata a knížata  </vt:lpstr>
      <vt:lpstr>Spojený název</vt:lpstr>
      <vt:lpstr>Prezentace aplikace PowerPoint</vt:lpstr>
      <vt:lpstr>http://prirucka.ujc.cas.cz/?id=602&amp;dotaz=buty#nadpis25</vt:lpstr>
      <vt:lpstr>Prezentace aplikace PowerPoint</vt:lpstr>
      <vt:lpstr>Prezentace aplikace PowerPoint</vt:lpstr>
      <vt:lpstr>Prezentace aplikace PowerPoint</vt:lpstr>
      <vt:lpstr>Dovolte nám Vám představit příslušenství značky Fontastic  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Shoda podmětu s přísudkem</dc:title>
  <dc:creator>Sonja</dc:creator>
  <cp:lastModifiedBy>sch0005</cp:lastModifiedBy>
  <cp:revision>36</cp:revision>
  <dcterms:created xsi:type="dcterms:W3CDTF">2018-03-09T20:53:56Z</dcterms:created>
  <dcterms:modified xsi:type="dcterms:W3CDTF">2023-03-14T07:36:54Z</dcterms:modified>
</cp:coreProperties>
</file>