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88" r:id="rId5"/>
    <p:sldId id="259" r:id="rId6"/>
    <p:sldId id="287" r:id="rId7"/>
    <p:sldId id="264" r:id="rId8"/>
    <p:sldId id="263" r:id="rId9"/>
    <p:sldId id="265" r:id="rId10"/>
    <p:sldId id="260" r:id="rId11"/>
    <p:sldId id="262" r:id="rId12"/>
    <p:sldId id="266" r:id="rId13"/>
    <p:sldId id="284" r:id="rId14"/>
    <p:sldId id="457" r:id="rId15"/>
    <p:sldId id="268" r:id="rId16"/>
    <p:sldId id="283" r:id="rId17"/>
    <p:sldId id="267" r:id="rId18"/>
    <p:sldId id="286" r:id="rId19"/>
    <p:sldId id="270" r:id="rId20"/>
    <p:sldId id="274" r:id="rId21"/>
    <p:sldId id="276" r:id="rId22"/>
    <p:sldId id="277" r:id="rId23"/>
    <p:sldId id="281" r:id="rId24"/>
    <p:sldId id="282" r:id="rId25"/>
    <p:sldId id="278" r:id="rId26"/>
    <p:sldId id="280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592DA-5291-4ADC-8DA7-71D437A9F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960BEB-61D3-4575-BC8B-E3E78C2C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319429-0C3B-488B-9B90-E36F41E3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CB1F4E-CF36-43E4-8F0D-CE15127D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21EEFD-9CBD-4EFE-8843-10270831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5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74002-3BAE-4FFE-A8D2-ECB748F2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445B83-4FE7-4B43-8731-C43189685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B2A9F-EDFB-4CBE-BEA3-39D4A8C6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74EA4A-ED81-451A-86A8-9C905878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977E9D-26A3-469F-A7E3-E9337178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86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50B023-BA67-4EFF-A220-9444A4025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1E2523-1D1A-46FB-8132-CAE61921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F31AC7-0224-4A57-B736-32C476C6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417B01-8CC4-46E6-80EE-5902A7B1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91DE75-7C7A-4ABB-90DD-F3C27F26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20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5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1A4A-23A2-4775-98F8-6072DEEE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23E03-9EF7-4447-B682-4366C2FD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551E1-6D7A-49EE-80B6-BC51E406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24FC9C-BD9F-45C6-92F9-CEDD6DF5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0C2B0C-B65D-4C86-92A6-B3489786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95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9B615-C829-473E-9198-241908E3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2B7946-706A-4C25-BB6E-ABFEF927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1CF0D-3ED2-4842-A965-161E9716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C15F8B-FC90-4B13-8481-C7E91A47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494E98-6F8C-4AAB-B86D-7470834A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33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6E503C-79B6-4668-879F-B6347453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686531-A361-4424-956E-54C8C2493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D11D2E-BFC6-4E6B-B5B8-1F7E659E9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1C4C3F-835C-416B-9E23-774A5BBD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0B4FD1-6A39-4672-B227-2DE2A8E9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3A22B0-4D5E-49F1-BAC7-8F85677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75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EED8F-D04A-49DC-A76A-ECE77A34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8DA40E-00B9-4C71-BA8D-BF1D9BDD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517294-D085-4A19-AB7A-37A75967D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EE5D9D-E237-4FDF-924C-FF2E368B4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C5F813-5DC0-46B6-83F8-EC05C201E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D0A9CC-D0A5-458E-BC0F-79DD5D61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3E0D17-54A7-413F-8C5A-3FAA75DDF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56E8A5-45E6-442A-A4EA-9958CFBA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29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85EB2-1EC4-432E-9021-3EEB785DB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AB9007A-9BCD-423D-BD10-0E7CFE14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1424EF-BAC2-4843-B6D4-DF3F8798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AC4FBC-0A4E-4416-9D11-5A6A1A08C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67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EB6B5E-8B79-412C-9F08-82B7FBD8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C8508F-E98D-43CC-9C95-3B1F7F24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42C40E-8D3A-4C1E-8295-E2A36C6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53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FF49E-E889-4156-9D57-091994F4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7772D3-BFB4-418A-954C-6B0B51D0F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E8F34-A509-475A-A6CE-36E187CE0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538925-F4A9-415B-B660-FA72489C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918AB1-2ABE-48CA-BD32-B1883ADC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7710B3-59DF-4588-9620-1636AF3D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58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AEEB9-5DEE-423F-AAE3-5C52F536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E02257-D7B8-4A96-92D1-B3F9B62E6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1A717E-46EC-4306-944F-88E1D5C93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C1031B-218C-478E-8485-5AF815F3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7CA989-9476-470D-A1EE-B8E9C7A7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96642A-22C3-46B4-8B92-99B58452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31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58096F-948A-4AED-9648-8369DAC5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B7DDD3-6B95-43C0-B717-5975E3E9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FD43F5-A820-41AE-9A78-D02E0EFB6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9B2C-5252-4A19-84C6-DBC3CC4AEF1E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857F7-44E3-4F22-B1F6-8D3E3EE62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854D0-BD4B-43F0-92C1-C01D9177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3495-5BAE-4089-9B94-CDE950377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AC7428-9492-4177-9C42-5F7EE8CF2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4000" b="1" dirty="0"/>
              <a:t>Alexandr Veliký ve středověkých Čechách</a:t>
            </a:r>
            <a:br>
              <a:rPr lang="cs-CZ" sz="4000" b="1" dirty="0"/>
            </a:br>
            <a:r>
              <a:rPr lang="cs-CZ" sz="4000" b="1" dirty="0"/>
              <a:t>Úvodní hodina</a:t>
            </a:r>
            <a:endParaRPr lang="en-US" sz="4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D68788-83BA-480F-978E-B22898E5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:a16="http://schemas.microsoft.com/office/drawing/2014/main" id="{B96707B3-E956-4E4C-AB88-41C63DFFC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P. </a:t>
            </a:r>
            <a:r>
              <a:rPr lang="en-US" sz="2000" dirty="0" err="1"/>
              <a:t>Cermanová</a:t>
            </a:r>
            <a:r>
              <a:rPr lang="en-US" sz="2000" dirty="0"/>
              <a:t> – J. Svátek – V. </a:t>
            </a:r>
            <a:r>
              <a:rPr lang="en-US" sz="2000" dirty="0" err="1"/>
              <a:t>Žůrek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PVP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/>
              <a:t>FF UK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3136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02DA7-C679-44A0-9478-3C9AF61D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Témata hodin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DEF8D9-5282-4CC5-9D31-DF914232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51838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10. Úvodní 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hodina</a:t>
            </a:r>
            <a:endParaRPr lang="cs-CZ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10. Alexandrovská látka: od antiky do středověkých Čech, četba: Plútarchos, Arriános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18. 10. </a:t>
            </a:r>
            <a:r>
              <a:rPr lang="cs-CZ" sz="26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 de preliis 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(rozbor předmluvy stč. verze I3); početí a zrození Alexandra (Plútarchos, Leo Archipresbyter)</a:t>
            </a:r>
            <a:endParaRPr lang="cs-C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25. 10. Alexandr 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jeho historická 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postava </a:t>
            </a:r>
            <a:r>
              <a:rPr lang="cs-CZ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Ladislav Stančo)</a:t>
            </a:r>
            <a:endParaRPr lang="cs-CZ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11. Alexandr v dopisech:</a:t>
            </a:r>
            <a:r>
              <a:rPr lang="cs-CZ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dopisy Dáreiovi, Amazonkám a bráhmanům</a:t>
            </a:r>
            <a:endParaRPr lang="cs-CZ" sz="2600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11. Aristoteles a Alexandr: </a:t>
            </a:r>
            <a:r>
              <a:rPr lang="cs-CZ" sz="26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Secretum secretorum; dopis z Alexandreidy</a:t>
            </a:r>
            <a:endParaRPr lang="cs-CZ" sz="2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 11. Alexandr jako ideální panovník středověku: </a:t>
            </a:r>
            <a:r>
              <a:rPr lang="cs-CZ" sz="26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Alexandreida </a:t>
            </a:r>
            <a:r>
              <a:rPr lang="cs-CZ" sz="2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(Matouš Turek), </a:t>
            </a:r>
            <a:r>
              <a:rPr lang="cs-CZ" sz="26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Dopis Slovanům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008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2D6B5BD-CAFF-1C5B-E9A6-619FD494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2F99C-8A27-4954-A4DF-9C0E1B5CB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11. Exkurze do Knihovny Národního muzea: Alexandr ve staročeských rukopisech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12. Alexandr v exemplech</a:t>
            </a:r>
            <a:r>
              <a:rPr lang="cs-CZ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4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taročeská </a:t>
            </a:r>
            <a:r>
              <a:rPr lang="cs-CZ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exempla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Husovo kázání, Knížky o hře šachové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12. Ikonografie Alexandra ve středověku (Jan Dienstbier); Alexandr v cestopisech: </a:t>
            </a:r>
            <a:r>
              <a:rPr lang="cs-CZ" sz="24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Mandevilla a spol.</a:t>
            </a:r>
            <a:endParaRPr lang="cs-CZ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20. 12.</a:t>
            </a:r>
            <a:r>
              <a:rPr lang="cs-CZ" sz="24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Životy starých filosofů</a:t>
            </a: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četba rukopisu Praha, NK ČR, XIX B 9, f. 27r–33r</a:t>
            </a:r>
            <a:endParaRPr lang="cs-CZ" sz="2400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1. Alexandr v apokalyptických narativech; Smrt Alexandra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1. Závěrečné k</a:t>
            </a: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olokvium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0153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Alexandr Veliký: Narození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948656"/>
            <a:ext cx="5715000" cy="4105275"/>
          </a:xfrm>
        </p:spPr>
      </p:pic>
    </p:spTree>
    <p:extLst>
      <p:ext uri="{BB962C8B-B14F-4D97-AF65-F5344CB8AC3E}">
        <p14:creationId xmlns:p14="http://schemas.microsoft.com/office/powerpoint/2010/main" val="4201668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Alexandr a prorocké stromy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27322"/>
            <a:ext cx="5181600" cy="4549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"Chcete snad vidět posvátné stromy slunce a měsíce, které vám mohou předpovědět budoucnost?" Alexandr se zaradoval a odpověděl: " Zajisté, pane, chceme je vidět.“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9891" y="4075226"/>
            <a:ext cx="5181600" cy="25178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540" y="1762515"/>
            <a:ext cx="4186480" cy="4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AE1B5-653A-49A8-8922-EDFF3BFC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9525000" cy="792088"/>
          </a:xfrm>
        </p:spPr>
        <p:txBody>
          <a:bodyPr/>
          <a:lstStyle/>
          <a:p>
            <a:r>
              <a:rPr lang="cs-CZ" dirty="0" err="1"/>
              <a:t>Ebstorfská</a:t>
            </a:r>
            <a:r>
              <a:rPr lang="cs-CZ" dirty="0"/>
              <a:t> mapa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2AFCAFE-EE07-4F49-A606-96ED8A9839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75720" y="994506"/>
            <a:ext cx="5544616" cy="5588857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D6362CC-F0D9-4862-B6FB-EFA94BFDAEDB}"/>
              </a:ext>
            </a:extLst>
          </p:cNvPr>
          <p:cNvSpPr/>
          <p:nvPr/>
        </p:nvSpPr>
        <p:spPr>
          <a:xfrm>
            <a:off x="3863752" y="28687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19DFC992-F52C-46F9-B5AD-5C9F00D497FD}"/>
              </a:ext>
            </a:extLst>
          </p:cNvPr>
          <p:cNvSpPr/>
          <p:nvPr/>
        </p:nvSpPr>
        <p:spPr>
          <a:xfrm>
            <a:off x="5198412" y="6156748"/>
            <a:ext cx="838607" cy="426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B09D194-FB56-4680-B069-47E4AFBC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782316"/>
            <a:ext cx="2160240" cy="15710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046FC6-EB13-4A44-8E4D-CD07A981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238" y="126940"/>
            <a:ext cx="3715184" cy="18953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D46EE6-C040-4017-AB74-65DC9598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528" y="4093125"/>
            <a:ext cx="2509760" cy="2461340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FD710FF8-717E-4A68-962D-5E05AFCCBF6E}"/>
              </a:ext>
            </a:extLst>
          </p:cNvPr>
          <p:cNvSpPr/>
          <p:nvPr/>
        </p:nvSpPr>
        <p:spPr>
          <a:xfrm>
            <a:off x="2624582" y="3717033"/>
            <a:ext cx="1050416" cy="420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leva 12">
            <a:extLst>
              <a:ext uri="{FF2B5EF4-FFF2-40B4-BE49-F238E27FC236}">
                <a16:creationId xmlns:a16="http://schemas.microsoft.com/office/drawing/2014/main" id="{5FB14D78-E1FF-44DA-9026-634D2B9060D2}"/>
              </a:ext>
            </a:extLst>
          </p:cNvPr>
          <p:cNvSpPr/>
          <p:nvPr/>
        </p:nvSpPr>
        <p:spPr>
          <a:xfrm>
            <a:off x="6606972" y="360849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6922DE0-9277-456C-9CAE-CFCD2E3A3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028" y="1459437"/>
            <a:ext cx="987638" cy="493819"/>
          </a:xfrm>
          <a:prstGeom prst="rect">
            <a:avLst/>
          </a:prstGeom>
        </p:spPr>
      </p:pic>
      <p:sp>
        <p:nvSpPr>
          <p:cNvPr id="15" name="Šipka: doleva 14">
            <a:extLst>
              <a:ext uri="{FF2B5EF4-FFF2-40B4-BE49-F238E27FC236}">
                <a16:creationId xmlns:a16="http://schemas.microsoft.com/office/drawing/2014/main" id="{E960E972-7F84-457B-AC05-B8082537E382}"/>
              </a:ext>
            </a:extLst>
          </p:cNvPr>
          <p:cNvSpPr/>
          <p:nvPr/>
        </p:nvSpPr>
        <p:spPr>
          <a:xfrm>
            <a:off x="9102105" y="344257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45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</a:t>
            </a:r>
            <a:r>
              <a:rPr lang="cs-CZ"/>
              <a:t>Veliký a zázraky světa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2" y="2289219"/>
            <a:ext cx="5715000" cy="33909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16" y="1400444"/>
            <a:ext cx="4919166" cy="42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5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na břehu moře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cht</a:t>
            </a:r>
            <a:r>
              <a:rPr lang="cs-CZ" dirty="0"/>
              <a:t>ě</a:t>
            </a:r>
            <a:r>
              <a:rPr lang="en-US" dirty="0"/>
              <a:t>l </a:t>
            </a:r>
            <a:r>
              <a:rPr lang="en-US" dirty="0" err="1"/>
              <a:t>Alexandr</a:t>
            </a:r>
            <a:r>
              <a:rPr lang="en-US" dirty="0"/>
              <a:t> </a:t>
            </a:r>
            <a:r>
              <a:rPr lang="en-US" dirty="0" err="1"/>
              <a:t>prozkoumat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cs-CZ" dirty="0"/>
              <a:t>ř</a:t>
            </a:r>
            <a:r>
              <a:rPr lang="en-US" dirty="0"/>
              <a:t>e a </a:t>
            </a:r>
            <a:r>
              <a:rPr lang="en-US" dirty="0" err="1"/>
              <a:t>poznat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cs-CZ" dirty="0"/>
              <a:t>jaké v něm žijí druhy živočichů. Dal si zavolat skláře a</a:t>
            </a:r>
          </a:p>
          <a:p>
            <a:pPr marL="0" indent="0">
              <a:buNone/>
            </a:pPr>
            <a:r>
              <a:rPr lang="cs-CZ" dirty="0"/>
              <a:t>Přikázal jim udělat sud z nejčiřejšího skla, aby z něho</a:t>
            </a:r>
          </a:p>
          <a:p>
            <a:pPr marL="0" indent="0">
              <a:buNone/>
            </a:pPr>
            <a:r>
              <a:rPr lang="cs-CZ" dirty="0"/>
              <a:t>mohl zřetelně pozorovat všechno, co se děje venku. Stalo</a:t>
            </a:r>
          </a:p>
          <a:p>
            <a:pPr marL="0" indent="0">
              <a:buNone/>
            </a:pPr>
            <a:r>
              <a:rPr lang="cs-CZ" dirty="0"/>
              <a:t>se podle jeho přání. Sud dal připoutat k železným řetězům,</a:t>
            </a:r>
          </a:p>
          <a:p>
            <a:pPr marL="0" indent="0">
              <a:buNone/>
            </a:pPr>
            <a:r>
              <a:rPr lang="pl-PL" dirty="0"/>
              <a:t>které drželi nejsilnějši vojáci, a sám se v něm spustil na</a:t>
            </a:r>
          </a:p>
          <a:p>
            <a:pPr marL="0" indent="0">
              <a:buNone/>
            </a:pPr>
            <a:r>
              <a:rPr lang="cs-CZ" dirty="0"/>
              <a:t>mořské dno. Viděl ryby nejrůznějších tvarů a barev, obludy</a:t>
            </a:r>
          </a:p>
          <a:p>
            <a:pPr marL="0" indent="0">
              <a:buNone/>
            </a:pPr>
            <a:r>
              <a:rPr lang="cs-CZ" dirty="0"/>
              <a:t>podobající se divokým zvířatům, které se po mořském dně</a:t>
            </a:r>
          </a:p>
          <a:p>
            <a:pPr marL="0" indent="0">
              <a:buNone/>
            </a:pPr>
            <a:r>
              <a:rPr lang="pl-PL" dirty="0"/>
              <a:t>procházely jako zvířata po zemi a živily se plody stromů,</a:t>
            </a:r>
          </a:p>
          <a:p>
            <a:pPr marL="0" indent="0">
              <a:buNone/>
            </a:pPr>
            <a:r>
              <a:rPr lang="cs-CZ"/>
              <a:t>jež </a:t>
            </a:r>
            <a:r>
              <a:rPr lang="cs-CZ" dirty="0"/>
              <a:t>zde rostly. Přicházely až k sudu a útočily proti němu.</a:t>
            </a:r>
          </a:p>
          <a:p>
            <a:pPr marL="0" indent="0">
              <a:buNone/>
            </a:pPr>
            <a:r>
              <a:rPr lang="pl-PL" dirty="0"/>
              <a:t>Viděl mnoho podivuhodných věcí, </a:t>
            </a:r>
            <a:r>
              <a:rPr lang="pl-PL"/>
              <a:t>nikomu však </a:t>
            </a:r>
            <a:r>
              <a:rPr lang="pl-PL" dirty="0"/>
              <a:t>o nich</a:t>
            </a:r>
          </a:p>
          <a:p>
            <a:pPr marL="0" indent="0">
              <a:buNone/>
            </a:pPr>
            <a:r>
              <a:rPr lang="nl-NL" dirty="0"/>
              <a:t>necht</a:t>
            </a:r>
            <a:r>
              <a:rPr lang="cs-CZ" dirty="0"/>
              <a:t>ě</a:t>
            </a:r>
            <a:r>
              <a:rPr lang="nl-NL" dirty="0"/>
              <a:t>l vypr</a:t>
            </a:r>
            <a:r>
              <a:rPr lang="cs-CZ" dirty="0"/>
              <a:t>á</a:t>
            </a:r>
            <a:r>
              <a:rPr lang="nl-NL" dirty="0"/>
              <a:t>v</a:t>
            </a:r>
            <a:r>
              <a:rPr lang="cs-CZ" dirty="0"/>
              <a:t>ě</a:t>
            </a:r>
            <a:r>
              <a:rPr lang="nl-NL" dirty="0"/>
              <a:t>t, proto</a:t>
            </a:r>
            <a:r>
              <a:rPr lang="cs-CZ" dirty="0"/>
              <a:t>ž</a:t>
            </a:r>
            <a:r>
              <a:rPr lang="nl-NL" dirty="0"/>
              <a:t>e by se lidem zd</a:t>
            </a:r>
            <a:r>
              <a:rPr lang="cs-CZ" dirty="0"/>
              <a:t>á</a:t>
            </a:r>
            <a:r>
              <a:rPr lang="nl-NL" dirty="0"/>
              <a:t>ly neuv</a:t>
            </a:r>
            <a:r>
              <a:rPr lang="cs-CZ" dirty="0" err="1"/>
              <a:t>ěř</a:t>
            </a:r>
            <a:r>
              <a:rPr lang="nl-NL" dirty="0"/>
              <a:t>iteln</a:t>
            </a:r>
            <a:r>
              <a:rPr lang="cs-CZ" dirty="0"/>
              <a:t>é</a:t>
            </a:r>
            <a:r>
              <a:rPr lang="nl-NL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16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Alexandr Veliký: ptáci </a:t>
            </a:r>
            <a:r>
              <a:rPr lang="cs-CZ" sz="3600" dirty="0" err="1"/>
              <a:t>nohové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38" y="1600635"/>
            <a:ext cx="6284495" cy="480131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18752"/>
            <a:ext cx="20638" cy="20495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B00FCB8-5977-49A5-901A-FE552ABF7F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2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1C354-F0FC-410D-A1BD-DA4CA5C2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Alexandr Veliký: ptáci </a:t>
            </a:r>
            <a:r>
              <a:rPr lang="cs-CZ" sz="4400" dirty="0" err="1"/>
              <a:t>nohové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DBC38BF-B925-4CEE-8EA3-9C754A91E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2400" dirty="0">
                <a:latin typeface="+mj-lt"/>
              </a:rPr>
              <a:t>Po břehu oceánu šel dále půlnočním směrem a dostal </a:t>
            </a:r>
            <a:r>
              <a:rPr lang="cs-CZ" sz="2400" dirty="0">
                <a:latin typeface="+mj-lt"/>
              </a:rPr>
              <a:t>se k Rudému moři; tam se utábořil. V blízkosti byla neobyčejně vysoká hora. Alexander na ni vystoupil a zdálo </a:t>
            </a:r>
            <a:r>
              <a:rPr lang="pl-PL" sz="2400" dirty="0">
                <a:latin typeface="+mj-lt"/>
              </a:rPr>
              <a:t>se mu</a:t>
            </a:r>
            <a:r>
              <a:rPr lang="pl-PL" sz="2400">
                <a:latin typeface="+mj-lt"/>
              </a:rPr>
              <a:t>, že </a:t>
            </a:r>
            <a:r>
              <a:rPr lang="pl-PL" sz="2400" dirty="0">
                <a:latin typeface="+mj-lt"/>
              </a:rPr>
              <a:t>je v ráji. Tehdy zatoužil sestrojit zařízení, na </a:t>
            </a:r>
            <a:r>
              <a:rPr lang="cs-CZ" sz="2400" dirty="0">
                <a:latin typeface="+mj-lt"/>
              </a:rPr>
              <a:t>němž by ho mohli ptáci </a:t>
            </a:r>
            <a:r>
              <a:rPr lang="cs-CZ" sz="2400" dirty="0" err="1">
                <a:latin typeface="+mj-lt"/>
              </a:rPr>
              <a:t>nohové</a:t>
            </a:r>
            <a:r>
              <a:rPr lang="cs-CZ" sz="2400" dirty="0">
                <a:latin typeface="+mj-lt"/>
              </a:rPr>
              <a:t> vynést až do nebe. Hned </a:t>
            </a:r>
            <a:r>
              <a:rPr lang="pl-PL" sz="2400" dirty="0">
                <a:latin typeface="+mj-lt"/>
              </a:rPr>
              <a:t>sestoupil s hory dolů, dal si zavolat architekty a nařídil </a:t>
            </a:r>
            <a:r>
              <a:rPr lang="cs-CZ" sz="2400" dirty="0">
                <a:latin typeface="+mj-lt"/>
              </a:rPr>
              <a:t>jim zhotovit vůz zpevněný železnými řetězy, aby v něm mohl bezpečně sedět. Pak rozkázal přivést nohy a pevně je k vozu připoutat. Do výše nad vůz dal pro ně připevnit </a:t>
            </a:r>
            <a:r>
              <a:rPr lang="pl-PL" sz="2400" dirty="0">
                <a:latin typeface="+mj-lt"/>
              </a:rPr>
              <a:t>potravu. Nohové se vznesli a letěli tak vysoko, že země </a:t>
            </a:r>
            <a:r>
              <a:rPr lang="cs-CZ" sz="2400" dirty="0">
                <a:latin typeface="+mj-lt"/>
              </a:rPr>
              <a:t>Alexandrovi připadala jako oseté pole a moře se kolem ní vinulo jako drak. </a:t>
            </a:r>
            <a:r>
              <a:rPr lang="cs-CZ" sz="2400">
                <a:latin typeface="+mj-lt"/>
              </a:rPr>
              <a:t>Náhle však </a:t>
            </a:r>
            <a:r>
              <a:rPr lang="cs-CZ" sz="2400" dirty="0">
                <a:latin typeface="+mj-lt"/>
              </a:rPr>
              <a:t>jakási božská síla ptáky omráčila a </a:t>
            </a:r>
            <a:r>
              <a:rPr lang="cs-CZ" sz="2400">
                <a:latin typeface="+mj-lt"/>
              </a:rPr>
              <a:t>svrhla dolů </a:t>
            </a:r>
            <a:r>
              <a:rPr lang="cs-CZ" sz="2400" dirty="0">
                <a:latin typeface="+mj-lt"/>
              </a:rPr>
              <a:t>na místo vzdálené od vojska deset </a:t>
            </a:r>
            <a:r>
              <a:rPr lang="pl-PL" sz="2400" dirty="0">
                <a:latin typeface="+mj-lt"/>
              </a:rPr>
              <a:t>dní pochodu. Řetězy na voze zůstaly nepoškozeny. Alexander </a:t>
            </a:r>
            <a:r>
              <a:rPr lang="cs-CZ" sz="2400" dirty="0">
                <a:latin typeface="+mj-lt"/>
              </a:rPr>
              <a:t>se dostal ke svým s velkými obtížemi. Vojáci ho uvítali velkým pokřikem a chválili ho jako boha.</a:t>
            </a:r>
          </a:p>
        </p:txBody>
      </p:sp>
    </p:spTree>
    <p:extLst>
      <p:ext uri="{BB962C8B-B14F-4D97-AF65-F5344CB8AC3E}">
        <p14:creationId xmlns:p14="http://schemas.microsoft.com/office/powerpoint/2010/main" val="404090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Alexandr Veliký v Čechách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6869" r="57105" b="10472"/>
          <a:stretch/>
        </p:blipFill>
        <p:spPr>
          <a:xfrm rot="5400000">
            <a:off x="2684229" y="-457201"/>
            <a:ext cx="2202873" cy="635923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20" y="1027906"/>
            <a:ext cx="4414454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A5FDE-EA0F-48D1-82F8-9C890F46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EF703-951D-42D0-8D4D-AB7328256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Požadavky na atestaci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Zápočet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aktivní účast a kolokviální rozmluva nad probíranými tématy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Zkouška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zpracované téma prezentované v ústní podobě na základě doporučené literatury (po domluvě)</a:t>
            </a: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Způsob výuky – seminární, tzn. náš výklad kombinovaný s četbou úryvků a s následnou debatou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r>
              <a:rPr lang="cs-CZ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https://dl1.cuni.cz/user/index.php?id=10252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37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</a:t>
            </a:r>
            <a:r>
              <a:rPr lang="cs-CZ"/>
              <a:t>Veliký v Bibli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57742" r="35952" b="16601"/>
          <a:stretch/>
        </p:blipFill>
        <p:spPr>
          <a:xfrm rot="5400000">
            <a:off x="38300" y="1988626"/>
            <a:ext cx="3172289" cy="207125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10858" r="36121" b="62914"/>
          <a:stretch/>
        </p:blipFill>
        <p:spPr>
          <a:xfrm rot="5400000">
            <a:off x="7438587" y="1297453"/>
            <a:ext cx="5430816" cy="356615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751513" y="1690688"/>
            <a:ext cx="5378334" cy="413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1.Makabejská: 1-9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cs-C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Alexandr Makedonský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syn Filipův, vládl nejprve v Řecku. Pak vytrhl ze země </a:t>
            </a:r>
            <a:r>
              <a:rPr 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Kitejců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porazil </a:t>
            </a:r>
            <a:r>
              <a:rPr 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Dareia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krále Peršanů a Médů, a stal se místo něho králem. 2 Vedl četné války, zmocnil se ohrazených měst a pobil krále země. 3 Dostal se až na konec světa a vyplenil mnoho národů. Když celý svět před ním ztichl, jeho pýcha neznala hranic. 4 Shromáždil velmi silné vojsko, opanoval území jiných národů a vladařů, a všichni mu museli odvádět daně. 5 Potom však ulehl a poznal, že se blíží smrt. 6 Svolal své vznešené dvořany, s ním od mládí vychované, a ještě za svého života mezi ně rozdělil království. 7 Alexandr zemřel po dvanácti letech vlády. 8 Vlády se ujali jeho dvořané, každý na svém údělu. 9 Všichni si po jeho smrti nasadili královské čelenky a po nich zase na mnoho let jejich synové; napáchali mnoho zlého v zemi.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89485" y="4846320"/>
            <a:ext cx="2269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Bible Filipa z </a:t>
            </a:r>
            <a:r>
              <a:rPr lang="cs-CZ" dirty="0" err="1"/>
              <a:t>Padeřova</a:t>
            </a:r>
            <a:endParaRPr lang="cs-CZ" dirty="0"/>
          </a:p>
          <a:p>
            <a:r>
              <a:rPr lang="cs-CZ" dirty="0" err="1"/>
              <a:t>Wien</a:t>
            </a:r>
            <a:r>
              <a:rPr lang="cs-CZ" dirty="0"/>
              <a:t>, ÖNB, 1175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931277" y="5935287"/>
            <a:ext cx="242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Bible </a:t>
            </a:r>
            <a:r>
              <a:rPr lang="cs-CZ" dirty="0" err="1"/>
              <a:t>Zmrzlíkovská</a:t>
            </a:r>
            <a:endParaRPr lang="cs-CZ" dirty="0"/>
          </a:p>
          <a:p>
            <a:r>
              <a:rPr lang="cs-CZ" dirty="0"/>
              <a:t>Litoměřice, SOA, BIF 3.2</a:t>
            </a:r>
          </a:p>
        </p:txBody>
      </p:sp>
    </p:spTree>
    <p:extLst>
      <p:ext uri="{BB962C8B-B14F-4D97-AF65-F5344CB8AC3E}">
        <p14:creationId xmlns:p14="http://schemas.microsoft.com/office/powerpoint/2010/main" val="8495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Veliký </a:t>
            </a:r>
            <a:r>
              <a:rPr lang="cs-CZ"/>
              <a:t>ve staročeských rukopisech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7" y="1351800"/>
            <a:ext cx="3379230" cy="4351338"/>
          </a:xfrm>
        </p:spPr>
      </p:pic>
      <p:sp>
        <p:nvSpPr>
          <p:cNvPr id="7" name="TextovéPole 6"/>
          <p:cNvSpPr txBox="1"/>
          <p:nvPr/>
        </p:nvSpPr>
        <p:spPr>
          <a:xfrm>
            <a:off x="945409" y="5810596"/>
            <a:ext cx="3301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Staročeská povídka o Alexandrovi</a:t>
            </a:r>
          </a:p>
          <a:p>
            <a:r>
              <a:rPr lang="cs-CZ" dirty="0"/>
              <a:t>Praha, NK ČR, XVII H 4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12081" y="1546167"/>
            <a:ext cx="443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Tuto se počíná </a:t>
            </a:r>
            <a:r>
              <a:rPr lang="cs-CZ" i="1" dirty="0"/>
              <a:t>kniha velikého </a:t>
            </a:r>
            <a:r>
              <a:rPr lang="pt-BR" i="1" dirty="0"/>
              <a:t>Alexandr</a:t>
            </a:r>
            <a:r>
              <a:rPr lang="cs-CZ" i="1" dirty="0"/>
              <a:t>a </a:t>
            </a:r>
            <a:r>
              <a:rPr lang="cs-CZ" i="1" dirty="0" err="1"/>
              <a:t>mak</a:t>
            </a:r>
            <a:r>
              <a:rPr lang="pt-BR" i="1" dirty="0"/>
              <a:t>edonsk</a:t>
            </a:r>
            <a:r>
              <a:rPr lang="cs-CZ" i="1" dirty="0" err="1"/>
              <a:t>ého</a:t>
            </a:r>
            <a:r>
              <a:rPr lang="cs-CZ" i="1" dirty="0"/>
              <a:t>, jenž svou moudrostí podmanil </a:t>
            </a:r>
            <a:r>
              <a:rPr lang="cs-CZ" i="1" dirty="0" err="1"/>
              <a:t>vešken</a:t>
            </a:r>
            <a:r>
              <a:rPr lang="cs-CZ" i="1" dirty="0"/>
              <a:t> svět pod se a zkrotil.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0550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18752"/>
            <a:ext cx="20638" cy="2049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305" y="1795507"/>
            <a:ext cx="5626619" cy="399593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47404" y="6143105"/>
            <a:ext cx="649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Staročeský překlad </a:t>
            </a:r>
            <a:r>
              <a:rPr lang="cs-CZ" dirty="0" err="1"/>
              <a:t>Ps</a:t>
            </a:r>
            <a:r>
              <a:rPr lang="cs-CZ" dirty="0"/>
              <a:t>.-</a:t>
            </a:r>
            <a:r>
              <a:rPr lang="cs-CZ" dirty="0" err="1"/>
              <a:t>Burleyových</a:t>
            </a:r>
            <a:r>
              <a:rPr lang="cs-CZ" dirty="0"/>
              <a:t> </a:t>
            </a:r>
            <a:r>
              <a:rPr lang="cs-CZ" i="1" dirty="0"/>
              <a:t>Životů a mravů dávných filosofů</a:t>
            </a:r>
          </a:p>
          <a:p>
            <a:r>
              <a:rPr lang="cs-CZ" dirty="0"/>
              <a:t>Praha, APH-KMK, 135/2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10" y="99118"/>
            <a:ext cx="3911077" cy="547808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656022" y="5702531"/>
            <a:ext cx="4419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Ps</a:t>
            </a:r>
            <a:r>
              <a:rPr lang="cs-CZ" dirty="0"/>
              <a:t>.-</a:t>
            </a:r>
            <a:r>
              <a:rPr lang="cs-CZ" dirty="0" err="1"/>
              <a:t>Burley</a:t>
            </a:r>
            <a:r>
              <a:rPr lang="cs-CZ" dirty="0"/>
              <a:t>, </a:t>
            </a:r>
            <a:r>
              <a:rPr lang="cs-CZ" i="1" dirty="0"/>
              <a:t>De vita et </a:t>
            </a:r>
            <a:r>
              <a:rPr lang="cs-CZ" i="1" dirty="0" err="1"/>
              <a:t>moribus</a:t>
            </a:r>
            <a:r>
              <a:rPr lang="cs-CZ" i="1" dirty="0"/>
              <a:t> </a:t>
            </a:r>
            <a:r>
              <a:rPr lang="cs-CZ" i="1" dirty="0" err="1"/>
              <a:t>philosophorum</a:t>
            </a:r>
            <a:endParaRPr lang="cs-CZ" i="1" dirty="0"/>
          </a:p>
          <a:p>
            <a:r>
              <a:rPr lang="cs-CZ" i="1" dirty="0" err="1"/>
              <a:t>antiquorum</a:t>
            </a:r>
            <a:endParaRPr lang="cs-CZ" i="1" dirty="0"/>
          </a:p>
          <a:p>
            <a:r>
              <a:rPr lang="cs-CZ" dirty="0"/>
              <a:t>Praha, NK ČR, XIX B 9</a:t>
            </a:r>
          </a:p>
        </p:txBody>
      </p:sp>
    </p:spTree>
    <p:extLst>
      <p:ext uri="{BB962C8B-B14F-4D97-AF65-F5344CB8AC3E}">
        <p14:creationId xmlns:p14="http://schemas.microsoft.com/office/powerpoint/2010/main" val="3031054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Alexandr Veliký v kronikách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/>
              <a:t>Kronika </a:t>
            </a:r>
            <a:r>
              <a:rPr lang="cs-CZ" b="1" dirty="0"/>
              <a:t>t. řeč. Dalimila</a:t>
            </a:r>
            <a:r>
              <a:rPr lang="cs-CZ" dirty="0"/>
              <a:t> (dívčí válka, o Amazonkách)</a:t>
            </a:r>
          </a:p>
          <a:p>
            <a:pPr marL="0" indent="0">
              <a:buNone/>
            </a:pPr>
            <a:endParaRPr lang="cs-CZ" i="1"/>
          </a:p>
          <a:p>
            <a:pPr marL="0" indent="0">
              <a:buNone/>
            </a:pPr>
            <a:r>
              <a:rPr lang="cs-CZ" i="1"/>
              <a:t>s </a:t>
            </a:r>
            <a:r>
              <a:rPr lang="cs-CZ" i="1" dirty="0"/>
              <a:t>křikem: ‚Chtěls krev – máš ji mít.</a:t>
            </a:r>
          </a:p>
          <a:p>
            <a:pPr marL="0" indent="0">
              <a:buNone/>
            </a:pPr>
            <a:r>
              <a:rPr lang="cs-CZ" i="1"/>
              <a:t>Nebudeš </a:t>
            </a:r>
            <a:r>
              <a:rPr lang="cs-CZ" i="1" dirty="0"/>
              <a:t>už trýznit lid.‘</a:t>
            </a:r>
          </a:p>
          <a:p>
            <a:pPr marL="0" indent="0">
              <a:buNone/>
            </a:pPr>
            <a:r>
              <a:rPr lang="cs-CZ" i="1"/>
              <a:t>S </a:t>
            </a:r>
            <a:r>
              <a:rPr lang="cs-CZ" i="1" dirty="0"/>
              <a:t>Alexandrem bojovaly,  </a:t>
            </a:r>
          </a:p>
          <a:p>
            <a:pPr marL="0" indent="0">
              <a:buNone/>
            </a:pPr>
            <a:r>
              <a:rPr lang="cs-CZ" i="1"/>
              <a:t>S </a:t>
            </a:r>
            <a:r>
              <a:rPr lang="cs-CZ" i="1" dirty="0"/>
              <a:t>mnohými se bily králi,</a:t>
            </a:r>
          </a:p>
          <a:p>
            <a:pPr marL="0" indent="0">
              <a:buNone/>
            </a:pPr>
            <a:r>
              <a:rPr lang="cs-CZ" i="1"/>
              <a:t>Bez </a:t>
            </a:r>
            <a:r>
              <a:rPr lang="cs-CZ" i="1" dirty="0"/>
              <a:t>velkého úsilí</a:t>
            </a:r>
          </a:p>
          <a:p>
            <a:pPr marL="0" indent="0">
              <a:buNone/>
            </a:pPr>
            <a:r>
              <a:rPr lang="cs-CZ" i="1"/>
              <a:t>Sobě </a:t>
            </a:r>
            <a:r>
              <a:rPr lang="cs-CZ" i="1" dirty="0"/>
              <a:t>věhlas dobyly.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096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</a:t>
            </a:r>
            <a:r>
              <a:rPr lang="cs-CZ"/>
              <a:t>Veliký v kronikách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/>
              <a:t>Kronika Přibíka Pulkavy z Radenína</a:t>
            </a:r>
            <a:r>
              <a:rPr lang="cs-CZ"/>
              <a:t>:</a:t>
            </a:r>
            <a:endParaRPr lang="cs-CZ" dirty="0"/>
          </a:p>
          <a:p>
            <a:pPr algn="just"/>
            <a:r>
              <a:rPr lang="cs-CZ" i="1" dirty="0"/>
              <a:t>Když to viděla Vlasta, kněžna a paní vzpomenutých dívek, velkodušně promluvila ke svým dívkám, pravíc: "Nejdražší družky, vím, že kdysi vedly Amazonky vítězné války proti </a:t>
            </a:r>
            <a:r>
              <a:rPr lang="cs-CZ" i="1" dirty="0" err="1"/>
              <a:t>Kýrovi</a:t>
            </a:r>
            <a:r>
              <a:rPr lang="cs-CZ" i="1" dirty="0"/>
              <a:t> a </a:t>
            </a:r>
            <a:r>
              <a:rPr lang="cs-CZ" b="1" i="1" dirty="0"/>
              <a:t>Alexandrovi</a:t>
            </a:r>
            <a:r>
              <a:rPr lang="cs-CZ" i="1" dirty="0"/>
              <a:t>. Proto od té doby v království Sába i v ostatních amazonských krajích vítězně vládnou dívky a ženy nad muži a manželi, což by se bezpochyby nemohlo nikdy stát, kdyby se ženy nebyly postavily odvážnými činy proti mužům. Proto seberte ducha i síly, vezměte zbraně a zvolte smrt, abychom si tvrdými ranami porobily muže, odporující, naší vládě."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1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</a:t>
            </a:r>
            <a:r>
              <a:rPr lang="cs-CZ"/>
              <a:t>Veliký v kronikách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9865" cy="467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/>
              <a:t>Kronika </a:t>
            </a:r>
            <a:r>
              <a:rPr lang="cs-CZ" b="1" dirty="0"/>
              <a:t>Jana </a:t>
            </a:r>
            <a:r>
              <a:rPr lang="cs-CZ" b="1" dirty="0" err="1"/>
              <a:t>Marignoly</a:t>
            </a:r>
            <a:r>
              <a:rPr lang="cs-CZ" b="1" dirty="0"/>
              <a:t> </a:t>
            </a:r>
            <a:r>
              <a:rPr lang="cs-CZ" dirty="0"/>
              <a:t>(o městě </a:t>
            </a:r>
            <a:r>
              <a:rPr lang="cs-CZ" dirty="0" err="1"/>
              <a:t>Columbum</a:t>
            </a:r>
            <a:r>
              <a:rPr lang="cs-CZ" dirty="0"/>
              <a:t>, tedy </a:t>
            </a:r>
            <a:r>
              <a:rPr lang="cs-CZ" dirty="0" err="1"/>
              <a:t>Kollam</a:t>
            </a:r>
            <a:r>
              <a:rPr lang="cs-CZ" dirty="0"/>
              <a:t> v dnešní </a:t>
            </a:r>
            <a:r>
              <a:rPr lang="cs-CZ"/>
              <a:t>Indii)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i="1" dirty="0"/>
              <a:t>Je tam kostel křesťanů římské církve zasvěcený sv. Jiří, kde jsem se zdržel, vyzdobil ho znamenitými malbami a učil tam svatému zákonu. Nakonec jsem, překonávaje slávu </a:t>
            </a:r>
            <a:r>
              <a:rPr lang="cs-CZ" b="1" i="1" dirty="0"/>
              <a:t>velikého Alexandra</a:t>
            </a:r>
            <a:r>
              <a:rPr lang="cs-CZ" i="1" dirty="0"/>
              <a:t>, jenž tam vztyčil sloup, postavil na nejzazším výběžku světa proti ráji kamenný památník a polil svrchu olejem, totiž mramorový sloup a na něm kamenný kříž, který má trvat až do konce světa. Vztyčil jsem ho, posvětil a požehnal v přítomnosti bezpočtu lidí a dal jsem do něho vyrýt znak papežův i svůj a nápis v písmu indickém a latinském.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7453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</a:t>
            </a:r>
            <a:r>
              <a:rPr lang="cs-CZ"/>
              <a:t>Veliký v kronikách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9865" cy="4674928"/>
          </a:xfrm>
        </p:spPr>
        <p:txBody>
          <a:bodyPr>
            <a:normAutofit/>
          </a:bodyPr>
          <a:lstStyle/>
          <a:p>
            <a:r>
              <a:rPr lang="cs-CZ" b="1"/>
              <a:t>Kronika Jana Marignoly </a:t>
            </a:r>
            <a:r>
              <a:rPr lang="cs-CZ"/>
              <a:t>(</a:t>
            </a:r>
            <a:r>
              <a:rPr lang="cs-CZ" dirty="0"/>
              <a:t>vložené tzv. </a:t>
            </a:r>
            <a:r>
              <a:rPr lang="cs-CZ" i="1" dirty="0"/>
              <a:t>Libušino proroctví </a:t>
            </a:r>
            <a:r>
              <a:rPr lang="cs-CZ" dirty="0"/>
              <a:t>o posledním </a:t>
            </a:r>
            <a:r>
              <a:rPr lang="cs-CZ"/>
              <a:t>císaři):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Sám bude spravovat svět, král moudrý a pro toho strašný,</a:t>
            </a:r>
          </a:p>
          <a:p>
            <a:pPr marL="0" indent="0">
              <a:buNone/>
            </a:pPr>
            <a:r>
              <a:rPr lang="cs-CZ" i="1" dirty="0"/>
              <a:t>na koho potáhne; bude si dobře stát království jeho,</a:t>
            </a:r>
          </a:p>
          <a:p>
            <a:pPr marL="0" indent="0">
              <a:buNone/>
            </a:pPr>
            <a:r>
              <a:rPr lang="cs-CZ" i="1" dirty="0"/>
              <a:t>vrátí, odejme zas a </a:t>
            </a:r>
            <a:r>
              <a:rPr lang="cs-CZ" i="1"/>
              <a:t>usmrtí přemnoho tisíc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A co nemohl zmoci sám </a:t>
            </a:r>
            <a:r>
              <a:rPr lang="cs-CZ" b="1" i="1" dirty="0"/>
              <a:t>Alexandros</a:t>
            </a:r>
            <a:r>
              <a:rPr lang="cs-CZ" i="1" dirty="0"/>
              <a:t> neb zdatný</a:t>
            </a:r>
          </a:p>
          <a:p>
            <a:pPr marL="0" indent="0">
              <a:buNone/>
            </a:pPr>
            <a:r>
              <a:rPr lang="cs-CZ" i="1" dirty="0" err="1"/>
              <a:t>Euander</a:t>
            </a:r>
            <a:r>
              <a:rPr lang="cs-CZ" i="1" dirty="0"/>
              <a:t>, přemůže všechno, též ovládne daleký východ,...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621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3567F-85A8-4B88-808B-E2FB268D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B0C201-A02E-4CF6-B870-740C373E6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Román o Alexandrovi (Próza čes. středověku)</a:t>
            </a:r>
          </a:p>
          <a:p>
            <a:r>
              <a:rPr lang="cs-CZ" dirty="0"/>
              <a:t>Leo Archipresbyter (Láska a válka)</a:t>
            </a:r>
          </a:p>
          <a:p>
            <a:r>
              <a:rPr lang="cs-CZ" dirty="0"/>
              <a:t>Alexandreida</a:t>
            </a:r>
          </a:p>
          <a:p>
            <a:r>
              <a:rPr lang="cs-CZ" dirty="0"/>
              <a:t>Dopis Slovanům</a:t>
            </a:r>
          </a:p>
          <a:p>
            <a:r>
              <a:rPr lang="cs-CZ" dirty="0"/>
              <a:t>Staročeská </a:t>
            </a:r>
            <a:r>
              <a:rPr lang="cs-CZ" dirty="0" err="1"/>
              <a:t>exempla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68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mpanion to Alexander Literature in the Middle Ages | Brill">
            <a:extLst>
              <a:ext uri="{FF2B5EF4-FFF2-40B4-BE49-F238E27FC236}">
                <a16:creationId xmlns:a16="http://schemas.microsoft.com/office/drawing/2014/main" id="{753C01A6-6A10-B48A-8D05-85F0E9A1812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" y="407775"/>
            <a:ext cx="2270589" cy="34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xander the Great in the Middle Ages: Transcultural Perspectives: Stock,  Markus: 9781442644663: Amazon.com: Books">
            <a:extLst>
              <a:ext uri="{FF2B5EF4-FFF2-40B4-BE49-F238E27FC236}">
                <a16:creationId xmlns:a16="http://schemas.microsoft.com/office/drawing/2014/main" id="{B3C4EC80-DA21-640D-08B1-F175CB44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19" y="404516"/>
            <a:ext cx="2622070" cy="39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exander the Great: The Making of a Myth (Paperback) - British Library  Online Shop">
            <a:extLst>
              <a:ext uri="{FF2B5EF4-FFF2-40B4-BE49-F238E27FC236}">
                <a16:creationId xmlns:a16="http://schemas.microsoft.com/office/drawing/2014/main" id="{277EBC17-2428-3691-C96B-BEC68AD6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183" y="51137"/>
            <a:ext cx="3337817" cy="33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exander Magnus Arabicus: A Survey of the Alexander Tradition through  Seven Centuries: from Pseudo-Callisthenes to Suri by Faustina  Doufikar-Aerts | Goodreads">
            <a:extLst>
              <a:ext uri="{FF2B5EF4-FFF2-40B4-BE49-F238E27FC236}">
                <a16:creationId xmlns:a16="http://schemas.microsoft.com/office/drawing/2014/main" id="{B94EB673-B91D-0619-8F81-EA0465F2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33" y="30480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dieval Narratives of Alexander the Great">
            <a:extLst>
              <a:ext uri="{FF2B5EF4-FFF2-40B4-BE49-F238E27FC236}">
                <a16:creationId xmlns:a16="http://schemas.microsoft.com/office/drawing/2014/main" id="{9FE3ECDC-F198-20D0-B2E7-701325A9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80" y="3034870"/>
            <a:ext cx="2527590" cy="37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fascination pour Alexandre le Grand dans les littératures européennes :  XIe-XVIe siècle - Librairie Mollat Bordeaux">
            <a:extLst>
              <a:ext uri="{FF2B5EF4-FFF2-40B4-BE49-F238E27FC236}">
                <a16:creationId xmlns:a16="http://schemas.microsoft.com/office/drawing/2014/main" id="{49310912-87DB-5B9D-02CF-EF9B3A97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67" y="3554859"/>
            <a:ext cx="2206299" cy="32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BD1BADF-2EE7-4E83-AF69-6E7C60BA7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273" y="404516"/>
            <a:ext cx="2270589" cy="315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8E1D6-65EA-48D0-B91C-C6C47AB0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56539E-B9C3-4035-B6D4-E52491C29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1" y="1301683"/>
            <a:ext cx="11164503" cy="5191192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6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Alexander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Middle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Ages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by Z. David </a:t>
            </a:r>
            <a:r>
              <a:rPr lang="cs-CZ" sz="6400" cap="all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Zuwiyya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Leiden – Boston 2011</a:t>
            </a:r>
            <a:endParaRPr lang="cs-CZ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Alexander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Great in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Middle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Ages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Transcultural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Perspectives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Markus </a:t>
            </a:r>
            <a:r>
              <a:rPr lang="cs-CZ" sz="6400" cap="all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Stock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Toronto ‒ London 2016.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Alexander </a:t>
            </a:r>
            <a:r>
              <a:rPr lang="cs-CZ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Great. </a:t>
            </a:r>
            <a:r>
              <a:rPr lang="cs-CZ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</a:t>
            </a:r>
            <a:r>
              <a:rPr lang="cs-CZ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Myth</a:t>
            </a:r>
            <a:r>
              <a:rPr lang="cs-CZ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7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Richard STONEMAN, London 2022</a:t>
            </a:r>
            <a:endParaRPr lang="cs-CZ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Venetia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BRIDGES, 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Medieval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Narratives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Alexander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Great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Woodbridge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cs-CZ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George </a:t>
            </a:r>
            <a:r>
              <a:rPr lang="cs-CZ" sz="6400" cap="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Cary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Medieval Alexander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D. J. A. </a:t>
            </a:r>
            <a:r>
              <a:rPr lang="cs-CZ" sz="6400" cap="all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Ross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Cambridge 1956</a:t>
            </a:r>
            <a:endParaRPr lang="cs-CZ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fascination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Alexandre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Grand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littératures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européennes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6400" i="1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-XVI</a:t>
            </a:r>
            <a:r>
              <a:rPr lang="cs-CZ" sz="6400" i="1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siècle</a:t>
            </a:r>
            <a:r>
              <a:rPr lang="cs-CZ" sz="6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Catherine GAULLIER-BOUGASSAS,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tome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I-V (Alexander redivivus 5), </a:t>
            </a:r>
            <a:r>
              <a:rPr lang="cs-CZ" sz="6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Turnhout</a:t>
            </a:r>
            <a:r>
              <a:rPr lang="cs-CZ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</a:t>
            </a:r>
            <a:endParaRPr lang="cs-CZ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57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BDECC-F0C8-B5A2-CD4F-A9305D44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AE9734-2088-683B-B4D5-7FFC92AF0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Albert PRAŽÁK, 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Staročeská báseň o Alexandru Velikém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Praha 1945 (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HisKab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H-43-B7)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Kristýna SOLOMON, Ottokar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Alexander redivivus?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Zum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Ottokar II.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Alexanderroman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Ulrichs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Eschenbach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Mediaevalia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Bohemica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22, 2019, č. 1, s. 7‒19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Anežka VIDMANOVÁ, Latinská Historie o Alexandru Velikém v našich rukopisech, 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Listy filosofické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86, 1963, s. 263-267.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Anežka VIDMANOVÁ, Znovu k Alexandrovi Velikému v Čechách, </a:t>
            </a:r>
            <a:r>
              <a:rPr lang="cs-CZ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 o rukopisech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27, 1989-1990, s. 15-30.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Pavlína CERMANOVÁ – Václav ŽŮREK,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Alexander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Great in Medieval Bohemia: A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Moralistic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Label,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Interfaces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Medieval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Literatures</a:t>
            </a: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 2022, s. 40–69.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27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ADB60-BA2F-4AA2-B5F1-F15AB8DC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838FFA-770A-43C4-A073-C9A21D62A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/>
              <a:t>Co </a:t>
            </a:r>
            <a:r>
              <a:rPr lang="cs-CZ" dirty="0"/>
              <a:t>víte o Alexandrovi Velikém</a:t>
            </a:r>
            <a:r>
              <a:rPr lang="cs-CZ"/>
              <a:t>? </a:t>
            </a:r>
          </a:p>
          <a:p>
            <a:pPr algn="ctr"/>
            <a:r>
              <a:rPr lang="cs-CZ"/>
              <a:t>A </a:t>
            </a:r>
            <a:r>
              <a:rPr lang="cs-CZ" dirty="0"/>
              <a:t>z čeho vaše znalosti </a:t>
            </a:r>
            <a:r>
              <a:rPr lang="cs-CZ"/>
              <a:t>pramení?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40" y="3143892"/>
            <a:ext cx="7785920" cy="35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4EEA0-29DC-476D-8A4A-78997859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 Veliký: antická historie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09966" y="1825625"/>
            <a:ext cx="6709475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356 př.nl. (</a:t>
            </a:r>
            <a:r>
              <a:rPr lang="cs-CZ" dirty="0" err="1"/>
              <a:t>Pella</a:t>
            </a:r>
            <a:r>
              <a:rPr lang="cs-CZ" dirty="0"/>
              <a:t>) – 323 př.nl. (Babylón)</a:t>
            </a:r>
          </a:p>
          <a:p>
            <a:r>
              <a:rPr lang="cs-CZ" dirty="0"/>
              <a:t>Makedonský král</a:t>
            </a:r>
          </a:p>
          <a:p>
            <a:r>
              <a:rPr lang="cs-CZ" dirty="0"/>
              <a:t>Alexandrův otec Filip II. Makedonský si podmanil řecké městské státy (Alexandr poslem na Akropoli v Athénách; kongres v </a:t>
            </a:r>
            <a:r>
              <a:rPr lang="cs-CZ" dirty="0" err="1"/>
              <a:t>Korinthu</a:t>
            </a:r>
            <a:r>
              <a:rPr lang="cs-CZ" dirty="0"/>
              <a:t> upravující poměru v Řecku).</a:t>
            </a:r>
          </a:p>
          <a:p>
            <a:r>
              <a:rPr lang="cs-CZ" dirty="0"/>
              <a:t>Alexandr se vypravil na východ proti obrovité Perské říši </a:t>
            </a:r>
            <a:r>
              <a:rPr lang="cs-CZ" dirty="0" err="1"/>
              <a:t>Achaimenovců</a:t>
            </a:r>
            <a:r>
              <a:rPr lang="cs-CZ" dirty="0"/>
              <a:t>.</a:t>
            </a:r>
          </a:p>
          <a:p>
            <a:r>
              <a:rPr lang="cs-CZ" dirty="0"/>
              <a:t>11 let tažení: postupně dobyl Anatolii, Sýrii, Fénicii, Judeu, Egypt, Mezopotámii, Írán a Střední Asii.</a:t>
            </a:r>
          </a:p>
          <a:p>
            <a:r>
              <a:rPr lang="cs-CZ" dirty="0"/>
              <a:t>Po návratu do Babylonu se chystal k dalším výbojům na Arabský poloostrov.</a:t>
            </a:r>
          </a:p>
          <a:p>
            <a:r>
              <a:rPr lang="cs-CZ" dirty="0"/>
              <a:t>V Babylónu ale zemřel ve věku 33 let.</a:t>
            </a:r>
          </a:p>
          <a:p>
            <a:r>
              <a:rPr lang="cs-CZ" dirty="0"/>
              <a:t>Aureola velkého dobyvatele.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49039" y="3909136"/>
            <a:ext cx="3542654" cy="26477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272" y="2126453"/>
            <a:ext cx="2857500" cy="1600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682" y="1825625"/>
            <a:ext cx="2303111" cy="14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1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Alexandrova říše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581" y="1825625"/>
            <a:ext cx="91008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50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1687</Words>
  <Application>Microsoft Office PowerPoint</Application>
  <PresentationFormat>Širokoúhlá obrazovka</PresentationFormat>
  <Paragraphs>120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Alexandr Veliký ve středověkých Čechách Úvodní hodina</vt:lpstr>
      <vt:lpstr>Sylabus</vt:lpstr>
      <vt:lpstr>Prameny</vt:lpstr>
      <vt:lpstr>Prezentace aplikace PowerPoint</vt:lpstr>
      <vt:lpstr>Literatura</vt:lpstr>
      <vt:lpstr>Literatura</vt:lpstr>
      <vt:lpstr>Otázky</vt:lpstr>
      <vt:lpstr>Alexandr Veliký: antická historie</vt:lpstr>
      <vt:lpstr>Alexandrova říše</vt:lpstr>
      <vt:lpstr>Témata hodin</vt:lpstr>
      <vt:lpstr>Prezentace aplikace PowerPoint</vt:lpstr>
      <vt:lpstr>Alexandr Veliký: Narození</vt:lpstr>
      <vt:lpstr>Alexandr a prorocké stromy </vt:lpstr>
      <vt:lpstr>Ebstorfská mapa</vt:lpstr>
      <vt:lpstr>Alexandr Veliký a zázraky světa</vt:lpstr>
      <vt:lpstr>Alexandr na břehu moře</vt:lpstr>
      <vt:lpstr>Alexandr Veliký: ptáci nohové</vt:lpstr>
      <vt:lpstr>Alexandr Veliký: ptáci nohové</vt:lpstr>
      <vt:lpstr>Alexandr Veliký v Čechách</vt:lpstr>
      <vt:lpstr>Alexandr Veliký v Bibli</vt:lpstr>
      <vt:lpstr>Alexandr Veliký ve staročeských rukopisech</vt:lpstr>
      <vt:lpstr>Prezentace aplikace PowerPoint</vt:lpstr>
      <vt:lpstr>Alexandr Veliký v kronikách</vt:lpstr>
      <vt:lpstr>Alexandr Veliký v kronikách</vt:lpstr>
      <vt:lpstr>Alexandr Veliký v kronikách</vt:lpstr>
      <vt:lpstr>Alexandr Veliký v kronikách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Alexandr Veliký ve středověkých Čechách Úvodní hodina</dc:title>
  <dc:creator>Jaroslav Svátek</dc:creator>
  <cp:lastModifiedBy>Svátek, Jaroslav</cp:lastModifiedBy>
  <cp:revision>33</cp:revision>
  <dcterms:created xsi:type="dcterms:W3CDTF">2020-10-05T11:12:22Z</dcterms:created>
  <dcterms:modified xsi:type="dcterms:W3CDTF">2023-10-04T11:16:18Z</dcterms:modified>
</cp:coreProperties>
</file>