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5" r:id="rId3"/>
    <p:sldId id="276" r:id="rId4"/>
    <p:sldId id="264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2" r:id="rId20"/>
    <p:sldId id="274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A11C722-6877-4627-92E6-0BC6B60460E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852C-7E28-4F1F-B33E-2E4C4245229B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0432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C722-6877-4627-92E6-0BC6B60460E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852C-7E28-4F1F-B33E-2E4C42452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30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C722-6877-4627-92E6-0BC6B60460E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852C-7E28-4F1F-B33E-2E4C4245229B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3549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C722-6877-4627-92E6-0BC6B60460E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852C-7E28-4F1F-B33E-2E4C42452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90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C722-6877-4627-92E6-0BC6B60460E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852C-7E28-4F1F-B33E-2E4C4245229B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7940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C722-6877-4627-92E6-0BC6B60460E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852C-7E28-4F1F-B33E-2E4C42452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33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C722-6877-4627-92E6-0BC6B60460E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852C-7E28-4F1F-B33E-2E4C42452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09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C722-6877-4627-92E6-0BC6B60460E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852C-7E28-4F1F-B33E-2E4C42452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680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C722-6877-4627-92E6-0BC6B60460E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852C-7E28-4F1F-B33E-2E4C42452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206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C722-6877-4627-92E6-0BC6B60460E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852C-7E28-4F1F-B33E-2E4C42452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31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C722-6877-4627-92E6-0BC6B60460E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852C-7E28-4F1F-B33E-2E4C4245229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9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A11C722-6877-4627-92E6-0BC6B60460E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ACA852C-7E28-4F1F-B33E-2E4C4245229B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634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Marketing služeb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Petra Koudelková,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5249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služeb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Nehmatatelnost (někdy též nehmotnost)</a:t>
            </a:r>
          </a:p>
          <a:p>
            <a:r>
              <a:rPr lang="cs-CZ" b="1" dirty="0" smtClean="0"/>
              <a:t>Nedělitelnost</a:t>
            </a:r>
          </a:p>
          <a:p>
            <a:r>
              <a:rPr lang="cs-CZ" b="1" dirty="0" smtClean="0"/>
              <a:t>Pomíjivost</a:t>
            </a:r>
          </a:p>
          <a:p>
            <a:r>
              <a:rPr lang="cs-CZ" b="1" dirty="0" smtClean="0"/>
              <a:t>Rozmanitost (někdy též proměnlivost)</a:t>
            </a:r>
          </a:p>
          <a:p>
            <a:r>
              <a:rPr lang="cs-CZ" b="1" dirty="0" smtClean="0"/>
              <a:t>Nemožnost službu vlastnit (někdy též skladovat)</a:t>
            </a:r>
          </a:p>
          <a:p>
            <a:pPr algn="r"/>
            <a:r>
              <a:rPr lang="cs-CZ" dirty="0" smtClean="0"/>
              <a:t>(</a:t>
            </a:r>
            <a:r>
              <a:rPr lang="cs-CZ" dirty="0" err="1" smtClean="0"/>
              <a:t>Vaštíková</a:t>
            </a:r>
            <a:r>
              <a:rPr lang="cs-CZ" dirty="0" smtClean="0"/>
              <a:t>, 2008)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5789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Marketingový mix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Produkt</a:t>
            </a:r>
            <a:r>
              <a:rPr lang="cs-CZ" dirty="0" smtClean="0"/>
              <a:t> = služba</a:t>
            </a:r>
          </a:p>
          <a:p>
            <a:r>
              <a:rPr lang="cs-CZ" b="1" dirty="0" smtClean="0"/>
              <a:t>Cena </a:t>
            </a:r>
            <a:r>
              <a:rPr lang="cs-CZ" dirty="0" smtClean="0"/>
              <a:t>= cena poskytnuté služby</a:t>
            </a:r>
            <a:endParaRPr lang="cs-CZ" dirty="0" smtClean="0"/>
          </a:p>
          <a:p>
            <a:r>
              <a:rPr lang="cs-CZ" b="1" dirty="0" smtClean="0"/>
              <a:t>Distribuční cesta </a:t>
            </a:r>
            <a:r>
              <a:rPr lang="cs-CZ" dirty="0" smtClean="0"/>
              <a:t>= je velmi krátká a přímá. Dochází k přímému kontaktu mezi výrobcem a spotřebitelem</a:t>
            </a:r>
          </a:p>
          <a:p>
            <a:r>
              <a:rPr lang="cs-CZ" b="1" dirty="0" smtClean="0"/>
              <a:t>Komunikace, propagace </a:t>
            </a:r>
            <a:r>
              <a:rPr lang="cs-CZ" dirty="0" smtClean="0"/>
              <a:t>= opět se vybírá nejvhodnější kombinace nástrojů z komunikačního mixu</a:t>
            </a:r>
          </a:p>
          <a:p>
            <a:r>
              <a:rPr lang="cs-CZ" b="1" dirty="0" smtClean="0"/>
              <a:t>Lidé</a:t>
            </a:r>
            <a:r>
              <a:rPr lang="cs-CZ" dirty="0" smtClean="0"/>
              <a:t> = neodmyslitelně patří ke službám, protože je zde přímý kontakt mezi výrobcem/dodávajícím a zákazníkem</a:t>
            </a:r>
          </a:p>
          <a:p>
            <a:r>
              <a:rPr lang="cs-CZ" b="1" dirty="0" smtClean="0"/>
              <a:t>Materiální prostředí </a:t>
            </a:r>
            <a:r>
              <a:rPr lang="cs-CZ" dirty="0" smtClean="0"/>
              <a:t>= pomáhá určitými </a:t>
            </a:r>
            <a:r>
              <a:rPr lang="cs-CZ" dirty="0"/>
              <a:t>prvky ke zhmotněni </a:t>
            </a:r>
            <a:r>
              <a:rPr lang="cs-CZ" dirty="0" smtClean="0"/>
              <a:t>služeb. </a:t>
            </a:r>
            <a:r>
              <a:rPr lang="cs-CZ" dirty="0"/>
              <a:t>může </a:t>
            </a:r>
            <a:r>
              <a:rPr lang="cs-CZ" dirty="0" smtClean="0"/>
              <a:t>doplňujícími </a:t>
            </a:r>
            <a:r>
              <a:rPr lang="cs-CZ" dirty="0"/>
              <a:t>prvky </a:t>
            </a:r>
            <a:r>
              <a:rPr lang="cs-CZ" dirty="0" smtClean="0"/>
              <a:t>přinášet </a:t>
            </a:r>
            <a:r>
              <a:rPr lang="cs-CZ" dirty="0"/>
              <a:t>o </a:t>
            </a:r>
            <a:r>
              <a:rPr lang="cs-CZ" dirty="0" smtClean="0"/>
              <a:t>kvalitě služeb určité </a:t>
            </a:r>
            <a:r>
              <a:rPr lang="cs-CZ" dirty="0"/>
              <a:t>důkazy, např. typ a vybaveni </a:t>
            </a:r>
            <a:r>
              <a:rPr lang="cs-CZ" dirty="0" smtClean="0"/>
              <a:t>budovy/místnosti</a:t>
            </a:r>
            <a:r>
              <a:rPr lang="cs-CZ" dirty="0"/>
              <a:t>, ve </a:t>
            </a:r>
            <a:r>
              <a:rPr lang="cs-CZ" dirty="0" smtClean="0"/>
              <a:t>které </a:t>
            </a:r>
            <a:r>
              <a:rPr lang="cs-CZ" dirty="0"/>
              <a:t>jsou služby </a:t>
            </a:r>
            <a:r>
              <a:rPr lang="cs-CZ" dirty="0" smtClean="0"/>
              <a:t>nabízeny, nebo tiskové </a:t>
            </a:r>
            <a:r>
              <a:rPr lang="cs-CZ" dirty="0" err="1"/>
              <a:t>lay-outy</a:t>
            </a:r>
            <a:r>
              <a:rPr lang="cs-CZ" dirty="0"/>
              <a:t> </a:t>
            </a:r>
            <a:r>
              <a:rPr lang="cs-CZ" dirty="0" smtClean="0"/>
              <a:t>doprovázející nabídku </a:t>
            </a:r>
            <a:r>
              <a:rPr lang="cs-CZ" dirty="0"/>
              <a:t>služeb kina/divadla, oblečeni </a:t>
            </a:r>
            <a:r>
              <a:rPr lang="cs-CZ" dirty="0" smtClean="0"/>
              <a:t>zaměstnanců nabízející </a:t>
            </a:r>
            <a:r>
              <a:rPr lang="cs-CZ" dirty="0"/>
              <a:t>služby aj.</a:t>
            </a:r>
            <a:endParaRPr lang="cs-CZ" dirty="0" smtClean="0"/>
          </a:p>
          <a:p>
            <a:r>
              <a:rPr lang="cs-CZ" b="1" dirty="0" smtClean="0"/>
              <a:t>Procesy</a:t>
            </a:r>
            <a:r>
              <a:rPr lang="cs-CZ" dirty="0" smtClean="0"/>
              <a:t> = </a:t>
            </a:r>
            <a:r>
              <a:rPr lang="cs-CZ" dirty="0"/>
              <a:t>jsou </a:t>
            </a:r>
            <a:r>
              <a:rPr lang="cs-CZ" dirty="0" smtClean="0"/>
              <a:t>interakcí </a:t>
            </a:r>
            <a:r>
              <a:rPr lang="cs-CZ" dirty="0"/>
              <a:t>mezi </a:t>
            </a:r>
            <a:r>
              <a:rPr lang="cs-CZ" dirty="0" smtClean="0"/>
              <a:t>výrobcem </a:t>
            </a:r>
            <a:r>
              <a:rPr lang="cs-CZ" dirty="0"/>
              <a:t>a spotřebitelem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57706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Dokonalost v marketingu služeb?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Ano, podle </a:t>
            </a:r>
            <a:r>
              <a:rPr lang="cs-CZ" dirty="0" err="1" smtClean="0"/>
              <a:t>Kotlera</a:t>
            </a:r>
            <a:r>
              <a:rPr lang="cs-CZ" dirty="0" smtClean="0"/>
              <a:t> to jde za pomocí dosažení vynikající úrovně v  těchto 3 širších oblastí: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Externí marketing (příprava, stanovení ceny, distribuce a komunikace služeb směrem ven k zákazníkům)</a:t>
            </a:r>
          </a:p>
          <a:p>
            <a:pPr lvl="1"/>
            <a:r>
              <a:rPr lang="cs-CZ" dirty="0" smtClean="0"/>
              <a:t>Interní marketing (školení a motivace zaměstnanců směřující k poskytování dobrých služeb. Nejdůležitějším příspěvkem, který může marketingové oddělení přinést, je </a:t>
            </a:r>
            <a:r>
              <a:rPr lang="cs-CZ" dirty="0" err="1" smtClean="0"/>
              <a:t>určite</a:t>
            </a:r>
            <a:r>
              <a:rPr lang="cs-CZ" dirty="0" smtClean="0"/>
              <a:t> prosazení toho, aby marketing prováděli i všichni ostatní členové organizace)</a:t>
            </a:r>
          </a:p>
          <a:p>
            <a:pPr lvl="1"/>
            <a:r>
              <a:rPr lang="cs-CZ" dirty="0" smtClean="0"/>
              <a:t>Interaktivní marketing (schopnost zaměstnance obsluhovat klienta. Pozor, klienti službu hodnotí nejen podle její technické kvality, ale také podle její funkční kvality)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880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dělat služby dobře?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Strategicky plánovat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Stanovit si vysoké standardy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Správně segmentovat zákazníka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Nastavit si monitoring zákazníků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Řešit stížnosti zákazníků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372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…ale moje služba je homogenní? Co teď?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tomto případě se zákazníci více než o samotnou službu budou zajímat o poskytovatele. Je nutné, aby svoji značku neustále diferencoval.</a:t>
            </a:r>
          </a:p>
          <a:p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Primární (to co zákazník očekává) a sekundární aspekty (to co je navíc) služeb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Inovace v oblasti služeb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33215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Posouzení kvality služeb očima zákazníka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b="1" dirty="0" smtClean="0"/>
              <a:t>Vzhled </a:t>
            </a:r>
          </a:p>
          <a:p>
            <a:pPr algn="ctr"/>
            <a:r>
              <a:rPr lang="cs-CZ" b="1" dirty="0" smtClean="0"/>
              <a:t>Vzhled fyzického prostředí, v němž je služba poskytována </a:t>
            </a:r>
          </a:p>
          <a:p>
            <a:pPr algn="ctr"/>
            <a:endParaRPr lang="cs-CZ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 smtClean="0"/>
              <a:t>Vzhled budovy a kanceláří/provozoven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 smtClean="0"/>
              <a:t>Čistota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 smtClean="0"/>
              <a:t>Upravenost personálu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 smtClean="0"/>
              <a:t>Vzhled komunikačních materiálů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211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Posouzení kvality služeb očima zákazníka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b="1" dirty="0" smtClean="0"/>
              <a:t>Spolehlivost</a:t>
            </a:r>
          </a:p>
          <a:p>
            <a:pPr algn="ctr"/>
            <a:r>
              <a:rPr lang="cs-CZ" b="1" dirty="0" smtClean="0"/>
              <a:t>Schopnost poskytnut nabízenou službu tak, jak bylo přislíbeno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 smtClean="0"/>
              <a:t>Opravili mi na autě vše, co byl třeba?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 smtClean="0"/>
              <a:t>Je můj výpis plateb za pojištění kompletní a včas?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 smtClean="0"/>
              <a:t> …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654564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Posouzení kvality služeb očima zákazníka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b="1" dirty="0" smtClean="0"/>
              <a:t>Kompetence</a:t>
            </a:r>
          </a:p>
          <a:p>
            <a:pPr algn="ctr"/>
            <a:r>
              <a:rPr lang="cs-CZ" b="1" dirty="0" smtClean="0"/>
              <a:t>Ovládnutí požadovaných schopností a znalostí potřebných k poskytnutí služby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 smtClean="0"/>
              <a:t>Je bankovní úředních schopen provést požadovanou transakci bez vyptávání se svých kolegů?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 smtClean="0"/>
              <a:t>Ví zubař, jak se zasazuje zubní implantát?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574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Posouzení kvality služeb očima zákazníka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b="1" dirty="0" smtClean="0"/>
              <a:t>Bezpečnost</a:t>
            </a:r>
          </a:p>
          <a:p>
            <a:pPr algn="ctr"/>
            <a:r>
              <a:rPr lang="cs-CZ" b="1" dirty="0" smtClean="0"/>
              <a:t>Poskytnutí služeb není spojeno s rizikem, nebezpečím či ohrožením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 smtClean="0"/>
              <a:t>Je bezpečné používat platební aplikace?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 smtClean="0"/>
              <a:t>Mohu si být jist, že všechny opravy na mém autě byly provedeny tak, jak mají být?</a:t>
            </a:r>
          </a:p>
        </p:txBody>
      </p:sp>
    </p:spTree>
    <p:extLst>
      <p:ext uri="{BB962C8B-B14F-4D97-AF65-F5344CB8AC3E}">
        <p14:creationId xmlns:p14="http://schemas.microsoft.com/office/powerpoint/2010/main" val="4105980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Posouzení kvality služeb očima zákazníka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b="1" dirty="0" smtClean="0"/>
              <a:t>Ochota</a:t>
            </a:r>
          </a:p>
          <a:p>
            <a:pPr algn="ctr"/>
            <a:r>
              <a:rPr lang="cs-CZ" b="1" dirty="0" smtClean="0"/>
              <a:t>Zdvořilost, respektování druhé strany při jednání, přátelský přístup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 smtClean="0"/>
              <a:t>Chová se bankovní úředník zdvořile?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 smtClean="0"/>
              <a:t>Nereaguje makléř podrážděně, když ho stál o něco žádám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 smtClean="0"/>
              <a:t>Vyzuje se řemeslník ze svých pracovních bot při vstupu do bytu/domu?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594323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Očekávání zákazníků (nejen od služeb)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4424218" y="4082473"/>
            <a:ext cx="3232727" cy="12469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O</a:t>
            </a:r>
            <a:r>
              <a:rPr lang="cs-CZ" sz="2400" b="1" dirty="0" smtClean="0"/>
              <a:t>čekávání</a:t>
            </a:r>
            <a:endParaRPr lang="cs-CZ" sz="2400" b="1" dirty="0"/>
          </a:p>
        </p:txBody>
      </p:sp>
      <p:sp>
        <p:nvSpPr>
          <p:cNvPr id="5" name="Obdélník 4"/>
          <p:cNvSpPr/>
          <p:nvPr/>
        </p:nvSpPr>
        <p:spPr>
          <a:xfrm>
            <a:off x="1711035" y="2538704"/>
            <a:ext cx="1681018" cy="10898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/>
              <a:t>Sdě</a:t>
            </a:r>
            <a:r>
              <a:rPr lang="cs-CZ" b="1" dirty="0" smtClean="0"/>
              <a:t>(í)lení mezi zákazníky (třídy, skupiny)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816110" y="2538705"/>
            <a:ext cx="1681018" cy="11096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Vlastní zkušenosti</a:t>
            </a:r>
            <a:endParaRPr lang="cs-CZ" b="1" dirty="0"/>
          </a:p>
        </p:txBody>
      </p:sp>
      <p:sp>
        <p:nvSpPr>
          <p:cNvPr id="7" name="Obdélník 6"/>
          <p:cNvSpPr/>
          <p:nvPr/>
        </p:nvSpPr>
        <p:spPr>
          <a:xfrm>
            <a:off x="5200072" y="2538706"/>
            <a:ext cx="1681018" cy="10898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Osobní potřeby, životní styl, osobnosti</a:t>
            </a:r>
            <a:endParaRPr lang="cs-CZ" b="1" dirty="0"/>
          </a:p>
        </p:txBody>
      </p:sp>
      <p:sp>
        <p:nvSpPr>
          <p:cNvPr id="8" name="Obdélník 7"/>
          <p:cNvSpPr/>
          <p:nvPr/>
        </p:nvSpPr>
        <p:spPr>
          <a:xfrm>
            <a:off x="7656945" y="5424330"/>
            <a:ext cx="1681018" cy="10898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Komunikace (reklama, PR, podpora prodeje,…)</a:t>
            </a:r>
            <a:endParaRPr lang="cs-CZ" b="1" dirty="0"/>
          </a:p>
        </p:txBody>
      </p:sp>
      <p:sp>
        <p:nvSpPr>
          <p:cNvPr id="9" name="Obdélník 8"/>
          <p:cNvSpPr/>
          <p:nvPr/>
        </p:nvSpPr>
        <p:spPr>
          <a:xfrm>
            <a:off x="2969491" y="5424331"/>
            <a:ext cx="1681018" cy="10898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K</a:t>
            </a:r>
            <a:r>
              <a:rPr lang="cs-CZ" b="1" dirty="0" smtClean="0"/>
              <a:t>ultura</a:t>
            </a:r>
            <a:endParaRPr lang="cs-CZ" b="1" dirty="0"/>
          </a:p>
        </p:txBody>
      </p:sp>
      <p:cxnSp>
        <p:nvCxnSpPr>
          <p:cNvPr id="11" name="Přímá spojnice se šipkou 10"/>
          <p:cNvCxnSpPr>
            <a:stCxn id="5" idx="2"/>
            <a:endCxn id="4" idx="2"/>
          </p:cNvCxnSpPr>
          <p:nvPr/>
        </p:nvCxnSpPr>
        <p:spPr>
          <a:xfrm>
            <a:off x="2551544" y="3628595"/>
            <a:ext cx="1872674" cy="10773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7" idx="2"/>
            <a:endCxn id="4" idx="0"/>
          </p:cNvCxnSpPr>
          <p:nvPr/>
        </p:nvCxnSpPr>
        <p:spPr>
          <a:xfrm>
            <a:off x="6040581" y="3628597"/>
            <a:ext cx="1" cy="453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8811491" y="3703782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6" idx="2"/>
            <a:endCxn id="4" idx="6"/>
          </p:cNvCxnSpPr>
          <p:nvPr/>
        </p:nvCxnSpPr>
        <p:spPr>
          <a:xfrm flipH="1">
            <a:off x="7656945" y="3648364"/>
            <a:ext cx="1999674" cy="1057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9" idx="0"/>
            <a:endCxn id="4" idx="3"/>
          </p:cNvCxnSpPr>
          <p:nvPr/>
        </p:nvCxnSpPr>
        <p:spPr>
          <a:xfrm flipV="1">
            <a:off x="3810000" y="5146776"/>
            <a:ext cx="1087640" cy="2775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8" idx="0"/>
            <a:endCxn id="4" idx="5"/>
          </p:cNvCxnSpPr>
          <p:nvPr/>
        </p:nvCxnSpPr>
        <p:spPr>
          <a:xfrm flipH="1" flipV="1">
            <a:off x="7183523" y="5146776"/>
            <a:ext cx="1313931" cy="277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70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Posouzení kvality služeb očima zákazníka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b="1" dirty="0" smtClean="0"/>
              <a:t>Přístupnost</a:t>
            </a:r>
          </a:p>
          <a:p>
            <a:pPr algn="ctr"/>
            <a:r>
              <a:rPr lang="cs-CZ" b="1" i="1" dirty="0" smtClean="0"/>
              <a:t>Snadnost kontaktů s pracovníky firmy.</a:t>
            </a:r>
          </a:p>
          <a:p>
            <a:pPr algn="ctr"/>
            <a:endParaRPr lang="cs-CZ" b="1" dirty="0"/>
          </a:p>
          <a:p>
            <a:pPr algn="ctr"/>
            <a:r>
              <a:rPr lang="cs-CZ" b="1" dirty="0" smtClean="0"/>
              <a:t>Komunikativnost</a:t>
            </a:r>
          </a:p>
          <a:p>
            <a:pPr algn="ctr"/>
            <a:r>
              <a:rPr lang="cs-CZ" b="1" i="1" dirty="0" smtClean="0"/>
              <a:t>Udržování zákazníka informovaného, poskytování informací takovým způsobem, aby tomu rozuměl. 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Porozumění zákazníkům</a:t>
            </a:r>
          </a:p>
          <a:p>
            <a:pPr algn="ctr"/>
            <a:r>
              <a:rPr lang="cs-CZ" b="1" i="1" dirty="0" smtClean="0"/>
              <a:t>Vynaložení úsilí k tomu, abychom poznali potřeby a přání zákazníků.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941544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Žebříček loajality zákazníků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209964" y="1962728"/>
            <a:ext cx="2447636" cy="775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Obhájce (doporučuje nákup známým)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747164" y="3985490"/>
            <a:ext cx="3218872" cy="775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Zkušební nákup</a:t>
            </a:r>
          </a:p>
          <a:p>
            <a:pPr algn="ctr"/>
            <a:r>
              <a:rPr lang="cs-CZ" dirty="0" smtClean="0"/>
              <a:t>Spokojenost    Nespokojenost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747164" y="2974109"/>
            <a:ext cx="3218872" cy="775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Opakovaný nákup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747163" y="1962728"/>
            <a:ext cx="3218873" cy="775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Advokát </a:t>
            </a:r>
            <a:r>
              <a:rPr lang="cs-CZ" dirty="0"/>
              <a:t>značky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747164" y="6008252"/>
            <a:ext cx="3218872" cy="775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Povědomí o výrobku a službě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6747164" y="4996871"/>
            <a:ext cx="3218872" cy="775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Bariéry bránící nákup výrobku (</a:t>
            </a:r>
            <a:r>
              <a:rPr lang="cs-CZ" sz="1400" dirty="0" smtClean="0"/>
              <a:t>nedostatek </a:t>
            </a:r>
            <a:r>
              <a:rPr lang="cs-CZ" sz="1400" dirty="0" err="1" smtClean="0"/>
              <a:t>info</a:t>
            </a:r>
            <a:r>
              <a:rPr lang="cs-CZ" sz="1400" dirty="0" smtClean="0"/>
              <a:t>, náklady přechodu, pociťované riziko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209964" y="2974109"/>
            <a:ext cx="2447636" cy="775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Klient (opakovaně nakupující)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209964" y="3969325"/>
            <a:ext cx="2447636" cy="775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Zákazník (realizuje zkušební nákup)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1209964" y="6008252"/>
            <a:ext cx="2447636" cy="775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Potenciální zákazník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8442036" y="4304145"/>
            <a:ext cx="323273" cy="147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7915564" y="4304145"/>
            <a:ext cx="350981" cy="1385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12" idx="0"/>
            <a:endCxn id="11" idx="2"/>
          </p:cNvCxnSpPr>
          <p:nvPr/>
        </p:nvCxnSpPr>
        <p:spPr>
          <a:xfrm flipV="1">
            <a:off x="2433782" y="4745179"/>
            <a:ext cx="0" cy="1263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endCxn id="10" idx="2"/>
          </p:cNvCxnSpPr>
          <p:nvPr/>
        </p:nvCxnSpPr>
        <p:spPr>
          <a:xfrm flipV="1">
            <a:off x="2433782" y="3749963"/>
            <a:ext cx="0" cy="2355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2433782" y="2738582"/>
            <a:ext cx="0" cy="2355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V="1">
            <a:off x="8377382" y="2738582"/>
            <a:ext cx="0" cy="2355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8377382" y="3749963"/>
            <a:ext cx="0" cy="2355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V="1">
            <a:off x="8356599" y="4761344"/>
            <a:ext cx="0" cy="2355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V="1">
            <a:off x="8356599" y="5772725"/>
            <a:ext cx="0" cy="2355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Ovál 28"/>
          <p:cNvSpPr/>
          <p:nvPr/>
        </p:nvSpPr>
        <p:spPr>
          <a:xfrm>
            <a:off x="10072255" y="3629891"/>
            <a:ext cx="2581563" cy="15794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Nespokojenost</a:t>
            </a:r>
          </a:p>
          <a:p>
            <a:pPr algn="ctr"/>
            <a:endParaRPr lang="cs-CZ" dirty="0" smtClean="0"/>
          </a:p>
          <a:p>
            <a:pPr algn="ctr"/>
            <a:r>
              <a:rPr lang="cs-CZ" sz="1400" dirty="0" smtClean="0"/>
              <a:t>Stížnost  Přechod na   novou značku</a:t>
            </a:r>
            <a:endParaRPr lang="cs-CZ" sz="1400" dirty="0"/>
          </a:p>
        </p:txBody>
      </p:sp>
      <p:cxnSp>
        <p:nvCxnSpPr>
          <p:cNvPr id="31" name="Přímá spojnice se šipkou 30"/>
          <p:cNvCxnSpPr/>
          <p:nvPr/>
        </p:nvCxnSpPr>
        <p:spPr>
          <a:xfrm>
            <a:off x="11596254" y="4165600"/>
            <a:ext cx="300182" cy="286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H="1">
            <a:off x="10838872" y="4197926"/>
            <a:ext cx="249382" cy="350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51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služeb (nabídky jejíž součástí jsou služby)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Ryze hmotné zboží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Hmotné zboží s doprovodnými službami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Hybrid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Dominantní služba s doprovodným menším zbožím a službami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Ryzí služba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3752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P</a:t>
            </a:r>
            <a:r>
              <a:rPr lang="pl-PL" dirty="0" smtClean="0"/>
              <a:t>oskytovani </a:t>
            </a:r>
            <a:r>
              <a:rPr lang="pl-PL" dirty="0"/>
              <a:t>služeb za posledni tři dekady nabylo na </a:t>
            </a:r>
            <a:r>
              <a:rPr lang="pl-PL" dirty="0" smtClean="0"/>
              <a:t>vyznamu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Celosvětovým hospodářským </a:t>
            </a:r>
            <a:r>
              <a:rPr lang="cs-CZ" dirty="0"/>
              <a:t>trendem je </a:t>
            </a:r>
            <a:r>
              <a:rPr lang="cs-CZ" dirty="0" smtClean="0"/>
              <a:t>nabídka </a:t>
            </a:r>
            <a:r>
              <a:rPr lang="cs-CZ" dirty="0"/>
              <a:t>služeb, </a:t>
            </a:r>
            <a:r>
              <a:rPr lang="cs-CZ" dirty="0" smtClean="0"/>
              <a:t>která </a:t>
            </a:r>
            <a:r>
              <a:rPr lang="cs-CZ" dirty="0"/>
              <a:t>je </a:t>
            </a:r>
            <a:r>
              <a:rPr lang="cs-CZ" dirty="0" smtClean="0"/>
              <a:t>následně doprovázena hmotným zbožím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Jsou všude kolem nás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sym typeface="Wingdings" panose="05000000000000000000" pitchFamily="2" charset="2"/>
              </a:rPr>
              <a:t>Liší se podle toho, zda jsou založené na zařízení nebo na lidech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sym typeface="Wingdings" panose="05000000000000000000" pitchFamily="2" charset="2"/>
              </a:rPr>
              <a:t>Některé služby vyžadují přítomnost klientů jiné 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sym typeface="Wingdings" panose="05000000000000000000" pitchFamily="2" charset="2"/>
              </a:rPr>
              <a:t> Služby mohou uspokojovat buď osobní nebo firemní potřebu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ym typeface="Wingdings" panose="05000000000000000000" pitchFamily="2" charset="2"/>
              </a:rPr>
              <a:t> P</a:t>
            </a:r>
            <a:r>
              <a:rPr lang="cs-CZ" dirty="0" smtClean="0">
                <a:sym typeface="Wingdings" panose="05000000000000000000" pitchFamily="2" charset="2"/>
              </a:rPr>
              <a:t>oskytovatelé služeb se liší svými cíli a vlastnictvím. Spojením těchto dvou dimenzí dostaneme 4 odlišné druhy organizací</a:t>
            </a:r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10608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Třídění podle odvětví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</a:t>
            </a:r>
            <a:r>
              <a:rPr lang="cs-CZ" dirty="0" smtClean="0"/>
              <a:t>Terciální: rukodělné </a:t>
            </a:r>
            <a:r>
              <a:rPr lang="cs-CZ" dirty="0"/>
              <a:t>a </a:t>
            </a:r>
            <a:r>
              <a:rPr lang="cs-CZ" dirty="0" smtClean="0"/>
              <a:t>řemeslnické práce</a:t>
            </a:r>
            <a:r>
              <a:rPr lang="cs-CZ" dirty="0"/>
              <a:t>, restaurace, hotely, </a:t>
            </a:r>
            <a:r>
              <a:rPr lang="cs-CZ" dirty="0" smtClean="0"/>
              <a:t>holičství, kosmetické</a:t>
            </a:r>
            <a:endParaRPr lang="cs-CZ" dirty="0"/>
          </a:p>
          <a:p>
            <a:r>
              <a:rPr lang="cs-CZ" dirty="0"/>
              <a:t>služby, </a:t>
            </a:r>
            <a:r>
              <a:rPr lang="cs-CZ" dirty="0" smtClean="0"/>
              <a:t>prádelny</a:t>
            </a:r>
            <a:r>
              <a:rPr lang="cs-CZ" dirty="0"/>
              <a:t>, opravy </a:t>
            </a:r>
            <a:r>
              <a:rPr lang="cs-CZ" dirty="0" smtClean="0"/>
              <a:t>domácích přístrojů </a:t>
            </a:r>
            <a:r>
              <a:rPr lang="cs-CZ" dirty="0"/>
              <a:t>a </a:t>
            </a:r>
            <a:r>
              <a:rPr lang="cs-CZ" dirty="0" smtClean="0"/>
              <a:t>další domácí </a:t>
            </a:r>
            <a:r>
              <a:rPr lang="cs-CZ" dirty="0"/>
              <a:t>služby.</a:t>
            </a:r>
          </a:p>
          <a:p>
            <a:r>
              <a:rPr lang="cs-CZ" dirty="0"/>
              <a:t>- </a:t>
            </a:r>
            <a:r>
              <a:rPr lang="cs-CZ" dirty="0" smtClean="0"/>
              <a:t>Kvarterní: </a:t>
            </a:r>
            <a:r>
              <a:rPr lang="cs-CZ" dirty="0"/>
              <a:t>obchod, finance, doprava, </a:t>
            </a:r>
            <a:r>
              <a:rPr lang="cs-CZ" dirty="0" smtClean="0"/>
              <a:t>správa </a:t>
            </a:r>
            <a:r>
              <a:rPr lang="cs-CZ" dirty="0"/>
              <a:t>atd. Rysem služeb je </a:t>
            </a:r>
            <a:r>
              <a:rPr lang="cs-CZ" dirty="0" smtClean="0"/>
              <a:t>usnadňování</a:t>
            </a:r>
            <a:endParaRPr lang="cs-CZ" dirty="0"/>
          </a:p>
          <a:p>
            <a:r>
              <a:rPr lang="it-IT" dirty="0"/>
              <a:t>činnosti a tim zefektivněni prace.</a:t>
            </a:r>
          </a:p>
          <a:p>
            <a:r>
              <a:rPr lang="cs-CZ" dirty="0"/>
              <a:t>- </a:t>
            </a:r>
            <a:r>
              <a:rPr lang="cs-CZ" dirty="0" err="1" smtClean="0"/>
              <a:t>Kvinterní</a:t>
            </a:r>
            <a:r>
              <a:rPr lang="cs-CZ" dirty="0" smtClean="0"/>
              <a:t>: vzdělávání, </a:t>
            </a:r>
            <a:r>
              <a:rPr lang="cs-CZ" dirty="0"/>
              <a:t>rekreace, </a:t>
            </a:r>
            <a:r>
              <a:rPr lang="cs-CZ" dirty="0" smtClean="0"/>
              <a:t>zdravotní </a:t>
            </a:r>
            <a:r>
              <a:rPr lang="cs-CZ" dirty="0"/>
              <a:t>peče aj.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Rysem </a:t>
            </a:r>
            <a:r>
              <a:rPr lang="cs-CZ" dirty="0"/>
              <a:t>služeb je, že </a:t>
            </a:r>
            <a:r>
              <a:rPr lang="cs-CZ" dirty="0" smtClean="0"/>
              <a:t>své</a:t>
            </a:r>
            <a:r>
              <a:rPr lang="cs-CZ" dirty="0"/>
              <a:t> </a:t>
            </a:r>
            <a:r>
              <a:rPr lang="cs-CZ" dirty="0" smtClean="0"/>
              <a:t>příjemce mění </a:t>
            </a:r>
            <a:r>
              <a:rPr lang="cs-CZ" dirty="0"/>
              <a:t>a zdokonaluji.</a:t>
            </a:r>
          </a:p>
        </p:txBody>
      </p:sp>
    </p:spTree>
    <p:extLst>
      <p:ext uri="{BB962C8B-B14F-4D97-AF65-F5344CB8AC3E}">
        <p14:creationId xmlns:p14="http://schemas.microsoft.com/office/powerpoint/2010/main" val="3202915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Třídění podle segmentačního hlediska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</a:t>
            </a:r>
            <a:r>
              <a:rPr lang="cs-CZ" dirty="0" smtClean="0"/>
              <a:t>Spotřebitelská </a:t>
            </a:r>
            <a:r>
              <a:rPr lang="cs-CZ" dirty="0"/>
              <a:t>služba: je </a:t>
            </a:r>
            <a:r>
              <a:rPr lang="cs-CZ" dirty="0" smtClean="0"/>
              <a:t>poskytována </a:t>
            </a:r>
            <a:r>
              <a:rPr lang="cs-CZ" dirty="0"/>
              <a:t>jednotlivcům či </a:t>
            </a:r>
            <a:r>
              <a:rPr lang="cs-CZ" dirty="0" smtClean="0"/>
              <a:t>domácnostem</a:t>
            </a:r>
            <a:r>
              <a:rPr lang="cs-CZ" dirty="0"/>
              <a:t>, </a:t>
            </a:r>
            <a:r>
              <a:rPr lang="cs-CZ" dirty="0" smtClean="0"/>
              <a:t>užívá</a:t>
            </a:r>
            <a:endParaRPr lang="cs-CZ" dirty="0"/>
          </a:p>
          <a:p>
            <a:r>
              <a:rPr lang="cs-CZ" dirty="0"/>
              <a:t>se pro vlastni užitek bez </a:t>
            </a:r>
            <a:r>
              <a:rPr lang="cs-CZ" dirty="0" smtClean="0"/>
              <a:t>další ekonomické výhody.</a:t>
            </a:r>
          </a:p>
          <a:p>
            <a:endParaRPr lang="cs-CZ" dirty="0"/>
          </a:p>
          <a:p>
            <a:r>
              <a:rPr lang="pl-PL" dirty="0"/>
              <a:t>- Služba pro organizace: poskytovana konkretnim podnikům a organizacim,</a:t>
            </a:r>
          </a:p>
          <a:p>
            <a:r>
              <a:rPr lang="cs-CZ" dirty="0"/>
              <a:t>služba </a:t>
            </a:r>
            <a:r>
              <a:rPr lang="cs-CZ" dirty="0" smtClean="0"/>
              <a:t>vytváří další ekonomické </a:t>
            </a:r>
            <a:r>
              <a:rPr lang="cs-CZ" dirty="0"/>
              <a:t>užitky.</a:t>
            </a:r>
          </a:p>
        </p:txBody>
      </p:sp>
    </p:spTree>
    <p:extLst>
      <p:ext uri="{BB962C8B-B14F-4D97-AF65-F5344CB8AC3E}">
        <p14:creationId xmlns:p14="http://schemas.microsoft.com/office/powerpoint/2010/main" val="3358966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Třídění podle poskytovatele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</a:t>
            </a:r>
            <a:r>
              <a:rPr lang="cs-CZ" dirty="0"/>
              <a:t>Dle povahy podniku: </a:t>
            </a:r>
            <a:r>
              <a:rPr lang="cs-CZ" dirty="0" smtClean="0"/>
              <a:t>soukromý ziskový, </a:t>
            </a:r>
            <a:r>
              <a:rPr lang="cs-CZ" dirty="0" smtClean="0"/>
              <a:t>soukromý neziskový, veřejný ziskový,</a:t>
            </a:r>
            <a:endParaRPr lang="cs-CZ" dirty="0"/>
          </a:p>
          <a:p>
            <a:r>
              <a:rPr lang="cs-CZ" dirty="0" smtClean="0"/>
              <a:t>veřejný neziskový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- Dle </a:t>
            </a:r>
            <a:r>
              <a:rPr lang="cs-CZ" dirty="0" smtClean="0"/>
              <a:t>vykonávané </a:t>
            </a:r>
            <a:r>
              <a:rPr lang="cs-CZ" dirty="0"/>
              <a:t>funkce: </a:t>
            </a:r>
            <a:r>
              <a:rPr lang="cs-CZ" dirty="0" smtClean="0"/>
              <a:t>zdravotní </a:t>
            </a:r>
            <a:r>
              <a:rPr lang="cs-CZ" dirty="0"/>
              <a:t>peče, </a:t>
            </a:r>
            <a:r>
              <a:rPr lang="cs-CZ" dirty="0" smtClean="0"/>
              <a:t>poradenství, </a:t>
            </a:r>
            <a:r>
              <a:rPr lang="cs-CZ" dirty="0"/>
              <a:t>komunikace aj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- Dle zdroje </a:t>
            </a:r>
            <a:r>
              <a:rPr lang="cs-CZ" dirty="0" smtClean="0"/>
              <a:t>příjmů</a:t>
            </a:r>
            <a:r>
              <a:rPr lang="cs-CZ" dirty="0"/>
              <a:t>: </a:t>
            </a:r>
            <a:r>
              <a:rPr lang="cs-CZ" dirty="0" smtClean="0"/>
              <a:t>příjmy </a:t>
            </a:r>
            <a:r>
              <a:rPr lang="cs-CZ" dirty="0"/>
              <a:t>pouze z trhu, </a:t>
            </a:r>
            <a:r>
              <a:rPr lang="cs-CZ" dirty="0" smtClean="0"/>
              <a:t>příjmy </a:t>
            </a:r>
            <a:r>
              <a:rPr lang="cs-CZ" dirty="0"/>
              <a:t>z trhu plus dary a dotace, </a:t>
            </a:r>
            <a:r>
              <a:rPr lang="cs-CZ" dirty="0" smtClean="0"/>
              <a:t>příjmy</a:t>
            </a:r>
            <a:endParaRPr lang="cs-CZ" dirty="0"/>
          </a:p>
          <a:p>
            <a:r>
              <a:rPr lang="cs-CZ" dirty="0"/>
              <a:t>pouze z darů.</a:t>
            </a:r>
          </a:p>
        </p:txBody>
      </p:sp>
    </p:spTree>
    <p:extLst>
      <p:ext uri="{BB962C8B-B14F-4D97-AF65-F5344CB8AC3E}">
        <p14:creationId xmlns:p14="http://schemas.microsoft.com/office/powerpoint/2010/main" val="3546093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Třídění podle formy poskytování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Dle </a:t>
            </a:r>
            <a:r>
              <a:rPr lang="cs-CZ" dirty="0"/>
              <a:t>formy služby: </a:t>
            </a:r>
            <a:r>
              <a:rPr lang="cs-CZ" dirty="0" smtClean="0"/>
              <a:t>uniformní </a:t>
            </a:r>
            <a:r>
              <a:rPr lang="cs-CZ" dirty="0"/>
              <a:t>(př. </a:t>
            </a:r>
            <a:r>
              <a:rPr lang="cs-CZ" dirty="0" smtClean="0"/>
              <a:t>základní vzdělání) </a:t>
            </a:r>
            <a:r>
              <a:rPr lang="cs-CZ" dirty="0"/>
              <a:t>a </a:t>
            </a:r>
            <a:r>
              <a:rPr lang="cs-CZ" dirty="0" smtClean="0"/>
              <a:t>dohodnuté </a:t>
            </a:r>
            <a:r>
              <a:rPr lang="cs-CZ" dirty="0"/>
              <a:t>(př. </a:t>
            </a:r>
            <a:r>
              <a:rPr lang="cs-CZ" dirty="0" smtClean="0"/>
              <a:t>poradenské</a:t>
            </a:r>
            <a:endParaRPr lang="cs-CZ" dirty="0"/>
          </a:p>
          <a:p>
            <a:r>
              <a:rPr lang="cs-CZ" dirty="0"/>
              <a:t>služby</a:t>
            </a:r>
            <a:r>
              <a:rPr lang="cs-CZ" dirty="0" smtClean="0"/>
              <a:t>).</a:t>
            </a:r>
          </a:p>
          <a:p>
            <a:endParaRPr lang="cs-CZ" dirty="0"/>
          </a:p>
          <a:p>
            <a:r>
              <a:rPr lang="cs-CZ" dirty="0"/>
              <a:t>- Dle zaměřeni: na člověka (př. </a:t>
            </a:r>
            <a:r>
              <a:rPr lang="cs-CZ" dirty="0" smtClean="0"/>
              <a:t>sociální </a:t>
            </a:r>
            <a:r>
              <a:rPr lang="cs-CZ" dirty="0"/>
              <a:t>služby) a na stroj (př. opravna a servis</a:t>
            </a:r>
          </a:p>
          <a:p>
            <a:r>
              <a:rPr lang="cs-CZ" dirty="0"/>
              <a:t>strojů</a:t>
            </a:r>
            <a:r>
              <a:rPr lang="cs-CZ" dirty="0" smtClean="0"/>
              <a:t>).</a:t>
            </a:r>
          </a:p>
          <a:p>
            <a:endParaRPr lang="cs-CZ" dirty="0"/>
          </a:p>
          <a:p>
            <a:r>
              <a:rPr lang="cs-CZ" dirty="0"/>
              <a:t>- Dle formy styku s uživatelem: </a:t>
            </a:r>
            <a:r>
              <a:rPr lang="cs-CZ" dirty="0" smtClean="0"/>
              <a:t>vysoký </a:t>
            </a:r>
            <a:r>
              <a:rPr lang="cs-CZ" dirty="0"/>
              <a:t>kontakt (př. </a:t>
            </a:r>
            <a:r>
              <a:rPr lang="cs-CZ" dirty="0" smtClean="0"/>
              <a:t>zdravotní </a:t>
            </a:r>
            <a:r>
              <a:rPr lang="cs-CZ" dirty="0"/>
              <a:t>služba) a </a:t>
            </a:r>
            <a:r>
              <a:rPr lang="cs-CZ" dirty="0" smtClean="0"/>
              <a:t>nízký</a:t>
            </a:r>
            <a:endParaRPr lang="cs-CZ" dirty="0"/>
          </a:p>
          <a:p>
            <a:r>
              <a:rPr lang="cs-CZ" dirty="0"/>
              <a:t>kontakt (př. </a:t>
            </a:r>
            <a:r>
              <a:rPr lang="cs-CZ" dirty="0" smtClean="0"/>
              <a:t>telekomunikační </a:t>
            </a:r>
            <a:r>
              <a:rPr lang="cs-CZ" dirty="0"/>
              <a:t>služba).</a:t>
            </a:r>
          </a:p>
        </p:txBody>
      </p:sp>
    </p:spTree>
    <p:extLst>
      <p:ext uri="{BB962C8B-B14F-4D97-AF65-F5344CB8AC3E}">
        <p14:creationId xmlns:p14="http://schemas.microsoft.com/office/powerpoint/2010/main" val="656711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170</TotalTime>
  <Words>987</Words>
  <Application>Microsoft Office PowerPoint</Application>
  <PresentationFormat>Širokoúhlá obrazovka</PresentationFormat>
  <Paragraphs>143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Tw Cen MT</vt:lpstr>
      <vt:lpstr>Tw Cen MT Condensed</vt:lpstr>
      <vt:lpstr>Wingdings</vt:lpstr>
      <vt:lpstr>Wingdings 3</vt:lpstr>
      <vt:lpstr>Integrál</vt:lpstr>
      <vt:lpstr>Marketing služeb </vt:lpstr>
      <vt:lpstr>Očekávání zákazníků (nejen od služeb)</vt:lpstr>
      <vt:lpstr>Žebříček loajality zákazníků</vt:lpstr>
      <vt:lpstr>Kategorie služeb (nabídky jejíž součástí jsou služby)</vt:lpstr>
      <vt:lpstr>služby</vt:lpstr>
      <vt:lpstr>Třídění podle odvětví</vt:lpstr>
      <vt:lpstr>Třídění podle segmentačního hlediska</vt:lpstr>
      <vt:lpstr>Třídění podle poskytovatele služby</vt:lpstr>
      <vt:lpstr>Třídění podle formy poskytování služby</vt:lpstr>
      <vt:lpstr>Vlastnosti služeb </vt:lpstr>
      <vt:lpstr>Marketingový mix služeb</vt:lpstr>
      <vt:lpstr>Dokonalost v marketingu služeb?</vt:lpstr>
      <vt:lpstr>Jak dělat služby dobře?</vt:lpstr>
      <vt:lpstr>…ale moje služba je homogenní? Co teď?</vt:lpstr>
      <vt:lpstr>Posouzení kvality služeb očima zákazníka</vt:lpstr>
      <vt:lpstr>Posouzení kvality služeb očima zákazníka</vt:lpstr>
      <vt:lpstr>Posouzení kvality služeb očima zákazníka</vt:lpstr>
      <vt:lpstr>Posouzení kvality služeb očima zákazníka</vt:lpstr>
      <vt:lpstr>Posouzení kvality služeb očima zákazníka</vt:lpstr>
      <vt:lpstr>Posouzení kvality služeb očima zákazníka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služeb</dc:title>
  <dc:creator>Hewlett-Packard Company</dc:creator>
  <cp:lastModifiedBy>Hewlett-Packard Company</cp:lastModifiedBy>
  <cp:revision>9</cp:revision>
  <dcterms:created xsi:type="dcterms:W3CDTF">2021-05-05T07:54:09Z</dcterms:created>
  <dcterms:modified xsi:type="dcterms:W3CDTF">2022-02-03T13:37:28Z</dcterms:modified>
</cp:coreProperties>
</file>