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sldIdLst>
    <p:sldId id="256" r:id="rId2"/>
    <p:sldId id="257" r:id="rId3"/>
    <p:sldId id="272" r:id="rId4"/>
    <p:sldId id="270" r:id="rId5"/>
    <p:sldId id="273" r:id="rId6"/>
    <p:sldId id="271" r:id="rId7"/>
    <p:sldId id="262" r:id="rId8"/>
    <p:sldId id="274" r:id="rId9"/>
    <p:sldId id="277" r:id="rId10"/>
    <p:sldId id="276" r:id="rId11"/>
    <p:sldId id="278" r:id="rId12"/>
    <p:sldId id="280" r:id="rId13"/>
    <p:sldId id="279" r:id="rId14"/>
    <p:sldId id="281" r:id="rId15"/>
    <p:sldId id="282" r:id="rId16"/>
    <p:sldId id="283" r:id="rId17"/>
    <p:sldId id="284" r:id="rId18"/>
    <p:sldId id="269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2A1B-9E8C-41B7-90F2-1A6772B9A095}" type="datetimeFigureOut">
              <a:rPr lang="cs-CZ" smtClean="0"/>
              <a:t>29.12.2020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2EC-73C8-4721-A4EB-9C18F1F5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912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2A1B-9E8C-41B7-90F2-1A6772B9A095}" type="datetimeFigureOut">
              <a:rPr lang="cs-CZ" smtClean="0"/>
              <a:t>29.12.2020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2EC-73C8-4721-A4EB-9C18F1F5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35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2A1B-9E8C-41B7-90F2-1A6772B9A095}" type="datetimeFigureOut">
              <a:rPr lang="cs-CZ" smtClean="0"/>
              <a:t>29.12.2020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2EC-73C8-4721-A4EB-9C18F1F5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845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2A1B-9E8C-41B7-90F2-1A6772B9A095}" type="datetimeFigureOut">
              <a:rPr lang="cs-CZ" smtClean="0"/>
              <a:t>29.12.2020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2EC-73C8-4721-A4EB-9C18F1F51CB2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3633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2A1B-9E8C-41B7-90F2-1A6772B9A095}" type="datetimeFigureOut">
              <a:rPr lang="cs-CZ" smtClean="0"/>
              <a:t>29.12.2020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2EC-73C8-4721-A4EB-9C18F1F5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781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2A1B-9E8C-41B7-90F2-1A6772B9A095}" type="datetimeFigureOut">
              <a:rPr lang="cs-CZ" smtClean="0"/>
              <a:t>29.12.2020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2EC-73C8-4721-A4EB-9C18F1F5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2A1B-9E8C-41B7-90F2-1A6772B9A095}" type="datetimeFigureOut">
              <a:rPr lang="cs-CZ" smtClean="0"/>
              <a:t>29.12.2020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2EC-73C8-4721-A4EB-9C18F1F5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759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2A1B-9E8C-41B7-90F2-1A6772B9A095}" type="datetimeFigureOut">
              <a:rPr lang="cs-CZ" smtClean="0"/>
              <a:t>29.12.2020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2EC-73C8-4721-A4EB-9C18F1F5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402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2A1B-9E8C-41B7-90F2-1A6772B9A095}" type="datetimeFigureOut">
              <a:rPr lang="cs-CZ" smtClean="0"/>
              <a:t>29.12.2020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2EC-73C8-4721-A4EB-9C18F1F5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40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2A1B-9E8C-41B7-90F2-1A6772B9A095}" type="datetimeFigureOut">
              <a:rPr lang="cs-CZ" smtClean="0"/>
              <a:t>29.12.2020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2EC-73C8-4721-A4EB-9C18F1F5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86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2A1B-9E8C-41B7-90F2-1A6772B9A095}" type="datetimeFigureOut">
              <a:rPr lang="cs-CZ" smtClean="0"/>
              <a:t>29.12.2020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2EC-73C8-4721-A4EB-9C18F1F5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99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2A1B-9E8C-41B7-90F2-1A6772B9A095}" type="datetimeFigureOut">
              <a:rPr lang="cs-CZ" smtClean="0"/>
              <a:t>29.12.2020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2EC-73C8-4721-A4EB-9C18F1F5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410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2A1B-9E8C-41B7-90F2-1A6772B9A095}" type="datetimeFigureOut">
              <a:rPr lang="cs-CZ" smtClean="0"/>
              <a:t>29.12.2020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2EC-73C8-4721-A4EB-9C18F1F5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16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2A1B-9E8C-41B7-90F2-1A6772B9A095}" type="datetimeFigureOut">
              <a:rPr lang="cs-CZ" smtClean="0"/>
              <a:t>29.12.2020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2EC-73C8-4721-A4EB-9C18F1F5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09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2A1B-9E8C-41B7-90F2-1A6772B9A095}" type="datetimeFigureOut">
              <a:rPr lang="cs-CZ" smtClean="0"/>
              <a:t>29.12.2020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2EC-73C8-4721-A4EB-9C18F1F5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27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2A1B-9E8C-41B7-90F2-1A6772B9A095}" type="datetimeFigureOut">
              <a:rPr lang="cs-CZ" smtClean="0"/>
              <a:t>29.12.2020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2EC-73C8-4721-A4EB-9C18F1F5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276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2A1B-9E8C-41B7-90F2-1A6772B9A095}" type="datetimeFigureOut">
              <a:rPr lang="cs-CZ" smtClean="0"/>
              <a:t>29.12.2020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B2EC-73C8-4721-A4EB-9C18F1F5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26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652A1B-9E8C-41B7-90F2-1A6772B9A095}" type="datetimeFigureOut">
              <a:rPr lang="cs-CZ" smtClean="0"/>
              <a:t>29.12.2020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0BB2EC-73C8-4721-A4EB-9C18F1F5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45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99855" y="2318327"/>
            <a:ext cx="9354126" cy="2220632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Dílčí vývojová období </a:t>
            </a:r>
            <a:br>
              <a:rPr lang="cs-CZ" dirty="0" smtClean="0"/>
            </a:br>
            <a:r>
              <a:rPr lang="cs-CZ" b="1" dirty="0" smtClean="0"/>
              <a:t>vývoj </a:t>
            </a:r>
            <a:r>
              <a:rPr lang="cs-CZ" b="1" dirty="0" smtClean="0"/>
              <a:t>předškoláka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600" dirty="0"/>
              <a:t>V</a:t>
            </a:r>
            <a:r>
              <a:rPr lang="cs-CZ" sz="3600" dirty="0" smtClean="0"/>
              <a:t>ývojová psychologie ZS 2020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79273" y="4856018"/>
            <a:ext cx="7503824" cy="1371599"/>
          </a:xfrm>
        </p:spPr>
        <p:txBody>
          <a:bodyPr/>
          <a:lstStyle/>
          <a:p>
            <a:r>
              <a:rPr lang="cs-CZ" dirty="0" smtClean="0"/>
              <a:t>Gabriela Seidlová Málková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11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Vývoj řeči a jazykových schopností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22872"/>
          </a:xfrm>
        </p:spPr>
        <p:txBody>
          <a:bodyPr>
            <a:normAutofit fontScale="77500" lnSpcReduction="20000"/>
          </a:bodyPr>
          <a:lstStyle/>
          <a:p>
            <a:r>
              <a:rPr lang="cs-CZ" cap="none" dirty="0" smtClean="0"/>
              <a:t>Vývoj řeči je velmi úzce svázán s vývojem </a:t>
            </a:r>
            <a:r>
              <a:rPr lang="cs-CZ" cap="none" dirty="0" err="1" smtClean="0"/>
              <a:t>pregramotnostních</a:t>
            </a:r>
            <a:r>
              <a:rPr lang="cs-CZ" cap="none" dirty="0" smtClean="0"/>
              <a:t> dovedností</a:t>
            </a:r>
          </a:p>
          <a:p>
            <a:r>
              <a:rPr lang="cs-CZ" cap="none" dirty="0" smtClean="0"/>
              <a:t>Na vrcholu předškolního období dokáží děti </a:t>
            </a:r>
            <a:r>
              <a:rPr lang="cs-CZ" b="1" cap="none" dirty="0" smtClean="0"/>
              <a:t>pracovat s mluveným jazykem na metajazykové úrovni</a:t>
            </a:r>
            <a:r>
              <a:rPr lang="cs-CZ" cap="none" dirty="0" smtClean="0"/>
              <a:t>: dokáží porozumět segmentálnímu charakteru řeči (členění na slabiky a hlásky) uvažují o jazyce jako o předmětu hry.</a:t>
            </a:r>
          </a:p>
          <a:p>
            <a:r>
              <a:rPr lang="cs-CZ" cap="none" dirty="0" smtClean="0"/>
              <a:t>Schopnost uvědomovat si hlásky a vydělit je ve slovech mluvené řeči (rozpoznat počáteční hlásku ve slově) se řadí mezi základní a nejdůležitější dovednosti z hlediska rozvoje gramotnosti ( fonematické povědomí)</a:t>
            </a:r>
          </a:p>
          <a:p>
            <a:r>
              <a:rPr lang="cs-CZ" cap="none" dirty="0" smtClean="0"/>
              <a:t>Řeč a jazyk je nástrojem hry a důležitou součástí přípravy na školu. Předškoláci hodně a rádi mluví, brebentí, vyptávají se, rádi komunikují. Aktivně se snaží získávat informace, ptají se a zjišťují.</a:t>
            </a:r>
          </a:p>
          <a:p>
            <a:r>
              <a:rPr lang="cs-CZ" cap="none" dirty="0" smtClean="0"/>
              <a:t>Slovní zásoba roste rychlým tempem (sociokulturní vlivy, pozitivní vliv </a:t>
            </a:r>
            <a:r>
              <a:rPr lang="cs-CZ" cap="none" dirty="0" err="1" smtClean="0"/>
              <a:t>mš</a:t>
            </a:r>
            <a:r>
              <a:rPr lang="cs-CZ" cap="none" dirty="0" smtClean="0"/>
              <a:t>), ochotně vypráví své zážitky, nezřídka i </a:t>
            </a:r>
            <a:r>
              <a:rPr lang="cs-CZ" cap="none" dirty="0" err="1" smtClean="0"/>
              <a:t>konfabulují</a:t>
            </a:r>
            <a:endParaRPr lang="cs-CZ" cap="none" dirty="0" smtClean="0"/>
          </a:p>
          <a:p>
            <a:r>
              <a:rPr lang="cs-CZ" cap="none" dirty="0" smtClean="0"/>
              <a:t>Řeč se postupně rozvíjí do srozumitelné podoby, agramatismy a patlavost by se měly s nástupem do základní školy vytratit ( značně individuální).</a:t>
            </a:r>
          </a:p>
          <a:p>
            <a:r>
              <a:rPr lang="cs-CZ" cap="none" dirty="0" smtClean="0"/>
              <a:t>Výrazně se zlepšuje porozumění řeči, zejména slovním instrukcím  (vyžaduje porozumění gramatice a pragmatice jazyka) </a:t>
            </a:r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434786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Percepční schopnosti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773382"/>
            <a:ext cx="10363826" cy="4535054"/>
          </a:xfrm>
        </p:spPr>
        <p:txBody>
          <a:bodyPr>
            <a:normAutofit fontScale="92500" lnSpcReduction="20000"/>
          </a:bodyPr>
          <a:lstStyle/>
          <a:p>
            <a:r>
              <a:rPr lang="cs-CZ" cap="none" dirty="0" smtClean="0"/>
              <a:t>Často se hovoří v souvislosti s percepčními a kognitivními schopnosti o tzv. </a:t>
            </a:r>
            <a:r>
              <a:rPr lang="cs-CZ" b="1" cap="none" dirty="0" smtClean="0"/>
              <a:t>dílčích funkcích předškolního dítěte </a:t>
            </a:r>
          </a:p>
          <a:p>
            <a:pPr lvl="1"/>
            <a:r>
              <a:rPr lang="cs-CZ" cap="none" dirty="0" smtClean="0"/>
              <a:t>Paměť (na obrázky a </a:t>
            </a:r>
            <a:r>
              <a:rPr lang="cs-CZ" cap="none" dirty="0" err="1" smtClean="0"/>
              <a:t>symboly,tvary</a:t>
            </a:r>
            <a:r>
              <a:rPr lang="cs-CZ" cap="none" dirty="0" smtClean="0"/>
              <a:t>, slova)</a:t>
            </a:r>
          </a:p>
          <a:p>
            <a:pPr lvl="1"/>
            <a:r>
              <a:rPr lang="cs-CZ" cap="none" dirty="0" smtClean="0"/>
              <a:t>Rozlišování rozdílů- podobnosti  (zrakově a sluchově)</a:t>
            </a:r>
          </a:p>
          <a:p>
            <a:pPr lvl="1"/>
            <a:r>
              <a:rPr lang="cs-CZ" cap="none" dirty="0" smtClean="0"/>
              <a:t>Vizuální vnímání a vnímání mluvené řeči</a:t>
            </a:r>
          </a:p>
          <a:p>
            <a:pPr lvl="1"/>
            <a:r>
              <a:rPr lang="cs-CZ" cap="none" dirty="0" smtClean="0"/>
              <a:t>Koordinace oka  a ruky</a:t>
            </a:r>
          </a:p>
          <a:p>
            <a:pPr lvl="1"/>
            <a:r>
              <a:rPr lang="cs-CZ" cap="none" dirty="0" smtClean="0"/>
              <a:t>Prostorová orientace (nahoře </a:t>
            </a:r>
            <a:r>
              <a:rPr lang="cs-CZ" cap="none" dirty="0"/>
              <a:t>a dole, </a:t>
            </a:r>
            <a:r>
              <a:rPr lang="cs-CZ" cap="none" dirty="0" smtClean="0"/>
              <a:t>vepředu, </a:t>
            </a:r>
            <a:r>
              <a:rPr lang="cs-CZ" cap="none" dirty="0" err="1" smtClean="0"/>
              <a:t>vzradu</a:t>
            </a:r>
            <a:r>
              <a:rPr lang="cs-CZ" cap="none" dirty="0" smtClean="0"/>
              <a:t>, pozice </a:t>
            </a:r>
            <a:r>
              <a:rPr lang="cs-CZ" cap="none" dirty="0"/>
              <a:t>těla</a:t>
            </a:r>
            <a:r>
              <a:rPr lang="cs-CZ" cap="none" dirty="0" smtClean="0"/>
              <a:t>)</a:t>
            </a:r>
          </a:p>
          <a:p>
            <a:pPr lvl="1"/>
            <a:r>
              <a:rPr lang="cs-CZ" cap="none" dirty="0" smtClean="0"/>
              <a:t>Pozornost (vizuální vjemy a mluvené slovo)</a:t>
            </a:r>
          </a:p>
          <a:p>
            <a:pPr lvl="1"/>
            <a:r>
              <a:rPr lang="cs-CZ" cap="none" dirty="0" smtClean="0"/>
              <a:t>Intermodální vnímání (spojování vizuálních, sluchových a pohybových vjemů)</a:t>
            </a:r>
          </a:p>
          <a:p>
            <a:r>
              <a:rPr lang="cs-CZ" cap="none" dirty="0" smtClean="0"/>
              <a:t>Pro posuzování úrovně schopnost </a:t>
            </a:r>
            <a:r>
              <a:rPr lang="cs-CZ" cap="none" dirty="0"/>
              <a:t>rozlišit obrazce rozdílné tvarem ale i vzájemnou pozicí a </a:t>
            </a:r>
            <a:r>
              <a:rPr lang="cs-CZ" cap="none" dirty="0" smtClean="0"/>
              <a:t>polohou se užívá </a:t>
            </a:r>
            <a:r>
              <a:rPr lang="cs-CZ" altLang="cs-CZ" cap="none" dirty="0" err="1" smtClean="0"/>
              <a:t>Edfeldtův</a:t>
            </a:r>
            <a:r>
              <a:rPr lang="cs-CZ" altLang="cs-CZ" cap="none" dirty="0" smtClean="0"/>
              <a:t> </a:t>
            </a:r>
            <a:r>
              <a:rPr lang="cs-CZ" altLang="cs-CZ" cap="none" dirty="0"/>
              <a:t>test zrakové percepce symbolů </a:t>
            </a:r>
          </a:p>
          <a:p>
            <a:pPr lvl="1">
              <a:defRPr/>
            </a:pPr>
            <a:r>
              <a:rPr lang="cs-CZ" altLang="cs-CZ" sz="1200" cap="none" dirty="0"/>
              <a:t>84 figur s dvojicemi obrázků, liší se tvarem, orientací </a:t>
            </a:r>
          </a:p>
          <a:p>
            <a:pPr lvl="1">
              <a:defRPr/>
            </a:pPr>
            <a:r>
              <a:rPr lang="cs-CZ" altLang="cs-CZ" sz="1200" cap="none" dirty="0"/>
              <a:t>Zralý školák udělá max. 10 chyb v celé úloze</a:t>
            </a:r>
          </a:p>
          <a:p>
            <a:pPr lvl="1">
              <a:defRPr/>
            </a:pPr>
            <a:r>
              <a:rPr lang="cs-CZ" altLang="cs-CZ" sz="1200" cap="none" dirty="0"/>
              <a:t>Náročnost: nejprve rozlišuje dítě odlišné figury, pak stejné obrácené vertikálně- nahoře/dole, nejobtížnější je rozlišení tvarů obrácených zrcadlově</a:t>
            </a:r>
          </a:p>
          <a:p>
            <a:endParaRPr lang="cs-CZ" dirty="0"/>
          </a:p>
          <a:p>
            <a:endParaRPr lang="cs-CZ" cap="none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710" y="2341999"/>
            <a:ext cx="2737207" cy="20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Kognitivní schopnosti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290618"/>
            <a:ext cx="10363826" cy="4017817"/>
          </a:xfrm>
        </p:spPr>
        <p:txBody>
          <a:bodyPr>
            <a:normAutofit fontScale="85000" lnSpcReduction="10000"/>
          </a:bodyPr>
          <a:lstStyle/>
          <a:p>
            <a:r>
              <a:rPr lang="cs-CZ" sz="2400" cap="none" dirty="0" smtClean="0"/>
              <a:t>Chápe vztahy mezi různými ději, ale pracuje jen na </a:t>
            </a:r>
            <a:r>
              <a:rPr lang="cs-CZ" sz="2400" b="1" cap="none" dirty="0" smtClean="0"/>
              <a:t>názorné</a:t>
            </a:r>
            <a:r>
              <a:rPr lang="cs-CZ" sz="2400" cap="none" dirty="0" smtClean="0"/>
              <a:t> rovině kde vychází ze své vlastní činnosti (dělat / vidět / představovat si = rozumět)</a:t>
            </a:r>
          </a:p>
          <a:p>
            <a:pPr lvl="1"/>
            <a:r>
              <a:rPr lang="cs-CZ" sz="2200" cap="none" dirty="0" smtClean="0"/>
              <a:t>Význam samostatného zacházení s předměty a věcmi v okolí</a:t>
            </a:r>
          </a:p>
          <a:p>
            <a:pPr lvl="1"/>
            <a:r>
              <a:rPr lang="cs-CZ" sz="2200" cap="none" dirty="0" smtClean="0"/>
              <a:t>Dokáže řešit takové problémy, které si dovede představit („názorné období)</a:t>
            </a:r>
          </a:p>
          <a:p>
            <a:r>
              <a:rPr lang="cs-CZ" sz="2400" cap="none" dirty="0" smtClean="0"/>
              <a:t>Už pracuje s pojmy, ale </a:t>
            </a:r>
            <a:r>
              <a:rPr lang="cs-CZ" sz="2400" b="1" cap="none" dirty="0" smtClean="0"/>
              <a:t>není schopné deduktivní logiky, </a:t>
            </a:r>
            <a:r>
              <a:rPr lang="cs-CZ" sz="2400" cap="none" dirty="0" smtClean="0"/>
              <a:t>tedy např.  vyvodit závěr ze dvou verbálních informací</a:t>
            </a:r>
            <a:r>
              <a:rPr lang="cs-CZ" sz="2400" b="1" cap="none" dirty="0" smtClean="0"/>
              <a:t> </a:t>
            </a:r>
            <a:r>
              <a:rPr lang="cs-CZ" sz="2400" i="1" cap="none" dirty="0" smtClean="0"/>
              <a:t>(např. Pes a </a:t>
            </a:r>
            <a:r>
              <a:rPr lang="cs-CZ" sz="2400" i="1" cap="none" dirty="0" err="1" smtClean="0"/>
              <a:t>kuň</a:t>
            </a:r>
            <a:r>
              <a:rPr lang="cs-CZ" sz="2400" i="1" cap="none" dirty="0" smtClean="0"/>
              <a:t> se </a:t>
            </a:r>
            <a:r>
              <a:rPr lang="cs-CZ" sz="2400" i="1" cap="none" dirty="0"/>
              <a:t>p</a:t>
            </a:r>
            <a:r>
              <a:rPr lang="cs-CZ" sz="2400" i="1" cap="none" dirty="0" smtClean="0"/>
              <a:t>ohybují společně. </a:t>
            </a:r>
            <a:r>
              <a:rPr lang="cs-CZ" sz="2400" i="1" cap="none" dirty="0"/>
              <a:t>K</a:t>
            </a:r>
            <a:r>
              <a:rPr lang="cs-CZ" sz="2400" i="1" cap="none" dirty="0" smtClean="0"/>
              <a:t>ůň jde na louku. Co tedy dělá pes?... …</a:t>
            </a:r>
            <a:r>
              <a:rPr lang="cs-CZ" sz="2400" cap="none" dirty="0" smtClean="0"/>
              <a:t>Odpovědi 5 letého dítěte:</a:t>
            </a:r>
            <a:r>
              <a:rPr lang="cs-CZ" sz="2400" i="1" cap="none" dirty="0" smtClean="0"/>
              <a:t> Nevím, asi ho jde hledat? / Pes je na poli…. )</a:t>
            </a:r>
          </a:p>
          <a:p>
            <a:r>
              <a:rPr lang="cs-CZ" sz="2400" cap="none" dirty="0" err="1" smtClean="0"/>
              <a:t>Piaget</a:t>
            </a:r>
            <a:r>
              <a:rPr lang="cs-CZ" sz="2400" cap="none" dirty="0" smtClean="0"/>
              <a:t>:  </a:t>
            </a:r>
            <a:r>
              <a:rPr lang="cs-CZ" sz="2400" cap="none" dirty="0" err="1" smtClean="0"/>
              <a:t>exriement</a:t>
            </a:r>
            <a:r>
              <a:rPr lang="cs-CZ" sz="2400" cap="none" dirty="0" smtClean="0"/>
              <a:t> s tekutinou ve válcích, korálkový experiment – dokládají výraznou závislost myšlení na názoru, na vizuálních oporách(tvaru)</a:t>
            </a:r>
          </a:p>
          <a:p>
            <a:r>
              <a:rPr lang="cs-CZ" sz="2400" b="1" cap="none" dirty="0" smtClean="0"/>
              <a:t>Znaky myšlení </a:t>
            </a:r>
            <a:r>
              <a:rPr lang="cs-CZ" sz="2400" cap="none" dirty="0" smtClean="0"/>
              <a:t>a uvažování předškoláka: animismus, magická omnipotence, centrace, dynamismus </a:t>
            </a:r>
            <a:endParaRPr lang="cs-CZ" sz="2400" cap="none" dirty="0"/>
          </a:p>
          <a:p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42284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Sociální dovednosti a emoce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cap="none" dirty="0" smtClean="0"/>
              <a:t>Spolupráce a kooperace - Prosociální chování (půjčí hračku, pomůže utěší) </a:t>
            </a:r>
          </a:p>
          <a:p>
            <a:r>
              <a:rPr lang="cs-CZ" cap="none" dirty="0" smtClean="0"/>
              <a:t>Od cca 3,5 let schopnosti uvědomovat si myšlení, přání, záměry a domněnky druhých lidí (tzv. teorie mysli) – významné v sociální komunikaci.</a:t>
            </a:r>
          </a:p>
          <a:p>
            <a:r>
              <a:rPr lang="cs-CZ" cap="none" dirty="0" smtClean="0"/>
              <a:t>Uvědomuje si, co je  dobré a co špatné: morální/etické vědomí; nedokáže ale  rozlišit záměrné lhaní od chybné domněnky </a:t>
            </a:r>
          </a:p>
          <a:p>
            <a:r>
              <a:rPr lang="cs-CZ" cap="none" dirty="0" smtClean="0"/>
              <a:t>Sebereflexe (pocit viny, hrdost), schopnost seberegulace, nástup svědomí jako nástroje seberegulace,  </a:t>
            </a:r>
          </a:p>
          <a:p>
            <a:r>
              <a:rPr lang="cs-CZ" cap="none" dirty="0" smtClean="0"/>
              <a:t>Boj s emocemi ve výkonových situacích (frustrace a schopnost jí čelit ), vnímání úspěchu a neúspěchu a přecitlivělé reakce </a:t>
            </a:r>
          </a:p>
          <a:p>
            <a:r>
              <a:rPr lang="cs-CZ" cap="none" dirty="0" smtClean="0"/>
              <a:t>Období osamostatňování v plném proudu, vrcholí přípravou na školu a nástup školní docházky.</a:t>
            </a:r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2431823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Připravenost na školu </a:t>
            </a:r>
            <a:r>
              <a:rPr lang="cs-CZ" cap="none" dirty="0" smtClean="0"/>
              <a:t>( co by měl zvládat předškolák v 6 letech)</a:t>
            </a:r>
            <a:endParaRPr lang="cs-CZ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altLang="cs-CZ" sz="2800" b="1" cap="none" dirty="0" smtClean="0"/>
              <a:t>Školní zralost:</a:t>
            </a:r>
          </a:p>
          <a:p>
            <a:pPr lvl="1"/>
            <a:r>
              <a:rPr lang="cs-CZ" altLang="cs-CZ" sz="2400" cap="none" dirty="0" smtClean="0"/>
              <a:t>Soubor </a:t>
            </a:r>
            <a:r>
              <a:rPr lang="cs-CZ" altLang="cs-CZ" sz="2400" cap="none" dirty="0"/>
              <a:t>duševních schopností a dovedností umožňujících dítěti zvládnout  nároky docházky do školy</a:t>
            </a:r>
          </a:p>
          <a:p>
            <a:pPr lvl="1"/>
            <a:r>
              <a:rPr lang="cs-CZ" altLang="cs-CZ" sz="2400" cap="none" dirty="0"/>
              <a:t>Zahrnuje více oblastí: fyzické předpoklady, sociální, emoční a kognitivní předpoklady </a:t>
            </a:r>
          </a:p>
          <a:p>
            <a:pPr lvl="1"/>
            <a:r>
              <a:rPr lang="cs-CZ" altLang="cs-CZ" sz="2400" cap="none" dirty="0"/>
              <a:t>Posuzuje mateřská škola (učitelé), rodina, pediatr, psycholog/</a:t>
            </a:r>
            <a:r>
              <a:rPr lang="cs-CZ" altLang="cs-CZ" sz="2400" cap="none" dirty="0" err="1"/>
              <a:t>spec</a:t>
            </a:r>
            <a:r>
              <a:rPr lang="cs-CZ" altLang="cs-CZ" sz="2400" cap="none" dirty="0"/>
              <a:t> pedagog (školské poradenské zařízení)</a:t>
            </a:r>
          </a:p>
          <a:p>
            <a:pPr lvl="1"/>
            <a:r>
              <a:rPr lang="cs-CZ" altLang="cs-CZ" sz="2400" cap="none" dirty="0"/>
              <a:t>??plošný </a:t>
            </a:r>
            <a:r>
              <a:rPr lang="cs-CZ" altLang="cs-CZ" sz="2400" cap="none" dirty="0" err="1"/>
              <a:t>screening</a:t>
            </a:r>
            <a:r>
              <a:rPr lang="cs-CZ" altLang="cs-CZ" sz="2400" cap="none" dirty="0"/>
              <a:t>? (na cestě od kresby postavy- Jiráskův test ke komplexnímu vyšetření předpokladů dítěte)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3472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Kritéria školní zralosti-oblasti posuzování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489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cap="none" dirty="0"/>
              <a:t>1. Fyzická zralost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600" cap="none" dirty="0"/>
              <a:t>velikost postavy, síla nemocnost a zvýšená unavitelnost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b="1" cap="none" dirty="0"/>
              <a:t>2. Sociální kompetence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600" cap="none" dirty="0"/>
              <a:t>rozlišovat  ve způsobu kontaktu s osobou blízkou a cizí, autoritou a vrstevníkem, dokáže se rozdělit, projevuje radost z úspěchu, zvládá práci ve skupině i hru, zvládá frustraci a neúspěch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b="1" cap="none" dirty="0"/>
              <a:t>3. Emoční zralost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600" cap="none" dirty="0"/>
              <a:t>Kontrola a regulace  emocí, porozumění emocím druhých (přiměřené),projevuje empatii a soucit, odolnost  vůči zátěži,  dokáže regulovat uspokojení svých momentálních přání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  <a:defRPr/>
            </a:pPr>
            <a:r>
              <a:rPr lang="cs-CZ" altLang="cs-CZ" sz="2000" b="1" cap="none" dirty="0"/>
              <a:t>4. </a:t>
            </a:r>
            <a:r>
              <a:rPr lang="cs-CZ" altLang="cs-CZ" sz="2000" b="1" cap="none" dirty="0" err="1"/>
              <a:t>Sebeobslužné</a:t>
            </a:r>
            <a:r>
              <a:rPr lang="cs-CZ" altLang="cs-CZ" sz="2000" b="1" cap="none" dirty="0"/>
              <a:t> dovednosti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600" cap="none" dirty="0"/>
              <a:t>Samostatnost, hygienické návyky, stravování a oblékání….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b="1" cap="none" dirty="0"/>
              <a:t>5. Oblast jemné motoriky a </a:t>
            </a:r>
            <a:r>
              <a:rPr lang="cs-CZ" altLang="cs-CZ" b="1" cap="none" dirty="0" err="1"/>
              <a:t>grafomotoriky</a:t>
            </a:r>
            <a:endParaRPr lang="cs-CZ" altLang="cs-CZ" cap="none" dirty="0"/>
          </a:p>
          <a:p>
            <a:pPr lvl="1">
              <a:lnSpc>
                <a:spcPct val="80000"/>
              </a:lnSpc>
              <a:defRPr/>
            </a:pPr>
            <a:r>
              <a:rPr lang="cs-CZ" altLang="cs-CZ" sz="1600" cap="none" dirty="0"/>
              <a:t>Zapínání a rozepínání knoflíků, zavazování tkaniček navlékání korálků, vystřihování a vytrhávání papíru, manipulace s drobnými předměty, skládání kostek, modelování, nalepování koláží, sestavování skládaček (puzzle, mozaika)- koordinace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600" cap="none" dirty="0"/>
              <a:t>Cvičení správného úchopu tužky, správné sezení, uvolňovací cviky, vybarvování, spojování obrázků, cvičení různých typů čar…</a:t>
            </a:r>
            <a:endParaRPr lang="cs-CZ" altLang="cs-CZ" sz="1600" b="1" cap="none" dirty="0"/>
          </a:p>
          <a:p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1882010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b="1" cap="none" dirty="0"/>
              <a:t>6. Řeč a komunikační schopnosti</a:t>
            </a:r>
          </a:p>
          <a:p>
            <a:pPr lvl="1">
              <a:lnSpc>
                <a:spcPct val="80000"/>
              </a:lnSpc>
            </a:pPr>
            <a:r>
              <a:rPr lang="cs-CZ" altLang="cs-CZ" sz="1600" cap="none" dirty="0"/>
              <a:t>Vyslovuje správně všechny hlásky, reaguje na pokyny, má přiměřenou slovní zásobu, ovládá gramatickou strukturu jazyka, správně užívá slovosled, skloňuje a časuje, dokáže vyprávět příběh podle obrázků </a:t>
            </a:r>
          </a:p>
          <a:p>
            <a:pPr>
              <a:lnSpc>
                <a:spcPct val="80000"/>
              </a:lnSpc>
            </a:pPr>
            <a:r>
              <a:rPr lang="cs-CZ" altLang="cs-CZ" sz="1800" b="1" cap="none" dirty="0"/>
              <a:t> 7. </a:t>
            </a:r>
            <a:r>
              <a:rPr lang="cs-CZ" altLang="cs-CZ" b="1" cap="none" dirty="0"/>
              <a:t>Oblast zrakového vnímání</a:t>
            </a:r>
          </a:p>
          <a:p>
            <a:pPr lvl="1">
              <a:lnSpc>
                <a:spcPct val="80000"/>
              </a:lnSpc>
            </a:pPr>
            <a:r>
              <a:rPr lang="cs-CZ" altLang="cs-CZ" cap="none" dirty="0"/>
              <a:t>dokáže vnímat komplexní tvar i všímat si detailů</a:t>
            </a:r>
            <a:r>
              <a:rPr lang="cs-CZ" altLang="cs-CZ" b="1" cap="none" dirty="0"/>
              <a:t>: </a:t>
            </a:r>
            <a:r>
              <a:rPr lang="cs-CZ" altLang="cs-CZ" cap="none" dirty="0"/>
              <a:t>např. dokreslování obrázků, skládání mozaiky, skládání rozstřihaných obrázků, vyhledávání určitých předmětů v místnosti podle určité vlastnosti (barva, tvar, funkce), hledání rozdílů v podobných obrázcích </a:t>
            </a:r>
          </a:p>
          <a:p>
            <a:pPr>
              <a:lnSpc>
                <a:spcPct val="80000"/>
              </a:lnSpc>
            </a:pPr>
            <a:r>
              <a:rPr lang="cs-CZ" altLang="cs-CZ" b="1" cap="none" dirty="0"/>
              <a:t>8. Oblast sluchového vnímání (fonematického povědomí)</a:t>
            </a:r>
          </a:p>
          <a:p>
            <a:pPr lvl="1">
              <a:lnSpc>
                <a:spcPct val="80000"/>
              </a:lnSpc>
            </a:pPr>
            <a:r>
              <a:rPr lang="cs-CZ" altLang="cs-CZ" cap="none" dirty="0"/>
              <a:t>Rozeznávání různých zvukových </a:t>
            </a:r>
            <a:r>
              <a:rPr lang="cs-CZ" altLang="cs-CZ" cap="none" dirty="0" smtClean="0"/>
              <a:t>částí jednotek </a:t>
            </a:r>
            <a:r>
              <a:rPr lang="cs-CZ" altLang="cs-CZ" cap="none" dirty="0"/>
              <a:t>mluvené řeči,, rozeznávání první (později i poslední) hlásky ve slově, rytmická cvičení, vytleskávání slov, opakování rytmů, rytmizace říkanek – písniček, hledání jednoduchých rýmů…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5583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  <a:defRPr/>
            </a:pPr>
            <a:r>
              <a:rPr lang="cs-CZ" altLang="cs-CZ" sz="2000" b="1" cap="none" dirty="0"/>
              <a:t>9. Oblast paměti a pozornosti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400" cap="none" dirty="0"/>
              <a:t>Učení básniček a písniček, hry s opakování a přidávání slov, samostatné vyprávění, pozorování – co se změnilo (např. v místnosti), co chybí, dramatizace říkanek…; zralá vizuální paměť a sluchová paměť (zopakuje řadu alespoň čtyř číslic)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  <a:defRPr/>
            </a:pPr>
            <a:r>
              <a:rPr lang="cs-CZ" altLang="cs-CZ" sz="2000" b="1" cap="none" dirty="0"/>
              <a:t>10. Rozumové schopnosti a myšlení 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400" cap="none" dirty="0"/>
              <a:t>Počátky logického usuzování- neřídí se jen tím, co vidí, orientuje se v čase ( ráno, poledne večer),  a v prostoru (nahoře, dole, vlevo, vpravo), zobecňuje na základě shodných znaků a vytváří kategorie, dokáže popisovat  činnosti…přiměřené znalosti o fungování světa, přírody, řešení sociálních situací….)</a:t>
            </a:r>
            <a:endParaRPr lang="cs-CZ" altLang="cs-CZ" sz="1400" b="1" cap="none" dirty="0"/>
          </a:p>
          <a:p>
            <a:pPr marL="342900" lvl="1" indent="-342900">
              <a:lnSpc>
                <a:spcPct val="80000"/>
              </a:lnSpc>
              <a:buFontTx/>
              <a:buChar char="•"/>
              <a:defRPr/>
            </a:pPr>
            <a:r>
              <a:rPr lang="cs-CZ" altLang="cs-CZ" sz="2000" b="1" cap="none" dirty="0"/>
              <a:t>11. Oblast matematických představ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400" cap="none" dirty="0"/>
              <a:t>Určování množství, porovnávání (více – méně), orientace v číselné řadě do 10 (postupně), osvojování pojmů – více, méně, malý – velký, (menší – větší, nejmenší – největší), úzký – široký, krátký – dlouhý, dole – nahoře, vpravo – vlevo, řazení podle velikosti, třídění předmětů podle jednoho kritéria (velikost, tvar, barva)…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  <a:defRPr/>
            </a:pPr>
            <a:r>
              <a:rPr lang="cs-CZ" altLang="cs-CZ" sz="2000" b="1" cap="none" dirty="0"/>
              <a:t>12. Motivace k učení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400" cap="none" dirty="0"/>
              <a:t>Zájem o školní aktivity a činnosti („u stolu“) a o informace</a:t>
            </a:r>
            <a:endParaRPr lang="cs-CZ" altLang="cs-CZ" sz="2000" b="1" cap="none" dirty="0"/>
          </a:p>
          <a:p>
            <a:pPr lvl="1">
              <a:lnSpc>
                <a:spcPct val="80000"/>
              </a:lnSpc>
              <a:defRPr/>
            </a:pPr>
            <a:endParaRPr lang="cs-CZ" altLang="cs-CZ" sz="1400" b="1" dirty="0"/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376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</a:t>
            </a:r>
            <a:r>
              <a:rPr lang="cs-CZ" dirty="0" smtClean="0"/>
              <a:t>– jaký je předškolák?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cap="none" dirty="0" smtClean="0"/>
              <a:t>Zvídavý, pohyblivý</a:t>
            </a:r>
            <a:r>
              <a:rPr lang="cs-CZ" cap="none" dirty="0" smtClean="0"/>
              <a:t>, komunikativní</a:t>
            </a:r>
          </a:p>
          <a:p>
            <a:r>
              <a:rPr lang="cs-CZ" cap="none" dirty="0"/>
              <a:t> R</a:t>
            </a:r>
            <a:r>
              <a:rPr lang="cs-CZ" cap="none" dirty="0" smtClean="0"/>
              <a:t>ychle se učí, má výbornou paměť a bohatou slovní zásobu</a:t>
            </a:r>
          </a:p>
          <a:p>
            <a:r>
              <a:rPr lang="cs-CZ" cap="none" dirty="0" smtClean="0"/>
              <a:t>Orientuje se na druhé lidi, je nastavený ke spolupráci a kooperaci, obtížně ale zvládá frustraci</a:t>
            </a:r>
          </a:p>
          <a:p>
            <a:r>
              <a:rPr lang="cs-CZ" cap="none" dirty="0" smtClean="0"/>
              <a:t>Potřebuje podněty, střídání činnosti, aktivní přístup a uvolnění prostřednictvím pohybových aktivit</a:t>
            </a:r>
          </a:p>
          <a:p>
            <a:endParaRPr lang="cs-CZ" cap="none" dirty="0"/>
          </a:p>
          <a:p>
            <a:r>
              <a:rPr lang="cs-CZ" cap="none" dirty="0" smtClean="0"/>
              <a:t>Směřuje k samostatnosti, ale stále potřebuje rodinu  a „své“ lidi. </a:t>
            </a:r>
          </a:p>
          <a:p>
            <a:r>
              <a:rPr lang="cs-CZ" cap="none" dirty="0" smtClean="0"/>
              <a:t>Roste význam kamarádství a fungování v soc. skupině (kdo s kým „</a:t>
            </a:r>
            <a:r>
              <a:rPr lang="cs-CZ" cap="none" dirty="0" err="1" smtClean="0"/>
              <a:t>ka</a:t>
            </a:r>
            <a:r>
              <a:rPr lang="cs-CZ" cap="none" dirty="0" smtClean="0"/>
              <a:t> a </a:t>
            </a:r>
            <a:r>
              <a:rPr lang="cs-CZ" cap="none" dirty="0" err="1" smtClean="0"/>
              <a:t>neka</a:t>
            </a:r>
            <a:r>
              <a:rPr lang="cs-CZ" cap="none" dirty="0" smtClean="0"/>
              <a:t>“, soupeřivost),  vztahy ke druhému pohlaví i genderové role jsou velkým tématem. </a:t>
            </a:r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35428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Chronologicky a obecně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12035"/>
          </a:xfrm>
        </p:spPr>
        <p:txBody>
          <a:bodyPr>
            <a:normAutofit fontScale="92500" lnSpcReduction="20000"/>
          </a:bodyPr>
          <a:lstStyle/>
          <a:p>
            <a:r>
              <a:rPr lang="cs-CZ" cap="none" dirty="0" smtClean="0"/>
              <a:t>Předškolní období </a:t>
            </a:r>
            <a:r>
              <a:rPr lang="cs-CZ" cap="none" dirty="0" smtClean="0"/>
              <a:t>začíná </a:t>
            </a:r>
            <a:r>
              <a:rPr lang="cs-CZ" cap="none" dirty="0" smtClean="0"/>
              <a:t>ve 3 letech a zpravidla končí v letech 6. Přesněji ale končí nástupem do školy, do prvního ročníku základní školy</a:t>
            </a:r>
          </a:p>
          <a:p>
            <a:r>
              <a:rPr lang="cs-CZ" cap="none" dirty="0" smtClean="0"/>
              <a:t>Předškolní období je velmi úzce svázané s nástupem dítěte do nějakého výchovně vzdělávacího zařízení – zpravidla mateřské škola. Nástup do mateřské školy a pobyt v mateřské škole ( či podobné instituci)  je významným milníkem v životě dítěte i jeho rodiny. </a:t>
            </a:r>
          </a:p>
          <a:p>
            <a:r>
              <a:rPr lang="cs-CZ" cap="none" dirty="0" smtClean="0"/>
              <a:t>Z psychologického hlediska jde o relativně klidné, harmonizující období, v jehož průběhu dochází k prokreslování individuálních osobnostních charakteristik dítěte.</a:t>
            </a:r>
          </a:p>
          <a:p>
            <a:r>
              <a:rPr lang="cs-CZ" cap="none" dirty="0" smtClean="0"/>
              <a:t>V </a:t>
            </a:r>
            <a:r>
              <a:rPr lang="cs-CZ" cap="none" dirty="0" err="1" smtClean="0"/>
              <a:t>Eriksonovském</a:t>
            </a:r>
            <a:r>
              <a:rPr lang="cs-CZ" cap="none" dirty="0" smtClean="0"/>
              <a:t> slova smyslu jde o období plné aktivity, činorodosti a spolupráce. Dítě je iniciativní, činorodé a spolupracující, usiluje se identifikovat s dospělými osobami a snaží se jim vyrovnat. Je to také období plné zájmu o pohybové aktivity, v tomto období je dítě aktivní i v oblasti sexuality (rozlišení mužské a ženské role).  </a:t>
            </a:r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7914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Pohybové a herní aktivity (motorika)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cap="none" dirty="0" smtClean="0"/>
              <a:t>Předškolní věk bývá označován za „</a:t>
            </a:r>
            <a:r>
              <a:rPr lang="cs-CZ" b="1" cap="none" dirty="0" smtClean="0"/>
              <a:t>zlatý věk dětské hry</a:t>
            </a:r>
            <a:r>
              <a:rPr lang="cs-CZ" cap="none" dirty="0" smtClean="0"/>
              <a:t>“.</a:t>
            </a:r>
          </a:p>
          <a:p>
            <a:r>
              <a:rPr lang="cs-CZ" cap="none" dirty="0" smtClean="0"/>
              <a:t> Hra je pro dítě předškolního věku základním prostředkem a nástroje učení. Bohatě využívá rozvíjející se symbolické funkce</a:t>
            </a:r>
            <a:r>
              <a:rPr lang="cs-CZ" cap="none" dirty="0"/>
              <a:t> </a:t>
            </a:r>
            <a:r>
              <a:rPr lang="cs-CZ" cap="none" dirty="0" smtClean="0"/>
              <a:t>a fantazii a systematičnost, zápal a pohybové schopnosti, ochotu spolupracovat s dospělými i vrstevníky, schopnosti vykonávat i jemnější činnosti.</a:t>
            </a:r>
          </a:p>
          <a:p>
            <a:r>
              <a:rPr lang="cs-CZ" cap="none" dirty="0" smtClean="0"/>
              <a:t>Typickým herním projevem předškoláka  nějaká </a:t>
            </a:r>
            <a:r>
              <a:rPr lang="cs-CZ" b="1" cap="none" dirty="0" smtClean="0"/>
              <a:t>pohybová </a:t>
            </a:r>
            <a:r>
              <a:rPr lang="cs-CZ" cap="none" dirty="0" smtClean="0"/>
              <a:t>aktivita</a:t>
            </a:r>
            <a:r>
              <a:rPr lang="cs-CZ" b="1" cap="none" dirty="0" smtClean="0"/>
              <a:t>, konstrukční hry,  fantazijní symbolická hra nebo sociálně - dramatická hra</a:t>
            </a:r>
            <a:r>
              <a:rPr lang="cs-CZ" cap="none" dirty="0" smtClean="0"/>
              <a:t> ( procvičuje sociální role a scénáře- na maminku a tatínka, na vlak, na obchod…)  Pružná představivost, rozvíjející se kognitivní funkce a fantazie disponují dítě k bohatému využívání různých předmětů ve hře a ke společné cílené hře s druhými lidmi.</a:t>
            </a:r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274048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Obliba Výtvarných činností </a:t>
            </a:r>
            <a:r>
              <a:rPr lang="cs-CZ" sz="3200" dirty="0" smtClean="0"/>
              <a:t>(jemná motorika)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b="1" cap="none" dirty="0" smtClean="0"/>
              <a:t>Velmi oblíbené jsou různé výtvarné činnosti , často s fantazijním obsahem </a:t>
            </a:r>
            <a:endParaRPr lang="cs-CZ" cap="none" dirty="0" smtClean="0"/>
          </a:p>
          <a:p>
            <a:pPr lvl="1"/>
            <a:r>
              <a:rPr lang="cs-CZ" cap="none" dirty="0" smtClean="0"/>
              <a:t>papír přivádí na světlo světa vlastní představy o světě bez ohledu na realitu. </a:t>
            </a:r>
          </a:p>
          <a:p>
            <a:r>
              <a:rPr lang="cs-CZ" cap="none" dirty="0" smtClean="0"/>
              <a:t>Předškoláci většinou kreslí rádi, tvořivě a často, obvykle se také s oblibou věnují různým jiným tvořivým činnostem – skládání, lepení, vystřihování, modelování …. Pozorovatelný rychlé vývoj z hlediska obsahové i formální stavby výtvorů.</a:t>
            </a:r>
          </a:p>
          <a:p>
            <a:r>
              <a:rPr lang="cs-CZ" cap="none" dirty="0" smtClean="0"/>
              <a:t>Rozvoj jemné motoriky ! Bohatý zdroj pro hru a činnosti a aktivity dítěte</a:t>
            </a:r>
          </a:p>
        </p:txBody>
      </p:sp>
    </p:spTree>
    <p:extLst>
      <p:ext uri="{BB962C8B-B14F-4D97-AF65-F5344CB8AC3E}">
        <p14:creationId xmlns:p14="http://schemas.microsoft.com/office/powerpoint/2010/main" val="371804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Vývoj kresebných dovedností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cap="none" dirty="0"/>
              <a:t>Kreslení postupuje od „hlavonožců“  k postavám s trupem a jednotlivými částmi těla. </a:t>
            </a:r>
            <a:endParaRPr lang="cs-CZ" cap="none" dirty="0" smtClean="0"/>
          </a:p>
          <a:p>
            <a:r>
              <a:rPr lang="cs-CZ" cap="none" dirty="0" smtClean="0"/>
              <a:t>Kresba tříletého dítěte má náčrtkový charakter, typicky zachycuje hlavní obrysy znázorňovaného předmětu/ jevu, obvykle je také zdůrazněný nějaký </a:t>
            </a:r>
            <a:r>
              <a:rPr lang="cs-CZ" cap="none" dirty="0"/>
              <a:t>dominantní detail </a:t>
            </a:r>
            <a:r>
              <a:rPr lang="cs-CZ" cap="none" dirty="0" smtClean="0"/>
              <a:t>(brýle, klobouk, pupík, náušnice…) ; pěti prvkový hlavonožec (hlava a končetiny), kterému postupně přibude trup, jednodimenzionální kresba, předměty volně v prostoru</a:t>
            </a:r>
          </a:p>
          <a:p>
            <a:r>
              <a:rPr lang="cs-CZ" cap="none" dirty="0" smtClean="0"/>
              <a:t>Od cca 5 let: předměty a postavy umisťuje podle horizontální spodní linie</a:t>
            </a:r>
          </a:p>
          <a:p>
            <a:r>
              <a:rPr lang="cs-CZ" cap="none" dirty="0" smtClean="0"/>
              <a:t>Od cca 6 let: jednotlivé části kresby propojuje do smysluplného celku</a:t>
            </a:r>
          </a:p>
          <a:p>
            <a:pPr marL="0" indent="0">
              <a:buNone/>
            </a:pPr>
            <a:r>
              <a:rPr lang="cs-CZ" cap="none" dirty="0" smtClean="0"/>
              <a:t>Kresby předškolních dětí zdůrazňují detaily, mají „rentgenový charakter“ bez překrývání předmětů.</a:t>
            </a:r>
            <a:endParaRPr lang="cs-CZ" cap="none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997" y="180119"/>
            <a:ext cx="2956985" cy="203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7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6197" t="11784" r="16021" b="10190"/>
          <a:stretch/>
        </p:blipFill>
        <p:spPr>
          <a:xfrm>
            <a:off x="6650181" y="2503054"/>
            <a:ext cx="4463754" cy="30719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96" y="2503055"/>
            <a:ext cx="4356900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6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Vývoj </a:t>
            </a:r>
            <a:r>
              <a:rPr lang="cs-CZ" dirty="0" smtClean="0"/>
              <a:t>psaní - objevené psaní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34448"/>
            <a:ext cx="10363826" cy="40294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cap="none" dirty="0" smtClean="0"/>
              <a:t>Kresebné a výtvarné aktivity jsou přípravou na </a:t>
            </a:r>
            <a:r>
              <a:rPr lang="cs-CZ" b="1" cap="none" dirty="0" smtClean="0"/>
              <a:t>vrcholnou </a:t>
            </a:r>
            <a:r>
              <a:rPr lang="cs-CZ" b="1" cap="none" dirty="0" err="1" smtClean="0"/>
              <a:t>grafomotorickou</a:t>
            </a:r>
            <a:r>
              <a:rPr lang="cs-CZ" b="1" cap="none" dirty="0" smtClean="0"/>
              <a:t> dovednost-</a:t>
            </a:r>
            <a:r>
              <a:rPr lang="cs-CZ" cap="none" dirty="0" smtClean="0"/>
              <a:t> </a:t>
            </a:r>
            <a:r>
              <a:rPr lang="cs-CZ" b="1" cap="none" dirty="0" smtClean="0"/>
              <a:t>psaní</a:t>
            </a:r>
          </a:p>
          <a:p>
            <a:pPr lvl="1"/>
            <a:r>
              <a:rPr lang="cs-CZ" cap="none" dirty="0" err="1" smtClean="0"/>
              <a:t>Grafomotorická</a:t>
            </a:r>
            <a:r>
              <a:rPr lang="cs-CZ" cap="none" dirty="0" smtClean="0"/>
              <a:t> průprava je součástí výchovně vzdělávacích aktivit v MŠ.</a:t>
            </a:r>
          </a:p>
          <a:p>
            <a:pPr lvl="1"/>
            <a:r>
              <a:rPr lang="cs-CZ" cap="none" dirty="0" smtClean="0"/>
              <a:t>Psaní vyžaduje koordinaci oka a ruky, rozvoj správného úchopu kreslícího náčiní, porozumění konceptu písma.</a:t>
            </a:r>
          </a:p>
          <a:p>
            <a:pPr marL="0" indent="0">
              <a:buNone/>
            </a:pPr>
            <a:r>
              <a:rPr lang="cs-CZ" b="1" cap="none" dirty="0" smtClean="0"/>
              <a:t>Objevené </a:t>
            </a:r>
            <a:r>
              <a:rPr lang="cs-CZ" b="1" cap="none" dirty="0"/>
              <a:t>psaní </a:t>
            </a:r>
            <a:r>
              <a:rPr lang="cs-CZ" cap="none" dirty="0"/>
              <a:t>=  první pokusy dítěte zapisovat mluvenou řeč</a:t>
            </a:r>
          </a:p>
          <a:p>
            <a:r>
              <a:rPr lang="cs-CZ" cap="none" dirty="0"/>
              <a:t>Už 3 leté děti dokáží odlišit co je text a co je obrázek (Lavine1977)</a:t>
            </a:r>
          </a:p>
          <a:p>
            <a:r>
              <a:rPr lang="cs-CZ" cap="none" dirty="0"/>
              <a:t>3-4 leté děti ale nechápou, </a:t>
            </a:r>
            <a:r>
              <a:rPr lang="cs-CZ" cap="none" dirty="0" smtClean="0"/>
              <a:t>že…text </a:t>
            </a:r>
            <a:r>
              <a:rPr lang="cs-CZ" cap="none" dirty="0"/>
              <a:t>reprezentuje slova mluvené řeči a spíše si slova spojují s významy slov </a:t>
            </a:r>
            <a:r>
              <a:rPr lang="cs-CZ" cap="none" dirty="0" smtClean="0"/>
              <a:t>(</a:t>
            </a:r>
            <a:r>
              <a:rPr lang="cs-CZ" cap="none" dirty="0" err="1" smtClean="0"/>
              <a:t>Ferreiro</a:t>
            </a:r>
            <a:r>
              <a:rPr lang="cs-CZ" cap="none" dirty="0"/>
              <a:t>&amp; </a:t>
            </a:r>
            <a:r>
              <a:rPr lang="cs-CZ" cap="none" dirty="0" err="1"/>
              <a:t>Teberosky</a:t>
            </a:r>
            <a:r>
              <a:rPr lang="cs-CZ" cap="none" dirty="0"/>
              <a:t>, </a:t>
            </a:r>
            <a:r>
              <a:rPr lang="cs-CZ" cap="none" dirty="0" smtClean="0"/>
              <a:t>1982) : </a:t>
            </a:r>
            <a:r>
              <a:rPr lang="cs-CZ" cap="none" dirty="0"/>
              <a:t>Argentinský chlapec ve studii napsal slovo „pato“ (kachna</a:t>
            </a:r>
            <a:r>
              <a:rPr lang="cs-CZ" cap="none" dirty="0" smtClean="0"/>
              <a:t>) s </a:t>
            </a:r>
            <a:r>
              <a:rPr lang="cs-CZ" cap="none" dirty="0"/>
              <a:t>užitím vlnkovitých tahů </a:t>
            </a:r>
          </a:p>
          <a:p>
            <a:r>
              <a:rPr lang="cs-CZ" cap="none" dirty="0"/>
              <a:t>Zeptáte-li se 4 letého dítěte, zda slovo žížala bude delší než slovo lev, odpoví, že </a:t>
            </a:r>
            <a:r>
              <a:rPr lang="cs-CZ" cap="none" dirty="0" smtClean="0"/>
              <a:t>lev – předškolák si spojuje </a:t>
            </a:r>
            <a:r>
              <a:rPr lang="cs-CZ" cap="none" dirty="0"/>
              <a:t>slovo s jeho významem a ne s jeho zvukovou stavbou…..(lev je přece větší než žížala, proto i slovo lev musí být delší/větší….)</a:t>
            </a:r>
          </a:p>
          <a:p>
            <a:endParaRPr lang="cs-CZ" cap="none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116" y="3446728"/>
            <a:ext cx="2435484" cy="70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3703" y="618837"/>
            <a:ext cx="10364451" cy="82203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- </a:t>
            </a:r>
            <a:r>
              <a:rPr lang="cs-CZ" dirty="0" err="1" smtClean="0"/>
              <a:t>Presylabické</a:t>
            </a:r>
            <a:r>
              <a:rPr lang="cs-CZ" dirty="0" smtClean="0"/>
              <a:t> a sylabické období ve vývoji psaní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94328" y="1258728"/>
            <a:ext cx="10363826" cy="4393927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cap="none" dirty="0" smtClean="0"/>
              <a:t>Od cca 4 let hovoříme z  hlediska vývoje psaní hovoříme o </a:t>
            </a:r>
            <a:r>
              <a:rPr lang="cs-CZ" b="1" cap="none" dirty="0" err="1" smtClean="0"/>
              <a:t>tzv</a:t>
            </a:r>
            <a:r>
              <a:rPr lang="cs-CZ" b="1" cap="none" dirty="0" smtClean="0"/>
              <a:t> „</a:t>
            </a:r>
            <a:r>
              <a:rPr lang="cs-CZ" b="1" cap="none" dirty="0" err="1" smtClean="0"/>
              <a:t>presylabickém</a:t>
            </a:r>
            <a:r>
              <a:rPr lang="cs-CZ" b="1" cap="none" dirty="0" smtClean="0"/>
              <a:t> období ve vývoji psaní“</a:t>
            </a:r>
          </a:p>
          <a:p>
            <a:r>
              <a:rPr lang="cs-CZ" cap="none" dirty="0" smtClean="0"/>
              <a:t>V tomto období děti odliší </a:t>
            </a:r>
            <a:r>
              <a:rPr lang="cs-CZ" cap="none" dirty="0"/>
              <a:t>kresbu / obrázek a text, pokud jde o napodobení písma, postupně </a:t>
            </a:r>
            <a:r>
              <a:rPr lang="cs-CZ" cap="none" dirty="0" smtClean="0"/>
              <a:t>užívají </a:t>
            </a:r>
            <a:r>
              <a:rPr lang="cs-CZ" cap="none" dirty="0"/>
              <a:t>různé </a:t>
            </a:r>
            <a:r>
              <a:rPr lang="cs-CZ" cap="none" dirty="0" smtClean="0"/>
              <a:t>značky, </a:t>
            </a:r>
            <a:r>
              <a:rPr lang="cs-CZ" cap="none" dirty="0"/>
              <a:t>jejich kombinace, </a:t>
            </a:r>
            <a:r>
              <a:rPr lang="cs-CZ" cap="none" dirty="0" err="1" smtClean="0"/>
              <a:t>pořádí</a:t>
            </a:r>
            <a:r>
              <a:rPr lang="cs-CZ" cap="none" dirty="0" smtClean="0"/>
              <a:t>. Seznamují se s písmeny a postupně si uvědomují jejich roli v zápisu mluvené řeči </a:t>
            </a:r>
            <a:endParaRPr lang="cs-CZ" cap="none" dirty="0"/>
          </a:p>
          <a:p>
            <a:r>
              <a:rPr lang="cs-CZ" cap="none" dirty="0" smtClean="0"/>
              <a:t>Děti </a:t>
            </a:r>
            <a:r>
              <a:rPr lang="cs-CZ" cap="none" dirty="0"/>
              <a:t>předpokládají, že podstatná jména (lidé nebo objekty) se zapisují, ale ne slovesa </a:t>
            </a:r>
          </a:p>
          <a:p>
            <a:r>
              <a:rPr lang="cs-CZ" cap="none" dirty="0"/>
              <a:t>T</a:t>
            </a:r>
            <a:r>
              <a:rPr lang="cs-CZ" cap="none" dirty="0" smtClean="0"/>
              <a:t>olchinsky-Landsmann&amp;Levin1987)- pokud </a:t>
            </a:r>
            <a:r>
              <a:rPr lang="cs-CZ" cap="none" dirty="0"/>
              <a:t>„píší“ krátké </a:t>
            </a:r>
            <a:r>
              <a:rPr lang="cs-CZ" cap="none" dirty="0" smtClean="0"/>
              <a:t>věty </a:t>
            </a:r>
            <a:r>
              <a:rPr lang="cs-CZ" cap="none" dirty="0"/>
              <a:t>4-5 -6 leté děti, zápis obsahuje jednotky korespondující s počtem podstatných jmen (pokud má dítě přečíst, co napsalo, rozdělí zápis na jednotky odpovídající počtu </a:t>
            </a:r>
            <a:r>
              <a:rPr lang="cs-CZ" cap="none" dirty="0" err="1"/>
              <a:t>podst</a:t>
            </a:r>
            <a:r>
              <a:rPr lang="cs-CZ" cap="none" dirty="0"/>
              <a:t>. jmen </a:t>
            </a:r>
            <a:r>
              <a:rPr lang="cs-CZ" cap="none" dirty="0" err="1"/>
              <a:t>Tali</a:t>
            </a:r>
            <a:r>
              <a:rPr lang="cs-CZ" cap="none" dirty="0"/>
              <a:t>/ and </a:t>
            </a:r>
            <a:r>
              <a:rPr lang="cs-CZ" cap="none" dirty="0" err="1"/>
              <a:t>Eran</a:t>
            </a:r>
            <a:r>
              <a:rPr lang="cs-CZ" cap="none" dirty="0"/>
              <a:t>/ are </a:t>
            </a:r>
            <a:r>
              <a:rPr lang="cs-CZ" cap="none" dirty="0" err="1"/>
              <a:t>buildinga</a:t>
            </a:r>
            <a:r>
              <a:rPr lang="cs-CZ" cap="none" dirty="0"/>
              <a:t> </a:t>
            </a:r>
            <a:r>
              <a:rPr lang="cs-CZ" cap="none" dirty="0" err="1"/>
              <a:t>tower</a:t>
            </a:r>
            <a:r>
              <a:rPr lang="cs-CZ" cap="none" dirty="0"/>
              <a:t>…)</a:t>
            </a:r>
          </a:p>
          <a:p>
            <a:r>
              <a:rPr lang="cs-CZ" cap="none" dirty="0" smtClean="0"/>
              <a:t>Čmáranice</a:t>
            </a:r>
            <a:r>
              <a:rPr lang="cs-CZ" cap="none" dirty="0"/>
              <a:t>: znaky, jejich množství a prostorové  uspořádání (řádky, sloupce)-bez přítomnosti autora je znak nedešifrovatelný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879" y="5255489"/>
            <a:ext cx="2943225" cy="139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66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4" y="408433"/>
            <a:ext cx="10364451" cy="106014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468582"/>
            <a:ext cx="10363826" cy="4322617"/>
          </a:xfrm>
        </p:spPr>
        <p:txBody>
          <a:bodyPr>
            <a:normAutofit lnSpcReduction="10000"/>
          </a:bodyPr>
          <a:lstStyle/>
          <a:p>
            <a:r>
              <a:rPr lang="cs-CZ" cap="none" dirty="0"/>
              <a:t>V průběhu předškolního věku se děti postupně seznamují s písmeny  </a:t>
            </a:r>
            <a:r>
              <a:rPr lang="cs-CZ" cap="none" dirty="0" smtClean="0"/>
              <a:t>a postupně stále více rozumí jejich účelu a funkci (zápis mluvené řeči)</a:t>
            </a:r>
          </a:p>
          <a:p>
            <a:pPr lvl="1"/>
            <a:r>
              <a:rPr lang="cs-CZ" cap="none" dirty="0" smtClean="0"/>
              <a:t>Velký vliv rodinného prostředí a aktivit v </a:t>
            </a:r>
            <a:r>
              <a:rPr lang="cs-CZ" cap="none" dirty="0" err="1" smtClean="0"/>
              <a:t>mš</a:t>
            </a:r>
            <a:r>
              <a:rPr lang="cs-CZ" cap="none" dirty="0" smtClean="0"/>
              <a:t> ) znalosti písmen je velmi citlivé na přímé formy učení a jako takové v předškolním věku mnohem více než úroveň kognitivních a percepčních dovedností odráží podnětnost prostředí</a:t>
            </a:r>
          </a:p>
          <a:p>
            <a:pPr lvl="1"/>
            <a:r>
              <a:rPr lang="cs-CZ" cap="none" dirty="0" smtClean="0"/>
              <a:t>Téměř všechny české děti znají při nástupu do první třídy alespoň jedno písmeno (jméno, maminka…) , zpravidla znají ale mnohem více, kolem deseti- dvaceti </a:t>
            </a:r>
          </a:p>
          <a:p>
            <a:r>
              <a:rPr lang="cs-CZ" cap="none" dirty="0" smtClean="0"/>
              <a:t>Od cca 5 – 6 let tzv. „</a:t>
            </a:r>
            <a:r>
              <a:rPr lang="cs-CZ" b="1" cap="none" dirty="0" smtClean="0"/>
              <a:t>sylabické období“ - </a:t>
            </a:r>
            <a:r>
              <a:rPr lang="cs-CZ" cap="none" dirty="0" smtClean="0"/>
              <a:t>dítě si začne uvědomovat, postupně porozumí, že  písmena korespondují se zvuky mateřského jazyka, řeči. Nejprve se domnívají, že písmeno odpovídá slabice, postupně tento náhled korigují (jedno písmeno pro jednu hlásku) </a:t>
            </a:r>
            <a:endParaRPr lang="cs-CZ" dirty="0"/>
          </a:p>
          <a:p>
            <a:pPr lvl="1"/>
            <a:r>
              <a:rPr lang="cs-CZ" cap="none" dirty="0" err="1" smtClean="0"/>
              <a:t>Treiman</a:t>
            </a:r>
            <a:r>
              <a:rPr lang="cs-CZ" cap="none" dirty="0"/>
              <a:t>&amp; </a:t>
            </a:r>
            <a:r>
              <a:rPr lang="cs-CZ" cap="none" dirty="0" err="1"/>
              <a:t>Bourassa</a:t>
            </a:r>
            <a:r>
              <a:rPr lang="cs-CZ" cap="none" dirty="0"/>
              <a:t> (2000): zápis 5-letého chlapce </a:t>
            </a:r>
            <a:r>
              <a:rPr lang="cs-CZ" cap="none" dirty="0"/>
              <a:t>„</a:t>
            </a:r>
            <a:r>
              <a:rPr lang="cs-CZ" cap="none" dirty="0" err="1"/>
              <a:t>Why</a:t>
            </a:r>
            <a:r>
              <a:rPr lang="cs-CZ" cap="none" dirty="0"/>
              <a:t> </a:t>
            </a:r>
            <a:r>
              <a:rPr lang="cs-CZ" cap="none" dirty="0" err="1"/>
              <a:t>should</a:t>
            </a:r>
            <a:r>
              <a:rPr lang="cs-CZ" cap="none" dirty="0"/>
              <a:t> I </a:t>
            </a:r>
            <a:r>
              <a:rPr lang="cs-CZ" cap="none" dirty="0" err="1"/>
              <a:t>be</a:t>
            </a:r>
            <a:r>
              <a:rPr lang="cs-CZ" cap="none" dirty="0"/>
              <a:t> </a:t>
            </a:r>
            <a:r>
              <a:rPr lang="cs-CZ" cap="none" dirty="0" err="1"/>
              <a:t>warm</a:t>
            </a:r>
            <a:r>
              <a:rPr lang="cs-CZ" cap="none" dirty="0"/>
              <a:t> </a:t>
            </a:r>
            <a:r>
              <a:rPr lang="cs-CZ" cap="none" dirty="0" err="1" smtClean="0"/>
              <a:t>enough</a:t>
            </a:r>
            <a:r>
              <a:rPr lang="cs-CZ" cap="none" dirty="0" smtClean="0"/>
              <a:t>? (přechod </a:t>
            </a:r>
            <a:r>
              <a:rPr lang="cs-CZ" cap="none" dirty="0"/>
              <a:t>od sylabického k dalšímu období (</a:t>
            </a:r>
            <a:r>
              <a:rPr lang="cs-CZ" cap="none" dirty="0" err="1" smtClean="0"/>
              <a:t>warm</a:t>
            </a:r>
            <a:r>
              <a:rPr lang="cs-CZ" cap="none" dirty="0" smtClean="0"/>
              <a:t> zapsal </a:t>
            </a:r>
            <a:r>
              <a:rPr lang="cs-CZ" cap="none" dirty="0"/>
              <a:t>jako 3 jednotky….)</a:t>
            </a:r>
          </a:p>
          <a:p>
            <a:endParaRPr lang="cs-CZ" cap="none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710" y="5244697"/>
            <a:ext cx="2665125" cy="139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18321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1311</TotalTime>
  <Words>1926</Words>
  <Application>Microsoft Office PowerPoint</Application>
  <PresentationFormat>Širokoúhlá obrazovka</PresentationFormat>
  <Paragraphs>118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Tw Cen MT</vt:lpstr>
      <vt:lpstr>Kapka</vt:lpstr>
      <vt:lpstr>Dílčí vývojová období  vývoj předškoláka  Vývojová psychologie ZS 2020</vt:lpstr>
      <vt:lpstr>Chronologicky a obecně</vt:lpstr>
      <vt:lpstr>Pohybové a herní aktivity (motorika)</vt:lpstr>
      <vt:lpstr>Obliba Výtvarných činností (jemná motorika)</vt:lpstr>
      <vt:lpstr>Vývoj kresebných dovedností</vt:lpstr>
      <vt:lpstr>Prezentace aplikace PowerPoint</vt:lpstr>
      <vt:lpstr>Vývoj psaní - objevené psaní</vt:lpstr>
      <vt:lpstr>- Presylabické a sylabické období ve vývoji psaní</vt:lpstr>
      <vt:lpstr>Prezentace aplikace PowerPoint</vt:lpstr>
      <vt:lpstr>Vývoj řeči a jazykových schopností</vt:lpstr>
      <vt:lpstr>Percepční schopnosti</vt:lpstr>
      <vt:lpstr>Kognitivní schopnosti</vt:lpstr>
      <vt:lpstr>Sociální dovednosti a emoce</vt:lpstr>
      <vt:lpstr>Připravenost na školu ( co by měl zvládat předškolák v 6 letech)</vt:lpstr>
      <vt:lpstr>Kritéria školní zralosti-oblasti posuzování</vt:lpstr>
      <vt:lpstr>Prezentace aplikace PowerPoint</vt:lpstr>
      <vt:lpstr>Prezentace aplikace PowerPoint</vt:lpstr>
      <vt:lpstr>Shrnutí – jaký je předškolák?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Dílčí vývojová období  vývoj batolete  Vývojová psychologie ZS 2020</dc:title>
  <dc:creator>Gabriela Seidlová Málková</dc:creator>
  <cp:lastModifiedBy>Gabriela Seidlová Málková</cp:lastModifiedBy>
  <cp:revision>63</cp:revision>
  <dcterms:created xsi:type="dcterms:W3CDTF">2020-12-21T19:45:27Z</dcterms:created>
  <dcterms:modified xsi:type="dcterms:W3CDTF">2020-12-29T16:24:28Z</dcterms:modified>
</cp:coreProperties>
</file>