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94" r:id="rId3"/>
    <p:sldId id="257" r:id="rId4"/>
    <p:sldId id="258" r:id="rId5"/>
    <p:sldId id="259" r:id="rId6"/>
    <p:sldId id="296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95" r:id="rId15"/>
    <p:sldId id="267" r:id="rId16"/>
    <p:sldId id="268" r:id="rId17"/>
    <p:sldId id="269" r:id="rId18"/>
    <p:sldId id="270" r:id="rId19"/>
    <p:sldId id="271" r:id="rId20"/>
    <p:sldId id="272" r:id="rId21"/>
    <p:sldId id="297" r:id="rId22"/>
    <p:sldId id="276" r:id="rId23"/>
    <p:sldId id="277" r:id="rId24"/>
    <p:sldId id="278" r:id="rId25"/>
    <p:sldId id="279" r:id="rId26"/>
    <p:sldId id="280" r:id="rId27"/>
    <p:sldId id="281" r:id="rId28"/>
    <p:sldId id="273" r:id="rId29"/>
    <p:sldId id="274" r:id="rId30"/>
    <p:sldId id="275" r:id="rId31"/>
    <p:sldId id="282" r:id="rId32"/>
    <p:sldId id="285" r:id="rId33"/>
    <p:sldId id="286" r:id="rId34"/>
    <p:sldId id="287" r:id="rId35"/>
    <p:sldId id="288" r:id="rId36"/>
    <p:sldId id="283" r:id="rId37"/>
    <p:sldId id="284" r:id="rId38"/>
    <p:sldId id="289" r:id="rId39"/>
    <p:sldId id="290" r:id="rId40"/>
    <p:sldId id="291" r:id="rId41"/>
    <p:sldId id="292" r:id="rId42"/>
    <p:sldId id="293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87"/>
  </p:normalViewPr>
  <p:slideViewPr>
    <p:cSldViewPr snapToGrid="0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7033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872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16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80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34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100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337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604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57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50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0107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5901A930-8E04-3F4E-80F6-F0158ADE1BA1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F8C8D390-1ED8-B449-8B95-D88167ABB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6092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E429CA-AEED-5CE1-A77C-39C7A840DB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b="1" dirty="0">
                <a:solidFill>
                  <a:srgbClr val="FFFFFF"/>
                </a:solidFill>
                <a:effectLst/>
                <a:latin typeface="Helvetica,Bold"/>
              </a:rPr>
              <a:t>Síla obrazu</a:t>
            </a:r>
            <a:endParaRPr lang="cs-CZ" sz="19900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D069818-F57E-7E41-848C-07644CF49D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Fotografie</a:t>
            </a:r>
          </a:p>
        </p:txBody>
      </p:sp>
    </p:spTree>
    <p:extLst>
      <p:ext uri="{BB962C8B-B14F-4D97-AF65-F5344CB8AC3E}">
        <p14:creationId xmlns:p14="http://schemas.microsoft.com/office/powerpoint/2010/main" val="740607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page8image789933248">
            <a:extLst>
              <a:ext uri="{FF2B5EF4-FFF2-40B4-BE49-F238E27FC236}">
                <a16:creationId xmlns:a16="http://schemas.microsoft.com/office/drawing/2014/main" id="{DEE2AF82-0DA9-DE21-8909-64A796D93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 bwMode="auto">
          <a:xfrm>
            <a:off x="6887044" y="-1"/>
            <a:ext cx="4661488" cy="31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78A7491-5C74-7500-D7AE-710682A988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>
            <a:fillRect/>
          </a:stretch>
        </p:blipFill>
        <p:spPr>
          <a:xfrm>
            <a:off x="5419264" y="3265081"/>
            <a:ext cx="6129269" cy="3592925"/>
          </a:xfrm>
          <a:prstGeom prst="rect">
            <a:avLst/>
          </a:prstGeom>
        </p:spPr>
      </p:pic>
      <p:pic>
        <p:nvPicPr>
          <p:cNvPr id="6150" name="Picture 6" descr="page8image789933552">
            <a:extLst>
              <a:ext uri="{FF2B5EF4-FFF2-40B4-BE49-F238E27FC236}">
                <a16:creationId xmlns:a16="http://schemas.microsoft.com/office/drawing/2014/main" id="{ACC61BB7-B318-F07C-6782-F9BE779C2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467" y="-6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FFC3CB2-78F8-3367-00E4-7DD3613B1A7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3468" y="4080064"/>
            <a:ext cx="4614333" cy="215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6" name="Rectangle 7173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69" name="Picture 1" descr="page9image789962272">
            <a:extLst>
              <a:ext uri="{FF2B5EF4-FFF2-40B4-BE49-F238E27FC236}">
                <a16:creationId xmlns:a16="http://schemas.microsoft.com/office/drawing/2014/main" id="{F3BDB97B-5407-199C-2737-B733D356F51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187" name="Freeform: Shape 7175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188" name="Freeform: Shape 7177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0215F94-FE8F-B459-BCEE-AE8B7E3DE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 err="1"/>
              <a:t>Problém</a:t>
            </a:r>
            <a:r>
              <a:rPr lang="en-US" sz="2800" dirty="0"/>
              <a:t> </a:t>
            </a:r>
            <a:r>
              <a:rPr lang="en-US" sz="2800" dirty="0" err="1"/>
              <a:t>studia</a:t>
            </a:r>
            <a:r>
              <a:rPr lang="en-US" sz="2800" dirty="0"/>
              <a:t> F</a:t>
            </a:r>
          </a:p>
        </p:txBody>
      </p:sp>
      <p:sp>
        <p:nvSpPr>
          <p:cNvPr id="7189" name="Rectangle 717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190" name="Rectangle 718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7EE96B2-6647-5F4D-4D8D-DCC2AF12B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700" b="0" i="0" u="none" strike="noStrike" dirty="0" err="1">
                <a:effectLst/>
              </a:rPr>
              <a:t>Kontext</a:t>
            </a:r>
            <a:r>
              <a:rPr lang="en-US" sz="1700" b="0" i="0" u="none" strike="noStrike" dirty="0">
                <a:effectLst/>
              </a:rPr>
              <a:t> (alba, </a:t>
            </a:r>
            <a:r>
              <a:rPr lang="en-US" sz="1700" b="0" i="0" u="none" strike="noStrike" dirty="0" err="1">
                <a:effectLst/>
              </a:rPr>
              <a:t>série</a:t>
            </a:r>
            <a:r>
              <a:rPr lang="en-US" sz="1700" b="0" i="0" u="none" strike="noStrike" dirty="0">
                <a:effectLst/>
              </a:rPr>
              <a:t>, </a:t>
            </a:r>
            <a:r>
              <a:rPr lang="en-US" sz="1700" b="0" i="0" u="none" strike="noStrike" dirty="0" err="1">
                <a:effectLst/>
              </a:rPr>
              <a:t>projekt</a:t>
            </a:r>
            <a:r>
              <a:rPr lang="en-US" sz="1700" b="0" i="0" u="none" strike="noStrike" dirty="0">
                <a:effectLst/>
              </a:rPr>
              <a:t>)</a:t>
            </a:r>
          </a:p>
          <a:p>
            <a:r>
              <a:rPr lang="en-US" sz="1700" dirty="0" err="1"/>
              <a:t>Identita</a:t>
            </a:r>
            <a:r>
              <a:rPr lang="en-US" sz="1700" dirty="0"/>
              <a:t> (</a:t>
            </a:r>
            <a:r>
              <a:rPr lang="en-US" sz="1700" dirty="0" err="1"/>
              <a:t>autorství</a:t>
            </a:r>
            <a:r>
              <a:rPr lang="en-US" sz="1700" dirty="0"/>
              <a:t>, </a:t>
            </a:r>
            <a:r>
              <a:rPr lang="en-US" sz="1700" dirty="0" err="1"/>
              <a:t>fotografovaní</a:t>
            </a:r>
            <a:r>
              <a:rPr lang="en-US" sz="1700" dirty="0"/>
              <a:t>) </a:t>
            </a:r>
            <a:r>
              <a:rPr lang="en-US" sz="1700" dirty="0" err="1"/>
              <a:t>fotografů</a:t>
            </a:r>
            <a:r>
              <a:rPr lang="en-US" sz="1700" dirty="0"/>
              <a:t> </a:t>
            </a:r>
          </a:p>
          <a:p>
            <a:r>
              <a:rPr lang="en-US" sz="1700" dirty="0" err="1"/>
              <a:t>Barevnost</a:t>
            </a:r>
            <a:r>
              <a:rPr lang="en-US" sz="1700" dirty="0"/>
              <a:t>, </a:t>
            </a:r>
            <a:r>
              <a:rPr lang="en-US" sz="1700" dirty="0" err="1"/>
              <a:t>textura</a:t>
            </a:r>
            <a:r>
              <a:rPr lang="en-US" sz="1700" b="0" i="0" u="none" strike="noStrike" dirty="0">
                <a:effectLst/>
              </a:rPr>
              <a:t>: </a:t>
            </a:r>
            <a:r>
              <a:rPr lang="en-US" sz="1700" b="0" i="0" u="none" strike="noStrike" dirty="0" err="1">
                <a:effectLst/>
              </a:rPr>
              <a:t>sépiový</a:t>
            </a:r>
            <a:r>
              <a:rPr lang="en-US" sz="1700" b="0" i="0" u="none" strike="noStrike" dirty="0">
                <a:effectLst/>
              </a:rPr>
              <a:t> </a:t>
            </a:r>
            <a:r>
              <a:rPr lang="en-US" sz="1700" b="0" i="0" u="none" strike="noStrike" dirty="0" err="1">
                <a:effectLst/>
              </a:rPr>
              <a:t>tisk</a:t>
            </a:r>
            <a:r>
              <a:rPr lang="en-US" sz="1700" b="0" i="0" u="none" strike="noStrike" dirty="0">
                <a:effectLst/>
              </a:rPr>
              <a:t> (</a:t>
            </a:r>
            <a:r>
              <a:rPr lang="en-US" sz="1700" b="0" i="0" u="none" strike="noStrike" dirty="0" err="1">
                <a:effectLst/>
              </a:rPr>
              <a:t>nostalgie</a:t>
            </a:r>
            <a:r>
              <a:rPr lang="en-US" sz="1700" b="0" i="0" u="none" strike="noStrike" dirty="0">
                <a:effectLst/>
              </a:rPr>
              <a:t>, </a:t>
            </a:r>
            <a:r>
              <a:rPr lang="en-US" sz="1700" b="0" i="0" u="none" strike="noStrike" dirty="0" err="1">
                <a:effectLst/>
              </a:rPr>
              <a:t>minulost</a:t>
            </a:r>
            <a:r>
              <a:rPr lang="en-US" sz="1700" b="0" i="0" u="none" strike="noStrike" dirty="0">
                <a:effectLst/>
              </a:rPr>
              <a:t>) /</a:t>
            </a:r>
            <a:r>
              <a:rPr lang="en-US" sz="1700" b="0" i="0" u="none" strike="noStrike" dirty="0" err="1">
                <a:effectLst/>
              </a:rPr>
              <a:t>černobílý</a:t>
            </a:r>
            <a:r>
              <a:rPr lang="en-US" sz="1700" b="0" i="0" u="none" strike="noStrike" dirty="0">
                <a:effectLst/>
              </a:rPr>
              <a:t> </a:t>
            </a:r>
            <a:r>
              <a:rPr lang="en-US" sz="1700" b="0" i="0" u="none" strike="noStrike" dirty="0" err="1">
                <a:effectLst/>
              </a:rPr>
              <a:t>obraz</a:t>
            </a:r>
            <a:r>
              <a:rPr lang="en-US" sz="1700" b="0" i="0" u="none" strike="noStrike" dirty="0">
                <a:effectLst/>
              </a:rPr>
              <a:t> (R)</a:t>
            </a:r>
          </a:p>
          <a:p>
            <a:r>
              <a:rPr lang="en-US" sz="1700" dirty="0" err="1"/>
              <a:t>Žánr</a:t>
            </a:r>
            <a:endParaRPr lang="en-US" sz="1700" dirty="0"/>
          </a:p>
          <a:p>
            <a:r>
              <a:rPr lang="en-US" sz="1700" b="0" i="0" u="none" strike="noStrike" dirty="0" err="1">
                <a:effectLst/>
              </a:rPr>
              <a:t>Technologie</a:t>
            </a:r>
            <a:endParaRPr lang="en-US" sz="1700" b="0" i="0" u="none" strike="noStrike" dirty="0">
              <a:effectLst/>
            </a:endParaRPr>
          </a:p>
          <a:p>
            <a:pPr marL="0" indent="0">
              <a:buNone/>
            </a:pPr>
            <a:br>
              <a:rPr lang="en-US" sz="1700" dirty="0"/>
            </a:b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01186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page10image777598704">
            <a:extLst>
              <a:ext uri="{FF2B5EF4-FFF2-40B4-BE49-F238E27FC236}">
                <a16:creationId xmlns:a16="http://schemas.microsoft.com/office/drawing/2014/main" id="{6426EA23-BCAE-132A-D121-E2A33709A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675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33" name="Rectangle 9232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4C213C-593B-22A3-A4BB-6D387DDC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Efekt reálného (l‘effet de réel)</a:t>
            </a:r>
          </a:p>
        </p:txBody>
      </p:sp>
      <p:sp>
        <p:nvSpPr>
          <p:cNvPr id="9235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474CDF-4441-0EA4-C448-E4B097407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706624"/>
            <a:ext cx="6894576" cy="404164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en-US" sz="2400" dirty="0"/>
              <a:t>Roland Barthes, 1968</a:t>
            </a:r>
          </a:p>
          <a:p>
            <a:r>
              <a:rPr lang="en-US" sz="2400" b="0" i="0" u="none" strike="noStrike" dirty="0">
                <a:effectLst/>
              </a:rPr>
              <a:t>Mimesis</a:t>
            </a:r>
          </a:p>
          <a:p>
            <a:r>
              <a:rPr lang="en-US" sz="2400" b="0" i="0" u="none" strike="noStrike" dirty="0">
                <a:effectLst/>
              </a:rPr>
              <a:t>TV a F – </a:t>
            </a:r>
            <a:r>
              <a:rPr lang="en-US" sz="2400" b="0" i="0" u="none" strike="noStrike" dirty="0" err="1">
                <a:effectLst/>
              </a:rPr>
              <a:t>efekt</a:t>
            </a:r>
            <a:r>
              <a:rPr lang="en-US" sz="2400" b="0" i="0" u="none" strike="noStrike" dirty="0">
                <a:effectLst/>
              </a:rPr>
              <a:t> R</a:t>
            </a:r>
          </a:p>
          <a:p>
            <a:r>
              <a:rPr lang="en-US" sz="2400" b="0" i="1" u="none" strike="noStrike" dirty="0">
                <a:effectLst/>
              </a:rPr>
              <a:t>La message </a:t>
            </a:r>
            <a:r>
              <a:rPr lang="en-US" sz="2400" b="0" i="1" u="none" strike="noStrike" dirty="0" err="1">
                <a:effectLst/>
              </a:rPr>
              <a:t>photographique</a:t>
            </a:r>
            <a:r>
              <a:rPr lang="en-US" sz="2400" b="0" i="0" u="none" strike="noStrike" dirty="0">
                <a:effectLst/>
              </a:rPr>
              <a:t> (1961)</a:t>
            </a:r>
          </a:p>
          <a:p>
            <a:r>
              <a:rPr lang="en-US" sz="2400" b="0" i="0" u="none" strike="noStrike" dirty="0">
                <a:effectLst/>
              </a:rPr>
              <a:t> „</a:t>
            </a:r>
            <a:r>
              <a:rPr lang="en-US" sz="2400" b="0" i="0" u="none" strike="noStrike" dirty="0" err="1">
                <a:effectLst/>
              </a:rPr>
              <a:t>Fotografický</a:t>
            </a:r>
            <a:r>
              <a:rPr lang="en-US" sz="2400" b="0" i="0" u="none" strike="noStrike" dirty="0">
                <a:effectLst/>
              </a:rPr>
              <a:t> paradox“= </a:t>
            </a:r>
            <a:r>
              <a:rPr lang="en-US" sz="2400" b="0" i="0" u="none" strike="noStrike" dirty="0" err="1">
                <a:effectLst/>
              </a:rPr>
              <a:t>spojení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dvou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protikladných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vrstev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významu</a:t>
            </a:r>
            <a:endParaRPr lang="en-US" sz="2400" b="0" i="0" u="none" strike="noStrike" dirty="0">
              <a:effectLst/>
            </a:endParaRPr>
          </a:p>
          <a:p>
            <a:r>
              <a:rPr lang="en-US" sz="2400" b="0" i="0" u="none" strike="noStrike" dirty="0">
                <a:effectLst/>
              </a:rPr>
              <a:t>T </a:t>
            </a:r>
            <a:r>
              <a:rPr lang="en-US" sz="2400" b="0" i="0" u="none" strike="noStrike" dirty="0" err="1">
                <a:effectLst/>
              </a:rPr>
              <a:t>znaku</a:t>
            </a:r>
            <a:r>
              <a:rPr lang="en-US" sz="2400" b="0" i="0" u="none" strike="noStrike" dirty="0">
                <a:effectLst/>
              </a:rPr>
              <a:t> (</a:t>
            </a:r>
            <a:r>
              <a:rPr lang="en-US" sz="2400" b="0" i="0" u="none" strike="noStrike" dirty="0" err="1">
                <a:effectLst/>
              </a:rPr>
              <a:t>znak</a:t>
            </a:r>
            <a:r>
              <a:rPr lang="en-US" sz="2400" b="0" i="0" u="none" strike="noStrike" dirty="0">
                <a:effectLst/>
              </a:rPr>
              <a:t>, </a:t>
            </a:r>
            <a:r>
              <a:rPr lang="en-US" sz="2400" b="0" i="0" u="none" strike="noStrike" dirty="0" err="1">
                <a:effectLst/>
              </a:rPr>
              <a:t>označující</a:t>
            </a:r>
            <a:r>
              <a:rPr lang="en-US" sz="2400" b="0" i="0" u="none" strike="noStrike" dirty="0">
                <a:effectLst/>
              </a:rPr>
              <a:t> a </a:t>
            </a:r>
            <a:r>
              <a:rPr lang="en-US" sz="2400" b="0" i="0" u="none" strike="noStrike" dirty="0" err="1">
                <a:effectLst/>
              </a:rPr>
              <a:t>označované</a:t>
            </a:r>
            <a:r>
              <a:rPr lang="en-US" sz="2400" b="0" i="0" u="none" strike="noStrike" dirty="0">
                <a:effectLst/>
              </a:rPr>
              <a:t>)</a:t>
            </a:r>
          </a:p>
          <a:p>
            <a:pPr lvl="1"/>
            <a:r>
              <a:rPr lang="en-US" b="0" i="0" u="none" strike="noStrike" dirty="0" err="1">
                <a:effectLst/>
              </a:rPr>
              <a:t>Denotace</a:t>
            </a:r>
            <a:r>
              <a:rPr lang="en-US" b="0" i="0" u="none" strike="noStrike" dirty="0">
                <a:effectLst/>
              </a:rPr>
              <a:t> (</a:t>
            </a:r>
            <a:r>
              <a:rPr lang="en-US" b="0" i="0" u="none" strike="noStrike" dirty="0" err="1">
                <a:effectLst/>
              </a:rPr>
              <a:t>zpráva</a:t>
            </a:r>
            <a:r>
              <a:rPr lang="en-US" b="0" i="0" u="none" strike="noStrike" dirty="0">
                <a:effectLst/>
              </a:rPr>
              <a:t> bez </a:t>
            </a:r>
            <a:r>
              <a:rPr lang="en-US" b="0" i="0" u="none" strike="noStrike" dirty="0" err="1">
                <a:effectLst/>
              </a:rPr>
              <a:t>kódu</a:t>
            </a:r>
            <a:r>
              <a:rPr lang="en-US" b="0" i="0" u="none" strike="noStrike" dirty="0">
                <a:effectLst/>
              </a:rPr>
              <a:t>) – </a:t>
            </a:r>
            <a:r>
              <a:rPr lang="en-US" b="0" i="0" u="none" strike="noStrike" dirty="0" err="1">
                <a:effectLst/>
              </a:rPr>
              <a:t>údajná</a:t>
            </a:r>
            <a:r>
              <a:rPr lang="en-US" b="0" i="0" u="none" strike="noStrike" dirty="0">
                <a:effectLst/>
              </a:rPr>
              <a:t> „</a:t>
            </a:r>
            <a:r>
              <a:rPr lang="en-US" b="0" i="0" u="none" strike="noStrike" dirty="0" err="1">
                <a:effectLst/>
              </a:rPr>
              <a:t>čistá</a:t>
            </a:r>
            <a:r>
              <a:rPr lang="en-US" b="0" i="0" u="none" strike="noStrike" dirty="0">
                <a:effectLst/>
              </a:rPr>
              <a:t>“ </a:t>
            </a:r>
            <a:r>
              <a:rPr lang="en-US" b="0" i="0" u="none" strike="noStrike" dirty="0" err="1">
                <a:effectLst/>
              </a:rPr>
              <a:t>informace</a:t>
            </a:r>
            <a:endParaRPr lang="en-US" b="0" i="0" u="none" strike="noStrike" dirty="0">
              <a:effectLst/>
            </a:endParaRPr>
          </a:p>
          <a:p>
            <a:pPr lvl="1"/>
            <a:r>
              <a:rPr lang="en-US" b="0" i="0" u="none" strike="noStrike" dirty="0" err="1">
                <a:effectLst/>
              </a:rPr>
              <a:t>Konotace</a:t>
            </a:r>
            <a:r>
              <a:rPr lang="en-US" b="0" i="0" u="none" strike="noStrike" dirty="0">
                <a:effectLst/>
              </a:rPr>
              <a:t> (</a:t>
            </a:r>
            <a:r>
              <a:rPr lang="en-US" b="0" i="0" u="none" strike="noStrike" dirty="0" err="1">
                <a:effectLst/>
              </a:rPr>
              <a:t>kódovaná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zpráva</a:t>
            </a:r>
            <a:r>
              <a:rPr lang="en-US" b="0" i="0" u="none" strike="noStrike" dirty="0">
                <a:effectLst/>
              </a:rPr>
              <a:t>) – </a:t>
            </a:r>
            <a:r>
              <a:rPr lang="en-US" b="0" i="0" u="none" strike="noStrike" dirty="0" err="1">
                <a:effectLst/>
              </a:rPr>
              <a:t>kulturní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významy</a:t>
            </a:r>
            <a:r>
              <a:rPr lang="en-US" b="0" i="0" u="none" strike="noStrike" dirty="0">
                <a:effectLst/>
              </a:rPr>
              <a:t> </a:t>
            </a:r>
          </a:p>
          <a:p>
            <a:pPr lvl="1"/>
            <a:r>
              <a:rPr lang="en-US" b="0" i="0" u="none" strike="noStrike" dirty="0">
                <a:effectLst/>
              </a:rPr>
              <a:t>&gt;F </a:t>
            </a:r>
            <a:r>
              <a:rPr lang="en-US" b="0" i="0" u="none" strike="noStrike" dirty="0" err="1">
                <a:effectLst/>
              </a:rPr>
              <a:t>vypadá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objektivně</a:t>
            </a:r>
            <a:r>
              <a:rPr lang="en-US" b="0" i="0" u="none" strike="noStrike" dirty="0">
                <a:effectLst/>
              </a:rPr>
              <a:t> a </a:t>
            </a:r>
            <a:r>
              <a:rPr lang="en-US" b="0" i="0" u="none" strike="noStrike" dirty="0" err="1">
                <a:effectLst/>
              </a:rPr>
              <a:t>zároveň</a:t>
            </a:r>
            <a:r>
              <a:rPr lang="en-US" b="0" i="0" u="none" strike="noStrike" dirty="0">
                <a:effectLst/>
              </a:rPr>
              <a:t> je </a:t>
            </a:r>
            <a:r>
              <a:rPr lang="en-US" b="0" i="0" u="none" strike="noStrike" dirty="0" err="1">
                <a:effectLst/>
              </a:rPr>
              <a:t>ideologická</a:t>
            </a:r>
            <a:endParaRPr lang="en-US" b="0" i="0" u="none" strike="noStrike" dirty="0">
              <a:effectLst/>
            </a:endParaRPr>
          </a:p>
          <a:p>
            <a:pPr lvl="1"/>
            <a:r>
              <a:rPr lang="en-US" b="0" i="0" u="none" strike="noStrike" dirty="0" err="1">
                <a:effectLst/>
              </a:rPr>
              <a:t>Redukce</a:t>
            </a:r>
            <a:r>
              <a:rPr lang="en-US" b="0" i="0" u="none" strike="noStrike" dirty="0">
                <a:effectLst/>
              </a:rPr>
              <a:t>: F </a:t>
            </a:r>
            <a:r>
              <a:rPr lang="en-US" b="0" i="0" u="none" strike="noStrike" dirty="0" err="1">
                <a:effectLst/>
              </a:rPr>
              <a:t>redukuje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realitu</a:t>
            </a:r>
            <a:endParaRPr lang="en-US" b="0" i="0" u="none" strike="noStrike" dirty="0">
              <a:effectLst/>
            </a:endParaRPr>
          </a:p>
          <a:p>
            <a:r>
              <a:rPr lang="en-US" sz="2100" dirty="0"/>
              <a:t>&gt;&gt; </a:t>
            </a:r>
            <a:r>
              <a:rPr lang="en-US" sz="2100" b="1" dirty="0" err="1"/>
              <a:t>Nutná</a:t>
            </a:r>
            <a:r>
              <a:rPr lang="en-US" sz="2100" b="1" dirty="0"/>
              <a:t> </a:t>
            </a:r>
            <a:r>
              <a:rPr lang="en-US" sz="2100" b="1" dirty="0" err="1"/>
              <a:t>kritika</a:t>
            </a:r>
            <a:r>
              <a:rPr lang="en-US" sz="2100" b="1" dirty="0"/>
              <a:t> </a:t>
            </a:r>
            <a:r>
              <a:rPr lang="en-US" sz="2100" b="1" dirty="0" err="1"/>
              <a:t>pramene</a:t>
            </a:r>
            <a:r>
              <a:rPr lang="en-US" sz="2100" b="1" dirty="0"/>
              <a:t>, je </a:t>
            </a:r>
            <a:r>
              <a:rPr lang="en-US" sz="2100" b="1" dirty="0" err="1"/>
              <a:t>důležité</a:t>
            </a:r>
            <a:r>
              <a:rPr lang="en-US" sz="2100" b="1" dirty="0"/>
              <a:t> </a:t>
            </a:r>
            <a:r>
              <a:rPr lang="en-US" sz="2100" b="1" dirty="0" err="1"/>
              <a:t>umět</a:t>
            </a:r>
            <a:r>
              <a:rPr lang="en-US" sz="2100" b="1" dirty="0"/>
              <a:t> F </a:t>
            </a:r>
            <a:r>
              <a:rPr lang="en-US" sz="2100" b="1" dirty="0" err="1"/>
              <a:t>číst</a:t>
            </a:r>
            <a:br>
              <a:rPr lang="en-US" sz="2100" dirty="0"/>
            </a:br>
            <a:endParaRPr lang="en-US" sz="2100" dirty="0"/>
          </a:p>
        </p:txBody>
      </p:sp>
      <p:pic>
        <p:nvPicPr>
          <p:cNvPr id="9219" name="Picture 3" descr="page11image777639968">
            <a:extLst>
              <a:ext uri="{FF2B5EF4-FFF2-40B4-BE49-F238E27FC236}">
                <a16:creationId xmlns:a16="http://schemas.microsoft.com/office/drawing/2014/main" id="{EC6649F2-9B56-BAF2-D498-BD060C8ADFA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6454" y="-7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page11image777640592">
            <a:extLst>
              <a:ext uri="{FF2B5EF4-FFF2-40B4-BE49-F238E27FC236}">
                <a16:creationId xmlns:a16="http://schemas.microsoft.com/office/drawing/2014/main" id="{F41B89B7-E0FB-EA61-E531-3FC4EA2EC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4356" y="4267201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595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AEEB899-2E32-8297-9410-8A74925F4AF6}"/>
              </a:ext>
            </a:extLst>
          </p:cNvPr>
          <p:cNvSpPr txBox="1"/>
          <p:nvPr/>
        </p:nvSpPr>
        <p:spPr>
          <a:xfrm>
            <a:off x="5591651" y="6311900"/>
            <a:ext cx="7123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b="0" i="0" u="none" strike="noStrike" dirty="0">
                <a:effectLst/>
              </a:rPr>
              <a:t>Robert </a:t>
            </a:r>
            <a:r>
              <a:rPr lang="cs-CZ" b="0" i="0" u="none" strike="noStrike" dirty="0" err="1">
                <a:effectLst/>
              </a:rPr>
              <a:t>Doisneau</a:t>
            </a:r>
            <a:r>
              <a:rPr lang="cs-CZ" b="0" i="0" u="none" strike="noStrike" dirty="0">
                <a:effectLst/>
              </a:rPr>
              <a:t>, </a:t>
            </a:r>
            <a:r>
              <a:rPr lang="cs-CZ" b="0" i="1" u="none" strike="noStrike" dirty="0" err="1">
                <a:effectLst/>
              </a:rPr>
              <a:t>Un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regard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oblique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0" u="none" strike="noStrike" dirty="0">
                <a:effectLst/>
              </a:rPr>
              <a:t>(Šikmý pohled), Paříž, 1948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1923531-577E-094C-E053-0255666D2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1E7B6D4-E8E6-3EC7-D100-CAFF694C4F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Kompozice</a:t>
            </a:r>
          </a:p>
          <a:p>
            <a:r>
              <a:rPr lang="cs-CZ" dirty="0"/>
              <a:t>Pohledy</a:t>
            </a:r>
          </a:p>
          <a:p>
            <a:r>
              <a:rPr lang="cs-CZ" dirty="0"/>
              <a:t>Interpretace a význam</a:t>
            </a:r>
          </a:p>
          <a:p>
            <a:r>
              <a:rPr lang="cs-CZ" dirty="0"/>
              <a:t>Kontext a </a:t>
            </a:r>
            <a:r>
              <a:rPr lang="cs-CZ" dirty="0" err="1"/>
              <a:t>inscenovanost</a:t>
            </a:r>
            <a:endParaRPr lang="cs-CZ" dirty="0"/>
          </a:p>
          <a:p>
            <a:r>
              <a:rPr lang="cs-CZ"/>
              <a:t>Role diváka</a:t>
            </a:r>
            <a:endParaRPr lang="cs-CZ" dirty="0"/>
          </a:p>
        </p:txBody>
      </p:sp>
      <p:pic>
        <p:nvPicPr>
          <p:cNvPr id="7" name="Zástupný obsah 4">
            <a:extLst>
              <a:ext uri="{FF2B5EF4-FFF2-40B4-BE49-F238E27FC236}">
                <a16:creationId xmlns:a16="http://schemas.microsoft.com/office/drawing/2014/main" id="{21C6372C-7EF6-AA58-DCFD-D7E140AF4F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158" y="1825625"/>
            <a:ext cx="36496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52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D28DF90-1E6B-2190-541D-7C98DA12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„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...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Photographs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are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never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evidence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of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history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: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they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are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themselves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the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historical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.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“ 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E7E3B1E-68E3-0CFF-32B9-ED4C5F4FD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sz="240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John </a:t>
            </a:r>
            <a:r>
              <a:rPr lang="cs-CZ" sz="2400" i="1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Tagg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105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9" name="Rectangle 1024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6E5195-F19D-8B5A-505E-4A342A836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600" dirty="0">
                <a:effectLst/>
              </a:rPr>
              <a:t>Jak </a:t>
            </a:r>
            <a:r>
              <a:rPr lang="en-US" sz="4600" dirty="0" err="1">
                <a:effectLst/>
              </a:rPr>
              <a:t>využít</a:t>
            </a:r>
            <a:r>
              <a:rPr lang="en-US" sz="4600" dirty="0">
                <a:effectLst/>
              </a:rPr>
              <a:t> F </a:t>
            </a:r>
            <a:r>
              <a:rPr lang="en-US" sz="4600" dirty="0" err="1">
                <a:effectLst/>
              </a:rPr>
              <a:t>jako</a:t>
            </a:r>
            <a:r>
              <a:rPr lang="en-US" sz="4600" dirty="0">
                <a:effectLst/>
              </a:rPr>
              <a:t> </a:t>
            </a:r>
            <a:r>
              <a:rPr lang="en-US" sz="4600" dirty="0" err="1">
                <a:effectLst/>
              </a:rPr>
              <a:t>historický</a:t>
            </a:r>
            <a:r>
              <a:rPr lang="en-US" sz="4600" dirty="0">
                <a:effectLst/>
              </a:rPr>
              <a:t> </a:t>
            </a:r>
            <a:r>
              <a:rPr lang="en-US" sz="4600" dirty="0" err="1">
                <a:effectLst/>
              </a:rPr>
              <a:t>pramen</a:t>
            </a:r>
            <a:r>
              <a:rPr lang="en-US" sz="4600" dirty="0">
                <a:effectLst/>
              </a:rPr>
              <a:t>?</a:t>
            </a:r>
            <a:br>
              <a:rPr lang="en-US" sz="4600" dirty="0"/>
            </a:br>
            <a:endParaRPr lang="en-US" sz="4600" dirty="0"/>
          </a:p>
        </p:txBody>
      </p:sp>
      <p:pic>
        <p:nvPicPr>
          <p:cNvPr id="10241" name="Picture 1" descr="page13image777802464">
            <a:extLst>
              <a:ext uri="{FF2B5EF4-FFF2-40B4-BE49-F238E27FC236}">
                <a16:creationId xmlns:a16="http://schemas.microsoft.com/office/drawing/2014/main" id="{8F93792B-16BA-D868-F755-8C2602BC69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D14050D-ED17-754E-5162-C180DA8608C7}"/>
              </a:ext>
            </a:extLst>
          </p:cNvPr>
          <p:cNvSpPr txBox="1"/>
          <p:nvPr/>
        </p:nvSpPr>
        <p:spPr>
          <a:xfrm>
            <a:off x="5297762" y="2706624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</a:rPr>
              <a:t>1. F </a:t>
            </a:r>
            <a:r>
              <a:rPr lang="en-US" sz="2200" b="0" i="0" u="none" strike="noStrike" dirty="0" err="1">
                <a:effectLst/>
              </a:rPr>
              <a:t>jsou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důkazy</a:t>
            </a:r>
            <a:r>
              <a:rPr lang="en-US" sz="2200" b="0" i="0" u="none" strike="noStrike" dirty="0">
                <a:effectLst/>
              </a:rPr>
              <a:t> o </a:t>
            </a:r>
            <a:r>
              <a:rPr lang="en-US" sz="2200" b="0" i="0" u="none" strike="noStrike" dirty="0" err="1">
                <a:effectLst/>
              </a:rPr>
              <a:t>aspektech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sociální</a:t>
            </a:r>
            <a:r>
              <a:rPr lang="en-US" sz="2200" b="0" i="0" u="none" strike="noStrike" dirty="0">
                <a:effectLst/>
              </a:rPr>
              <a:t> reality, </a:t>
            </a:r>
            <a:r>
              <a:rPr lang="en-US" sz="2200" b="0" i="0" u="none" strike="noStrike" dirty="0" err="1">
                <a:effectLst/>
              </a:rPr>
              <a:t>které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texty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opomíjí</a:t>
            </a:r>
            <a:endParaRPr lang="en-US" sz="2200" b="0" i="0" u="none" strike="noStrike" dirty="0">
              <a:effectLst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</a:rPr>
              <a:t>2. </a:t>
            </a:r>
            <a:r>
              <a:rPr lang="en-US" sz="2200" dirty="0"/>
              <a:t>F </a:t>
            </a:r>
            <a:r>
              <a:rPr lang="en-US" sz="2200" b="0" i="0" u="none" strike="noStrike" dirty="0" err="1">
                <a:effectLst/>
              </a:rPr>
              <a:t>jsou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méně</a:t>
            </a:r>
            <a:r>
              <a:rPr lang="en-US" sz="2200" b="0" i="0" u="none" strike="noStrike" dirty="0">
                <a:effectLst/>
              </a:rPr>
              <a:t> R, </a:t>
            </a:r>
            <a:r>
              <a:rPr lang="en-US" sz="2200" b="0" i="0" u="none" strike="noStrike" dirty="0" err="1">
                <a:effectLst/>
              </a:rPr>
              <a:t>než</a:t>
            </a:r>
            <a:r>
              <a:rPr lang="en-US" sz="2200" b="0" i="0" u="none" strike="noStrike" dirty="0">
                <a:effectLst/>
              </a:rPr>
              <a:t> se </a:t>
            </a:r>
            <a:r>
              <a:rPr lang="en-US" sz="2200" b="0" i="0" u="none" strike="noStrike" dirty="0" err="1">
                <a:effectLst/>
              </a:rPr>
              <a:t>zdá</a:t>
            </a:r>
            <a:r>
              <a:rPr lang="en-US" sz="2200" b="0" i="0" u="none" strike="noStrike" dirty="0">
                <a:effectLst/>
              </a:rPr>
              <a:t>, </a:t>
            </a:r>
            <a:r>
              <a:rPr lang="en-US" sz="2200" b="0" i="0" u="none" strike="noStrike" dirty="0" err="1">
                <a:effectLst/>
              </a:rPr>
              <a:t>zkreslují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sociální</a:t>
            </a:r>
            <a:r>
              <a:rPr lang="en-US" sz="2200" b="0" i="0" u="none" strike="noStrike" dirty="0">
                <a:effectLst/>
              </a:rPr>
              <a:t> R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</a:rPr>
              <a:t>3. </a:t>
            </a:r>
            <a:r>
              <a:rPr lang="en-US" sz="2200" b="0" i="0" u="none" strike="noStrike" dirty="0" err="1">
                <a:effectLst/>
              </a:rPr>
              <a:t>proces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zkreslení</a:t>
            </a:r>
            <a:r>
              <a:rPr lang="en-US" sz="2200" b="0" i="0" u="none" strike="noStrike" dirty="0">
                <a:effectLst/>
              </a:rPr>
              <a:t> je </a:t>
            </a:r>
            <a:r>
              <a:rPr lang="en-US" sz="2200" b="0" i="0" u="none" strike="noStrike" dirty="0" err="1">
                <a:effectLst/>
              </a:rPr>
              <a:t>sám</a:t>
            </a:r>
            <a:r>
              <a:rPr lang="en-US" sz="2200" b="0" i="0" u="none" strike="noStrike" dirty="0">
                <a:effectLst/>
              </a:rPr>
              <a:t> o </a:t>
            </a:r>
            <a:r>
              <a:rPr lang="en-US" sz="2200" b="0" i="0" u="none" strike="noStrike" dirty="0" err="1">
                <a:effectLst/>
              </a:rPr>
              <a:t>sobě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důkazem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jevů</a:t>
            </a:r>
            <a:r>
              <a:rPr lang="en-US" sz="2200" b="0" i="0" u="none" strike="noStrike" dirty="0">
                <a:effectLst/>
              </a:rPr>
              <a:t>: </a:t>
            </a:r>
            <a:r>
              <a:rPr lang="en-US" sz="2200" b="0" i="0" u="none" strike="noStrike" dirty="0" err="1">
                <a:effectLst/>
              </a:rPr>
              <a:t>mentalit</a:t>
            </a:r>
            <a:r>
              <a:rPr lang="en-US" sz="2200" b="0" i="0" u="none" strike="noStrike" dirty="0">
                <a:effectLst/>
              </a:rPr>
              <a:t>, </a:t>
            </a:r>
            <a:r>
              <a:rPr lang="en-US" sz="2200" b="0" i="0" u="none" strike="noStrike" dirty="0" err="1">
                <a:effectLst/>
              </a:rPr>
              <a:t>ideologií</a:t>
            </a:r>
            <a:r>
              <a:rPr lang="en-US" sz="2200" b="0" i="0" u="none" strike="noStrike" dirty="0">
                <a:effectLst/>
              </a:rPr>
              <a:t> a </a:t>
            </a:r>
            <a:r>
              <a:rPr lang="en-US" sz="2200" b="0" i="0" u="none" strike="noStrike" dirty="0" err="1">
                <a:effectLst/>
              </a:rPr>
              <a:t>identit</a:t>
            </a:r>
            <a:endParaRPr lang="en-US" sz="2200" b="0" i="0" u="none" strike="noStrike" dirty="0">
              <a:effectLst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</a:rPr>
              <a:t>• </a:t>
            </a:r>
            <a:r>
              <a:rPr lang="en-US" sz="2200" b="0" i="0" u="none" strike="noStrike" dirty="0" err="1">
                <a:effectLst/>
              </a:rPr>
              <a:t>Např</a:t>
            </a:r>
            <a:r>
              <a:rPr lang="en-US" sz="2200" b="0" i="0" u="none" strike="noStrike" dirty="0">
                <a:effectLst/>
              </a:rPr>
              <a:t>. </a:t>
            </a:r>
            <a:r>
              <a:rPr lang="en-US" sz="2200" b="0" i="0" u="none" strike="noStrike" dirty="0" err="1">
                <a:effectLst/>
              </a:rPr>
              <a:t>edwardiánská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fotografie</a:t>
            </a:r>
            <a:endParaRPr lang="en-US" sz="2200" b="0" i="0" u="none" strike="noStrike" dirty="0">
              <a:effectLst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</a:rPr>
              <a:t>4. </a:t>
            </a:r>
            <a:r>
              <a:rPr lang="en-US" sz="2200" b="0" i="0" u="none" strike="noStrike" dirty="0" err="1">
                <a:effectLst/>
              </a:rPr>
              <a:t>rozmanitost</a:t>
            </a:r>
            <a:r>
              <a:rPr lang="en-US" sz="2200" b="0" i="0" u="none" strike="noStrike" dirty="0">
                <a:effectLst/>
              </a:rPr>
              <a:t> </a:t>
            </a:r>
            <a:r>
              <a:rPr lang="en-US" sz="2200" b="0" i="0" u="none" strike="noStrike" dirty="0" err="1">
                <a:effectLst/>
              </a:rPr>
              <a:t>záměrů</a:t>
            </a:r>
            <a:r>
              <a:rPr lang="en-US" sz="2200" b="0" i="0" u="none" strike="noStrike" dirty="0">
                <a:effectLst/>
              </a:rPr>
              <a:t> (</a:t>
            </a:r>
            <a:r>
              <a:rPr lang="en-US" sz="2200" b="0" i="0" u="none" strike="noStrike" dirty="0" err="1">
                <a:effectLst/>
              </a:rPr>
              <a:t>autor</a:t>
            </a:r>
            <a:r>
              <a:rPr lang="en-US" sz="2200" b="0" i="0" u="none" strike="noStrike" dirty="0">
                <a:effectLst/>
              </a:rPr>
              <a:t> — </a:t>
            </a:r>
            <a:r>
              <a:rPr lang="en-US" sz="2200" b="0" i="0" u="none" strike="noStrike" dirty="0" err="1">
                <a:effectLst/>
              </a:rPr>
              <a:t>mecenáš</a:t>
            </a:r>
            <a:r>
              <a:rPr lang="en-US" sz="2200" b="0" i="0" u="none" strike="noStrike" dirty="0">
                <a:effectLst/>
              </a:rPr>
              <a:t> — </a:t>
            </a:r>
            <a:r>
              <a:rPr lang="en-US" sz="2200" b="0" i="0" u="none" strike="noStrike" dirty="0" err="1">
                <a:effectLst/>
              </a:rPr>
              <a:t>klient</a:t>
            </a:r>
            <a:r>
              <a:rPr lang="en-US" sz="2200" b="0" i="0" u="none" strike="noStrike" dirty="0">
                <a:effectLst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9908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D99907-23A0-607B-C605-C3B10743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Fotografie a historie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8BC921-9B61-CCF4-A58F-D1C15C6B2F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cs-CZ" b="0" i="0" u="none" strike="noStrike" dirty="0">
                <a:effectLst/>
              </a:rPr>
              <a:t>H dodnes málo používají F jako HP</a:t>
            </a:r>
          </a:p>
          <a:p>
            <a:pPr algn="l"/>
            <a:r>
              <a:rPr lang="cs-CZ" b="0" i="0" u="none" strike="noStrike" dirty="0">
                <a:effectLst/>
              </a:rPr>
              <a:t>Sociální historie, Velká Británie 60. let 20. století, (Rafael Samuel)</a:t>
            </a:r>
          </a:p>
          <a:p>
            <a:pPr lvl="1"/>
            <a:r>
              <a:rPr lang="cs-CZ" b="0" i="0" u="none" strike="noStrike" dirty="0">
                <a:effectLst/>
              </a:rPr>
              <a:t>Viktoriánská fotografie jako P pro dějiny zdola</a:t>
            </a:r>
          </a:p>
          <a:p>
            <a:pPr lvl="1"/>
            <a:r>
              <a:rPr lang="cs-CZ" b="0" i="0" u="none" strike="noStrike" dirty="0">
                <a:effectLst/>
              </a:rPr>
              <a:t>předchozí generace - „vizuálně negramotní“, otázka používání VP je otázkou vzdělání</a:t>
            </a:r>
          </a:p>
          <a:p>
            <a:pPr algn="l"/>
            <a:r>
              <a:rPr lang="cs-CZ" b="0" i="0" u="none" strike="noStrike" dirty="0">
                <a:effectLst/>
              </a:rPr>
              <a:t>Oscar Gustave </a:t>
            </a:r>
            <a:r>
              <a:rPr lang="cs-CZ" b="0" i="0" u="none" strike="noStrike" dirty="0" err="1">
                <a:effectLst/>
              </a:rPr>
              <a:t>Rejlander</a:t>
            </a:r>
            <a:r>
              <a:rPr lang="cs-CZ" b="0" i="0" u="none" strike="noStrike" dirty="0">
                <a:effectLst/>
              </a:rPr>
              <a:t>, Bezdomovec (ze série „Děti ulice“, 1865–1892)</a:t>
            </a:r>
          </a:p>
          <a:p>
            <a:endParaRPr lang="cs-CZ" dirty="0"/>
          </a:p>
        </p:txBody>
      </p:sp>
      <p:pic>
        <p:nvPicPr>
          <p:cNvPr id="11265" name="Picture 1" descr="page14image799428000">
            <a:extLst>
              <a:ext uri="{FF2B5EF4-FFF2-40B4-BE49-F238E27FC236}">
                <a16:creationId xmlns:a16="http://schemas.microsoft.com/office/drawing/2014/main" id="{DE57613E-0D01-7474-ED53-54D09E2B78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9645" y="1825625"/>
            <a:ext cx="42409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113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8309DA-9E69-A96C-8E12-03F295144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3CE905-4398-424A-4DA0-10A59AF83D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cs-CZ" b="0" i="0" u="none" strike="noStrike" dirty="0" err="1">
                <a:effectLst/>
              </a:rPr>
              <a:t>Gilberto</a:t>
            </a:r>
            <a:r>
              <a:rPr lang="cs-CZ" b="0" i="0" u="none" strike="noStrike" dirty="0">
                <a:effectLst/>
              </a:rPr>
              <a:t> </a:t>
            </a:r>
            <a:r>
              <a:rPr lang="cs-CZ" b="0" i="0" u="none" strike="noStrike" dirty="0" err="1">
                <a:effectLst/>
              </a:rPr>
              <a:t>Freyre</a:t>
            </a:r>
            <a:r>
              <a:rPr lang="cs-CZ" b="0" i="0" u="none" strike="noStrike" dirty="0">
                <a:effectLst/>
              </a:rPr>
              <a:t> (1900-1987)</a:t>
            </a:r>
          </a:p>
          <a:p>
            <a:pPr algn="l"/>
            <a:r>
              <a:rPr lang="cs-CZ" dirty="0"/>
              <a:t>p</a:t>
            </a:r>
            <a:r>
              <a:rPr lang="cs-CZ" b="0" i="0" u="none" strike="noStrike" dirty="0">
                <a:effectLst/>
              </a:rPr>
              <a:t>racuje s F</a:t>
            </a:r>
          </a:p>
          <a:p>
            <a:pPr algn="l"/>
            <a:r>
              <a:rPr lang="cs-CZ" b="0" i="0" u="none" strike="noStrike" dirty="0">
                <a:effectLst/>
              </a:rPr>
              <a:t>H jako malíř, který maluje H „ve snaze překvapit život v pohybu“, sociální historie jako impresionismus</a:t>
            </a:r>
          </a:p>
          <a:p>
            <a:pPr algn="l"/>
            <a:r>
              <a:rPr lang="cs-CZ" b="0" i="0" u="none" strike="noStrike" dirty="0">
                <a:effectLst/>
              </a:rPr>
              <a:t>Robert </a:t>
            </a:r>
            <a:r>
              <a:rPr lang="cs-CZ" b="0" i="0" u="none" strike="noStrike" dirty="0" err="1">
                <a:effectLst/>
              </a:rPr>
              <a:t>Levine</a:t>
            </a:r>
            <a:r>
              <a:rPr lang="cs-CZ" b="0" i="0" u="none" strike="noStrike" dirty="0">
                <a:effectLst/>
              </a:rPr>
              <a:t> (1932-2023), </a:t>
            </a:r>
            <a:r>
              <a:rPr lang="cs-CZ" b="0" i="1" u="none" strike="noStrike" dirty="0" err="1">
                <a:effectLst/>
              </a:rPr>
              <a:t>Images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of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History</a:t>
            </a:r>
            <a:r>
              <a:rPr lang="cs-CZ" b="0" i="1" u="none" strike="noStrike" dirty="0">
                <a:effectLst/>
              </a:rPr>
              <a:t>: 19th and Early 20th </a:t>
            </a:r>
            <a:r>
              <a:rPr lang="cs-CZ" b="0" i="1" u="none" strike="noStrike" dirty="0" err="1">
                <a:effectLst/>
              </a:rPr>
              <a:t>Century</a:t>
            </a:r>
            <a:r>
              <a:rPr lang="cs-CZ" b="0" i="1" u="none" strike="noStrike" dirty="0">
                <a:effectLst/>
              </a:rPr>
              <a:t> Latin </a:t>
            </a:r>
            <a:r>
              <a:rPr lang="cs-CZ" b="0" i="1" u="none" strike="noStrike" dirty="0" err="1">
                <a:effectLst/>
              </a:rPr>
              <a:t>American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Photographs</a:t>
            </a:r>
            <a:r>
              <a:rPr lang="cs-CZ" b="0" i="1" u="none" strike="noStrike" dirty="0">
                <a:effectLst/>
              </a:rPr>
              <a:t> as </a:t>
            </a:r>
            <a:r>
              <a:rPr lang="cs-CZ" b="0" i="1" u="none" strike="noStrike" dirty="0" err="1">
                <a:effectLst/>
              </a:rPr>
              <a:t>Documents</a:t>
            </a:r>
            <a:r>
              <a:rPr lang="cs-CZ" b="0" i="0" u="none" strike="noStrike" dirty="0">
                <a:effectLst/>
              </a:rPr>
              <a:t>, </a:t>
            </a:r>
            <a:r>
              <a:rPr lang="cs-CZ" b="0" i="0" u="none" strike="noStrike" dirty="0" err="1">
                <a:effectLst/>
              </a:rPr>
              <a:t>Durham</a:t>
            </a:r>
            <a:r>
              <a:rPr lang="cs-CZ" b="0" i="0" u="none" strike="noStrike" dirty="0">
                <a:effectLst/>
              </a:rPr>
              <a:t>, NC, 1989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3D6C237-0727-6EC1-936E-058622634D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cs-CZ"/>
          </a:p>
        </p:txBody>
      </p:sp>
      <p:pic>
        <p:nvPicPr>
          <p:cNvPr id="12290" name="Picture 2" descr="page15image799611440">
            <a:extLst>
              <a:ext uri="{FF2B5EF4-FFF2-40B4-BE49-F238E27FC236}">
                <a16:creationId xmlns:a16="http://schemas.microsoft.com/office/drawing/2014/main" id="{FE966241-A91C-B4EA-AE87-EBA3768C8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3019036"/>
            <a:ext cx="6096000" cy="372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Picture 1" descr="page15image799585552">
            <a:extLst>
              <a:ext uri="{FF2B5EF4-FFF2-40B4-BE49-F238E27FC236}">
                <a16:creationId xmlns:a16="http://schemas.microsoft.com/office/drawing/2014/main" id="{5117AC02-BF44-5933-28D7-CDD815F97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2968752" cy="421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545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B6994-5EC6-A9E6-E2EB-097316F0D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Dokuemntární</a:t>
            </a:r>
            <a:r>
              <a:rPr lang="cs-CZ" dirty="0"/>
              <a:t> fotografie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0FC1AF-E5B9-F3EB-1D11-AD6709DDCA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l"/>
            <a:r>
              <a:rPr lang="cs-CZ" b="0" i="0" u="none" strike="noStrike" dirty="0">
                <a:effectLst/>
              </a:rPr>
              <a:t>30.léta 20. století v USA, dokumentární film</a:t>
            </a:r>
          </a:p>
          <a:p>
            <a:pPr algn="l"/>
            <a:r>
              <a:rPr lang="cs-CZ" dirty="0"/>
              <a:t>k</a:t>
            </a:r>
            <a:r>
              <a:rPr lang="cs-CZ" b="0" i="0" u="none" strike="noStrike" dirty="0">
                <a:effectLst/>
              </a:rPr>
              <a:t>aždodenní život obyčejných lidí, </a:t>
            </a:r>
            <a:r>
              <a:rPr lang="cs-CZ" b="0" i="0" u="none" strike="noStrike" dirty="0" err="1">
                <a:effectLst/>
              </a:rPr>
              <a:t>zjm</a:t>
            </a:r>
            <a:r>
              <a:rPr lang="cs-CZ" b="0" i="0" u="none" strike="noStrike" dirty="0">
                <a:effectLst/>
              </a:rPr>
              <a:t>. chudých</a:t>
            </a:r>
          </a:p>
          <a:p>
            <a:pPr algn="l"/>
            <a:r>
              <a:rPr lang="cs-CZ" b="0" i="0" u="none" strike="noStrike" dirty="0">
                <a:effectLst/>
              </a:rPr>
              <a:t>Roy </a:t>
            </a:r>
            <a:r>
              <a:rPr lang="cs-CZ" b="0" i="0" u="none" strike="noStrike" dirty="0" err="1">
                <a:effectLst/>
              </a:rPr>
              <a:t>Stryker</a:t>
            </a:r>
            <a:r>
              <a:rPr lang="cs-CZ" b="0" i="0" u="none" strike="noStrike" dirty="0">
                <a:effectLst/>
              </a:rPr>
              <a:t> – použil termín DF, Historické oddělení, Správa pro bezpečnost zemědělství</a:t>
            </a:r>
          </a:p>
          <a:p>
            <a:pPr algn="l"/>
            <a:r>
              <a:rPr lang="cs-CZ" b="0" i="0" u="none" strike="noStrike" dirty="0">
                <a:effectLst/>
              </a:rPr>
              <a:t>Dorothea </a:t>
            </a:r>
            <a:r>
              <a:rPr lang="cs-CZ" b="0" i="0" u="none" strike="noStrike" dirty="0" err="1">
                <a:effectLst/>
              </a:rPr>
              <a:t>Lange</a:t>
            </a:r>
            <a:r>
              <a:rPr lang="cs-CZ" b="0" i="0" u="none" strike="noStrike" dirty="0">
                <a:effectLst/>
              </a:rPr>
              <a:t>  (1895-1965)</a:t>
            </a:r>
          </a:p>
          <a:p>
            <a:pPr algn="l"/>
            <a:r>
              <a:rPr lang="cs-CZ" b="0" i="0" u="none" strike="noStrike" dirty="0">
                <a:effectLst/>
              </a:rPr>
              <a:t>Lewis </a:t>
            </a:r>
            <a:r>
              <a:rPr lang="cs-CZ" b="0" i="0" u="none" strike="noStrike" dirty="0" err="1">
                <a:effectLst/>
              </a:rPr>
              <a:t>Hine</a:t>
            </a:r>
            <a:r>
              <a:rPr lang="cs-CZ" b="0" i="0" u="none" strike="noStrike" dirty="0">
                <a:effectLst/>
              </a:rPr>
              <a:t> (1874-1940) – sociální fotografie</a:t>
            </a:r>
          </a:p>
          <a:p>
            <a:pPr lvl="1"/>
            <a:r>
              <a:rPr lang="cs-CZ" b="0" i="1" u="none" strike="noStrike" dirty="0">
                <a:effectLst/>
              </a:rPr>
              <a:t>Mechanik elektrárny pracující na parní pumpě</a:t>
            </a:r>
            <a:r>
              <a:rPr lang="cs-CZ" b="0" i="0" u="none" strike="noStrike" dirty="0">
                <a:effectLst/>
              </a:rPr>
              <a:t>, 1920</a:t>
            </a:r>
          </a:p>
          <a:p>
            <a:r>
              <a:rPr lang="cs-CZ" b="0" i="0" u="none" strike="noStrike" dirty="0">
                <a:effectLst/>
              </a:rPr>
              <a:t>Jacob </a:t>
            </a:r>
            <a:r>
              <a:rPr lang="cs-CZ" b="0" i="0" u="none" strike="noStrike" dirty="0" err="1">
                <a:effectLst/>
              </a:rPr>
              <a:t>Riis</a:t>
            </a:r>
            <a:r>
              <a:rPr lang="cs-CZ" b="0" i="0" u="none" strike="noStrike" dirty="0">
                <a:effectLst/>
              </a:rPr>
              <a:t> (1849-1914)</a:t>
            </a:r>
          </a:p>
          <a:p>
            <a:pPr lvl="1"/>
            <a:r>
              <a:rPr lang="cs-CZ" i="1" dirty="0"/>
              <a:t>Hnízdo b</a:t>
            </a:r>
            <a:r>
              <a:rPr lang="cs-CZ" b="0" i="1" u="none" strike="noStrike" dirty="0">
                <a:effectLst/>
              </a:rPr>
              <a:t>anditů</a:t>
            </a:r>
            <a:r>
              <a:rPr lang="cs-CZ" b="0" i="0" u="none" strike="noStrike" dirty="0">
                <a:effectLst/>
              </a:rPr>
              <a:t>, 1914</a:t>
            </a:r>
            <a:br>
              <a:rPr lang="cs-CZ" dirty="0"/>
            </a:br>
            <a:endParaRPr lang="cs-CZ" dirty="0"/>
          </a:p>
        </p:txBody>
      </p:sp>
      <p:pic>
        <p:nvPicPr>
          <p:cNvPr id="13313" name="Picture 1" descr="page16image790316752">
            <a:extLst>
              <a:ext uri="{FF2B5EF4-FFF2-40B4-BE49-F238E27FC236}">
                <a16:creationId xmlns:a16="http://schemas.microsoft.com/office/drawing/2014/main" id="{08F84C22-CD29-03DE-96BB-5BA9530A2BE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3800" y="2305844"/>
            <a:ext cx="24384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62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A051C4-2AB7-FD6B-9C71-28BB464C2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 err="1"/>
              <a:t>Aktivita</a:t>
            </a:r>
            <a:endParaRPr lang="en-US" sz="40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5F88B2B-0265-883C-234C-56BF0F19C4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81D56A-9676-09AC-5872-C8312A25A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Co </a:t>
            </a:r>
            <a:r>
              <a:rPr lang="en-US" sz="1800" dirty="0" err="1"/>
              <a:t>podle</a:t>
            </a:r>
            <a:r>
              <a:rPr lang="en-US" sz="1800" dirty="0"/>
              <a:t> </a:t>
            </a:r>
            <a:r>
              <a:rPr lang="en-US" sz="1800" dirty="0" err="1"/>
              <a:t>vás</a:t>
            </a:r>
            <a:r>
              <a:rPr lang="en-US" sz="1800" dirty="0"/>
              <a:t> F </a:t>
            </a:r>
            <a:r>
              <a:rPr lang="en-US" sz="1800" dirty="0" err="1"/>
              <a:t>zobrazuje</a:t>
            </a:r>
            <a:r>
              <a:rPr lang="en-US" sz="1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5069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53" name="Rectangle 14352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8544AC0-7E9E-F5A1-7990-4051E03F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b="0" i="0" u="none" strike="noStrike">
                <a:effectLst/>
              </a:rPr>
              <a:t>Sociální fotografie Lewise Hinea, 1914</a:t>
            </a:r>
            <a:br>
              <a:rPr lang="en-US" sz="2800"/>
            </a:br>
            <a:endParaRPr lang="en-US" sz="2800"/>
          </a:p>
        </p:txBody>
      </p:sp>
      <p:sp>
        <p:nvSpPr>
          <p:cNvPr id="14355" name="Rectangle 14354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357" name="Rectangle 14356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50" name="Content Placeholder 14349">
            <a:extLst>
              <a:ext uri="{FF2B5EF4-FFF2-40B4-BE49-F238E27FC236}">
                <a16:creationId xmlns:a16="http://schemas.microsoft.com/office/drawing/2014/main" id="{C7BE1FCA-5CB8-AA0D-321F-AB2D44699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7538" y="412454"/>
            <a:ext cx="3243262" cy="2101850"/>
          </a:xfrm>
        </p:spPr>
        <p:txBody>
          <a:bodyPr anchor="ctr">
            <a:normAutofit/>
          </a:bodyPr>
          <a:lstStyle/>
          <a:p>
            <a:endParaRPr lang="en-US" sz="1700"/>
          </a:p>
        </p:txBody>
      </p:sp>
      <p:pic>
        <p:nvPicPr>
          <p:cNvPr id="14337" name="Picture 1" descr="page17image799749968">
            <a:extLst>
              <a:ext uri="{FF2B5EF4-FFF2-40B4-BE49-F238E27FC236}">
                <a16:creationId xmlns:a16="http://schemas.microsoft.com/office/drawing/2014/main" id="{A37EE3DB-7656-74A6-0A23-0B8DD4FC0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2959630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page17image799754880">
            <a:extLst>
              <a:ext uri="{FF2B5EF4-FFF2-40B4-BE49-F238E27FC236}">
                <a16:creationId xmlns:a16="http://schemas.microsoft.com/office/drawing/2014/main" id="{713B7C30-D19F-C2F0-45F3-0F85C5193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532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30B42C-30CD-7604-3652-472F4D38F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TYPOLOGIE F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AF89988-FBE8-4AB8-9ADF-BE0917048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252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0EE6B9-5D4B-B347-7965-F32DBF701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Válečná fotografie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F9EA62-5FE3-4585-E24F-97790A5E9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368602" cy="387537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1800" b="1" i="0" u="none" strike="noStrike" dirty="0" err="1">
                <a:effectLst/>
              </a:rPr>
              <a:t>Krymská</a:t>
            </a:r>
            <a:r>
              <a:rPr lang="en-US" sz="1800" b="1" i="0" u="none" strike="noStrike" dirty="0">
                <a:effectLst/>
              </a:rPr>
              <a:t> </a:t>
            </a:r>
            <a:r>
              <a:rPr lang="en-US" sz="1800" b="1" i="0" u="none" strike="noStrike" dirty="0" err="1">
                <a:effectLst/>
              </a:rPr>
              <a:t>válka</a:t>
            </a:r>
            <a:r>
              <a:rPr lang="en-US" sz="1800" b="1" i="0" u="none" strike="noStrike" dirty="0">
                <a:effectLst/>
              </a:rPr>
              <a:t> </a:t>
            </a:r>
            <a:r>
              <a:rPr lang="en-US" sz="1800" b="0" i="0" u="none" strike="noStrike" dirty="0">
                <a:effectLst/>
              </a:rPr>
              <a:t>(1853–1856)</a:t>
            </a:r>
          </a:p>
          <a:p>
            <a:pPr lvl="1"/>
            <a:r>
              <a:rPr lang="en-US" sz="1800" b="0" i="0" u="none" strike="noStrike" dirty="0">
                <a:effectLst/>
              </a:rPr>
              <a:t>Roger Fenton</a:t>
            </a:r>
          </a:p>
          <a:p>
            <a:r>
              <a:rPr lang="en-US" sz="1800" b="1" i="0" u="none" strike="noStrike" dirty="0" err="1">
                <a:effectLst/>
              </a:rPr>
              <a:t>Americká</a:t>
            </a:r>
            <a:r>
              <a:rPr lang="en-US" sz="1800" b="1" i="0" u="none" strike="noStrike" dirty="0">
                <a:effectLst/>
              </a:rPr>
              <a:t> </a:t>
            </a:r>
            <a:r>
              <a:rPr lang="en-US" sz="1800" b="1" i="0" u="none" strike="noStrike" dirty="0" err="1">
                <a:effectLst/>
              </a:rPr>
              <a:t>občanská</a:t>
            </a:r>
            <a:r>
              <a:rPr lang="en-US" sz="1800" b="1" i="0" u="none" strike="noStrike" dirty="0">
                <a:effectLst/>
              </a:rPr>
              <a:t> </a:t>
            </a:r>
            <a:r>
              <a:rPr lang="en-US" sz="1800" b="1" i="0" u="none" strike="noStrike" dirty="0" err="1">
                <a:effectLst/>
              </a:rPr>
              <a:t>válka</a:t>
            </a:r>
            <a:r>
              <a:rPr lang="en-US" sz="1800" b="1" i="0" u="none" strike="noStrike" dirty="0">
                <a:effectLst/>
              </a:rPr>
              <a:t> </a:t>
            </a:r>
            <a:r>
              <a:rPr lang="en-US" sz="1800" b="0" i="0" u="none" strike="noStrike" dirty="0">
                <a:effectLst/>
              </a:rPr>
              <a:t>(1861-1865)</a:t>
            </a:r>
          </a:p>
          <a:p>
            <a:pPr lvl="1"/>
            <a:r>
              <a:rPr lang="en-US" sz="1800" b="0" i="0" u="none" strike="noStrike" dirty="0">
                <a:effectLst/>
              </a:rPr>
              <a:t>Mathew Brady, Alexander Gardner</a:t>
            </a:r>
          </a:p>
          <a:p>
            <a:pPr lvl="1"/>
            <a:r>
              <a:rPr lang="en-US" sz="1800" b="0" i="0" u="none" strike="noStrike" dirty="0">
                <a:effectLst/>
              </a:rPr>
              <a:t>Timothy O'Sullivan, George N. Barnard</a:t>
            </a:r>
          </a:p>
          <a:p>
            <a:r>
              <a:rPr lang="en-US" sz="1800" b="0" i="0" u="none" strike="noStrike" dirty="0">
                <a:effectLst/>
              </a:rPr>
              <a:t>Timothy O'Sullivan, </a:t>
            </a:r>
            <a:r>
              <a:rPr lang="en-US" sz="1800" b="0" i="1" u="none" strike="noStrike" dirty="0" err="1">
                <a:effectLst/>
              </a:rPr>
              <a:t>Sklizeň</a:t>
            </a:r>
            <a:r>
              <a:rPr lang="en-US" sz="1800" b="0" i="1" u="none" strike="noStrike" dirty="0">
                <a:effectLst/>
              </a:rPr>
              <a:t> </a:t>
            </a:r>
            <a:r>
              <a:rPr lang="en-US" sz="1800" b="0" i="1" u="none" strike="noStrike" dirty="0" err="1">
                <a:effectLst/>
              </a:rPr>
              <a:t>smrti</a:t>
            </a:r>
            <a:r>
              <a:rPr lang="en-US" sz="1800" b="0" i="0" u="none" strike="noStrike" dirty="0">
                <a:effectLst/>
              </a:rPr>
              <a:t>, Gettysburg</a:t>
            </a:r>
          </a:p>
          <a:p>
            <a:r>
              <a:rPr lang="en-US" sz="1800" b="0" i="0" u="none" strike="noStrike" dirty="0">
                <a:effectLst/>
              </a:rPr>
              <a:t>http://</a:t>
            </a:r>
            <a:r>
              <a:rPr lang="en-US" sz="1800" b="0" i="0" u="none" strike="noStrike" dirty="0" err="1">
                <a:effectLst/>
              </a:rPr>
              <a:t>www.loc.g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ov</a:t>
            </a:r>
            <a:r>
              <a:rPr lang="en-US" sz="1800" b="0" i="0" u="none" strike="noStrike" dirty="0">
                <a:effectLst/>
              </a:rPr>
              <a:t>/pictures/</a:t>
            </a:r>
            <a:r>
              <a:rPr lang="en-US" sz="1800" b="0" i="0" u="none" strike="noStrike" dirty="0" err="1">
                <a:effectLst/>
              </a:rPr>
              <a:t>colle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ction</a:t>
            </a:r>
            <a:r>
              <a:rPr lang="en-US" sz="1800" b="0" i="0" u="none" strike="noStrike" dirty="0">
                <a:effectLst/>
              </a:rPr>
              <a:t>/</a:t>
            </a:r>
            <a:r>
              <a:rPr lang="en-US" sz="1800" b="0" i="0" u="none" strike="noStrike" dirty="0" err="1">
                <a:effectLst/>
              </a:rPr>
              <a:t>cwp</a:t>
            </a:r>
            <a:r>
              <a:rPr lang="en-US" sz="1800" b="0" i="0" u="none" strike="noStrike" dirty="0">
                <a:effectLst/>
              </a:rPr>
              <a:t>/</a:t>
            </a:r>
          </a:p>
          <a:p>
            <a:r>
              <a:rPr lang="en-US" sz="1800" b="0" i="0" u="none" strike="noStrike" dirty="0" err="1">
                <a:effectLst/>
              </a:rPr>
              <a:t>Přechod</a:t>
            </a:r>
            <a:r>
              <a:rPr lang="en-US" sz="1800" b="0" i="0" u="none" strike="noStrike" dirty="0">
                <a:effectLst/>
              </a:rPr>
              <a:t> od </a:t>
            </a:r>
            <a:r>
              <a:rPr lang="en-US" sz="1800" b="1" i="0" u="none" strike="noStrike" dirty="0" err="1">
                <a:effectLst/>
              </a:rPr>
              <a:t>heroického</a:t>
            </a:r>
            <a:r>
              <a:rPr lang="en-US" sz="1800" b="1" i="0" u="none" strike="noStrike" dirty="0">
                <a:effectLst/>
              </a:rPr>
              <a:t> k </a:t>
            </a:r>
            <a:r>
              <a:rPr lang="en-US" sz="1800" b="1" i="0" u="none" strike="noStrike" dirty="0" err="1">
                <a:effectLst/>
              </a:rPr>
              <a:t>faktickému</a:t>
            </a:r>
            <a:r>
              <a:rPr lang="en-US" sz="1800" b="1" i="0" u="none" strike="noStrike" dirty="0">
                <a:effectLst/>
              </a:rPr>
              <a:t> </a:t>
            </a:r>
            <a:r>
              <a:rPr lang="en-US" sz="1800" b="1" dirty="0" err="1"/>
              <a:t>stylu</a:t>
            </a:r>
            <a:r>
              <a:rPr lang="en-US" sz="1800" b="1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antiheroickému</a:t>
            </a:r>
            <a:r>
              <a:rPr lang="en-US" sz="1800" dirty="0"/>
              <a:t>)/</a:t>
            </a:r>
            <a:r>
              <a:rPr lang="en-US" sz="1800" b="0" i="0" u="none" strike="noStrike" dirty="0" err="1">
                <a:effectLst/>
              </a:rPr>
              <a:t>stejná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řada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problémů</a:t>
            </a:r>
            <a:r>
              <a:rPr lang="en-US" sz="1800" b="0" i="0" u="none" strike="noStrike" dirty="0">
                <a:effectLst/>
              </a:rPr>
              <a:t> pro </a:t>
            </a:r>
            <a:r>
              <a:rPr lang="en-US" sz="1800" b="0" i="0" u="none" strike="noStrike" dirty="0" err="1">
                <a:effectLst/>
              </a:rPr>
              <a:t>historiky</a:t>
            </a:r>
            <a:endParaRPr lang="en-US" sz="1800" b="0" i="0" u="none" strike="noStrike" dirty="0">
              <a:effectLst/>
            </a:endParaRPr>
          </a:p>
          <a:p>
            <a:pPr lvl="1"/>
            <a:r>
              <a:rPr lang="en-US" sz="1400" dirty="0" err="1"/>
              <a:t>zjm</a:t>
            </a:r>
            <a:r>
              <a:rPr lang="en-US" sz="1400" dirty="0"/>
              <a:t>. Po 2SV</a:t>
            </a:r>
          </a:p>
          <a:p>
            <a:pPr lvl="1"/>
            <a:r>
              <a:rPr lang="en-US" sz="1400" b="0" i="0" u="none" strike="noStrike" dirty="0">
                <a:effectLst/>
              </a:rPr>
              <a:t>John Sargent, Robert </a:t>
            </a:r>
            <a:r>
              <a:rPr lang="en-US" sz="1400" b="0" i="0" u="none" strike="noStrike" dirty="0" err="1">
                <a:effectLst/>
              </a:rPr>
              <a:t>Capa</a:t>
            </a:r>
            <a:r>
              <a:rPr lang="en-US" sz="1400" b="0" i="0" u="none" strike="noStrike" dirty="0">
                <a:effectLst/>
              </a:rPr>
              <a:t> – </a:t>
            </a:r>
            <a:r>
              <a:rPr lang="en-US" sz="1400" b="0" i="0" u="none" strike="noStrike" dirty="0" err="1">
                <a:effectLst/>
              </a:rPr>
              <a:t>utrpení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řadového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vojáka</a:t>
            </a:r>
            <a:endParaRPr lang="en-US" sz="1400" b="0" i="0" u="none" strike="noStrike" dirty="0">
              <a:effectLst/>
            </a:endParaRPr>
          </a:p>
          <a:p>
            <a:endParaRPr lang="en-US" sz="18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C5A24F4-7F04-9CBB-A47D-4709EEA75E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8048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page22image761164976">
            <a:extLst>
              <a:ext uri="{FF2B5EF4-FFF2-40B4-BE49-F238E27FC236}">
                <a16:creationId xmlns:a16="http://schemas.microsoft.com/office/drawing/2014/main" id="{2B48CBC2-95F5-6720-4DEC-45AEB9FC31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3593" y="270724"/>
            <a:ext cx="8424814" cy="631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62E9AFF-ABEA-A3EA-2E88-BAB2444937C7}"/>
              </a:ext>
            </a:extLst>
          </p:cNvPr>
          <p:cNvSpPr txBox="1"/>
          <p:nvPr/>
        </p:nvSpPr>
        <p:spPr>
          <a:xfrm>
            <a:off x="2889504" y="6400723"/>
            <a:ext cx="7973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b="0" i="0" u="none" strike="noStrike" dirty="0">
                <a:effectLst/>
              </a:rPr>
              <a:t>Diego de </a:t>
            </a:r>
            <a:r>
              <a:rPr lang="cs-CZ" b="0" i="0" u="none" strike="noStrike" dirty="0" err="1">
                <a:effectLst/>
              </a:rPr>
              <a:t>Velázquez</a:t>
            </a:r>
            <a:r>
              <a:rPr lang="cs-CZ" b="0" i="1" u="none" strike="noStrike" dirty="0">
                <a:effectLst/>
              </a:rPr>
              <a:t>, Kapitulace Bredy</a:t>
            </a:r>
            <a:r>
              <a:rPr lang="cs-CZ" b="0" i="0" u="none" strike="noStrike" dirty="0">
                <a:effectLst/>
              </a:rPr>
              <a:t>, 1634–1635. Olej na plátně.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A4957E-00CB-E48F-CD93-D945C610B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36320"/>
          </a:xfrm>
        </p:spPr>
        <p:txBody>
          <a:bodyPr/>
          <a:lstStyle/>
          <a:p>
            <a:pPr algn="ctr"/>
            <a:r>
              <a:rPr lang="cs-CZ" dirty="0"/>
              <a:t>Heroický styl válečného umění</a:t>
            </a:r>
          </a:p>
        </p:txBody>
      </p:sp>
    </p:spTree>
    <p:extLst>
      <p:ext uri="{BB962C8B-B14F-4D97-AF65-F5344CB8AC3E}">
        <p14:creationId xmlns:p14="http://schemas.microsoft.com/office/powerpoint/2010/main" val="3077559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2" name="Rectangle 1946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B92FD0-FAF1-25B8-2A46-50F195551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200" b="0" i="0" u="none" strike="noStrike" cap="none" normalizeH="0" baseline="0" dirty="0">
                <a:ln>
                  <a:noFill/>
                </a:ln>
                <a:effectLst/>
                <a:latin typeface="ArialMT"/>
              </a:rPr>
              <a:t>Nick Ut, </a:t>
            </a:r>
            <a:r>
              <a:rPr kumimoji="0" lang="cs-CZ" altLang="cs-CZ" sz="42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Válečný teror</a:t>
            </a:r>
            <a:r>
              <a:rPr kumimoji="0" lang="cs-CZ" altLang="cs-CZ" sz="4200" b="0" i="0" u="none" strike="noStrike" cap="none" normalizeH="0" baseline="0" dirty="0">
                <a:ln>
                  <a:noFill/>
                </a:ln>
                <a:effectLst/>
                <a:latin typeface="ArialMT"/>
              </a:rPr>
              <a:t>, 1972 </a:t>
            </a:r>
            <a:endParaRPr kumimoji="0" lang="cs-CZ" altLang="cs-CZ" sz="4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946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979C1A-A632-98F9-243B-D69C1DC84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cs-CZ" sz="2200" dirty="0"/>
              <a:t>utrpení civilistů</a:t>
            </a:r>
          </a:p>
          <a:p>
            <a:r>
              <a:rPr lang="cs-CZ" sz="2200" dirty="0"/>
              <a:t>pro H stále stejné problémy (tlak editorů, poptávka po HLP, atp.)</a:t>
            </a:r>
          </a:p>
        </p:txBody>
      </p:sp>
      <p:pic>
        <p:nvPicPr>
          <p:cNvPr id="19457" name="Picture 1" descr="page23image761115312">
            <a:extLst>
              <a:ext uri="{FF2B5EF4-FFF2-40B4-BE49-F238E27FC236}">
                <a16:creationId xmlns:a16="http://schemas.microsoft.com/office/drawing/2014/main" id="{82A1D3B4-523B-68DE-3C52-4A447750B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619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97" name="Rectangle 20496">
            <a:extLst>
              <a:ext uri="{FF2B5EF4-FFF2-40B4-BE49-F238E27FC236}">
                <a16:creationId xmlns:a16="http://schemas.microsoft.com/office/drawing/2014/main" id="{5E39003D-C295-438B-92E5-BA8AB22F1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499" name="Rectangle 20498">
            <a:extLst>
              <a:ext uri="{FF2B5EF4-FFF2-40B4-BE49-F238E27FC236}">
                <a16:creationId xmlns:a16="http://schemas.microsoft.com/office/drawing/2014/main" id="{C1351349-D8A6-43B2-82BD-D2B00AC91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1515" y="633619"/>
            <a:ext cx="4520912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A1EC45-AFFE-F9E7-FBCD-DA9D2CAD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0186" y="978408"/>
            <a:ext cx="3721608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Městská fotografie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711B21C-AAEE-2A79-A3AD-3367844C7D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1479" y="634000"/>
            <a:ext cx="3785616" cy="5495544"/>
          </a:xfrm>
          <a:prstGeom prst="rect">
            <a:avLst/>
          </a:prstGeom>
        </p:spPr>
      </p:pic>
      <p:pic>
        <p:nvPicPr>
          <p:cNvPr id="20481" name="Picture 1" descr="page24image707230352">
            <a:extLst>
              <a:ext uri="{FF2B5EF4-FFF2-40B4-BE49-F238E27FC236}">
                <a16:creationId xmlns:a16="http://schemas.microsoft.com/office/drawing/2014/main" id="{68692407-8E47-3EA1-FC84-2D394A65467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3804" y="633619"/>
            <a:ext cx="2651760" cy="267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1" name="Rectangle 20500">
            <a:extLst>
              <a:ext uri="{FF2B5EF4-FFF2-40B4-BE49-F238E27FC236}">
                <a16:creationId xmlns:a16="http://schemas.microsoft.com/office/drawing/2014/main" id="{49CAD0BD-370C-42DD-938F-4C24027CF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97506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03" name="Rectangle 20502">
            <a:extLst>
              <a:ext uri="{FF2B5EF4-FFF2-40B4-BE49-F238E27FC236}">
                <a16:creationId xmlns:a16="http://schemas.microsoft.com/office/drawing/2014/main" id="{E2E536EC-D776-4DBA-ABA7-CCC72D7F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9397" y="2185416"/>
            <a:ext cx="3666744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483" name="Picture 3" descr="page24image707681248">
            <a:extLst>
              <a:ext uri="{FF2B5EF4-FFF2-40B4-BE49-F238E27FC236}">
                <a16:creationId xmlns:a16="http://schemas.microsoft.com/office/drawing/2014/main" id="{412E0459-B0A2-6357-3986-41A2DDB33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3804" y="3450352"/>
            <a:ext cx="2651760" cy="267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126C29-5229-109C-EE3D-71DAE7F5B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0186" y="2368296"/>
            <a:ext cx="3721608" cy="350215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 err="1"/>
              <a:t>často</a:t>
            </a:r>
            <a:r>
              <a:rPr lang="en-US" sz="1700" dirty="0"/>
              <a:t> </a:t>
            </a:r>
            <a:r>
              <a:rPr lang="en-US" sz="1700" dirty="0" err="1"/>
              <a:t>pracuje</a:t>
            </a:r>
            <a:r>
              <a:rPr lang="en-US" sz="1700" dirty="0"/>
              <a:t> s F, </a:t>
            </a:r>
            <a:r>
              <a:rPr lang="en-US" sz="1700" dirty="0" err="1"/>
              <a:t>obrazy</a:t>
            </a:r>
            <a:r>
              <a:rPr lang="en-US" sz="1700" dirty="0"/>
              <a:t>, </a:t>
            </a:r>
            <a:r>
              <a:rPr lang="en-US" sz="1700" dirty="0" err="1"/>
              <a:t>grafikami</a:t>
            </a:r>
            <a:endParaRPr lang="en-US" sz="1700" dirty="0"/>
          </a:p>
          <a:p>
            <a:r>
              <a:rPr lang="en-US" sz="1700" dirty="0"/>
              <a:t>F </a:t>
            </a:r>
            <a:r>
              <a:rPr lang="en-US" sz="1700" dirty="0" err="1"/>
              <a:t>zvláště</a:t>
            </a:r>
            <a:r>
              <a:rPr lang="en-US" sz="1700" dirty="0"/>
              <a:t> </a:t>
            </a:r>
            <a:r>
              <a:rPr lang="en-US" sz="1700" dirty="0" err="1"/>
              <a:t>cenná</a:t>
            </a:r>
            <a:r>
              <a:rPr lang="en-US" sz="1700" dirty="0"/>
              <a:t> pro </a:t>
            </a:r>
            <a:r>
              <a:rPr lang="en-US" sz="1700" dirty="0" err="1"/>
              <a:t>mapování</a:t>
            </a:r>
            <a:r>
              <a:rPr lang="en-US" sz="1700" dirty="0"/>
              <a:t> a H </a:t>
            </a:r>
            <a:r>
              <a:rPr lang="en-US" sz="1700" dirty="0" err="1"/>
              <a:t>zmizelých</a:t>
            </a:r>
            <a:r>
              <a:rPr lang="en-US" sz="1700" dirty="0"/>
              <a:t> </a:t>
            </a:r>
            <a:r>
              <a:rPr lang="en-US" sz="1700" dirty="0" err="1"/>
              <a:t>částí</a:t>
            </a:r>
            <a:r>
              <a:rPr lang="en-US" sz="1700" dirty="0"/>
              <a:t> </a:t>
            </a:r>
            <a:r>
              <a:rPr lang="en-US" sz="1700" dirty="0" err="1"/>
              <a:t>měst</a:t>
            </a:r>
            <a:r>
              <a:rPr lang="en-US" sz="1700" dirty="0"/>
              <a:t> (</a:t>
            </a:r>
            <a:r>
              <a:rPr lang="en-US" sz="1700" dirty="0" err="1"/>
              <a:t>slumy</a:t>
            </a:r>
            <a:r>
              <a:rPr lang="en-US" sz="1700" dirty="0"/>
              <a:t>, </a:t>
            </a:r>
            <a:r>
              <a:rPr lang="en-US" sz="1700" dirty="0" err="1"/>
              <a:t>atp</a:t>
            </a:r>
            <a:r>
              <a:rPr lang="en-US" sz="1700" dirty="0"/>
              <a:t>.)</a:t>
            </a:r>
          </a:p>
          <a:p>
            <a:pPr lvl="1"/>
            <a:r>
              <a:rPr lang="en-US" sz="1300" dirty="0" err="1"/>
              <a:t>aleje</a:t>
            </a:r>
            <a:endParaRPr lang="en-US" sz="1300" dirty="0"/>
          </a:p>
          <a:p>
            <a:pPr lvl="1"/>
            <a:endParaRPr lang="en-US" sz="1300" dirty="0"/>
          </a:p>
          <a:p>
            <a:pPr lvl="1"/>
            <a:r>
              <a:rPr lang="en-US" sz="1300" dirty="0" err="1"/>
              <a:t>promenády</a:t>
            </a:r>
            <a:r>
              <a:rPr lang="en-US" sz="1300" dirty="0"/>
              <a:t>  </a:t>
            </a:r>
            <a:r>
              <a:rPr lang="en-US" sz="1300" dirty="0" err="1"/>
              <a:t>atp</a:t>
            </a:r>
            <a:r>
              <a:rPr lang="en-US" sz="1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1688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page25image777755456">
            <a:extLst>
              <a:ext uri="{FF2B5EF4-FFF2-40B4-BE49-F238E27FC236}">
                <a16:creationId xmlns:a16="http://schemas.microsoft.com/office/drawing/2014/main" id="{AF650378-B77B-E74A-5911-64A3275F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186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34" name="Rectangle 22533">
            <a:extLst>
              <a:ext uri="{FF2B5EF4-FFF2-40B4-BE49-F238E27FC236}">
                <a16:creationId xmlns:a16="http://schemas.microsoft.com/office/drawing/2014/main" id="{D2854001-B4AF-4E18-9D2E-33E37F97A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2294C53-DDE8-91A8-1ECA-A99CA1359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Letecká fotografie</a:t>
            </a:r>
          </a:p>
        </p:txBody>
      </p:sp>
      <p:sp>
        <p:nvSpPr>
          <p:cNvPr id="22536" name="Rectangle 22535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38" name="Rectangle 22537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1A245F-77C6-9600-0068-AC108234E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270" y="3355848"/>
            <a:ext cx="6244957" cy="28254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 b="0" i="0" u="none" strike="noStrike" dirty="0">
                <a:effectLst/>
              </a:rPr>
              <a:t>1 a 2SV</a:t>
            </a:r>
          </a:p>
          <a:p>
            <a:r>
              <a:rPr lang="en-US" sz="1400" dirty="0" err="1"/>
              <a:t>i</a:t>
            </a:r>
            <a:r>
              <a:rPr lang="en-US" sz="1400" b="0" i="0" u="none" strike="noStrike" dirty="0" err="1">
                <a:effectLst/>
              </a:rPr>
              <a:t>nformace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které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nejsou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zřejmé</a:t>
            </a:r>
            <a:r>
              <a:rPr lang="en-US" sz="1400" b="0" i="0" u="none" strike="noStrike" dirty="0">
                <a:effectLst/>
              </a:rPr>
              <a:t> z </a:t>
            </a:r>
            <a:r>
              <a:rPr lang="en-US" sz="1400" b="0" i="0" u="none" strike="noStrike" dirty="0" err="1">
                <a:effectLst/>
              </a:rPr>
              <a:t>jiných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zdrojů</a:t>
            </a:r>
            <a:r>
              <a:rPr lang="en-US" sz="1400" b="0" i="0" u="none" strike="noStrike" dirty="0">
                <a:effectLst/>
              </a:rPr>
              <a:t> (</a:t>
            </a:r>
            <a:r>
              <a:rPr lang="en-US" sz="1400" b="0" i="0" u="none" strike="noStrike" dirty="0" err="1">
                <a:effectLst/>
              </a:rPr>
              <a:t>stopy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vegetace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stopy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půdy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zemní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valy</a:t>
            </a:r>
            <a:r>
              <a:rPr lang="en-US" sz="1400" b="0" i="0" u="none" strike="noStrike" dirty="0">
                <a:effectLst/>
              </a:rPr>
              <a:t>)</a:t>
            </a:r>
          </a:p>
          <a:p>
            <a:r>
              <a:rPr lang="en-US" sz="1400" dirty="0" err="1"/>
              <a:t>Dějiny</a:t>
            </a:r>
            <a:r>
              <a:rPr lang="en-US" sz="1400" dirty="0"/>
              <a:t> </a:t>
            </a:r>
            <a:r>
              <a:rPr lang="en-US" sz="1400" dirty="0" err="1"/>
              <a:t>středověku</a:t>
            </a:r>
            <a:r>
              <a:rPr lang="en-US" sz="1400" dirty="0"/>
              <a:t> a </a:t>
            </a:r>
            <a:r>
              <a:rPr lang="en-US" sz="1400" dirty="0" err="1"/>
              <a:t>raného</a:t>
            </a:r>
            <a:r>
              <a:rPr lang="en-US" sz="1400" dirty="0"/>
              <a:t> </a:t>
            </a:r>
            <a:r>
              <a:rPr lang="en-US" sz="1400" dirty="0" err="1"/>
              <a:t>novověku</a:t>
            </a:r>
            <a:endParaRPr lang="en-US" sz="1400" b="0" i="0" u="none" strike="noStrike" dirty="0">
              <a:effectLst/>
            </a:endParaRPr>
          </a:p>
          <a:p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Opatství</a:t>
            </a:r>
            <a:r>
              <a:rPr lang="en-US" sz="1400" b="0" i="0" u="none" strike="noStrike" dirty="0">
                <a:effectLst/>
              </a:rPr>
              <a:t> Wymondham, Norfolk</a:t>
            </a:r>
          </a:p>
          <a:p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Opatství</a:t>
            </a:r>
            <a:r>
              <a:rPr lang="en-US" sz="1400" b="0" i="0" u="none" strike="noStrike" dirty="0">
                <a:effectLst/>
              </a:rPr>
              <a:t> West Dereham</a:t>
            </a:r>
          </a:p>
          <a:p>
            <a:r>
              <a:rPr lang="en-US" sz="1400" b="0" i="0" u="none" strike="noStrike" dirty="0" err="1">
                <a:effectLst/>
              </a:rPr>
              <a:t>Klášterní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hospodářství</a:t>
            </a:r>
            <a:r>
              <a:rPr lang="en-US" sz="1400" b="0" i="0" u="none" strike="noStrike" dirty="0">
                <a:effectLst/>
              </a:rPr>
              <a:t> (</a:t>
            </a:r>
            <a:r>
              <a:rPr lang="en-US" sz="1400" b="0" i="0" u="none" strike="noStrike" dirty="0" err="1">
                <a:effectLst/>
              </a:rPr>
              <a:t>umístění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hospodářských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budov</a:t>
            </a:r>
            <a:r>
              <a:rPr lang="en-US" sz="1400" b="0" i="0" u="none" strike="noStrike" dirty="0">
                <a:effectLst/>
              </a:rPr>
              <a:t>/</a:t>
            </a:r>
            <a:r>
              <a:rPr lang="en-US" sz="1400" b="0" i="0" u="none" strike="noStrike" dirty="0" err="1">
                <a:effectLst/>
              </a:rPr>
              <a:t>nedostatek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dokumentů</a:t>
            </a:r>
            <a:r>
              <a:rPr lang="en-US" sz="1400" b="0" i="0" u="none" strike="noStrike" dirty="0">
                <a:effectLst/>
              </a:rPr>
              <a:t>)</a:t>
            </a:r>
          </a:p>
          <a:p>
            <a:r>
              <a:rPr lang="en-US" sz="1400" b="0" i="0" u="none" strike="noStrike" dirty="0" err="1">
                <a:effectLst/>
              </a:rPr>
              <a:t>Statek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Monknash</a:t>
            </a:r>
            <a:endParaRPr lang="en-US" sz="1400" b="0" i="0" u="none" strike="noStrike" dirty="0">
              <a:effectLst/>
            </a:endParaRPr>
          </a:p>
          <a:p>
            <a:endParaRPr lang="en-US" sz="1400" dirty="0"/>
          </a:p>
        </p:txBody>
      </p:sp>
      <p:pic>
        <p:nvPicPr>
          <p:cNvPr id="22529" name="Picture 1" descr="page26image777817968">
            <a:extLst>
              <a:ext uri="{FF2B5EF4-FFF2-40B4-BE49-F238E27FC236}">
                <a16:creationId xmlns:a16="http://schemas.microsoft.com/office/drawing/2014/main" id="{78A38DAD-6FE5-204D-7ECB-20DEDABE902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4007" y="603504"/>
            <a:ext cx="4050792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311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7B3BA9A-DBBD-31A6-12A6-AB9D666E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Policejní fotografie</a:t>
            </a:r>
          </a:p>
        </p:txBody>
      </p:sp>
      <p:sp>
        <p:nvSpPr>
          <p:cNvPr id="15369" name="Rectangle 15368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00DF7E-268D-0A4D-7BF8-DD766E3EAB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57538" y="412454"/>
            <a:ext cx="3243262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 dirty="0"/>
              <a:t>1800 Fr </a:t>
            </a:r>
            <a:r>
              <a:rPr lang="en-US" sz="1700" dirty="0" err="1"/>
              <a:t>policie</a:t>
            </a:r>
            <a:endParaRPr lang="en-US" sz="1700" dirty="0"/>
          </a:p>
          <a:p>
            <a:r>
              <a:rPr lang="en-US" sz="1700" dirty="0"/>
              <a:t>50. </a:t>
            </a:r>
            <a:r>
              <a:rPr lang="en-US" sz="1700" dirty="0" err="1"/>
              <a:t>léta</a:t>
            </a:r>
            <a:r>
              <a:rPr lang="en-US" sz="1700" dirty="0"/>
              <a:t> 19. </a:t>
            </a:r>
            <a:r>
              <a:rPr lang="en-US" sz="1700" dirty="0" err="1"/>
              <a:t>století</a:t>
            </a:r>
            <a:r>
              <a:rPr lang="en-US" sz="1700" dirty="0"/>
              <a:t>, </a:t>
            </a:r>
            <a:r>
              <a:rPr lang="en-US" sz="1700" dirty="0" err="1"/>
              <a:t>Newyorská</a:t>
            </a:r>
            <a:r>
              <a:rPr lang="en-US" sz="1700" dirty="0"/>
              <a:t> </a:t>
            </a:r>
            <a:r>
              <a:rPr lang="en-US" sz="1700" dirty="0" err="1"/>
              <a:t>policie</a:t>
            </a:r>
            <a:r>
              <a:rPr lang="en-US" sz="1700" dirty="0"/>
              <a:t>, </a:t>
            </a:r>
            <a:r>
              <a:rPr lang="en-US" sz="1700" dirty="0" err="1"/>
              <a:t>galerie</a:t>
            </a:r>
            <a:r>
              <a:rPr lang="en-US" sz="1700" dirty="0"/>
              <a:t> </a:t>
            </a:r>
            <a:r>
              <a:rPr lang="en-US" sz="1700" dirty="0" err="1"/>
              <a:t>zločinců</a:t>
            </a:r>
            <a:r>
              <a:rPr lang="en-US" sz="1700" dirty="0"/>
              <a:t> Rogue’s Gallery</a:t>
            </a:r>
          </a:p>
          <a:p>
            <a:pPr lvl="1"/>
            <a:r>
              <a:rPr lang="en-US" sz="1300" dirty="0"/>
              <a:t>Mug shot</a:t>
            </a:r>
          </a:p>
          <a:p>
            <a:pPr marL="0"/>
            <a:endParaRPr lang="en-US" sz="1700" dirty="0"/>
          </a:p>
        </p:txBody>
      </p:sp>
      <p:pic>
        <p:nvPicPr>
          <p:cNvPr id="15362" name="Picture 2" descr="page18image790558352">
            <a:extLst>
              <a:ext uri="{FF2B5EF4-FFF2-40B4-BE49-F238E27FC236}">
                <a16:creationId xmlns:a16="http://schemas.microsoft.com/office/drawing/2014/main" id="{43624528-5E7A-833E-B6A2-06D5657A6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2959630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" name="Picture 1" descr="page18image790549472">
            <a:extLst>
              <a:ext uri="{FF2B5EF4-FFF2-40B4-BE49-F238E27FC236}">
                <a16:creationId xmlns:a16="http://schemas.microsoft.com/office/drawing/2014/main" id="{6A7AD1CD-29CF-4B62-E5C9-78D7C93BD49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065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0" name="Rectangle 16389">
            <a:extLst>
              <a:ext uri="{FF2B5EF4-FFF2-40B4-BE49-F238E27FC236}">
                <a16:creationId xmlns:a16="http://schemas.microsoft.com/office/drawing/2014/main" id="{50E4C519-FBE9-4ABE-A8F9-C2CBE3269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5" name="Picture 1" descr="page19image759671600">
            <a:extLst>
              <a:ext uri="{FF2B5EF4-FFF2-40B4-BE49-F238E27FC236}">
                <a16:creationId xmlns:a16="http://schemas.microsoft.com/office/drawing/2014/main" id="{315D1D90-AC00-FD8F-FD8B-12DC4128263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5637" y="-1"/>
            <a:ext cx="8946363" cy="6858000"/>
          </a:xfrm>
          <a:custGeom>
            <a:avLst/>
            <a:gdLst/>
            <a:ahLst/>
            <a:cxnLst/>
            <a:rect l="l" t="t" r="r" b="b"/>
            <a:pathLst>
              <a:path w="8946363" h="6858000">
                <a:moveTo>
                  <a:pt x="0" y="0"/>
                </a:moveTo>
                <a:lnTo>
                  <a:pt x="8946363" y="0"/>
                </a:lnTo>
                <a:lnTo>
                  <a:pt x="8946363" y="6858000"/>
                </a:lnTo>
                <a:lnTo>
                  <a:pt x="1" y="6858000"/>
                </a:lnTo>
                <a:lnTo>
                  <a:pt x="60040" y="6788731"/>
                </a:lnTo>
                <a:cubicBezTo>
                  <a:pt x="770566" y="5928901"/>
                  <a:pt x="1210035" y="4741057"/>
                  <a:pt x="1210035" y="3429001"/>
                </a:cubicBezTo>
                <a:cubicBezTo>
                  <a:pt x="1210035" y="2116945"/>
                  <a:pt x="770566" y="929101"/>
                  <a:pt x="60040" y="6927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6392" name="Freeform: Shape 16391">
            <a:extLst>
              <a:ext uri="{FF2B5EF4-FFF2-40B4-BE49-F238E27FC236}">
                <a16:creationId xmlns:a16="http://schemas.microsoft.com/office/drawing/2014/main" id="{80EC29FB-299E-49F3-8C7B-01199632A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455672" cy="6858000"/>
          </a:xfrm>
          <a:custGeom>
            <a:avLst/>
            <a:gdLst>
              <a:gd name="connsiteX0" fmla="*/ 0 w 4455672"/>
              <a:gd name="connsiteY0" fmla="*/ 0 h 6858000"/>
              <a:gd name="connsiteX1" fmla="*/ 3245636 w 4455672"/>
              <a:gd name="connsiteY1" fmla="*/ 0 h 6858000"/>
              <a:gd name="connsiteX2" fmla="*/ 3305677 w 4455672"/>
              <a:gd name="connsiteY2" fmla="*/ 69272 h 6858000"/>
              <a:gd name="connsiteX3" fmla="*/ 4455672 w 4455672"/>
              <a:gd name="connsiteY3" fmla="*/ 3429001 h 6858000"/>
              <a:gd name="connsiteX4" fmla="*/ 3305677 w 4455672"/>
              <a:gd name="connsiteY4" fmla="*/ 6788731 h 6858000"/>
              <a:gd name="connsiteX5" fmla="*/ 3245638 w 4455672"/>
              <a:gd name="connsiteY5" fmla="*/ 6858000 h 6858000"/>
              <a:gd name="connsiteX6" fmla="*/ 0 w 445567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2" h="6858000">
                <a:moveTo>
                  <a:pt x="0" y="0"/>
                </a:moveTo>
                <a:lnTo>
                  <a:pt x="3245636" y="0"/>
                </a:lnTo>
                <a:lnTo>
                  <a:pt x="3305677" y="69272"/>
                </a:lnTo>
                <a:cubicBezTo>
                  <a:pt x="4016203" y="929101"/>
                  <a:pt x="4455672" y="2116945"/>
                  <a:pt x="4455672" y="3429001"/>
                </a:cubicBezTo>
                <a:cubicBezTo>
                  <a:pt x="4455672" y="4741057"/>
                  <a:pt x="4016203" y="5928901"/>
                  <a:pt x="3305677" y="6788731"/>
                </a:cubicBezTo>
                <a:lnTo>
                  <a:pt x="3245638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394" name="Freeform: Shape 16393">
            <a:extLst>
              <a:ext uri="{FF2B5EF4-FFF2-40B4-BE49-F238E27FC236}">
                <a16:creationId xmlns:a16="http://schemas.microsoft.com/office/drawing/2014/main" id="{C29A2522-B27A-45C5-897B-79A1407D1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8" cy="6858000"/>
          </a:xfrm>
          <a:custGeom>
            <a:avLst/>
            <a:gdLst>
              <a:gd name="connsiteX0" fmla="*/ 0 w 4446528"/>
              <a:gd name="connsiteY0" fmla="*/ 0 h 6858000"/>
              <a:gd name="connsiteX1" fmla="*/ 3236492 w 4446528"/>
              <a:gd name="connsiteY1" fmla="*/ 0 h 6858000"/>
              <a:gd name="connsiteX2" fmla="*/ 3296533 w 4446528"/>
              <a:gd name="connsiteY2" fmla="*/ 69272 h 6858000"/>
              <a:gd name="connsiteX3" fmla="*/ 4446528 w 4446528"/>
              <a:gd name="connsiteY3" fmla="*/ 3429001 h 6858000"/>
              <a:gd name="connsiteX4" fmla="*/ 3296533 w 4446528"/>
              <a:gd name="connsiteY4" fmla="*/ 6788731 h 6858000"/>
              <a:gd name="connsiteX5" fmla="*/ 3236494 w 4446528"/>
              <a:gd name="connsiteY5" fmla="*/ 6858000 h 6858000"/>
              <a:gd name="connsiteX6" fmla="*/ 0 w 444652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8" h="6858000">
                <a:moveTo>
                  <a:pt x="0" y="0"/>
                </a:moveTo>
                <a:lnTo>
                  <a:pt x="3236492" y="0"/>
                </a:lnTo>
                <a:lnTo>
                  <a:pt x="3296533" y="69272"/>
                </a:lnTo>
                <a:cubicBezTo>
                  <a:pt x="4007059" y="929101"/>
                  <a:pt x="4446528" y="2116945"/>
                  <a:pt x="4446528" y="3429001"/>
                </a:cubicBezTo>
                <a:cubicBezTo>
                  <a:pt x="4446528" y="4741057"/>
                  <a:pt x="4007059" y="5928901"/>
                  <a:pt x="3296533" y="6788731"/>
                </a:cubicBezTo>
                <a:lnTo>
                  <a:pt x="323649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C5BAC5-271A-B5B7-EC1F-9B8AEB27F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>
                <a:effectLst/>
              </a:rPr>
              <a:t>August Sander</a:t>
            </a:r>
            <a:endParaRPr lang="en-US" sz="2800" dirty="0"/>
          </a:p>
        </p:txBody>
      </p:sp>
      <p:sp>
        <p:nvSpPr>
          <p:cNvPr id="16396" name="Rectangle 16395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0961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398" name="Rectangle 1639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181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E7C873-4A2B-0E01-6208-E22E61DF75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>
                <a:effectLst/>
              </a:rPr>
              <a:t>Tzv</a:t>
            </a:r>
            <a:r>
              <a:rPr lang="en-US" sz="2000" dirty="0">
                <a:effectLst/>
              </a:rPr>
              <a:t>. </a:t>
            </a:r>
            <a:r>
              <a:rPr lang="en-US" sz="2000" dirty="0" err="1"/>
              <a:t>n</a:t>
            </a:r>
            <a:r>
              <a:rPr lang="en-US" sz="2000" dirty="0" err="1">
                <a:effectLst/>
              </a:rPr>
              <a:t>emanipulovaná</a:t>
            </a:r>
            <a:r>
              <a:rPr lang="en-US" sz="2000" dirty="0">
                <a:effectLst/>
              </a:rPr>
              <a:t> </a:t>
            </a:r>
            <a:r>
              <a:rPr lang="en-US" sz="2000" i="1" dirty="0">
                <a:effectLst/>
              </a:rPr>
              <a:t>F</a:t>
            </a:r>
          </a:p>
          <a:p>
            <a:r>
              <a:rPr lang="en-US" sz="2000" dirty="0"/>
              <a:t>F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nástroj</a:t>
            </a:r>
            <a:r>
              <a:rPr lang="en-US" sz="2000" dirty="0"/>
              <a:t> </a:t>
            </a:r>
            <a:r>
              <a:rPr lang="en-US" sz="2000" dirty="0" err="1"/>
              <a:t>sociáln</a:t>
            </a:r>
            <a:r>
              <a:rPr lang="en-US" sz="2000" dirty="0"/>
              <a:t> </a:t>
            </a:r>
            <a:r>
              <a:rPr lang="en-US" sz="2000" dirty="0" err="1"/>
              <a:t>analýzy</a:t>
            </a:r>
            <a:r>
              <a:rPr lang="en-US" sz="2000" dirty="0"/>
              <a:t>: </a:t>
            </a:r>
            <a:r>
              <a:rPr lang="en-US" sz="2000" i="1" dirty="0"/>
              <a:t>“</a:t>
            </a:r>
            <a:r>
              <a:rPr lang="cs-CZ" sz="2000" b="0" i="1" u="none" strike="noStrike" dirty="0">
                <a:effectLst/>
              </a:rPr>
              <a:t>profese a sociální zařazení se zřetelně projevují v celé fyziognomii člověka</a:t>
            </a:r>
            <a:r>
              <a:rPr lang="en-US" sz="2000" i="1" dirty="0"/>
              <a:t>”</a:t>
            </a:r>
            <a:endParaRPr lang="en-US" sz="2000" i="1" dirty="0">
              <a:effectLst/>
            </a:endParaRPr>
          </a:p>
          <a:p>
            <a:r>
              <a:rPr lang="en-US" sz="2000" i="1" dirty="0" err="1">
                <a:effectLst/>
              </a:rPr>
              <a:t>Zrcadlo</a:t>
            </a:r>
            <a:r>
              <a:rPr lang="en-US" sz="2000" i="1" dirty="0">
                <a:effectLst/>
              </a:rPr>
              <a:t> </a:t>
            </a:r>
            <a:r>
              <a:rPr lang="en-US" sz="2000" i="1" dirty="0" err="1">
                <a:effectLst/>
              </a:rPr>
              <a:t>Německa</a:t>
            </a:r>
            <a:r>
              <a:rPr lang="en-US" sz="2000" dirty="0">
                <a:effectLst/>
              </a:rPr>
              <a:t>, (</a:t>
            </a:r>
            <a:r>
              <a:rPr lang="en-US" sz="2000" dirty="0" err="1">
                <a:effectLst/>
              </a:rPr>
              <a:t>Deutschenspiegel</a:t>
            </a:r>
            <a:r>
              <a:rPr lang="en-US" sz="2000" dirty="0">
                <a:effectLst/>
              </a:rPr>
              <a:t>) 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28453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182F4-355B-D2F2-B51A-F65A8E28D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6330" y="161121"/>
            <a:ext cx="3269384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0" i="0" u="none" strike="noStrike" dirty="0" err="1">
                <a:effectLst/>
              </a:rPr>
              <a:t>Původ</a:t>
            </a:r>
            <a:r>
              <a:rPr lang="en-US" sz="3200" b="0" i="0" u="none" strike="noStrike" dirty="0">
                <a:effectLst/>
              </a:rPr>
              <a:t> a </a:t>
            </a:r>
            <a:r>
              <a:rPr lang="en-US" sz="3200" b="0" i="0" u="none" strike="noStrike" dirty="0" err="1">
                <a:effectLst/>
              </a:rPr>
              <a:t>význam</a:t>
            </a:r>
            <a:br>
              <a:rPr lang="en-US" sz="3200" b="0" i="0" u="none" strike="noStrike" dirty="0">
                <a:effectLst/>
              </a:rPr>
            </a:br>
            <a:endParaRPr lang="en-US" sz="3200" dirty="0"/>
          </a:p>
        </p:txBody>
      </p:sp>
      <p:pic>
        <p:nvPicPr>
          <p:cNvPr id="4" name="Obrázek 3" descr="Obsah obrázku skica, kresba, savec, kobyla&#10;&#10;Popis byl vytvořen automaticky">
            <a:extLst>
              <a:ext uri="{FF2B5EF4-FFF2-40B4-BE49-F238E27FC236}">
                <a16:creationId xmlns:a16="http://schemas.microsoft.com/office/drawing/2014/main" id="{736D3B8E-C053-34B2-4556-26B1C4C421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088" y="2241878"/>
            <a:ext cx="3343333" cy="2231674"/>
          </a:xfrm>
          <a:prstGeom prst="rect">
            <a:avLst/>
          </a:prstGeom>
        </p:spPr>
      </p:pic>
      <p:pic>
        <p:nvPicPr>
          <p:cNvPr id="1025" name="Picture 1" descr="page2image777152704">
            <a:extLst>
              <a:ext uri="{FF2B5EF4-FFF2-40B4-BE49-F238E27FC236}">
                <a16:creationId xmlns:a16="http://schemas.microsoft.com/office/drawing/2014/main" id="{415ABA6C-22B6-9A08-035D-EBB8043F0AD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3929" y="2172119"/>
            <a:ext cx="3343333" cy="237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A8BFA4-E094-EF75-7F18-4D6360319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36330" y="1632845"/>
            <a:ext cx="3240264" cy="344783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 b="0" i="0" u="none" strike="noStrike" dirty="0">
                <a:effectLst/>
              </a:rPr>
              <a:t>Camera obscura, </a:t>
            </a:r>
            <a:r>
              <a:rPr lang="en-US" sz="1600" b="0" i="0" u="none" strike="noStrike" dirty="0" err="1">
                <a:effectLst/>
              </a:rPr>
              <a:t>dírková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komora</a:t>
            </a:r>
            <a:r>
              <a:rPr lang="en-US" sz="1600" b="0" i="0" u="none" strike="noStrike" dirty="0">
                <a:effectLst/>
              </a:rPr>
              <a:t> (pinhole)</a:t>
            </a:r>
          </a:p>
          <a:p>
            <a:r>
              <a:rPr lang="en-US" sz="1600" b="0" i="0" u="none" strike="noStrike" dirty="0" err="1">
                <a:effectLst/>
              </a:rPr>
              <a:t>Fotografie</a:t>
            </a:r>
            <a:r>
              <a:rPr lang="en-US" sz="1600" b="0" i="0" u="none" strike="noStrike" dirty="0">
                <a:effectLst/>
              </a:rPr>
              <a:t>:</a:t>
            </a:r>
          </a:p>
          <a:p>
            <a:pPr lvl="1"/>
            <a:r>
              <a:rPr lang="en-US" sz="1600" b="0" i="0" u="none" strike="noStrike" dirty="0" err="1">
                <a:effectLst/>
              </a:rPr>
              <a:t>Nicéphore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Niépce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1" u="none" strike="noStrike" dirty="0" err="1">
                <a:effectLst/>
              </a:rPr>
              <a:t>Chlapec</a:t>
            </a:r>
            <a:r>
              <a:rPr lang="en-US" sz="1600" b="0" i="1" u="none" strike="noStrike" dirty="0">
                <a:effectLst/>
              </a:rPr>
              <a:t> </a:t>
            </a:r>
            <a:r>
              <a:rPr lang="en-US" sz="1600" b="0" i="1" u="none" strike="noStrike" dirty="0" err="1">
                <a:effectLst/>
              </a:rPr>
              <a:t>vedoucí</a:t>
            </a:r>
            <a:r>
              <a:rPr lang="en-US" sz="1600" b="0" i="1" u="none" strike="noStrike" dirty="0">
                <a:effectLst/>
              </a:rPr>
              <a:t> </a:t>
            </a:r>
            <a:r>
              <a:rPr lang="en-US" sz="1600" b="0" i="1" u="none" strike="noStrike" dirty="0" err="1">
                <a:effectLst/>
              </a:rPr>
              <a:t>koně</a:t>
            </a:r>
            <a:r>
              <a:rPr lang="en-US" sz="1600" b="0" i="1" u="none" strike="noStrike" dirty="0">
                <a:effectLst/>
              </a:rPr>
              <a:t> do </a:t>
            </a:r>
            <a:r>
              <a:rPr lang="en-US" sz="1600" b="0" i="1" u="none" strike="noStrike" dirty="0" err="1">
                <a:effectLst/>
              </a:rPr>
              <a:t>stájí</a:t>
            </a:r>
            <a:r>
              <a:rPr lang="en-US" sz="1600" b="0" i="0" u="none" strike="noStrike" dirty="0">
                <a:effectLst/>
              </a:rPr>
              <a:t>, 1825</a:t>
            </a:r>
          </a:p>
          <a:p>
            <a:pPr lvl="1"/>
            <a:r>
              <a:rPr lang="en-US" sz="1600" b="0" i="0" u="none" strike="noStrike" dirty="0" err="1">
                <a:effectLst/>
              </a:rPr>
              <a:t>Nicéphore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Niépce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1" u="none" strike="noStrike" dirty="0" err="1">
                <a:effectLst/>
              </a:rPr>
              <a:t>Pohled</a:t>
            </a:r>
            <a:r>
              <a:rPr lang="en-US" sz="1600" b="0" i="1" u="none" strike="noStrike" dirty="0">
                <a:effectLst/>
              </a:rPr>
              <a:t> z </a:t>
            </a:r>
            <a:r>
              <a:rPr lang="en-US" sz="1600" b="0" i="1" u="none" strike="noStrike" dirty="0" err="1">
                <a:effectLst/>
              </a:rPr>
              <a:t>okna</a:t>
            </a:r>
            <a:r>
              <a:rPr lang="en-US" sz="1600" b="0" i="1" u="none" strike="noStrike" dirty="0">
                <a:effectLst/>
              </a:rPr>
              <a:t> v Le Gras</a:t>
            </a:r>
            <a:r>
              <a:rPr lang="en-US" sz="1600" b="0" i="0" u="none" strike="noStrike" dirty="0">
                <a:effectLst/>
              </a:rPr>
              <a:t>, 1826 </a:t>
            </a:r>
            <a:r>
              <a:rPr lang="en-US" sz="1600" b="0" i="0" u="none" strike="noStrike" dirty="0" err="1">
                <a:effectLst/>
              </a:rPr>
              <a:t>nebo</a:t>
            </a:r>
            <a:r>
              <a:rPr lang="en-US" sz="1600" b="0" i="0" u="none" strike="noStrike" dirty="0">
                <a:effectLst/>
              </a:rPr>
              <a:t> 1827</a:t>
            </a:r>
          </a:p>
          <a:p>
            <a:pPr lvl="1"/>
            <a:r>
              <a:rPr lang="en-US" sz="1600" dirty="0" err="1"/>
              <a:t>p</a:t>
            </a:r>
            <a:r>
              <a:rPr lang="en-US" sz="1600" b="0" i="0" u="none" strike="noStrike" dirty="0" err="1">
                <a:effectLst/>
              </a:rPr>
              <a:t>rvní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dochovaná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fotografie</a:t>
            </a:r>
            <a:endParaRPr lang="en-US" sz="1600" b="0" i="0" u="none" strike="noStrike" dirty="0">
              <a:effectLst/>
            </a:endParaRPr>
          </a:p>
          <a:p>
            <a:r>
              <a:rPr lang="en-US" sz="1600" b="0" i="0" u="none" strike="noStrike" dirty="0">
                <a:effectLst/>
              </a:rPr>
              <a:t>Louis Daguerre (1787–1851)</a:t>
            </a:r>
          </a:p>
          <a:p>
            <a:pPr lvl="1"/>
            <a:r>
              <a:rPr lang="en-US" sz="1600" b="0" i="0" u="none" strike="noStrike" dirty="0">
                <a:effectLst/>
              </a:rPr>
              <a:t>30. </a:t>
            </a:r>
            <a:r>
              <a:rPr lang="en-US" sz="1600" b="0" i="0" u="none" strike="noStrike" dirty="0" err="1">
                <a:effectLst/>
              </a:rPr>
              <a:t>léta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daguerrotypie</a:t>
            </a:r>
            <a:endParaRPr lang="en-US" sz="1600" b="0" i="0" u="none" strike="noStrike" dirty="0">
              <a:effectLst/>
            </a:endParaRPr>
          </a:p>
          <a:p>
            <a:pPr lvl="1"/>
            <a:r>
              <a:rPr lang="en-US" sz="1600" b="0" i="0" u="none" strike="noStrike" dirty="0">
                <a:effectLst/>
              </a:rPr>
              <a:t>39 </a:t>
            </a:r>
            <a:r>
              <a:rPr lang="en-US" sz="1600" b="0" i="0" u="none" strike="noStrike" dirty="0" err="1">
                <a:effectLst/>
              </a:rPr>
              <a:t>veřejně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známých</a:t>
            </a:r>
            <a:endParaRPr lang="en-US" sz="1600" b="0" i="0" u="none" strike="noStrike" dirty="0">
              <a:effectLst/>
            </a:endParaRPr>
          </a:p>
          <a:p>
            <a:r>
              <a:rPr lang="en-US" sz="1600" b="0" i="0" u="none" strike="noStrike" dirty="0" err="1">
                <a:effectLst/>
              </a:rPr>
              <a:t>Hércules</a:t>
            </a:r>
            <a:r>
              <a:rPr lang="en-US" sz="1600" b="0" i="0" u="none" strike="noStrike" dirty="0">
                <a:effectLst/>
              </a:rPr>
              <a:t> Florence</a:t>
            </a:r>
          </a:p>
          <a:p>
            <a:pPr lvl="1"/>
            <a:r>
              <a:rPr lang="en-US" sz="1600" dirty="0" err="1"/>
              <a:t>p</a:t>
            </a:r>
            <a:r>
              <a:rPr lang="en-US" sz="1600" b="0" i="0" u="none" strike="noStrike" dirty="0" err="1">
                <a:effectLst/>
              </a:rPr>
              <a:t>ojem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fotografie</a:t>
            </a:r>
            <a:endParaRPr lang="en-US" sz="1600" b="0" i="0" u="none" strike="noStrike" dirty="0">
              <a:effectLst/>
            </a:endParaRPr>
          </a:p>
          <a:p>
            <a:pPr lvl="1"/>
            <a:r>
              <a:rPr lang="en-US" sz="1600" b="0" i="0" u="none" strike="noStrike" dirty="0">
                <a:effectLst/>
              </a:rPr>
              <a:t>1833 </a:t>
            </a:r>
            <a:r>
              <a:rPr lang="en-US" sz="1600" b="0" i="0" u="none" strike="noStrike" dirty="0" err="1">
                <a:effectLst/>
              </a:rPr>
              <a:t>fotografie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na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papír</a:t>
            </a:r>
            <a:endParaRPr lang="en-US" sz="1600" b="0" i="0" u="none" strike="noStrike" dirty="0">
              <a:effectLst/>
            </a:endParaRPr>
          </a:p>
        </p:txBody>
      </p:sp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12B241C5-7E45-AD52-638D-31E8FD2BC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1038" name="Rectangle 1037">
              <a:extLst>
                <a:ext uri="{FF2B5EF4-FFF2-40B4-BE49-F238E27FC236}">
                  <a16:creationId xmlns:a16="http://schemas.microsoft.com/office/drawing/2014/main" id="{49503B28-6749-2F02-0050-2CC7D03CF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Rectangle 1038">
              <a:extLst>
                <a:ext uri="{FF2B5EF4-FFF2-40B4-BE49-F238E27FC236}">
                  <a16:creationId xmlns:a16="http://schemas.microsoft.com/office/drawing/2014/main" id="{AC3DEE37-9CE7-622C-B750-66998E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07009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page20image706982176">
            <a:extLst>
              <a:ext uri="{FF2B5EF4-FFF2-40B4-BE49-F238E27FC236}">
                <a16:creationId xmlns:a16="http://schemas.microsoft.com/office/drawing/2014/main" id="{4EBC3DB1-104F-AECE-055A-10C5E8EA2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4ECD080-AC0A-9842-D54B-0AD3CF5A5BA2}"/>
              </a:ext>
            </a:extLst>
          </p:cNvPr>
          <p:cNvSpPr txBox="1"/>
          <p:nvPr/>
        </p:nvSpPr>
        <p:spPr>
          <a:xfrm>
            <a:off x="374904" y="8546515"/>
            <a:ext cx="11817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https://</a:t>
            </a:r>
            <a:r>
              <a:rPr lang="cs-CZ" dirty="0" err="1"/>
              <a:t>www.icp.org</a:t>
            </a:r>
            <a:r>
              <a:rPr lang="cs-CZ" dirty="0"/>
              <a:t>/</a:t>
            </a:r>
            <a:r>
              <a:rPr lang="cs-CZ" dirty="0" err="1"/>
              <a:t>browse</a:t>
            </a:r>
            <a:r>
              <a:rPr lang="cs-CZ" dirty="0"/>
              <a:t>/archive/</a:t>
            </a:r>
            <a:r>
              <a:rPr lang="cs-CZ" dirty="0" err="1"/>
              <a:t>constituents</a:t>
            </a:r>
            <a:r>
              <a:rPr lang="cs-CZ" dirty="0"/>
              <a:t>/august- </a:t>
            </a:r>
            <a:r>
              <a:rPr lang="cs-CZ" dirty="0" err="1"/>
              <a:t>sander?all</a:t>
            </a:r>
            <a:r>
              <a:rPr lang="cs-CZ" dirty="0"/>
              <a:t>/</a:t>
            </a:r>
            <a:r>
              <a:rPr lang="cs-CZ" dirty="0" err="1"/>
              <a:t>all</a:t>
            </a:r>
            <a:r>
              <a:rPr lang="cs-CZ" dirty="0"/>
              <a:t>/</a:t>
            </a:r>
            <a:r>
              <a:rPr lang="cs-CZ" dirty="0" err="1"/>
              <a:t>all</a:t>
            </a:r>
            <a:r>
              <a:rPr lang="cs-CZ" dirty="0"/>
              <a:t>/</a:t>
            </a:r>
            <a:r>
              <a:rPr lang="cs-CZ" dirty="0" err="1"/>
              <a:t>all</a:t>
            </a:r>
            <a:r>
              <a:rPr lang="cs-CZ" dirty="0"/>
              <a:t>/0</a:t>
            </a:r>
          </a:p>
        </p:txBody>
      </p:sp>
    </p:spTree>
    <p:extLst>
      <p:ext uri="{BB962C8B-B14F-4D97-AF65-F5344CB8AC3E}">
        <p14:creationId xmlns:p14="http://schemas.microsoft.com/office/powerpoint/2010/main" val="27290541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58" name="Rectangle 23557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1F5F515-38F1-FE53-F393-57695F3C5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Fotografie venkova</a:t>
            </a:r>
          </a:p>
        </p:txBody>
      </p:sp>
      <p:pic>
        <p:nvPicPr>
          <p:cNvPr id="23553" name="Picture 1" descr="page27image777591216">
            <a:extLst>
              <a:ext uri="{FF2B5EF4-FFF2-40B4-BE49-F238E27FC236}">
                <a16:creationId xmlns:a16="http://schemas.microsoft.com/office/drawing/2014/main" id="{7900D338-CDA3-F606-3D4D-2869B0E6AA2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>
            <a:fillRect/>
          </a:stretch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158811-CF1F-C30F-1281-9192C5CCF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0" i="0" u="none" strike="noStrike">
                <a:effectLst/>
              </a:rPr>
              <a:t>Alan Trechtenberg, </a:t>
            </a:r>
            <a:r>
              <a:rPr lang="en-US" sz="2000" b="0" i="1" u="none" strike="noStrike">
                <a:effectLst/>
              </a:rPr>
              <a:t>Reading American Photographs</a:t>
            </a:r>
            <a:r>
              <a:rPr lang="en-US" sz="2000" b="0" i="0" u="none" strike="noStrike">
                <a:effectLst/>
              </a:rPr>
              <a:t>, 1989</a:t>
            </a:r>
          </a:p>
          <a:p>
            <a:r>
              <a:rPr lang="en-US" sz="2000" b="0" i="0" u="none" strike="noStrike">
                <a:effectLst/>
              </a:rPr>
              <a:t>„Fotograf nemusí přesvědčovat diváka, aby přijal jeho nebo její úhel pohledu, protože divák nemá na výběr; na fotografii vidíme svět z úhlu částečného zorného pole fotoaparátu, z pozice, ve které se nacházel v okamžiku stisknutí spouště.“</a:t>
            </a:r>
          </a:p>
          <a:p>
            <a:r>
              <a:rPr lang="en-US" sz="2000" b="0" i="0" u="none" strike="noStrike">
                <a:effectLst/>
              </a:rPr>
              <a:t>Fotografie – „pohled na společnost“ (názor)</a:t>
            </a:r>
          </a:p>
          <a:p>
            <a:r>
              <a:rPr lang="en-US" sz="2000" b="0" i="0" u="none" strike="noStrike">
                <a:effectLst/>
              </a:rPr>
              <a:t>Např. fotografové chudých venkovských obyvatel v USA v letech hospodářské krize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00300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15" name="Rectangle 2561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30EF0C-4309-06BD-0D5A-655627D3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Politická fotografie</a:t>
            </a:r>
          </a:p>
        </p:txBody>
      </p:sp>
      <p:sp>
        <p:nvSpPr>
          <p:cNvPr id="256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290B68-FBB2-D37A-370A-145BDB62E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0" i="0" u="none" strike="noStrike">
                <a:effectLst/>
              </a:rPr>
              <a:t>Např. série fotografií kandidátů na prezidenta USA</a:t>
            </a:r>
          </a:p>
          <a:p>
            <a:r>
              <a:rPr lang="en-US" sz="2200" b="0" i="0" u="none" strike="noStrike">
                <a:effectLst/>
              </a:rPr>
              <a:t>„image management„</a:t>
            </a:r>
          </a:p>
          <a:p>
            <a:r>
              <a:rPr lang="en-US" sz="2200" b="0" i="0" u="none" strike="noStrike">
                <a:effectLst/>
              </a:rPr>
              <a:t>Např. Leni Riefenstahl, </a:t>
            </a:r>
            <a:r>
              <a:rPr lang="en-US" sz="2200" b="0" i="1" u="none" strike="noStrike">
                <a:effectLst/>
              </a:rPr>
              <a:t>Triumf vůle</a:t>
            </a:r>
            <a:r>
              <a:rPr lang="en-US" sz="2200" b="0" i="0" u="none" strike="noStrike">
                <a:effectLst/>
              </a:rPr>
              <a:t>, 1935</a:t>
            </a:r>
          </a:p>
          <a:p>
            <a:endParaRPr lang="en-US" sz="2200"/>
          </a:p>
        </p:txBody>
      </p:sp>
      <p:pic>
        <p:nvPicPr>
          <p:cNvPr id="25602" name="Picture 2" descr="page30image799889168">
            <a:extLst>
              <a:ext uri="{FF2B5EF4-FFF2-40B4-BE49-F238E27FC236}">
                <a16:creationId xmlns:a16="http://schemas.microsoft.com/office/drawing/2014/main" id="{54CF011B-68BF-6A61-ABA2-5D598741A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640866" y="329183"/>
            <a:ext cx="2460164" cy="34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page30image799833184">
            <a:extLst>
              <a:ext uri="{FF2B5EF4-FFF2-40B4-BE49-F238E27FC236}">
                <a16:creationId xmlns:a16="http://schemas.microsoft.com/office/drawing/2014/main" id="{DAF652F2-1F2F-7A75-4873-C092DB18C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410956" y="4079193"/>
            <a:ext cx="2901695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4864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31" name="Rectangle 26630">
            <a:extLst>
              <a:ext uri="{FF2B5EF4-FFF2-40B4-BE49-F238E27FC236}">
                <a16:creationId xmlns:a16="http://schemas.microsoft.com/office/drawing/2014/main" id="{F101B3CC-B49F-4CE0-B198-228D1D428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6626" name="Picture 2" descr="page31image795208816">
            <a:extLst>
              <a:ext uri="{FF2B5EF4-FFF2-40B4-BE49-F238E27FC236}">
                <a16:creationId xmlns:a16="http://schemas.microsoft.com/office/drawing/2014/main" id="{9FAA789F-7B12-23E2-B2A2-A8A448AA1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734" y="557189"/>
            <a:ext cx="4276956" cy="574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5" name="Picture 1" descr="page31image795208608">
            <a:extLst>
              <a:ext uri="{FF2B5EF4-FFF2-40B4-BE49-F238E27FC236}">
                <a16:creationId xmlns:a16="http://schemas.microsoft.com/office/drawing/2014/main" id="{ABA42B2A-F769-BEAF-562C-E78A2983C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3"/>
          <a:stretch>
            <a:fillRect/>
          </a:stretch>
        </p:blipFill>
        <p:spPr bwMode="auto">
          <a:xfrm>
            <a:off x="4772525" y="557189"/>
            <a:ext cx="7097742" cy="574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36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age32image790264176">
            <a:extLst>
              <a:ext uri="{FF2B5EF4-FFF2-40B4-BE49-F238E27FC236}">
                <a16:creationId xmlns:a16="http://schemas.microsoft.com/office/drawing/2014/main" id="{C7079223-BC78-1125-01BD-ABBC197CB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 bwMode="auto">
          <a:xfrm>
            <a:off x="477508" y="484632"/>
            <a:ext cx="4263147" cy="345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page32image790378464">
            <a:extLst>
              <a:ext uri="{FF2B5EF4-FFF2-40B4-BE49-F238E27FC236}">
                <a16:creationId xmlns:a16="http://schemas.microsoft.com/office/drawing/2014/main" id="{9BD324D3-2F3E-C872-DA27-7DF7B37E2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508" y="4108589"/>
            <a:ext cx="2575740" cy="224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49" name="Picture 1" descr="page32image790263872">
            <a:extLst>
              <a:ext uri="{FF2B5EF4-FFF2-40B4-BE49-F238E27FC236}">
                <a16:creationId xmlns:a16="http://schemas.microsoft.com/office/drawing/2014/main" id="{77606401-A641-4C17-874C-6DA24BBA0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 bwMode="auto">
          <a:xfrm>
            <a:off x="4901523" y="484631"/>
            <a:ext cx="6811737" cy="586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8" name="Rectangle 27655">
            <a:extLst>
              <a:ext uri="{FF2B5EF4-FFF2-40B4-BE49-F238E27FC236}">
                <a16:creationId xmlns:a16="http://schemas.microsoft.com/office/drawing/2014/main" id="{BE5390C0-EA28-456A-8C95-1CDB808E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4117" y="4108589"/>
            <a:ext cx="1526538" cy="2245817"/>
          </a:xfrm>
          <a:prstGeom prst="rect">
            <a:avLst/>
          </a:prstGeom>
          <a:solidFill>
            <a:srgbClr val="6B676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1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680" name="Rectangle 28679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8818EC-97B0-C2BC-F092-DC3D61644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846" y="3696269"/>
            <a:ext cx="600398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„walkabouts“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8674" name="Picture 2" descr="page33image777495856">
            <a:extLst>
              <a:ext uri="{FF2B5EF4-FFF2-40B4-BE49-F238E27FC236}">
                <a16:creationId xmlns:a16="http://schemas.microsoft.com/office/drawing/2014/main" id="{BFA5265E-CAA5-CE4F-E955-07770EA7C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6845" y="3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33A7C5-D44F-C13B-FCC3-60C4764DAA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06844" y="5021831"/>
            <a:ext cx="6946955" cy="129994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0" i="0" u="none" strike="noStrike">
                <a:effectLst/>
              </a:rPr>
              <a:t>volební autobusy, pronajatá letadla, projevy z improvizovaných tribun, tanky a nákladní automobily, potřesení rukou a líbání dětí</a:t>
            </a:r>
          </a:p>
          <a:p>
            <a:endParaRPr lang="en-US" sz="2000"/>
          </a:p>
        </p:txBody>
      </p:sp>
      <p:pic>
        <p:nvPicPr>
          <p:cNvPr id="28675" name="Picture 3" descr="page33image777496160">
            <a:extLst>
              <a:ext uri="{FF2B5EF4-FFF2-40B4-BE49-F238E27FC236}">
                <a16:creationId xmlns:a16="http://schemas.microsoft.com/office/drawing/2014/main" id="{B0853F13-E42F-EAEB-B578-662CA18D5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277472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3" name="Picture 1" descr="page33image777495552">
            <a:extLst>
              <a:ext uri="{FF2B5EF4-FFF2-40B4-BE49-F238E27FC236}">
                <a16:creationId xmlns:a16="http://schemas.microsoft.com/office/drawing/2014/main" id="{75FD9CBB-7777-5FD8-5435-2B39A08DA57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3074" y="-2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3805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9" name="Rectangle 24584">
            <a:extLst>
              <a:ext uri="{FF2B5EF4-FFF2-40B4-BE49-F238E27FC236}">
                <a16:creationId xmlns:a16="http://schemas.microsoft.com/office/drawing/2014/main" id="{D880886B-02ED-4317-9236-CB60C22CF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C4D989-2372-F18F-0951-DC7C13A63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419600"/>
            <a:ext cx="10908792" cy="12039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Fotografie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„</a:t>
            </a:r>
            <a:r>
              <a:rPr lang="en-US" sz="6600" dirty="0" err="1"/>
              <a:t>druh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ého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“</a:t>
            </a:r>
          </a:p>
        </p:txBody>
      </p:sp>
      <p:pic>
        <p:nvPicPr>
          <p:cNvPr id="24579" name="Picture 3" descr="page28image794842704">
            <a:extLst>
              <a:ext uri="{FF2B5EF4-FFF2-40B4-BE49-F238E27FC236}">
                <a16:creationId xmlns:a16="http://schemas.microsoft.com/office/drawing/2014/main" id="{380F1FB3-CEF5-D0F9-86E3-858C9DCEFEA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 bwMode="auto">
          <a:xfrm>
            <a:off x="6" y="-11"/>
            <a:ext cx="6095994" cy="4194796"/>
          </a:xfrm>
          <a:custGeom>
            <a:avLst/>
            <a:gdLst/>
            <a:ahLst/>
            <a:cxnLst/>
            <a:rect l="l" t="t" r="r" b="b"/>
            <a:pathLst>
              <a:path w="6002835" h="4194796">
                <a:moveTo>
                  <a:pt x="0" y="0"/>
                </a:moveTo>
                <a:lnTo>
                  <a:pt x="5999418" y="0"/>
                </a:lnTo>
                <a:lnTo>
                  <a:pt x="5996190" y="32760"/>
                </a:lnTo>
                <a:cubicBezTo>
                  <a:pt x="5998706" y="293110"/>
                  <a:pt x="5983874" y="553460"/>
                  <a:pt x="5997116" y="813682"/>
                </a:cubicBezTo>
                <a:cubicBezTo>
                  <a:pt x="6007314" y="1015047"/>
                  <a:pt x="6000824" y="1216284"/>
                  <a:pt x="5997116" y="1417522"/>
                </a:cubicBezTo>
                <a:cubicBezTo>
                  <a:pt x="5989967" y="1803471"/>
                  <a:pt x="6000824" y="2188911"/>
                  <a:pt x="5996190" y="2574351"/>
                </a:cubicBezTo>
                <a:cubicBezTo>
                  <a:pt x="5994204" y="2745205"/>
                  <a:pt x="5996454" y="2915805"/>
                  <a:pt x="6000824" y="3086660"/>
                </a:cubicBezTo>
                <a:cubicBezTo>
                  <a:pt x="6007180" y="3330611"/>
                  <a:pt x="5997382" y="3574689"/>
                  <a:pt x="5986656" y="3818514"/>
                </a:cubicBezTo>
                <a:cubicBezTo>
                  <a:pt x="5983054" y="3885559"/>
                  <a:pt x="5982107" y="3952684"/>
                  <a:pt x="5983808" y="4019746"/>
                </a:cubicBezTo>
                <a:lnTo>
                  <a:pt x="5993788" y="4173418"/>
                </a:lnTo>
                <a:lnTo>
                  <a:pt x="5955106" y="4175101"/>
                </a:lnTo>
                <a:cubicBezTo>
                  <a:pt x="5890100" y="4175133"/>
                  <a:pt x="5825078" y="4173227"/>
                  <a:pt x="5760087" y="4171956"/>
                </a:cubicBezTo>
                <a:cubicBezTo>
                  <a:pt x="5521345" y="4167509"/>
                  <a:pt x="5282477" y="4171956"/>
                  <a:pt x="5044242" y="4149213"/>
                </a:cubicBezTo>
                <a:cubicBezTo>
                  <a:pt x="4979506" y="4143051"/>
                  <a:pt x="4914326" y="4139111"/>
                  <a:pt x="4849272" y="4139890"/>
                </a:cubicBezTo>
                <a:cubicBezTo>
                  <a:pt x="4784218" y="4140668"/>
                  <a:pt x="4719291" y="4146163"/>
                  <a:pt x="4655063" y="4158869"/>
                </a:cubicBezTo>
                <a:cubicBezTo>
                  <a:pt x="4447578" y="4199146"/>
                  <a:pt x="4239457" y="4201688"/>
                  <a:pt x="4029811" y="4185424"/>
                </a:cubicBezTo>
                <a:cubicBezTo>
                  <a:pt x="3943792" y="4178690"/>
                  <a:pt x="3857774" y="4167509"/>
                  <a:pt x="3771375" y="4169669"/>
                </a:cubicBezTo>
                <a:cubicBezTo>
                  <a:pt x="3623225" y="4173608"/>
                  <a:pt x="3474948" y="4165603"/>
                  <a:pt x="3326672" y="4167636"/>
                </a:cubicBezTo>
                <a:cubicBezTo>
                  <a:pt x="3322669" y="4168208"/>
                  <a:pt x="3318578" y="4167674"/>
                  <a:pt x="3314855" y="4166111"/>
                </a:cubicBezTo>
                <a:cubicBezTo>
                  <a:pt x="3278008" y="4140827"/>
                  <a:pt x="3237604" y="4150610"/>
                  <a:pt x="3199487" y="4157217"/>
                </a:cubicBezTo>
                <a:cubicBezTo>
                  <a:pt x="3072810" y="4179198"/>
                  <a:pt x="2946260" y="4189998"/>
                  <a:pt x="2817550" y="4172972"/>
                </a:cubicBezTo>
                <a:cubicBezTo>
                  <a:pt x="2694647" y="4155146"/>
                  <a:pt x="2569990" y="4152923"/>
                  <a:pt x="2446541" y="4166365"/>
                </a:cubicBezTo>
                <a:cubicBezTo>
                  <a:pt x="2276791" y="4186186"/>
                  <a:pt x="2107677" y="4181993"/>
                  <a:pt x="1938308" y="4166365"/>
                </a:cubicBezTo>
                <a:cubicBezTo>
                  <a:pt x="1869570" y="4160013"/>
                  <a:pt x="1799815" y="4149213"/>
                  <a:pt x="1731712" y="4165095"/>
                </a:cubicBezTo>
                <a:cubicBezTo>
                  <a:pt x="1647854" y="4184535"/>
                  <a:pt x="1564250" y="4178182"/>
                  <a:pt x="1480137" y="4173862"/>
                </a:cubicBezTo>
                <a:cubicBezTo>
                  <a:pt x="1373663" y="4168271"/>
                  <a:pt x="1267442" y="4152135"/>
                  <a:pt x="1160586" y="4164841"/>
                </a:cubicBezTo>
                <a:cubicBezTo>
                  <a:pt x="1111161" y="4170685"/>
                  <a:pt x="1062116" y="4179961"/>
                  <a:pt x="1012055" y="4177547"/>
                </a:cubicBezTo>
                <a:cubicBezTo>
                  <a:pt x="873562" y="4171194"/>
                  <a:pt x="735196" y="4163697"/>
                  <a:pt x="596449" y="4164841"/>
                </a:cubicBezTo>
                <a:cubicBezTo>
                  <a:pt x="538383" y="4165222"/>
                  <a:pt x="480699" y="4167128"/>
                  <a:pt x="422887" y="4171321"/>
                </a:cubicBezTo>
                <a:cubicBezTo>
                  <a:pt x="315015" y="4179198"/>
                  <a:pt x="207524" y="4168525"/>
                  <a:pt x="100033" y="4164714"/>
                </a:cubicBezTo>
                <a:lnTo>
                  <a:pt x="0" y="416919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page28image794843008">
            <a:extLst>
              <a:ext uri="{FF2B5EF4-FFF2-40B4-BE49-F238E27FC236}">
                <a16:creationId xmlns:a16="http://schemas.microsoft.com/office/drawing/2014/main" id="{43AE88BB-BB7D-D9A5-C206-0CEB607FC46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 bwMode="auto">
          <a:xfrm>
            <a:off x="6019800" y="12"/>
            <a:ext cx="6172195" cy="4186171"/>
          </a:xfrm>
          <a:custGeom>
            <a:avLst/>
            <a:gdLst/>
            <a:ahLst/>
            <a:cxnLst/>
            <a:rect l="l" t="t" r="r" b="b"/>
            <a:pathLst>
              <a:path w="6009490" h="4186171">
                <a:moveTo>
                  <a:pt x="9049" y="0"/>
                </a:moveTo>
                <a:lnTo>
                  <a:pt x="6009490" y="0"/>
                </a:lnTo>
                <a:lnTo>
                  <a:pt x="6009490" y="4168273"/>
                </a:lnTo>
                <a:lnTo>
                  <a:pt x="5803951" y="4172925"/>
                </a:lnTo>
                <a:cubicBezTo>
                  <a:pt x="5729787" y="4171950"/>
                  <a:pt x="5655658" y="4168322"/>
                  <a:pt x="5581704" y="4162045"/>
                </a:cubicBezTo>
                <a:cubicBezTo>
                  <a:pt x="5474340" y="4154041"/>
                  <a:pt x="5366086" y="4142987"/>
                  <a:pt x="5259485" y="4163316"/>
                </a:cubicBezTo>
                <a:cubicBezTo>
                  <a:pt x="5142465" y="4185805"/>
                  <a:pt x="5025571" y="4185932"/>
                  <a:pt x="4907534" y="4180215"/>
                </a:cubicBezTo>
                <a:cubicBezTo>
                  <a:pt x="4806650" y="4175387"/>
                  <a:pt x="4706147" y="4149975"/>
                  <a:pt x="4604501" y="4176784"/>
                </a:cubicBezTo>
                <a:cubicBezTo>
                  <a:pt x="4594387" y="4178258"/>
                  <a:pt x="4584082" y="4177826"/>
                  <a:pt x="4574133" y="4175514"/>
                </a:cubicBezTo>
                <a:cubicBezTo>
                  <a:pt x="4462958" y="4160140"/>
                  <a:pt x="4351020" y="4172718"/>
                  <a:pt x="4239463" y="4168398"/>
                </a:cubicBezTo>
                <a:cubicBezTo>
                  <a:pt x="4188005" y="4166365"/>
                  <a:pt x="4135530" y="4167509"/>
                  <a:pt x="4084706" y="4162045"/>
                </a:cubicBezTo>
                <a:cubicBezTo>
                  <a:pt x="3968067" y="4149594"/>
                  <a:pt x="3851682" y="4142987"/>
                  <a:pt x="3736314" y="4172337"/>
                </a:cubicBezTo>
                <a:cubicBezTo>
                  <a:pt x="3702643" y="4180253"/>
                  <a:pt x="3668235" y="4184509"/>
                  <a:pt x="3633650" y="4185043"/>
                </a:cubicBezTo>
                <a:cubicBezTo>
                  <a:pt x="3520696" y="4189109"/>
                  <a:pt x="3408122" y="4181358"/>
                  <a:pt x="3295549" y="4175005"/>
                </a:cubicBezTo>
                <a:cubicBezTo>
                  <a:pt x="3217408" y="4170558"/>
                  <a:pt x="3139394" y="4160902"/>
                  <a:pt x="3061127" y="4169034"/>
                </a:cubicBezTo>
                <a:cubicBezTo>
                  <a:pt x="3015640" y="4173735"/>
                  <a:pt x="2969772" y="4173735"/>
                  <a:pt x="2924285" y="4169034"/>
                </a:cubicBezTo>
                <a:cubicBezTo>
                  <a:pt x="2840452" y="4159212"/>
                  <a:pt x="2755870" y="4157382"/>
                  <a:pt x="2671694" y="4163570"/>
                </a:cubicBezTo>
                <a:cubicBezTo>
                  <a:pt x="2546033" y="4174370"/>
                  <a:pt x="2420500" y="4183391"/>
                  <a:pt x="2294459" y="4166238"/>
                </a:cubicBezTo>
                <a:cubicBezTo>
                  <a:pt x="2222976" y="4155006"/>
                  <a:pt x="2150298" y="4153685"/>
                  <a:pt x="2078460" y="4162300"/>
                </a:cubicBezTo>
                <a:cubicBezTo>
                  <a:pt x="1907313" y="4186314"/>
                  <a:pt x="1735785" y="4178563"/>
                  <a:pt x="1564257" y="4168653"/>
                </a:cubicBezTo>
                <a:cubicBezTo>
                  <a:pt x="1449650" y="4161918"/>
                  <a:pt x="1334536" y="4149594"/>
                  <a:pt x="1220183" y="4165857"/>
                </a:cubicBezTo>
                <a:cubicBezTo>
                  <a:pt x="1074321" y="4186186"/>
                  <a:pt x="928331" y="4179452"/>
                  <a:pt x="782087" y="4173481"/>
                </a:cubicBezTo>
                <a:cubicBezTo>
                  <a:pt x="674723" y="4169034"/>
                  <a:pt x="567232" y="4155565"/>
                  <a:pt x="459614" y="4172210"/>
                </a:cubicBezTo>
                <a:cubicBezTo>
                  <a:pt x="448535" y="4173722"/>
                  <a:pt x="437265" y="4172591"/>
                  <a:pt x="426706" y="4168907"/>
                </a:cubicBezTo>
                <a:cubicBezTo>
                  <a:pt x="385869" y="4155464"/>
                  <a:pt x="342085" y="4153660"/>
                  <a:pt x="300283" y="4163697"/>
                </a:cubicBezTo>
                <a:cubicBezTo>
                  <a:pt x="223159" y="4180596"/>
                  <a:pt x="146162" y="4187965"/>
                  <a:pt x="67640" y="4172591"/>
                </a:cubicBezTo>
                <a:lnTo>
                  <a:pt x="14015" y="4169393"/>
                </a:lnTo>
                <a:lnTo>
                  <a:pt x="28554" y="3856095"/>
                </a:lnTo>
                <a:cubicBezTo>
                  <a:pt x="30458" y="3735660"/>
                  <a:pt x="27412" y="3615306"/>
                  <a:pt x="15626" y="3495237"/>
                </a:cubicBezTo>
                <a:cubicBezTo>
                  <a:pt x="-847" y="3348740"/>
                  <a:pt x="-4304" y="3201174"/>
                  <a:pt x="5296" y="3054118"/>
                </a:cubicBezTo>
                <a:cubicBezTo>
                  <a:pt x="11786" y="2969961"/>
                  <a:pt x="18539" y="2885804"/>
                  <a:pt x="22776" y="2801522"/>
                </a:cubicBezTo>
                <a:cubicBezTo>
                  <a:pt x="28180" y="2681630"/>
                  <a:pt x="25173" y="2561524"/>
                  <a:pt x="13771" y="2442014"/>
                </a:cubicBezTo>
                <a:cubicBezTo>
                  <a:pt x="4237" y="2350879"/>
                  <a:pt x="3177" y="2259120"/>
                  <a:pt x="10593" y="2167807"/>
                </a:cubicBezTo>
                <a:cubicBezTo>
                  <a:pt x="25690" y="2012336"/>
                  <a:pt x="9931" y="1856863"/>
                  <a:pt x="5032" y="1701516"/>
                </a:cubicBezTo>
                <a:cubicBezTo>
                  <a:pt x="-3577" y="1415742"/>
                  <a:pt x="20393" y="1130095"/>
                  <a:pt x="9666" y="844320"/>
                </a:cubicBezTo>
                <a:cubicBezTo>
                  <a:pt x="3841" y="702958"/>
                  <a:pt x="16420" y="561723"/>
                  <a:pt x="9666" y="420361"/>
                </a:cubicBezTo>
                <a:cubicBezTo>
                  <a:pt x="4105" y="319805"/>
                  <a:pt x="397" y="219250"/>
                  <a:pt x="4105" y="118568"/>
                </a:cubicBezTo>
                <a:cubicBezTo>
                  <a:pt x="5164" y="91109"/>
                  <a:pt x="5826" y="63523"/>
                  <a:pt x="9534" y="3644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90" name="sketch line">
            <a:extLst>
              <a:ext uri="{FF2B5EF4-FFF2-40B4-BE49-F238E27FC236}">
                <a16:creationId xmlns:a16="http://schemas.microsoft.com/office/drawing/2014/main" id="{28C31856-6ABF-41FD-B683-B06E5FFF9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8439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9DAEE4E-CEB2-F5C6-A274-BB8FF1B75A27}"/>
              </a:ext>
            </a:extLst>
          </p:cNvPr>
          <p:cNvSpPr txBox="1"/>
          <p:nvPr/>
        </p:nvSpPr>
        <p:spPr>
          <a:xfrm>
            <a:off x="2971800" y="584837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Edward S. 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MT"/>
              </a:rPr>
              <a:t>Curtis</a:t>
            </a:r>
            <a:endParaRPr lang="cs-CZ" dirty="0">
              <a:solidFill>
                <a:srgbClr val="FFFFFF"/>
              </a:solidFill>
              <a:latin typeface="ArialMT"/>
            </a:endParaRPr>
          </a:p>
          <a:p>
            <a:pPr algn="ctr"/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https://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MT"/>
              </a:rPr>
              <a:t>www.archiv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 </a:t>
            </a:r>
            <a:endParaRPr lang="cs-CZ" dirty="0"/>
          </a:p>
          <a:p>
            <a:pPr algn="ctr"/>
            <a:r>
              <a:rPr lang="cs-CZ" sz="1800" dirty="0" err="1">
                <a:solidFill>
                  <a:srgbClr val="FFFFFF"/>
                </a:solidFill>
                <a:effectLst/>
                <a:latin typeface="ArialMT"/>
              </a:rPr>
              <a:t>es.gov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/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MT"/>
              </a:rPr>
              <a:t>research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/n 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MT"/>
              </a:rPr>
              <a:t>ative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- 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MT"/>
              </a:rPr>
              <a:t>americans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/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MT"/>
              </a:rPr>
              <a:t>pictures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93603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586B24-2F6A-C28E-C702-57081B4DC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b="0" i="0" u="none" strike="noStrike">
                <a:effectLst/>
              </a:rPr>
              <a:t>Edward S. Curtis, </a:t>
            </a:r>
            <a:r>
              <a:rPr lang="en-US" sz="2500" b="0" i="1" u="none" strike="noStrike">
                <a:effectLst/>
              </a:rPr>
              <a:t>S</a:t>
            </a:r>
            <a:r>
              <a:rPr lang="en-US" sz="2500" i="1"/>
              <a:t>kupina válečníků kmene </a:t>
            </a:r>
            <a:r>
              <a:rPr lang="en-US" sz="2500" b="0" i="1" u="none" strike="noStrike">
                <a:effectLst/>
              </a:rPr>
              <a:t>Oglala</a:t>
            </a:r>
            <a:r>
              <a:rPr lang="en-US" sz="2500" b="0" i="0" u="none" strike="noStrike">
                <a:effectLst/>
              </a:rPr>
              <a:t>, deska 77 z cyklu SA Indiáni. 1907</a:t>
            </a:r>
            <a:br>
              <a:rPr lang="en-US" sz="2500" b="0" i="0" u="none" strike="noStrike">
                <a:effectLst/>
              </a:rPr>
            </a:br>
            <a:endParaRPr lang="en-US" sz="25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440BE9-92B8-D764-ACB3-C69DC2B745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4547" y="1895477"/>
            <a:ext cx="4646905" cy="483234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1800" b="0" i="0" u="none" strike="noStrike" dirty="0">
                <a:effectLst/>
              </a:rPr>
              <a:t>„</a:t>
            </a:r>
            <a:r>
              <a:rPr lang="en-US" sz="1800" b="0" i="0" u="none" strike="noStrike" dirty="0" err="1">
                <a:effectLst/>
              </a:rPr>
              <a:t>Zde</a:t>
            </a:r>
            <a:r>
              <a:rPr lang="en-US" sz="1800" b="0" i="0" u="none" strike="noStrike" dirty="0">
                <a:effectLst/>
              </a:rPr>
              <a:t> je </a:t>
            </a:r>
            <a:r>
              <a:rPr lang="en-US" sz="1800" b="0" i="0" u="none" strike="noStrike" dirty="0" err="1">
                <a:effectLst/>
              </a:rPr>
              <a:t>zobrazena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skupina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válečníků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kmene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Siouxů</a:t>
            </a:r>
            <a:r>
              <a:rPr lang="en-US" sz="1800" b="0" i="0" u="none" strike="noStrike" dirty="0">
                <a:effectLst/>
              </a:rPr>
              <a:t>, jak </a:t>
            </a:r>
            <a:r>
              <a:rPr lang="en-US" sz="1800" b="0" i="0" u="none" strike="noStrike" dirty="0" err="1">
                <a:effectLst/>
              </a:rPr>
              <a:t>vypadali</a:t>
            </a:r>
            <a:r>
              <a:rPr lang="en-US" sz="1800" b="0" i="0" u="none" strike="noStrike" dirty="0">
                <a:effectLst/>
              </a:rPr>
              <a:t> v </a:t>
            </a:r>
            <a:r>
              <a:rPr lang="en-US" sz="1800" b="0" i="0" u="none" strike="noStrike" dirty="0" err="1">
                <a:effectLst/>
              </a:rPr>
              <a:t>dobách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mezikmenových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válek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když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opatrně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sestupovali</a:t>
            </a:r>
            <a:r>
              <a:rPr lang="en-US" sz="1800" b="0" i="0" u="none" strike="noStrike" dirty="0">
                <a:effectLst/>
              </a:rPr>
              <a:t> po </a:t>
            </a:r>
            <a:r>
              <a:rPr lang="en-US" sz="1800" b="0" i="0" u="none" strike="noStrike" dirty="0" err="1">
                <a:effectLst/>
              </a:rPr>
              <a:t>svahu</a:t>
            </a:r>
            <a:r>
              <a:rPr lang="en-US" sz="1800" b="0" i="0" u="none" strike="noStrike" dirty="0">
                <a:effectLst/>
              </a:rPr>
              <a:t> v </a:t>
            </a:r>
            <a:r>
              <a:rPr lang="en-US" sz="1800" b="0" i="0" u="none" strike="noStrike" dirty="0" err="1">
                <a:effectLst/>
              </a:rPr>
              <a:t>blízkosti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nepřátelského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tábora</a:t>
            </a:r>
            <a:r>
              <a:rPr lang="en-US" sz="1800" b="0" i="0" u="none" strike="noStrike" dirty="0">
                <a:effectLst/>
              </a:rPr>
              <a:t>. </a:t>
            </a:r>
            <a:r>
              <a:rPr lang="en-US" sz="1800" b="0" i="0" u="none" strike="noStrike" dirty="0" err="1">
                <a:effectLst/>
              </a:rPr>
              <a:t>Mnozí</a:t>
            </a:r>
            <a:r>
              <a:rPr lang="en-US" sz="1800" b="0" i="0" u="none" strike="noStrike" dirty="0">
                <a:effectLst/>
              </a:rPr>
              <a:t> z </a:t>
            </a:r>
            <a:r>
              <a:rPr lang="en-US" sz="1800" b="0" i="0" u="none" strike="noStrike" dirty="0" err="1">
                <a:effectLst/>
              </a:rPr>
              <a:t>nich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drží</a:t>
            </a:r>
            <a:r>
              <a:rPr lang="en-US" sz="1800" b="0" i="0" u="none" strike="noStrike" dirty="0">
                <a:effectLst/>
              </a:rPr>
              <a:t> v </a:t>
            </a:r>
            <a:r>
              <a:rPr lang="en-US" sz="1800" b="0" i="0" u="none" strike="noStrike" dirty="0" err="1">
                <a:effectLst/>
              </a:rPr>
              <a:t>rukou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místo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zbraní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pouhé</a:t>
            </a:r>
            <a:r>
              <a:rPr lang="en-US" sz="1800" b="0" i="0" u="none" strike="noStrike" dirty="0">
                <a:effectLst/>
              </a:rPr>
              <a:t> hole </a:t>
            </a:r>
            <a:r>
              <a:rPr lang="en-US" sz="1800" b="0" i="0" u="none" strike="noStrike" dirty="0" err="1">
                <a:effectLst/>
              </a:rPr>
              <a:t>ozdobené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orlími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pery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nebo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skalpy</a:t>
            </a:r>
            <a:r>
              <a:rPr lang="en-US" sz="1800" b="0" i="0" u="none" strike="noStrike" dirty="0">
                <a:effectLst/>
              </a:rPr>
              <a:t> – </a:t>
            </a:r>
            <a:r>
              <a:rPr lang="en-US" sz="1800" b="0" i="0" u="none" strike="noStrike" dirty="0" err="1">
                <a:effectLst/>
              </a:rPr>
              <a:t>takzvané</a:t>
            </a:r>
            <a:r>
              <a:rPr lang="en-US" sz="1800" b="0" i="0" u="none" strike="noStrike" dirty="0">
                <a:effectLst/>
              </a:rPr>
              <a:t> coup sticks – a </a:t>
            </a:r>
            <a:r>
              <a:rPr lang="en-US" sz="1800" b="0" i="0" u="none" strike="noStrike" dirty="0" err="1">
                <a:effectLst/>
              </a:rPr>
              <a:t>touží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získat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čest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tím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že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jimi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zasadí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neškodný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úder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stejně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jako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zranění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šípem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nebo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kulkou</a:t>
            </a:r>
            <a:r>
              <a:rPr lang="en-US" sz="1800" b="0" i="0" u="none" strike="noStrike" dirty="0">
                <a:effectLst/>
              </a:rPr>
              <a:t>.“</a:t>
            </a:r>
          </a:p>
          <a:p>
            <a:r>
              <a:rPr lang="en-US" sz="1800" dirty="0"/>
              <a:t> </a:t>
            </a:r>
            <a:r>
              <a:rPr lang="en-US" sz="1800" dirty="0">
                <a:effectLst/>
              </a:rPr>
              <a:t>Edward S. Curtis, </a:t>
            </a:r>
            <a:r>
              <a:rPr lang="en-US" sz="1800" i="1" dirty="0">
                <a:effectLst/>
              </a:rPr>
              <a:t>North American Indian</a:t>
            </a:r>
            <a:r>
              <a:rPr lang="en-US" sz="1800" dirty="0">
                <a:effectLst/>
              </a:rPr>
              <a:t>, 1907</a:t>
            </a:r>
          </a:p>
          <a:p>
            <a:r>
              <a:rPr lang="en-US" sz="1800" dirty="0">
                <a:effectLst/>
              </a:rPr>
              <a:t>/</a:t>
            </a:r>
            <a:r>
              <a:rPr lang="en-US" sz="1800" dirty="0" err="1">
                <a:effectLst/>
              </a:rPr>
              <a:t>stylizace</a:t>
            </a:r>
            <a:endParaRPr lang="en-US" sz="1800" dirty="0">
              <a:effectLst/>
            </a:endParaRPr>
          </a:p>
          <a:p>
            <a:r>
              <a:rPr lang="en-US" sz="1800" dirty="0"/>
              <a:t>/</a:t>
            </a:r>
            <a:r>
              <a:rPr lang="en-US" sz="1800" dirty="0" err="1"/>
              <a:t>homogenizace</a:t>
            </a:r>
            <a:endParaRPr lang="en-US" sz="1800" dirty="0"/>
          </a:p>
          <a:p>
            <a:r>
              <a:rPr lang="en-US" sz="1800" dirty="0">
                <a:effectLst/>
              </a:rPr>
              <a:t>/</a:t>
            </a:r>
            <a:r>
              <a:rPr lang="en-US" sz="1800" dirty="0" err="1">
                <a:effectLst/>
              </a:rPr>
              <a:t>primitivní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romantismus</a:t>
            </a:r>
            <a:endParaRPr lang="en-US" sz="1800" dirty="0">
              <a:effectLst/>
            </a:endParaRPr>
          </a:p>
          <a:p>
            <a:r>
              <a:rPr lang="en-US" sz="1800" dirty="0"/>
              <a:t>/</a:t>
            </a:r>
            <a:r>
              <a:rPr lang="en-US" sz="1800" dirty="0" err="1"/>
              <a:t>panindiánský</a:t>
            </a:r>
            <a:r>
              <a:rPr lang="en-US" sz="1800" dirty="0"/>
              <a:t> </a:t>
            </a:r>
            <a:r>
              <a:rPr lang="en-US" sz="1800" dirty="0" err="1"/>
              <a:t>stereotyp</a:t>
            </a:r>
            <a:endParaRPr lang="en-US" sz="1800" dirty="0"/>
          </a:p>
          <a:p>
            <a:r>
              <a:rPr lang="en-US" sz="1800" dirty="0"/>
              <a:t>c</a:t>
            </a:r>
            <a:r>
              <a:rPr lang="en-US" sz="1800" dirty="0">
                <a:effectLst/>
              </a:rPr>
              <a:t>olonial gaze – </a:t>
            </a:r>
            <a:r>
              <a:rPr lang="en-US" sz="1800" dirty="0" err="1">
                <a:effectLst/>
              </a:rPr>
              <a:t>kdo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kontroluje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reprezentaci</a:t>
            </a:r>
            <a:r>
              <a:rPr lang="en-US" sz="1800" dirty="0">
                <a:effectLst/>
              </a:rPr>
              <a:t>? </a:t>
            </a:r>
          </a:p>
          <a:p>
            <a:endParaRPr lang="en-US" sz="14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D805D76-4E77-4152-58FA-812068E4FE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49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702" name="Rectangle 29701">
            <a:extLst>
              <a:ext uri="{FF2B5EF4-FFF2-40B4-BE49-F238E27FC236}">
                <a16:creationId xmlns:a16="http://schemas.microsoft.com/office/drawing/2014/main" id="{50E4C519-FBE9-4ABE-A8F9-C2CBE3269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697" name="Picture 1" descr="page34image795298848">
            <a:extLst>
              <a:ext uri="{FF2B5EF4-FFF2-40B4-BE49-F238E27FC236}">
                <a16:creationId xmlns:a16="http://schemas.microsoft.com/office/drawing/2014/main" id="{844BD16B-6F3C-24C1-1DA4-0B075826177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5637" y="-1"/>
            <a:ext cx="8946363" cy="6858000"/>
          </a:xfrm>
          <a:custGeom>
            <a:avLst/>
            <a:gdLst/>
            <a:ahLst/>
            <a:cxnLst/>
            <a:rect l="l" t="t" r="r" b="b"/>
            <a:pathLst>
              <a:path w="8946363" h="6858000">
                <a:moveTo>
                  <a:pt x="0" y="0"/>
                </a:moveTo>
                <a:lnTo>
                  <a:pt x="8946363" y="0"/>
                </a:lnTo>
                <a:lnTo>
                  <a:pt x="8946363" y="6858000"/>
                </a:lnTo>
                <a:lnTo>
                  <a:pt x="1" y="6858000"/>
                </a:lnTo>
                <a:lnTo>
                  <a:pt x="60040" y="6788731"/>
                </a:lnTo>
                <a:cubicBezTo>
                  <a:pt x="770566" y="5928901"/>
                  <a:pt x="1210035" y="4741057"/>
                  <a:pt x="1210035" y="3429001"/>
                </a:cubicBezTo>
                <a:cubicBezTo>
                  <a:pt x="1210035" y="2116945"/>
                  <a:pt x="770566" y="929101"/>
                  <a:pt x="60040" y="6927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9704" name="Freeform: Shape 29703">
            <a:extLst>
              <a:ext uri="{FF2B5EF4-FFF2-40B4-BE49-F238E27FC236}">
                <a16:creationId xmlns:a16="http://schemas.microsoft.com/office/drawing/2014/main" id="{80EC29FB-299E-49F3-8C7B-01199632A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455672" cy="6858000"/>
          </a:xfrm>
          <a:custGeom>
            <a:avLst/>
            <a:gdLst>
              <a:gd name="connsiteX0" fmla="*/ 0 w 4455672"/>
              <a:gd name="connsiteY0" fmla="*/ 0 h 6858000"/>
              <a:gd name="connsiteX1" fmla="*/ 3245636 w 4455672"/>
              <a:gd name="connsiteY1" fmla="*/ 0 h 6858000"/>
              <a:gd name="connsiteX2" fmla="*/ 3305677 w 4455672"/>
              <a:gd name="connsiteY2" fmla="*/ 69272 h 6858000"/>
              <a:gd name="connsiteX3" fmla="*/ 4455672 w 4455672"/>
              <a:gd name="connsiteY3" fmla="*/ 3429001 h 6858000"/>
              <a:gd name="connsiteX4" fmla="*/ 3305677 w 4455672"/>
              <a:gd name="connsiteY4" fmla="*/ 6788731 h 6858000"/>
              <a:gd name="connsiteX5" fmla="*/ 3245638 w 4455672"/>
              <a:gd name="connsiteY5" fmla="*/ 6858000 h 6858000"/>
              <a:gd name="connsiteX6" fmla="*/ 0 w 445567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2" h="6858000">
                <a:moveTo>
                  <a:pt x="0" y="0"/>
                </a:moveTo>
                <a:lnTo>
                  <a:pt x="3245636" y="0"/>
                </a:lnTo>
                <a:lnTo>
                  <a:pt x="3305677" y="69272"/>
                </a:lnTo>
                <a:cubicBezTo>
                  <a:pt x="4016203" y="929101"/>
                  <a:pt x="4455672" y="2116945"/>
                  <a:pt x="4455672" y="3429001"/>
                </a:cubicBezTo>
                <a:cubicBezTo>
                  <a:pt x="4455672" y="4741057"/>
                  <a:pt x="4016203" y="5928901"/>
                  <a:pt x="3305677" y="6788731"/>
                </a:cubicBezTo>
                <a:lnTo>
                  <a:pt x="3245638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706" name="Freeform: Shape 29705">
            <a:extLst>
              <a:ext uri="{FF2B5EF4-FFF2-40B4-BE49-F238E27FC236}">
                <a16:creationId xmlns:a16="http://schemas.microsoft.com/office/drawing/2014/main" id="{C29A2522-B27A-45C5-897B-79A1407D1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8" cy="6858000"/>
          </a:xfrm>
          <a:custGeom>
            <a:avLst/>
            <a:gdLst>
              <a:gd name="connsiteX0" fmla="*/ 0 w 4446528"/>
              <a:gd name="connsiteY0" fmla="*/ 0 h 6858000"/>
              <a:gd name="connsiteX1" fmla="*/ 3236492 w 4446528"/>
              <a:gd name="connsiteY1" fmla="*/ 0 h 6858000"/>
              <a:gd name="connsiteX2" fmla="*/ 3296533 w 4446528"/>
              <a:gd name="connsiteY2" fmla="*/ 69272 h 6858000"/>
              <a:gd name="connsiteX3" fmla="*/ 4446528 w 4446528"/>
              <a:gd name="connsiteY3" fmla="*/ 3429001 h 6858000"/>
              <a:gd name="connsiteX4" fmla="*/ 3296533 w 4446528"/>
              <a:gd name="connsiteY4" fmla="*/ 6788731 h 6858000"/>
              <a:gd name="connsiteX5" fmla="*/ 3236494 w 4446528"/>
              <a:gd name="connsiteY5" fmla="*/ 6858000 h 6858000"/>
              <a:gd name="connsiteX6" fmla="*/ 0 w 444652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8" h="6858000">
                <a:moveTo>
                  <a:pt x="0" y="0"/>
                </a:moveTo>
                <a:lnTo>
                  <a:pt x="3236492" y="0"/>
                </a:lnTo>
                <a:lnTo>
                  <a:pt x="3296533" y="69272"/>
                </a:lnTo>
                <a:cubicBezTo>
                  <a:pt x="4007059" y="929101"/>
                  <a:pt x="4446528" y="2116945"/>
                  <a:pt x="4446528" y="3429001"/>
                </a:cubicBezTo>
                <a:cubicBezTo>
                  <a:pt x="4446528" y="4741057"/>
                  <a:pt x="4007059" y="5928901"/>
                  <a:pt x="3296533" y="6788731"/>
                </a:cubicBezTo>
                <a:lnTo>
                  <a:pt x="323649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BE401E-C0F6-257C-97A3-ACD463767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Vizuální narativ</a:t>
            </a:r>
          </a:p>
        </p:txBody>
      </p:sp>
      <p:sp>
        <p:nvSpPr>
          <p:cNvPr id="29708" name="Rectangle 2970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0961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710" name="Rectangle 2970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181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2E43E5-8913-32C0-77CF-C912A13BD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400" b="0" i="0" u="none" strike="noStrike" dirty="0" err="1">
                <a:effectLst/>
              </a:rPr>
              <a:t>Problém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čtení</a:t>
            </a:r>
            <a:r>
              <a:rPr lang="en-US" sz="1400" b="0" i="0" u="none" strike="noStrike" dirty="0">
                <a:effectLst/>
              </a:rPr>
              <a:t> (VN) – </a:t>
            </a:r>
            <a:r>
              <a:rPr lang="en-US" sz="1400" b="0" i="0" u="none" strike="noStrike" dirty="0" err="1">
                <a:effectLst/>
              </a:rPr>
              <a:t>problémy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interpretační</a:t>
            </a:r>
            <a:r>
              <a:rPr lang="en-US" sz="1400" b="0" i="0" u="none" strike="noStrike" dirty="0">
                <a:effectLst/>
              </a:rPr>
              <a:t> pro </a:t>
            </a:r>
            <a:r>
              <a:rPr lang="en-US" sz="1400" b="0" i="0" u="none" strike="noStrike" dirty="0" err="1">
                <a:effectLst/>
              </a:rPr>
              <a:t>čtenáře</a:t>
            </a:r>
            <a:r>
              <a:rPr lang="en-US" sz="1400" b="0" i="0" u="none" strike="noStrike" dirty="0">
                <a:effectLst/>
              </a:rPr>
              <a:t>:</a:t>
            </a:r>
          </a:p>
          <a:p>
            <a:pPr lvl="1"/>
            <a:r>
              <a:rPr lang="en-US" sz="1400" b="0" i="0" u="none" strike="noStrike" dirty="0" err="1">
                <a:effectLst/>
              </a:rPr>
              <a:t>dynamický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pohyb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sekvence</a:t>
            </a:r>
            <a:r>
              <a:rPr lang="en-US" sz="1400" b="0" i="0" u="none" strike="noStrike" dirty="0">
                <a:effectLst/>
              </a:rPr>
              <a:t>/</a:t>
            </a:r>
            <a:r>
              <a:rPr lang="en-US" sz="1400" b="0" i="0" u="none" strike="noStrike" dirty="0" err="1">
                <a:effectLst/>
              </a:rPr>
              <a:t>statická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scéna</a:t>
            </a:r>
            <a:endParaRPr lang="en-US" sz="1400" b="0" i="0" u="none" strike="noStrike" dirty="0">
              <a:effectLst/>
            </a:endParaRPr>
          </a:p>
          <a:p>
            <a:pPr lvl="1"/>
            <a:r>
              <a:rPr lang="en-US" sz="1400" dirty="0" err="1"/>
              <a:t>k</a:t>
            </a:r>
            <a:r>
              <a:rPr lang="en-US" sz="1400" b="0" i="0" u="none" strike="noStrike" dirty="0" err="1">
                <a:effectLst/>
              </a:rPr>
              <a:t>ondenzace</a:t>
            </a:r>
            <a:r>
              <a:rPr lang="en-US" sz="1400" dirty="0"/>
              <a:t> a </a:t>
            </a:r>
            <a:r>
              <a:rPr lang="en-US" sz="1400" b="0" i="0" u="none" strike="noStrike" dirty="0" err="1">
                <a:effectLst/>
              </a:rPr>
              <a:t>redukce</a:t>
            </a:r>
            <a:r>
              <a:rPr lang="en-US" sz="1400" b="0" i="0" u="none" strike="noStrike" dirty="0">
                <a:effectLst/>
              </a:rPr>
              <a:t> (</a:t>
            </a:r>
            <a:r>
              <a:rPr lang="en-US" sz="1400" b="0" i="0" u="none" strike="noStrike" dirty="0" err="1">
                <a:effectLst/>
              </a:rPr>
              <a:t>příjezdy</a:t>
            </a:r>
            <a:r>
              <a:rPr lang="en-US" sz="1400" b="0" i="0" u="none" strike="noStrike" dirty="0">
                <a:effectLst/>
              </a:rPr>
              <a:t>/</a:t>
            </a:r>
            <a:r>
              <a:rPr lang="en-US" sz="1400" b="0" i="0" u="none" strike="noStrike" dirty="0" err="1">
                <a:effectLst/>
              </a:rPr>
              <a:t>odjezdy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vkládání</a:t>
            </a:r>
            <a:r>
              <a:rPr lang="en-US" sz="1400" b="0" i="0" u="none" strike="noStrike" dirty="0">
                <a:effectLst/>
              </a:rPr>
              <a:t>/</a:t>
            </a:r>
            <a:r>
              <a:rPr lang="en-US" sz="1400" b="0" i="0" u="none" strike="noStrike" dirty="0" err="1">
                <a:effectLst/>
              </a:rPr>
              <a:t>vyjímání</a:t>
            </a:r>
            <a:r>
              <a:rPr lang="en-US" sz="1400" b="0" i="0" u="none" strike="noStrike" dirty="0">
                <a:effectLst/>
              </a:rPr>
              <a:t>)</a:t>
            </a:r>
          </a:p>
          <a:p>
            <a:pPr lvl="1"/>
            <a:r>
              <a:rPr lang="en-US" sz="1400" b="0" i="0" u="none" strike="noStrike" dirty="0" err="1">
                <a:effectLst/>
              </a:rPr>
              <a:t>narativní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konvence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nebo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diskurz</a:t>
            </a:r>
            <a:r>
              <a:rPr lang="en-US" sz="1400" b="0" i="0" u="none" strike="noStrike" dirty="0">
                <a:effectLst/>
              </a:rPr>
              <a:t> (</a:t>
            </a:r>
            <a:r>
              <a:rPr lang="en-US" sz="1400" b="0" i="0" u="none" strike="noStrike" dirty="0" err="1">
                <a:effectLst/>
              </a:rPr>
              <a:t>příběh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vyprávěný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zleva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doprava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stereotypní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reprezentace</a:t>
            </a:r>
            <a:r>
              <a:rPr lang="en-US" sz="1400" b="0" i="0" u="none" strike="noStrike" dirty="0">
                <a:effectLst/>
              </a:rPr>
              <a:t>)</a:t>
            </a:r>
          </a:p>
          <a:p>
            <a:r>
              <a:rPr lang="en-US" sz="1400" b="0" i="1" u="none" strike="noStrike" dirty="0" err="1">
                <a:effectLst/>
              </a:rPr>
              <a:t>Esisnerova</a:t>
            </a:r>
            <a:r>
              <a:rPr lang="en-US" sz="1400" b="0" i="1" u="none" strike="noStrike" dirty="0">
                <a:effectLst/>
              </a:rPr>
              <a:t> </a:t>
            </a:r>
            <a:r>
              <a:rPr lang="en-US" sz="1400" b="0" i="1" u="none" strike="noStrike" dirty="0" err="1">
                <a:effectLst/>
              </a:rPr>
              <a:t>smlouva</a:t>
            </a:r>
            <a:r>
              <a:rPr lang="en-US" sz="1400" b="0" i="1" u="none" strike="noStrike" dirty="0">
                <a:effectLst/>
              </a:rPr>
              <a:t> s </a:t>
            </a:r>
            <a:r>
              <a:rPr lang="en-US" sz="1400" b="0" i="1" u="none" strike="noStrike" dirty="0" err="1">
                <a:effectLst/>
              </a:rPr>
              <a:t>čtenářem</a:t>
            </a:r>
            <a:r>
              <a:rPr lang="en-US" sz="1400" b="0" i="0" u="none" strike="noStrike" dirty="0">
                <a:effectLst/>
              </a:rPr>
              <a:t>, Will </a:t>
            </a:r>
            <a:r>
              <a:rPr lang="en-US" sz="1400" b="0" i="0" u="none" strike="noStrike" dirty="0" err="1">
                <a:effectLst/>
              </a:rPr>
              <a:t>Esiner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1" u="none" strike="noStrike" dirty="0">
                <a:effectLst/>
              </a:rPr>
              <a:t>Graphic Storytelling and Visual Narrative</a:t>
            </a:r>
            <a:r>
              <a:rPr lang="en-US" sz="1400" b="0" i="0" u="none" strike="noStrike" dirty="0">
                <a:effectLst/>
              </a:rPr>
              <a:t>, 1996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052701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27" name="Rectangle 30726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22" name="Picture 2" descr="page35image795439104">
            <a:extLst>
              <a:ext uri="{FF2B5EF4-FFF2-40B4-BE49-F238E27FC236}">
                <a16:creationId xmlns:a16="http://schemas.microsoft.com/office/drawing/2014/main" id="{6B2B48F5-3188-3AF8-0599-C7B6A2219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" name="Picture 1" descr="page35image799693776">
            <a:extLst>
              <a:ext uri="{FF2B5EF4-FFF2-40B4-BE49-F238E27FC236}">
                <a16:creationId xmlns:a16="http://schemas.microsoft.com/office/drawing/2014/main" id="{7184EA72-31B2-2A0F-959A-83009A5634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 bwMode="auto"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0729" name="Freeform: Shape 30728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731" name="Freeform: Shape 30730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26B3DA5-9F93-2753-0FE0-009AF0B71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800" b="0" i="0" u="none" strike="noStrike" dirty="0">
                <a:effectLst/>
              </a:rPr>
              <a:t>Albert Lord, </a:t>
            </a:r>
            <a:r>
              <a:rPr lang="en-US" sz="2800" b="0" i="1" u="none" strike="noStrike" dirty="0">
                <a:effectLst/>
              </a:rPr>
              <a:t>The Singer of Tales</a:t>
            </a:r>
            <a:r>
              <a:rPr lang="en-US" sz="2800" b="0" i="0" u="none" strike="noStrike" dirty="0">
                <a:effectLst/>
              </a:rPr>
              <a:t>, 1960</a:t>
            </a:r>
            <a:br>
              <a:rPr lang="en-US" sz="2800" b="0" i="0" u="none" strike="noStrike" dirty="0">
                <a:effectLst/>
              </a:rPr>
            </a:b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733" name="Rectangle 30732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735" name="Rectangle 30734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357421-39E8-17C4-E4F4-A67062817E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258171"/>
            <a:ext cx="2804504" cy="39187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b="0" i="0" u="none" strike="noStrike" dirty="0" err="1">
                <a:effectLst/>
              </a:rPr>
              <a:t>formule</a:t>
            </a:r>
            <a:r>
              <a:rPr lang="en-US" sz="1800" b="0" i="0" u="none" strike="noStrike" dirty="0">
                <a:effectLst/>
              </a:rPr>
              <a:t>: </a:t>
            </a:r>
            <a:r>
              <a:rPr lang="en-US" sz="1800" b="0" i="0" u="none" strike="noStrike" dirty="0" err="1">
                <a:effectLst/>
              </a:rPr>
              <a:t>vyprávěcí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schémata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ustálené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figury</a:t>
            </a:r>
            <a:endParaRPr lang="en-US" sz="1800" b="0" i="0" u="none" strike="noStrike" dirty="0">
              <a:effectLst/>
            </a:endParaRPr>
          </a:p>
          <a:p>
            <a:pPr lvl="1"/>
            <a:r>
              <a:rPr lang="en-US" sz="1800" b="0" i="0" u="none" strike="noStrike" dirty="0" err="1">
                <a:effectLst/>
              </a:rPr>
              <a:t>spící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Mexičan</a:t>
            </a:r>
            <a:endParaRPr lang="en-US" sz="1800" b="0" i="0" u="none" strike="noStrike" dirty="0">
              <a:effectLst/>
            </a:endParaRPr>
          </a:p>
          <a:p>
            <a:r>
              <a:rPr lang="en-US" sz="1800" b="0" i="0" u="none" strike="noStrike" dirty="0" err="1">
                <a:effectLst/>
              </a:rPr>
              <a:t>témata</a:t>
            </a:r>
            <a:r>
              <a:rPr lang="en-US" sz="1800" b="0" i="0" u="none" strike="noStrike" dirty="0">
                <a:effectLst/>
              </a:rPr>
              <a:t>: </a:t>
            </a:r>
            <a:r>
              <a:rPr lang="en-US" sz="1800" b="0" i="0" u="none" strike="noStrike" dirty="0" err="1">
                <a:effectLst/>
              </a:rPr>
              <a:t>velká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schémata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ustálené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scény</a:t>
            </a:r>
            <a:r>
              <a:rPr lang="en-US" sz="1800" b="0" i="0" u="none" strike="noStrike" dirty="0">
                <a:effectLst/>
              </a:rPr>
              <a:t> (</a:t>
            </a:r>
            <a:r>
              <a:rPr lang="en-US" sz="1800" b="0" i="0" u="none" strike="noStrike" dirty="0" err="1">
                <a:effectLst/>
              </a:rPr>
              <a:t>bitvy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rady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setkání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odjezdy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hostiny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průvody</a:t>
            </a:r>
            <a:r>
              <a:rPr lang="en-US" sz="1800" b="0" i="0" u="none" strike="noStrike" dirty="0">
                <a:effectLst/>
              </a:rPr>
              <a:t> a </a:t>
            </a:r>
            <a:r>
              <a:rPr lang="en-US" sz="1800" b="0" i="0" u="none" strike="noStrike" dirty="0" err="1">
                <a:effectLst/>
              </a:rPr>
              <a:t>sny</a:t>
            </a:r>
            <a:r>
              <a:rPr lang="en-US" sz="1800" b="0" i="0" u="none" strike="noStrike" dirty="0">
                <a:effectLst/>
              </a:rPr>
              <a:t>)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8881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8B4537-68FE-20DC-9A2B-D27745DE0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 realismu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8A10CB-0F27-8CCA-12D5-782B1AF183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F jsou systematicky shromažďovány od samého počátku</a:t>
            </a:r>
          </a:p>
          <a:p>
            <a:pPr lvl="1"/>
            <a:r>
              <a:rPr lang="cs-CZ" dirty="0"/>
              <a:t>F jako záznam </a:t>
            </a:r>
            <a:r>
              <a:rPr lang="cs-CZ" dirty="0" err="1"/>
              <a:t>R</a:t>
            </a:r>
            <a:r>
              <a:rPr lang="cs-CZ" dirty="0"/>
              <a:t> (materiální kultura)</a:t>
            </a:r>
          </a:p>
          <a:p>
            <a:pPr lvl="1"/>
            <a:r>
              <a:rPr lang="cs-CZ" dirty="0"/>
              <a:t>Národní asociace fotografických záznamů (</a:t>
            </a:r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err="1"/>
              <a:t>Photographic</a:t>
            </a:r>
            <a:r>
              <a:rPr lang="cs-CZ" dirty="0"/>
              <a:t> </a:t>
            </a:r>
            <a:r>
              <a:rPr lang="cs-CZ" dirty="0" err="1"/>
              <a:t>Record</a:t>
            </a:r>
            <a:r>
              <a:rPr lang="cs-CZ" dirty="0"/>
              <a:t> </a:t>
            </a:r>
            <a:r>
              <a:rPr lang="cs-CZ" dirty="0" err="1"/>
              <a:t>Association</a:t>
            </a:r>
            <a:r>
              <a:rPr lang="cs-CZ" dirty="0"/>
              <a:t>), Velká Británie, 1897</a:t>
            </a:r>
          </a:p>
          <a:p>
            <a:pPr lvl="1"/>
            <a:endParaRPr lang="cs-CZ" dirty="0"/>
          </a:p>
          <a:p>
            <a:r>
              <a:rPr lang="cs-CZ" dirty="0"/>
              <a:t>Myšlenka objektivity:</a:t>
            </a:r>
          </a:p>
          <a:p>
            <a:pPr lvl="1"/>
            <a:r>
              <a:rPr lang="cs-CZ" dirty="0"/>
              <a:t>obraz je dílem přírody/člověka</a:t>
            </a:r>
          </a:p>
          <a:p>
            <a:pPr lvl="1"/>
            <a:r>
              <a:rPr lang="cs-CZ" dirty="0"/>
              <a:t>F jsou používány jako důkaz autenticity (např. noviny)</a:t>
            </a:r>
          </a:p>
          <a:p>
            <a:pPr lvl="1"/>
            <a:r>
              <a:rPr lang="cs-CZ" dirty="0"/>
              <a:t>„fotoaparát nikdy nelže.“</a:t>
            </a:r>
          </a:p>
          <a:p>
            <a:pPr lvl="1"/>
            <a:r>
              <a:rPr lang="cs-CZ" dirty="0"/>
              <a:t>„</a:t>
            </a:r>
            <a:r>
              <a:rPr lang="cs-CZ" dirty="0" err="1"/>
              <a:t>candid</a:t>
            </a:r>
            <a:r>
              <a:rPr lang="cs-CZ" dirty="0"/>
              <a:t> </a:t>
            </a:r>
            <a:r>
              <a:rPr lang="cs-CZ" dirty="0" err="1"/>
              <a:t>camera</a:t>
            </a:r>
            <a:r>
              <a:rPr lang="cs-CZ" dirty="0"/>
              <a:t>“, 20. léta 20. století.</a:t>
            </a:r>
          </a:p>
          <a:p>
            <a:r>
              <a:rPr lang="cs-CZ" dirty="0"/>
              <a:t>/Do jaké míry lze fotografiím důvěřovat?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6779DF1-AA12-2D26-5AC1-60A54F302E57}"/>
              </a:ext>
            </a:extLst>
          </p:cNvPr>
          <p:cNvSpPr txBox="1"/>
          <p:nvPr/>
        </p:nvSpPr>
        <p:spPr>
          <a:xfrm>
            <a:off x="6172202" y="6176963"/>
            <a:ext cx="3729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Nejstarší dochovaná </a:t>
            </a:r>
            <a:r>
              <a:rPr lang="cs-CZ" dirty="0" err="1"/>
              <a:t>dageorrotypie</a:t>
            </a:r>
            <a:r>
              <a:rPr lang="cs-CZ" dirty="0"/>
              <a:t>, 1837.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715D13B-78C1-B70A-A289-0B2CA48F00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116892"/>
            <a:ext cx="5181600" cy="376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484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page36image795582016">
            <a:extLst>
              <a:ext uri="{FF2B5EF4-FFF2-40B4-BE49-F238E27FC236}">
                <a16:creationId xmlns:a16="http://schemas.microsoft.com/office/drawing/2014/main" id="{A5849FDE-34A4-76FC-1AE9-BC7C5196E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0583" y="1123527"/>
            <a:ext cx="3085216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752" name="Straight Connector 31751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6" name="Picture 2" descr="page36image795582320">
            <a:extLst>
              <a:ext uri="{FF2B5EF4-FFF2-40B4-BE49-F238E27FC236}">
                <a16:creationId xmlns:a16="http://schemas.microsoft.com/office/drawing/2014/main" id="{C4DE7E4E-F9A9-BFA1-1F4D-E1B735673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0676" y="2050784"/>
            <a:ext cx="3537345" cy="275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754" name="Straight Connector 31753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7" name="Picture 3" descr="page36image795582624">
            <a:extLst>
              <a:ext uri="{FF2B5EF4-FFF2-40B4-BE49-F238E27FC236}">
                <a16:creationId xmlns:a16="http://schemas.microsoft.com/office/drawing/2014/main" id="{9F98E473-8F0C-6282-8EF8-A8EEB9FC8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162336" y="1164114"/>
            <a:ext cx="3517120" cy="452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5438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775" name="Rectangle 32774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770" name="Picture 2" descr="page37image795629744">
            <a:extLst>
              <a:ext uri="{FF2B5EF4-FFF2-40B4-BE49-F238E27FC236}">
                <a16:creationId xmlns:a16="http://schemas.microsoft.com/office/drawing/2014/main" id="{C5B8FA87-3C5C-6362-5E3D-3F70503DE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 b="-4"/>
          <a:stretch>
            <a:fillRect/>
          </a:stretch>
        </p:blipFill>
        <p:spPr bwMode="auto"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69" name="Picture 1" descr="page37image795630048">
            <a:extLst>
              <a:ext uri="{FF2B5EF4-FFF2-40B4-BE49-F238E27FC236}">
                <a16:creationId xmlns:a16="http://schemas.microsoft.com/office/drawing/2014/main" id="{4FDE06BA-059D-E668-7327-A908F24014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2777" name="Freeform: Shape 32776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2779" name="Freeform: Shape 32778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31D94D0-CF85-93A4-CE9A-BD2792C9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Etnografický pohled</a:t>
            </a:r>
          </a:p>
        </p:txBody>
      </p:sp>
      <p:sp>
        <p:nvSpPr>
          <p:cNvPr id="32781" name="Rectangle 32780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783" name="Rectangle 32782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F1EC83-9F29-0A24-5954-D11121CA2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258171"/>
            <a:ext cx="2804504" cy="39187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b="0" i="0" u="none" strike="noStrike" dirty="0">
                <a:effectLst/>
              </a:rPr>
              <a:t>„</a:t>
            </a:r>
            <a:r>
              <a:rPr lang="en-US" sz="1800" b="0" i="0" u="none" strike="noStrike" dirty="0" err="1">
                <a:effectLst/>
              </a:rPr>
              <a:t>Obrazy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odlišnosti</a:t>
            </a:r>
            <a:r>
              <a:rPr lang="en-US" sz="1800" b="0" i="0" u="none" strike="noStrike" dirty="0">
                <a:effectLst/>
              </a:rPr>
              <a:t>“, Sander Gilman</a:t>
            </a:r>
          </a:p>
          <a:p>
            <a:r>
              <a:rPr lang="en-US" sz="1800" b="0" i="0" u="none" strike="noStrike" dirty="0" err="1">
                <a:effectLst/>
              </a:rPr>
              <a:t>Vědecký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pohled</a:t>
            </a:r>
            <a:endParaRPr lang="en-US" sz="1800" b="0" i="0" u="none" strike="noStrike" dirty="0">
              <a:effectLst/>
            </a:endParaRPr>
          </a:p>
          <a:p>
            <a:r>
              <a:rPr lang="en-US" sz="1800" b="0" i="0" u="none" strike="noStrike" dirty="0" err="1">
                <a:effectLst/>
              </a:rPr>
              <a:t>Dehumanizace</a:t>
            </a:r>
            <a:r>
              <a:rPr lang="en-US" sz="1800" b="0" i="0" u="none" strike="noStrike" dirty="0">
                <a:effectLst/>
              </a:rPr>
              <a:t> (</a:t>
            </a:r>
            <a:r>
              <a:rPr lang="en-US" sz="1800" b="0" i="0" u="none" strike="noStrike" dirty="0" err="1">
                <a:effectLst/>
              </a:rPr>
              <a:t>redukce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jednotlivců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na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typy</a:t>
            </a:r>
            <a:r>
              <a:rPr lang="en-US" sz="1800" b="0" i="0" u="none" strike="noStrike" dirty="0">
                <a:effectLst/>
              </a:rPr>
              <a:t>)</a:t>
            </a:r>
          </a:p>
          <a:p>
            <a:r>
              <a:rPr lang="en-US" sz="1800" dirty="0"/>
              <a:t>F 19. a 20. </a:t>
            </a:r>
            <a:r>
              <a:rPr lang="en-US" sz="1800" dirty="0" err="1"/>
              <a:t>století</a:t>
            </a:r>
            <a:r>
              <a:rPr lang="en-US" sz="1800" dirty="0"/>
              <a:t> je </a:t>
            </a:r>
            <a:r>
              <a:rPr lang="en-US" sz="1800" dirty="0" err="1"/>
              <a:t>mnohem</a:t>
            </a:r>
            <a:r>
              <a:rPr lang="en-US" sz="1800" dirty="0"/>
              <a:t> </a:t>
            </a:r>
            <a:r>
              <a:rPr lang="en-US" sz="1800" dirty="0" err="1"/>
              <a:t>méně</a:t>
            </a:r>
            <a:r>
              <a:rPr lang="en-US" sz="1800" dirty="0"/>
              <a:t> O </a:t>
            </a:r>
            <a:r>
              <a:rPr lang="en-US" sz="1800" dirty="0" err="1"/>
              <a:t>než</a:t>
            </a:r>
            <a:r>
              <a:rPr lang="en-US" sz="1800" dirty="0"/>
              <a:t> se </a:t>
            </a:r>
            <a:r>
              <a:rPr lang="en-US" sz="1800" dirty="0" err="1"/>
              <a:t>zdá</a:t>
            </a:r>
            <a:endParaRPr lang="en-US" sz="1800" dirty="0"/>
          </a:p>
          <a:p>
            <a:pPr lvl="1"/>
            <a:r>
              <a:rPr lang="en-US" sz="1400" dirty="0" err="1"/>
              <a:t>a</a:t>
            </a:r>
            <a:r>
              <a:rPr lang="en-US" sz="1400" b="0" i="0" u="none" strike="noStrike" dirty="0" err="1">
                <a:effectLst/>
              </a:rPr>
              <a:t>symetrie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moci</a:t>
            </a:r>
            <a:r>
              <a:rPr lang="en-US" sz="1400" dirty="0"/>
              <a:t> – P/</a:t>
            </a:r>
            <a:r>
              <a:rPr lang="en-US" sz="1400" dirty="0" err="1"/>
              <a:t>zločinci</a:t>
            </a:r>
            <a:r>
              <a:rPr lang="en-US" sz="1400" dirty="0"/>
              <a:t>, </a:t>
            </a:r>
            <a:r>
              <a:rPr lang="en-US" sz="1400" dirty="0" err="1"/>
              <a:t>střední</a:t>
            </a:r>
            <a:r>
              <a:rPr lang="en-US" sz="1400" dirty="0"/>
              <a:t> </a:t>
            </a:r>
            <a:r>
              <a:rPr lang="en-US" sz="1400" dirty="0" err="1"/>
              <a:t>třída</a:t>
            </a:r>
            <a:r>
              <a:rPr lang="en-US" sz="1400" dirty="0"/>
              <a:t>/</a:t>
            </a:r>
            <a:r>
              <a:rPr lang="en-US" sz="1400" dirty="0" err="1"/>
              <a:t>pracujíc</a:t>
            </a:r>
            <a:r>
              <a:rPr lang="en-US" sz="1400" dirty="0"/>
              <a:t> </a:t>
            </a:r>
            <a:r>
              <a:rPr lang="en-US" sz="1400" dirty="0" err="1"/>
              <a:t>třída</a:t>
            </a:r>
            <a:endParaRPr lang="en-US" sz="1400" b="0" i="0" u="none" strike="noStrike" dirty="0">
              <a:effectLst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38381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B05839-147F-5904-24A5-8B4E57B7C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Bibliografie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2A2D36-31BF-319C-3988-CF1DDC84A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Dagmar </a:t>
            </a:r>
            <a:r>
              <a:rPr lang="cs-CZ" sz="1400" dirty="0" err="1">
                <a:effectLst/>
                <a:latin typeface="Helvetica" pitchFamily="2" charset="0"/>
              </a:rPr>
              <a:t>Barnouw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Critical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Realism</a:t>
            </a:r>
            <a:r>
              <a:rPr lang="cs-CZ" sz="1400" i="1" dirty="0">
                <a:effectLst/>
                <a:latin typeface="Helvetica,Italic"/>
              </a:rPr>
              <a:t>: </a:t>
            </a:r>
            <a:r>
              <a:rPr lang="cs-CZ" sz="1400" i="1" dirty="0" err="1">
                <a:effectLst/>
                <a:latin typeface="Helvetica,Italic"/>
              </a:rPr>
              <a:t>History</a:t>
            </a:r>
            <a:r>
              <a:rPr lang="cs-CZ" sz="1400" i="1" dirty="0">
                <a:effectLst/>
                <a:latin typeface="Helvetica,Italic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Photography</a:t>
            </a:r>
            <a:r>
              <a:rPr lang="cs-CZ" sz="1400" i="1" dirty="0">
                <a:effectLst/>
                <a:latin typeface="Helvetica,Italic"/>
              </a:rPr>
              <a:t> and </a:t>
            </a:r>
            <a:r>
              <a:rPr lang="cs-CZ" sz="1400" i="1" dirty="0" err="1">
                <a:effectLst/>
                <a:latin typeface="Helvetica,Italic"/>
              </a:rPr>
              <a:t>the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Work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Siegfried </a:t>
            </a:r>
            <a:r>
              <a:rPr lang="cs-CZ" sz="1400" i="1" dirty="0" err="1">
                <a:effectLst/>
                <a:latin typeface="Helvetica" pitchFamily="2" charset="0"/>
              </a:rPr>
              <a:t>Kracauer</a:t>
            </a:r>
            <a:r>
              <a:rPr lang="cs-CZ" sz="1400" dirty="0">
                <a:effectLst/>
                <a:latin typeface="Helvetica" pitchFamily="2" charset="0"/>
              </a:rPr>
              <a:t>, Baltimore, 1994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Caroline </a:t>
            </a:r>
            <a:r>
              <a:rPr lang="cs-CZ" sz="1400" dirty="0" err="1">
                <a:effectLst/>
                <a:latin typeface="Helvetica" pitchFamily="2" charset="0"/>
              </a:rPr>
              <a:t>Brothers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War</a:t>
            </a:r>
            <a:r>
              <a:rPr lang="cs-CZ" sz="1400" i="1" dirty="0">
                <a:effectLst/>
                <a:latin typeface="Helvetica,Italic"/>
              </a:rPr>
              <a:t> and </a:t>
            </a:r>
            <a:r>
              <a:rPr lang="cs-CZ" sz="1400" i="1" dirty="0" err="1">
                <a:effectLst/>
                <a:latin typeface="Helvetica,Italic"/>
              </a:rPr>
              <a:t>Photography</a:t>
            </a:r>
            <a:r>
              <a:rPr lang="cs-CZ" sz="1400" i="1" dirty="0">
                <a:effectLst/>
                <a:latin typeface="Helvetica" pitchFamily="2" charset="0"/>
              </a:rPr>
              <a:t>: </a:t>
            </a:r>
            <a:r>
              <a:rPr lang="cs-CZ" sz="1400" i="1" dirty="0">
                <a:effectLst/>
                <a:latin typeface="Helvetica,Italic"/>
              </a:rPr>
              <a:t>A </a:t>
            </a:r>
            <a:r>
              <a:rPr lang="cs-CZ" sz="1400" i="1" dirty="0" err="1">
                <a:effectLst/>
                <a:latin typeface="Helvetica,Italic"/>
              </a:rPr>
              <a:t>Cultural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History</a:t>
            </a:r>
            <a:r>
              <a:rPr lang="cs-CZ" sz="1400" dirty="0">
                <a:effectLst/>
                <a:latin typeface="Helvetica,Italic"/>
              </a:rPr>
              <a:t>, </a:t>
            </a:r>
            <a:r>
              <a:rPr lang="cs-CZ" sz="1400" dirty="0">
                <a:effectLst/>
                <a:latin typeface="Helvetica" pitchFamily="2" charset="0"/>
              </a:rPr>
              <a:t>London, 1997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Sarah Graham-Brown, </a:t>
            </a:r>
            <a:r>
              <a:rPr lang="cs-CZ" sz="1400" i="1" dirty="0" err="1">
                <a:effectLst/>
                <a:latin typeface="Helvetica,Italic"/>
              </a:rPr>
              <a:t>Palestinians</a:t>
            </a:r>
            <a:r>
              <a:rPr lang="cs-CZ" sz="1400" i="1" dirty="0">
                <a:effectLst/>
                <a:latin typeface="Helvetica,Italic"/>
              </a:rPr>
              <a:t> and </a:t>
            </a:r>
            <a:r>
              <a:rPr lang="cs-CZ" sz="1400" i="1" dirty="0" err="1">
                <a:effectLst/>
                <a:latin typeface="Helvetica,Italic"/>
              </a:rPr>
              <a:t>their</a:t>
            </a:r>
            <a:r>
              <a:rPr lang="cs-CZ" sz="1400" i="1" dirty="0">
                <a:effectLst/>
                <a:latin typeface="Helvetica,Italic"/>
              </a:rPr>
              <a:t> Society, 1880–1946: A </a:t>
            </a:r>
            <a:r>
              <a:rPr lang="cs-CZ" sz="1400" i="1" dirty="0" err="1">
                <a:effectLst/>
                <a:latin typeface="Helvetica,Italic"/>
              </a:rPr>
              <a:t>Photographic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" pitchFamily="2" charset="0"/>
              </a:rPr>
              <a:t>Essay</a:t>
            </a:r>
            <a:r>
              <a:rPr lang="cs-CZ" sz="1400" dirty="0">
                <a:effectLst/>
                <a:latin typeface="Helvetica" pitchFamily="2" charset="0"/>
              </a:rPr>
              <a:t>, London, 1980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0" u="none" strike="noStrike" dirty="0">
                <a:effectLst/>
              </a:rPr>
              <a:t>Lerna </a:t>
            </a:r>
            <a:r>
              <a:rPr lang="cs-CZ" sz="1400" i="0" u="none" strike="noStrike" dirty="0" err="1">
                <a:effectLst/>
              </a:rPr>
              <a:t>Ekmekçioğlu</a:t>
            </a:r>
            <a:r>
              <a:rPr lang="cs-CZ" sz="1400" b="1" i="0" u="none" strike="noStrike" dirty="0">
                <a:effectLst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Images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Women</a:t>
            </a:r>
            <a:r>
              <a:rPr lang="cs-CZ" sz="1400" i="1" dirty="0">
                <a:effectLst/>
                <a:latin typeface="Helvetica,Italic"/>
              </a:rPr>
              <a:t>: </a:t>
            </a:r>
            <a:r>
              <a:rPr lang="cs-CZ" sz="1400" i="1" dirty="0" err="1">
                <a:effectLst/>
                <a:latin typeface="Helvetica,Italic"/>
              </a:rPr>
              <a:t>Photography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the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Middle</a:t>
            </a:r>
            <a:r>
              <a:rPr lang="cs-CZ" sz="1400" i="1" dirty="0">
                <a:effectLst/>
                <a:latin typeface="Helvetica,Italic"/>
              </a:rPr>
              <a:t> East</a:t>
            </a:r>
            <a:r>
              <a:rPr lang="cs-CZ" sz="1400" dirty="0">
                <a:effectLst/>
                <a:latin typeface="Helvetica,Italic"/>
              </a:rPr>
              <a:t>, 1860</a:t>
            </a:r>
            <a:r>
              <a:rPr lang="cs-CZ" sz="1400" dirty="0">
                <a:effectLst/>
                <a:latin typeface="Helvetica" pitchFamily="2" charset="0"/>
              </a:rPr>
              <a:t>–</a:t>
            </a:r>
            <a:r>
              <a:rPr lang="cs-CZ" sz="1400" dirty="0">
                <a:effectLst/>
                <a:latin typeface="Helvetica,Italic"/>
              </a:rPr>
              <a:t>1950, </a:t>
            </a:r>
            <a:r>
              <a:rPr lang="cs-CZ" sz="1400" dirty="0">
                <a:effectLst/>
                <a:latin typeface="Helvetica" pitchFamily="2" charset="0"/>
              </a:rPr>
              <a:t>London, 1988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Siegfried </a:t>
            </a:r>
            <a:r>
              <a:rPr lang="cs-CZ" sz="1400" dirty="0" err="1">
                <a:effectLst/>
                <a:latin typeface="Helvetica" pitchFamily="2" charset="0"/>
              </a:rPr>
              <a:t>Kracauer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History</a:t>
            </a:r>
            <a:r>
              <a:rPr lang="cs-CZ" sz="1400" i="1" dirty="0">
                <a:effectLst/>
                <a:latin typeface="Helvetica,Italic"/>
              </a:rPr>
              <a:t>: </a:t>
            </a:r>
            <a:r>
              <a:rPr lang="cs-CZ" sz="1400" i="1" dirty="0" err="1">
                <a:effectLst/>
                <a:latin typeface="Helvetica,Italic"/>
              </a:rPr>
              <a:t>The</a:t>
            </a:r>
            <a:r>
              <a:rPr lang="cs-CZ" sz="1400" i="1" dirty="0">
                <a:effectLst/>
                <a:latin typeface="Helvetica,Italic"/>
              </a:rPr>
              <a:t> Last </a:t>
            </a:r>
            <a:r>
              <a:rPr lang="cs-CZ" sz="1400" i="1" dirty="0" err="1">
                <a:effectLst/>
                <a:latin typeface="Helvetica,Italic"/>
              </a:rPr>
              <a:t>Things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before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the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>
                <a:effectLst/>
                <a:latin typeface="Helvetica" pitchFamily="2" charset="0"/>
              </a:rPr>
              <a:t>Last</a:t>
            </a:r>
            <a:r>
              <a:rPr lang="cs-CZ" sz="1400" dirty="0">
                <a:effectLst/>
                <a:latin typeface="Helvetica" pitchFamily="2" charset="0"/>
              </a:rPr>
              <a:t>, New York, 1969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J. </a:t>
            </a:r>
            <a:r>
              <a:rPr lang="cs-CZ" sz="1400" dirty="0" err="1">
                <a:effectLst/>
                <a:latin typeface="Helvetica" pitchFamily="2" charset="0"/>
              </a:rPr>
              <a:t>Hurley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Portrait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a </a:t>
            </a:r>
            <a:r>
              <a:rPr lang="cs-CZ" sz="1400" i="1" dirty="0" err="1">
                <a:effectLst/>
                <a:latin typeface="Helvetica,Italic"/>
              </a:rPr>
              <a:t>Decade</a:t>
            </a:r>
            <a:r>
              <a:rPr lang="cs-CZ" sz="1400" i="1" dirty="0">
                <a:effectLst/>
                <a:latin typeface="Helvetica,Italic"/>
              </a:rPr>
              <a:t>: Roy </a:t>
            </a:r>
            <a:r>
              <a:rPr lang="cs-CZ" sz="1400" i="1" dirty="0" err="1">
                <a:effectLst/>
                <a:latin typeface="Helvetica,Italic"/>
              </a:rPr>
              <a:t>Stryker</a:t>
            </a:r>
            <a:r>
              <a:rPr lang="cs-CZ" sz="1400" i="1" dirty="0">
                <a:effectLst/>
                <a:latin typeface="Helvetica,Italic"/>
              </a:rPr>
              <a:t> and </a:t>
            </a:r>
            <a:r>
              <a:rPr lang="cs-CZ" sz="1400" i="1" dirty="0" err="1">
                <a:effectLst/>
                <a:latin typeface="Helvetica,Italic"/>
              </a:rPr>
              <a:t>the</a:t>
            </a:r>
            <a:r>
              <a:rPr lang="cs-CZ" sz="1400" i="1" dirty="0">
                <a:effectLst/>
                <a:latin typeface="Helvetica,Italic"/>
              </a:rPr>
              <a:t> Development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Documentary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Photography</a:t>
            </a:r>
            <a:r>
              <a:rPr lang="cs-CZ" sz="1400" dirty="0">
                <a:effectLst/>
                <a:latin typeface="Helvetica,Italic"/>
              </a:rPr>
              <a:t>, </a:t>
            </a:r>
            <a:r>
              <a:rPr lang="cs-CZ" sz="1400" dirty="0">
                <a:effectLst/>
                <a:latin typeface="Helvetica" pitchFamily="2" charset="0"/>
              </a:rPr>
              <a:t>London, 1972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Robert M. </a:t>
            </a:r>
            <a:r>
              <a:rPr lang="cs-CZ" sz="1400" dirty="0" err="1">
                <a:effectLst/>
                <a:latin typeface="Helvetica" pitchFamily="2" charset="0"/>
              </a:rPr>
              <a:t>Levine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Images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History</a:t>
            </a:r>
            <a:r>
              <a:rPr lang="cs-CZ" sz="1400" i="1" dirty="0">
                <a:effectLst/>
                <a:latin typeface="Helvetica,Italic"/>
              </a:rPr>
              <a:t>: 19th and Early 20th </a:t>
            </a:r>
            <a:r>
              <a:rPr lang="cs-CZ" sz="1400" i="1" dirty="0" err="1">
                <a:effectLst/>
                <a:latin typeface="Helvetica,Italic"/>
              </a:rPr>
              <a:t>Century</a:t>
            </a:r>
            <a:r>
              <a:rPr lang="cs-CZ" sz="1400" i="1" dirty="0">
                <a:effectLst/>
                <a:latin typeface="Helvetica,Italic"/>
              </a:rPr>
              <a:t> Latin </a:t>
            </a:r>
            <a:r>
              <a:rPr lang="cs-CZ" sz="1400" i="1" dirty="0" err="1">
                <a:effectLst/>
                <a:latin typeface="Helvetica,Italic"/>
              </a:rPr>
              <a:t>American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Photographs</a:t>
            </a:r>
            <a:r>
              <a:rPr lang="cs-CZ" sz="1400" i="1" dirty="0">
                <a:effectLst/>
                <a:latin typeface="Helvetica,Italic"/>
              </a:rPr>
              <a:t> as </a:t>
            </a:r>
            <a:r>
              <a:rPr lang="cs-CZ" sz="1400" i="1" dirty="0" err="1">
                <a:effectLst/>
                <a:latin typeface="Helvetica,Italic"/>
              </a:rPr>
              <a:t>Documents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dirty="0" err="1">
                <a:effectLst/>
                <a:latin typeface="Helvetica" pitchFamily="2" charset="0"/>
              </a:rPr>
              <a:t>Durham</a:t>
            </a:r>
            <a:r>
              <a:rPr lang="cs-CZ" sz="1400" dirty="0">
                <a:effectLst/>
                <a:latin typeface="Helvetica" pitchFamily="2" charset="0"/>
              </a:rPr>
              <a:t>, NC, 1989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J. K. S. St Joseph, </a:t>
            </a:r>
            <a:r>
              <a:rPr lang="cs-CZ" sz="1400" dirty="0" err="1">
                <a:effectLst/>
                <a:latin typeface="Helvetica" pitchFamily="2" charset="0"/>
              </a:rPr>
              <a:t>ed</a:t>
            </a:r>
            <a:r>
              <a:rPr lang="cs-CZ" sz="1400" dirty="0">
                <a:effectLst/>
                <a:latin typeface="Helvetica" pitchFamily="2" charset="0"/>
              </a:rPr>
              <a:t>., </a:t>
            </a:r>
            <a:r>
              <a:rPr lang="cs-CZ" sz="1400" i="1" dirty="0" err="1">
                <a:effectLst/>
                <a:latin typeface="Helvetica,Italic"/>
              </a:rPr>
              <a:t>The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Uses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Air </a:t>
            </a:r>
            <a:r>
              <a:rPr lang="cs-CZ" sz="1400" i="1" dirty="0" err="1">
                <a:effectLst/>
                <a:latin typeface="Helvetica,Italic"/>
              </a:rPr>
              <a:t>Photography</a:t>
            </a:r>
            <a:r>
              <a:rPr lang="cs-CZ" sz="1400" dirty="0">
                <a:effectLst/>
                <a:latin typeface="Helvetica,Italic"/>
              </a:rPr>
              <a:t>, </a:t>
            </a:r>
            <a:r>
              <a:rPr lang="cs-CZ" sz="1400" dirty="0">
                <a:effectLst/>
                <a:latin typeface="Helvetica" pitchFamily="2" charset="0"/>
              </a:rPr>
              <a:t>Cambridge, 1966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 err="1">
                <a:effectLst/>
                <a:latin typeface="Helvetica" pitchFamily="2" charset="0"/>
              </a:rPr>
              <a:t>Maren</a:t>
            </a:r>
            <a:r>
              <a:rPr lang="cs-CZ" sz="1400" dirty="0">
                <a:effectLst/>
                <a:latin typeface="Helvetica" pitchFamily="2" charset="0"/>
              </a:rPr>
              <a:t> </a:t>
            </a:r>
            <a:r>
              <a:rPr lang="cs-CZ" sz="1400" dirty="0" err="1">
                <a:effectLst/>
                <a:latin typeface="Helvetica" pitchFamily="2" charset="0"/>
              </a:rPr>
              <a:t>Stange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Symbols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Social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Life</a:t>
            </a:r>
            <a:r>
              <a:rPr lang="cs-CZ" sz="1400" i="1" dirty="0">
                <a:effectLst/>
                <a:latin typeface="Helvetica,Italic"/>
              </a:rPr>
              <a:t>: </a:t>
            </a:r>
            <a:r>
              <a:rPr lang="cs-CZ" sz="1400" i="1" dirty="0" err="1">
                <a:effectLst/>
                <a:latin typeface="Helvetica,Italic"/>
              </a:rPr>
              <a:t>Social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Documentary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Photography</a:t>
            </a:r>
            <a:r>
              <a:rPr lang="cs-CZ" sz="1400" i="1" dirty="0">
                <a:effectLst/>
                <a:latin typeface="Helvetica,Italic"/>
              </a:rPr>
              <a:t> in America,1890–</a:t>
            </a:r>
            <a:r>
              <a:rPr lang="cs-CZ" sz="1400" i="1" dirty="0">
                <a:effectLst/>
                <a:latin typeface="Helvetica" pitchFamily="2" charset="0"/>
              </a:rPr>
              <a:t>1950</a:t>
            </a:r>
            <a:r>
              <a:rPr lang="cs-CZ" sz="1400" dirty="0">
                <a:effectLst/>
                <a:latin typeface="Helvetica" pitchFamily="2" charset="0"/>
              </a:rPr>
              <a:t>,Cambridge,1989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Alan </a:t>
            </a:r>
            <a:r>
              <a:rPr lang="cs-CZ" sz="1400" dirty="0" err="1">
                <a:effectLst/>
                <a:latin typeface="Helvetica" pitchFamily="2" charset="0"/>
              </a:rPr>
              <a:t>Trachtenberg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Reading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American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Photographs</a:t>
            </a:r>
            <a:r>
              <a:rPr lang="cs-CZ" sz="1400" i="1" dirty="0">
                <a:effectLst/>
                <a:latin typeface="Helvetica,Italic"/>
              </a:rPr>
              <a:t>: </a:t>
            </a:r>
            <a:r>
              <a:rPr lang="cs-CZ" sz="1400" i="1" dirty="0" err="1">
                <a:effectLst/>
                <a:latin typeface="Helvetica,Italic"/>
              </a:rPr>
              <a:t>Images</a:t>
            </a:r>
            <a:r>
              <a:rPr lang="cs-CZ" sz="1400" i="1" dirty="0">
                <a:effectLst/>
                <a:latin typeface="Helvetica,Italic"/>
              </a:rPr>
              <a:t> as </a:t>
            </a:r>
            <a:r>
              <a:rPr lang="cs-CZ" sz="1400" i="1" dirty="0" err="1">
                <a:effectLst/>
                <a:latin typeface="Helvetica,Italic"/>
              </a:rPr>
              <a:t>History</a:t>
            </a:r>
            <a:r>
              <a:rPr lang="cs-CZ" sz="1400" i="1" dirty="0">
                <a:effectLst/>
                <a:latin typeface="Helvetica,Italic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Mathew</a:t>
            </a:r>
            <a:r>
              <a:rPr lang="cs-CZ" sz="1400" i="1" dirty="0">
                <a:effectLst/>
                <a:latin typeface="Helvetica,Italic"/>
              </a:rPr>
              <a:t> Brady to Walker </a:t>
            </a:r>
            <a:r>
              <a:rPr lang="cs-CZ" sz="1400" i="1" dirty="0" err="1">
                <a:effectLst/>
                <a:latin typeface="Helvetica" pitchFamily="2" charset="0"/>
              </a:rPr>
              <a:t>Evans</a:t>
            </a:r>
            <a:r>
              <a:rPr lang="cs-CZ" sz="1400" dirty="0">
                <a:effectLst/>
                <a:latin typeface="Helvetica" pitchFamily="2" charset="0"/>
              </a:rPr>
              <a:t>, New York, 1989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John </a:t>
            </a:r>
            <a:r>
              <a:rPr lang="cs-CZ" sz="1400" dirty="0" err="1">
                <a:effectLst/>
                <a:latin typeface="Helvetica" pitchFamily="2" charset="0"/>
              </a:rPr>
              <a:t>Tagg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The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Burden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of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Representation</a:t>
            </a:r>
            <a:r>
              <a:rPr lang="cs-CZ" sz="1400" i="1" dirty="0">
                <a:effectLst/>
                <a:latin typeface="Helvetica,Italic"/>
              </a:rPr>
              <a:t>: </a:t>
            </a:r>
            <a:r>
              <a:rPr lang="cs-CZ" sz="1400" i="1" dirty="0" err="1">
                <a:effectLst/>
                <a:latin typeface="Helvetica,Italic"/>
              </a:rPr>
              <a:t>Essays</a:t>
            </a:r>
            <a:r>
              <a:rPr lang="cs-CZ" sz="1400" i="1" dirty="0">
                <a:effectLst/>
                <a:latin typeface="Helvetica,Italic"/>
              </a:rPr>
              <a:t> on </a:t>
            </a:r>
            <a:r>
              <a:rPr lang="cs-CZ" sz="1400" i="1" dirty="0" err="1">
                <a:effectLst/>
                <a:latin typeface="Helvetica,Italic"/>
              </a:rPr>
              <a:t>Photographies</a:t>
            </a:r>
            <a:r>
              <a:rPr lang="cs-CZ" sz="1400" i="1" dirty="0">
                <a:effectLst/>
                <a:latin typeface="Helvetica,Italic"/>
              </a:rPr>
              <a:t> and </a:t>
            </a:r>
            <a:r>
              <a:rPr lang="cs-CZ" sz="1400" i="1" dirty="0" err="1">
                <a:effectLst/>
                <a:latin typeface="Helvetica" pitchFamily="2" charset="0"/>
              </a:rPr>
              <a:t>Histories</a:t>
            </a:r>
            <a:r>
              <a:rPr lang="cs-CZ" sz="1400" dirty="0">
                <a:effectLst/>
                <a:latin typeface="Helvetica" pitchFamily="2" charset="0"/>
              </a:rPr>
              <a:t>, </a:t>
            </a:r>
            <a:r>
              <a:rPr lang="cs-CZ" sz="1400" dirty="0" err="1">
                <a:effectLst/>
                <a:latin typeface="Helvetica" pitchFamily="2" charset="0"/>
              </a:rPr>
              <a:t>Amherst</a:t>
            </a:r>
            <a:r>
              <a:rPr lang="cs-CZ" sz="1400" dirty="0">
                <a:effectLst/>
                <a:latin typeface="Helvetica" pitchFamily="2" charset="0"/>
              </a:rPr>
              <a:t>, 1988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,Italic"/>
              </a:rPr>
              <a:t>Paul Thompson and Gina </a:t>
            </a:r>
            <a:r>
              <a:rPr lang="cs-CZ" sz="1400" dirty="0" err="1">
                <a:effectLst/>
                <a:latin typeface="Helvetica,Italic"/>
              </a:rPr>
              <a:t>Harkell</a:t>
            </a:r>
            <a:r>
              <a:rPr lang="cs-CZ" sz="1400" dirty="0">
                <a:effectLst/>
                <a:latin typeface="Helvetica,Italic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The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Edwardians</a:t>
            </a:r>
            <a:r>
              <a:rPr lang="cs-CZ" sz="1400" i="1" dirty="0">
                <a:effectLst/>
                <a:latin typeface="Helvetica,Italic"/>
              </a:rPr>
              <a:t> in </a:t>
            </a:r>
            <a:r>
              <a:rPr lang="cs-CZ" sz="1400" i="1" dirty="0" err="1">
                <a:effectLst/>
                <a:latin typeface="Helvetica,Italic"/>
              </a:rPr>
              <a:t>Photographs</a:t>
            </a:r>
            <a:r>
              <a:rPr lang="cs-CZ" sz="1400" dirty="0">
                <a:effectLst/>
                <a:latin typeface="Helvetica,Italic"/>
              </a:rPr>
              <a:t>, London, 1979 </a:t>
            </a:r>
            <a:endParaRPr lang="cs-CZ" sz="1400" dirty="0">
              <a:effectLst/>
              <a:latin typeface="Helvetica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Helvetica" pitchFamily="2" charset="0"/>
              </a:rPr>
              <a:t>Julia Hirsch, </a:t>
            </a:r>
            <a:r>
              <a:rPr lang="cs-CZ" sz="1400" i="1" dirty="0" err="1">
                <a:effectLst/>
                <a:latin typeface="Helvetica,Italic"/>
              </a:rPr>
              <a:t>Family</a:t>
            </a:r>
            <a:r>
              <a:rPr lang="cs-CZ" sz="1400" i="1" dirty="0">
                <a:effectLst/>
                <a:latin typeface="Helvetica,Italic"/>
              </a:rPr>
              <a:t> </a:t>
            </a:r>
            <a:r>
              <a:rPr lang="cs-CZ" sz="1400" i="1" dirty="0" err="1">
                <a:effectLst/>
                <a:latin typeface="Helvetica,Italic"/>
              </a:rPr>
              <a:t>Photographs</a:t>
            </a:r>
            <a:r>
              <a:rPr lang="cs-CZ" sz="1400" i="1" dirty="0">
                <a:effectLst/>
                <a:latin typeface="Helvetica,Italic"/>
              </a:rPr>
              <a:t>: </a:t>
            </a:r>
            <a:r>
              <a:rPr lang="cs-CZ" sz="1400" i="1" dirty="0" err="1">
                <a:effectLst/>
                <a:latin typeface="Helvetica,Italic"/>
              </a:rPr>
              <a:t>Content</a:t>
            </a:r>
            <a:r>
              <a:rPr lang="cs-CZ" sz="1400" i="1" dirty="0">
                <a:effectLst/>
                <a:latin typeface="Helvetica,Italic"/>
              </a:rPr>
              <a:t>, </a:t>
            </a:r>
            <a:r>
              <a:rPr lang="cs-CZ" sz="1400" i="1" dirty="0" err="1">
                <a:effectLst/>
                <a:latin typeface="Helvetica,Italic"/>
              </a:rPr>
              <a:t>Meaning</a:t>
            </a:r>
            <a:r>
              <a:rPr lang="cs-CZ" sz="1400" i="1" dirty="0">
                <a:effectLst/>
                <a:latin typeface="Helvetica,Italic"/>
              </a:rPr>
              <a:t> and </a:t>
            </a:r>
            <a:r>
              <a:rPr lang="cs-CZ" sz="1400" i="1" dirty="0" err="1">
                <a:effectLst/>
                <a:latin typeface="Helvetica,Italic"/>
              </a:rPr>
              <a:t>Effect</a:t>
            </a:r>
            <a:r>
              <a:rPr lang="cs-CZ" sz="1400" dirty="0">
                <a:effectLst/>
                <a:latin typeface="Helvetica,Italic"/>
              </a:rPr>
              <a:t>, </a:t>
            </a:r>
            <a:r>
              <a:rPr lang="cs-CZ" sz="1400" dirty="0">
                <a:effectLst/>
                <a:latin typeface="Helvetica" pitchFamily="2" charset="0"/>
              </a:rPr>
              <a:t>New York, 1981 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40340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B2E2A2-77B0-F687-8A9D-7CC33A036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„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While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photographs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may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not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lie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,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liars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may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photograph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.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“ 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222AB5-0DAD-5715-E4E4-89C5767B8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sz="240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–Lewis </a:t>
            </a:r>
            <a:r>
              <a:rPr lang="cs-CZ" sz="2400" i="1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8277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06CDE2-6896-1D59-21CD-E1BE6E996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Problém objektivity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495C43-3B57-FC7B-1DB4-FDDC4041AB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Zejména z počátku F podléhá výběr námětů, póz atp. umění</a:t>
            </a:r>
          </a:p>
          <a:p>
            <a:r>
              <a:rPr lang="en-US" sz="1700"/>
              <a:t>F si vybírá námět, objektiv, filtr, velikost snímku, rozlišení na základě svého vkusu a záměru</a:t>
            </a:r>
          </a:p>
          <a:p>
            <a:r>
              <a:rPr lang="en-US" sz="1700"/>
              <a:t>Do roku 1880 je nutné pořizovat F za pomoci stativu, doba expozice dlouhá, až 15 minut</a:t>
            </a:r>
          </a:p>
          <a:p>
            <a:pPr lvl="1"/>
            <a:r>
              <a:rPr lang="en-US" sz="1700"/>
              <a:t>F inscenované</a:t>
            </a:r>
          </a:p>
          <a:p>
            <a:pPr lvl="1"/>
            <a:r>
              <a:rPr lang="en-US" sz="1700"/>
              <a:t>mnohdy dle vzoru oblíbených žánrových maleb atp.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572E713-9E33-0435-266C-614AB40155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23777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4" name="Rectangle 3080">
            <a:extLst>
              <a:ext uri="{FF2B5EF4-FFF2-40B4-BE49-F238E27FC236}">
                <a16:creationId xmlns:a16="http://schemas.microsoft.com/office/drawing/2014/main" id="{CA57513D-822C-4FE7-A978-1529AA801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171354-C37F-A048-6204-ACE08B81B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73" y="1144769"/>
            <a:ext cx="3340962" cy="28964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Dorothea Lange</a:t>
            </a: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40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Margaret Bourke-White </a:t>
            </a:r>
            <a:b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8824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3" name="Picture 1" descr="page5image777440304">
            <a:extLst>
              <a:ext uri="{FF2B5EF4-FFF2-40B4-BE49-F238E27FC236}">
                <a16:creationId xmlns:a16="http://schemas.microsoft.com/office/drawing/2014/main" id="{CD188453-CE7F-0ADA-294B-9A3FDD929E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7088" y="-8"/>
            <a:ext cx="4301214" cy="413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age5image777440608">
            <a:extLst>
              <a:ext uri="{FF2B5EF4-FFF2-40B4-BE49-F238E27FC236}">
                <a16:creationId xmlns:a16="http://schemas.microsoft.com/office/drawing/2014/main" id="{3F17C8F0-B58F-F314-FE6D-A0D8FC526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 bwMode="auto">
          <a:xfrm>
            <a:off x="8606609" y="8"/>
            <a:ext cx="3585399" cy="320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Rectangle 3084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172" y="4177748"/>
            <a:ext cx="332539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page5image777440000">
            <a:extLst>
              <a:ext uri="{FF2B5EF4-FFF2-40B4-BE49-F238E27FC236}">
                <a16:creationId xmlns:a16="http://schemas.microsoft.com/office/drawing/2014/main" id="{A3EAA912-874A-8782-9EF9-AF6BEDC11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7088" y="4233471"/>
            <a:ext cx="4301214" cy="26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age5image777441040">
            <a:extLst>
              <a:ext uri="{FF2B5EF4-FFF2-40B4-BE49-F238E27FC236}">
                <a16:creationId xmlns:a16="http://schemas.microsoft.com/office/drawing/2014/main" id="{855E1E8D-F7B9-0548-6E92-75D445F79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28" r="1" b="1473"/>
          <a:stretch>
            <a:fillRect/>
          </a:stretch>
        </p:blipFill>
        <p:spPr bwMode="auto">
          <a:xfrm>
            <a:off x="8606609" y="3310128"/>
            <a:ext cx="3585399" cy="354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895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page6image789907920">
            <a:extLst>
              <a:ext uri="{FF2B5EF4-FFF2-40B4-BE49-F238E27FC236}">
                <a16:creationId xmlns:a16="http://schemas.microsoft.com/office/drawing/2014/main" id="{514F7CCF-D7BF-CD85-CF5B-99F655C57B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Rectangle 410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FEA9245-7510-279E-FCB2-A21A8FE8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300">
                <a:solidFill>
                  <a:schemeClr val="tx1">
                    <a:lumMod val="85000"/>
                    <a:lumOff val="15000"/>
                  </a:schemeClr>
                </a:solidFill>
              </a:rPr>
              <a:t>Americká občanská válka </a:t>
            </a:r>
            <a:r>
              <a:rPr lang="en-US" sz="2300" b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(1861-1865) </a:t>
            </a:r>
            <a:br>
              <a:rPr lang="en-US" sz="23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23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104" name="Straight Connector 410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6" name="Straight Connector 410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62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6" name="Rectangle 5125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1" name="Picture 1" descr="page7image759692624">
            <a:extLst>
              <a:ext uri="{FF2B5EF4-FFF2-40B4-BE49-F238E27FC236}">
                <a16:creationId xmlns:a16="http://schemas.microsoft.com/office/drawing/2014/main" id="{0FAB037C-1160-8F69-FDA5-81D0E26B9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5128" name="Freeform: Shape 5127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130" name="Freeform: Shape 5129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B7B197-AE01-C005-F161-C3A2E0EFF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anchor="b"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0" u="none" strike="noStrike" cap="none" normalizeH="0" baseline="0" dirty="0">
                <a:ln>
                  <a:noFill/>
                </a:ln>
                <a:effectLst/>
                <a:latin typeface="Helvetica,Bold"/>
              </a:rPr>
              <a:t>Robert Capa 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132" name="Rectangle 513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34" name="Rectangle 513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DD6B9E-6B22-8593-14AB-927301823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cs-CZ" sz="1800" i="1" dirty="0">
                <a:solidFill>
                  <a:srgbClr val="FFFFFF"/>
                </a:solidFill>
                <a:effectLst/>
                <a:latin typeface="Helvetica,Italic"/>
              </a:rPr>
              <a:t>Padající voják</a:t>
            </a:r>
            <a:r>
              <a:rPr lang="cs-CZ" sz="1800" dirty="0">
                <a:solidFill>
                  <a:srgbClr val="FFFFFF"/>
                </a:solidFill>
                <a:effectLst/>
                <a:latin typeface="ArialMT"/>
              </a:rPr>
              <a:t>, 1936 </a:t>
            </a:r>
            <a:endParaRPr lang="cs-CZ" sz="1200" dirty="0"/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8031889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</TotalTime>
  <Words>1583</Words>
  <Application>Microsoft Macintosh PowerPoint</Application>
  <PresentationFormat>Širokoúhlá obrazovka</PresentationFormat>
  <Paragraphs>186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51" baseType="lpstr">
      <vt:lpstr>Aptos</vt:lpstr>
      <vt:lpstr>Aptos Display</vt:lpstr>
      <vt:lpstr>Arial</vt:lpstr>
      <vt:lpstr>ArialMT</vt:lpstr>
      <vt:lpstr>Calibri</vt:lpstr>
      <vt:lpstr>Helvetica</vt:lpstr>
      <vt:lpstr>Helvetica,Bold</vt:lpstr>
      <vt:lpstr>Helvetica,Italic</vt:lpstr>
      <vt:lpstr>Motiv Office</vt:lpstr>
      <vt:lpstr>Síla obrazu</vt:lpstr>
      <vt:lpstr>Aktivita</vt:lpstr>
      <vt:lpstr>Původ a význam </vt:lpstr>
      <vt:lpstr>Otázka realismu</vt:lpstr>
      <vt:lpstr>„While photographs may not lie, liars may photograph.“   </vt:lpstr>
      <vt:lpstr>Problém objektivity</vt:lpstr>
      <vt:lpstr>Dorothea Lange a Margaret Bourke-White  </vt:lpstr>
      <vt:lpstr>Americká občanská válka (1861-1865)  </vt:lpstr>
      <vt:lpstr>Robert Capa </vt:lpstr>
      <vt:lpstr>Prezentace aplikace PowerPoint</vt:lpstr>
      <vt:lpstr>Problém studia F</vt:lpstr>
      <vt:lpstr>Prezentace aplikace PowerPoint</vt:lpstr>
      <vt:lpstr>Efekt reálného (l‘effet de réel)</vt:lpstr>
      <vt:lpstr>Prezentace aplikace PowerPoint</vt:lpstr>
      <vt:lpstr>„...Photographs are never evidence of history: they are themselves the historical.“   </vt:lpstr>
      <vt:lpstr>Jak využít F jako historický pramen? </vt:lpstr>
      <vt:lpstr>Fotografie a historie</vt:lpstr>
      <vt:lpstr>Prezentace aplikace PowerPoint</vt:lpstr>
      <vt:lpstr>Dokuemntární fotografie</vt:lpstr>
      <vt:lpstr>Sociální fotografie Lewise Hinea, 1914 </vt:lpstr>
      <vt:lpstr>TYPOLOGIE F</vt:lpstr>
      <vt:lpstr>Válečná fotografie</vt:lpstr>
      <vt:lpstr>Heroický styl válečného umění</vt:lpstr>
      <vt:lpstr>Nick Ut, Válečný teror, 1972 </vt:lpstr>
      <vt:lpstr>Městská fotografie</vt:lpstr>
      <vt:lpstr>Prezentace aplikace PowerPoint</vt:lpstr>
      <vt:lpstr>Letecká fotografie</vt:lpstr>
      <vt:lpstr>Policejní fotografie</vt:lpstr>
      <vt:lpstr>August Sander</vt:lpstr>
      <vt:lpstr>Prezentace aplikace PowerPoint</vt:lpstr>
      <vt:lpstr>Fotografie venkova</vt:lpstr>
      <vt:lpstr>Politická fotografie</vt:lpstr>
      <vt:lpstr>Prezentace aplikace PowerPoint</vt:lpstr>
      <vt:lpstr>Prezentace aplikace PowerPoint</vt:lpstr>
      <vt:lpstr>„walkabouts“</vt:lpstr>
      <vt:lpstr>Fotografie „druhého“</vt:lpstr>
      <vt:lpstr>Edward S. Curtis, Skupina válečníků kmene Oglala, deska 77 z cyklu SA Indiáni. 1907 </vt:lpstr>
      <vt:lpstr>Vizuální narativ</vt:lpstr>
      <vt:lpstr>Albert Lord, The Singer of Tales, 1960 </vt:lpstr>
      <vt:lpstr>Prezentace aplikace PowerPoint</vt:lpstr>
      <vt:lpstr>Etnografický pohled</vt:lpstr>
      <vt:lpstr>Bibliografie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Brenišínová, Monika</dc:creator>
  <cp:lastModifiedBy>Brenišínová, Monika</cp:lastModifiedBy>
  <cp:revision>6</cp:revision>
  <dcterms:created xsi:type="dcterms:W3CDTF">2025-12-03T21:24:10Z</dcterms:created>
  <dcterms:modified xsi:type="dcterms:W3CDTF">2025-12-04T16:07:17Z</dcterms:modified>
</cp:coreProperties>
</file>