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73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0864452-F86C-4968-959F-287E690EDE8E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997634C-1D90-4906-A6B9-AFBBE2502F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4452-F86C-4968-959F-287E690EDE8E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634C-1D90-4906-A6B9-AFBBE2502F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4452-F86C-4968-959F-287E690EDE8E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634C-1D90-4906-A6B9-AFBBE2502F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4452-F86C-4968-959F-287E690EDE8E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634C-1D90-4906-A6B9-AFBBE2502F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4452-F86C-4968-959F-287E690EDE8E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634C-1D90-4906-A6B9-AFBBE2502F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4452-F86C-4968-959F-287E690EDE8E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634C-1D90-4906-A6B9-AFBBE2502FE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4452-F86C-4968-959F-287E690EDE8E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634C-1D90-4906-A6B9-AFBBE2502FE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4452-F86C-4968-959F-287E690EDE8E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634C-1D90-4906-A6B9-AFBBE2502F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4452-F86C-4968-959F-287E690EDE8E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634C-1D90-4906-A6B9-AFBBE2502F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0864452-F86C-4968-959F-287E690EDE8E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997634C-1D90-4906-A6B9-AFBBE2502F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0864452-F86C-4968-959F-287E690EDE8E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997634C-1D90-4906-A6B9-AFBBE2502F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0864452-F86C-4968-959F-287E690EDE8E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997634C-1D90-4906-A6B9-AFBBE2502FE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kovo.cz/" TargetMode="External"/><Relationship Id="rId2" Type="http://schemas.openxmlformats.org/officeDocument/2006/relationships/hyperlink" Target="https://www.cmko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zakonyprolidi.cz/cs/2006-262" TargetMode="External"/><Relationship Id="rId5" Type="http://schemas.openxmlformats.org/officeDocument/2006/relationships/hyperlink" Target="https://www.zakonyprolidi.cz/cs/1991-2" TargetMode="External"/><Relationship Id="rId4" Type="http://schemas.openxmlformats.org/officeDocument/2006/relationships/hyperlink" Target="https://www.vlada.cz/cz/ppov/tripartita/tripartita-139224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KOLEKTIVNÍ VYJEDNÁVÁNÍ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Eva Bartáková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944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Poslání ČMKOS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Obrana </a:t>
            </a:r>
            <a:r>
              <a:rPr lang="cs-CZ" dirty="0" smtClean="0"/>
              <a:t>a </a:t>
            </a:r>
            <a:r>
              <a:rPr lang="cs-CZ" dirty="0" smtClean="0"/>
              <a:t>obhajoba ekonomických, pracovních, sociálních a ostatních zájmů členů konfederace, kterými jsou jednotlivé odborové svazy v ní sdružené</a:t>
            </a:r>
          </a:p>
          <a:p>
            <a:r>
              <a:rPr lang="cs-CZ" dirty="0" smtClean="0"/>
              <a:t>Prosazování požadavků členů konfederace ve vztahu ke státu, k zaměstnavatelským sdružením a jiným subjektům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500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Poslání ČMKOS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Rozvíjení spolupráce s partnerskými zahraničními ústřednami, nadodvětvovými odborovými organizacemi a dalšími mezinárodními institucemi</a:t>
            </a:r>
          </a:p>
          <a:p>
            <a:r>
              <a:rPr lang="cs-CZ" dirty="0" smtClean="0"/>
              <a:t>Koordinace a obhajoba zájmů členů konfederace na celostátní i regionální úrovni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715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Tripartita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10. říjen 1990 – vytvořen první tripartitní orgán v Československu</a:t>
            </a:r>
          </a:p>
          <a:p>
            <a:r>
              <a:rPr lang="cs-CZ" dirty="0" smtClean="0"/>
              <a:t>Rada hospodářské a sociální dohody České republiky</a:t>
            </a:r>
          </a:p>
          <a:p>
            <a:r>
              <a:rPr lang="cs-CZ" dirty="0" smtClean="0"/>
              <a:t>Třístranná dohoda mezi vládou, odbory a zaměstnavateli</a:t>
            </a:r>
          </a:p>
          <a:p>
            <a:r>
              <a:rPr lang="cs-CZ" dirty="0" smtClean="0"/>
              <a:t>Platforma pro vedení sociálního dialogu</a:t>
            </a:r>
          </a:p>
          <a:p>
            <a:r>
              <a:rPr lang="cs-CZ" dirty="0" smtClean="0"/>
              <a:t>Plenární schůze – premiér a 7 zástupců zúčastněných stran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768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Kolektivní vyjednávání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Rok 1991 – legislativa začíná umožňovat vznik kolektivních smluv jako nástroje úpravy pracovních podmínek</a:t>
            </a:r>
          </a:p>
          <a:p>
            <a:r>
              <a:rPr lang="cs-CZ" dirty="0"/>
              <a:t>Zákon o kolektivním vyjednávání </a:t>
            </a:r>
            <a:r>
              <a:rPr lang="cs-CZ" dirty="0" smtClean="0"/>
              <a:t>neboli zákon č</a:t>
            </a:r>
            <a:r>
              <a:rPr lang="cs-CZ" dirty="0"/>
              <a:t>. 2/1991 Sb</a:t>
            </a:r>
            <a:r>
              <a:rPr lang="cs-CZ" dirty="0" smtClean="0"/>
              <a:t>.</a:t>
            </a:r>
          </a:p>
          <a:p>
            <a:r>
              <a:rPr lang="cs-CZ" dirty="0" smtClean="0"/>
              <a:t>Upravuje </a:t>
            </a:r>
            <a:r>
              <a:rPr lang="cs-CZ" dirty="0"/>
              <a:t>kolektivní vyjednávání mezi </a:t>
            </a:r>
            <a:r>
              <a:rPr lang="cs-CZ" dirty="0" smtClean="0"/>
              <a:t>odborovými organizacemi a</a:t>
            </a:r>
            <a:r>
              <a:rPr lang="cs-CZ" dirty="0"/>
              <a:t> </a:t>
            </a:r>
            <a:r>
              <a:rPr lang="cs-CZ" dirty="0" smtClean="0"/>
              <a:t>zaměstnavateli nebo </a:t>
            </a:r>
            <a:r>
              <a:rPr lang="cs-CZ" dirty="0"/>
              <a:t>jejich organizacemi, za případné součinnosti </a:t>
            </a:r>
            <a:r>
              <a:rPr lang="cs-CZ" dirty="0" smtClean="0"/>
              <a:t>státu</a:t>
            </a:r>
          </a:p>
        </p:txBody>
      </p:sp>
    </p:spTree>
    <p:extLst>
      <p:ext uri="{BB962C8B-B14F-4D97-AF65-F5344CB8AC3E}">
        <p14:creationId xmlns:p14="http://schemas.microsoft.com/office/powerpoint/2010/main" val="2799889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Kolektivní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Podnikové kolektivní smlouvy  - mezi příslušným odborovým orgánem odborové organizace </a:t>
            </a:r>
            <a:r>
              <a:rPr lang="cs-CZ" smtClean="0"/>
              <a:t>a zaměstnavatelem</a:t>
            </a:r>
            <a:endParaRPr lang="cs-CZ" dirty="0" smtClean="0"/>
          </a:p>
          <a:p>
            <a:r>
              <a:rPr lang="cs-CZ" dirty="0" smtClean="0"/>
              <a:t>Smlouvy vyššího stupně - odvětvové kolektivní smlouvy – mezi odborovými svazy a sdruženími (svazy, asociacemi) zaměstnavatelů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593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Zákoník práce – zákon č. 262/2006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ar. 22 – 29 podmínky uzavírání kolektivní smlouvy</a:t>
            </a:r>
          </a:p>
          <a:p>
            <a:r>
              <a:rPr lang="cs-CZ" dirty="0" smtClean="0"/>
              <a:t>Par. 286 – 287 – podmínky působnosti odborové organizace a povinnosti ohledně informování a projednání ze strany zaměstnavatele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919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o kolektivním vyjednávání – č. 2/1991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uzavírání kolektivní smlouvy</a:t>
            </a:r>
          </a:p>
          <a:p>
            <a:r>
              <a:rPr lang="cs-CZ" dirty="0" smtClean="0"/>
              <a:t>Kolektivní spory</a:t>
            </a:r>
          </a:p>
          <a:p>
            <a:r>
              <a:rPr lang="cs-CZ" dirty="0" smtClean="0"/>
              <a:t>Řízení před zprostředkovatelem</a:t>
            </a:r>
          </a:p>
          <a:p>
            <a:r>
              <a:rPr lang="cs-CZ" dirty="0" smtClean="0"/>
              <a:t>Řízení před rozhodcem</a:t>
            </a:r>
          </a:p>
          <a:p>
            <a:r>
              <a:rPr lang="cs-CZ" dirty="0" smtClean="0"/>
              <a:t>Stávka ve sporu o uzavření kolektivní smlouvy</a:t>
            </a:r>
          </a:p>
          <a:p>
            <a:r>
              <a:rPr lang="cs-CZ" dirty="0" smtClean="0"/>
              <a:t>Výluka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394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ČMKOS.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://www.cmkos.cz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/>
              <a:t>OSKOVO. </a:t>
            </a:r>
            <a:r>
              <a:rPr lang="cs-CZ" dirty="0">
                <a:hlinkClick r:id="rId3"/>
              </a:rPr>
              <a:t>https://www.oskovo.cz</a:t>
            </a:r>
            <a:r>
              <a:rPr lang="cs-CZ" dirty="0" smtClean="0">
                <a:hlinkClick r:id="rId3"/>
              </a:rPr>
              <a:t>/</a:t>
            </a:r>
            <a:endParaRPr lang="cs-CZ" dirty="0"/>
          </a:p>
          <a:p>
            <a:r>
              <a:rPr lang="cs-CZ" dirty="0"/>
              <a:t>Vláda ČR. </a:t>
            </a:r>
            <a:r>
              <a:rPr lang="cs-CZ" dirty="0">
                <a:hlinkClick r:id="rId4"/>
              </a:rPr>
              <a:t>https://www.vlada.cz/cz/ppov/tripartita/tripartita-139224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www.zakonyprolidi.cz/cs/1991-2</a:t>
            </a:r>
            <a:endParaRPr lang="cs-CZ" dirty="0" smtClean="0"/>
          </a:p>
          <a:p>
            <a:r>
              <a:rPr lang="cs-CZ" dirty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www.zakonyprolidi.cz/cs/2006-262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023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47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Historie </a:t>
            </a:r>
            <a:r>
              <a:rPr lang="cs-CZ" dirty="0" smtClean="0"/>
              <a:t>odborů – </a:t>
            </a:r>
            <a:r>
              <a:rPr lang="cs-CZ" dirty="0" smtClean="0"/>
              <a:t>před vznikem ČSR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1862 – nejstarší organizace českých typografů – </a:t>
            </a:r>
            <a:r>
              <a:rPr lang="cs-CZ" dirty="0" err="1" smtClean="0"/>
              <a:t>Typografia</a:t>
            </a:r>
            <a:endParaRPr lang="cs-CZ" dirty="0" smtClean="0"/>
          </a:p>
          <a:p>
            <a:r>
              <a:rPr lang="cs-CZ" dirty="0" smtClean="0"/>
              <a:t>15.11.1867 – spolkový zákon – zakládání spolků – pořádání stávek ale ilegální</a:t>
            </a:r>
          </a:p>
          <a:p>
            <a:r>
              <a:rPr lang="cs-CZ" dirty="0" smtClean="0"/>
              <a:t>7. duben 1870 – rakouský parlament schválil zákon o koaliční svobodě</a:t>
            </a:r>
          </a:p>
          <a:p>
            <a:r>
              <a:rPr lang="cs-CZ" dirty="0" smtClean="0"/>
              <a:t>31. ledna 1897 – Odborové sdružení českoslovanské – po vzniku ČSR československé – navázáno na sociální demokracii</a:t>
            </a:r>
          </a:p>
        </p:txBody>
      </p:sp>
    </p:spTree>
    <p:extLst>
      <p:ext uri="{BB962C8B-B14F-4D97-AF65-F5344CB8AC3E}">
        <p14:creationId xmlns:p14="http://schemas.microsoft.com/office/powerpoint/2010/main" val="199525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Historie odborů </a:t>
            </a:r>
            <a:r>
              <a:rPr lang="cs-CZ" dirty="0" smtClean="0"/>
              <a:t>– </a:t>
            </a:r>
            <a:r>
              <a:rPr lang="cs-CZ" dirty="0" smtClean="0"/>
              <a:t>1.republika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 roce 1918 – </a:t>
            </a:r>
            <a:r>
              <a:rPr lang="cs-CZ" dirty="0"/>
              <a:t>podíl na všech zákonodárných iniciativách v oblasti sociální politiky</a:t>
            </a:r>
          </a:p>
          <a:p>
            <a:r>
              <a:rPr lang="cs-CZ" dirty="0" smtClean="0"/>
              <a:t>Pol. 20. let </a:t>
            </a:r>
            <a:r>
              <a:rPr lang="cs-CZ" dirty="0"/>
              <a:t>– gentský systém – zodpovědnost za vyplácení podpor v nezaměstnanosti </a:t>
            </a:r>
            <a:endParaRPr lang="cs-CZ" dirty="0" smtClean="0"/>
          </a:p>
          <a:p>
            <a:r>
              <a:rPr lang="cs-CZ" dirty="0" smtClean="0"/>
              <a:t>1937 – např. OSČ sdružovala 748 712 zaměstnanců, tedy 31,4% z celkového počtu odborově organizovaných zaměstnanců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690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Historie odborů </a:t>
            </a:r>
            <a:r>
              <a:rPr lang="cs-CZ" dirty="0" smtClean="0"/>
              <a:t>– </a:t>
            </a:r>
            <a:r>
              <a:rPr lang="cs-CZ" dirty="0" smtClean="0"/>
              <a:t>období totalit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Období okupace – dvě organizace – NOÚZ a ÚVZ, snaha o kontrolu dělnictva, ale i zapojení do protiněmeckého </a:t>
            </a:r>
            <a:r>
              <a:rPr lang="cs-CZ" dirty="0" smtClean="0"/>
              <a:t>odboje</a:t>
            </a:r>
          </a:p>
          <a:p>
            <a:r>
              <a:rPr lang="cs-CZ" dirty="0" smtClean="0"/>
              <a:t>Rok 1945 – ÚRO – Ústřední rada odborů – převzetí všech odborových organizací a spolků</a:t>
            </a:r>
            <a:endParaRPr lang="cs-CZ" dirty="0"/>
          </a:p>
          <a:p>
            <a:r>
              <a:rPr lang="cs-CZ" dirty="0" smtClean="0"/>
              <a:t>Rok 1946 – nástupce ÚRO - ROH </a:t>
            </a:r>
            <a:r>
              <a:rPr lang="cs-CZ" dirty="0"/>
              <a:t>– Revoluční odborové hnutí – formálně nadstranická organizace – podpora KSČ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491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Historie odborů </a:t>
            </a:r>
            <a:r>
              <a:rPr lang="cs-CZ" dirty="0" smtClean="0"/>
              <a:t>– </a:t>
            </a:r>
            <a:r>
              <a:rPr lang="cs-CZ" dirty="0" smtClean="0"/>
              <a:t>po roce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Odbory byly jedním z aktérů sametové revoluce – stávkové výbory, generální stávka</a:t>
            </a:r>
          </a:p>
          <a:p>
            <a:r>
              <a:rPr lang="cs-CZ" dirty="0" smtClean="0"/>
              <a:t>Březen 1990 – převod aparátu a majetku dosavadního ROH na nové odborové hnutí</a:t>
            </a:r>
          </a:p>
          <a:p>
            <a:r>
              <a:rPr lang="cs-CZ" dirty="0" smtClean="0"/>
              <a:t>Česká a Slovenská konfederace odborových svazů – Českomoravská komora odborových svazů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283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zakotvení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Listina základních práv a svobod – článek 27</a:t>
            </a:r>
          </a:p>
          <a:p>
            <a:r>
              <a:rPr lang="cs-CZ" dirty="0"/>
              <a:t>Úmluva Mezinárodní organizace práce č.87</a:t>
            </a:r>
          </a:p>
          <a:p>
            <a:r>
              <a:rPr lang="cs-CZ" dirty="0" smtClean="0"/>
              <a:t>Zákon č. 83/1990 Sb., o sdružování občanů</a:t>
            </a:r>
          </a:p>
          <a:p>
            <a:r>
              <a:rPr lang="cs-CZ" dirty="0" smtClean="0"/>
              <a:t>Zákoník práce – zákon č. 262/2006 Sb.</a:t>
            </a:r>
          </a:p>
          <a:p>
            <a:r>
              <a:rPr lang="cs-CZ" dirty="0"/>
              <a:t>Zákon č. 2/1991 Sb</a:t>
            </a:r>
            <a:r>
              <a:rPr lang="cs-CZ" dirty="0" smtClean="0"/>
              <a:t>. – zákon o kolektivním </a:t>
            </a:r>
            <a:r>
              <a:rPr lang="cs-CZ" dirty="0" smtClean="0"/>
              <a:t>vyjednávání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84983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Pravomoci odborových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Odborové orgány v ČR jsou ze zákona jedinými legitimními zástupci všech zaměstnanců v právním smyslu v pracovněprávních vztazích včetně kolektivního vyjednávání.</a:t>
            </a:r>
          </a:p>
          <a:p>
            <a:r>
              <a:rPr lang="cs-CZ" dirty="0" smtClean="0"/>
              <a:t>Zastupují i zaměstnance odborově neorganizované.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006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Pravomoci odborových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Kontrola nad dodržováním pracovněprávních předpisů u zaměstnavatele</a:t>
            </a:r>
          </a:p>
          <a:p>
            <a:r>
              <a:rPr lang="cs-CZ" dirty="0" smtClean="0"/>
              <a:t>Kontrola stavu BOZP</a:t>
            </a:r>
          </a:p>
          <a:p>
            <a:r>
              <a:rPr lang="cs-CZ" dirty="0" smtClean="0"/>
              <a:t>Návrhy pracovněprávních předpisů</a:t>
            </a:r>
          </a:p>
          <a:p>
            <a:r>
              <a:rPr lang="cs-CZ" dirty="0" smtClean="0"/>
              <a:t>Podílení se na legislativním procesu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5185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ČMKOS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Českomoravská konfederace odborových svazů</a:t>
            </a:r>
          </a:p>
          <a:p>
            <a:r>
              <a:rPr lang="cs-CZ" dirty="0" smtClean="0"/>
              <a:t>Největší odborová konfederace v ČR</a:t>
            </a:r>
          </a:p>
          <a:p>
            <a:r>
              <a:rPr lang="cs-CZ" dirty="0" smtClean="0"/>
              <a:t>35 profesních odborových svazů</a:t>
            </a:r>
          </a:p>
          <a:p>
            <a:r>
              <a:rPr lang="cs-CZ" dirty="0" smtClean="0"/>
              <a:t>Cca 800 000 členů</a:t>
            </a:r>
          </a:p>
          <a:p>
            <a:r>
              <a:rPr lang="cs-CZ" dirty="0" smtClean="0"/>
              <a:t>Člen Mezinárodní konfederace svobodných odborů</a:t>
            </a:r>
          </a:p>
          <a:p>
            <a:r>
              <a:rPr lang="cs-CZ" dirty="0" smtClean="0"/>
              <a:t>Člen tripartity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001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127</TotalTime>
  <Words>586</Words>
  <Application>Microsoft Office PowerPoint</Application>
  <PresentationFormat>Předvádění na obrazovce (4:3)</PresentationFormat>
  <Paragraphs>76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Špendlík</vt:lpstr>
      <vt:lpstr>KOLEKTIVNÍ VYJEDNÁVÁNÍ</vt:lpstr>
      <vt:lpstr>Historie odborů – před vznikem ČSR</vt:lpstr>
      <vt:lpstr>Historie odborů – 1.republika</vt:lpstr>
      <vt:lpstr>Historie odborů – období totalit</vt:lpstr>
      <vt:lpstr>Historie odborů – po roce 1989</vt:lpstr>
      <vt:lpstr>Právní zakotvení</vt:lpstr>
      <vt:lpstr>Pravomoci odborových organizací</vt:lpstr>
      <vt:lpstr>Pravomoci odborových organizací</vt:lpstr>
      <vt:lpstr>ČMKOS</vt:lpstr>
      <vt:lpstr>Poslání ČMKOS</vt:lpstr>
      <vt:lpstr>Poslání ČMKOS</vt:lpstr>
      <vt:lpstr>Tripartita</vt:lpstr>
      <vt:lpstr>Kolektivní vyjednávání</vt:lpstr>
      <vt:lpstr>Kolektivní smlouvy</vt:lpstr>
      <vt:lpstr>Zákoník práce – zákon č. 262/2006 Sb.</vt:lpstr>
      <vt:lpstr>Zákon o kolektivním vyjednávání – č. 2/1991 Sb.</vt:lpstr>
      <vt:lpstr>Použité zdroje</vt:lpstr>
      <vt:lpstr>      Děkuji za pozornost!</vt:lpstr>
    </vt:vector>
  </TitlesOfParts>
  <Company>Matana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KOLEKTIVNÍ VYJEDNÁVÁNÍ</dc:title>
  <dc:creator>Matana a.s.</dc:creator>
  <cp:lastModifiedBy>Matana a.s.</cp:lastModifiedBy>
  <cp:revision>15</cp:revision>
  <dcterms:created xsi:type="dcterms:W3CDTF">2018-11-28T09:39:33Z</dcterms:created>
  <dcterms:modified xsi:type="dcterms:W3CDTF">2018-11-30T07:54:51Z</dcterms:modified>
</cp:coreProperties>
</file>