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66" r:id="rId3"/>
    <p:sldId id="257" r:id="rId4"/>
    <p:sldId id="258" r:id="rId5"/>
    <p:sldId id="264" r:id="rId6"/>
    <p:sldId id="265" r:id="rId7"/>
    <p:sldId id="259" r:id="rId8"/>
    <p:sldId id="260" r:id="rId9"/>
    <p:sldId id="261" r:id="rId10"/>
    <p:sldId id="262" r:id="rId11"/>
    <p:sldId id="263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F56E1-CB8B-40E2-A523-22F3AE9454C8}" type="datetimeFigureOut">
              <a:rPr lang="cs-CZ" smtClean="0"/>
              <a:t>29.10.2018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D6A4E4-F424-4A4C-8118-D8CD3ED57E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7195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9AAB2-61D4-42A3-8A04-4253944EA9D2}" type="datetime1">
              <a:rPr lang="cs-CZ" smtClean="0"/>
              <a:t>29.10.2018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1CEF-41EE-4047-9FBF-157520253C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0384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7F1AB-86E0-4ED2-84EE-19EEFB2220B8}" type="datetime1">
              <a:rPr lang="cs-CZ" smtClean="0"/>
              <a:t>29.10.2018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1CEF-41EE-4047-9FBF-157520253C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2942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394D0E-39EA-42FC-A23B-CA720C05687A}" type="datetime1">
              <a:rPr lang="cs-CZ" smtClean="0"/>
              <a:t>29.10.2018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1CEF-41EE-4047-9FBF-157520253C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9387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1A529-B8D2-4EBF-9A0A-B5D3D168462B}" type="datetime1">
              <a:rPr lang="cs-CZ" smtClean="0"/>
              <a:t>29.10.2018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1CEF-41EE-4047-9FBF-157520253C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7321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82BDB-C3DC-4E4B-BC6E-9515CD7B81C8}" type="datetime1">
              <a:rPr lang="cs-CZ" smtClean="0"/>
              <a:t>29.10.2018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1CEF-41EE-4047-9FBF-157520253C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0130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AAFA-8844-40F9-8561-18D2FEE8E0EC}" type="datetime1">
              <a:rPr lang="cs-CZ" smtClean="0"/>
              <a:t>29.10.2018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1CEF-41EE-4047-9FBF-157520253C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8396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80A77-7527-4834-9162-DB84355775D0}" type="datetime1">
              <a:rPr lang="cs-CZ" smtClean="0"/>
              <a:t>29.10.2018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1CEF-41EE-4047-9FBF-157520253C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1105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F3978-B16B-49B4-A0F1-70FCF8E90F6E}" type="datetime1">
              <a:rPr lang="cs-CZ" smtClean="0"/>
              <a:t>29.10.2018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1CEF-41EE-4047-9FBF-157520253C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0455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ADFB3-C8F9-42F1-9C6E-7102A337BDB0}" type="datetime1">
              <a:rPr lang="cs-CZ" smtClean="0"/>
              <a:t>29.10.2018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1CEF-41EE-4047-9FBF-157520253C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8662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7B64A-6B4F-41B2-986C-DCF7DB55BC3B}" type="datetime1">
              <a:rPr lang="cs-CZ" smtClean="0"/>
              <a:t>29.10.2018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1CEF-41EE-4047-9FBF-157520253C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5075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A2855-AF67-49EB-B12A-55CDB6435E7D}" type="datetime1">
              <a:rPr lang="cs-CZ" smtClean="0"/>
              <a:t>29.10.2018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1CEF-41EE-4047-9FBF-157520253C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5116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28E4E-349E-42F7-B5EB-A712D3FA2514}" type="datetime1">
              <a:rPr lang="cs-CZ" smtClean="0"/>
              <a:t>29.10.2018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3C1CEF-41EE-4047-9FBF-157520253C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4316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en.wikipedia.org/wiki/File:Comedy_of_Errors-Dromios.pdf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www.google.cz/url?sa=i&amp;rct=j&amp;q=&amp;esrc=s&amp;source=images&amp;cd=&amp;cad=rja&amp;uact=8&amp;ved=2ahUKEwjh3N-HtqveAhXLlIsKHdwXB6MQjRx6BAgBEAU&amp;url=https://www.1843magazine.com/culture/the-daily/we-shouldnt-tame-the-taming-of-the-shrew&amp;psig=AOvVaw2Py3dwJUEVdlOQCp1O8vSv&amp;ust=1540894646929738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google.cz/url?sa=i&amp;rct=j&amp;q=&amp;esrc=s&amp;source=images&amp;cd=&amp;cad=rja&amp;uact=8&amp;ved=2ahUKEwiStq7UtqveAhUsqYsKHXqnBJMQjRx6BAgBEAU&amp;url=https://www.amazon.com/Loves-Labours-Lost-Alfred-Bell/dp/B00004Z4WW&amp;psig=AOvVaw24U8mhQ3Gqbg7gH9NTjl_j&amp;ust=1540894705976457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www.google.cz/url?sa=i&amp;rct=j&amp;q=&amp;esrc=s&amp;source=images&amp;cd=&amp;cad=rja&amp;uact=8&amp;ved=2ahUKEwjanLuct6veAhUqqYsKHTNaApEQjRx6BAgBEAU&amp;url=https://horrorfreaknews.com/shakespeare-goes-horror-midsummers-nightmare-tv-series&amp;psig=AOvVaw0ihz-27VfFEd_3woKcaX1h&amp;ust=1540894901115646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google.cz/url?sa=i&amp;rct=j&amp;q=&amp;esrc=s&amp;source=images&amp;cd=&amp;cad=rja&amp;uact=8&amp;ved=2ahUKEwj6qsnwt6veAhUQpYsKHZ4hA1sQjRx6BAgBEAU&amp;url=https://decider.com/movie/much-ado-about-nothing-1993/&amp;psig=AOvVaw2X0VlwVwPmwvH94kiCJIXy&amp;ust=1540895124702135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KFNTAsC8qQ0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en.wikipedia.org/wiki/File:Shakespeare.jpg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google.cz/url?sa=i&amp;rct=j&amp;q=&amp;esrc=s&amp;source=images&amp;cd=&amp;cad=rja&amp;uact=8&amp;ved=2ahUKEwi097axtaveAhUuqYsKHemnBmcQjRx6BAgBEAU&amp;url=https://cs.wikipedia.org/wiki/William_Shakespeare&amp;psig=AOvVaw2IX2WqrmHyHha2anMad5oq&amp;ust=1540894377133765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Shakespeare</a:t>
            </a:r>
            <a:r>
              <a:rPr lang="en-US" dirty="0" smtClean="0"/>
              <a:t>’s Comedies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1CEF-41EE-4047-9FBF-157520253C6A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2797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Late Plays (1608-1613)</a:t>
            </a:r>
            <a:br>
              <a:rPr lang="en-US" dirty="0" smtClean="0"/>
            </a:br>
            <a:r>
              <a:rPr lang="en-US" dirty="0" smtClean="0"/>
              <a:t>Romances / Tragicomedies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1608-10	</a:t>
            </a:r>
            <a:r>
              <a:rPr lang="en-US" dirty="0" smtClean="0">
                <a:solidFill>
                  <a:srgbClr val="00B050"/>
                </a:solidFill>
              </a:rPr>
              <a:t>Pericles</a:t>
            </a:r>
            <a:r>
              <a:rPr lang="en-US" dirty="0" smtClean="0"/>
              <a:t>			1609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n-US" dirty="0" smtClean="0">
                <a:solidFill>
                  <a:srgbClr val="00B050"/>
                </a:solidFill>
              </a:rPr>
              <a:t>Cymbeline	</a:t>
            </a:r>
            <a:r>
              <a:rPr lang="en-US" dirty="0" smtClean="0"/>
              <a:t>		1623</a:t>
            </a:r>
          </a:p>
          <a:p>
            <a:pPr marL="0" indent="0">
              <a:buNone/>
            </a:pPr>
            <a:r>
              <a:rPr lang="en-US" dirty="0" smtClean="0"/>
              <a:t>1610-11	</a:t>
            </a:r>
            <a:r>
              <a:rPr lang="en-US" dirty="0" smtClean="0">
                <a:solidFill>
                  <a:srgbClr val="00B050"/>
                </a:solidFill>
              </a:rPr>
              <a:t>The Winter’s Tale</a:t>
            </a:r>
            <a:r>
              <a:rPr lang="en-US" dirty="0" smtClean="0"/>
              <a:t>	1623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n-US" dirty="0" smtClean="0">
                <a:solidFill>
                  <a:srgbClr val="00B050"/>
                </a:solidFill>
              </a:rPr>
              <a:t>The Tempest</a:t>
            </a:r>
            <a:r>
              <a:rPr lang="en-US" dirty="0" smtClean="0"/>
              <a:t>		1623</a:t>
            </a:r>
          </a:p>
          <a:p>
            <a:pPr marL="0" indent="0">
              <a:buNone/>
            </a:pPr>
            <a:r>
              <a:rPr lang="en-US" dirty="0" smtClean="0"/>
              <a:t>1613		Henry VIII			1623</a:t>
            </a:r>
          </a:p>
          <a:p>
            <a:pPr marL="0" indent="0">
              <a:buNone/>
            </a:pPr>
            <a:r>
              <a:rPr lang="en-US" dirty="0" smtClean="0"/>
              <a:t>		</a:t>
            </a:r>
            <a:r>
              <a:rPr lang="en-US" dirty="0" smtClean="0">
                <a:solidFill>
                  <a:srgbClr val="FFC000"/>
                </a:solidFill>
              </a:rPr>
              <a:t>Two Noble Kinsmen</a:t>
            </a:r>
            <a:r>
              <a:rPr lang="en-US" dirty="0" smtClean="0"/>
              <a:t>	1634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1CEF-41EE-4047-9FBF-157520253C6A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375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Comedy of Errors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Plautus, Menaechmi</a:t>
            </a:r>
          </a:p>
          <a:p>
            <a:r>
              <a:rPr lang="en-US" dirty="0" err="1" smtClean="0"/>
              <a:t>Antipholus</a:t>
            </a:r>
            <a:r>
              <a:rPr lang="en-US" dirty="0" smtClean="0"/>
              <a:t> of Ephesus</a:t>
            </a:r>
          </a:p>
          <a:p>
            <a:r>
              <a:rPr lang="en-US" dirty="0" err="1" smtClean="0"/>
              <a:t>Antipholus</a:t>
            </a:r>
            <a:r>
              <a:rPr lang="en-US" dirty="0" smtClean="0"/>
              <a:t> of Syracuse</a:t>
            </a:r>
          </a:p>
          <a:p>
            <a:r>
              <a:rPr lang="en-US" dirty="0" err="1" smtClean="0"/>
              <a:t>Dromio</a:t>
            </a:r>
            <a:r>
              <a:rPr lang="en-US" dirty="0" smtClean="0"/>
              <a:t> of Ephesus</a:t>
            </a:r>
          </a:p>
          <a:p>
            <a:r>
              <a:rPr lang="en-US" dirty="0" err="1" smtClean="0"/>
              <a:t>Dromio</a:t>
            </a:r>
            <a:r>
              <a:rPr lang="en-US" dirty="0" smtClean="0"/>
              <a:t> of Syracuse</a:t>
            </a:r>
          </a:p>
          <a:p>
            <a:r>
              <a:rPr lang="en-US" dirty="0" smtClean="0"/>
              <a:t>Aristotelian unity of time (24 hours) and place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1CEF-41EE-4047-9FBF-157520253C6A}" type="slidenum">
              <a:rPr lang="cs-CZ" smtClean="0"/>
              <a:t>11</a:t>
            </a:fld>
            <a:endParaRPr lang="cs-CZ"/>
          </a:p>
        </p:txBody>
      </p:sp>
      <p:pic>
        <p:nvPicPr>
          <p:cNvPr id="1027" name="Picture 3" descr="https://upload.wikimedia.org/wikipedia/commons/thumb/f/f9/Comedy_of_Errors-Dromios.pdf/page1-250px-Comedy_of_Errors-Dromios.pdf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686" y="1988840"/>
            <a:ext cx="2381250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337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Taming of the Shrew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Christopher Sly</a:t>
            </a:r>
          </a:p>
          <a:p>
            <a:r>
              <a:rPr lang="en-US" dirty="0" smtClean="0"/>
              <a:t>Framing device </a:t>
            </a:r>
          </a:p>
          <a:p>
            <a:r>
              <a:rPr lang="en-US" dirty="0" smtClean="0"/>
              <a:t>Play within the play</a:t>
            </a:r>
          </a:p>
          <a:p>
            <a:r>
              <a:rPr lang="en-US" dirty="0" smtClean="0"/>
              <a:t>Kate and </a:t>
            </a:r>
            <a:r>
              <a:rPr lang="en-US" dirty="0" err="1" smtClean="0"/>
              <a:t>Petruchio</a:t>
            </a:r>
            <a:endParaRPr lang="en-US" dirty="0" smtClean="0"/>
          </a:p>
          <a:p>
            <a:r>
              <a:rPr lang="en-US" dirty="0" smtClean="0"/>
              <a:t>Bianca and </a:t>
            </a:r>
            <a:r>
              <a:rPr lang="en-US" dirty="0" err="1" smtClean="0"/>
              <a:t>Lucentio</a:t>
            </a:r>
            <a:endParaRPr lang="en-US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1CEF-41EE-4047-9FBF-157520253C6A}" type="slidenum">
              <a:rPr lang="cs-CZ" smtClean="0"/>
              <a:t>12</a:t>
            </a:fld>
            <a:endParaRPr lang="cs-CZ"/>
          </a:p>
        </p:txBody>
      </p:sp>
      <p:pic>
        <p:nvPicPr>
          <p:cNvPr id="5" name="obrázek 2" descr="Výsledek obrázku pro taming of the shrew">
            <a:hlinkClick r:id="rId2" tgtFrame="&quot;_blank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828" y="1844824"/>
            <a:ext cx="4486275" cy="33623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31129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Love’s </a:t>
            </a:r>
            <a:r>
              <a:rPr lang="en-US" dirty="0" err="1" smtClean="0"/>
              <a:t>Labour’s</a:t>
            </a:r>
            <a:r>
              <a:rPr lang="en-US" dirty="0" smtClean="0"/>
              <a:t> Lost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Ferdinand, King of Navarre</a:t>
            </a:r>
          </a:p>
          <a:p>
            <a:r>
              <a:rPr lang="en-US" dirty="0" smtClean="0"/>
              <a:t>Lord </a:t>
            </a:r>
            <a:r>
              <a:rPr lang="en-US" dirty="0" err="1" smtClean="0"/>
              <a:t>Berowne</a:t>
            </a:r>
            <a:r>
              <a:rPr lang="en-US" dirty="0" smtClean="0"/>
              <a:t> (Biron)</a:t>
            </a:r>
          </a:p>
          <a:p>
            <a:r>
              <a:rPr lang="en-US" dirty="0" smtClean="0"/>
              <a:t>Princess of France</a:t>
            </a:r>
          </a:p>
          <a:p>
            <a:r>
              <a:rPr lang="en-US" dirty="0" smtClean="0"/>
              <a:t>Don </a:t>
            </a:r>
            <a:r>
              <a:rPr lang="en-US" dirty="0" err="1" smtClean="0"/>
              <a:t>Armado</a:t>
            </a:r>
            <a:r>
              <a:rPr lang="en-US" dirty="0" smtClean="0"/>
              <a:t>, a fantastical 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   </a:t>
            </a:r>
            <a:r>
              <a:rPr lang="en-US" dirty="0" smtClean="0"/>
              <a:t>Spaniard</a:t>
            </a:r>
          </a:p>
          <a:p>
            <a:r>
              <a:rPr lang="en-US" dirty="0" smtClean="0"/>
              <a:t>Sir Nathaniel, a curate</a:t>
            </a:r>
          </a:p>
          <a:p>
            <a:r>
              <a:rPr lang="en-US" dirty="0" smtClean="0"/>
              <a:t>Holofernes, schoolmaster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1CEF-41EE-4047-9FBF-157520253C6A}" type="slidenum">
              <a:rPr lang="cs-CZ" smtClean="0"/>
              <a:t>13</a:t>
            </a:fld>
            <a:endParaRPr lang="cs-CZ"/>
          </a:p>
        </p:txBody>
      </p:sp>
      <p:pic>
        <p:nvPicPr>
          <p:cNvPr id="5" name="obrázek 2" descr="Výsledek obrázku pro love's labour's lost">
            <a:hlinkClick r:id="rId2" tgtFrame="&quot;_blank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747837"/>
            <a:ext cx="2343150" cy="33623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0034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251520" y="548680"/>
            <a:ext cx="4245868" cy="55774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/>
              <a:t>"</a:t>
            </a:r>
            <a:r>
              <a:rPr lang="en-US" sz="1400" dirty="0"/>
              <a:t>When Daisies Pied and Violets Blue</a:t>
            </a:r>
            <a:r>
              <a:rPr lang="en-US" sz="1400" dirty="0" smtClean="0"/>
              <a:t>"</a:t>
            </a:r>
            <a:endParaRPr lang="en-US" sz="1400" dirty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400" dirty="0"/>
              <a:t>When daisies pied and violets blue</a:t>
            </a:r>
          </a:p>
          <a:p>
            <a:pPr marL="0" indent="0">
              <a:buNone/>
            </a:pPr>
            <a:r>
              <a:rPr lang="en-US" sz="1400" dirty="0"/>
              <a:t>  And </a:t>
            </a:r>
            <a:r>
              <a:rPr lang="en-US" sz="1400" dirty="0" smtClean="0"/>
              <a:t>lady-smocks </a:t>
            </a:r>
            <a:r>
              <a:rPr lang="en-US" sz="1400" dirty="0"/>
              <a:t>all silver-white</a:t>
            </a:r>
          </a:p>
          <a:p>
            <a:pPr marL="0" indent="0">
              <a:buNone/>
            </a:pPr>
            <a:r>
              <a:rPr lang="en-US" sz="1400" dirty="0"/>
              <a:t>And </a:t>
            </a:r>
            <a:r>
              <a:rPr lang="en-US" sz="1400" dirty="0" smtClean="0"/>
              <a:t>cuckoo-buds </a:t>
            </a:r>
            <a:r>
              <a:rPr lang="en-US" sz="1400" dirty="0"/>
              <a:t>of yellow hue</a:t>
            </a:r>
          </a:p>
          <a:p>
            <a:pPr marL="0" indent="0">
              <a:buNone/>
            </a:pPr>
            <a:r>
              <a:rPr lang="en-US" sz="1400" dirty="0"/>
              <a:t>  Do paint the meadows with delight,</a:t>
            </a:r>
          </a:p>
          <a:p>
            <a:pPr marL="0" indent="0">
              <a:buNone/>
            </a:pPr>
            <a:r>
              <a:rPr lang="en-US" sz="1400" dirty="0"/>
              <a:t>The cuckoo then, on every tree,</a:t>
            </a:r>
          </a:p>
          <a:p>
            <a:pPr marL="0" indent="0">
              <a:buNone/>
            </a:pPr>
            <a:r>
              <a:rPr lang="en-US" sz="1400" dirty="0"/>
              <a:t>Mocks married men; for thus sings he,</a:t>
            </a:r>
          </a:p>
          <a:p>
            <a:pPr marL="0" indent="0">
              <a:buNone/>
            </a:pPr>
            <a:r>
              <a:rPr lang="en-US" sz="1400" dirty="0"/>
              <a:t>                      "Cuckoo,</a:t>
            </a:r>
          </a:p>
          <a:p>
            <a:pPr marL="0" indent="0">
              <a:buNone/>
            </a:pPr>
            <a:r>
              <a:rPr lang="en-US" sz="1400" dirty="0"/>
              <a:t>Cuckoo, cuckoo!" - O word of </a:t>
            </a:r>
            <a:r>
              <a:rPr lang="en-US" sz="1400" dirty="0" smtClean="0"/>
              <a:t>fear,</a:t>
            </a:r>
            <a:endParaRPr lang="en-US" sz="1400" dirty="0"/>
          </a:p>
          <a:p>
            <a:pPr marL="0" indent="0">
              <a:buNone/>
            </a:pPr>
            <a:r>
              <a:rPr lang="en-US" sz="1400" dirty="0"/>
              <a:t>Unpleasing to a married ear!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400" dirty="0"/>
              <a:t>When shepherds pipe on oaten straws,</a:t>
            </a:r>
          </a:p>
          <a:p>
            <a:pPr marL="0" indent="0">
              <a:buNone/>
            </a:pPr>
            <a:r>
              <a:rPr lang="en-US" sz="1400" dirty="0"/>
              <a:t>  And merry larks are ploughmen's clocks,</a:t>
            </a:r>
          </a:p>
          <a:p>
            <a:pPr marL="0" indent="0">
              <a:buNone/>
            </a:pPr>
            <a:r>
              <a:rPr lang="en-US" sz="1400" dirty="0"/>
              <a:t>When turtles </a:t>
            </a:r>
            <a:r>
              <a:rPr lang="en-US" sz="1400" dirty="0" smtClean="0"/>
              <a:t>tread, </a:t>
            </a:r>
            <a:r>
              <a:rPr lang="en-US" sz="1400" dirty="0"/>
              <a:t>and rooks, and </a:t>
            </a:r>
            <a:r>
              <a:rPr lang="en-US" sz="1400" dirty="0" err="1"/>
              <a:t>daws</a:t>
            </a:r>
            <a:r>
              <a:rPr lang="en-US" sz="1400" dirty="0"/>
              <a:t>,</a:t>
            </a:r>
          </a:p>
          <a:p>
            <a:pPr marL="0" indent="0">
              <a:buNone/>
            </a:pPr>
            <a:r>
              <a:rPr lang="en-US" sz="1400" dirty="0"/>
              <a:t>  And maidens bleach their summer smocks,</a:t>
            </a:r>
          </a:p>
          <a:p>
            <a:pPr marL="0" indent="0">
              <a:buNone/>
            </a:pPr>
            <a:r>
              <a:rPr lang="en-US" sz="1400" dirty="0"/>
              <a:t>The cuckoo then, on every tree,</a:t>
            </a:r>
          </a:p>
          <a:p>
            <a:pPr marL="0" indent="0">
              <a:buNone/>
            </a:pPr>
            <a:r>
              <a:rPr lang="en-US" sz="1400" dirty="0"/>
              <a:t>Mocks married men; for thus sings he,</a:t>
            </a:r>
          </a:p>
          <a:p>
            <a:pPr marL="0" indent="0">
              <a:buNone/>
            </a:pPr>
            <a:r>
              <a:rPr lang="en-US" sz="1400" dirty="0"/>
              <a:t>                      "Cuckoo,</a:t>
            </a:r>
          </a:p>
          <a:p>
            <a:pPr marL="0" indent="0">
              <a:buNone/>
            </a:pPr>
            <a:r>
              <a:rPr lang="en-US" sz="1400" dirty="0"/>
              <a:t>Cuckoo, cuckoo!" - O word of fear,</a:t>
            </a:r>
          </a:p>
          <a:p>
            <a:pPr marL="0" indent="0">
              <a:buNone/>
            </a:pPr>
            <a:r>
              <a:rPr lang="en-US" sz="1400" dirty="0"/>
              <a:t>Unpleasing to a married ear!</a:t>
            </a:r>
          </a:p>
          <a:p>
            <a:pPr marL="0" indent="0">
              <a:buNone/>
            </a:pPr>
            <a:endParaRPr lang="cs-CZ" sz="1800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692696"/>
            <a:ext cx="4041775" cy="5433467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sz="3400" dirty="0"/>
              <a:t>"When Icicles Hang by the Wall"</a:t>
            </a:r>
          </a:p>
          <a:p>
            <a:pPr marL="0" indent="0">
              <a:buNone/>
            </a:pPr>
            <a:endParaRPr lang="en-US" sz="3400" dirty="0"/>
          </a:p>
          <a:p>
            <a:pPr marL="0" indent="0">
              <a:buNone/>
            </a:pPr>
            <a:r>
              <a:rPr lang="en-US" sz="3400" dirty="0"/>
              <a:t>When icicles hang by the wall,</a:t>
            </a:r>
          </a:p>
          <a:p>
            <a:pPr marL="0" indent="0">
              <a:buNone/>
            </a:pPr>
            <a:r>
              <a:rPr lang="en-US" sz="3400" dirty="0"/>
              <a:t>  And Dick the shepherd blows his nail,</a:t>
            </a:r>
          </a:p>
          <a:p>
            <a:pPr marL="0" indent="0">
              <a:buNone/>
            </a:pPr>
            <a:r>
              <a:rPr lang="en-US" sz="3400" dirty="0"/>
              <a:t>And Tom bears logs into the hall,</a:t>
            </a:r>
          </a:p>
          <a:p>
            <a:pPr marL="0" indent="0">
              <a:buNone/>
            </a:pPr>
            <a:r>
              <a:rPr lang="en-US" sz="3400" dirty="0"/>
              <a:t>  And milk comes frozen home in pail,</a:t>
            </a:r>
          </a:p>
          <a:p>
            <a:pPr marL="0" indent="0">
              <a:buNone/>
            </a:pPr>
            <a:r>
              <a:rPr lang="en-US" sz="3400" dirty="0"/>
              <a:t>When blood is nipped and </a:t>
            </a:r>
            <a:r>
              <a:rPr lang="en-US" sz="3400" dirty="0" err="1"/>
              <a:t>waysbe</a:t>
            </a:r>
            <a:r>
              <a:rPr lang="en-US" sz="3400" dirty="0"/>
              <a:t> foul,         		roads</a:t>
            </a:r>
          </a:p>
          <a:p>
            <a:pPr marL="0" indent="0">
              <a:buNone/>
            </a:pPr>
            <a:r>
              <a:rPr lang="en-US" sz="3400" dirty="0"/>
              <a:t>  Then nightly sings the staring owl:</a:t>
            </a:r>
          </a:p>
          <a:p>
            <a:pPr marL="0" indent="0">
              <a:buNone/>
            </a:pPr>
            <a:r>
              <a:rPr lang="en-US" sz="3400" dirty="0"/>
              <a:t>              "</a:t>
            </a:r>
            <a:r>
              <a:rPr lang="en-US" sz="3400" dirty="0" err="1"/>
              <a:t>Tu</a:t>
            </a:r>
            <a:r>
              <a:rPr lang="en-US" sz="3400" dirty="0"/>
              <a:t>-whit, to-who!"</a:t>
            </a:r>
          </a:p>
          <a:p>
            <a:pPr marL="0" indent="0">
              <a:buNone/>
            </a:pPr>
            <a:r>
              <a:rPr lang="en-US" sz="3400" dirty="0"/>
              <a:t>              A merry note,</a:t>
            </a:r>
          </a:p>
          <a:p>
            <a:pPr marL="0" indent="0">
              <a:buNone/>
            </a:pPr>
            <a:r>
              <a:rPr lang="en-US" sz="3400" dirty="0"/>
              <a:t>While  greasy Joan  doth keel the pot.   			cool (as by skimming or</a:t>
            </a:r>
          </a:p>
          <a:p>
            <a:pPr marL="0" indent="0">
              <a:buNone/>
            </a:pPr>
            <a:r>
              <a:rPr lang="en-US" sz="3400" dirty="0"/>
              <a:t>                                          		stirring)</a:t>
            </a:r>
          </a:p>
          <a:p>
            <a:pPr marL="0" indent="0">
              <a:buNone/>
            </a:pPr>
            <a:r>
              <a:rPr lang="en-US" sz="3400" dirty="0"/>
              <a:t>When all aloud the wind doth blow,</a:t>
            </a:r>
          </a:p>
          <a:p>
            <a:pPr marL="0" indent="0">
              <a:buNone/>
            </a:pPr>
            <a:r>
              <a:rPr lang="en-US" sz="3400" dirty="0"/>
              <a:t>  And coughing drowns the parson's saw 			old saw, platitude</a:t>
            </a:r>
          </a:p>
          <a:p>
            <a:pPr marL="0" indent="0">
              <a:buNone/>
            </a:pPr>
            <a:r>
              <a:rPr lang="en-US" sz="3400" dirty="0"/>
              <a:t>And birds sit brooding in the snow,</a:t>
            </a:r>
          </a:p>
          <a:p>
            <a:pPr marL="0" indent="0">
              <a:buNone/>
            </a:pPr>
            <a:r>
              <a:rPr lang="en-US" sz="3400" dirty="0"/>
              <a:t>And Marian's nose looks red and raw,</a:t>
            </a:r>
          </a:p>
          <a:p>
            <a:pPr marL="0" indent="0">
              <a:buNone/>
            </a:pPr>
            <a:r>
              <a:rPr lang="en-US" sz="3400" dirty="0"/>
              <a:t>When roasted crabs hiss in the bowl,         			crabapples</a:t>
            </a:r>
          </a:p>
          <a:p>
            <a:pPr marL="0" indent="0">
              <a:buNone/>
            </a:pPr>
            <a:r>
              <a:rPr lang="en-US" sz="3400" dirty="0"/>
              <a:t>  Then nightly sings the staring owl:</a:t>
            </a:r>
          </a:p>
          <a:p>
            <a:pPr marL="0" indent="0">
              <a:buNone/>
            </a:pPr>
            <a:r>
              <a:rPr lang="en-US" sz="3400" dirty="0"/>
              <a:t>              "</a:t>
            </a:r>
            <a:r>
              <a:rPr lang="en-US" sz="3400" dirty="0" err="1"/>
              <a:t>Tu</a:t>
            </a:r>
            <a:r>
              <a:rPr lang="en-US" sz="3400" dirty="0"/>
              <a:t>-whit, to-who!"</a:t>
            </a:r>
          </a:p>
          <a:p>
            <a:pPr marL="0" indent="0">
              <a:buNone/>
            </a:pPr>
            <a:r>
              <a:rPr lang="en-US" sz="3400" dirty="0"/>
              <a:t>              A merry note,</a:t>
            </a:r>
          </a:p>
          <a:p>
            <a:pPr marL="0" indent="0">
              <a:buNone/>
            </a:pPr>
            <a:r>
              <a:rPr lang="en-US" sz="3400" dirty="0"/>
              <a:t>While greasy Joan doth keel the pot.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1CEF-41EE-4047-9FBF-157520253C6A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646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Midsummer Night’s Dream</a:t>
            </a:r>
            <a:endParaRPr lang="cs-CZ" dirty="0"/>
          </a:p>
        </p:txBody>
      </p:sp>
      <p:sp>
        <p:nvSpPr>
          <p:cNvPr id="9" name="Zástupný symbol pro obsah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Fairies (Oberon, </a:t>
            </a:r>
            <a:r>
              <a:rPr lang="en-US" dirty="0" err="1" smtClean="0"/>
              <a:t>Titania</a:t>
            </a:r>
            <a:r>
              <a:rPr lang="en-US" dirty="0" smtClean="0"/>
              <a:t>, Puck etc.)</a:t>
            </a:r>
          </a:p>
          <a:p>
            <a:r>
              <a:rPr lang="en-US" dirty="0" smtClean="0"/>
              <a:t>Athens (Theseus, Hippolyta, </a:t>
            </a:r>
            <a:r>
              <a:rPr lang="en-US" dirty="0" err="1" smtClean="0"/>
              <a:t>Egeus</a:t>
            </a:r>
            <a:r>
              <a:rPr lang="en-US" dirty="0" smtClean="0"/>
              <a:t>, Hermia, Lysander, Helena, Demetrius)</a:t>
            </a:r>
          </a:p>
          <a:p>
            <a:r>
              <a:rPr lang="en-US" dirty="0" smtClean="0"/>
              <a:t>The “rude mechanicals” (Peter Quince, Nick Bottom, Flute, Snout, Snug, Starveling)</a:t>
            </a:r>
          </a:p>
          <a:p>
            <a:r>
              <a:rPr lang="en-US" dirty="0" smtClean="0"/>
              <a:t>Unity of time</a:t>
            </a:r>
          </a:p>
          <a:p>
            <a:r>
              <a:rPr lang="en-US" dirty="0" smtClean="0"/>
              <a:t>Rhymed verse, blank verse, prose</a:t>
            </a:r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1CEF-41EE-4047-9FBF-157520253C6A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1994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Dramatic illusion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	… </a:t>
            </a:r>
            <a:r>
              <a:rPr lang="en-US" dirty="0"/>
              <a:t>you have but slumbered here</a:t>
            </a:r>
          </a:p>
          <a:p>
            <a:pPr marL="0" indent="0">
              <a:buNone/>
            </a:pPr>
            <a:r>
              <a:rPr lang="en-US" dirty="0"/>
              <a:t>	While these visions did appear.</a:t>
            </a:r>
          </a:p>
          <a:p>
            <a:pPr marL="0" indent="0">
              <a:buNone/>
            </a:pPr>
            <a:r>
              <a:rPr lang="en-US" dirty="0"/>
              <a:t>	And this weak and idle theme,</a:t>
            </a:r>
          </a:p>
          <a:p>
            <a:pPr marL="0" indent="0">
              <a:buNone/>
            </a:pPr>
            <a:r>
              <a:rPr lang="en-US" dirty="0"/>
              <a:t>	No more yielding but a dream. (V.i.415-8)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1CEF-41EE-4047-9FBF-157520253C6A}" type="slidenum">
              <a:rPr lang="cs-CZ" smtClean="0"/>
              <a:t>16</a:t>
            </a:fld>
            <a:endParaRPr lang="cs-CZ"/>
          </a:p>
        </p:txBody>
      </p:sp>
      <p:pic>
        <p:nvPicPr>
          <p:cNvPr id="5" name="obrázek 2" descr="Výsledek obrázku pro puck shakespeare">
            <a:hlinkClick r:id="rId2" tgtFrame="&quot;_blank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149080"/>
            <a:ext cx="4174629" cy="23542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849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Sir John Falstaff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Henry IV Part One and Part Two</a:t>
            </a:r>
          </a:p>
          <a:p>
            <a:r>
              <a:rPr lang="en-US" dirty="0" smtClean="0"/>
              <a:t>Miles </a:t>
            </a:r>
            <a:r>
              <a:rPr lang="en-US" dirty="0" err="1" smtClean="0"/>
              <a:t>gloriosus</a:t>
            </a:r>
            <a:endParaRPr lang="en-US" dirty="0" smtClean="0"/>
          </a:p>
          <a:p>
            <a:r>
              <a:rPr lang="en-US" dirty="0" smtClean="0"/>
              <a:t>Gluttony</a:t>
            </a:r>
          </a:p>
          <a:p>
            <a:r>
              <a:rPr lang="en-US" dirty="0" smtClean="0"/>
              <a:t>Vice</a:t>
            </a:r>
          </a:p>
          <a:p>
            <a:r>
              <a:rPr lang="en-US" dirty="0" smtClean="0"/>
              <a:t>Il Capitano (commedia dell’ arte)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1CEF-41EE-4047-9FBF-157520253C6A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215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Merchant of Venice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Christopher Marlowe, The Jew of Malta (</a:t>
            </a:r>
            <a:r>
              <a:rPr lang="en-US" dirty="0" err="1" smtClean="0"/>
              <a:t>Barabas</a:t>
            </a:r>
            <a:r>
              <a:rPr lang="en-US" dirty="0" smtClean="0"/>
              <a:t>)</a:t>
            </a:r>
          </a:p>
          <a:p>
            <a:r>
              <a:rPr lang="en-US" dirty="0" smtClean="0"/>
              <a:t>Shylock – Don Juan, Jacques, </a:t>
            </a:r>
            <a:r>
              <a:rPr lang="en-US" dirty="0" err="1" smtClean="0"/>
              <a:t>Malvolio</a:t>
            </a:r>
            <a:endParaRPr lang="en-US" dirty="0" smtClean="0"/>
          </a:p>
          <a:p>
            <a:r>
              <a:rPr lang="en-US" dirty="0" smtClean="0"/>
              <a:t>Portia – Beatrice, Rosalind, Viola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1CEF-41EE-4047-9FBF-157520253C6A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34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Much Ado About Nothing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r>
              <a:rPr lang="en-US" dirty="0" smtClean="0"/>
              <a:t>Benedick and Beatrice</a:t>
            </a:r>
          </a:p>
          <a:p>
            <a:r>
              <a:rPr lang="en-US" dirty="0" smtClean="0"/>
              <a:t>Don Juan, the bastard brother of Don Pedro, King of Aragon</a:t>
            </a:r>
          </a:p>
          <a:p>
            <a:r>
              <a:rPr lang="en-US" dirty="0" smtClean="0"/>
              <a:t>Hero and Claudio</a:t>
            </a:r>
          </a:p>
          <a:p>
            <a:r>
              <a:rPr lang="en-US" dirty="0" smtClean="0"/>
              <a:t>Dogberry, the constable in charge of the night watch in Messina</a:t>
            </a:r>
          </a:p>
          <a:p>
            <a:r>
              <a:rPr lang="en-US" dirty="0" smtClean="0"/>
              <a:t>malapropisms</a:t>
            </a:r>
          </a:p>
          <a:p>
            <a:r>
              <a:rPr lang="en-US" dirty="0" smtClean="0"/>
              <a:t>Actor Will Kempe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1CEF-41EE-4047-9FBF-157520253C6A}" type="slidenum">
              <a:rPr lang="cs-CZ" smtClean="0"/>
              <a:t>19</a:t>
            </a:fld>
            <a:endParaRPr lang="cs-CZ"/>
          </a:p>
        </p:txBody>
      </p:sp>
      <p:pic>
        <p:nvPicPr>
          <p:cNvPr id="5" name="obrázek 1" descr="Výsledek obrázku pro much ado about nothing movie">
            <a:hlinkClick r:id="rId2" tgtFrame="&quot;_blank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077072"/>
            <a:ext cx="4892690" cy="25208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2447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Conventions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comedy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Low genre</a:t>
            </a:r>
          </a:p>
          <a:p>
            <a:r>
              <a:rPr lang="en-US" dirty="0" smtClean="0"/>
              <a:t>Ordinary people</a:t>
            </a:r>
          </a:p>
          <a:p>
            <a:r>
              <a:rPr lang="en-US" dirty="0" smtClean="0"/>
              <a:t>Literary origins in Roman comedy (Plautus)</a:t>
            </a:r>
          </a:p>
          <a:p>
            <a:r>
              <a:rPr lang="en-US" dirty="0" smtClean="0"/>
              <a:t>5 acts</a:t>
            </a:r>
          </a:p>
          <a:p>
            <a:r>
              <a:rPr lang="en-US" dirty="0" smtClean="0"/>
              <a:t>Verse (English verse, rhyme and prose)</a:t>
            </a:r>
          </a:p>
          <a:p>
            <a:r>
              <a:rPr lang="en-US" dirty="0" smtClean="0"/>
              <a:t>Old x young generation</a:t>
            </a:r>
          </a:p>
          <a:p>
            <a:r>
              <a:rPr lang="en-US" dirty="0" smtClean="0"/>
              <a:t>Roman: city x English: magic, disguise, the supernatural</a:t>
            </a:r>
          </a:p>
          <a:p>
            <a:r>
              <a:rPr lang="en-US" dirty="0" smtClean="0"/>
              <a:t>Plots from literary sources</a:t>
            </a:r>
          </a:p>
          <a:p>
            <a:r>
              <a:rPr lang="en-US" dirty="0" smtClean="0"/>
              <a:t>From threat of disorder to harmony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1CEF-41EE-4047-9FBF-157520253C6A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277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 You Like It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Thomas Lodge, Rosalind</a:t>
            </a:r>
          </a:p>
          <a:p>
            <a:r>
              <a:rPr lang="en-US" dirty="0" smtClean="0"/>
              <a:t>Rosalind, Celia, Touchstone, Orlando</a:t>
            </a:r>
          </a:p>
          <a:p>
            <a:r>
              <a:rPr lang="en-US" dirty="0" smtClean="0"/>
              <a:t>Jacques</a:t>
            </a:r>
          </a:p>
          <a:p>
            <a:r>
              <a:rPr lang="en-US" dirty="0" smtClean="0"/>
              <a:t>Robert </a:t>
            </a:r>
            <a:r>
              <a:rPr lang="en-US" dirty="0" err="1" smtClean="0"/>
              <a:t>Arnim</a:t>
            </a:r>
            <a:endParaRPr lang="en-US" dirty="0" smtClean="0"/>
          </a:p>
          <a:p>
            <a:r>
              <a:rPr lang="en-US" dirty="0" smtClean="0"/>
              <a:t>Hymen</a:t>
            </a:r>
          </a:p>
          <a:p>
            <a:r>
              <a:rPr lang="en-US" sz="2400" dirty="0" smtClean="0"/>
              <a:t>Blow</a:t>
            </a:r>
            <a:r>
              <a:rPr lang="en-US" sz="2400" dirty="0"/>
              <a:t>, blow, thou winter </a:t>
            </a:r>
            <a:r>
              <a:rPr lang="en-US" sz="2400" dirty="0" smtClean="0"/>
              <a:t>wind,</a:t>
            </a:r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Thou </a:t>
            </a:r>
            <a:r>
              <a:rPr lang="en-US" sz="2400" dirty="0"/>
              <a:t>art not so unkind</a:t>
            </a:r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As </a:t>
            </a:r>
            <a:r>
              <a:rPr lang="en-US" sz="2400" dirty="0"/>
              <a:t>man’s </a:t>
            </a:r>
            <a:r>
              <a:rPr lang="en-US" sz="2400" dirty="0" smtClean="0"/>
              <a:t>ingratitude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Ay</a:t>
            </a:r>
            <a:r>
              <a:rPr lang="en-US" sz="2400" dirty="0"/>
              <a:t>, now I am in Arden; the more fool I. When I was at home, I was in a better place; but </a:t>
            </a:r>
            <a:r>
              <a:rPr lang="en-US" sz="2400" dirty="0" err="1"/>
              <a:t>travellers</a:t>
            </a:r>
            <a:r>
              <a:rPr lang="en-US" sz="2400" dirty="0"/>
              <a:t>  must be content.  </a:t>
            </a:r>
            <a:endParaRPr lang="en-US" sz="2400" dirty="0" smtClean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1CEF-41EE-4047-9FBF-157520253C6A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60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Twelfth Night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Epiphany</a:t>
            </a:r>
          </a:p>
          <a:p>
            <a:r>
              <a:rPr lang="en-US" dirty="0" smtClean="0"/>
              <a:t>Illyria</a:t>
            </a:r>
          </a:p>
          <a:p>
            <a:r>
              <a:rPr lang="en-US" dirty="0" smtClean="0"/>
              <a:t>Olivia, Viola, Sebastiano, </a:t>
            </a:r>
            <a:r>
              <a:rPr lang="en-US" dirty="0" err="1" smtClean="0"/>
              <a:t>Orsino</a:t>
            </a:r>
            <a:endParaRPr lang="en-US" dirty="0" smtClean="0"/>
          </a:p>
          <a:p>
            <a:r>
              <a:rPr lang="en-US" dirty="0" smtClean="0"/>
              <a:t>Sir Toby Belch, Sir Andrew </a:t>
            </a:r>
            <a:r>
              <a:rPr lang="en-US" dirty="0" err="1" smtClean="0"/>
              <a:t>Aguecheek</a:t>
            </a:r>
            <a:endParaRPr lang="en-US" dirty="0" smtClean="0"/>
          </a:p>
          <a:p>
            <a:r>
              <a:rPr lang="en-US" dirty="0" smtClean="0"/>
              <a:t>Feste</a:t>
            </a:r>
          </a:p>
          <a:p>
            <a:r>
              <a:rPr lang="en-US" dirty="0" err="1" smtClean="0"/>
              <a:t>Malvolio</a:t>
            </a:r>
            <a:r>
              <a:rPr lang="en-US" dirty="0" smtClean="0"/>
              <a:t> (</a:t>
            </a:r>
            <a:r>
              <a:rPr lang="en-US" dirty="0"/>
              <a:t>“I'll be revenged on the whole pack of you</a:t>
            </a:r>
            <a:r>
              <a:rPr lang="en-US" dirty="0" smtClean="0"/>
              <a:t>.”)</a:t>
            </a:r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1CEF-41EE-4047-9FBF-157520253C6A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846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Problem Plays</a:t>
            </a:r>
            <a:br>
              <a:rPr lang="en-US" dirty="0" smtClean="0"/>
            </a:br>
            <a:r>
              <a:rPr lang="en-US" dirty="0" smtClean="0"/>
              <a:t>Measure for Measure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Vincentio</a:t>
            </a:r>
            <a:r>
              <a:rPr lang="en-US" dirty="0" smtClean="0"/>
              <a:t>, Duke of Vienna</a:t>
            </a:r>
          </a:p>
          <a:p>
            <a:r>
              <a:rPr lang="en-US" dirty="0" smtClean="0"/>
              <a:t>Angelo, his Deputy</a:t>
            </a:r>
          </a:p>
          <a:p>
            <a:r>
              <a:rPr lang="en-US" dirty="0" smtClean="0"/>
              <a:t>Mistress Overdone</a:t>
            </a:r>
          </a:p>
          <a:p>
            <a:r>
              <a:rPr lang="en-US" dirty="0" err="1" smtClean="0"/>
              <a:t>Barnardine</a:t>
            </a:r>
            <a:r>
              <a:rPr lang="en-US" dirty="0" smtClean="0"/>
              <a:t>, a dissolute prisoner </a:t>
            </a:r>
          </a:p>
          <a:p>
            <a:r>
              <a:rPr lang="en-US" dirty="0" smtClean="0"/>
              <a:t>Mariana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1CEF-41EE-4047-9FBF-157520253C6A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960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Last Plays</a:t>
            </a:r>
            <a:br>
              <a:rPr lang="en-US" dirty="0" smtClean="0"/>
            </a:br>
            <a:r>
              <a:rPr lang="en-US" dirty="0" smtClean="0"/>
              <a:t>Romances / Tragicomedies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Francis Beaumont and John Fletcher (WS’s Henry VIII and The Two Noble Kinsmen written in collaboration with JF)</a:t>
            </a:r>
          </a:p>
          <a:p>
            <a:r>
              <a:rPr lang="en-US" dirty="0" smtClean="0"/>
              <a:t>The </a:t>
            </a:r>
            <a:r>
              <a:rPr lang="en-US" dirty="0" err="1" smtClean="0"/>
              <a:t>Blackfriars</a:t>
            </a:r>
            <a:endParaRPr lang="en-US" dirty="0" smtClean="0"/>
          </a:p>
          <a:p>
            <a:r>
              <a:rPr lang="en-US" dirty="0" smtClean="0"/>
              <a:t>Tragic opening, comic ending</a:t>
            </a:r>
          </a:p>
          <a:p>
            <a:r>
              <a:rPr lang="en-US" dirty="0" smtClean="0"/>
              <a:t>Surprise, reversals</a:t>
            </a:r>
          </a:p>
          <a:p>
            <a:r>
              <a:rPr lang="en-US" dirty="0" smtClean="0"/>
              <a:t>Miracles, magic, the supernatural</a:t>
            </a:r>
          </a:p>
          <a:p>
            <a:r>
              <a:rPr lang="en-US" dirty="0" smtClean="0"/>
              <a:t>Plot, not character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1CEF-41EE-4047-9FBF-157520253C6A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7471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Pericles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John Gower- Chorus</a:t>
            </a:r>
          </a:p>
          <a:p>
            <a:r>
              <a:rPr lang="en-US" dirty="0" smtClean="0"/>
              <a:t>Pericles, Prince of </a:t>
            </a:r>
            <a:r>
              <a:rPr lang="en-US" dirty="0" err="1" smtClean="0"/>
              <a:t>Tyre</a:t>
            </a:r>
            <a:endParaRPr lang="en-US" dirty="0" smtClean="0"/>
          </a:p>
          <a:p>
            <a:r>
              <a:rPr lang="en-US" dirty="0" smtClean="0"/>
              <a:t>King of Antioch</a:t>
            </a:r>
          </a:p>
          <a:p>
            <a:r>
              <a:rPr lang="en-US" dirty="0" smtClean="0"/>
              <a:t>King of Pentapolis</a:t>
            </a:r>
          </a:p>
          <a:p>
            <a:r>
              <a:rPr lang="en-US" dirty="0" smtClean="0"/>
              <a:t>Marina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1CEF-41EE-4047-9FBF-157520253C6A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1599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Winter’s Tale 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Robert Greene, </a:t>
            </a:r>
            <a:r>
              <a:rPr lang="en-US" dirty="0" err="1" smtClean="0"/>
              <a:t>Pandosto</a:t>
            </a:r>
            <a:endParaRPr lang="en-US" dirty="0" smtClean="0"/>
          </a:p>
          <a:p>
            <a:r>
              <a:rPr lang="en-US" dirty="0" err="1" smtClean="0"/>
              <a:t>Leontes</a:t>
            </a:r>
            <a:r>
              <a:rPr lang="en-US" dirty="0" smtClean="0"/>
              <a:t>, King of Sicily</a:t>
            </a:r>
          </a:p>
          <a:p>
            <a:r>
              <a:rPr lang="en-US" dirty="0" smtClean="0"/>
              <a:t>Hermione, Perdita, Paulina</a:t>
            </a:r>
          </a:p>
          <a:p>
            <a:r>
              <a:rPr lang="en-US" dirty="0" err="1" smtClean="0"/>
              <a:t>Florizel</a:t>
            </a:r>
            <a:r>
              <a:rPr lang="en-US" dirty="0"/>
              <a:t> </a:t>
            </a:r>
            <a:r>
              <a:rPr lang="en-US" dirty="0" smtClean="0"/>
              <a:t>and  </a:t>
            </a:r>
            <a:r>
              <a:rPr lang="en-US" dirty="0" err="1" smtClean="0"/>
              <a:t>Polyxenes</a:t>
            </a:r>
            <a:r>
              <a:rPr lang="en-US" dirty="0" smtClean="0"/>
              <a:t>, King of Bohemia</a:t>
            </a:r>
          </a:p>
          <a:p>
            <a:r>
              <a:rPr lang="cs-CZ" dirty="0"/>
              <a:t>I </a:t>
            </a:r>
            <a:r>
              <a:rPr lang="cs-CZ" dirty="0" err="1"/>
              <a:t>was</a:t>
            </a:r>
            <a:r>
              <a:rPr lang="cs-CZ" dirty="0"/>
              <a:t> not much </a:t>
            </a:r>
            <a:r>
              <a:rPr lang="cs-CZ" dirty="0" err="1"/>
              <a:t>afeard</a:t>
            </a:r>
            <a:r>
              <a:rPr lang="cs-CZ" dirty="0"/>
              <a:t>;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once</a:t>
            </a:r>
            <a:r>
              <a:rPr lang="cs-CZ" dirty="0"/>
              <a:t> </a:t>
            </a:r>
            <a:r>
              <a:rPr lang="cs-CZ" dirty="0" err="1"/>
              <a:t>or</a:t>
            </a:r>
            <a:r>
              <a:rPr lang="cs-CZ" dirty="0"/>
              <a:t> </a:t>
            </a:r>
            <a:r>
              <a:rPr lang="cs-CZ" dirty="0" err="1"/>
              <a:t>twice</a:t>
            </a:r>
            <a:r>
              <a:rPr lang="cs-CZ" dirty="0"/>
              <a:t>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I was about to speak and tell him plainly, </a:t>
            </a:r>
            <a:br>
              <a:rPr lang="en-US" dirty="0"/>
            </a:br>
            <a:r>
              <a:rPr lang="en-US" dirty="0"/>
              <a:t>The selfsame sun that shines upon his court </a:t>
            </a:r>
            <a:br>
              <a:rPr lang="en-US" dirty="0"/>
            </a:br>
            <a:r>
              <a:rPr lang="en-US" dirty="0"/>
              <a:t>Hides not his visage from our cottage but </a:t>
            </a:r>
            <a:br>
              <a:rPr lang="en-US" dirty="0"/>
            </a:br>
            <a:r>
              <a:rPr lang="en-US" dirty="0"/>
              <a:t>Looks on alike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Autolycus</a:t>
            </a:r>
            <a:endParaRPr lang="en-US" dirty="0" smtClean="0"/>
          </a:p>
          <a:p>
            <a:r>
              <a:rPr lang="en-US" dirty="0" smtClean="0"/>
              <a:t>Princess Elizabeth and Frederick, Elector of Palatine (The Winter King)</a:t>
            </a:r>
            <a:endParaRPr lang="en-US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1CEF-41EE-4047-9FBF-157520253C6A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172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Tempest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Unities</a:t>
            </a:r>
          </a:p>
          <a:p>
            <a:r>
              <a:rPr lang="en-US" dirty="0" smtClean="0"/>
              <a:t>Prospero, rightful Duke of Milan</a:t>
            </a:r>
          </a:p>
          <a:p>
            <a:r>
              <a:rPr lang="en-US" dirty="0" err="1" smtClean="0"/>
              <a:t>Sycorax</a:t>
            </a:r>
            <a:r>
              <a:rPr lang="en-US" dirty="0" smtClean="0"/>
              <a:t>, Caliban, Ariel</a:t>
            </a:r>
          </a:p>
          <a:p>
            <a:r>
              <a:rPr lang="en-US" dirty="0" smtClean="0"/>
              <a:t>Miranda, Ferdinand</a:t>
            </a:r>
          </a:p>
          <a:p>
            <a:r>
              <a:rPr lang="cs-CZ" dirty="0"/>
              <a:t>O, </a:t>
            </a:r>
            <a:r>
              <a:rPr lang="cs-CZ" dirty="0" err="1"/>
              <a:t>wonder</a:t>
            </a:r>
            <a:r>
              <a:rPr lang="cs-CZ" dirty="0"/>
              <a:t>!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How many goodly creatures are there here! </a:t>
            </a:r>
            <a:br>
              <a:rPr lang="en-US" dirty="0"/>
            </a:br>
            <a:r>
              <a:rPr lang="en-US" dirty="0"/>
              <a:t>How beauteous mankind is! O brave new world, </a:t>
            </a:r>
            <a:br>
              <a:rPr lang="en-US" dirty="0"/>
            </a:br>
            <a:r>
              <a:rPr lang="en-US" dirty="0"/>
              <a:t>That has such people </a:t>
            </a:r>
            <a:r>
              <a:rPr lang="en-US" dirty="0" err="1"/>
              <a:t>in't</a:t>
            </a:r>
            <a:r>
              <a:rPr lang="en-US" dirty="0"/>
              <a:t>!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1CEF-41EE-4047-9FBF-157520253C6A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191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600200"/>
            <a:ext cx="878497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	Our </a:t>
            </a:r>
            <a:r>
              <a:rPr lang="en-US" dirty="0"/>
              <a:t>revels now are ended. These our actors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As </a:t>
            </a:r>
            <a:r>
              <a:rPr lang="en-US" dirty="0"/>
              <a:t>I foretold you, were all spirits and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Are </a:t>
            </a:r>
            <a:r>
              <a:rPr lang="en-US" dirty="0"/>
              <a:t>melted into air, into thin air …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We </a:t>
            </a:r>
            <a:r>
              <a:rPr lang="en-US" dirty="0"/>
              <a:t>are such stuff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As </a:t>
            </a:r>
            <a:r>
              <a:rPr lang="en-US" dirty="0"/>
              <a:t>dreams are made on, and our little life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Is </a:t>
            </a:r>
            <a:r>
              <a:rPr lang="en-US" dirty="0"/>
              <a:t>rounded with a sleep. </a:t>
            </a:r>
            <a:r>
              <a:rPr lang="cs-CZ" dirty="0" smtClean="0"/>
              <a:t>(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act</a:t>
            </a:r>
            <a:r>
              <a:rPr lang="cs-CZ" dirty="0" smtClean="0"/>
              <a:t> IV, </a:t>
            </a:r>
            <a:r>
              <a:rPr lang="cs-CZ" dirty="0" err="1" smtClean="0"/>
              <a:t>scene</a:t>
            </a:r>
            <a:r>
              <a:rPr lang="cs-CZ" dirty="0" smtClean="0"/>
              <a:t> 1)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www.youtube.com/watch?v=KFNTAsC8qQ0</a:t>
            </a:r>
            <a:endParaRPr lang="cs-CZ" dirty="0" smtClean="0"/>
          </a:p>
          <a:p>
            <a:pPr marL="0" indent="0">
              <a:buNone/>
            </a:pPr>
            <a:endParaRPr lang="en-US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1CEF-41EE-4047-9FBF-157520253C6A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0515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Life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23</a:t>
            </a:r>
            <a:r>
              <a:rPr lang="en-US" baseline="30000" dirty="0" smtClean="0"/>
              <a:t>rd</a:t>
            </a:r>
            <a:r>
              <a:rPr lang="en-US" dirty="0" smtClean="0"/>
              <a:t> April (?) 1564</a:t>
            </a:r>
          </a:p>
          <a:p>
            <a:r>
              <a:rPr lang="en-US" dirty="0" err="1" smtClean="0"/>
              <a:t>Baptised</a:t>
            </a:r>
            <a:r>
              <a:rPr lang="en-US" dirty="0" smtClean="0"/>
              <a:t> 26rd April</a:t>
            </a:r>
          </a:p>
          <a:p>
            <a:r>
              <a:rPr lang="en-US" dirty="0" smtClean="0"/>
              <a:t>Died 23</a:t>
            </a:r>
            <a:r>
              <a:rPr lang="en-US" baseline="30000" dirty="0" smtClean="0"/>
              <a:t>rd</a:t>
            </a:r>
            <a:r>
              <a:rPr lang="en-US" dirty="0" smtClean="0"/>
              <a:t> April 1616</a:t>
            </a:r>
          </a:p>
          <a:p>
            <a:r>
              <a:rPr lang="en-US" dirty="0" smtClean="0"/>
              <a:t>Anne Hathaway</a:t>
            </a:r>
          </a:p>
          <a:p>
            <a:r>
              <a:rPr lang="en-US" dirty="0" smtClean="0"/>
              <a:t>By 1592 in London*</a:t>
            </a:r>
          </a:p>
          <a:p>
            <a:r>
              <a:rPr lang="en-US" dirty="0" smtClean="0"/>
              <a:t>1594 joined The Lord Chamberlain’s Men</a:t>
            </a:r>
          </a:p>
          <a:p>
            <a:r>
              <a:rPr lang="en-US" dirty="0" smtClean="0"/>
              <a:t>1610 retired and returned to Stratford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1CEF-41EE-4047-9FBF-157520253C6A}" type="slidenum">
              <a:rPr lang="cs-CZ" smtClean="0"/>
              <a:t>3</a:t>
            </a:fld>
            <a:endParaRPr lang="cs-CZ" dirty="0"/>
          </a:p>
        </p:txBody>
      </p:sp>
      <p:pic>
        <p:nvPicPr>
          <p:cNvPr id="5" name="obrázek 2" descr="Shakespeare.jp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628800"/>
            <a:ext cx="2095500" cy="26860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8824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Robert Greene</a:t>
            </a:r>
            <a:br>
              <a:rPr lang="en-US" dirty="0" smtClean="0"/>
            </a:br>
            <a:r>
              <a:rPr lang="en-US" i="1" dirty="0" smtClean="0"/>
              <a:t>A </a:t>
            </a:r>
            <a:r>
              <a:rPr lang="en-US" i="1" dirty="0" err="1" smtClean="0"/>
              <a:t>Groatsworth</a:t>
            </a:r>
            <a:r>
              <a:rPr lang="en-US" i="1" dirty="0" smtClean="0"/>
              <a:t> of Wit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“There </a:t>
            </a:r>
            <a:r>
              <a:rPr lang="en-US" dirty="0"/>
              <a:t>is an upstart crow, beautified with our feathers, that with his </a:t>
            </a:r>
            <a:r>
              <a:rPr lang="en-US" i="1" dirty="0"/>
              <a:t>tiger’s heart wrapped in a player’s hide </a:t>
            </a:r>
            <a:r>
              <a:rPr lang="en-US" dirty="0"/>
              <a:t>supposes he is as well able to bombast out a blank verse as the best of you, and being an absolute </a:t>
            </a:r>
            <a:r>
              <a:rPr lang="en-US" dirty="0" err="1"/>
              <a:t>Johannesfactotum</a:t>
            </a:r>
            <a:r>
              <a:rPr lang="en-US" dirty="0"/>
              <a:t> is in his own conceit the only Shake-scene in a country</a:t>
            </a:r>
            <a:r>
              <a:rPr lang="en-US" dirty="0" smtClean="0"/>
              <a:t>.”</a:t>
            </a:r>
            <a:endParaRPr lang="en-US" dirty="0" smtClean="0">
              <a:effectLst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1CEF-41EE-4047-9FBF-157520253C6A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6127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Francis </a:t>
            </a:r>
            <a:r>
              <a:rPr lang="en-US" dirty="0" smtClean="0"/>
              <a:t>Meres</a:t>
            </a:r>
            <a:br>
              <a:rPr lang="en-US" dirty="0" smtClean="0"/>
            </a:br>
            <a:r>
              <a:rPr lang="en-US" dirty="0" smtClean="0"/>
              <a:t> </a:t>
            </a:r>
            <a:r>
              <a:rPr lang="en-US" i="1" dirty="0" err="1"/>
              <a:t>Palladis</a:t>
            </a:r>
            <a:r>
              <a:rPr lang="en-US" i="1" dirty="0"/>
              <a:t> </a:t>
            </a:r>
            <a:r>
              <a:rPr lang="en-US" i="1" dirty="0" err="1"/>
              <a:t>Thamia</a:t>
            </a:r>
            <a:r>
              <a:rPr lang="en-US" i="1" dirty="0"/>
              <a:t>: Wit’s Treasury </a:t>
            </a:r>
            <a:r>
              <a:rPr lang="en-US" dirty="0"/>
              <a:t>(1598)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4000" dirty="0" smtClean="0"/>
              <a:t>As </a:t>
            </a:r>
            <a:r>
              <a:rPr lang="en-US" sz="4000" dirty="0"/>
              <a:t>Plautus and Seneca are accounted the best for Comedy and Tragedy among the Latins, so Shakespeare among the English is the most excellent in both kinds for the </a:t>
            </a:r>
            <a:r>
              <a:rPr lang="en-US" sz="4000" dirty="0" smtClean="0"/>
              <a:t>stage.</a:t>
            </a:r>
            <a:endParaRPr lang="en-US" sz="4000" dirty="0" smtClean="0">
              <a:effectLst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1CEF-41EE-4047-9FBF-157520253C6A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6034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Ben Jonson</a:t>
            </a:r>
            <a:br>
              <a:rPr lang="en-US" dirty="0" smtClean="0"/>
            </a:br>
            <a:r>
              <a:rPr lang="en-US" dirty="0" smtClean="0"/>
              <a:t>in the </a:t>
            </a:r>
            <a:r>
              <a:rPr lang="en-US" i="1" dirty="0" smtClean="0"/>
              <a:t>First Folio </a:t>
            </a:r>
            <a:r>
              <a:rPr lang="en-US" dirty="0" smtClean="0"/>
              <a:t>(1623) ed. by John </a:t>
            </a:r>
            <a:r>
              <a:rPr lang="en-US" dirty="0" err="1" smtClean="0"/>
              <a:t>Heminges</a:t>
            </a:r>
            <a:r>
              <a:rPr lang="en-US" dirty="0" smtClean="0"/>
              <a:t> and Henry Condell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636912"/>
            <a:ext cx="8686800" cy="34892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/>
              <a:t>Triumph</a:t>
            </a:r>
            <a:r>
              <a:rPr lang="en-US" sz="2400" dirty="0"/>
              <a:t>, my Britain, thou </a:t>
            </a:r>
            <a:r>
              <a:rPr lang="en-US" sz="2400" dirty="0" smtClean="0"/>
              <a:t>hast </a:t>
            </a:r>
            <a:r>
              <a:rPr lang="en-US" sz="2400" dirty="0"/>
              <a:t>one to show</a:t>
            </a:r>
            <a:endParaRPr lang="en-US" sz="2400" dirty="0" smtClean="0">
              <a:effectLst/>
            </a:endParaRPr>
          </a:p>
          <a:p>
            <a:pPr marL="0" indent="0">
              <a:buNone/>
            </a:pPr>
            <a:r>
              <a:rPr lang="en-US" sz="2400" dirty="0" smtClean="0"/>
              <a:t>To </a:t>
            </a:r>
            <a:r>
              <a:rPr lang="en-US" sz="2400" dirty="0"/>
              <a:t>whom all scenes of Europe homage owe.</a:t>
            </a:r>
            <a:endParaRPr lang="en-US" sz="2400" dirty="0" smtClean="0">
              <a:effectLst/>
            </a:endParaRPr>
          </a:p>
          <a:p>
            <a:pPr marL="0" indent="0">
              <a:buNone/>
            </a:pPr>
            <a:r>
              <a:rPr lang="en-US" sz="2400" dirty="0" smtClean="0"/>
              <a:t>He </a:t>
            </a:r>
            <a:r>
              <a:rPr lang="en-US" sz="2400" dirty="0"/>
              <a:t>was not of an age, but for all time!</a:t>
            </a:r>
            <a:endParaRPr lang="en-US" sz="2400" dirty="0" smtClean="0">
              <a:effectLst/>
            </a:endParaRPr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1CEF-41EE-4047-9FBF-157520253C6A}" type="slidenum">
              <a:rPr lang="cs-CZ" smtClean="0"/>
              <a:t>6</a:t>
            </a:fld>
            <a:endParaRPr lang="cs-CZ"/>
          </a:p>
        </p:txBody>
      </p:sp>
      <p:pic>
        <p:nvPicPr>
          <p:cNvPr id="5" name="obrázek 2" descr="Výsledek obrázku pro shakespeare">
            <a:hlinkClick r:id="rId2" tgtFrame="&quot;_blank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276872"/>
            <a:ext cx="2095500" cy="33337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8045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Works</a:t>
            </a:r>
            <a:br>
              <a:rPr lang="en-US" dirty="0" smtClean="0"/>
            </a:br>
            <a:r>
              <a:rPr lang="en-US" dirty="0" smtClean="0"/>
              <a:t>Early years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1588-95	Henry VI (1,2,3)	        1594,1595,1623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n-US" dirty="0" smtClean="0">
                <a:solidFill>
                  <a:srgbClr val="FF0000"/>
                </a:solidFill>
              </a:rPr>
              <a:t>A Comedy of Errors </a:t>
            </a:r>
            <a:r>
              <a:rPr lang="en-US" dirty="0" smtClean="0"/>
              <a:t>		1623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Richard III				1597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King John				1623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Titus Andronicus			1594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n-US" dirty="0" smtClean="0">
                <a:solidFill>
                  <a:srgbClr val="FF0000"/>
                </a:solidFill>
              </a:rPr>
              <a:t>The Taming of the Shrew</a:t>
            </a:r>
            <a:r>
              <a:rPr lang="en-US" dirty="0" smtClean="0"/>
              <a:t>	1623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n-US" dirty="0" smtClean="0">
                <a:solidFill>
                  <a:srgbClr val="FF0000"/>
                </a:solidFill>
              </a:rPr>
              <a:t>The Two Gentlemen of Verona</a:t>
            </a:r>
            <a:r>
              <a:rPr lang="en-US" dirty="0" smtClean="0"/>
              <a:t> 1623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n-US" dirty="0" smtClean="0">
                <a:solidFill>
                  <a:srgbClr val="FF0000"/>
                </a:solidFill>
              </a:rPr>
              <a:t>Love’s </a:t>
            </a:r>
            <a:r>
              <a:rPr lang="en-US" dirty="0" err="1" smtClean="0">
                <a:solidFill>
                  <a:srgbClr val="FF0000"/>
                </a:solidFill>
              </a:rPr>
              <a:t>Labour’s</a:t>
            </a:r>
            <a:r>
              <a:rPr lang="en-US" dirty="0" smtClean="0">
                <a:solidFill>
                  <a:srgbClr val="FF0000"/>
                </a:solidFill>
              </a:rPr>
              <a:t> Lost</a:t>
            </a:r>
            <a:r>
              <a:rPr lang="en-US" dirty="0" smtClean="0"/>
              <a:t>		1598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1CEF-41EE-4047-9FBF-157520253C6A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1061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Middle years (1595-1600)</a:t>
            </a:r>
            <a:br>
              <a:rPr lang="en-US" dirty="0" smtClean="0"/>
            </a:br>
            <a:r>
              <a:rPr lang="en-US" dirty="0" smtClean="0"/>
              <a:t>Romantic / Festive comedies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/>
              <a:t>1595-6		Romeo and Juliet			1597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	</a:t>
            </a:r>
            <a:r>
              <a:rPr lang="en-US" sz="2400" dirty="0" smtClean="0">
                <a:solidFill>
                  <a:srgbClr val="0070C0"/>
                </a:solidFill>
              </a:rPr>
              <a:t>Midsummer Night’s Dream</a:t>
            </a:r>
            <a:r>
              <a:rPr lang="en-US" sz="2400" dirty="0" smtClean="0"/>
              <a:t>		1600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	Richard II				1597</a:t>
            </a:r>
          </a:p>
          <a:p>
            <a:pPr marL="0" indent="0">
              <a:buNone/>
            </a:pPr>
            <a:r>
              <a:rPr lang="en-US" sz="2400" dirty="0" smtClean="0"/>
              <a:t>1596-8		</a:t>
            </a:r>
            <a:r>
              <a:rPr lang="en-US" sz="2400" dirty="0" smtClean="0">
                <a:solidFill>
                  <a:srgbClr val="0070C0"/>
                </a:solidFill>
              </a:rPr>
              <a:t>The Merchant of Venice </a:t>
            </a:r>
            <a:r>
              <a:rPr lang="en-US" sz="2400" dirty="0" smtClean="0"/>
              <a:t>		1600			Henry IV (1,2)		 		1598,1600		</a:t>
            </a:r>
            <a:r>
              <a:rPr lang="en-US" sz="2400" dirty="0" smtClean="0">
                <a:solidFill>
                  <a:srgbClr val="0070C0"/>
                </a:solidFill>
              </a:rPr>
              <a:t>The Merry Wives of Windsor </a:t>
            </a:r>
            <a:r>
              <a:rPr lang="en-US" sz="2400" dirty="0" smtClean="0"/>
              <a:t>		1602			</a:t>
            </a:r>
            <a:r>
              <a:rPr lang="en-US" sz="2400" dirty="0" smtClean="0">
                <a:solidFill>
                  <a:srgbClr val="0070C0"/>
                </a:solidFill>
              </a:rPr>
              <a:t>Much Ado About Nothing</a:t>
            </a:r>
            <a:r>
              <a:rPr lang="en-US" sz="2400" dirty="0" smtClean="0"/>
              <a:t>		1600</a:t>
            </a:r>
          </a:p>
          <a:p>
            <a:pPr marL="0" indent="0">
              <a:buNone/>
            </a:pPr>
            <a:r>
              <a:rPr lang="en-US" sz="2400" dirty="0" smtClean="0"/>
              <a:t>1598-1600  	Henry V				1600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	</a:t>
            </a:r>
            <a:r>
              <a:rPr lang="en-US" sz="2400" dirty="0" smtClean="0">
                <a:solidFill>
                  <a:srgbClr val="0070C0"/>
                </a:solidFill>
              </a:rPr>
              <a:t>As You Like It	</a:t>
            </a:r>
            <a:r>
              <a:rPr lang="en-US" sz="2400" dirty="0" smtClean="0"/>
              <a:t>			1623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	</a:t>
            </a:r>
            <a:r>
              <a:rPr lang="en-US" sz="2400" dirty="0" smtClean="0">
                <a:solidFill>
                  <a:srgbClr val="0070C0"/>
                </a:solidFill>
              </a:rPr>
              <a:t>Twelfth Night</a:t>
            </a:r>
            <a:r>
              <a:rPr lang="en-US" sz="2400" dirty="0" smtClean="0"/>
              <a:t>				1623</a:t>
            </a:r>
          </a:p>
          <a:p>
            <a:pPr marL="0" indent="0">
              <a:buNone/>
            </a:pPr>
            <a:r>
              <a:rPr lang="en-US" sz="2400" dirty="0"/>
              <a:t>	</a:t>
            </a:r>
            <a:r>
              <a:rPr lang="en-US" sz="2400" dirty="0" smtClean="0"/>
              <a:t>	Julius Caesar				1623		</a:t>
            </a: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1CEF-41EE-4047-9FBF-157520253C6A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8955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Peak (1600-1608)</a:t>
            </a:r>
            <a:br>
              <a:rPr lang="en-US" dirty="0" smtClean="0"/>
            </a:br>
            <a:r>
              <a:rPr lang="en-US" dirty="0" smtClean="0"/>
              <a:t>Problem plays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1600-02	Hamlet				1603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Troilus and Cressida		1609</a:t>
            </a:r>
          </a:p>
          <a:p>
            <a:pPr marL="0" indent="0">
              <a:buNone/>
            </a:pPr>
            <a:r>
              <a:rPr lang="en-US" dirty="0" smtClean="0"/>
              <a:t>1602-05	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All’s Well That Ends Well</a:t>
            </a:r>
            <a:r>
              <a:rPr lang="en-US" dirty="0" smtClean="0"/>
              <a:t>		1623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Measure for Measure</a:t>
            </a:r>
            <a:r>
              <a:rPr lang="en-US" dirty="0" smtClean="0"/>
              <a:t>		1623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Othello				1622</a:t>
            </a:r>
          </a:p>
          <a:p>
            <a:pPr marL="0" indent="0">
              <a:buNone/>
            </a:pPr>
            <a:r>
              <a:rPr lang="en-US" dirty="0" smtClean="0"/>
              <a:t>1605-06	Macbeth				1623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King Lear				1608</a:t>
            </a:r>
          </a:p>
          <a:p>
            <a:pPr marL="0" indent="0">
              <a:buNone/>
            </a:pPr>
            <a:r>
              <a:rPr lang="en-US" dirty="0" smtClean="0"/>
              <a:t>1606-08	Antonius and Cleopatra		1623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Coriolanus				1623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n-US" dirty="0" err="1" smtClean="0"/>
              <a:t>Timon</a:t>
            </a:r>
            <a:r>
              <a:rPr lang="en-US" dirty="0" smtClean="0"/>
              <a:t> of Athens			1623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C1CEF-41EE-4047-9FBF-157520253C6A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977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918</TotalTime>
  <Words>913</Words>
  <Application>Microsoft Office PowerPoint</Application>
  <PresentationFormat>Předvádění na obrazovce (4:3)</PresentationFormat>
  <Paragraphs>243</Paragraphs>
  <Slides>27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28" baseType="lpstr">
      <vt:lpstr>Motiv systému Office</vt:lpstr>
      <vt:lpstr>Shakespeare’s Comedies</vt:lpstr>
      <vt:lpstr>Conventions of comedy</vt:lpstr>
      <vt:lpstr>Life</vt:lpstr>
      <vt:lpstr>Robert Greene A Groatsworth of Wit</vt:lpstr>
      <vt:lpstr>Francis Meres  Palladis Thamia: Wit’s Treasury (1598) </vt:lpstr>
      <vt:lpstr>Ben Jonson in the First Folio (1623) ed. by John Heminges and Henry Condell</vt:lpstr>
      <vt:lpstr>Works Early years</vt:lpstr>
      <vt:lpstr>Middle years (1595-1600) Romantic / Festive comedies</vt:lpstr>
      <vt:lpstr>The Peak (1600-1608) Problem plays</vt:lpstr>
      <vt:lpstr>The Late Plays (1608-1613) Romances / Tragicomedies</vt:lpstr>
      <vt:lpstr>A Comedy of Errors</vt:lpstr>
      <vt:lpstr>The Taming of the Shrew</vt:lpstr>
      <vt:lpstr>Love’s Labour’s Lost</vt:lpstr>
      <vt:lpstr>Prezentace aplikace PowerPoint</vt:lpstr>
      <vt:lpstr>A Midsummer Night’s Dream</vt:lpstr>
      <vt:lpstr>Dramatic illusion </vt:lpstr>
      <vt:lpstr>Sir John Falstaff</vt:lpstr>
      <vt:lpstr>The Merchant of Venice</vt:lpstr>
      <vt:lpstr>Much Ado About Nothing</vt:lpstr>
      <vt:lpstr>As You Like It</vt:lpstr>
      <vt:lpstr>Twelfth Night</vt:lpstr>
      <vt:lpstr>Problem Plays Measure for Measure</vt:lpstr>
      <vt:lpstr>The Last Plays Romances / Tragicomedies</vt:lpstr>
      <vt:lpstr>Pericles</vt:lpstr>
      <vt:lpstr>The Winter’s Tale  </vt:lpstr>
      <vt:lpstr>The Tempest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Shakespeare’s Comedies</dc:title>
  <dc:creator>NOVASAFF</dc:creator>
  <cp:lastModifiedBy>NOVASAFF</cp:lastModifiedBy>
  <cp:revision>36</cp:revision>
  <dcterms:created xsi:type="dcterms:W3CDTF">2018-10-27T10:37:41Z</dcterms:created>
  <dcterms:modified xsi:type="dcterms:W3CDTF">2018-10-29T15:02:49Z</dcterms:modified>
</cp:coreProperties>
</file>