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9" r:id="rId2"/>
    <p:sldId id="265" r:id="rId3"/>
    <p:sldId id="321" r:id="rId4"/>
    <p:sldId id="328" r:id="rId5"/>
    <p:sldId id="308" r:id="rId6"/>
    <p:sldId id="329" r:id="rId7"/>
    <p:sldId id="330" r:id="rId8"/>
    <p:sldId id="314" r:id="rId9"/>
    <p:sldId id="319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33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6E6082-F18A-4119-A9E5-B9605984668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53862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97317D8-98E6-43C1-AE79-09C268CE74D9}" type="slidenum">
              <a:rPr lang="en-US" altLang="cs-CZ" sz="1200"/>
              <a:pPr/>
              <a:t>1</a:t>
            </a:fld>
            <a:endParaRPr lang="en-US" altLang="cs-CZ" sz="120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2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200400"/>
            <a:ext cx="8016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3505200" y="32004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8988"/>
            <a:ext cx="6254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466975"/>
            <a:ext cx="8016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0" y="1524000"/>
            <a:ext cx="609600" cy="8382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2362200"/>
            <a:ext cx="6096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0" y="3200400"/>
            <a:ext cx="6096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4800600"/>
            <a:ext cx="6096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4038600"/>
            <a:ext cx="609600" cy="7620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5638800"/>
            <a:ext cx="609600" cy="7620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3970338"/>
            <a:ext cx="6985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748213"/>
            <a:ext cx="754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3140075"/>
            <a:ext cx="8016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5583238"/>
            <a:ext cx="7318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2416175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83238"/>
            <a:ext cx="6985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7556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99013"/>
            <a:ext cx="8016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946400"/>
            <a:ext cx="12334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524000"/>
            <a:ext cx="7334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025"/>
            <a:ext cx="6985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2362200"/>
            <a:ext cx="754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24313"/>
            <a:ext cx="8016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44638"/>
            <a:ext cx="7318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951413"/>
            <a:ext cx="6254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79563"/>
            <a:ext cx="6985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4764088"/>
            <a:ext cx="7556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425700"/>
            <a:ext cx="8016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752850"/>
            <a:ext cx="12334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6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659438"/>
            <a:ext cx="7334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3970338"/>
            <a:ext cx="6985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8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748213"/>
            <a:ext cx="7540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583238"/>
            <a:ext cx="7318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416175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5583238"/>
            <a:ext cx="6985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03475"/>
            <a:ext cx="7556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4799013"/>
            <a:ext cx="8016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46400"/>
            <a:ext cx="123348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1524000"/>
            <a:ext cx="7334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6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48025"/>
            <a:ext cx="6985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2362200"/>
            <a:ext cx="754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038600"/>
            <a:ext cx="8016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600200"/>
            <a:ext cx="7318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951413"/>
            <a:ext cx="6254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1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635125"/>
            <a:ext cx="6985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7556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25700"/>
            <a:ext cx="8016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3" t="16098" r="12355" b="13658"/>
          <a:stretch>
            <a:fillRect/>
          </a:stretch>
        </p:blipFill>
        <p:spPr bwMode="auto">
          <a:xfrm>
            <a:off x="2514600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5659438"/>
            <a:ext cx="7334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6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76400"/>
            <a:ext cx="6985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5363"/>
            <a:ext cx="7556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8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794125"/>
            <a:ext cx="12334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59"/>
          <p:cNvGrpSpPr>
            <a:grpSpLocks/>
          </p:cNvGrpSpPr>
          <p:nvPr userDrawn="1"/>
        </p:nvGrpSpPr>
        <p:grpSpPr bwMode="auto">
          <a:xfrm flipV="1">
            <a:off x="0" y="1524000"/>
            <a:ext cx="511175" cy="4876800"/>
            <a:chOff x="336" y="1104"/>
            <a:chExt cx="322" cy="3072"/>
          </a:xfrm>
        </p:grpSpPr>
        <p:pic>
          <p:nvPicPr>
            <p:cNvPr id="57" name="Picture 6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19"/>
            <a:stretch>
              <a:fillRect/>
            </a:stretch>
          </p:blipFill>
          <p:spPr bwMode="auto">
            <a:xfrm flipH="1" flipV="1">
              <a:off x="336" y="2142"/>
              <a:ext cx="322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10"/>
            <a:stretch>
              <a:fillRect/>
            </a:stretch>
          </p:blipFill>
          <p:spPr bwMode="auto">
            <a:xfrm flipH="1" flipV="1">
              <a:off x="336" y="1619"/>
              <a:ext cx="322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38"/>
            <a:stretch>
              <a:fillRect/>
            </a:stretch>
          </p:blipFill>
          <p:spPr bwMode="auto">
            <a:xfrm flipH="1" flipV="1">
              <a:off x="336" y="2669"/>
              <a:ext cx="322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5" t="194" r="217" b="-194"/>
            <a:stretch>
              <a:fillRect/>
            </a:stretch>
          </p:blipFill>
          <p:spPr bwMode="auto">
            <a:xfrm flipV="1">
              <a:off x="336" y="1104"/>
              <a:ext cx="322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127"/>
            <a:stretch>
              <a:fillRect/>
            </a:stretch>
          </p:blipFill>
          <p:spPr bwMode="auto">
            <a:xfrm flipH="1" flipV="1">
              <a:off x="336" y="3215"/>
              <a:ext cx="295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169"/>
            <a:stretch>
              <a:fillRect/>
            </a:stretch>
          </p:blipFill>
          <p:spPr bwMode="auto">
            <a:xfrm flipH="1" flipV="1">
              <a:off x="336" y="3661"/>
              <a:ext cx="318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" name="Picture 6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16002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52588"/>
            <a:ext cx="6254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6254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5"/>
          <p:cNvSpPr>
            <a:spLocks noChangeArrowheads="1"/>
          </p:cNvSpPr>
          <p:nvPr userDrawn="1"/>
        </p:nvSpPr>
        <p:spPr bwMode="auto">
          <a:xfrm>
            <a:off x="1676400" y="1524000"/>
            <a:ext cx="762000" cy="8382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73" name="Rectangle 76"/>
          <p:cNvSpPr>
            <a:spLocks noChangeArrowheads="1"/>
          </p:cNvSpPr>
          <p:nvPr userDrawn="1"/>
        </p:nvSpPr>
        <p:spPr bwMode="auto">
          <a:xfrm>
            <a:off x="3505200" y="1524000"/>
            <a:ext cx="762000" cy="8382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74" name="Rectangle 77"/>
          <p:cNvSpPr>
            <a:spLocks noChangeArrowheads="1"/>
          </p:cNvSpPr>
          <p:nvPr userDrawn="1"/>
        </p:nvSpPr>
        <p:spPr bwMode="auto">
          <a:xfrm>
            <a:off x="6248400" y="1524000"/>
            <a:ext cx="762000" cy="8382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75" name="Rectangle 78"/>
          <p:cNvSpPr>
            <a:spLocks noChangeArrowheads="1"/>
          </p:cNvSpPr>
          <p:nvPr userDrawn="1"/>
        </p:nvSpPr>
        <p:spPr bwMode="auto">
          <a:xfrm>
            <a:off x="8077200" y="1524000"/>
            <a:ext cx="762000" cy="8382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76" name="Rectangle 79"/>
          <p:cNvSpPr>
            <a:spLocks noChangeArrowheads="1"/>
          </p:cNvSpPr>
          <p:nvPr userDrawn="1"/>
        </p:nvSpPr>
        <p:spPr bwMode="auto">
          <a:xfrm>
            <a:off x="7162800" y="15240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77" name="Rectangle 80"/>
          <p:cNvSpPr>
            <a:spLocks noChangeArrowheads="1"/>
          </p:cNvSpPr>
          <p:nvPr userDrawn="1"/>
        </p:nvSpPr>
        <p:spPr bwMode="auto">
          <a:xfrm>
            <a:off x="4419600" y="15240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78" name="Rectangle 81"/>
          <p:cNvSpPr>
            <a:spLocks noChangeArrowheads="1"/>
          </p:cNvSpPr>
          <p:nvPr userDrawn="1"/>
        </p:nvSpPr>
        <p:spPr bwMode="auto">
          <a:xfrm>
            <a:off x="3505200" y="23622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79" name="Rectangle 82"/>
          <p:cNvSpPr>
            <a:spLocks noChangeArrowheads="1"/>
          </p:cNvSpPr>
          <p:nvPr userDrawn="1"/>
        </p:nvSpPr>
        <p:spPr bwMode="auto">
          <a:xfrm>
            <a:off x="8077200" y="23622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0" name="Rectangle 83"/>
          <p:cNvSpPr>
            <a:spLocks noChangeArrowheads="1"/>
          </p:cNvSpPr>
          <p:nvPr userDrawn="1"/>
        </p:nvSpPr>
        <p:spPr bwMode="auto">
          <a:xfrm>
            <a:off x="2590800" y="32004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1" name="Rectangle 84"/>
          <p:cNvSpPr>
            <a:spLocks noChangeArrowheads="1"/>
          </p:cNvSpPr>
          <p:nvPr userDrawn="1"/>
        </p:nvSpPr>
        <p:spPr bwMode="auto">
          <a:xfrm>
            <a:off x="5334000" y="32004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2" name="Rectangle 85"/>
          <p:cNvSpPr>
            <a:spLocks noChangeArrowheads="1"/>
          </p:cNvSpPr>
          <p:nvPr userDrawn="1"/>
        </p:nvSpPr>
        <p:spPr bwMode="auto">
          <a:xfrm>
            <a:off x="7162800" y="4038600"/>
            <a:ext cx="762000" cy="7620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3" name="Rectangle 86"/>
          <p:cNvSpPr>
            <a:spLocks noChangeArrowheads="1"/>
          </p:cNvSpPr>
          <p:nvPr userDrawn="1"/>
        </p:nvSpPr>
        <p:spPr bwMode="auto">
          <a:xfrm>
            <a:off x="6248400" y="48006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4" name="Rectangle 87"/>
          <p:cNvSpPr>
            <a:spLocks noChangeArrowheads="1"/>
          </p:cNvSpPr>
          <p:nvPr userDrawn="1"/>
        </p:nvSpPr>
        <p:spPr bwMode="auto">
          <a:xfrm>
            <a:off x="5334000" y="5638800"/>
            <a:ext cx="762000" cy="7620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5" name="Rectangle 88"/>
          <p:cNvSpPr>
            <a:spLocks noChangeArrowheads="1"/>
          </p:cNvSpPr>
          <p:nvPr userDrawn="1"/>
        </p:nvSpPr>
        <p:spPr bwMode="auto">
          <a:xfrm>
            <a:off x="4419600" y="4038600"/>
            <a:ext cx="762000" cy="7620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6" name="Rectangle 89"/>
          <p:cNvSpPr>
            <a:spLocks noChangeArrowheads="1"/>
          </p:cNvSpPr>
          <p:nvPr userDrawn="1"/>
        </p:nvSpPr>
        <p:spPr bwMode="auto">
          <a:xfrm>
            <a:off x="2590800" y="5638800"/>
            <a:ext cx="762000" cy="7620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7" name="Rectangle 90"/>
          <p:cNvSpPr>
            <a:spLocks noChangeArrowheads="1"/>
          </p:cNvSpPr>
          <p:nvPr userDrawn="1"/>
        </p:nvSpPr>
        <p:spPr bwMode="auto">
          <a:xfrm>
            <a:off x="762000" y="5638800"/>
            <a:ext cx="762000" cy="7620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8" name="Rectangle 91"/>
          <p:cNvSpPr>
            <a:spLocks noChangeArrowheads="1"/>
          </p:cNvSpPr>
          <p:nvPr userDrawn="1"/>
        </p:nvSpPr>
        <p:spPr bwMode="auto">
          <a:xfrm>
            <a:off x="1676400" y="48006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89" name="Rectangle 92"/>
          <p:cNvSpPr>
            <a:spLocks noChangeArrowheads="1"/>
          </p:cNvSpPr>
          <p:nvPr userDrawn="1"/>
        </p:nvSpPr>
        <p:spPr bwMode="auto">
          <a:xfrm>
            <a:off x="4419600" y="48006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0" name="Rectangle 93"/>
          <p:cNvSpPr>
            <a:spLocks noChangeArrowheads="1"/>
          </p:cNvSpPr>
          <p:nvPr userDrawn="1"/>
        </p:nvSpPr>
        <p:spPr bwMode="auto">
          <a:xfrm>
            <a:off x="6248400" y="4038600"/>
            <a:ext cx="762000" cy="7620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1" name="Rectangle 94"/>
          <p:cNvSpPr>
            <a:spLocks noChangeArrowheads="1"/>
          </p:cNvSpPr>
          <p:nvPr userDrawn="1"/>
        </p:nvSpPr>
        <p:spPr bwMode="auto">
          <a:xfrm>
            <a:off x="7162800" y="48006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2" name="Rectangle 95"/>
          <p:cNvSpPr>
            <a:spLocks noChangeArrowheads="1"/>
          </p:cNvSpPr>
          <p:nvPr userDrawn="1"/>
        </p:nvSpPr>
        <p:spPr bwMode="auto">
          <a:xfrm>
            <a:off x="8077200" y="32004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3" name="Rectangle 96"/>
          <p:cNvSpPr>
            <a:spLocks noChangeArrowheads="1"/>
          </p:cNvSpPr>
          <p:nvPr userDrawn="1"/>
        </p:nvSpPr>
        <p:spPr bwMode="auto">
          <a:xfrm>
            <a:off x="5334000" y="23622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4" name="Rectangle 97"/>
          <p:cNvSpPr>
            <a:spLocks noChangeArrowheads="1"/>
          </p:cNvSpPr>
          <p:nvPr userDrawn="1"/>
        </p:nvSpPr>
        <p:spPr bwMode="auto">
          <a:xfrm>
            <a:off x="2590800" y="23622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5" name="Rectangle 98"/>
          <p:cNvSpPr>
            <a:spLocks noChangeArrowheads="1"/>
          </p:cNvSpPr>
          <p:nvPr userDrawn="1"/>
        </p:nvSpPr>
        <p:spPr bwMode="auto">
          <a:xfrm>
            <a:off x="1676400" y="4038600"/>
            <a:ext cx="762000" cy="7620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6" name="Rectangle 99"/>
          <p:cNvSpPr>
            <a:spLocks noChangeArrowheads="1"/>
          </p:cNvSpPr>
          <p:nvPr userDrawn="1"/>
        </p:nvSpPr>
        <p:spPr bwMode="auto">
          <a:xfrm>
            <a:off x="5334000" y="48006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7" name="Rectangle 100"/>
          <p:cNvSpPr>
            <a:spLocks noChangeArrowheads="1"/>
          </p:cNvSpPr>
          <p:nvPr userDrawn="1"/>
        </p:nvSpPr>
        <p:spPr bwMode="auto">
          <a:xfrm>
            <a:off x="8077200" y="48006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8" name="Rectangle 101"/>
          <p:cNvSpPr>
            <a:spLocks noChangeArrowheads="1"/>
          </p:cNvSpPr>
          <p:nvPr userDrawn="1"/>
        </p:nvSpPr>
        <p:spPr bwMode="auto">
          <a:xfrm>
            <a:off x="6248400" y="23622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99" name="Rectangle 102"/>
          <p:cNvSpPr>
            <a:spLocks noChangeArrowheads="1"/>
          </p:cNvSpPr>
          <p:nvPr userDrawn="1"/>
        </p:nvSpPr>
        <p:spPr bwMode="auto">
          <a:xfrm>
            <a:off x="7162800" y="23622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0" name="Rectangle 103"/>
          <p:cNvSpPr>
            <a:spLocks noChangeArrowheads="1"/>
          </p:cNvSpPr>
          <p:nvPr userDrawn="1"/>
        </p:nvSpPr>
        <p:spPr bwMode="auto">
          <a:xfrm>
            <a:off x="4419600" y="23622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1" name="Rectangle 104"/>
          <p:cNvSpPr>
            <a:spLocks noChangeArrowheads="1"/>
          </p:cNvSpPr>
          <p:nvPr userDrawn="1"/>
        </p:nvSpPr>
        <p:spPr bwMode="auto">
          <a:xfrm>
            <a:off x="3505200" y="48006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2" name="Rectangle 105"/>
          <p:cNvSpPr>
            <a:spLocks noChangeArrowheads="1"/>
          </p:cNvSpPr>
          <p:nvPr userDrawn="1"/>
        </p:nvSpPr>
        <p:spPr bwMode="auto">
          <a:xfrm>
            <a:off x="2590800" y="48006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3" name="Rectangle 106"/>
          <p:cNvSpPr>
            <a:spLocks noChangeArrowheads="1"/>
          </p:cNvSpPr>
          <p:nvPr userDrawn="1"/>
        </p:nvSpPr>
        <p:spPr bwMode="auto">
          <a:xfrm>
            <a:off x="762000" y="48006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4" name="Rectangle 107"/>
          <p:cNvSpPr>
            <a:spLocks noChangeArrowheads="1"/>
          </p:cNvSpPr>
          <p:nvPr userDrawn="1"/>
        </p:nvSpPr>
        <p:spPr bwMode="auto">
          <a:xfrm>
            <a:off x="1676400" y="2362200"/>
            <a:ext cx="762000" cy="8382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" name="Rectangle 108"/>
          <p:cNvSpPr>
            <a:spLocks noChangeArrowheads="1"/>
          </p:cNvSpPr>
          <p:nvPr userDrawn="1"/>
        </p:nvSpPr>
        <p:spPr bwMode="auto">
          <a:xfrm>
            <a:off x="2590800" y="1524000"/>
            <a:ext cx="762000" cy="8382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6" name="Rectangle 109"/>
          <p:cNvSpPr>
            <a:spLocks noChangeArrowheads="1"/>
          </p:cNvSpPr>
          <p:nvPr userDrawn="1"/>
        </p:nvSpPr>
        <p:spPr bwMode="auto">
          <a:xfrm>
            <a:off x="762000" y="1524000"/>
            <a:ext cx="762000" cy="8382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7" name="Rectangle 110"/>
          <p:cNvSpPr>
            <a:spLocks noChangeArrowheads="1"/>
          </p:cNvSpPr>
          <p:nvPr userDrawn="1"/>
        </p:nvSpPr>
        <p:spPr bwMode="auto">
          <a:xfrm>
            <a:off x="1676400" y="3200400"/>
            <a:ext cx="762000" cy="8382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8" name="Rectangle 111"/>
          <p:cNvSpPr>
            <a:spLocks noChangeArrowheads="1"/>
          </p:cNvSpPr>
          <p:nvPr userDrawn="1"/>
        </p:nvSpPr>
        <p:spPr bwMode="auto">
          <a:xfrm>
            <a:off x="3505200" y="4038600"/>
            <a:ext cx="762000" cy="7620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9" name="Rectangle 112"/>
          <p:cNvSpPr>
            <a:spLocks noChangeArrowheads="1"/>
          </p:cNvSpPr>
          <p:nvPr userDrawn="1"/>
        </p:nvSpPr>
        <p:spPr bwMode="auto">
          <a:xfrm>
            <a:off x="6248400" y="3200400"/>
            <a:ext cx="762000" cy="8382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0" name="Rectangle 113"/>
          <p:cNvSpPr>
            <a:spLocks noChangeArrowheads="1"/>
          </p:cNvSpPr>
          <p:nvPr userDrawn="1"/>
        </p:nvSpPr>
        <p:spPr bwMode="auto">
          <a:xfrm>
            <a:off x="8077200" y="4038600"/>
            <a:ext cx="762000" cy="7620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1" name="Rectangle 114"/>
          <p:cNvSpPr>
            <a:spLocks noChangeArrowheads="1"/>
          </p:cNvSpPr>
          <p:nvPr userDrawn="1"/>
        </p:nvSpPr>
        <p:spPr bwMode="auto">
          <a:xfrm>
            <a:off x="4419600" y="5638800"/>
            <a:ext cx="762000" cy="7620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2" name="Rectangle 115"/>
          <p:cNvSpPr>
            <a:spLocks noChangeArrowheads="1"/>
          </p:cNvSpPr>
          <p:nvPr userDrawn="1"/>
        </p:nvSpPr>
        <p:spPr bwMode="auto">
          <a:xfrm>
            <a:off x="7162800" y="5638800"/>
            <a:ext cx="762000" cy="7620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3" name="Rectangle 116"/>
          <p:cNvSpPr>
            <a:spLocks noChangeArrowheads="1"/>
          </p:cNvSpPr>
          <p:nvPr userDrawn="1"/>
        </p:nvSpPr>
        <p:spPr bwMode="auto">
          <a:xfrm>
            <a:off x="5334000" y="1524000"/>
            <a:ext cx="762000" cy="8382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4" name="Rectangle 117"/>
          <p:cNvSpPr>
            <a:spLocks noChangeArrowheads="1"/>
          </p:cNvSpPr>
          <p:nvPr userDrawn="1"/>
        </p:nvSpPr>
        <p:spPr bwMode="auto">
          <a:xfrm>
            <a:off x="5334000" y="4038600"/>
            <a:ext cx="762000" cy="762000"/>
          </a:xfrm>
          <a:prstGeom prst="rect">
            <a:avLst/>
          </a:prstGeom>
          <a:solidFill>
            <a:srgbClr val="CC99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charset="0"/>
            </a:endParaRPr>
          </a:p>
        </p:txBody>
      </p:sp>
      <p:sp>
        <p:nvSpPr>
          <p:cNvPr id="115" name="Rectangle 118"/>
          <p:cNvSpPr>
            <a:spLocks noChangeArrowheads="1"/>
          </p:cNvSpPr>
          <p:nvPr userDrawn="1"/>
        </p:nvSpPr>
        <p:spPr bwMode="auto">
          <a:xfrm>
            <a:off x="4419600" y="3200400"/>
            <a:ext cx="762000" cy="838200"/>
          </a:xfrm>
          <a:prstGeom prst="rect">
            <a:avLst/>
          </a:prstGeom>
          <a:solidFill>
            <a:srgbClr val="CC99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6" name="Rectangle 119"/>
          <p:cNvSpPr>
            <a:spLocks noChangeArrowheads="1"/>
          </p:cNvSpPr>
          <p:nvPr userDrawn="1"/>
        </p:nvSpPr>
        <p:spPr bwMode="auto">
          <a:xfrm>
            <a:off x="7162800" y="3200400"/>
            <a:ext cx="762000" cy="838200"/>
          </a:xfrm>
          <a:prstGeom prst="rect">
            <a:avLst/>
          </a:prstGeom>
          <a:solidFill>
            <a:srgbClr val="CC99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7" name="Rectangle 120"/>
          <p:cNvSpPr>
            <a:spLocks noChangeArrowheads="1"/>
          </p:cNvSpPr>
          <p:nvPr userDrawn="1"/>
        </p:nvSpPr>
        <p:spPr bwMode="auto">
          <a:xfrm>
            <a:off x="3505200" y="5638800"/>
            <a:ext cx="762000" cy="7620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8" name="Rectangle 121"/>
          <p:cNvSpPr>
            <a:spLocks noChangeArrowheads="1"/>
          </p:cNvSpPr>
          <p:nvPr userDrawn="1"/>
        </p:nvSpPr>
        <p:spPr bwMode="auto">
          <a:xfrm>
            <a:off x="1676400" y="5638800"/>
            <a:ext cx="762000" cy="7620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19" name="Rectangle 122"/>
          <p:cNvSpPr>
            <a:spLocks noChangeArrowheads="1"/>
          </p:cNvSpPr>
          <p:nvPr userDrawn="1"/>
        </p:nvSpPr>
        <p:spPr bwMode="auto">
          <a:xfrm>
            <a:off x="6248400" y="5638800"/>
            <a:ext cx="762000" cy="7620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20" name="Rectangle 123"/>
          <p:cNvSpPr>
            <a:spLocks noChangeArrowheads="1"/>
          </p:cNvSpPr>
          <p:nvPr userDrawn="1"/>
        </p:nvSpPr>
        <p:spPr bwMode="auto">
          <a:xfrm>
            <a:off x="8077200" y="5638800"/>
            <a:ext cx="762000" cy="7620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21" name="Rectangle 124"/>
          <p:cNvSpPr>
            <a:spLocks noChangeArrowheads="1"/>
          </p:cNvSpPr>
          <p:nvPr userDrawn="1"/>
        </p:nvSpPr>
        <p:spPr bwMode="auto">
          <a:xfrm>
            <a:off x="2590800" y="4038600"/>
            <a:ext cx="762000" cy="762000"/>
          </a:xfrm>
          <a:prstGeom prst="rect">
            <a:avLst/>
          </a:prstGeom>
          <a:solidFill>
            <a:srgbClr val="CC99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charset="0"/>
            </a:endParaRPr>
          </a:p>
        </p:txBody>
      </p:sp>
      <p:sp>
        <p:nvSpPr>
          <p:cNvPr id="122" name="Rectangle 125"/>
          <p:cNvSpPr>
            <a:spLocks noChangeArrowheads="1"/>
          </p:cNvSpPr>
          <p:nvPr userDrawn="1"/>
        </p:nvSpPr>
        <p:spPr bwMode="auto">
          <a:xfrm>
            <a:off x="762000" y="4038600"/>
            <a:ext cx="762000" cy="762000"/>
          </a:xfrm>
          <a:prstGeom prst="rect">
            <a:avLst/>
          </a:prstGeom>
          <a:solidFill>
            <a:srgbClr val="CC99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charset="0"/>
            </a:endParaRPr>
          </a:p>
        </p:txBody>
      </p:sp>
      <p:sp>
        <p:nvSpPr>
          <p:cNvPr id="123" name="Rectangle 126"/>
          <p:cNvSpPr>
            <a:spLocks noChangeArrowheads="1"/>
          </p:cNvSpPr>
          <p:nvPr userDrawn="1"/>
        </p:nvSpPr>
        <p:spPr bwMode="auto">
          <a:xfrm>
            <a:off x="762000" y="32004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24" name="Rectangle 127"/>
          <p:cNvSpPr>
            <a:spLocks noChangeArrowheads="1"/>
          </p:cNvSpPr>
          <p:nvPr userDrawn="1"/>
        </p:nvSpPr>
        <p:spPr bwMode="auto">
          <a:xfrm>
            <a:off x="762000" y="23622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096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6075" y="3187700"/>
            <a:ext cx="6348413" cy="1597025"/>
          </a:xfrm>
          <a:solidFill>
            <a:srgbClr val="FFFFFF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77B03A-430D-4DC2-AFC6-97D2E45DC0F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865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EFD2F-4704-4460-839A-042A30C0456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7468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00750" y="68263"/>
            <a:ext cx="1771650" cy="5738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263"/>
            <a:ext cx="5162550" cy="5738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B22E1-5375-4A15-A413-6FFFBAE6D51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0983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3"/>
            <a:ext cx="7086600" cy="1403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820863"/>
            <a:ext cx="7086600" cy="39862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FCA5E-442A-41D9-9A04-8F2FA51E558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5398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263"/>
            <a:ext cx="7086600" cy="1403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0863"/>
            <a:ext cx="3467100" cy="398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820863"/>
            <a:ext cx="3467100" cy="398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55E2A-1F81-4A30-A121-92A5A58BBEA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3225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05C78-DC37-489B-A2D1-EAE2505351F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534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3C13D-A635-4DF6-83E5-D976BB98516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0472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0863"/>
            <a:ext cx="3467100" cy="398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820863"/>
            <a:ext cx="3467100" cy="398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57E9D-30F0-4CEC-9A69-EE9118F6B31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8935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CC937-3CF2-4C41-AD1A-ADCA9CC1892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9935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9418C-B52A-4505-AB34-783610EC151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6100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5B53C-5238-4419-8AFD-4259C5E90F8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8930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C0128-C399-4E78-ADF7-61308D35863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166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EA2A4-995E-41BF-B6DB-B55BA35663C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6734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9"/>
          <a:stretch>
            <a:fillRect/>
          </a:stretch>
        </p:blipFill>
        <p:spPr bwMode="auto">
          <a:xfrm>
            <a:off x="8534400" y="2598738"/>
            <a:ext cx="51117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/>
          <a:stretch>
            <a:fillRect/>
          </a:stretch>
        </p:blipFill>
        <p:spPr bwMode="auto">
          <a:xfrm>
            <a:off x="8534400" y="3376613"/>
            <a:ext cx="5111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/>
          <a:stretch>
            <a:fillRect/>
          </a:stretch>
        </p:blipFill>
        <p:spPr bwMode="auto">
          <a:xfrm>
            <a:off x="8534400" y="1890713"/>
            <a:ext cx="5111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5" t="194" r="217" b="-194"/>
          <a:stretch>
            <a:fillRect/>
          </a:stretch>
        </p:blipFill>
        <p:spPr bwMode="auto">
          <a:xfrm>
            <a:off x="8534400" y="4211638"/>
            <a:ext cx="51117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/>
          <a:stretch>
            <a:fillRect/>
          </a:stretch>
        </p:blipFill>
        <p:spPr bwMode="auto">
          <a:xfrm>
            <a:off x="8534400" y="1044575"/>
            <a:ext cx="4683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/>
          <a:stretch>
            <a:fillRect/>
          </a:stretch>
        </p:blipFill>
        <p:spPr bwMode="auto">
          <a:xfrm>
            <a:off x="8534400" y="152400"/>
            <a:ext cx="5048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/>
          <a:stretch>
            <a:fillRect/>
          </a:stretch>
        </p:blipFill>
        <p:spPr bwMode="auto">
          <a:xfrm>
            <a:off x="8534400" y="5181600"/>
            <a:ext cx="4683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/>
          <a:stretch>
            <a:fillRect/>
          </a:stretch>
        </p:blipFill>
        <p:spPr bwMode="auto">
          <a:xfrm>
            <a:off x="8556625" y="5943600"/>
            <a:ext cx="5111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534400" y="152400"/>
            <a:ext cx="609600" cy="6553200"/>
            <a:chOff x="4800" y="0"/>
            <a:chExt cx="384" cy="4128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4800" y="0"/>
              <a:ext cx="384" cy="528"/>
            </a:xfrm>
            <a:prstGeom prst="rect">
              <a:avLst/>
            </a:prstGeom>
            <a:solidFill>
              <a:srgbClr val="993366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800" y="528"/>
              <a:ext cx="384" cy="528"/>
            </a:xfrm>
            <a:prstGeom prst="rect">
              <a:avLst/>
            </a:prstGeom>
            <a:solidFill>
              <a:srgbClr val="FF99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4800" y="1056"/>
              <a:ext cx="384" cy="528"/>
            </a:xfrm>
            <a:prstGeom prst="rect">
              <a:avLst/>
            </a:prstGeom>
            <a:solidFill>
              <a:srgbClr val="99CC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4800" y="2064"/>
              <a:ext cx="384" cy="528"/>
            </a:xfrm>
            <a:prstGeom prst="rect">
              <a:avLst/>
            </a:prstGeom>
            <a:solidFill>
              <a:srgbClr val="FF00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" name="Rectangle 20"/>
            <p:cNvSpPr>
              <a:spLocks noChangeArrowheads="1"/>
            </p:cNvSpPr>
            <p:nvPr/>
          </p:nvSpPr>
          <p:spPr bwMode="auto">
            <a:xfrm>
              <a:off x="4800" y="1584"/>
              <a:ext cx="384" cy="480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3" name="Rectangle 21"/>
            <p:cNvSpPr>
              <a:spLocks noChangeArrowheads="1"/>
            </p:cNvSpPr>
            <p:nvPr/>
          </p:nvSpPr>
          <p:spPr bwMode="auto">
            <a:xfrm>
              <a:off x="4800" y="2592"/>
              <a:ext cx="384" cy="480"/>
            </a:xfrm>
            <a:prstGeom prst="rect">
              <a:avLst/>
            </a:prstGeom>
            <a:solidFill>
              <a:srgbClr val="993366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 flipV="1">
              <a:off x="4800" y="3600"/>
              <a:ext cx="384" cy="528"/>
            </a:xfrm>
            <a:prstGeom prst="rect">
              <a:avLst/>
            </a:prstGeom>
            <a:solidFill>
              <a:srgbClr val="99CC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 flipV="1">
              <a:off x="4800" y="3072"/>
              <a:ext cx="384" cy="528"/>
            </a:xfrm>
            <a:prstGeom prst="rect">
              <a:avLst/>
            </a:prstGeom>
            <a:solidFill>
              <a:srgbClr val="FF99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7772400" y="1828800"/>
            <a:ext cx="762000" cy="83820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7772400" y="5867400"/>
            <a:ext cx="762000" cy="838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7772400" y="4267200"/>
            <a:ext cx="762000" cy="7620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 userDrawn="1"/>
        </p:nvSpPr>
        <p:spPr bwMode="auto">
          <a:xfrm>
            <a:off x="7772400" y="2667000"/>
            <a:ext cx="762000" cy="7620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7772400" y="3429000"/>
            <a:ext cx="762000" cy="8382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7772400" y="5029200"/>
            <a:ext cx="762000" cy="83185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7772400" y="152400"/>
            <a:ext cx="762000" cy="8382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7772400" y="990600"/>
            <a:ext cx="762000" cy="83820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152400" y="0"/>
            <a:ext cx="152400" cy="67056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263"/>
            <a:ext cx="7086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0863"/>
            <a:ext cx="70866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6A3A0-1D06-4820-8C1D-714FFF65F47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07950"/>
            <a:ext cx="7772400" cy="1143000"/>
          </a:xfrm>
        </p:spPr>
        <p:txBody>
          <a:bodyPr/>
          <a:lstStyle/>
          <a:p>
            <a:r>
              <a:rPr lang="cs-CZ" dirty="0"/>
              <a:t>Školní přírodní  zahrady jako modelový </a:t>
            </a:r>
            <a:r>
              <a:rPr lang="cs-CZ" dirty="0" err="1" smtClean="0"/>
              <a:t>agroekosystém</a:t>
            </a:r>
            <a:r>
              <a:rPr lang="cs-CZ" dirty="0"/>
              <a:t> </a:t>
            </a:r>
          </a:p>
        </p:txBody>
      </p:sp>
      <p:pic>
        <p:nvPicPr>
          <p:cNvPr id="3075" name="Picture 4" descr="C:\Users\Katka\AppData\Local\Microsoft\Windows\Temporary Internet Files\Content.IE5\64MHV3A5\MC900231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4438"/>
            <a:ext cx="43656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Děkuji za pozornost!</a:t>
            </a:r>
            <a:br>
              <a:rPr lang="cs-CZ" altLang="cs-CZ" smtClean="0"/>
            </a:br>
            <a:endParaRPr lang="en-US" altLang="cs-CZ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685800" y="5508625"/>
            <a:ext cx="6011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cs-CZ" altLang="cs-CZ"/>
              <a:t>Kontakt PhDr. K.Jančaříková, Ph.D.,</a:t>
            </a:r>
          </a:p>
          <a:p>
            <a:pPr algn="ctr"/>
            <a:r>
              <a:rPr lang="cs-CZ" altLang="cs-CZ"/>
              <a:t>katerina. jancarikova@pedf.cuni.cz</a:t>
            </a:r>
            <a:endParaRPr lang="en-US" altLang="cs-CZ"/>
          </a:p>
        </p:txBody>
      </p:sp>
      <p:pic>
        <p:nvPicPr>
          <p:cNvPr id="25604" name="Picture 6" descr="C:\Users\Katka\AppData\Local\Microsoft\Windows\Temporary Internet Files\Content.IE5\2L1YIM65\MC9002906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59175"/>
            <a:ext cx="332898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ontent Placeholder 5"/>
          <p:cNvSpPr>
            <a:spLocks noGrp="1"/>
          </p:cNvSpPr>
          <p:nvPr>
            <p:ph idx="1"/>
          </p:nvPr>
        </p:nvSpPr>
        <p:spPr>
          <a:xfrm>
            <a:off x="685800" y="1820863"/>
            <a:ext cx="6354763" cy="3094037"/>
          </a:xfrm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                 Etymologie navádí</a:t>
            </a:r>
            <a:endParaRPr lang="en-US" altLang="cs-CZ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820863"/>
            <a:ext cx="5070566" cy="398621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Zahrada jako bezpečné místo.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Školní zahrada jako bezpečné místo pro školáky i učitele.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Pojďme vstoupit do tématu a představit si školní zahradu jako řízený ekosystém (</a:t>
            </a:r>
            <a:r>
              <a:rPr lang="cs-CZ" altLang="cs-CZ" dirty="0" err="1" smtClean="0"/>
              <a:t>agroekosystém</a:t>
            </a:r>
            <a:r>
              <a:rPr lang="cs-CZ" altLang="cs-CZ" dirty="0" smtClean="0"/>
              <a:t>), který podporuje výuku i výchovu.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en-US" altLang="cs-CZ" dirty="0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 rot="524539">
            <a:off x="5799012" y="4775337"/>
            <a:ext cx="2309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cs-CZ" altLang="cs-CZ" sz="2800" b="1" dirty="0">
                <a:solidFill>
                  <a:srgbClr val="FF0000"/>
                </a:solidFill>
              </a:rPr>
              <a:t>Zahrada </a:t>
            </a:r>
          </a:p>
          <a:p>
            <a:r>
              <a:rPr lang="cs-CZ" altLang="cs-CZ" sz="2800" dirty="0">
                <a:solidFill>
                  <a:srgbClr val="FF0000"/>
                </a:solidFill>
              </a:rPr>
              <a:t>... je od slova hrad...</a:t>
            </a:r>
            <a:endParaRPr lang="en-US" altLang="cs-CZ" sz="2800" dirty="0">
              <a:solidFill>
                <a:srgbClr val="FF0000"/>
              </a:solidFill>
            </a:endParaRPr>
          </a:p>
        </p:txBody>
      </p:sp>
      <p:pic>
        <p:nvPicPr>
          <p:cNvPr id="4101" name="Picture 10" descr="C:\Users\Katka\AppData\Local\Microsoft\Windows\Temporary Internet Files\Content.IE5\0E844NFM\MP9004327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85" y="1471613"/>
            <a:ext cx="15795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Katka\AppData\Local\Microsoft\Windows\Temporary Internet Files\Content.IE5\H1CHLK3F\MC9001230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61244" y="29369"/>
            <a:ext cx="18780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Přírodní ekosystém</a:t>
            </a:r>
            <a:endParaRPr lang="en-US" altLang="cs-CZ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11163" y="1820863"/>
            <a:ext cx="6877911" cy="4557712"/>
          </a:xfrm>
        </p:spPr>
        <p:txBody>
          <a:bodyPr/>
          <a:lstStyle/>
          <a:p>
            <a:r>
              <a:rPr lang="cs-CZ" altLang="cs-CZ" dirty="0" smtClean="0"/>
              <a:t>Existuje bez zásahů člověka.</a:t>
            </a:r>
          </a:p>
          <a:p>
            <a:r>
              <a:rPr lang="cs-CZ" altLang="cs-CZ" dirty="0" smtClean="0"/>
              <a:t>Případný vliv člověka je vnímán negativně a ekosystém mu odolává (rezistence) nebo ho  opravuje (</a:t>
            </a:r>
            <a:r>
              <a:rPr lang="cs-CZ" altLang="cs-CZ" dirty="0" err="1" smtClean="0"/>
              <a:t>resilience</a:t>
            </a:r>
            <a:r>
              <a:rPr lang="cs-CZ" altLang="cs-CZ" dirty="0" smtClean="0"/>
              <a:t>) a nebo je jím zničen (destabilizován) a promění se.</a:t>
            </a:r>
          </a:p>
          <a:p>
            <a:endParaRPr lang="cs-CZ" altLang="cs-CZ" dirty="0" smtClean="0"/>
          </a:p>
          <a:p>
            <a:endParaRPr lang="en-US" alt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984069" y="5207725"/>
            <a:ext cx="63050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autoregulace</a:t>
            </a:r>
          </a:p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homeostáze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Stabilita ekosystému </a:t>
            </a:r>
            <a:br>
              <a:rPr lang="cs-CZ" dirty="0" smtClean="0"/>
            </a:br>
            <a:r>
              <a:rPr lang="cs-CZ" dirty="0" smtClean="0"/>
              <a:t>podle Igora Míchala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5" y="1820863"/>
            <a:ext cx="5314949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349375" y="68263"/>
            <a:ext cx="6892925" cy="1403350"/>
          </a:xfrm>
        </p:spPr>
        <p:txBody>
          <a:bodyPr/>
          <a:lstStyle/>
          <a:p>
            <a:pPr eaLnBrk="1" hangingPunct="1"/>
            <a:r>
              <a:rPr lang="cs-CZ" altLang="cs-CZ" b="1" dirty="0" err="1" smtClean="0"/>
              <a:t>Agroekosystém</a:t>
            </a:r>
            <a:r>
              <a:rPr lang="cs-CZ" altLang="cs-CZ" b="1" dirty="0" smtClean="0"/>
              <a:t> (umělý) </a:t>
            </a:r>
            <a:endParaRPr lang="cs-CZ" altLang="cs-CZ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53441" y="1576251"/>
            <a:ext cx="2795450" cy="4230824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Zahrada. </a:t>
            </a:r>
          </a:p>
          <a:p>
            <a:pPr eaLnBrk="1" hangingPunct="1"/>
            <a:r>
              <a:rPr lang="cs-CZ" altLang="cs-CZ" sz="2400" dirty="0" smtClean="0"/>
              <a:t>Pole. </a:t>
            </a:r>
          </a:p>
          <a:p>
            <a:pPr eaLnBrk="1" hangingPunct="1"/>
            <a:r>
              <a:rPr lang="cs-CZ" altLang="cs-CZ" sz="2400" dirty="0" smtClean="0"/>
              <a:t>Louka.</a:t>
            </a:r>
          </a:p>
          <a:p>
            <a:pPr eaLnBrk="1" hangingPunct="1"/>
            <a:r>
              <a:rPr lang="cs-CZ" altLang="cs-CZ" sz="2400" dirty="0" smtClean="0"/>
              <a:t>Vinice.</a:t>
            </a:r>
          </a:p>
          <a:p>
            <a:pPr eaLnBrk="1" hangingPunct="1"/>
            <a:r>
              <a:rPr lang="cs-CZ" altLang="cs-CZ" sz="2400" dirty="0" smtClean="0"/>
              <a:t>Rybník.</a:t>
            </a:r>
          </a:p>
          <a:p>
            <a:pPr eaLnBrk="1" hangingPunct="1"/>
            <a:r>
              <a:rPr lang="cs-CZ" altLang="cs-CZ" sz="2400" dirty="0" smtClean="0"/>
              <a:t>Města.</a:t>
            </a:r>
          </a:p>
          <a:p>
            <a:pPr eaLnBrk="1" hangingPunct="1"/>
            <a:r>
              <a:rPr lang="cs-CZ" altLang="cs-CZ" sz="2400" dirty="0" smtClean="0"/>
              <a:t>Parky.</a:t>
            </a:r>
          </a:p>
          <a:p>
            <a:pPr eaLnBrk="1" hangingPunct="1"/>
            <a:r>
              <a:rPr lang="cs-CZ" altLang="cs-CZ" sz="2400" dirty="0" smtClean="0"/>
              <a:t>Akvária.</a:t>
            </a:r>
          </a:p>
        </p:txBody>
      </p:sp>
      <p:pic>
        <p:nvPicPr>
          <p:cNvPr id="6148" name="Picture 4" descr="C:\Users\Katka\AppData\Local\Microsoft\Windows\Temporary Internet Files\Content.IE5\2L1YIM65\MC9004368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Users\Katka\AppData\Local\Microsoft\Windows\Temporary Internet Files\Content.IE5\64MHV3A5\MC9003319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5372100"/>
            <a:ext cx="18351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Katka\AppData\Local\Microsoft\Windows\Temporary Internet Files\Content.IE5\WE0GGVIR\MC9003842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06975"/>
            <a:ext cx="13382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648890" y="1576251"/>
            <a:ext cx="3910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Přirozená autoregulace je potlačována.</a:t>
            </a:r>
          </a:p>
          <a:p>
            <a:r>
              <a:rPr lang="cs-CZ" dirty="0" smtClean="0"/>
              <a:t>Antropogenní vstupy. Dodatková energie.</a:t>
            </a:r>
          </a:p>
          <a:p>
            <a:r>
              <a:rPr lang="cs-CZ" dirty="0" smtClean="0"/>
              <a:t>Úroda.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graficky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8" y="1820863"/>
            <a:ext cx="6714308" cy="5062096"/>
          </a:xfrm>
        </p:spPr>
      </p:pic>
    </p:spTree>
    <p:extLst>
      <p:ext uri="{BB962C8B-B14F-4D97-AF65-F5344CB8AC3E}">
        <p14:creationId xmlns:p14="http://schemas.microsoft.com/office/powerpoint/2010/main" val="1198564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Zahrada je umělý ekosystém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Toky energie (světlo a teplo).</a:t>
            </a:r>
          </a:p>
          <a:p>
            <a:r>
              <a:rPr lang="cs-CZ" dirty="0" smtClean="0"/>
              <a:t>Koloběhy látek (voda, dusík, uhlík, aj.).</a:t>
            </a:r>
          </a:p>
          <a:p>
            <a:r>
              <a:rPr lang="cs-CZ" dirty="0" smtClean="0"/>
              <a:t>Antropogenní vliv a dodatková energie.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06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Důležité pojmy ekologie</a:t>
            </a:r>
            <a:endParaRPr lang="en-US" altLang="cs-CZ" i="1" dirty="0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5006975" y="1471613"/>
            <a:ext cx="3497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9221" name="Picture 2" descr="C:\Users\Katka\AppData\Local\Microsoft\Windows\Temporary Internet Files\Content.IE5\2PNTBWDC\magnifying-41355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408488"/>
            <a:ext cx="31242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002970" y="1820863"/>
            <a:ext cx="5529944" cy="3986212"/>
          </a:xfrm>
        </p:spPr>
        <p:txBody>
          <a:bodyPr/>
          <a:lstStyle/>
          <a:p>
            <a:r>
              <a:rPr lang="cs-CZ" dirty="0" smtClean="0"/>
              <a:t>Ekosystém.</a:t>
            </a:r>
          </a:p>
          <a:p>
            <a:r>
              <a:rPr lang="cs-CZ" dirty="0" smtClean="0"/>
              <a:t>Dodatková energie. </a:t>
            </a:r>
          </a:p>
          <a:p>
            <a:r>
              <a:rPr lang="cs-CZ" dirty="0" smtClean="0"/>
              <a:t>Biomasa.</a:t>
            </a:r>
          </a:p>
          <a:p>
            <a:r>
              <a:rPr lang="cs-CZ" dirty="0" smtClean="0"/>
              <a:t>Koloběhy látek.</a:t>
            </a:r>
          </a:p>
          <a:p>
            <a:r>
              <a:rPr lang="cs-CZ" dirty="0" smtClean="0"/>
              <a:t>Stanoviště.</a:t>
            </a:r>
          </a:p>
          <a:p>
            <a:r>
              <a:rPr lang="cs-CZ" dirty="0" smtClean="0"/>
              <a:t>Ekologická nika.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Úroda</a:t>
            </a:r>
            <a:endParaRPr lang="en-US" altLang="cs-CZ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 dirty="0" smtClean="0"/>
          </a:p>
        </p:txBody>
      </p:sp>
      <p:pic>
        <p:nvPicPr>
          <p:cNvPr id="12292" name="Picture 4" descr="C:\Users\Katka\AppData\Local\Microsoft\Windows\Temporary Internet Files\Content.IE5\WE0GGVIR\MC9001227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263"/>
            <a:ext cx="20701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C:\Users\Katka\AppData\Local\Microsoft\Windows\Temporary Internet Files\Content.IE5\64MHV3A5\MC9002314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5900"/>
            <a:ext cx="2565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C:\Users\Katka\AppData\Local\Microsoft\Windows\Temporary Internet Files\Content.IE5\DPEI4W8K\MC90002141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7837">
            <a:off x="5924550" y="4083050"/>
            <a:ext cx="28860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1" descr="C:\Users\Katka\AppData\Local\Microsoft\Windows\Temporary Internet Files\Content.IE5\64MHV3A5\MC9002372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025900"/>
            <a:ext cx="21415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000033"/>
      </a:dk1>
      <a:lt1>
        <a:srgbClr val="FFFFFF"/>
      </a:lt1>
      <a:dk2>
        <a:srgbClr val="990000"/>
      </a:dk2>
      <a:lt2>
        <a:srgbClr val="808080"/>
      </a:lt2>
      <a:accent1>
        <a:srgbClr val="FEDBA6"/>
      </a:accent1>
      <a:accent2>
        <a:srgbClr val="B8CAFE"/>
      </a:accent2>
      <a:accent3>
        <a:srgbClr val="FFFFFF"/>
      </a:accent3>
      <a:accent4>
        <a:srgbClr val="00002A"/>
      </a:accent4>
      <a:accent5>
        <a:srgbClr val="FEEAD0"/>
      </a:accent5>
      <a:accent6>
        <a:srgbClr val="A6B7E6"/>
      </a:accent6>
      <a:hlink>
        <a:srgbClr val="FD6363"/>
      </a:hlink>
      <a:folHlink>
        <a:srgbClr val="FEA6A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33"/>
        </a:dk1>
        <a:lt1>
          <a:srgbClr val="FFFFFF"/>
        </a:lt1>
        <a:dk2>
          <a:srgbClr val="990000"/>
        </a:dk2>
        <a:lt2>
          <a:srgbClr val="808080"/>
        </a:lt2>
        <a:accent1>
          <a:srgbClr val="FEDBA6"/>
        </a:accent1>
        <a:accent2>
          <a:srgbClr val="B8CAFE"/>
        </a:accent2>
        <a:accent3>
          <a:srgbClr val="FFFFFF"/>
        </a:accent3>
        <a:accent4>
          <a:srgbClr val="00002A"/>
        </a:accent4>
        <a:accent5>
          <a:srgbClr val="FEEAD0"/>
        </a:accent5>
        <a:accent6>
          <a:srgbClr val="A6B7E6"/>
        </a:accent6>
        <a:hlink>
          <a:srgbClr val="9A065C"/>
        </a:hlink>
        <a:folHlink>
          <a:srgbClr val="DD0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33"/>
        </a:dk1>
        <a:lt1>
          <a:srgbClr val="FFFFFF"/>
        </a:lt1>
        <a:dk2>
          <a:srgbClr val="990000"/>
        </a:dk2>
        <a:lt2>
          <a:srgbClr val="808080"/>
        </a:lt2>
        <a:accent1>
          <a:srgbClr val="FEDBA6"/>
        </a:accent1>
        <a:accent2>
          <a:srgbClr val="B8CAFE"/>
        </a:accent2>
        <a:accent3>
          <a:srgbClr val="FFFFFF"/>
        </a:accent3>
        <a:accent4>
          <a:srgbClr val="00002A"/>
        </a:accent4>
        <a:accent5>
          <a:srgbClr val="FEEAD0"/>
        </a:accent5>
        <a:accent6>
          <a:srgbClr val="A6B7E6"/>
        </a:accent6>
        <a:hlink>
          <a:srgbClr val="FD6363"/>
        </a:hlink>
        <a:folHlink>
          <a:srgbClr val="FE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188</Words>
  <Application>Microsoft Office PowerPoint</Application>
  <PresentationFormat>Předvádění na obrazovce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Times</vt:lpstr>
      <vt:lpstr>Arial</vt:lpstr>
      <vt:lpstr>Blank Presentation</vt:lpstr>
      <vt:lpstr>Školní přírodní  zahrady jako modelový agroekosystém </vt:lpstr>
      <vt:lpstr>                 Etymologie navádí</vt:lpstr>
      <vt:lpstr>Přírodní ekosystém</vt:lpstr>
      <vt:lpstr>Stabilita ekosystému  podle Igora Míchala</vt:lpstr>
      <vt:lpstr>Agroekosystém (umělý) </vt:lpstr>
      <vt:lpstr>Porovnání graficky</vt:lpstr>
      <vt:lpstr>Zahrada je umělý ekosystém</vt:lpstr>
      <vt:lpstr>Důležité pojmy ekologie</vt:lpstr>
      <vt:lpstr>Úroda</vt:lpstr>
      <vt:lpstr>Děkuji za pozornost! </vt:lpstr>
    </vt:vector>
  </TitlesOfParts>
  <Company>_x0008_ᖤ]水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Inspired by Warhol template</dc:title>
  <dc:creator>Presentation Helper</dc:creator>
  <cp:lastModifiedBy>Kateřina</cp:lastModifiedBy>
  <cp:revision>209</cp:revision>
  <dcterms:created xsi:type="dcterms:W3CDTF">2006-02-25T16:06:48Z</dcterms:created>
  <dcterms:modified xsi:type="dcterms:W3CDTF">2019-08-27T06:30:09Z</dcterms:modified>
</cp:coreProperties>
</file>