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49" r:id="rId3"/>
    <p:sldId id="346" r:id="rId4"/>
    <p:sldId id="348" r:id="rId5"/>
    <p:sldId id="263" r:id="rId6"/>
    <p:sldId id="264" r:id="rId7"/>
    <p:sldId id="286" r:id="rId8"/>
    <p:sldId id="266" r:id="rId9"/>
    <p:sldId id="267" r:id="rId10"/>
    <p:sldId id="268" r:id="rId11"/>
    <p:sldId id="269" r:id="rId12"/>
    <p:sldId id="32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 autoAdjust="0"/>
    <p:restoredTop sz="86111" autoAdjust="0"/>
  </p:normalViewPr>
  <p:slideViewPr>
    <p:cSldViewPr snapToGrid="0">
      <p:cViewPr varScale="1">
        <p:scale>
          <a:sx n="91" d="100"/>
          <a:sy n="91" d="100"/>
        </p:scale>
        <p:origin x="15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1DF7F-5B52-46CD-820F-1CE6CD7FD9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F890D-32D6-4E2A-B6B9-74D5E366D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9EB6-9053-45F0-AED7-F50AF58B8EA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E0FB-FA3D-4133-96EB-B11DD8962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11A3E-1037-405F-9670-7B8644C73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8EFD-CC93-4BF6-8593-B70434826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Pojem jazyková situace je deskriptivní nástroj, jehož užitečnost v sociolingvistice vysvitne, když změníme perspektivu, se kterou jsme pracovali v rámci variační sociolingvistiky. Tam jsme se dívali na pozici a vztahy sociálních skupin používajících různé variety jazyka, vztažených k celému společenství. </a:t>
            </a:r>
          </a:p>
          <a:p>
            <a:r>
              <a:rPr lang="cs-CZ" dirty="0"/>
              <a:t>Nyní se budeme dívat na něco jiného, a sice na právě na různé variety nebo různé jazyky v rámci nějakého územního celku. </a:t>
            </a:r>
          </a:p>
          <a:p>
            <a:r>
              <a:rPr lang="cs-CZ" dirty="0"/>
              <a:t>Jak definujeme jazykovou situaci? V českém kontextu tento pojem popsal Alois Jedlička ve své práci z 80. let. „teorie spisovného jazyka“ , kde vyjmenovává tři aspekty jazykové situace:</a:t>
            </a:r>
          </a:p>
          <a:p>
            <a:pPr lvl="1"/>
            <a:r>
              <a:rPr lang="cs-CZ" sz="1200" dirty="0"/>
              <a:t>(i) rozsah a způsob užívání jazyků a jejich variet v různých komunikačních sférách 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(</a:t>
            </a:r>
            <a:r>
              <a:rPr lang="cs-CZ" sz="1200" dirty="0" err="1"/>
              <a:t>ii</a:t>
            </a:r>
            <a:r>
              <a:rPr lang="cs-CZ" sz="1200" dirty="0"/>
              <a:t>) vztahy mezi jazyky a jejich varietami z hlediska jejich společenské hierarchie a jejich distribuce a konkurence v různých komunikačních sférách 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(</a:t>
            </a:r>
            <a:r>
              <a:rPr lang="cs-CZ" sz="1200" dirty="0" err="1"/>
              <a:t>iii</a:t>
            </a:r>
            <a:r>
              <a:rPr lang="cs-CZ" sz="1200" dirty="0"/>
              <a:t>) druh a intenzita postojů uživatelů jazyka k jazykům a jejich varietám </a:t>
            </a:r>
          </a:p>
          <a:p>
            <a:endParaRPr lang="cs-CZ" dirty="0"/>
          </a:p>
          <a:p>
            <a:r>
              <a:rPr lang="cs-CZ" dirty="0"/>
              <a:t>Toto vše tedy konstituuje nějakou jazykovou situaci.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29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dnešní přednášce jsou pro nás relevantní první dva aspekty, ke třetímu se vrátíme později.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5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Ukažme si některé typy jazykových situací. První, co nás možná napadne, je vícejazyčnost. Tady je nejdříve potřeba si vyjasnit, že se tento termín používá v různých významech. </a:t>
            </a:r>
          </a:p>
          <a:p>
            <a:r>
              <a:rPr lang="cs-CZ"/>
              <a:t>Pokud mluvíme o multilingvismu, nebo v tomto případě zpravidla o bilingvismu, jakožto individuální schopnosti používat více jazyků než jeden, pohybujeme se v oblasti psycholingvistiky – s tím se setkáte v příštím semestru. </a:t>
            </a:r>
          </a:p>
          <a:p>
            <a:r>
              <a:rPr lang="cs-CZ"/>
              <a:t>Pro nás nyní multilingvismus znamená jednu z jazykových situací – zajímá nás tedy nadindividuální vícejazyčnost, používání více jazyků v rámci společnosti.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6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vidíme několik ukázek toho, čemu se říká jazyková krajina (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landscape</a:t>
            </a:r>
            <a:r>
              <a:rPr lang="cs-CZ" dirty="0"/>
              <a:t>), tedy výskyt jazyka na veřejně viditelných místech v podobě různých nápisů, reklam, cedulí a podobně. Tyto příklady jazykové krajiny nám hezky reprezentují různé typy vícejazyčných jazykových situací. Na prvním obrázku, nahoře vlevo vidíme to co nás možná napadne jako první, a to jsou oficiálně vícejazyčné nápisy v regionech s nějakým minoritním jazykem. V ČR je takový region jeden jediný – a to na </a:t>
            </a:r>
            <a:r>
              <a:rPr lang="cs-CZ" dirty="0" err="1"/>
              <a:t>těšínsku</a:t>
            </a:r>
            <a:r>
              <a:rPr lang="cs-CZ" dirty="0"/>
              <a:t>, kde najdeme česko-polské názvy ulic. </a:t>
            </a:r>
          </a:p>
          <a:p>
            <a:endParaRPr lang="cs-CZ" dirty="0"/>
          </a:p>
          <a:p>
            <a:r>
              <a:rPr lang="cs-CZ" dirty="0"/>
              <a:t>Dalším příkladem je vícejazyčné varování </a:t>
            </a:r>
            <a:r>
              <a:rPr lang="cs-CZ" dirty="0" err="1"/>
              <a:t>pušenje</a:t>
            </a:r>
            <a:r>
              <a:rPr lang="cs-CZ" dirty="0"/>
              <a:t> </a:t>
            </a:r>
            <a:r>
              <a:rPr lang="cs-CZ" dirty="0" err="1"/>
              <a:t>ubija</a:t>
            </a:r>
            <a:r>
              <a:rPr lang="cs-CZ" dirty="0"/>
              <a:t> – kouření zabíjí – na krabičce cigaret. Jak vidíme, nápis je pokaždé stejný, jen jednou je zapsán v cyrilici. Proč je tam tedy třikrát? Resp. proč je tam dvakrát stejný nápis psaný latinkou? Odpověď zní: Balkán. V tomto případě Bosna a Hercegovina: tři jazyky jsou bosenština, chorvatština a srbština (to je ten nápis v cyrilici). Dříve </a:t>
            </a:r>
            <a:r>
              <a:rPr lang="cs-CZ" dirty="0" err="1"/>
              <a:t>Bosenci</a:t>
            </a:r>
            <a:r>
              <a:rPr lang="cs-CZ" dirty="0"/>
              <a:t>, Chorvati a Srbové oficiálně hovořili jedním jazykem – srbochorvatštinou, byť v různých dialektech. Po </a:t>
            </a:r>
            <a:r>
              <a:rPr lang="cs-CZ" dirty="0" err="1"/>
              <a:t>záníku</a:t>
            </a:r>
            <a:r>
              <a:rPr lang="cs-CZ" dirty="0"/>
              <a:t> Jugoslávie a vzniku národních států byla i velká snaha o emancipaci jazykovou – a jednotlivé země se začaly identifikovat s vlastními jazyky. Tady tedy vidíme </a:t>
            </a:r>
            <a:r>
              <a:rPr lang="cs-CZ" dirty="0" err="1"/>
              <a:t>multilingvismus</a:t>
            </a:r>
            <a:r>
              <a:rPr lang="cs-CZ" dirty="0"/>
              <a:t> vzniklý do určité míry uměle, shora. </a:t>
            </a:r>
          </a:p>
          <a:p>
            <a:endParaRPr lang="cs-CZ" dirty="0"/>
          </a:p>
          <a:p>
            <a:r>
              <a:rPr lang="cs-CZ" dirty="0"/>
              <a:t>Třetí příklad je dvojjazyčná cedule vítající příchozí do města </a:t>
            </a:r>
            <a:r>
              <a:rPr lang="cs-CZ" dirty="0" err="1"/>
              <a:t>Llanfairpwllgwyngyll</a:t>
            </a:r>
            <a:r>
              <a:rPr lang="cs-CZ" dirty="0"/>
              <a:t>, které je také známé jako „vesnice s příšerně dlouhým názvem, který je ve skutečnosti asi 3x delší, ale to se tu nebudu snažit vyslovit. Jak jste poznali, nebo víte, jde o vesnici ve Walesu. Velština je jeden z keltských jazyků, o kterým se dnes ještě zmíníme, který ovládají desítky tisíc lidí ve Walesu. Ovládají jej do různé míry, ale vždy jako druhý jazyk – prvním jazykem je takřka všude angličtina. Důsledné používání vícejazyčných nápisů je tak projevem jakéhosi „kulturního </a:t>
            </a:r>
            <a:r>
              <a:rPr lang="cs-CZ" dirty="0" err="1"/>
              <a:t>multilingvismu</a:t>
            </a:r>
            <a:r>
              <a:rPr lang="cs-CZ" dirty="0"/>
              <a:t>“ podobně jako v případě bosenských cigaret, zde ale s menší mírou národní emancipace a s větším důrazem na konzervaci jazyka ohroženého zánikem.</a:t>
            </a:r>
          </a:p>
          <a:p>
            <a:endParaRPr lang="cs-CZ" dirty="0"/>
          </a:p>
          <a:p>
            <a:r>
              <a:rPr lang="cs-CZ" dirty="0"/>
              <a:t>Poslední příklad je nápis na zdi „v </a:t>
            </a:r>
            <a:r>
              <a:rPr lang="cs-CZ" dirty="0" err="1"/>
              <a:t>galicii</a:t>
            </a:r>
            <a:r>
              <a:rPr lang="cs-CZ" dirty="0"/>
              <a:t> </a:t>
            </a:r>
            <a:r>
              <a:rPr lang="cs-CZ" dirty="0" err="1"/>
              <a:t>galicijsky</a:t>
            </a:r>
            <a:r>
              <a:rPr lang="cs-CZ" dirty="0"/>
              <a:t>!“ jak asi víte, </a:t>
            </a:r>
            <a:r>
              <a:rPr lang="cs-CZ" dirty="0" err="1"/>
              <a:t>španelsko</a:t>
            </a:r>
            <a:r>
              <a:rPr lang="cs-CZ" dirty="0"/>
              <a:t> tvoří několik regionů s vlastními varietami </a:t>
            </a:r>
            <a:r>
              <a:rPr lang="cs-CZ" dirty="0" err="1"/>
              <a:t>španelštiny</a:t>
            </a:r>
            <a:r>
              <a:rPr lang="cs-CZ" dirty="0"/>
              <a:t>, které se do různé míry liší od standardní španělštiny neboli kastilštiny. Vedle toho zde existuje ještě baskičtina, která ale s španělštinou ani s žádným dalším </a:t>
            </a:r>
            <a:r>
              <a:rPr lang="cs-CZ" dirty="0" err="1"/>
              <a:t>ie</a:t>
            </a:r>
            <a:r>
              <a:rPr lang="cs-CZ" dirty="0"/>
              <a:t>. jazykem příbuzná není. Tyto regionální jazyky jsou v některých případech spojeny s emancipačním a někdy separatistickými snahami v regionech, kde se skrze jazykovou </a:t>
            </a:r>
            <a:r>
              <a:rPr lang="cs-CZ" dirty="0" err="1"/>
              <a:t>identinu</a:t>
            </a:r>
            <a:r>
              <a:rPr lang="cs-CZ" dirty="0"/>
              <a:t> snaží místní obyvatelé vymezit vůči madridské vládě. Zde vidíme tedy příklad bilingvismu „zdola“ a zároveň příklad </a:t>
            </a:r>
            <a:r>
              <a:rPr lang="cs-CZ" dirty="0" err="1"/>
              <a:t>jazykovéh</a:t>
            </a:r>
            <a:r>
              <a:rPr lang="cs-CZ" dirty="0"/>
              <a:t> nacionalismu, o čemž zde bude také řeč v některé s příštích přednášek.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2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3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4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6" y="2743200"/>
            <a:ext cx="8437659" cy="2637519"/>
          </a:xfrm>
        </p:spPr>
        <p:txBody>
          <a:bodyPr/>
          <a:lstStyle/>
          <a:p>
            <a:r>
              <a:rPr lang="cs-CZ" dirty="0"/>
              <a:t>Úvod do sociolingvistiky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hodina V:	variační sociolingvistika,</a:t>
            </a:r>
            <a:br>
              <a:rPr lang="cs-CZ" dirty="0"/>
            </a:br>
            <a:r>
              <a:rPr lang="cs-CZ" dirty="0"/>
              <a:t>			jazykový kontakt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806" y="5567533"/>
            <a:ext cx="6218237" cy="974725"/>
          </a:xfrm>
        </p:spPr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14. </a:t>
            </a:r>
            <a:r>
              <a:rPr lang="cs-CZ" dirty="0" err="1">
                <a:cs typeface="Arial"/>
              </a:rPr>
              <a:t>březn</a:t>
            </a:r>
            <a:r>
              <a:rPr lang="cs-CZ" noProof="1">
                <a:cs typeface="Arial"/>
              </a:rPr>
              <a:t>a</a:t>
            </a:r>
            <a:r>
              <a:rPr lang="cs-CZ" dirty="0">
                <a:cs typeface="Arial"/>
              </a:rPr>
              <a:t>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C4DD3-4193-4133-B28C-0795B82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multilingvní </a:t>
            </a:r>
            <a:r>
              <a:rPr lang="cs-CZ" dirty="0"/>
              <a:t>společnost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24794C-A1CF-40C5-8053-B4AD0874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63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Vícejazyčná společnost – 2 jazyky</a:t>
            </a:r>
          </a:p>
          <a:p>
            <a:r>
              <a:rPr lang="cs-CZ" dirty="0"/>
              <a:t>situace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část společenství ovládá 2 jazyky </a:t>
            </a:r>
          </a:p>
          <a:p>
            <a:pPr marL="1485900" lvl="2" indent="-342900"/>
            <a:r>
              <a:rPr lang="cs-CZ" dirty="0">
                <a:latin typeface="Gentium Plus" panose="02000503060000020004" pitchFamily="2" charset="0"/>
              </a:rPr>
              <a:t>Typ A: etnické minority – Švédové ve Finsku, Vietnamci v ČR, Romové na Slovensku, Rusové v Pobaltí,…</a:t>
            </a:r>
          </a:p>
          <a:p>
            <a:pPr marL="1485900" lvl="2" indent="-342900"/>
            <a:endParaRPr lang="cs-CZ" dirty="0">
              <a:latin typeface="Gentium Plus" panose="02000503060000020004" pitchFamily="2" charset="0"/>
            </a:endParaRPr>
          </a:p>
          <a:p>
            <a:pPr marL="1485900" lvl="2" indent="-342900"/>
            <a:r>
              <a:rPr lang="cs-CZ" dirty="0">
                <a:latin typeface="Gentium Plus" panose="02000503060000020004" pitchFamily="2" charset="0"/>
              </a:rPr>
              <a:t>Typ B: majorita i minorita ovládá oba jazyky, ale jen na části území: jižní Slovensko (slovenština + maďarština), andské oblasti Peru (španělština + kečuánština), Kanada (francouzština + angličtina)</a:t>
            </a:r>
          </a:p>
          <a:p>
            <a:pPr marL="1485900" lvl="2" indent="-342900"/>
            <a:endParaRPr lang="cs-CZ" dirty="0">
              <a:latin typeface="Gentium Plus" panose="02000503060000020004" pitchFamily="2" charset="0"/>
            </a:endParaRPr>
          </a:p>
          <a:p>
            <a:pPr marL="1485900" lvl="2" indent="-342900"/>
            <a:r>
              <a:rPr lang="cs-CZ" dirty="0">
                <a:latin typeface="Gentium Plus" panose="02000503060000020004" pitchFamily="2" charset="0"/>
              </a:rPr>
              <a:t>Typ C: </a:t>
            </a:r>
            <a:r>
              <a:rPr lang="cs-CZ" dirty="0" err="1">
                <a:latin typeface="Gentium Plus" panose="02000503060000020004" pitchFamily="2" charset="0"/>
              </a:rPr>
              <a:t>monoetnická</a:t>
            </a:r>
            <a:r>
              <a:rPr lang="cs-CZ" dirty="0">
                <a:latin typeface="Gentium Plus" panose="02000503060000020004" pitchFamily="2" charset="0"/>
              </a:rPr>
              <a:t> společnost procházející jazykovou směnou – typicky starší generace ovládá 2 jazyky, mladší už jen 1 (př. Irsko (angličtina + irština), </a:t>
            </a:r>
            <a:r>
              <a:rPr lang="cs-CZ" dirty="0" err="1">
                <a:latin typeface="Gentium Plus" panose="02000503060000020004" pitchFamily="2" charset="0"/>
              </a:rPr>
              <a:t>aboriginské</a:t>
            </a:r>
            <a:r>
              <a:rPr lang="cs-CZ" dirty="0">
                <a:latin typeface="Gentium Plus" panose="02000503060000020004" pitchFamily="2" charset="0"/>
              </a:rPr>
              <a:t> jazyky v Austrálii,…)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8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73"/>
    </mc:Choice>
    <mc:Fallback xmlns="">
      <p:transition spd="slow" advTm="166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C4DD3-4193-4133-B28C-0795B82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multilingvní </a:t>
            </a:r>
            <a:r>
              <a:rPr lang="cs-CZ" dirty="0"/>
              <a:t>společnost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24794C-A1CF-40C5-8053-B4AD0874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63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Vícejazyčná společnost – 2 jazyky</a:t>
            </a:r>
          </a:p>
          <a:p>
            <a:r>
              <a:rPr lang="cs-CZ" dirty="0"/>
              <a:t>situace 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err="1"/>
              <a:t>monolingvně</a:t>
            </a:r>
            <a:r>
              <a:rPr lang="cs-CZ" dirty="0"/>
              <a:t>-bilingvní společnost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2 jazyky s oddělenými skupinami mluvčích (tj. společenský bilingvismus bez individuálního bilingvismu)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dříve poměrně rozšířený, dnes vzácný jev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př. Rusko v 19. století (francouzština vs. ruština), dnes (hypoteticky) jazyky např. izolovaných indiánských kmenů vs. </a:t>
            </a:r>
            <a:r>
              <a:rPr lang="cs-CZ" dirty="0" err="1"/>
              <a:t>portugalšina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5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02"/>
    </mc:Choice>
    <mc:Fallback xmlns="">
      <p:transition spd="slow" advTm="12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AA8B1-9695-4417-BA79-4F59788C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091"/>
            <a:ext cx="10515600" cy="1325563"/>
          </a:xfrm>
        </p:spPr>
        <p:txBody>
          <a:bodyPr lIns="91440" tIns="45720" rIns="91440" bIns="45720" anchor="t"/>
          <a:lstStyle/>
          <a:p>
            <a:pPr algn="ctr"/>
            <a:r>
              <a:rPr lang="cs-CZ" sz="8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Konec</a:t>
            </a: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endParaRPr lang="cs-CZ" sz="1200">
              <a:solidFill>
                <a:srgbClr val="000000"/>
              </a:solidFill>
              <a:latin typeface="Gentium Book Plus" panose="02000503060000020004" pitchFamily="2" charset="0"/>
              <a:ea typeface="Gentium Book Plus" panose="02000503060000020004" pitchFamily="2" charset="0"/>
              <a:cs typeface="Gentium Book Plus" panose="02000503060000020004" pitchFamily="2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16CED72-4C89-79E7-B21D-DB1549C1633E}"/>
              </a:ext>
            </a:extLst>
          </p:cNvPr>
          <p:cNvSpPr txBox="1">
            <a:spLocks/>
          </p:cNvSpPr>
          <p:nvPr/>
        </p:nvSpPr>
        <p:spPr>
          <a:xfrm>
            <a:off x="838200" y="4648127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ntium Plus" panose="02000503060000020004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/>
            <a:r>
              <a:rPr lang="en-GB" sz="1800" dirty="0">
                <a:solidFill>
                  <a:schemeClr val="bg1"/>
                </a:solidFill>
              </a:rPr>
              <a:t>Eckert, P. (1989). </a:t>
            </a:r>
            <a:r>
              <a:rPr lang="en-GB" sz="1800" i="1" dirty="0">
                <a:solidFill>
                  <a:schemeClr val="bg1"/>
                </a:solidFill>
              </a:rPr>
              <a:t>Jocks and burnouts: Social categories and identity in the high school</a:t>
            </a:r>
            <a:r>
              <a:rPr lang="en-GB" sz="1800" dirty="0">
                <a:solidFill>
                  <a:schemeClr val="bg1"/>
                </a:solidFill>
              </a:rPr>
              <a:t>. Teachers college press.</a:t>
            </a:r>
          </a:p>
          <a:p>
            <a:pPr marL="457200" indent="-457200"/>
            <a:r>
              <a:rPr lang="en-GB" sz="1800" dirty="0">
                <a:solidFill>
                  <a:schemeClr val="bg1"/>
                </a:solidFill>
              </a:rPr>
              <a:t>Ferguson, C. A. (1959). Diglossia. </a:t>
            </a:r>
            <a:r>
              <a:rPr lang="en-GB" sz="1800" i="1" dirty="0">
                <a:solidFill>
                  <a:schemeClr val="bg1"/>
                </a:solidFill>
              </a:rPr>
              <a:t>word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i="1" dirty="0">
                <a:solidFill>
                  <a:schemeClr val="bg1"/>
                </a:solidFill>
              </a:rPr>
              <a:t>15</a:t>
            </a:r>
            <a:r>
              <a:rPr lang="en-GB" sz="1800" dirty="0">
                <a:solidFill>
                  <a:schemeClr val="bg1"/>
                </a:solidFill>
              </a:rPr>
              <a:t>(2), 325-340.</a:t>
            </a:r>
          </a:p>
          <a:p>
            <a:pPr marL="457200" indent="-457200"/>
            <a:r>
              <a:rPr lang="en-GB" sz="1800" dirty="0" err="1">
                <a:solidFill>
                  <a:schemeClr val="bg1"/>
                </a:solidFill>
              </a:rPr>
              <a:t>Jedlička</a:t>
            </a:r>
            <a:r>
              <a:rPr lang="en-GB" sz="1800" dirty="0">
                <a:solidFill>
                  <a:schemeClr val="bg1"/>
                </a:solidFill>
              </a:rPr>
              <a:t>, A. (1982). </a:t>
            </a:r>
            <a:r>
              <a:rPr lang="en-GB" sz="1800" dirty="0" err="1">
                <a:solidFill>
                  <a:schemeClr val="bg1"/>
                </a:solidFill>
              </a:rPr>
              <a:t>Typy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norem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jazykové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komunikace</a:t>
            </a:r>
            <a:r>
              <a:rPr lang="en-GB" sz="1800" dirty="0">
                <a:solidFill>
                  <a:schemeClr val="bg1"/>
                </a:solidFill>
              </a:rPr>
              <a:t>. </a:t>
            </a:r>
            <a:r>
              <a:rPr lang="en-GB" sz="1800" i="1" dirty="0" err="1">
                <a:solidFill>
                  <a:schemeClr val="bg1"/>
                </a:solidFill>
              </a:rPr>
              <a:t>Slovo</a:t>
            </a:r>
            <a:r>
              <a:rPr lang="en-GB" sz="1800" i="1" dirty="0">
                <a:solidFill>
                  <a:schemeClr val="bg1"/>
                </a:solidFill>
              </a:rPr>
              <a:t> a </a:t>
            </a:r>
            <a:r>
              <a:rPr lang="en-GB" sz="1800" i="1" dirty="0" err="1">
                <a:solidFill>
                  <a:schemeClr val="bg1"/>
                </a:solidFill>
              </a:rPr>
              <a:t>slovesnost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i="1" dirty="0">
                <a:solidFill>
                  <a:schemeClr val="bg1"/>
                </a:solidFill>
              </a:rPr>
              <a:t>43</a:t>
            </a:r>
            <a:r>
              <a:rPr lang="en-GB" sz="1800" dirty="0">
                <a:solidFill>
                  <a:schemeClr val="bg1"/>
                </a:solidFill>
              </a:rPr>
              <a:t>(4), 272-281.</a:t>
            </a:r>
          </a:p>
          <a:p>
            <a:r>
              <a:rPr lang="en-GB" sz="1800" dirty="0" err="1">
                <a:solidFill>
                  <a:schemeClr val="bg1"/>
                </a:solidFill>
              </a:rPr>
              <a:t>Stokoe</a:t>
            </a:r>
            <a:r>
              <a:rPr lang="en-GB" sz="1800" dirty="0">
                <a:solidFill>
                  <a:schemeClr val="bg1"/>
                </a:solidFill>
              </a:rPr>
              <a:t> Jr, W. C. (1969). Sign Language Diglossia.</a:t>
            </a:r>
          </a:p>
          <a:p>
            <a:pPr indent="-457200"/>
            <a:endParaRPr lang="cs-CZ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1"/>
    </mc:Choice>
    <mc:Fallback xmlns="">
      <p:transition spd="slow" advTm="483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4965-6234-995F-A3E3-3CCC31D0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variační sociolingvistika: opakování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4C1E-E9C9-E0B3-E7AA-1E4EE12D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cíl: </a:t>
            </a:r>
          </a:p>
          <a:p>
            <a:pPr lvl="1"/>
            <a:r>
              <a:rPr lang="en-CZ" dirty="0"/>
              <a:t>popsat a vysvětlit, jak se mění užívání jazyka podle sociálních charakteristik mluvčích</a:t>
            </a:r>
          </a:p>
          <a:p>
            <a:r>
              <a:rPr lang="en-CZ" dirty="0"/>
              <a:t>východiska: </a:t>
            </a:r>
          </a:p>
          <a:p>
            <a:pPr lvl="1"/>
            <a:r>
              <a:rPr lang="en-CZ" dirty="0"/>
              <a:t>užívání jazyka se napříč mluvčími liší (variuje)</a:t>
            </a:r>
          </a:p>
          <a:p>
            <a:pPr lvl="1"/>
            <a:r>
              <a:rPr lang="en-CZ" dirty="0"/>
              <a:t>jazyková variace je do značné míry pravidelná</a:t>
            </a:r>
          </a:p>
          <a:p>
            <a:pPr lvl="1"/>
            <a:r>
              <a:rPr lang="en-CZ" dirty="0"/>
              <a:t>za touto pravidelností často stojí sociální faktory</a:t>
            </a:r>
          </a:p>
          <a:p>
            <a:r>
              <a:rPr lang="en-CZ" dirty="0"/>
              <a:t>metody:</a:t>
            </a:r>
          </a:p>
          <a:p>
            <a:pPr lvl="1"/>
            <a:r>
              <a:rPr lang="en-CZ" dirty="0"/>
              <a:t>zejména kvantitativní</a:t>
            </a:r>
          </a:p>
          <a:p>
            <a:pPr lvl="1"/>
            <a:r>
              <a:rPr lang="en-CZ" dirty="0"/>
              <a:t>vymezení jasně definovaných a měřitelných proměnných</a:t>
            </a:r>
          </a:p>
          <a:p>
            <a:pPr lvl="1"/>
            <a:r>
              <a:rPr lang="en-CZ" dirty="0"/>
              <a:t>(nevylučuje se s kvalitativnějšími přístupy – viz. Eckert, 1989)</a:t>
            </a:r>
          </a:p>
          <a:p>
            <a:pPr lvl="1"/>
            <a:endParaRPr lang="en-CZ" dirty="0"/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1713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3CF8-004B-BC56-CE02-D19FC3A3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úkol: návrh vlastního výzkumu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498A2-B1AA-7655-B42F-C28BFA39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Rozdělte se do skupin po třech a navrhněte svůj vlastní variacionistický výzkum.</a:t>
            </a:r>
          </a:p>
          <a:p>
            <a:pPr marL="514350" indent="-514350">
              <a:buFont typeface="+mj-lt"/>
              <a:buAutoNum type="arabicPeriod"/>
            </a:pPr>
            <a:r>
              <a:rPr lang="en-CZ" dirty="0"/>
              <a:t>Vymezte si jazykovou proměnnou, kterou byste chtěli zkoumat.</a:t>
            </a:r>
          </a:p>
          <a:p>
            <a:pPr marL="514350" indent="-514350">
              <a:buFont typeface="+mj-lt"/>
              <a:buAutoNum type="arabicPeriod"/>
            </a:pPr>
            <a:r>
              <a:rPr lang="en-CZ" dirty="0"/>
              <a:t>Zamyslete se nad jazykovými a sociálními proměnnými, které by mohly mít na užívání vaší proměnné vliv.</a:t>
            </a:r>
          </a:p>
          <a:p>
            <a:pPr marL="514350" indent="-514350">
              <a:buFont typeface="+mj-lt"/>
              <a:buAutoNum type="arabicPeriod"/>
            </a:pPr>
            <a:r>
              <a:rPr lang="en-CZ" dirty="0"/>
              <a:t>Zamyslete se nad metodologií výzkumu: jaká data byste potřebovali analyzovat? od koho a jak byste je nasbírali?</a:t>
            </a:r>
          </a:p>
          <a:p>
            <a:pPr marL="514350" indent="-514350">
              <a:buFont typeface="+mj-lt"/>
              <a:buAutoNum type="arabicPeriod"/>
            </a:pPr>
            <a:r>
              <a:rPr lang="en-CZ" dirty="0"/>
              <a:t>Máte nějaké hypotézy, tj. očekávate nějaké určité výsledky?</a:t>
            </a:r>
          </a:p>
          <a:p>
            <a:pPr marL="0" indent="0">
              <a:buNone/>
            </a:pPr>
            <a:r>
              <a:rPr lang="en-CZ" i="1" dirty="0"/>
              <a:t>20 minut na přípravu a 5 minut na stručnou prezentaci</a:t>
            </a:r>
          </a:p>
        </p:txBody>
      </p:sp>
    </p:spTree>
    <p:extLst>
      <p:ext uri="{BB962C8B-B14F-4D97-AF65-F5344CB8AC3E}">
        <p14:creationId xmlns:p14="http://schemas.microsoft.com/office/powerpoint/2010/main" val="21176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E272-03BB-F60D-56C3-344EA377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jazykový kontakt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FCEE-D482-BFD7-C4B8-E38F5FD2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pojem jazyková situace</a:t>
            </a:r>
          </a:p>
          <a:p>
            <a:endParaRPr lang="cs-CZ" sz="2800" dirty="0"/>
          </a:p>
          <a:p>
            <a:r>
              <a:rPr lang="cs-CZ" sz="2800" dirty="0" err="1"/>
              <a:t>multilingvismus</a:t>
            </a:r>
            <a:r>
              <a:rPr lang="cs-CZ" sz="2800" dirty="0"/>
              <a:t> a </a:t>
            </a:r>
            <a:r>
              <a:rPr lang="cs-CZ" sz="2800" dirty="0" err="1"/>
              <a:t>diglosie</a:t>
            </a:r>
            <a:endParaRPr lang="cs-CZ" sz="2800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827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C3532-4F06-40D1-9306-05F79673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jazyková </a:t>
            </a:r>
            <a:r>
              <a:rPr lang="cs-CZ" dirty="0"/>
              <a:t>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94F1B1-E55D-42BE-AE03-BC1AF7B4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jiná perspektiva v sociolingvistice</a:t>
            </a:r>
          </a:p>
          <a:p>
            <a:pPr lvl="1"/>
            <a:r>
              <a:rPr lang="cs-CZ" sz="2000" dirty="0"/>
              <a:t>× jazykové společenství </a:t>
            </a:r>
            <a:r>
              <a:rPr lang="en-GB" sz="2000" dirty="0"/>
              <a:t>~ </a:t>
            </a:r>
            <a:r>
              <a:rPr lang="cs-CZ" sz="2000" b="1" dirty="0"/>
              <a:t>sociální skupiny </a:t>
            </a:r>
            <a:r>
              <a:rPr lang="cs-CZ" sz="2000" dirty="0"/>
              <a:t>používající různé variety</a:t>
            </a:r>
          </a:p>
          <a:p>
            <a:pPr lvl="1"/>
            <a:r>
              <a:rPr lang="cs-CZ" sz="2000" dirty="0"/>
              <a:t>→ jazyková situace </a:t>
            </a:r>
            <a:r>
              <a:rPr lang="en-GB" sz="2000" dirty="0"/>
              <a:t>~</a:t>
            </a:r>
            <a:r>
              <a:rPr lang="cs-CZ" sz="2000" dirty="0"/>
              <a:t> používání různých </a:t>
            </a:r>
            <a:r>
              <a:rPr lang="cs-CZ" sz="2000" b="1" dirty="0"/>
              <a:t>jazyků</a:t>
            </a:r>
            <a:r>
              <a:rPr lang="cs-CZ" sz="2000" dirty="0"/>
              <a:t> / variet v rámci územního celku</a:t>
            </a:r>
          </a:p>
          <a:p>
            <a:pPr lvl="1"/>
            <a:endParaRPr lang="cs-CZ" sz="2000" dirty="0"/>
          </a:p>
          <a:p>
            <a:r>
              <a:rPr lang="cs-CZ" sz="2400" dirty="0"/>
              <a:t>Jedlička (1982): 3 aspekty jazykové situace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(i) rozsah a způsob užívání jazyků a jejich variet v různých komunikačních sférách 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cs-CZ" sz="2000" dirty="0" err="1"/>
              <a:t>ii</a:t>
            </a:r>
            <a:r>
              <a:rPr lang="cs-CZ" sz="2000" dirty="0"/>
              <a:t>) vztahy mezi jazyky a jejich varietami z hlediska jejich společenské hierarchie a jejich distribuce a konkurence v různých komunikačních sférách 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cs-CZ" sz="2000" dirty="0" err="1"/>
              <a:t>iii</a:t>
            </a:r>
            <a:r>
              <a:rPr lang="cs-CZ" sz="2000" dirty="0"/>
              <a:t>) druh a intenzita postojů uživatelů jazyka k jazykům a jejich varietám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26CD72-90F9-4731-9B7D-F7847DC03E2B}"/>
              </a:ext>
            </a:extLst>
          </p:cNvPr>
          <p:cNvSpPr txBox="1"/>
          <p:nvPr/>
        </p:nvSpPr>
        <p:spPr>
          <a:xfrm>
            <a:off x="10313631" y="2277703"/>
            <a:ext cx="153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ntium Plus" panose="02000503060000020004" pitchFamily="2" charset="0"/>
              </a:rPr>
              <a:t>Alois Jedlička</a:t>
            </a:r>
          </a:p>
          <a:p>
            <a:pPr algn="ctr"/>
            <a:r>
              <a:rPr lang="cs-CZ" i="1" dirty="0">
                <a:latin typeface="Gentium Plus" panose="02000503060000020004" pitchFamily="2" charset="0"/>
              </a:rPr>
              <a:t>1912–2000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89FCAC-CF75-4D74-9C39-891AB2D2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31" y="218281"/>
            <a:ext cx="1536678" cy="20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86"/>
    </mc:Choice>
    <mc:Fallback xmlns="">
      <p:transition spd="slow" advTm="81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C3532-4F06-40D1-9306-05F79673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jazyková </a:t>
            </a:r>
            <a:r>
              <a:rPr lang="cs-CZ" dirty="0"/>
              <a:t>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94F1B1-E55D-42BE-AE03-BC1AF7B4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jiná perspektiva v sociolingvistice</a:t>
            </a:r>
          </a:p>
          <a:p>
            <a:pPr lvl="1"/>
            <a:r>
              <a:rPr lang="cs-CZ" sz="2000" dirty="0"/>
              <a:t>× jazykové společenství </a:t>
            </a:r>
            <a:r>
              <a:rPr lang="en-GB" sz="2000" dirty="0"/>
              <a:t>~ </a:t>
            </a:r>
            <a:r>
              <a:rPr lang="cs-CZ" sz="2000" b="1" dirty="0"/>
              <a:t>sociální skupiny </a:t>
            </a:r>
            <a:r>
              <a:rPr lang="cs-CZ" sz="2000" dirty="0"/>
              <a:t>používající různé variety</a:t>
            </a:r>
          </a:p>
          <a:p>
            <a:pPr lvl="1"/>
            <a:r>
              <a:rPr lang="cs-CZ" sz="2000" dirty="0"/>
              <a:t>→ jazyková situace </a:t>
            </a:r>
            <a:r>
              <a:rPr lang="en-GB" sz="2000" dirty="0"/>
              <a:t>~</a:t>
            </a:r>
            <a:r>
              <a:rPr lang="cs-CZ" sz="2000" dirty="0"/>
              <a:t> používání různých </a:t>
            </a:r>
            <a:r>
              <a:rPr lang="cs-CZ" sz="2000" b="1" dirty="0"/>
              <a:t>jazyků</a:t>
            </a:r>
            <a:r>
              <a:rPr lang="cs-CZ" sz="2000" dirty="0"/>
              <a:t> / variet v rámci územního celku</a:t>
            </a:r>
          </a:p>
          <a:p>
            <a:pPr lvl="1"/>
            <a:endParaRPr lang="cs-CZ" sz="2000" dirty="0"/>
          </a:p>
          <a:p>
            <a:r>
              <a:rPr lang="cs-CZ" sz="2400" dirty="0"/>
              <a:t>Jedlička (1982): 3 aspekty jazykové situace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(i) rozsah a způsob užívání jazyků a jejich variet v různých komunikačních sférách 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cs-CZ" sz="2000" dirty="0" err="1"/>
              <a:t>ii</a:t>
            </a:r>
            <a:r>
              <a:rPr lang="cs-CZ" sz="2000" dirty="0"/>
              <a:t>) vztahy mezi jazyky a jejich varietami z hlediska jejich společenské hierarchie a jejich distribuce a konkurence v různých komunikačních sférách 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cs-CZ" sz="2000" dirty="0" err="1">
                <a:solidFill>
                  <a:schemeClr val="bg2">
                    <a:lumMod val="90000"/>
                  </a:schemeClr>
                </a:solidFill>
              </a:rPr>
              <a:t>iii</a:t>
            </a:r>
            <a:r>
              <a:rPr lang="cs-CZ" sz="2000" dirty="0">
                <a:solidFill>
                  <a:schemeClr val="bg2">
                    <a:lumMod val="90000"/>
                  </a:schemeClr>
                </a:solidFill>
              </a:rPr>
              <a:t>) druh a intenzita postojů uživatelů jazyka k jazykům a jejich varietám </a:t>
            </a:r>
          </a:p>
        </p:txBody>
      </p:sp>
    </p:spTree>
    <p:extLst>
      <p:ext uri="{BB962C8B-B14F-4D97-AF65-F5344CB8AC3E}">
        <p14:creationId xmlns:p14="http://schemas.microsoft.com/office/powerpoint/2010/main" val="5999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47"/>
    </mc:Choice>
    <mc:Fallback xmlns="">
      <p:transition spd="slow" advTm="537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94345-CB8A-4AE0-B9C0-08B4395C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multilingvismus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D75760-99D3-4B4D-98EC-E4A16A94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multi</a:t>
            </a:r>
            <a:r>
              <a:rPr lang="cs-CZ" dirty="0"/>
              <a:t>-/bilingvismus jako schopnost jedince používat více jazyků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→ psycholingvistika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multilingvismus</a:t>
            </a:r>
            <a:r>
              <a:rPr lang="cs-CZ" dirty="0"/>
              <a:t> jako typ jazykové situace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→ sociolingvistika</a:t>
            </a:r>
          </a:p>
        </p:txBody>
      </p:sp>
    </p:spTree>
    <p:extLst>
      <p:ext uri="{BB962C8B-B14F-4D97-AF65-F5344CB8AC3E}">
        <p14:creationId xmlns:p14="http://schemas.microsoft.com/office/powerpoint/2010/main" val="26951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3"/>
    </mc:Choice>
    <mc:Fallback xmlns="">
      <p:transition spd="slow" advTm="65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344B6EC-988F-49C7-BFCD-1922A2FF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6" y="876300"/>
            <a:ext cx="4048125" cy="2552700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F50B9A-C278-46C2-921D-C9282B948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6300"/>
            <a:ext cx="5447835" cy="25527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27B4F81-ADE0-423F-9DEC-CEBC1AA1C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6" y="3662230"/>
            <a:ext cx="5431825" cy="305811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751F7CD-5058-4107-A193-4B5199E65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58" y="3662230"/>
            <a:ext cx="3966441" cy="29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52"/>
    </mc:Choice>
    <mc:Fallback xmlns="">
      <p:transition spd="slow" advTm="2563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C4DD3-4193-4133-B28C-0795B82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multilingvní </a:t>
            </a:r>
            <a:r>
              <a:rPr lang="cs-CZ" dirty="0"/>
              <a:t>společnost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24794C-A1CF-40C5-8053-B4AD0874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Vícejazyčná společnost – 2 jazyky</a:t>
            </a:r>
          </a:p>
          <a:p>
            <a:r>
              <a:rPr lang="cs-CZ" dirty="0"/>
              <a:t>situace 1: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celé společenství ovládá 2 jazyky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př. Paraguay (španělština + guaraní), části bývalé britské Indie (hindština + angličtina), velká část Afriky (sever: arabština + francouzština, západ: domorodé jazyky + angličtina/portugalština/ francouzština,…), Gibraltar (angličtina + španělština)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× 2+ oficiální jazyky (např. Finsko [finština, švédština,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</a:rPr>
              <a:t>sámština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</a:rPr>
              <a:t>FinSL</a:t>
            </a:r>
            <a:r>
              <a:rPr lang="cs-CZ" dirty="0"/>
              <a:t>] – společenský bilingvismus ne vždy odpovídá oficiálním jazykům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0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15"/>
    </mc:Choice>
    <mc:Fallback xmlns="">
      <p:transition spd="slow" advTm="18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15881</TotalTime>
  <Words>1459</Words>
  <Application>Microsoft Macintosh PowerPoint</Application>
  <PresentationFormat>Widescreen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Gentium Book Plus</vt:lpstr>
      <vt:lpstr>Gentium Plus</vt:lpstr>
      <vt:lpstr>Wingdings</vt:lpstr>
      <vt:lpstr>Motiv Office</vt:lpstr>
      <vt:lpstr>Úvod do sociolingvistiky  hodina V: variační sociolingvistika,    jazykový kontakt</vt:lpstr>
      <vt:lpstr>variační sociolingvistika: opakování</vt:lpstr>
      <vt:lpstr>úkol: návrh vlastního výzkumu</vt:lpstr>
      <vt:lpstr>jazykový kontakt</vt:lpstr>
      <vt:lpstr>jazyková situace</vt:lpstr>
      <vt:lpstr>jazyková situace</vt:lpstr>
      <vt:lpstr>multilingvismus</vt:lpstr>
      <vt:lpstr>PowerPoint Presentation</vt:lpstr>
      <vt:lpstr>multilingvní společnost</vt:lpstr>
      <vt:lpstr>multilingvní společnost</vt:lpstr>
      <vt:lpstr>multilingvní společnost</vt:lpstr>
      <vt:lpstr>Konec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PsyLing01</dc:title>
  <dc:creator>Jakub Jehlička</dc:creator>
  <cp:lastModifiedBy>Preininger, Mikuláš</cp:lastModifiedBy>
  <cp:revision>463</cp:revision>
  <dcterms:created xsi:type="dcterms:W3CDTF">2017-09-17T17:37:04Z</dcterms:created>
  <dcterms:modified xsi:type="dcterms:W3CDTF">2023-03-15T08:06:38Z</dcterms:modified>
</cp:coreProperties>
</file>