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69" r:id="rId3"/>
    <p:sldId id="270" r:id="rId4"/>
    <p:sldId id="272" r:id="rId5"/>
    <p:sldId id="259" r:id="rId6"/>
    <p:sldId id="257" r:id="rId7"/>
    <p:sldId id="264" r:id="rId8"/>
    <p:sldId id="265" r:id="rId9"/>
    <p:sldId id="258" r:id="rId10"/>
    <p:sldId id="271" r:id="rId11"/>
    <p:sldId id="267" r:id="rId12"/>
    <p:sldId id="275" r:id="rId13"/>
    <p:sldId id="260" r:id="rId14"/>
    <p:sldId id="261" r:id="rId15"/>
    <p:sldId id="276" r:id="rId16"/>
    <p:sldId id="266" r:id="rId17"/>
    <p:sldId id="273" r:id="rId18"/>
    <p:sldId id="274" r:id="rId19"/>
    <p:sldId id="277" r:id="rId20"/>
    <p:sldId id="262"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048"/>
    <p:restoredTop sz="93284"/>
  </p:normalViewPr>
  <p:slideViewPr>
    <p:cSldViewPr snapToGrid="0">
      <p:cViewPr varScale="1">
        <p:scale>
          <a:sx n="89" d="100"/>
          <a:sy n="89" d="100"/>
        </p:scale>
        <p:origin x="184"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7F339C-EB92-5E40-881C-789565CB4076}" type="datetimeFigureOut">
              <a:rPr lang="cs-CZ" smtClean="0"/>
              <a:t>16.04.2024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96EEE4-8DE8-2A43-8F1F-526138DD85C6}" type="slidenum">
              <a:rPr lang="cs-CZ" smtClean="0"/>
              <a:t>‹#›</a:t>
            </a:fld>
            <a:endParaRPr lang="cs-CZ"/>
          </a:p>
        </p:txBody>
      </p:sp>
    </p:spTree>
    <p:extLst>
      <p:ext uri="{BB962C8B-B14F-4D97-AF65-F5344CB8AC3E}">
        <p14:creationId xmlns:p14="http://schemas.microsoft.com/office/powerpoint/2010/main" val="844583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a:t>
            </a:r>
            <a:r>
              <a:rPr lang="cs-CZ" dirty="0" err="1"/>
              <a:t>www.greenpeace.org</a:t>
            </a:r>
            <a:r>
              <a:rPr lang="cs-CZ" dirty="0"/>
              <a:t>/</a:t>
            </a:r>
            <a:r>
              <a:rPr lang="cs-CZ" dirty="0" err="1"/>
              <a:t>czech</a:t>
            </a:r>
            <a:r>
              <a:rPr lang="cs-CZ" dirty="0"/>
              <a:t>/</a:t>
            </a:r>
            <a:r>
              <a:rPr lang="cs-CZ" dirty="0" err="1"/>
              <a:t>clanek</a:t>
            </a:r>
            <a:r>
              <a:rPr lang="cs-CZ" dirty="0"/>
              <a:t>/6186/i-na-internetu-muze-byt-clovek-aktivistou-jak-se-zapojit-do-kampani-za-lepsi-budoucnost-online/</a:t>
            </a:r>
          </a:p>
        </p:txBody>
      </p:sp>
      <p:sp>
        <p:nvSpPr>
          <p:cNvPr id="4" name="Zástupný symbol pro číslo snímku 3"/>
          <p:cNvSpPr>
            <a:spLocks noGrp="1"/>
          </p:cNvSpPr>
          <p:nvPr>
            <p:ph type="sldNum" sz="quarter" idx="5"/>
          </p:nvPr>
        </p:nvSpPr>
        <p:spPr/>
        <p:txBody>
          <a:bodyPr/>
          <a:lstStyle/>
          <a:p>
            <a:fld id="{0A96EEE4-8DE8-2A43-8F1F-526138DD85C6}" type="slidenum">
              <a:rPr lang="cs-CZ" smtClean="0"/>
              <a:t>4</a:t>
            </a:fld>
            <a:endParaRPr lang="cs-CZ"/>
          </a:p>
        </p:txBody>
      </p:sp>
    </p:spTree>
    <p:extLst>
      <p:ext uri="{BB962C8B-B14F-4D97-AF65-F5344CB8AC3E}">
        <p14:creationId xmlns:p14="http://schemas.microsoft.com/office/powerpoint/2010/main" val="1673794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a:t>
            </a:r>
            <a:r>
              <a:rPr lang="cs-CZ" dirty="0" err="1"/>
              <a:t>iksz.fsv.cuni.cz</a:t>
            </a:r>
            <a:r>
              <a:rPr lang="cs-CZ" dirty="0"/>
              <a:t>/aktuality/mladi-aktiviste-jsou-v-cesku-v-online-diskusich-vylucovani-z-verejneho-deni-vyzkum-fsv-uk</a:t>
            </a:r>
          </a:p>
        </p:txBody>
      </p:sp>
      <p:sp>
        <p:nvSpPr>
          <p:cNvPr id="4" name="Zástupný symbol pro číslo snímku 3"/>
          <p:cNvSpPr>
            <a:spLocks noGrp="1"/>
          </p:cNvSpPr>
          <p:nvPr>
            <p:ph type="sldNum" sz="quarter" idx="5"/>
          </p:nvPr>
        </p:nvSpPr>
        <p:spPr/>
        <p:txBody>
          <a:bodyPr/>
          <a:lstStyle/>
          <a:p>
            <a:fld id="{0A96EEE4-8DE8-2A43-8F1F-526138DD85C6}" type="slidenum">
              <a:rPr lang="cs-CZ" smtClean="0"/>
              <a:t>17</a:t>
            </a:fld>
            <a:endParaRPr lang="cs-CZ"/>
          </a:p>
        </p:txBody>
      </p:sp>
    </p:spTree>
    <p:extLst>
      <p:ext uri="{BB962C8B-B14F-4D97-AF65-F5344CB8AC3E}">
        <p14:creationId xmlns:p14="http://schemas.microsoft.com/office/powerpoint/2010/main" val="2357254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E6FC93-66BF-6595-396D-CBD036D3D42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E6960E0-71C7-5C07-F480-77B4E8F645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979D7D2-1557-32F9-37F6-08D090FC0FDF}"/>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DD8F9324-DD10-A5BA-770F-049C6E6CD6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4B873D7-05FF-FDEF-B065-E8E3C7C93092}"/>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244305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41AB0-FA69-A2EB-99AD-D0C0EB24150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14077CF-21BE-DE3E-D3B5-BB0835E666D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5B87CA-C4F2-DCE1-75A2-CB3700DCFD27}"/>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7C9F7308-EC6B-8A8E-A1E5-F8FBED8304A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44B4C5-9C5B-97BF-8BC4-247B08D39A58}"/>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105882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883BD8A-5AAA-C07E-EBE8-4DB7E05B492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486EE5-5B51-C597-CBA3-A40ED500429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C60637-AAB9-B2B6-0099-F94E8335BFB5}"/>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D9D01DA4-8F3E-B710-1798-E299E41D42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060EE16-C0E3-88CB-7CEF-CD439EE34359}"/>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393553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19571-6D2B-6B40-F7F2-BA2F9AEFC40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6F5BD12-4691-99F1-E9A5-35BDB64303E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9195B16-1166-C18E-B039-D37FA45E936A}"/>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06081165-B3FE-B06A-546B-467B3E3FAE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F216AD-1E73-DAB9-90A1-B5DEBB0683C5}"/>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86810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7215A4-0512-96CA-2F4C-F1E6164C562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CAE3D32-4DB7-27A1-2AF3-024BBBD818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59D8B2E-0136-9282-4E95-DA0C142C4C93}"/>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17DFEF9C-17EB-A3CB-5B71-2C44E516D1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6854AD7-85CB-30B5-3B07-9721EDC37CFB}"/>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758066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B5412-024E-0E2B-05DC-B1ADA44129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2710062-4E84-9D93-6C87-B59D631194B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D7C9A34-F69B-7CC2-2360-3907998F00D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BAA6027-5AE6-20A4-0CCD-9C2DDCA2E824}"/>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6" name="Zástupný symbol pro zápatí 5">
            <a:extLst>
              <a:ext uri="{FF2B5EF4-FFF2-40B4-BE49-F238E27FC236}">
                <a16:creationId xmlns:a16="http://schemas.microsoft.com/office/drawing/2014/main" id="{8EFDD20C-2FC0-3031-BCE6-348BBDC8695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1094665-9152-F5C4-7758-E1258DE3D662}"/>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363441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C11BCA-D1BF-86C8-82A5-0D2332F8B73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48E5883-41F2-455A-F7BB-8CFE05B6F0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4375399-DD7F-78B5-DF13-EF035D9216C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930AD8C-594E-E1A5-5C22-AC2FA52FD4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2D29B3A-8BA4-708A-6EC9-5DA19F4BF0F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76FAF21-DCDD-6B74-F1E0-61100F8629AF}"/>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8" name="Zástupný symbol pro zápatí 7">
            <a:extLst>
              <a:ext uri="{FF2B5EF4-FFF2-40B4-BE49-F238E27FC236}">
                <a16:creationId xmlns:a16="http://schemas.microsoft.com/office/drawing/2014/main" id="{5AAF9A8E-3E3D-23AF-99DC-77FE8CF744C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6FE8E83-00DA-FC12-BB74-13FDA7C42B49}"/>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509843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11B43C-DB5B-FFDC-446F-B04117FE467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C5E5942-B5EC-A3FF-2804-2D144C0C5C3C}"/>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4" name="Zástupný symbol pro zápatí 3">
            <a:extLst>
              <a:ext uri="{FF2B5EF4-FFF2-40B4-BE49-F238E27FC236}">
                <a16:creationId xmlns:a16="http://schemas.microsoft.com/office/drawing/2014/main" id="{F5D0550F-9170-D47A-893F-F56494A7EAF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B618DC9-BBFD-58F4-ED39-BED76882FB82}"/>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848500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AEA56B-7375-D7D4-4DF0-306A75058438}"/>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3" name="Zástupný symbol pro zápatí 2">
            <a:extLst>
              <a:ext uri="{FF2B5EF4-FFF2-40B4-BE49-F238E27FC236}">
                <a16:creationId xmlns:a16="http://schemas.microsoft.com/office/drawing/2014/main" id="{D7E57D4B-7D0C-FB6C-342F-3178CA5FDC4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1B78B02-F114-8B90-86E0-9EAF244E4EC7}"/>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52324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723AB2-A528-1CA8-25B4-3E0372474C1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CAC7EF5-3B6E-8E49-F4FD-8F31B53579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941DFEE-E08B-CF1A-C7C8-0FEC4FBCA3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BE63A5A-F24B-D9F9-D8EC-EA6CE9AEC047}"/>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6" name="Zástupný symbol pro zápatí 5">
            <a:extLst>
              <a:ext uri="{FF2B5EF4-FFF2-40B4-BE49-F238E27FC236}">
                <a16:creationId xmlns:a16="http://schemas.microsoft.com/office/drawing/2014/main" id="{2FA38FD7-1474-BBC1-E0CF-41405E5622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09A9D97-82BB-A68B-6C60-DF9D58B069D9}"/>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69634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0DD1EA-44E8-7FF2-247B-525EF970F87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8011E7E-A6CD-AC90-FF16-C148DA80CF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07E50DB-729A-2CEE-990C-61D2FFEA2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5489B99-E91A-7B07-AADA-AEF59B7AF731}"/>
              </a:ext>
            </a:extLst>
          </p:cNvPr>
          <p:cNvSpPr>
            <a:spLocks noGrp="1"/>
          </p:cNvSpPr>
          <p:nvPr>
            <p:ph type="dt" sz="half" idx="10"/>
          </p:nvPr>
        </p:nvSpPr>
        <p:spPr/>
        <p:txBody>
          <a:bodyPr/>
          <a:lstStyle/>
          <a:p>
            <a:fld id="{AFFD388D-C1F5-2049-A7E0-360A7BD44EB2}" type="datetimeFigureOut">
              <a:rPr lang="cs-CZ" smtClean="0"/>
              <a:t>16.04.2024</a:t>
            </a:fld>
            <a:endParaRPr lang="cs-CZ"/>
          </a:p>
        </p:txBody>
      </p:sp>
      <p:sp>
        <p:nvSpPr>
          <p:cNvPr id="6" name="Zástupný symbol pro zápatí 5">
            <a:extLst>
              <a:ext uri="{FF2B5EF4-FFF2-40B4-BE49-F238E27FC236}">
                <a16:creationId xmlns:a16="http://schemas.microsoft.com/office/drawing/2014/main" id="{2AB21F6F-70CC-776F-F422-D8F832D770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DE8A2C2-7AF0-15E5-A7E7-7F4465732EED}"/>
              </a:ext>
            </a:extLst>
          </p:cNvPr>
          <p:cNvSpPr>
            <a:spLocks noGrp="1"/>
          </p:cNvSpPr>
          <p:nvPr>
            <p:ph type="sldNum" sz="quarter" idx="12"/>
          </p:nvPr>
        </p:nvSpPr>
        <p:spPr/>
        <p:txBody>
          <a:bodyPr/>
          <a:lstStyle/>
          <a:p>
            <a:fld id="{8EBBB4AE-8AB8-0A4A-9BBB-4750FFFBFB64}" type="slidenum">
              <a:rPr lang="cs-CZ" smtClean="0"/>
              <a:t>‹#›</a:t>
            </a:fld>
            <a:endParaRPr lang="cs-CZ"/>
          </a:p>
        </p:txBody>
      </p:sp>
    </p:spTree>
    <p:extLst>
      <p:ext uri="{BB962C8B-B14F-4D97-AF65-F5344CB8AC3E}">
        <p14:creationId xmlns:p14="http://schemas.microsoft.com/office/powerpoint/2010/main" val="169333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715B984-629D-2E35-6ECA-E3A4D54558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1BD304D-4169-355A-B04A-1D2FAD7BA1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7FB650-67EE-CEA6-1001-EEE968F7D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D388D-C1F5-2049-A7E0-360A7BD44EB2}" type="datetimeFigureOut">
              <a:rPr lang="cs-CZ" smtClean="0"/>
              <a:t>16.04.2024</a:t>
            </a:fld>
            <a:endParaRPr lang="cs-CZ"/>
          </a:p>
        </p:txBody>
      </p:sp>
      <p:sp>
        <p:nvSpPr>
          <p:cNvPr id="5" name="Zástupný symbol pro zápatí 4">
            <a:extLst>
              <a:ext uri="{FF2B5EF4-FFF2-40B4-BE49-F238E27FC236}">
                <a16:creationId xmlns:a16="http://schemas.microsoft.com/office/drawing/2014/main" id="{8BB678B7-8E03-B319-3BE3-79D8381138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BF3AB23-8140-1830-B448-8DD4124D9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BB4AE-8AB8-0A4A-9BBB-4750FFFBFB64}" type="slidenum">
              <a:rPr lang="cs-CZ" smtClean="0"/>
              <a:t>‹#›</a:t>
            </a:fld>
            <a:endParaRPr lang="cs-CZ"/>
          </a:p>
        </p:txBody>
      </p:sp>
    </p:spTree>
    <p:extLst>
      <p:ext uri="{BB962C8B-B14F-4D97-AF65-F5344CB8AC3E}">
        <p14:creationId xmlns:p14="http://schemas.microsoft.com/office/powerpoint/2010/main" val="2124795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173362-1BD5-27FD-4EC8-DC28228B4976}"/>
              </a:ext>
            </a:extLst>
          </p:cNvPr>
          <p:cNvSpPr>
            <a:spLocks noGrp="1"/>
          </p:cNvSpPr>
          <p:nvPr>
            <p:ph type="ctrTitle"/>
          </p:nvPr>
        </p:nvSpPr>
        <p:spPr/>
        <p:txBody>
          <a:bodyPr/>
          <a:lstStyle/>
          <a:p>
            <a:r>
              <a:rPr lang="cs-CZ" dirty="0"/>
              <a:t>Sociální média a politické participace</a:t>
            </a:r>
          </a:p>
        </p:txBody>
      </p:sp>
      <p:sp>
        <p:nvSpPr>
          <p:cNvPr id="3" name="Podnadpis 2">
            <a:extLst>
              <a:ext uri="{FF2B5EF4-FFF2-40B4-BE49-F238E27FC236}">
                <a16:creationId xmlns:a16="http://schemas.microsoft.com/office/drawing/2014/main" id="{D3E650D5-6542-6DBC-C075-0877A271DF89}"/>
              </a:ext>
            </a:extLst>
          </p:cNvPr>
          <p:cNvSpPr>
            <a:spLocks noGrp="1"/>
          </p:cNvSpPr>
          <p:nvPr>
            <p:ph type="subTitle" idx="1"/>
          </p:nvPr>
        </p:nvSpPr>
        <p:spPr/>
        <p:txBody>
          <a:bodyPr/>
          <a:lstStyle/>
          <a:p>
            <a:r>
              <a:rPr lang="cs-CZ" dirty="0"/>
              <a:t>Magdaléna Šťovíčková </a:t>
            </a:r>
          </a:p>
          <a:p>
            <a:r>
              <a:rPr lang="cs-CZ" dirty="0"/>
              <a:t>FHS UK </a:t>
            </a:r>
          </a:p>
        </p:txBody>
      </p:sp>
    </p:spTree>
    <p:extLst>
      <p:ext uri="{BB962C8B-B14F-4D97-AF65-F5344CB8AC3E}">
        <p14:creationId xmlns:p14="http://schemas.microsoft.com/office/powerpoint/2010/main" val="119801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094379-DC2A-F67B-E059-8C7260A27B11}"/>
              </a:ext>
            </a:extLst>
          </p:cNvPr>
          <p:cNvSpPr>
            <a:spLocks noGrp="1"/>
          </p:cNvSpPr>
          <p:nvPr>
            <p:ph type="title"/>
          </p:nvPr>
        </p:nvSpPr>
        <p:spPr/>
        <p:txBody>
          <a:bodyPr/>
          <a:lstStyle/>
          <a:p>
            <a:r>
              <a:rPr lang="cs-CZ" sz="4400" dirty="0"/>
              <a:t>Modely „digitální demokracie</a:t>
            </a:r>
            <a:endParaRPr lang="cs-CZ" dirty="0"/>
          </a:p>
        </p:txBody>
      </p:sp>
      <p:sp>
        <p:nvSpPr>
          <p:cNvPr id="3" name="Zástupný obsah 2">
            <a:extLst>
              <a:ext uri="{FF2B5EF4-FFF2-40B4-BE49-F238E27FC236}">
                <a16:creationId xmlns:a16="http://schemas.microsoft.com/office/drawing/2014/main" id="{D46868BC-23B8-9BDF-6F2D-ADFBC835C7EE}"/>
              </a:ext>
            </a:extLst>
          </p:cNvPr>
          <p:cNvSpPr>
            <a:spLocks noGrp="1"/>
          </p:cNvSpPr>
          <p:nvPr>
            <p:ph idx="1"/>
          </p:nvPr>
        </p:nvSpPr>
        <p:spPr/>
        <p:txBody>
          <a:bodyPr>
            <a:normAutofit/>
          </a:bodyPr>
          <a:lstStyle/>
          <a:p>
            <a:r>
              <a:rPr lang="cs-CZ" sz="2000" b="1" dirty="0" err="1"/>
              <a:t>L</a:t>
            </a:r>
            <a:r>
              <a:rPr lang="cs-CZ" sz="2000" b="1" dirty="0" err="1">
                <a:effectLst/>
              </a:rPr>
              <a:t>iberálne</a:t>
            </a:r>
            <a:r>
              <a:rPr lang="cs-CZ" sz="2000" b="1" dirty="0">
                <a:effectLst/>
              </a:rPr>
              <a:t>̌-individualistický model: </a:t>
            </a:r>
            <a:r>
              <a:rPr lang="cs-CZ" sz="2000" dirty="0">
                <a:effectLst/>
              </a:rPr>
              <a:t>Internet </a:t>
            </a:r>
            <a:r>
              <a:rPr lang="cs-CZ" sz="2000" dirty="0" err="1">
                <a:effectLst/>
              </a:rPr>
              <a:t>vnímají</a:t>
            </a:r>
            <a:r>
              <a:rPr lang="cs-CZ" sz="2000" dirty="0">
                <a:effectLst/>
              </a:rPr>
              <a:t> jako </a:t>
            </a:r>
            <a:r>
              <a:rPr lang="cs-CZ" sz="2000" dirty="0" err="1">
                <a:effectLst/>
              </a:rPr>
              <a:t>tržište</a:t>
            </a:r>
            <a:r>
              <a:rPr lang="cs-CZ" sz="2000" dirty="0">
                <a:effectLst/>
              </a:rPr>
              <a:t>̌ idejí a demokracii jako agregaci </a:t>
            </a:r>
            <a:r>
              <a:rPr lang="cs-CZ" sz="2000" dirty="0" err="1">
                <a:effectLst/>
              </a:rPr>
              <a:t>individuálních</a:t>
            </a:r>
            <a:r>
              <a:rPr lang="cs-CZ" sz="2000" dirty="0">
                <a:effectLst/>
              </a:rPr>
              <a:t> rozhodnutí. </a:t>
            </a:r>
          </a:p>
          <a:p>
            <a:pPr lvl="1"/>
            <a:r>
              <a:rPr lang="cs-CZ" sz="2000" dirty="0">
                <a:effectLst/>
              </a:rPr>
              <a:t>Na </a:t>
            </a:r>
            <a:r>
              <a:rPr lang="cs-CZ" sz="2000" dirty="0" err="1">
                <a:effectLst/>
              </a:rPr>
              <a:t>sociálních</a:t>
            </a:r>
            <a:r>
              <a:rPr lang="cs-CZ" sz="2000" dirty="0">
                <a:effectLst/>
              </a:rPr>
              <a:t> </a:t>
            </a:r>
            <a:r>
              <a:rPr lang="cs-CZ" sz="2000" dirty="0" err="1">
                <a:effectLst/>
              </a:rPr>
              <a:t>médiích</a:t>
            </a:r>
            <a:r>
              <a:rPr lang="cs-CZ" sz="2000" dirty="0"/>
              <a:t> </a:t>
            </a:r>
            <a:r>
              <a:rPr lang="cs-CZ" sz="2000" dirty="0">
                <a:effectLst/>
              </a:rPr>
              <a:t> </a:t>
            </a:r>
            <a:r>
              <a:rPr lang="cs-CZ" sz="2000" dirty="0" err="1">
                <a:effectLst/>
              </a:rPr>
              <a:t>oceňují</a:t>
            </a:r>
            <a:r>
              <a:rPr lang="cs-CZ" sz="2000" dirty="0">
                <a:effectLst/>
              </a:rPr>
              <a:t> to, </a:t>
            </a:r>
            <a:r>
              <a:rPr lang="cs-CZ" sz="2000" dirty="0" err="1">
                <a:effectLst/>
              </a:rPr>
              <a:t>že</a:t>
            </a:r>
            <a:r>
              <a:rPr lang="cs-CZ" sz="2000" dirty="0">
                <a:effectLst/>
              </a:rPr>
              <a:t> </a:t>
            </a:r>
            <a:r>
              <a:rPr lang="cs-CZ" sz="2000" dirty="0" err="1">
                <a:effectLst/>
              </a:rPr>
              <a:t>dokážou</a:t>
            </a:r>
            <a:r>
              <a:rPr lang="cs-CZ" sz="2000" dirty="0">
                <a:effectLst/>
              </a:rPr>
              <a:t> „</a:t>
            </a:r>
            <a:r>
              <a:rPr lang="cs-CZ" sz="2000" dirty="0" err="1">
                <a:effectLst/>
              </a:rPr>
              <a:t>obejít</a:t>
            </a:r>
            <a:r>
              <a:rPr lang="cs-CZ" sz="2000" dirty="0">
                <a:effectLst/>
              </a:rPr>
              <a:t>“ struktury </a:t>
            </a:r>
            <a:r>
              <a:rPr lang="cs-CZ" sz="2000" dirty="0" err="1">
                <a:effectLst/>
              </a:rPr>
              <a:t>státu</a:t>
            </a:r>
            <a:r>
              <a:rPr lang="cs-CZ" sz="2000" dirty="0">
                <a:effectLst/>
              </a:rPr>
              <a:t> a </a:t>
            </a:r>
            <a:r>
              <a:rPr lang="cs-CZ" sz="2000" dirty="0" err="1">
                <a:effectLst/>
              </a:rPr>
              <a:t>politických</a:t>
            </a:r>
            <a:r>
              <a:rPr lang="cs-CZ" sz="2000" dirty="0">
                <a:effectLst/>
              </a:rPr>
              <a:t> stran a do </a:t>
            </a:r>
            <a:r>
              <a:rPr lang="cs-CZ" sz="2000" dirty="0" err="1">
                <a:effectLst/>
              </a:rPr>
              <a:t>jiste</a:t>
            </a:r>
            <a:r>
              <a:rPr lang="cs-CZ" sz="2000" dirty="0">
                <a:effectLst/>
              </a:rPr>
              <a:t>́ </a:t>
            </a:r>
            <a:r>
              <a:rPr lang="cs-CZ" sz="2000" dirty="0" err="1">
                <a:effectLst/>
              </a:rPr>
              <a:t>míry</a:t>
            </a:r>
            <a:r>
              <a:rPr lang="cs-CZ" sz="2000" dirty="0">
                <a:effectLst/>
              </a:rPr>
              <a:t> i </a:t>
            </a:r>
            <a:r>
              <a:rPr lang="cs-CZ" sz="2000" dirty="0" err="1">
                <a:effectLst/>
              </a:rPr>
              <a:t>korporátni</a:t>
            </a:r>
            <a:r>
              <a:rPr lang="cs-CZ" sz="2000" dirty="0">
                <a:effectLst/>
              </a:rPr>
              <a:t>́ </a:t>
            </a:r>
            <a:r>
              <a:rPr lang="cs-CZ" sz="2000" dirty="0" err="1">
                <a:effectLst/>
              </a:rPr>
              <a:t>zájmy</a:t>
            </a:r>
            <a:r>
              <a:rPr lang="cs-CZ" sz="2000" dirty="0">
                <a:effectLst/>
              </a:rPr>
              <a:t> a </a:t>
            </a:r>
            <a:r>
              <a:rPr lang="cs-CZ" sz="2000" dirty="0" err="1">
                <a:effectLst/>
              </a:rPr>
              <a:t>že</a:t>
            </a:r>
            <a:r>
              <a:rPr lang="cs-CZ" sz="2000" dirty="0">
                <a:effectLst/>
              </a:rPr>
              <a:t> </a:t>
            </a:r>
            <a:r>
              <a:rPr lang="cs-CZ" sz="2000" dirty="0" err="1">
                <a:effectLst/>
              </a:rPr>
              <a:t>pomáhají</a:t>
            </a:r>
            <a:r>
              <a:rPr lang="cs-CZ" sz="2000" dirty="0">
                <a:effectLst/>
              </a:rPr>
              <a:t> </a:t>
            </a:r>
            <a:r>
              <a:rPr lang="cs-CZ" sz="2000" i="1" dirty="0">
                <a:effectLst/>
              </a:rPr>
              <a:t>agregovat </a:t>
            </a:r>
            <a:r>
              <a:rPr lang="cs-CZ" sz="2000" i="1" dirty="0" err="1">
                <a:effectLst/>
              </a:rPr>
              <a:t>individuální</a:t>
            </a:r>
            <a:r>
              <a:rPr lang="cs-CZ" sz="2000" i="1" dirty="0">
                <a:effectLst/>
              </a:rPr>
              <a:t> volby.</a:t>
            </a:r>
          </a:p>
          <a:p>
            <a:pPr lvl="1"/>
            <a:r>
              <a:rPr lang="cs-CZ" sz="2000" dirty="0">
                <a:effectLst/>
              </a:rPr>
              <a:t> </a:t>
            </a:r>
            <a:r>
              <a:rPr lang="cs-CZ" sz="2000" dirty="0" err="1">
                <a:effectLst/>
              </a:rPr>
              <a:t>Praktickými</a:t>
            </a:r>
            <a:r>
              <a:rPr lang="cs-CZ" sz="2000" dirty="0">
                <a:effectLst/>
              </a:rPr>
              <a:t> </a:t>
            </a:r>
            <a:r>
              <a:rPr lang="cs-CZ" sz="2000" dirty="0" err="1">
                <a:effectLst/>
              </a:rPr>
              <a:t>příklady</a:t>
            </a:r>
            <a:r>
              <a:rPr lang="cs-CZ" sz="2000" dirty="0">
                <a:effectLst/>
              </a:rPr>
              <a:t>: </a:t>
            </a:r>
            <a:r>
              <a:rPr lang="cs-CZ" sz="2000" dirty="0" err="1">
                <a:effectLst/>
              </a:rPr>
              <a:t>různe</a:t>
            </a:r>
            <a:r>
              <a:rPr lang="cs-CZ" sz="2000" dirty="0">
                <a:effectLst/>
              </a:rPr>
              <a:t>́ projekty on-line anket, referend a voleb </a:t>
            </a:r>
          </a:p>
          <a:p>
            <a:r>
              <a:rPr lang="cs-CZ" sz="2000" b="1" dirty="0">
                <a:effectLst/>
              </a:rPr>
              <a:t>Model </a:t>
            </a:r>
            <a:r>
              <a:rPr lang="cs-CZ" sz="2000" b="1" dirty="0" err="1">
                <a:effectLst/>
              </a:rPr>
              <a:t>deliberativni</a:t>
            </a:r>
            <a:r>
              <a:rPr lang="cs-CZ" sz="2000" b="1" dirty="0">
                <a:effectLst/>
              </a:rPr>
              <a:t>́ </a:t>
            </a:r>
            <a:r>
              <a:rPr lang="cs-CZ" sz="2000" b="1" dirty="0" err="1">
                <a:effectLst/>
              </a:rPr>
              <a:t>digitální</a:t>
            </a:r>
            <a:r>
              <a:rPr lang="cs-CZ" sz="2000" b="1" dirty="0">
                <a:effectLst/>
              </a:rPr>
              <a:t> demokracie: </a:t>
            </a:r>
            <a:r>
              <a:rPr lang="cs-CZ" sz="2000" dirty="0" err="1">
                <a:effectLst/>
              </a:rPr>
              <a:t>vycház</a:t>
            </a:r>
            <a:r>
              <a:rPr lang="cs-CZ" sz="2000" dirty="0" err="1"/>
              <a:t>í</a:t>
            </a:r>
            <a:r>
              <a:rPr lang="cs-CZ" sz="2000" dirty="0">
                <a:effectLst/>
              </a:rPr>
              <a:t> z </a:t>
            </a:r>
            <a:r>
              <a:rPr lang="cs-CZ" sz="2000" dirty="0" err="1">
                <a:effectLst/>
              </a:rPr>
              <a:t>habermasovských</a:t>
            </a:r>
            <a:r>
              <a:rPr lang="cs-CZ" sz="2000" dirty="0">
                <a:effectLst/>
              </a:rPr>
              <a:t> </a:t>
            </a:r>
            <a:r>
              <a:rPr lang="cs-CZ" sz="2000" dirty="0" err="1">
                <a:effectLst/>
              </a:rPr>
              <a:t>představ</a:t>
            </a:r>
            <a:r>
              <a:rPr lang="cs-CZ" sz="2000" dirty="0">
                <a:effectLst/>
              </a:rPr>
              <a:t> o </a:t>
            </a:r>
            <a:r>
              <a:rPr lang="cs-CZ" sz="2000" dirty="0" err="1">
                <a:effectLst/>
              </a:rPr>
              <a:t>veřejne</a:t>
            </a:r>
            <a:r>
              <a:rPr lang="cs-CZ" sz="2000" dirty="0">
                <a:effectLst/>
              </a:rPr>
              <a:t>́ </a:t>
            </a:r>
            <a:r>
              <a:rPr lang="cs-CZ" sz="2000" dirty="0" err="1">
                <a:effectLst/>
              </a:rPr>
              <a:t>sféře</a:t>
            </a:r>
            <a:r>
              <a:rPr lang="cs-CZ" sz="2000" dirty="0">
                <a:effectLst/>
              </a:rPr>
              <a:t> coby prostoru pro </a:t>
            </a:r>
            <a:r>
              <a:rPr lang="cs-CZ" sz="2000" dirty="0" err="1">
                <a:effectLst/>
              </a:rPr>
              <a:t>racionální</a:t>
            </a:r>
            <a:r>
              <a:rPr lang="cs-CZ" sz="2000" dirty="0">
                <a:effectLst/>
              </a:rPr>
              <a:t> diskurz o </a:t>
            </a:r>
            <a:r>
              <a:rPr lang="cs-CZ" sz="2000" dirty="0" err="1">
                <a:effectLst/>
              </a:rPr>
              <a:t>společenských</a:t>
            </a:r>
            <a:r>
              <a:rPr lang="cs-CZ" sz="2000" dirty="0">
                <a:effectLst/>
              </a:rPr>
              <a:t> </a:t>
            </a:r>
            <a:r>
              <a:rPr lang="cs-CZ" sz="2000" dirty="0" err="1">
                <a:effectLst/>
              </a:rPr>
              <a:t>otázkách</a:t>
            </a:r>
            <a:r>
              <a:rPr lang="cs-CZ" sz="2000" dirty="0">
                <a:effectLst/>
              </a:rPr>
              <a:t> </a:t>
            </a:r>
          </a:p>
          <a:p>
            <a:pPr lvl="1"/>
            <a:r>
              <a:rPr lang="cs-CZ" sz="2000" dirty="0">
                <a:effectLst/>
              </a:rPr>
              <a:t>Internet (a </a:t>
            </a:r>
            <a:r>
              <a:rPr lang="cs-CZ" sz="2000" dirty="0" err="1">
                <a:effectLst/>
              </a:rPr>
              <a:t>sociálni</a:t>
            </a:r>
            <a:r>
              <a:rPr lang="cs-CZ" sz="2000" dirty="0">
                <a:effectLst/>
              </a:rPr>
              <a:t>́ </a:t>
            </a:r>
            <a:r>
              <a:rPr lang="cs-CZ" sz="2000" dirty="0" err="1">
                <a:effectLst/>
              </a:rPr>
              <a:t>média</a:t>
            </a:r>
            <a:r>
              <a:rPr lang="cs-CZ" sz="2000" dirty="0">
                <a:effectLst/>
              </a:rPr>
              <a:t>) obvykle </a:t>
            </a:r>
            <a:r>
              <a:rPr lang="cs-CZ" sz="2000" dirty="0"/>
              <a:t>jsou </a:t>
            </a:r>
            <a:r>
              <a:rPr lang="cs-CZ" sz="2000" dirty="0">
                <a:effectLst/>
              </a:rPr>
              <a:t>jako prostor, v </a:t>
            </a:r>
            <a:r>
              <a:rPr lang="cs-CZ" sz="2000" dirty="0" err="1">
                <a:effectLst/>
              </a:rPr>
              <a:t>němz</a:t>
            </a:r>
            <a:r>
              <a:rPr lang="cs-CZ" sz="2000" dirty="0">
                <a:effectLst/>
              </a:rPr>
              <a:t>̌ </a:t>
            </a:r>
            <a:r>
              <a:rPr lang="cs-CZ" sz="2000" dirty="0" err="1">
                <a:effectLst/>
              </a:rPr>
              <a:t>může</a:t>
            </a:r>
            <a:r>
              <a:rPr lang="cs-CZ" sz="2000" dirty="0">
                <a:effectLst/>
              </a:rPr>
              <a:t> debata </a:t>
            </a:r>
            <a:r>
              <a:rPr lang="cs-CZ" sz="2000" dirty="0" err="1">
                <a:effectLst/>
              </a:rPr>
              <a:t>probíhat</a:t>
            </a:r>
            <a:r>
              <a:rPr lang="cs-CZ" sz="2000" dirty="0">
                <a:effectLst/>
              </a:rPr>
              <a:t>. </a:t>
            </a:r>
          </a:p>
          <a:p>
            <a:r>
              <a:rPr lang="cs-CZ" sz="2000" b="1" dirty="0" err="1"/>
              <a:t>D</a:t>
            </a:r>
            <a:r>
              <a:rPr lang="cs-CZ" sz="2000" b="1" dirty="0" err="1">
                <a:effectLst/>
              </a:rPr>
              <a:t>igitální</a:t>
            </a:r>
            <a:r>
              <a:rPr lang="cs-CZ" sz="2000" b="1" dirty="0">
                <a:effectLst/>
              </a:rPr>
              <a:t> demokracie kontra </a:t>
            </a:r>
            <a:r>
              <a:rPr lang="cs-CZ" sz="2000" b="1" dirty="0" err="1">
                <a:effectLst/>
              </a:rPr>
              <a:t>veřejnost</a:t>
            </a:r>
            <a:r>
              <a:rPr lang="cs-CZ" sz="2000" b="1" dirty="0">
                <a:effectLst/>
              </a:rPr>
              <a:t>: </a:t>
            </a:r>
            <a:r>
              <a:rPr lang="cs-CZ" sz="2000" dirty="0"/>
              <a:t>k</a:t>
            </a:r>
            <a:r>
              <a:rPr lang="cs-CZ" sz="2000" dirty="0">
                <a:effectLst/>
              </a:rPr>
              <a:t>lade </a:t>
            </a:r>
            <a:r>
              <a:rPr lang="cs-CZ" sz="2000" dirty="0" err="1">
                <a:effectLst/>
              </a:rPr>
              <a:t>důraz</a:t>
            </a:r>
            <a:r>
              <a:rPr lang="cs-CZ" sz="2000" dirty="0">
                <a:effectLst/>
              </a:rPr>
              <a:t> na </a:t>
            </a:r>
            <a:r>
              <a:rPr lang="cs-CZ" sz="2000" dirty="0" err="1">
                <a:effectLst/>
              </a:rPr>
              <a:t>možnost</a:t>
            </a:r>
            <a:r>
              <a:rPr lang="cs-CZ" sz="2000" dirty="0">
                <a:effectLst/>
              </a:rPr>
              <a:t> </a:t>
            </a:r>
            <a:r>
              <a:rPr lang="cs-CZ" sz="2000" dirty="0" err="1">
                <a:effectLst/>
              </a:rPr>
              <a:t>formováni</a:t>
            </a:r>
            <a:r>
              <a:rPr lang="cs-CZ" sz="2000" dirty="0">
                <a:effectLst/>
              </a:rPr>
              <a:t>́ </a:t>
            </a:r>
            <a:r>
              <a:rPr lang="cs-CZ" sz="2000" dirty="0" err="1">
                <a:effectLst/>
              </a:rPr>
              <a:t>aktivistických</a:t>
            </a:r>
            <a:r>
              <a:rPr lang="cs-CZ" sz="2000" dirty="0">
                <a:effectLst/>
              </a:rPr>
              <a:t> a </a:t>
            </a:r>
            <a:r>
              <a:rPr lang="cs-CZ" sz="2000" dirty="0" err="1">
                <a:effectLst/>
              </a:rPr>
              <a:t>protestních</a:t>
            </a:r>
            <a:r>
              <a:rPr lang="cs-CZ" sz="2000" dirty="0">
                <a:effectLst/>
              </a:rPr>
              <a:t> platforem (jako </a:t>
            </a:r>
            <a:r>
              <a:rPr lang="cs-CZ" sz="2000" dirty="0" err="1">
                <a:effectLst/>
              </a:rPr>
              <a:t>například</a:t>
            </a:r>
            <a:r>
              <a:rPr lang="cs-CZ" sz="2000" dirty="0">
                <a:effectLst/>
              </a:rPr>
              <a:t> hnutí </a:t>
            </a:r>
            <a:r>
              <a:rPr lang="cs-CZ" sz="2000" dirty="0" err="1">
                <a:effectLst/>
              </a:rPr>
              <a:t>Occupy</a:t>
            </a:r>
            <a:r>
              <a:rPr lang="cs-CZ" sz="2000" dirty="0">
                <a:effectLst/>
              </a:rPr>
              <a:t>), jež by v </a:t>
            </a:r>
            <a:r>
              <a:rPr lang="cs-CZ" sz="2000" dirty="0" err="1">
                <a:effectLst/>
              </a:rPr>
              <a:t>tradičních</a:t>
            </a:r>
            <a:r>
              <a:rPr lang="cs-CZ" sz="2000" dirty="0">
                <a:effectLst/>
              </a:rPr>
              <a:t> </a:t>
            </a:r>
            <a:r>
              <a:rPr lang="cs-CZ" sz="2000" dirty="0" err="1">
                <a:effectLst/>
              </a:rPr>
              <a:t>médiích</a:t>
            </a:r>
            <a:r>
              <a:rPr lang="cs-CZ" sz="2000" dirty="0">
                <a:effectLst/>
              </a:rPr>
              <a:t> </a:t>
            </a:r>
            <a:r>
              <a:rPr lang="cs-CZ" sz="2000" dirty="0" err="1">
                <a:effectLst/>
              </a:rPr>
              <a:t>neměly</a:t>
            </a:r>
            <a:r>
              <a:rPr lang="cs-CZ" sz="2000" dirty="0">
                <a:effectLst/>
              </a:rPr>
              <a:t> </a:t>
            </a:r>
            <a:r>
              <a:rPr lang="cs-CZ" sz="2000" dirty="0" err="1">
                <a:effectLst/>
              </a:rPr>
              <a:t>šanci</a:t>
            </a:r>
            <a:r>
              <a:rPr lang="cs-CZ" sz="2000" dirty="0">
                <a:effectLst/>
              </a:rPr>
              <a:t> prosadit </a:t>
            </a:r>
            <a:r>
              <a:rPr lang="cs-CZ" sz="2000" dirty="0" err="1">
                <a:effectLst/>
              </a:rPr>
              <a:t>svůj</a:t>
            </a:r>
            <a:r>
              <a:rPr lang="cs-CZ" sz="2000" dirty="0">
                <a:effectLst/>
              </a:rPr>
              <a:t> hlas</a:t>
            </a:r>
          </a:p>
          <a:p>
            <a:r>
              <a:rPr lang="cs-CZ" sz="2000" b="1" dirty="0" err="1"/>
              <a:t>M</a:t>
            </a:r>
            <a:r>
              <a:rPr lang="cs-CZ" sz="2000" b="1" dirty="0" err="1">
                <a:effectLst/>
              </a:rPr>
              <a:t>arxisticke</a:t>
            </a:r>
            <a:r>
              <a:rPr lang="cs-CZ" sz="2000" b="1" dirty="0" err="1"/>
              <a:t>á</a:t>
            </a:r>
            <a:r>
              <a:rPr lang="cs-CZ" sz="2000" b="1" dirty="0">
                <a:effectLst/>
              </a:rPr>
              <a:t> </a:t>
            </a:r>
            <a:r>
              <a:rPr lang="cs-CZ" sz="2000" b="1" dirty="0" err="1">
                <a:effectLst/>
              </a:rPr>
              <a:t>digitální</a:t>
            </a:r>
            <a:r>
              <a:rPr lang="cs-CZ" sz="2000" b="1" dirty="0">
                <a:effectLst/>
              </a:rPr>
              <a:t> demokracie </a:t>
            </a:r>
            <a:r>
              <a:rPr lang="cs-CZ" sz="2000" dirty="0" err="1">
                <a:effectLst/>
              </a:rPr>
              <a:t>očekáva</a:t>
            </a:r>
            <a:r>
              <a:rPr lang="cs-CZ" sz="2000" dirty="0">
                <a:effectLst/>
              </a:rPr>
              <a:t>́, </a:t>
            </a:r>
            <a:r>
              <a:rPr lang="cs-CZ" sz="2000" dirty="0" err="1">
                <a:effectLst/>
              </a:rPr>
              <a:t>že</a:t>
            </a:r>
            <a:r>
              <a:rPr lang="cs-CZ" sz="2000" dirty="0">
                <a:effectLst/>
              </a:rPr>
              <a:t> </a:t>
            </a:r>
            <a:r>
              <a:rPr lang="cs-CZ" sz="2000" dirty="0" err="1">
                <a:effectLst/>
              </a:rPr>
              <a:t>demokraticke</a:t>
            </a:r>
            <a:r>
              <a:rPr lang="cs-CZ" sz="2000" dirty="0">
                <a:effectLst/>
              </a:rPr>
              <a:t>́ subjekty svou vlastní </a:t>
            </a:r>
            <a:r>
              <a:rPr lang="cs-CZ" sz="2000" dirty="0" err="1">
                <a:effectLst/>
              </a:rPr>
              <a:t>produktivni</a:t>
            </a:r>
            <a:r>
              <a:rPr lang="cs-CZ" sz="2000" dirty="0">
                <a:effectLst/>
              </a:rPr>
              <a:t>́ </a:t>
            </a:r>
            <a:r>
              <a:rPr lang="cs-CZ" sz="2000" dirty="0" err="1">
                <a:effectLst/>
              </a:rPr>
              <a:t>praci</a:t>
            </a:r>
            <a:r>
              <a:rPr lang="cs-CZ" sz="2000" dirty="0">
                <a:effectLst/>
              </a:rPr>
              <a:t>́ </a:t>
            </a:r>
            <a:r>
              <a:rPr lang="cs-CZ" sz="2000" dirty="0" err="1">
                <a:effectLst/>
              </a:rPr>
              <a:t>vytvářeji</a:t>
            </a:r>
            <a:r>
              <a:rPr lang="cs-CZ" sz="2000" dirty="0">
                <a:effectLst/>
              </a:rPr>
              <a:t>́ </a:t>
            </a:r>
            <a:r>
              <a:rPr lang="cs-CZ" sz="2000" dirty="0" err="1">
                <a:effectLst/>
              </a:rPr>
              <a:t>alternativni</a:t>
            </a:r>
            <a:r>
              <a:rPr lang="cs-CZ" sz="2000" dirty="0">
                <a:effectLst/>
              </a:rPr>
              <a:t>́ </a:t>
            </a:r>
            <a:r>
              <a:rPr lang="cs-CZ" sz="2000" dirty="0" err="1">
                <a:effectLst/>
              </a:rPr>
              <a:t>společenske</a:t>
            </a:r>
            <a:r>
              <a:rPr lang="cs-CZ" sz="2000" dirty="0">
                <a:effectLst/>
              </a:rPr>
              <a:t>́ a </a:t>
            </a:r>
            <a:r>
              <a:rPr lang="cs-CZ" sz="2000" dirty="0" err="1">
                <a:effectLst/>
              </a:rPr>
              <a:t>ekonomicke</a:t>
            </a:r>
            <a:r>
              <a:rPr lang="cs-CZ" sz="2000" dirty="0">
                <a:effectLst/>
              </a:rPr>
              <a:t>́ struktury </a:t>
            </a:r>
            <a:r>
              <a:rPr lang="cs-CZ" sz="2000" dirty="0" err="1">
                <a:effectLst/>
              </a:rPr>
              <a:t>vyvažujíci</a:t>
            </a:r>
            <a:r>
              <a:rPr lang="cs-CZ" sz="2000" dirty="0">
                <a:effectLst/>
              </a:rPr>
              <a:t>́ </a:t>
            </a:r>
            <a:r>
              <a:rPr lang="cs-CZ" sz="2000" dirty="0" err="1">
                <a:effectLst/>
              </a:rPr>
              <a:t>státn</a:t>
            </a:r>
            <a:r>
              <a:rPr lang="cs-CZ" sz="2000" dirty="0" err="1"/>
              <a:t>í</a:t>
            </a:r>
            <a:r>
              <a:rPr lang="cs-CZ" sz="2000" dirty="0">
                <a:effectLst/>
              </a:rPr>
              <a:t> i </a:t>
            </a:r>
            <a:r>
              <a:rPr lang="cs-CZ" sz="2000" dirty="0" err="1">
                <a:effectLst/>
              </a:rPr>
              <a:t>korporátn</a:t>
            </a:r>
            <a:r>
              <a:rPr lang="cs-CZ" sz="2000" dirty="0" err="1"/>
              <a:t>í</a:t>
            </a:r>
            <a:r>
              <a:rPr lang="cs-CZ" sz="2000" dirty="0">
                <a:effectLst/>
              </a:rPr>
              <a:t> moc </a:t>
            </a:r>
            <a:endParaRPr lang="cs-CZ" sz="2000"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29385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7AF38-6C6A-CAFA-18DF-4118DF553316}"/>
              </a:ext>
            </a:extLst>
          </p:cNvPr>
          <p:cNvSpPr>
            <a:spLocks noGrp="1"/>
          </p:cNvSpPr>
          <p:nvPr>
            <p:ph type="title"/>
          </p:nvPr>
        </p:nvSpPr>
        <p:spPr/>
        <p:txBody>
          <a:bodyPr/>
          <a:lstStyle/>
          <a:p>
            <a:r>
              <a:rPr lang="cs-CZ" dirty="0"/>
              <a:t>Sociální média…politická participace</a:t>
            </a:r>
          </a:p>
        </p:txBody>
      </p:sp>
      <p:sp>
        <p:nvSpPr>
          <p:cNvPr id="3" name="Zástupný obsah 2">
            <a:extLst>
              <a:ext uri="{FF2B5EF4-FFF2-40B4-BE49-F238E27FC236}">
                <a16:creationId xmlns:a16="http://schemas.microsoft.com/office/drawing/2014/main" id="{4C176146-8D8E-E2B1-CE87-6E54A4E36D4F}"/>
              </a:ext>
            </a:extLst>
          </p:cNvPr>
          <p:cNvSpPr>
            <a:spLocks noGrp="1"/>
          </p:cNvSpPr>
          <p:nvPr>
            <p:ph idx="1"/>
          </p:nvPr>
        </p:nvSpPr>
        <p:spPr/>
        <p:txBody>
          <a:bodyPr>
            <a:normAutofit lnSpcReduction="10000"/>
          </a:bodyPr>
          <a:lstStyle/>
          <a:p>
            <a:pPr marL="0" indent="0">
              <a:buNone/>
            </a:pPr>
            <a:endParaRPr lang="cs-CZ" dirty="0"/>
          </a:p>
          <a:p>
            <a:pPr marL="0" indent="0">
              <a:buNone/>
            </a:pPr>
            <a:r>
              <a:rPr lang="cs-CZ" dirty="0"/>
              <a:t>Tři osy debaty: </a:t>
            </a:r>
          </a:p>
          <a:p>
            <a:pPr marL="0" indent="0">
              <a:buNone/>
            </a:pPr>
            <a:endParaRPr lang="cs-CZ" dirty="0"/>
          </a:p>
          <a:p>
            <a:r>
              <a:rPr lang="cs-CZ" dirty="0"/>
              <a:t>přístup k prostředkům online participace: </a:t>
            </a:r>
            <a:r>
              <a:rPr lang="cs-CZ" dirty="0" err="1"/>
              <a:t>inkluzivnost</a:t>
            </a:r>
            <a:r>
              <a:rPr lang="cs-CZ" dirty="0"/>
              <a:t>/exkluzivnost online participace</a:t>
            </a:r>
          </a:p>
          <a:p>
            <a:endParaRPr lang="cs-CZ" dirty="0"/>
          </a:p>
          <a:p>
            <a:r>
              <a:rPr lang="cs-CZ" dirty="0"/>
              <a:t>soudržnost či fragmentace online veřejného diskurzu </a:t>
            </a:r>
          </a:p>
          <a:p>
            <a:pPr marL="0" indent="0">
              <a:buNone/>
            </a:pPr>
            <a:endParaRPr lang="cs-CZ" dirty="0"/>
          </a:p>
          <a:p>
            <a:r>
              <a:rPr lang="cs-CZ" dirty="0"/>
              <a:t>potenciál mobilizace občanů: mobilizace či normalizace</a:t>
            </a:r>
          </a:p>
        </p:txBody>
      </p:sp>
    </p:spTree>
    <p:extLst>
      <p:ext uri="{BB962C8B-B14F-4D97-AF65-F5344CB8AC3E}">
        <p14:creationId xmlns:p14="http://schemas.microsoft.com/office/powerpoint/2010/main" val="798871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6B5CC0-E972-C1B7-602E-42299BAD198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0D3A5EA-5C3D-4ED1-4B14-A58C00290020}"/>
              </a:ext>
            </a:extLst>
          </p:cNvPr>
          <p:cNvSpPr>
            <a:spLocks noGrp="1"/>
          </p:cNvSpPr>
          <p:nvPr>
            <p:ph idx="1"/>
          </p:nvPr>
        </p:nvSpPr>
        <p:spPr/>
        <p:txBody>
          <a:bodyPr/>
          <a:lstStyle/>
          <a:p>
            <a:r>
              <a:rPr lang="cs-CZ" dirty="0"/>
              <a:t>Prostředí sociálních sítí vede k osvobození a emancipace participace </a:t>
            </a:r>
          </a:p>
          <a:p>
            <a:pPr marL="0" indent="0">
              <a:buNone/>
            </a:pPr>
            <a:endParaRPr lang="cs-CZ" dirty="0"/>
          </a:p>
          <a:p>
            <a:pPr marL="0" indent="0">
              <a:buNone/>
            </a:pPr>
            <a:r>
              <a:rPr lang="cs-CZ" dirty="0"/>
              <a:t>Vs</a:t>
            </a:r>
          </a:p>
          <a:p>
            <a:pPr marL="0" indent="0">
              <a:buNone/>
            </a:pPr>
            <a:endParaRPr lang="cs-CZ" dirty="0"/>
          </a:p>
          <a:p>
            <a:r>
              <a:rPr lang="cs-CZ" dirty="0"/>
              <a:t>V rámci politické participace v prostředí sociálních sítí se </a:t>
            </a:r>
            <a:r>
              <a:rPr lang="cs-CZ" dirty="0" err="1"/>
              <a:t>zrdcadlí</a:t>
            </a:r>
            <a:r>
              <a:rPr lang="cs-CZ" dirty="0"/>
              <a:t>, zvýrazňují se již existující společenské nerovnosti</a:t>
            </a:r>
          </a:p>
        </p:txBody>
      </p:sp>
    </p:spTree>
    <p:extLst>
      <p:ext uri="{BB962C8B-B14F-4D97-AF65-F5344CB8AC3E}">
        <p14:creationId xmlns:p14="http://schemas.microsoft.com/office/powerpoint/2010/main" val="325826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5454FF-682E-46FF-B75F-EFE0B7A52268}"/>
              </a:ext>
            </a:extLst>
          </p:cNvPr>
          <p:cNvSpPr>
            <a:spLocks noGrp="1"/>
          </p:cNvSpPr>
          <p:nvPr>
            <p:ph type="title"/>
          </p:nvPr>
        </p:nvSpPr>
        <p:spPr/>
        <p:txBody>
          <a:bodyPr/>
          <a:lstStyle/>
          <a:p>
            <a:r>
              <a:rPr lang="cs-CZ" dirty="0"/>
              <a:t>Přístup k prostředkům online participace…</a:t>
            </a:r>
            <a:br>
              <a:rPr lang="cs-CZ" dirty="0"/>
            </a:br>
            <a:r>
              <a:rPr lang="cs-CZ" dirty="0" err="1"/>
              <a:t>Inkluzivita</a:t>
            </a:r>
            <a:r>
              <a:rPr lang="cs-CZ" dirty="0"/>
              <a:t> on-line participace</a:t>
            </a:r>
          </a:p>
        </p:txBody>
      </p:sp>
      <p:sp>
        <p:nvSpPr>
          <p:cNvPr id="3" name="Zástupný obsah 2">
            <a:extLst>
              <a:ext uri="{FF2B5EF4-FFF2-40B4-BE49-F238E27FC236}">
                <a16:creationId xmlns:a16="http://schemas.microsoft.com/office/drawing/2014/main" id="{8BF2BAEC-6F86-92BD-0C1C-06A0F63CF631}"/>
              </a:ext>
            </a:extLst>
          </p:cNvPr>
          <p:cNvSpPr>
            <a:spLocks noGrp="1"/>
          </p:cNvSpPr>
          <p:nvPr>
            <p:ph idx="1"/>
          </p:nvPr>
        </p:nvSpPr>
        <p:spPr/>
        <p:txBody>
          <a:bodyPr>
            <a:normAutofit fontScale="85000" lnSpcReduction="20000"/>
          </a:bodyPr>
          <a:lstStyle/>
          <a:p>
            <a:pPr marL="0" indent="0">
              <a:buNone/>
            </a:pPr>
            <a:r>
              <a:rPr lang="cs-CZ" sz="2300" b="1" dirty="0"/>
              <a:t>Do jaké míry je emancipační potenciál internetu omezený nerovnostmi ve společnosti? </a:t>
            </a:r>
          </a:p>
          <a:p>
            <a:pPr marL="0" indent="0">
              <a:buNone/>
            </a:pPr>
            <a:endParaRPr lang="cs-CZ" sz="2300" b="1" dirty="0"/>
          </a:p>
          <a:p>
            <a:pPr marL="0" indent="0">
              <a:buNone/>
            </a:pPr>
            <a:r>
              <a:rPr lang="cs-CZ" sz="2300" dirty="0"/>
              <a:t>Osvobozující a emancipační potenciál Internetu, nízké náklady</a:t>
            </a:r>
          </a:p>
          <a:p>
            <a:pPr marL="0" indent="0">
              <a:buNone/>
            </a:pPr>
            <a:r>
              <a:rPr lang="cs-CZ" sz="2300" dirty="0"/>
              <a:t>vs.</a:t>
            </a:r>
          </a:p>
          <a:p>
            <a:pPr marL="0" indent="0">
              <a:buNone/>
            </a:pPr>
            <a:r>
              <a:rPr lang="cs-CZ" sz="2300" dirty="0"/>
              <a:t>? Přístup k nástrojům a kanálům online participace</a:t>
            </a:r>
          </a:p>
          <a:p>
            <a:pPr marL="0" indent="0">
              <a:buNone/>
            </a:pPr>
            <a:endParaRPr lang="cs-CZ" sz="2300" dirty="0"/>
          </a:p>
          <a:p>
            <a:pPr marL="0" indent="0">
              <a:buNone/>
            </a:pPr>
            <a:endParaRPr lang="cs-CZ" sz="2300" dirty="0"/>
          </a:p>
          <a:p>
            <a:pPr marL="0" indent="0">
              <a:buNone/>
            </a:pPr>
            <a:r>
              <a:rPr lang="cs-CZ" sz="2300" dirty="0"/>
              <a:t>Př. „</a:t>
            </a:r>
            <a:r>
              <a:rPr lang="cs-CZ" sz="2300" i="1" dirty="0"/>
              <a:t>Digital </a:t>
            </a:r>
            <a:r>
              <a:rPr lang="cs-CZ" sz="2300" i="1" dirty="0" err="1"/>
              <a:t>divide</a:t>
            </a:r>
            <a:r>
              <a:rPr lang="cs-CZ" sz="2300" i="1" dirty="0"/>
              <a:t>“</a:t>
            </a:r>
            <a:r>
              <a:rPr lang="cs-CZ" sz="2300" dirty="0"/>
              <a:t>: strukturální znevýhodnění … nerovný přístup k technologiím dle socioekonomických nerovností, demografických faktorů </a:t>
            </a:r>
          </a:p>
          <a:p>
            <a:pPr>
              <a:buFontTx/>
              <a:buChar char="-"/>
            </a:pPr>
            <a:r>
              <a:rPr lang="cs-CZ" sz="2300" dirty="0"/>
              <a:t>Aktivní členové elitních skupin</a:t>
            </a:r>
          </a:p>
          <a:p>
            <a:pPr>
              <a:buFontTx/>
              <a:buChar char="-"/>
            </a:pPr>
            <a:r>
              <a:rPr lang="cs-CZ" sz="2300" dirty="0"/>
              <a:t>Užití médií na základě věku</a:t>
            </a:r>
          </a:p>
          <a:p>
            <a:pPr>
              <a:buFont typeface="Wingdings" pitchFamily="2" charset="2"/>
              <a:buChar char="Ø"/>
            </a:pPr>
            <a:r>
              <a:rPr lang="cs-CZ" sz="2300" dirty="0" err="1"/>
              <a:t>Rů</a:t>
            </a:r>
            <a:r>
              <a:rPr lang="cs-CZ" sz="2300" dirty="0" err="1">
                <a:effectLst/>
              </a:rPr>
              <a:t>zne</a:t>
            </a:r>
            <a:r>
              <a:rPr lang="cs-CZ" sz="2300" dirty="0">
                <a:effectLst/>
              </a:rPr>
              <a:t>́ skupiny obyvatelstva  </a:t>
            </a:r>
            <a:r>
              <a:rPr lang="cs-CZ" sz="2300" dirty="0" err="1">
                <a:effectLst/>
              </a:rPr>
              <a:t>maji</a:t>
            </a:r>
            <a:r>
              <a:rPr lang="cs-CZ" sz="2300" dirty="0">
                <a:effectLst/>
              </a:rPr>
              <a:t>́ </a:t>
            </a:r>
            <a:r>
              <a:rPr lang="cs-CZ" sz="2300" dirty="0" err="1">
                <a:effectLst/>
              </a:rPr>
              <a:t>kvalitativne</a:t>
            </a:r>
            <a:r>
              <a:rPr lang="cs-CZ" sz="2300" dirty="0">
                <a:effectLst/>
              </a:rPr>
              <a:t>̌ i </a:t>
            </a:r>
            <a:r>
              <a:rPr lang="cs-CZ" sz="2300" dirty="0" err="1">
                <a:effectLst/>
              </a:rPr>
              <a:t>kvantitativne</a:t>
            </a:r>
            <a:r>
              <a:rPr lang="cs-CZ" sz="2300" dirty="0">
                <a:effectLst/>
              </a:rPr>
              <a:t>̌ </a:t>
            </a:r>
            <a:r>
              <a:rPr lang="cs-CZ" sz="2300" dirty="0" err="1">
                <a:effectLst/>
              </a:rPr>
              <a:t>odlišny</a:t>
            </a:r>
            <a:r>
              <a:rPr lang="cs-CZ" sz="2300" dirty="0">
                <a:effectLst/>
              </a:rPr>
              <a:t>́ </a:t>
            </a:r>
            <a:r>
              <a:rPr lang="cs-CZ" sz="2300" dirty="0" err="1">
                <a:effectLst/>
              </a:rPr>
              <a:t>potenciál</a:t>
            </a:r>
            <a:r>
              <a:rPr lang="cs-CZ" sz="2300" dirty="0">
                <a:effectLst/>
              </a:rPr>
              <a:t> </a:t>
            </a:r>
            <a:r>
              <a:rPr lang="cs-CZ" sz="2300" dirty="0" err="1">
                <a:effectLst/>
              </a:rPr>
              <a:t>účastnit</a:t>
            </a:r>
            <a:r>
              <a:rPr lang="cs-CZ" sz="2300" dirty="0">
                <a:effectLst/>
              </a:rPr>
              <a:t> se </a:t>
            </a:r>
            <a:r>
              <a:rPr lang="cs-CZ" sz="2300" dirty="0" err="1">
                <a:effectLst/>
              </a:rPr>
              <a:t>takzvane</a:t>
            </a:r>
            <a:r>
              <a:rPr lang="cs-CZ" sz="2300" dirty="0">
                <a:effectLst/>
              </a:rPr>
              <a:t>́ </a:t>
            </a:r>
            <a:r>
              <a:rPr lang="cs-CZ" sz="2300" dirty="0" err="1">
                <a:effectLst/>
              </a:rPr>
              <a:t>digitálni</a:t>
            </a:r>
            <a:r>
              <a:rPr lang="cs-CZ" sz="2300" dirty="0">
                <a:effectLst/>
              </a:rPr>
              <a:t>́ demokracie. </a:t>
            </a:r>
            <a:endParaRPr lang="cs-CZ" sz="2300" dirty="0"/>
          </a:p>
          <a:p>
            <a:pPr marL="0" indent="0">
              <a:buNone/>
            </a:pPr>
            <a:endParaRPr lang="cs-CZ" dirty="0"/>
          </a:p>
        </p:txBody>
      </p:sp>
    </p:spTree>
    <p:extLst>
      <p:ext uri="{BB962C8B-B14F-4D97-AF65-F5344CB8AC3E}">
        <p14:creationId xmlns:p14="http://schemas.microsoft.com/office/powerpoint/2010/main" val="3885612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463FB-CC83-87DA-A27A-AA9326BC4A00}"/>
              </a:ext>
            </a:extLst>
          </p:cNvPr>
          <p:cNvSpPr>
            <a:spLocks noGrp="1"/>
          </p:cNvSpPr>
          <p:nvPr>
            <p:ph type="title"/>
          </p:nvPr>
        </p:nvSpPr>
        <p:spPr/>
        <p:txBody>
          <a:bodyPr/>
          <a:lstStyle/>
          <a:p>
            <a:r>
              <a:rPr lang="cs-CZ" dirty="0" err="1"/>
              <a:t>Inkluzivita</a:t>
            </a:r>
            <a:r>
              <a:rPr lang="cs-CZ" dirty="0"/>
              <a:t> on-line participace</a:t>
            </a:r>
          </a:p>
        </p:txBody>
      </p:sp>
      <p:sp>
        <p:nvSpPr>
          <p:cNvPr id="3" name="Zástupný obsah 2">
            <a:extLst>
              <a:ext uri="{FF2B5EF4-FFF2-40B4-BE49-F238E27FC236}">
                <a16:creationId xmlns:a16="http://schemas.microsoft.com/office/drawing/2014/main" id="{3097402A-2968-59E3-620C-336BB4E3DB91}"/>
              </a:ext>
            </a:extLst>
          </p:cNvPr>
          <p:cNvSpPr>
            <a:spLocks noGrp="1"/>
          </p:cNvSpPr>
          <p:nvPr>
            <p:ph idx="1"/>
          </p:nvPr>
        </p:nvSpPr>
        <p:spPr/>
        <p:txBody>
          <a:bodyPr/>
          <a:lstStyle/>
          <a:p>
            <a:pPr marL="0" indent="0">
              <a:buNone/>
            </a:pPr>
            <a:r>
              <a:rPr lang="cs-CZ" dirty="0"/>
              <a:t>Roste zájem o politickou a občanskou participaci mladých lidí s využitím nových technologií ? Může online participace kompenzovat zájem mladých lidí o politickou participaci?</a:t>
            </a:r>
          </a:p>
          <a:p>
            <a:pPr marL="0" indent="0">
              <a:buNone/>
            </a:pPr>
            <a:endParaRPr lang="cs-CZ" dirty="0"/>
          </a:p>
          <a:p>
            <a:r>
              <a:rPr lang="cs-CZ" dirty="0"/>
              <a:t>Jakých forem nabývá participace mladých na Internetu?</a:t>
            </a:r>
          </a:p>
          <a:p>
            <a:r>
              <a:rPr lang="cs-CZ" dirty="0"/>
              <a:t>Jedná se o tradiční politickou participaci?</a:t>
            </a:r>
          </a:p>
          <a:p>
            <a:r>
              <a:rPr lang="cs-CZ" dirty="0"/>
              <a:t>Neužívají častěji internet k politické a občanské participaci ti, kteří již byli aktivní? </a:t>
            </a:r>
          </a:p>
          <a:p>
            <a:endParaRPr lang="cs-CZ" dirty="0"/>
          </a:p>
        </p:txBody>
      </p:sp>
    </p:spTree>
    <p:extLst>
      <p:ext uri="{BB962C8B-B14F-4D97-AF65-F5344CB8AC3E}">
        <p14:creationId xmlns:p14="http://schemas.microsoft.com/office/powerpoint/2010/main" val="345041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B79AA4-EF62-314B-D52D-5A267309B2D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F0EA22D-6272-BDAD-FB63-7AB6F8ECE6FC}"/>
              </a:ext>
            </a:extLst>
          </p:cNvPr>
          <p:cNvSpPr>
            <a:spLocks noGrp="1"/>
          </p:cNvSpPr>
          <p:nvPr>
            <p:ph idx="1"/>
          </p:nvPr>
        </p:nvSpPr>
        <p:spPr/>
        <p:txBody>
          <a:bodyPr/>
          <a:lstStyle/>
          <a:p>
            <a:r>
              <a:rPr lang="cs-CZ" sz="3200" dirty="0">
                <a:effectLst/>
              </a:rPr>
              <a:t>Online participace </a:t>
            </a:r>
            <a:r>
              <a:rPr lang="cs-CZ" sz="3200" dirty="0" err="1">
                <a:effectLst/>
              </a:rPr>
              <a:t>umožňuje</a:t>
            </a:r>
            <a:r>
              <a:rPr lang="cs-CZ" sz="3200" dirty="0">
                <a:effectLst/>
              </a:rPr>
              <a:t> rozmnožování nových hlasů vstupujících do </a:t>
            </a:r>
            <a:r>
              <a:rPr lang="cs-CZ" sz="3200" dirty="0" err="1">
                <a:effectLst/>
              </a:rPr>
              <a:t>veřejného</a:t>
            </a:r>
            <a:r>
              <a:rPr lang="cs-CZ" sz="3200" dirty="0">
                <a:effectLst/>
              </a:rPr>
              <a:t> prostoru</a:t>
            </a:r>
          </a:p>
          <a:p>
            <a:endParaRPr lang="cs-CZ" sz="3200" dirty="0">
              <a:effectLst/>
            </a:endParaRPr>
          </a:p>
          <a:p>
            <a:pPr marL="0" indent="0">
              <a:buNone/>
            </a:pPr>
            <a:r>
              <a:rPr lang="cs-CZ" sz="3200"/>
              <a:t>Vs</a:t>
            </a:r>
          </a:p>
          <a:p>
            <a:pPr marL="0" indent="0">
              <a:buNone/>
            </a:pPr>
            <a:endParaRPr lang="cs-CZ" sz="3200" dirty="0">
              <a:effectLst/>
            </a:endParaRPr>
          </a:p>
          <a:p>
            <a:r>
              <a:rPr lang="cs-CZ" sz="3200" dirty="0"/>
              <a:t>V rámci online </a:t>
            </a:r>
            <a:r>
              <a:rPr lang="cs-CZ" sz="3200" dirty="0" err="1"/>
              <a:t>pariticipace</a:t>
            </a:r>
            <a:r>
              <a:rPr lang="cs-CZ" sz="3200" dirty="0"/>
              <a:t> </a:t>
            </a:r>
            <a:r>
              <a:rPr lang="cs-CZ" sz="3200" dirty="0">
                <a:effectLst/>
              </a:rPr>
              <a:t> </a:t>
            </a:r>
            <a:r>
              <a:rPr lang="cs-CZ" sz="3200" dirty="0" err="1">
                <a:effectLst/>
              </a:rPr>
              <a:t>docház</a:t>
            </a:r>
            <a:r>
              <a:rPr lang="cs-CZ" sz="3200" dirty="0" err="1"/>
              <a:t>í</a:t>
            </a:r>
            <a:r>
              <a:rPr lang="cs-CZ" sz="3200" dirty="0">
                <a:effectLst/>
              </a:rPr>
              <a:t> k </a:t>
            </a:r>
            <a:r>
              <a:rPr lang="cs-CZ" sz="3200" i="1" dirty="0">
                <a:effectLst/>
              </a:rPr>
              <a:t>fragmentaci </a:t>
            </a:r>
            <a:r>
              <a:rPr lang="cs-CZ" sz="3200" dirty="0">
                <a:effectLst/>
              </a:rPr>
              <a:t>a </a:t>
            </a:r>
            <a:r>
              <a:rPr lang="cs-CZ" sz="3200" dirty="0" err="1">
                <a:effectLst/>
              </a:rPr>
              <a:t>zúžení</a:t>
            </a:r>
            <a:r>
              <a:rPr lang="cs-CZ" sz="3200" dirty="0">
                <a:effectLst/>
              </a:rPr>
              <a:t> spektra </a:t>
            </a:r>
            <a:r>
              <a:rPr lang="cs-CZ" sz="3200" dirty="0" err="1">
                <a:effectLst/>
              </a:rPr>
              <a:t>názoru</a:t>
            </a:r>
            <a:r>
              <a:rPr lang="cs-CZ" sz="3200" dirty="0">
                <a:effectLst/>
              </a:rPr>
              <a:t>̊, </a:t>
            </a:r>
            <a:r>
              <a:rPr lang="cs-CZ" sz="3200" dirty="0" err="1">
                <a:effectLst/>
              </a:rPr>
              <a:t>jimz</a:t>
            </a:r>
            <a:r>
              <a:rPr lang="cs-CZ" sz="3200" dirty="0">
                <a:effectLst/>
              </a:rPr>
              <a:t>̌ jsou lidé vystaveni, a to </a:t>
            </a:r>
            <a:r>
              <a:rPr lang="cs-CZ" sz="3200" dirty="0" err="1">
                <a:effectLst/>
              </a:rPr>
              <a:t>především</a:t>
            </a:r>
            <a:r>
              <a:rPr lang="cs-CZ" sz="3200" dirty="0">
                <a:effectLst/>
              </a:rPr>
              <a:t> </a:t>
            </a:r>
            <a:r>
              <a:rPr lang="cs-CZ" sz="3200" dirty="0" err="1">
                <a:effectLst/>
              </a:rPr>
              <a:t>díky</a:t>
            </a:r>
            <a:r>
              <a:rPr lang="cs-CZ" sz="3200" dirty="0">
                <a:effectLst/>
              </a:rPr>
              <a:t> </a:t>
            </a:r>
            <a:r>
              <a:rPr lang="cs-CZ" sz="3200" dirty="0" err="1">
                <a:effectLst/>
              </a:rPr>
              <a:t>možnosti</a:t>
            </a:r>
            <a:r>
              <a:rPr lang="cs-CZ" sz="3200" dirty="0">
                <a:effectLst/>
              </a:rPr>
              <a:t> </a:t>
            </a:r>
            <a:r>
              <a:rPr lang="cs-CZ" sz="3200" dirty="0" err="1">
                <a:effectLst/>
              </a:rPr>
              <a:t>uzavírat</a:t>
            </a:r>
            <a:r>
              <a:rPr lang="cs-CZ" sz="3200" dirty="0">
                <a:effectLst/>
              </a:rPr>
              <a:t> se do </a:t>
            </a:r>
            <a:r>
              <a:rPr lang="cs-CZ" sz="3200" dirty="0" err="1">
                <a:effectLst/>
              </a:rPr>
              <a:t>názorove</a:t>
            </a:r>
            <a:r>
              <a:rPr lang="cs-CZ" sz="3200" dirty="0">
                <a:effectLst/>
              </a:rPr>
              <a:t>̌ </a:t>
            </a:r>
            <a:r>
              <a:rPr lang="cs-CZ" sz="3200" dirty="0" err="1">
                <a:effectLst/>
              </a:rPr>
              <a:t>homogenních</a:t>
            </a:r>
            <a:r>
              <a:rPr lang="cs-CZ" sz="3200" dirty="0">
                <a:effectLst/>
              </a:rPr>
              <a:t> komunit</a:t>
            </a:r>
            <a:endParaRPr lang="cs-CZ" sz="3200" dirty="0"/>
          </a:p>
          <a:p>
            <a:endParaRPr lang="cs-CZ" dirty="0"/>
          </a:p>
        </p:txBody>
      </p:sp>
    </p:spTree>
    <p:extLst>
      <p:ext uri="{BB962C8B-B14F-4D97-AF65-F5344CB8AC3E}">
        <p14:creationId xmlns:p14="http://schemas.microsoft.com/office/powerpoint/2010/main" val="1254948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4B3CE9-989D-E85F-B616-D0DFEB9698B5}"/>
              </a:ext>
            </a:extLst>
          </p:cNvPr>
          <p:cNvSpPr>
            <a:spLocks noGrp="1"/>
          </p:cNvSpPr>
          <p:nvPr>
            <p:ph type="title"/>
          </p:nvPr>
        </p:nvSpPr>
        <p:spPr/>
        <p:txBody>
          <a:bodyPr/>
          <a:lstStyle/>
          <a:p>
            <a:r>
              <a:rPr lang="cs-CZ" dirty="0"/>
              <a:t>Soudržnost nebo fragmentace on-line veřejného diskurzu</a:t>
            </a:r>
          </a:p>
        </p:txBody>
      </p:sp>
      <p:sp>
        <p:nvSpPr>
          <p:cNvPr id="3" name="Zástupný obsah 2">
            <a:extLst>
              <a:ext uri="{FF2B5EF4-FFF2-40B4-BE49-F238E27FC236}">
                <a16:creationId xmlns:a16="http://schemas.microsoft.com/office/drawing/2014/main" id="{E8BB3EF2-31CC-5D52-90DA-1C9BFEB1976F}"/>
              </a:ext>
            </a:extLst>
          </p:cNvPr>
          <p:cNvSpPr>
            <a:spLocks noGrp="1"/>
          </p:cNvSpPr>
          <p:nvPr>
            <p:ph idx="1"/>
          </p:nvPr>
        </p:nvSpPr>
        <p:spPr/>
        <p:txBody>
          <a:bodyPr/>
          <a:lstStyle/>
          <a:p>
            <a:pPr marL="0" indent="0">
              <a:buNone/>
            </a:pPr>
            <a:r>
              <a:rPr lang="cs-CZ" b="1" dirty="0"/>
              <a:t>Přispívá online participace k soudržnosti politické komunikace a života či vede k fragmentaci?</a:t>
            </a:r>
          </a:p>
          <a:p>
            <a:r>
              <a:rPr lang="cs-CZ" dirty="0"/>
              <a:t>Optimisté: online participace přispívá k </a:t>
            </a:r>
            <a:r>
              <a:rPr lang="cs-CZ" i="1" dirty="0"/>
              <a:t>integraci</a:t>
            </a:r>
            <a:r>
              <a:rPr lang="cs-CZ" dirty="0"/>
              <a:t> různých názorových proudů, nových hlasů</a:t>
            </a:r>
          </a:p>
          <a:p>
            <a:r>
              <a:rPr lang="cs-CZ" dirty="0"/>
              <a:t> Skeptici: hypotéza o </a:t>
            </a:r>
            <a:r>
              <a:rPr lang="cs-CZ" i="1" dirty="0"/>
              <a:t>fragmentaci</a:t>
            </a:r>
            <a:r>
              <a:rPr lang="cs-CZ" dirty="0"/>
              <a:t>, izolaci, polarizaci názorů v online prostředí</a:t>
            </a:r>
          </a:p>
          <a:p>
            <a:pPr lvl="1"/>
            <a:r>
              <a:rPr lang="cs-CZ" dirty="0"/>
              <a:t>Vytváření názorově spřízněných skupin, které se nekonfrontují s názory jiných skupin, jen se utvrzují ve svých názorech a nejsou konfrontovány s názory opačnými (vs. </a:t>
            </a:r>
            <a:r>
              <a:rPr lang="cs-CZ" dirty="0" err="1"/>
              <a:t>habermasovské</a:t>
            </a:r>
            <a:r>
              <a:rPr lang="cs-CZ" dirty="0"/>
              <a:t> pojetí veřejné sféry)</a:t>
            </a:r>
          </a:p>
        </p:txBody>
      </p:sp>
    </p:spTree>
    <p:extLst>
      <p:ext uri="{BB962C8B-B14F-4D97-AF65-F5344CB8AC3E}">
        <p14:creationId xmlns:p14="http://schemas.microsoft.com/office/powerpoint/2010/main" val="138609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1DA68A-59C4-E159-4365-28C0270572E7}"/>
              </a:ext>
            </a:extLst>
          </p:cNvPr>
          <p:cNvSpPr>
            <a:spLocks noGrp="1"/>
          </p:cNvSpPr>
          <p:nvPr>
            <p:ph type="title"/>
          </p:nvPr>
        </p:nvSpPr>
        <p:spPr/>
        <p:txBody>
          <a:bodyPr/>
          <a:lstStyle/>
          <a:p>
            <a:r>
              <a:rPr lang="cs-CZ" dirty="0"/>
              <a:t>Př. Výzkumu … diskriminace, vyloučení</a:t>
            </a:r>
          </a:p>
        </p:txBody>
      </p:sp>
      <p:sp>
        <p:nvSpPr>
          <p:cNvPr id="3" name="Zástupný obsah 2">
            <a:extLst>
              <a:ext uri="{FF2B5EF4-FFF2-40B4-BE49-F238E27FC236}">
                <a16:creationId xmlns:a16="http://schemas.microsoft.com/office/drawing/2014/main" id="{0AA4BDA2-A456-C0BE-63E6-FC6A8DD68B9C}"/>
              </a:ext>
            </a:extLst>
          </p:cNvPr>
          <p:cNvSpPr>
            <a:spLocks noGrp="1"/>
          </p:cNvSpPr>
          <p:nvPr>
            <p:ph idx="1"/>
          </p:nvPr>
        </p:nvSpPr>
        <p:spPr/>
        <p:txBody>
          <a:bodyPr>
            <a:normAutofit fontScale="85000" lnSpcReduction="20000"/>
          </a:bodyPr>
          <a:lstStyle/>
          <a:p>
            <a:pPr marL="0" indent="0">
              <a:buNone/>
            </a:pPr>
            <a:r>
              <a:rPr lang="cs-CZ" b="0" i="0" u="none" strike="noStrike" dirty="0">
                <a:solidFill>
                  <a:srgbClr val="000000"/>
                </a:solidFill>
                <a:effectLst/>
              </a:rPr>
              <a:t>Mladí aktivisté jsou v Česku v online diskusích vylučováni z veřejného dění</a:t>
            </a:r>
          </a:p>
          <a:p>
            <a:r>
              <a:rPr lang="cs-CZ" dirty="0">
                <a:solidFill>
                  <a:srgbClr val="000000"/>
                </a:solidFill>
              </a:rPr>
              <a:t>výzkum zaměřený na </a:t>
            </a:r>
            <a:r>
              <a:rPr lang="cs-CZ" b="0" i="0" u="none" strike="noStrike" dirty="0">
                <a:solidFill>
                  <a:srgbClr val="000000"/>
                </a:solidFill>
                <a:effectLst/>
              </a:rPr>
              <a:t>vyjadřování směrem k celosvětovému mládežnickému klimatickému hnutí </a:t>
            </a:r>
            <a:r>
              <a:rPr lang="cs-CZ" b="0" i="0" u="none" strike="noStrike" dirty="0" err="1">
                <a:solidFill>
                  <a:srgbClr val="000000"/>
                </a:solidFill>
                <a:effectLst/>
              </a:rPr>
              <a:t>Fridays</a:t>
            </a:r>
            <a:r>
              <a:rPr lang="cs-CZ" b="0" i="0" u="none" strike="noStrike" dirty="0">
                <a:solidFill>
                  <a:srgbClr val="000000"/>
                </a:solidFill>
                <a:effectLst/>
              </a:rPr>
              <a:t> </a:t>
            </a:r>
            <a:r>
              <a:rPr lang="cs-CZ" b="0" i="0" u="none" strike="noStrike" dirty="0" err="1">
                <a:solidFill>
                  <a:srgbClr val="000000"/>
                </a:solidFill>
                <a:effectLst/>
              </a:rPr>
              <a:t>For</a:t>
            </a:r>
            <a:r>
              <a:rPr lang="cs-CZ" b="0" i="0" u="none" strike="noStrike" dirty="0">
                <a:solidFill>
                  <a:srgbClr val="000000"/>
                </a:solidFill>
                <a:effectLst/>
              </a:rPr>
              <a:t> </a:t>
            </a:r>
            <a:r>
              <a:rPr lang="cs-CZ" b="0" i="0" u="none" strike="noStrike" dirty="0" err="1">
                <a:solidFill>
                  <a:srgbClr val="000000"/>
                </a:solidFill>
                <a:effectLst/>
              </a:rPr>
              <a:t>Future</a:t>
            </a:r>
            <a:r>
              <a:rPr lang="cs-CZ" b="0" i="0" u="none" strike="noStrike" dirty="0">
                <a:solidFill>
                  <a:srgbClr val="000000"/>
                </a:solidFill>
                <a:effectLst/>
              </a:rPr>
              <a:t> (FFF), které vzniklo v roce 2018 po vystoupení Grety Thunberg před švédským parlamentem. </a:t>
            </a:r>
          </a:p>
          <a:p>
            <a:pPr marL="0" indent="0">
              <a:buNone/>
            </a:pPr>
            <a:endParaRPr lang="cs-CZ" dirty="0">
              <a:solidFill>
                <a:srgbClr val="000000"/>
              </a:solidFill>
            </a:endParaRPr>
          </a:p>
          <a:p>
            <a:pPr marL="0" indent="0">
              <a:buNone/>
            </a:pPr>
            <a:r>
              <a:rPr lang="cs-CZ" dirty="0">
                <a:solidFill>
                  <a:srgbClr val="000000"/>
                </a:solidFill>
              </a:rPr>
              <a:t>D</a:t>
            </a:r>
            <a:r>
              <a:rPr lang="cs-CZ" b="0" i="0" u="none" strike="noStrike" dirty="0">
                <a:solidFill>
                  <a:srgbClr val="000000"/>
                </a:solidFill>
                <a:effectLst/>
              </a:rPr>
              <a:t>vě základní skupiny strategií vylučování:</a:t>
            </a:r>
          </a:p>
          <a:p>
            <a:pPr marL="0" indent="0">
              <a:buNone/>
            </a:pPr>
            <a:r>
              <a:rPr lang="cs-CZ" b="0" i="0" u="none" strike="noStrike" dirty="0">
                <a:solidFill>
                  <a:srgbClr val="000000"/>
                </a:solidFill>
                <a:effectLst/>
              </a:rPr>
              <a:t>Zaprvé online diskutující </a:t>
            </a:r>
            <a:r>
              <a:rPr lang="cs-CZ" b="1" i="0" u="none" strike="noStrike" dirty="0">
                <a:solidFill>
                  <a:srgbClr val="000000"/>
                </a:solidFill>
                <a:effectLst/>
              </a:rPr>
              <a:t>přisuzují mladým lidem role, které jsou jim představovány jako vhodné pro jejich věk, a zároveň jim upírají politickou aktivitu</a:t>
            </a:r>
            <a:r>
              <a:rPr lang="cs-CZ" b="0" i="0" u="none" strike="noStrike" dirty="0">
                <a:solidFill>
                  <a:srgbClr val="000000"/>
                </a:solidFill>
                <a:effectLst/>
              </a:rPr>
              <a:t>, která je prezentována jako pro jejich věkovou kategorii nepatřičná. </a:t>
            </a:r>
          </a:p>
          <a:p>
            <a:pPr marL="0" indent="0">
              <a:buNone/>
            </a:pPr>
            <a:r>
              <a:rPr lang="cs-CZ" b="0" i="0" u="none" strike="noStrike" dirty="0">
                <a:solidFill>
                  <a:srgbClr val="000000"/>
                </a:solidFill>
                <a:effectLst/>
              </a:rPr>
              <a:t>Zadruhé v online diskusích </a:t>
            </a:r>
            <a:r>
              <a:rPr lang="cs-CZ" b="1" i="0" u="none" strike="noStrike" dirty="0">
                <a:solidFill>
                  <a:srgbClr val="000000"/>
                </a:solidFill>
                <a:effectLst/>
              </a:rPr>
              <a:t>představují mládež jako irelevantní politické aktéry tím, že mladé aktivisty označují za nositele nenormálních hodnot </a:t>
            </a:r>
            <a:r>
              <a:rPr lang="cs-CZ" b="0" i="0" u="none" strike="noStrike" dirty="0">
                <a:solidFill>
                  <a:srgbClr val="000000"/>
                </a:solidFill>
                <a:effectLst/>
              </a:rPr>
              <a:t>a/nebo za </a:t>
            </a:r>
            <a:r>
              <a:rPr lang="cs-CZ" b="1" i="0" u="none" strike="noStrike" dirty="0">
                <a:solidFill>
                  <a:srgbClr val="000000"/>
                </a:solidFill>
                <a:effectLst/>
              </a:rPr>
              <a:t>zmanipulované jinými aktéry, kteří se pro své politické názory údajně zdiskreditovali.</a:t>
            </a:r>
            <a:endParaRPr lang="cs-CZ" b="1" dirty="0"/>
          </a:p>
        </p:txBody>
      </p:sp>
    </p:spTree>
    <p:extLst>
      <p:ext uri="{BB962C8B-B14F-4D97-AF65-F5344CB8AC3E}">
        <p14:creationId xmlns:p14="http://schemas.microsoft.com/office/powerpoint/2010/main" val="179105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CCF0B-316C-1741-AB6E-0EF809F8AA9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77F0819-01FE-A153-BA36-3D2FA81B2460}"/>
              </a:ext>
            </a:extLst>
          </p:cNvPr>
          <p:cNvSpPr>
            <a:spLocks noGrp="1"/>
          </p:cNvSpPr>
          <p:nvPr>
            <p:ph idx="1"/>
          </p:nvPr>
        </p:nvSpPr>
        <p:spPr/>
        <p:txBody>
          <a:bodyPr>
            <a:normAutofit fontScale="92500" lnSpcReduction="20000"/>
          </a:bodyPr>
          <a:lstStyle/>
          <a:p>
            <a:pPr marL="0" indent="0" algn="l">
              <a:buNone/>
            </a:pPr>
            <a:r>
              <a:rPr lang="cs-CZ" b="1" i="0" u="none" strike="noStrike" dirty="0">
                <a:solidFill>
                  <a:srgbClr val="000000"/>
                </a:solidFill>
                <a:effectLst/>
              </a:rPr>
              <a:t>Strategie vyloučení mladých aktivistů online veřejností</a:t>
            </a:r>
            <a:endParaRPr lang="cs-CZ" b="0" i="0" u="none" strike="noStrike" dirty="0">
              <a:solidFill>
                <a:srgbClr val="000000"/>
              </a:solidFill>
              <a:effectLst/>
            </a:endParaRPr>
          </a:p>
          <a:p>
            <a:pPr algn="l">
              <a:buFont typeface="+mj-lt"/>
              <a:buAutoNum type="arabicPeriod"/>
            </a:pPr>
            <a:r>
              <a:rPr lang="cs-CZ" b="0" i="0" u="none" strike="noStrike" dirty="0">
                <a:solidFill>
                  <a:srgbClr val="000000"/>
                </a:solidFill>
                <a:effectLst/>
              </a:rPr>
              <a:t>Přisuzování rolí, které jsou pro děti a mladistvé vhodné</a:t>
            </a:r>
          </a:p>
          <a:p>
            <a:pPr marL="742950" lvl="1" indent="-285750" algn="l">
              <a:buFont typeface="+mj-lt"/>
              <a:buAutoNum type="arabicPeriod"/>
            </a:pPr>
            <a:r>
              <a:rPr lang="cs-CZ" b="0" i="0" u="none" strike="noStrike" dirty="0">
                <a:solidFill>
                  <a:srgbClr val="000000"/>
                </a:solidFill>
                <a:effectLst/>
              </a:rPr>
              <a:t>Mladí se mají soustředit na “bytí dětmi”, místo toho, aby se zapojovali do politických akcí.</a:t>
            </a:r>
          </a:p>
          <a:p>
            <a:pPr marL="742950" lvl="1" indent="-285750" algn="l">
              <a:buFont typeface="+mj-lt"/>
              <a:buAutoNum type="arabicPeriod"/>
            </a:pPr>
            <a:r>
              <a:rPr lang="cs-CZ" b="0" i="0" u="none" strike="noStrike" dirty="0">
                <a:solidFill>
                  <a:srgbClr val="000000"/>
                </a:solidFill>
                <a:effectLst/>
              </a:rPr>
              <a:t>Mladí se mají aktivně podílet na přímé ochraně životního prostředí, ne na politice.</a:t>
            </a:r>
          </a:p>
          <a:p>
            <a:pPr marL="742950" lvl="1" indent="-285750" algn="l">
              <a:buFont typeface="+mj-lt"/>
              <a:buAutoNum type="arabicPeriod"/>
            </a:pPr>
            <a:r>
              <a:rPr lang="cs-CZ" b="0" i="0" u="none" strike="noStrike" dirty="0">
                <a:solidFill>
                  <a:srgbClr val="000000"/>
                </a:solidFill>
                <a:effectLst/>
              </a:rPr>
              <a:t>Mladí mají studovat a stát se odborníky, místo aby byli politicky aktivní.</a:t>
            </a:r>
          </a:p>
          <a:p>
            <a:pPr marL="742950" lvl="1" indent="-285750" algn="l">
              <a:buFont typeface="+mj-lt"/>
              <a:buAutoNum type="arabicPeriod"/>
            </a:pPr>
            <a:r>
              <a:rPr lang="cs-CZ" b="0" i="0" u="none" strike="noStrike" dirty="0">
                <a:solidFill>
                  <a:srgbClr val="000000"/>
                </a:solidFill>
                <a:effectLst/>
              </a:rPr>
              <a:t>Mladí by se neměli odchylovat od předepsaných rolí. Diskutujícími jsou například mladí označováni za rozmazlené, líné záškoláky nebo flákače, protože údajně raději chodí na demonstrace, než aby se učili nebo pracovali na záchraně planety. Dále je stávkující mládež označována za pokryteckou, protože příliš konzumuje, a tak paradoxně "demonstruje proti ničení klimatu, k němuž významně přispívá".</a:t>
            </a:r>
          </a:p>
          <a:p>
            <a:pPr algn="l">
              <a:buFont typeface="+mj-lt"/>
              <a:buAutoNum type="arabicPeriod"/>
            </a:pPr>
            <a:r>
              <a:rPr lang="cs-CZ" b="0" i="0" u="none" strike="noStrike" dirty="0">
                <a:solidFill>
                  <a:srgbClr val="000000"/>
                </a:solidFill>
                <a:effectLst/>
              </a:rPr>
              <a:t>Nálepkování na základě hodnot s cílem vyloučit mládež z veřejné sféry - označení za zmanipulované loutky “levičáků”, liberálů a globalizovaného Západu</a:t>
            </a:r>
          </a:p>
          <a:p>
            <a:endParaRPr lang="cs-CZ" dirty="0"/>
          </a:p>
        </p:txBody>
      </p:sp>
    </p:spTree>
    <p:extLst>
      <p:ext uri="{BB962C8B-B14F-4D97-AF65-F5344CB8AC3E}">
        <p14:creationId xmlns:p14="http://schemas.microsoft.com/office/powerpoint/2010/main" val="3863210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8C1F98-C19E-8BBF-5C9A-81302150F1B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84E8C28-C05D-0622-44ED-D501E6C631D0}"/>
              </a:ext>
            </a:extLst>
          </p:cNvPr>
          <p:cNvSpPr>
            <a:spLocks noGrp="1"/>
          </p:cNvSpPr>
          <p:nvPr>
            <p:ph idx="1"/>
          </p:nvPr>
        </p:nvSpPr>
        <p:spPr/>
        <p:txBody>
          <a:bodyPr>
            <a:normAutofit lnSpcReduction="10000"/>
          </a:bodyPr>
          <a:lstStyle/>
          <a:p>
            <a:r>
              <a:rPr lang="cs-CZ" sz="3200" dirty="0" err="1">
                <a:effectLst/>
                <a:latin typeface="Calibri" panose="020F0502020204030204" pitchFamily="34" charset="0"/>
                <a:cs typeface="Calibri" panose="020F0502020204030204" pitchFamily="34" charset="0"/>
              </a:rPr>
              <a:t>Sociálni</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média</a:t>
            </a:r>
            <a:r>
              <a:rPr lang="cs-CZ" sz="3200" dirty="0">
                <a:effectLst/>
                <a:latin typeface="Calibri" panose="020F0502020204030204" pitchFamily="34" charset="0"/>
                <a:cs typeface="Calibri" panose="020F0502020204030204" pitchFamily="34" charset="0"/>
              </a:rPr>
              <a:t> alternativou k </a:t>
            </a:r>
            <a:r>
              <a:rPr lang="cs-CZ" sz="3200" dirty="0" err="1">
                <a:effectLst/>
                <a:latin typeface="Calibri" panose="020F0502020204030204" pitchFamily="34" charset="0"/>
                <a:cs typeface="Calibri" panose="020F0502020204030204" pitchFamily="34" charset="0"/>
              </a:rPr>
              <a:t>tradičním</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médiím</a:t>
            </a:r>
            <a:r>
              <a:rPr lang="cs-CZ" sz="3200" dirty="0">
                <a:effectLst/>
                <a:latin typeface="Calibri" panose="020F0502020204030204" pitchFamily="34" charset="0"/>
                <a:cs typeface="Calibri" panose="020F0502020204030204" pitchFamily="34" charset="0"/>
              </a:rPr>
              <a:t> a mohou </a:t>
            </a:r>
            <a:r>
              <a:rPr lang="cs-CZ" sz="3200" dirty="0" err="1">
                <a:effectLst/>
                <a:latin typeface="Calibri" panose="020F0502020204030204" pitchFamily="34" charset="0"/>
                <a:cs typeface="Calibri" panose="020F0502020204030204" pitchFamily="34" charset="0"/>
              </a:rPr>
              <a:t>přispět</a:t>
            </a:r>
            <a:r>
              <a:rPr lang="cs-CZ" sz="3200" dirty="0">
                <a:effectLst/>
                <a:latin typeface="Calibri" panose="020F0502020204030204" pitchFamily="34" charset="0"/>
                <a:cs typeface="Calibri" panose="020F0502020204030204" pitchFamily="34" charset="0"/>
              </a:rPr>
              <a:t> k aktivizaci </a:t>
            </a:r>
            <a:r>
              <a:rPr lang="cs-CZ" sz="3200" dirty="0" err="1">
                <a:effectLst/>
                <a:latin typeface="Calibri" panose="020F0502020204030204" pitchFamily="34" charset="0"/>
                <a:cs typeface="Calibri" panose="020F0502020204030204" pitchFamily="34" charset="0"/>
              </a:rPr>
              <a:t>jiných</a:t>
            </a:r>
            <a:r>
              <a:rPr lang="cs-CZ" sz="3200" dirty="0">
                <a:effectLst/>
                <a:latin typeface="Calibri" panose="020F0502020204030204" pitchFamily="34" charset="0"/>
                <a:cs typeface="Calibri" panose="020F0502020204030204" pitchFamily="34" charset="0"/>
              </a:rPr>
              <a:t> segmentů populace, </a:t>
            </a:r>
            <a:r>
              <a:rPr lang="cs-CZ" sz="3200" dirty="0" err="1">
                <a:effectLst/>
                <a:latin typeface="Calibri" panose="020F0502020204030204" pitchFamily="34" charset="0"/>
                <a:cs typeface="Calibri" panose="020F0502020204030204" pitchFamily="34" charset="0"/>
              </a:rPr>
              <a:t>zejména</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mladších</a:t>
            </a:r>
            <a:r>
              <a:rPr lang="cs-CZ" sz="3200" dirty="0">
                <a:effectLst/>
                <a:latin typeface="Calibri" panose="020F0502020204030204" pitchFamily="34" charset="0"/>
                <a:cs typeface="Calibri" panose="020F0502020204030204" pitchFamily="34" charset="0"/>
              </a:rPr>
              <a:t> lidí a lidí s </a:t>
            </a:r>
            <a:r>
              <a:rPr lang="cs-CZ" sz="3200" dirty="0" err="1">
                <a:effectLst/>
                <a:latin typeface="Calibri" panose="020F0502020204030204" pitchFamily="34" charset="0"/>
                <a:cs typeface="Calibri" panose="020F0502020204030204" pitchFamily="34" charset="0"/>
              </a:rPr>
              <a:t>nižším</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socioekonomickým</a:t>
            </a:r>
            <a:r>
              <a:rPr lang="cs-CZ" sz="3200" dirty="0">
                <a:effectLst/>
                <a:latin typeface="Calibri" panose="020F0502020204030204" pitchFamily="34" charset="0"/>
                <a:cs typeface="Calibri" panose="020F0502020204030204" pitchFamily="34" charset="0"/>
              </a:rPr>
              <a:t> statusem. </a:t>
            </a:r>
          </a:p>
          <a:p>
            <a:endParaRPr lang="cs-CZ" sz="3200" dirty="0">
              <a:latin typeface="Calibri" panose="020F0502020204030204" pitchFamily="34" charset="0"/>
              <a:cs typeface="Calibri" panose="020F0502020204030204" pitchFamily="34" charset="0"/>
            </a:endParaRPr>
          </a:p>
          <a:p>
            <a:pPr marL="0" indent="0">
              <a:buNone/>
            </a:pPr>
            <a:r>
              <a:rPr lang="cs-CZ" sz="3200" dirty="0">
                <a:latin typeface="Calibri" panose="020F0502020204030204" pitchFamily="34" charset="0"/>
                <a:cs typeface="Calibri" panose="020F0502020204030204" pitchFamily="34" charset="0"/>
              </a:rPr>
              <a:t>Vs. </a:t>
            </a:r>
          </a:p>
          <a:p>
            <a:pPr marL="0" indent="0">
              <a:buNone/>
            </a:pPr>
            <a:endParaRPr lang="cs-CZ" sz="3200" dirty="0">
              <a:latin typeface="Calibri" panose="020F0502020204030204" pitchFamily="34" charset="0"/>
              <a:cs typeface="Calibri" panose="020F0502020204030204" pitchFamily="34" charset="0"/>
            </a:endParaRPr>
          </a:p>
          <a:p>
            <a:r>
              <a:rPr lang="cs-CZ" sz="3200" dirty="0">
                <a:latin typeface="Calibri" panose="020F0502020204030204" pitchFamily="34" charset="0"/>
                <a:cs typeface="Calibri" panose="020F0502020204030204" pitchFamily="34" charset="0"/>
              </a:rPr>
              <a:t>L</a:t>
            </a:r>
            <a:r>
              <a:rPr lang="cs-CZ" sz="3200" dirty="0">
                <a:effectLst/>
                <a:latin typeface="Calibri" panose="020F0502020204030204" pitchFamily="34" charset="0"/>
                <a:cs typeface="Calibri" panose="020F0502020204030204" pitchFamily="34" charset="0"/>
              </a:rPr>
              <a:t>idé </a:t>
            </a:r>
            <a:r>
              <a:rPr lang="cs-CZ" sz="3200" dirty="0" err="1">
                <a:effectLst/>
                <a:latin typeface="Calibri" panose="020F0502020204030204" pitchFamily="34" charset="0"/>
                <a:cs typeface="Calibri" panose="020F0502020204030204" pitchFamily="34" charset="0"/>
              </a:rPr>
              <a:t>vyhledávaji</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mediální</a:t>
            </a:r>
            <a:r>
              <a:rPr lang="cs-CZ" sz="3200" dirty="0">
                <a:effectLst/>
                <a:latin typeface="Calibri" panose="020F0502020204030204" pitchFamily="34" charset="0"/>
                <a:cs typeface="Calibri" panose="020F0502020204030204" pitchFamily="34" charset="0"/>
              </a:rPr>
              <a:t> obsahy na </a:t>
            </a:r>
            <a:r>
              <a:rPr lang="cs-CZ" sz="3200" dirty="0" err="1">
                <a:effectLst/>
                <a:latin typeface="Calibri" panose="020F0502020204030204" pitchFamily="34" charset="0"/>
                <a:cs typeface="Calibri" panose="020F0502020204030204" pitchFamily="34" charset="0"/>
              </a:rPr>
              <a:t>základe</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sve</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předchozi</a:t>
            </a:r>
            <a:r>
              <a:rPr lang="cs-CZ" sz="3200" dirty="0">
                <a:effectLst/>
                <a:latin typeface="Calibri" panose="020F0502020204030204" pitchFamily="34" charset="0"/>
                <a:cs typeface="Calibri" panose="020F0502020204030204" pitchFamily="34" charset="0"/>
              </a:rPr>
              <a:t>́ (</a:t>
            </a:r>
            <a:r>
              <a:rPr lang="cs-CZ" sz="3200" dirty="0" err="1">
                <a:effectLst/>
                <a:latin typeface="Calibri" panose="020F0502020204030204" pitchFamily="34" charset="0"/>
                <a:cs typeface="Calibri" panose="020F0502020204030204" pitchFamily="34" charset="0"/>
              </a:rPr>
              <a:t>politicke</a:t>
            </a:r>
            <a:r>
              <a:rPr lang="cs-CZ" sz="3200" dirty="0">
                <a:effectLst/>
                <a:latin typeface="Calibri" panose="020F0502020204030204" pitchFamily="34" charset="0"/>
                <a:cs typeface="Calibri" panose="020F0502020204030204" pitchFamily="34" charset="0"/>
              </a:rPr>
              <a:t>́) aktivity, angažují se jen ti, kteří se již zapojili i v rámci kontextu tradičních médií a forem </a:t>
            </a:r>
            <a:r>
              <a:rPr lang="cs-CZ" sz="3200" dirty="0" err="1">
                <a:effectLst/>
                <a:latin typeface="Calibri" panose="020F0502020204030204" pitchFamily="34" charset="0"/>
                <a:cs typeface="Calibri" panose="020F0502020204030204" pitchFamily="34" charset="0"/>
              </a:rPr>
              <a:t>agažovanosti</a:t>
            </a:r>
            <a:endParaRPr lang="cs-CZ" sz="3200" dirty="0">
              <a:latin typeface="Calibri" panose="020F0502020204030204" pitchFamily="34" charset="0"/>
              <a:cs typeface="Calibri" panose="020F0502020204030204" pitchFamily="34" charset="0"/>
            </a:endParaRPr>
          </a:p>
          <a:p>
            <a:endParaRPr lang="cs-CZ" dirty="0"/>
          </a:p>
        </p:txBody>
      </p:sp>
    </p:spTree>
    <p:extLst>
      <p:ext uri="{BB962C8B-B14F-4D97-AF65-F5344CB8AC3E}">
        <p14:creationId xmlns:p14="http://schemas.microsoft.com/office/powerpoint/2010/main" val="418102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203945-7CE9-2145-1F60-063ADB1F829F}"/>
              </a:ext>
            </a:extLst>
          </p:cNvPr>
          <p:cNvSpPr>
            <a:spLocks noGrp="1"/>
          </p:cNvSpPr>
          <p:nvPr>
            <p:ph type="title"/>
          </p:nvPr>
        </p:nvSpPr>
        <p:spPr/>
        <p:txBody>
          <a:bodyPr/>
          <a:lstStyle/>
          <a:p>
            <a:r>
              <a:rPr lang="cs-CZ" dirty="0"/>
              <a:t>Tradiční politická participace</a:t>
            </a:r>
          </a:p>
        </p:txBody>
      </p:sp>
      <p:sp>
        <p:nvSpPr>
          <p:cNvPr id="3" name="Zástupný obsah 2">
            <a:extLst>
              <a:ext uri="{FF2B5EF4-FFF2-40B4-BE49-F238E27FC236}">
                <a16:creationId xmlns:a16="http://schemas.microsoft.com/office/drawing/2014/main" id="{9978BF5A-7270-99BD-0626-155977F9BDF6}"/>
              </a:ext>
            </a:extLst>
          </p:cNvPr>
          <p:cNvSpPr>
            <a:spLocks noGrp="1"/>
          </p:cNvSpPr>
          <p:nvPr>
            <p:ph idx="1"/>
          </p:nvPr>
        </p:nvSpPr>
        <p:spPr/>
        <p:txBody>
          <a:bodyPr>
            <a:normAutofit fontScale="77500" lnSpcReduction="20000"/>
          </a:bodyPr>
          <a:lstStyle/>
          <a:p>
            <a:r>
              <a:rPr lang="cs-CZ" dirty="0">
                <a:effectLst/>
              </a:rPr>
              <a:t>„aktivity </a:t>
            </a:r>
            <a:r>
              <a:rPr lang="cs-CZ" dirty="0" err="1">
                <a:effectLst/>
              </a:rPr>
              <a:t>jednotlivých</a:t>
            </a:r>
            <a:r>
              <a:rPr lang="cs-CZ" dirty="0">
                <a:effectLst/>
              </a:rPr>
              <a:t> </a:t>
            </a:r>
            <a:r>
              <a:rPr lang="cs-CZ" dirty="0" err="1">
                <a:effectLst/>
              </a:rPr>
              <a:t>občanu</a:t>
            </a:r>
            <a:r>
              <a:rPr lang="cs-CZ" dirty="0">
                <a:effectLst/>
              </a:rPr>
              <a:t>̊, jež </a:t>
            </a:r>
            <a:r>
              <a:rPr lang="cs-CZ" dirty="0" err="1">
                <a:effectLst/>
              </a:rPr>
              <a:t>více</a:t>
            </a:r>
            <a:r>
              <a:rPr lang="cs-CZ" dirty="0">
                <a:effectLst/>
              </a:rPr>
              <a:t> </a:t>
            </a:r>
            <a:r>
              <a:rPr lang="cs-CZ" dirty="0" err="1">
                <a:effectLst/>
              </a:rPr>
              <a:t>či</a:t>
            </a:r>
            <a:r>
              <a:rPr lang="cs-CZ" dirty="0">
                <a:effectLst/>
              </a:rPr>
              <a:t> </a:t>
            </a:r>
            <a:r>
              <a:rPr lang="cs-CZ" dirty="0" err="1">
                <a:effectLst/>
              </a:rPr>
              <a:t>méne</a:t>
            </a:r>
            <a:r>
              <a:rPr lang="cs-CZ" dirty="0">
                <a:effectLst/>
              </a:rPr>
              <a:t>̌ </a:t>
            </a:r>
            <a:r>
              <a:rPr lang="cs-CZ" dirty="0" err="1">
                <a:effectLst/>
              </a:rPr>
              <a:t>přímo</a:t>
            </a:r>
            <a:r>
              <a:rPr lang="cs-CZ" dirty="0">
                <a:effectLst/>
              </a:rPr>
              <a:t> </a:t>
            </a:r>
            <a:r>
              <a:rPr lang="cs-CZ" dirty="0" err="1">
                <a:effectLst/>
              </a:rPr>
              <a:t>směřuj́í</a:t>
            </a:r>
            <a:r>
              <a:rPr lang="cs-CZ" dirty="0">
                <a:effectLst/>
              </a:rPr>
              <a:t> k </a:t>
            </a:r>
            <a:r>
              <a:rPr lang="cs-CZ" dirty="0" err="1">
                <a:effectLst/>
              </a:rPr>
              <a:t>ovlivňování</a:t>
            </a:r>
            <a:r>
              <a:rPr lang="cs-CZ" dirty="0">
                <a:effectLst/>
              </a:rPr>
              <a:t> </a:t>
            </a:r>
          </a:p>
          <a:p>
            <a:pPr marL="0" indent="0">
              <a:buNone/>
            </a:pPr>
            <a:r>
              <a:rPr lang="cs-CZ" dirty="0" err="1">
                <a:effectLst/>
              </a:rPr>
              <a:t>výběru</a:t>
            </a:r>
            <a:r>
              <a:rPr lang="cs-CZ" dirty="0">
                <a:effectLst/>
              </a:rPr>
              <a:t> </a:t>
            </a:r>
            <a:r>
              <a:rPr lang="cs-CZ" dirty="0" err="1">
                <a:effectLst/>
              </a:rPr>
              <a:t>personálního</a:t>
            </a:r>
            <a:r>
              <a:rPr lang="cs-CZ" dirty="0">
                <a:effectLst/>
              </a:rPr>
              <a:t> obsazení </a:t>
            </a:r>
            <a:r>
              <a:rPr lang="cs-CZ" dirty="0" err="1">
                <a:effectLst/>
              </a:rPr>
              <a:t>vlády</a:t>
            </a:r>
            <a:r>
              <a:rPr lang="cs-CZ" dirty="0">
                <a:effectLst/>
              </a:rPr>
              <a:t> nebo k </a:t>
            </a:r>
            <a:r>
              <a:rPr lang="cs-CZ" dirty="0" err="1">
                <a:effectLst/>
              </a:rPr>
              <a:t>ovlivňováni</a:t>
            </a:r>
            <a:r>
              <a:rPr lang="cs-CZ" dirty="0">
                <a:effectLst/>
              </a:rPr>
              <a:t>́ </a:t>
            </a:r>
            <a:r>
              <a:rPr lang="cs-CZ" dirty="0" err="1">
                <a:effectLst/>
              </a:rPr>
              <a:t>jeji</a:t>
            </a:r>
            <a:r>
              <a:rPr lang="cs-CZ" dirty="0">
                <a:effectLst/>
              </a:rPr>
              <a:t>́ </a:t>
            </a:r>
            <a:r>
              <a:rPr lang="cs-CZ" dirty="0" err="1">
                <a:effectLst/>
              </a:rPr>
              <a:t>činnosti</a:t>
            </a:r>
            <a:r>
              <a:rPr lang="cs-CZ" dirty="0">
                <a:effectLst/>
              </a:rPr>
              <a:t>“ [Verba, </a:t>
            </a:r>
            <a:r>
              <a:rPr lang="cs-CZ" dirty="0" err="1">
                <a:effectLst/>
              </a:rPr>
              <a:t>Nie</a:t>
            </a:r>
            <a:r>
              <a:rPr lang="cs-CZ" dirty="0">
                <a:effectLst/>
              </a:rPr>
              <a:t> 1972: 2]. </a:t>
            </a:r>
          </a:p>
          <a:p>
            <a:pPr marL="0" indent="0">
              <a:buNone/>
            </a:pPr>
            <a:r>
              <a:rPr lang="cs-CZ" dirty="0"/>
              <a:t>… neexistuje konsenzus na definici</a:t>
            </a:r>
          </a:p>
          <a:p>
            <a:pPr marL="0" indent="0">
              <a:buNone/>
            </a:pPr>
            <a:endParaRPr lang="cs-CZ" dirty="0"/>
          </a:p>
          <a:p>
            <a:pPr marL="0" indent="0">
              <a:buNone/>
            </a:pPr>
            <a:r>
              <a:rPr lang="cs-CZ" dirty="0"/>
              <a:t>Indikátory: </a:t>
            </a:r>
          </a:p>
          <a:p>
            <a:r>
              <a:rPr lang="cs-CZ" dirty="0"/>
              <a:t>Členství ve straně či politické organizaci</a:t>
            </a:r>
          </a:p>
          <a:p>
            <a:r>
              <a:rPr lang="cs-CZ" dirty="0"/>
              <a:t>Kontaktování politiků, státních úředníků</a:t>
            </a:r>
          </a:p>
          <a:p>
            <a:r>
              <a:rPr lang="cs-CZ" dirty="0"/>
              <a:t>Podpis petice</a:t>
            </a:r>
          </a:p>
          <a:p>
            <a:r>
              <a:rPr lang="cs-CZ" dirty="0"/>
              <a:t>Účast na mítinku</a:t>
            </a:r>
          </a:p>
          <a:p>
            <a:r>
              <a:rPr lang="cs-CZ" dirty="0"/>
              <a:t>Účast na demonstraci</a:t>
            </a:r>
          </a:p>
          <a:p>
            <a:r>
              <a:rPr lang="cs-CZ" dirty="0"/>
              <a:t>Účast na stávce,…</a:t>
            </a:r>
          </a:p>
          <a:p>
            <a:endParaRPr lang="cs-CZ" dirty="0"/>
          </a:p>
          <a:p>
            <a:endParaRPr lang="cs-CZ" dirty="0"/>
          </a:p>
        </p:txBody>
      </p:sp>
    </p:spTree>
    <p:extLst>
      <p:ext uri="{BB962C8B-B14F-4D97-AF65-F5344CB8AC3E}">
        <p14:creationId xmlns:p14="http://schemas.microsoft.com/office/powerpoint/2010/main" val="1272509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949505-C48B-DBA1-BDCA-2A8CD76E1CF7}"/>
              </a:ext>
            </a:extLst>
          </p:cNvPr>
          <p:cNvSpPr>
            <a:spLocks noGrp="1"/>
          </p:cNvSpPr>
          <p:nvPr>
            <p:ph type="title"/>
          </p:nvPr>
        </p:nvSpPr>
        <p:spPr/>
        <p:txBody>
          <a:bodyPr/>
          <a:lstStyle/>
          <a:p>
            <a:r>
              <a:rPr lang="cs-CZ" dirty="0"/>
              <a:t>Mobilizace nebo normalizace</a:t>
            </a:r>
          </a:p>
        </p:txBody>
      </p:sp>
      <p:sp>
        <p:nvSpPr>
          <p:cNvPr id="3" name="Zástupný obsah 2">
            <a:extLst>
              <a:ext uri="{FF2B5EF4-FFF2-40B4-BE49-F238E27FC236}">
                <a16:creationId xmlns:a16="http://schemas.microsoft.com/office/drawing/2014/main" id="{D3217A3E-9E67-D415-CF2D-9BAC219982ED}"/>
              </a:ext>
            </a:extLst>
          </p:cNvPr>
          <p:cNvSpPr>
            <a:spLocks noGrp="1"/>
          </p:cNvSpPr>
          <p:nvPr>
            <p:ph idx="1"/>
          </p:nvPr>
        </p:nvSpPr>
        <p:spPr/>
        <p:txBody>
          <a:bodyPr>
            <a:normAutofit fontScale="92500" lnSpcReduction="10000"/>
          </a:bodyPr>
          <a:lstStyle/>
          <a:p>
            <a:pPr marL="0" indent="0">
              <a:buNone/>
            </a:pPr>
            <a:r>
              <a:rPr lang="cs-CZ" b="1" dirty="0"/>
              <a:t>Vede online participace k mobilizaci nebo normalizaci občanů na veřejném životě? </a:t>
            </a:r>
          </a:p>
          <a:p>
            <a:endParaRPr lang="cs-CZ" dirty="0"/>
          </a:p>
          <a:p>
            <a:r>
              <a:rPr lang="cs-CZ" dirty="0"/>
              <a:t>Sledování účinků online politické participace v prostředí digitálních a sociálních médií na politickou aktivitu a chování mimo Internet</a:t>
            </a:r>
          </a:p>
          <a:p>
            <a:endParaRPr lang="cs-CZ" dirty="0"/>
          </a:p>
          <a:p>
            <a:r>
              <a:rPr lang="cs-CZ" dirty="0"/>
              <a:t>Média mobilizují, aktivizují  aktéry … stupeň dalšího zapojení občanů prostřednictvím online participace</a:t>
            </a:r>
          </a:p>
          <a:p>
            <a:pPr marL="0" indent="0">
              <a:buNone/>
            </a:pPr>
            <a:r>
              <a:rPr lang="cs-CZ" dirty="0"/>
              <a:t>Vs.</a:t>
            </a:r>
          </a:p>
          <a:p>
            <a:r>
              <a:rPr lang="cs-CZ" dirty="0"/>
              <a:t>Média normalizují … lidé vyhledávají obsahy na základě svých předchozí (politické) aktivity, angažují se jen ti, kteří se již dříve angažovali</a:t>
            </a:r>
          </a:p>
        </p:txBody>
      </p:sp>
    </p:spTree>
    <p:extLst>
      <p:ext uri="{BB962C8B-B14F-4D97-AF65-F5344CB8AC3E}">
        <p14:creationId xmlns:p14="http://schemas.microsoft.com/office/powerpoint/2010/main" val="208090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E5D5C7-59CD-E8E1-0A17-43F897C98ED9}"/>
              </a:ext>
            </a:extLst>
          </p:cNvPr>
          <p:cNvSpPr>
            <a:spLocks noGrp="1"/>
          </p:cNvSpPr>
          <p:nvPr>
            <p:ph type="title"/>
          </p:nvPr>
        </p:nvSpPr>
        <p:spPr/>
        <p:txBody>
          <a:bodyPr/>
          <a:lstStyle/>
          <a:p>
            <a:r>
              <a:rPr lang="cs-CZ" dirty="0"/>
              <a:t>Politická participace v prostředí Internetu a sociálních sítí</a:t>
            </a:r>
          </a:p>
        </p:txBody>
      </p:sp>
      <p:sp>
        <p:nvSpPr>
          <p:cNvPr id="3" name="Zástupný obsah 2">
            <a:extLst>
              <a:ext uri="{FF2B5EF4-FFF2-40B4-BE49-F238E27FC236}">
                <a16:creationId xmlns:a16="http://schemas.microsoft.com/office/drawing/2014/main" id="{FBDF78C8-C944-C08D-DA76-C61362540712}"/>
              </a:ext>
            </a:extLst>
          </p:cNvPr>
          <p:cNvSpPr>
            <a:spLocks noGrp="1"/>
          </p:cNvSpPr>
          <p:nvPr>
            <p:ph idx="1"/>
          </p:nvPr>
        </p:nvSpPr>
        <p:spPr/>
        <p:txBody>
          <a:bodyPr/>
          <a:lstStyle/>
          <a:p>
            <a:pPr marL="0" indent="0">
              <a:buNone/>
            </a:pPr>
            <a:r>
              <a:rPr lang="cs-CZ" sz="2000" dirty="0" err="1">
                <a:effectLst/>
              </a:rPr>
              <a:t>Termín</a:t>
            </a:r>
            <a:r>
              <a:rPr lang="cs-CZ" sz="2000" dirty="0">
                <a:effectLst/>
              </a:rPr>
              <a:t> </a:t>
            </a:r>
            <a:r>
              <a:rPr lang="cs-CZ" sz="2000" i="1" dirty="0" err="1">
                <a:effectLst/>
              </a:rPr>
              <a:t>sociálni</a:t>
            </a:r>
            <a:r>
              <a:rPr lang="cs-CZ" sz="2000" i="1" dirty="0">
                <a:effectLst/>
              </a:rPr>
              <a:t>́ </a:t>
            </a:r>
            <a:r>
              <a:rPr lang="cs-CZ" sz="2000" i="1" dirty="0" err="1">
                <a:effectLst/>
              </a:rPr>
              <a:t>média</a:t>
            </a:r>
            <a:r>
              <a:rPr lang="cs-CZ" sz="2000" i="1" dirty="0">
                <a:effectLst/>
              </a:rPr>
              <a:t> </a:t>
            </a:r>
            <a:r>
              <a:rPr lang="cs-CZ" sz="2000" dirty="0">
                <a:effectLst/>
              </a:rPr>
              <a:t>„obvykle popisuje </a:t>
            </a:r>
            <a:r>
              <a:rPr lang="cs-CZ" sz="2000" dirty="0" err="1">
                <a:effectLst/>
              </a:rPr>
              <a:t>softwarove</a:t>
            </a:r>
            <a:r>
              <a:rPr lang="cs-CZ" sz="2000" dirty="0">
                <a:effectLst/>
              </a:rPr>
              <a:t>́ aplikace, </a:t>
            </a:r>
            <a:r>
              <a:rPr lang="cs-CZ" sz="2000" dirty="0" err="1">
                <a:effectLst/>
              </a:rPr>
              <a:t>ktere</a:t>
            </a:r>
            <a:r>
              <a:rPr lang="cs-CZ" sz="2000" dirty="0">
                <a:effectLst/>
              </a:rPr>
              <a:t>́ </a:t>
            </a:r>
            <a:r>
              <a:rPr lang="cs-CZ" sz="2000" dirty="0" err="1">
                <a:effectLst/>
              </a:rPr>
              <a:t>umožňuji</a:t>
            </a:r>
            <a:r>
              <a:rPr lang="cs-CZ" sz="2000" dirty="0">
                <a:effectLst/>
              </a:rPr>
              <a:t>́ </a:t>
            </a:r>
            <a:r>
              <a:rPr lang="cs-CZ" sz="2000" dirty="0" err="1">
                <a:effectLst/>
              </a:rPr>
              <a:t>jednotlivcům</a:t>
            </a:r>
            <a:r>
              <a:rPr lang="cs-CZ" sz="2000" dirty="0">
                <a:effectLst/>
              </a:rPr>
              <a:t> a </a:t>
            </a:r>
            <a:r>
              <a:rPr lang="cs-CZ" sz="2000" dirty="0" err="1">
                <a:effectLst/>
              </a:rPr>
              <a:t>komunitám</a:t>
            </a:r>
            <a:r>
              <a:rPr lang="cs-CZ" sz="2000" dirty="0">
                <a:effectLst/>
              </a:rPr>
              <a:t> </a:t>
            </a:r>
            <a:r>
              <a:rPr lang="cs-CZ" sz="2000" dirty="0" err="1">
                <a:effectLst/>
              </a:rPr>
              <a:t>sdružovat</a:t>
            </a:r>
            <a:r>
              <a:rPr lang="cs-CZ" sz="2000" dirty="0">
                <a:effectLst/>
              </a:rPr>
              <a:t> se, komunikovat, </a:t>
            </a:r>
            <a:r>
              <a:rPr lang="cs-CZ" sz="2000" dirty="0" err="1">
                <a:effectLst/>
              </a:rPr>
              <a:t>sdílet</a:t>
            </a:r>
            <a:r>
              <a:rPr lang="cs-CZ" sz="2000" dirty="0">
                <a:effectLst/>
              </a:rPr>
              <a:t> a v </a:t>
            </a:r>
            <a:r>
              <a:rPr lang="cs-CZ" sz="2000" dirty="0" err="1">
                <a:effectLst/>
              </a:rPr>
              <a:t>některých</a:t>
            </a:r>
            <a:r>
              <a:rPr lang="cs-CZ" sz="2000" dirty="0">
                <a:effectLst/>
              </a:rPr>
              <a:t> </a:t>
            </a:r>
            <a:r>
              <a:rPr lang="cs-CZ" sz="2000" dirty="0" err="1">
                <a:effectLst/>
              </a:rPr>
              <a:t>při</a:t>
            </a:r>
            <a:r>
              <a:rPr lang="cs-CZ" sz="2000" dirty="0">
                <a:effectLst/>
              </a:rPr>
              <a:t>́- </a:t>
            </a:r>
            <a:r>
              <a:rPr lang="cs-CZ" sz="2000" dirty="0" err="1">
                <a:effectLst/>
              </a:rPr>
              <a:t>padech</a:t>
            </a:r>
            <a:r>
              <a:rPr lang="cs-CZ" sz="2000" dirty="0">
                <a:effectLst/>
              </a:rPr>
              <a:t> spolupracovat nebo si </a:t>
            </a:r>
            <a:r>
              <a:rPr lang="cs-CZ" sz="2000" dirty="0" err="1">
                <a:effectLst/>
              </a:rPr>
              <a:t>hrát</a:t>
            </a:r>
            <a:r>
              <a:rPr lang="cs-CZ" sz="2000" dirty="0">
                <a:effectLst/>
              </a:rPr>
              <a:t>“ [</a:t>
            </a:r>
            <a:r>
              <a:rPr lang="cs-CZ" sz="2000" dirty="0" err="1">
                <a:effectLst/>
              </a:rPr>
              <a:t>boyd</a:t>
            </a:r>
            <a:r>
              <a:rPr lang="cs-CZ" sz="2000" dirty="0">
                <a:effectLst/>
              </a:rPr>
              <a:t> 2013, n. p.]. </a:t>
            </a:r>
          </a:p>
          <a:p>
            <a:r>
              <a:rPr lang="cs-CZ" sz="2000" dirty="0">
                <a:effectLst/>
              </a:rPr>
              <a:t>Např. </a:t>
            </a:r>
            <a:r>
              <a:rPr lang="cs-CZ" sz="2000" dirty="0" err="1">
                <a:effectLst/>
              </a:rPr>
              <a:t>internetove</a:t>
            </a:r>
            <a:r>
              <a:rPr lang="cs-CZ" sz="2000" dirty="0">
                <a:effectLst/>
              </a:rPr>
              <a:t>́ </a:t>
            </a:r>
            <a:r>
              <a:rPr lang="cs-CZ" sz="2000" i="1" dirty="0" err="1">
                <a:effectLst/>
              </a:rPr>
              <a:t>sociálni</a:t>
            </a:r>
            <a:r>
              <a:rPr lang="cs-CZ" sz="2000" i="1" dirty="0">
                <a:effectLst/>
              </a:rPr>
              <a:t>́ </a:t>
            </a:r>
            <a:r>
              <a:rPr lang="cs-CZ" sz="2000" i="1" dirty="0" err="1">
                <a:effectLst/>
              </a:rPr>
              <a:t>síte</a:t>
            </a:r>
            <a:r>
              <a:rPr lang="cs-CZ" sz="2000" i="1" dirty="0">
                <a:effectLst/>
              </a:rPr>
              <a:t>̌ </a:t>
            </a:r>
            <a:r>
              <a:rPr lang="cs-CZ" sz="2000" dirty="0">
                <a:effectLst/>
              </a:rPr>
              <a:t>(</a:t>
            </a:r>
            <a:r>
              <a:rPr lang="cs-CZ" sz="2000" dirty="0" err="1">
                <a:effectLst/>
              </a:rPr>
              <a:t>social</a:t>
            </a:r>
            <a:r>
              <a:rPr lang="cs-CZ" sz="2000" dirty="0">
                <a:effectLst/>
              </a:rPr>
              <a:t> network </a:t>
            </a:r>
            <a:r>
              <a:rPr lang="cs-CZ" sz="2000" dirty="0" err="1">
                <a:effectLst/>
              </a:rPr>
              <a:t>sites</a:t>
            </a:r>
            <a:r>
              <a:rPr lang="cs-CZ" sz="2000" dirty="0">
                <a:effectLst/>
              </a:rPr>
              <a:t>) jako Facebook a Twitter, tak blogy </a:t>
            </a:r>
            <a:r>
              <a:rPr lang="cs-CZ" sz="2000" dirty="0" err="1">
                <a:effectLst/>
              </a:rPr>
              <a:t>či</a:t>
            </a:r>
            <a:r>
              <a:rPr lang="cs-CZ" sz="2000" dirty="0">
                <a:effectLst/>
              </a:rPr>
              <a:t> </a:t>
            </a:r>
            <a:r>
              <a:rPr lang="cs-CZ" sz="2000" dirty="0" err="1">
                <a:effectLst/>
              </a:rPr>
              <a:t>služby</a:t>
            </a:r>
            <a:r>
              <a:rPr lang="cs-CZ" sz="2000" dirty="0">
                <a:effectLst/>
              </a:rPr>
              <a:t> na </a:t>
            </a:r>
            <a:r>
              <a:rPr lang="cs-CZ" sz="2000" dirty="0" err="1">
                <a:effectLst/>
              </a:rPr>
              <a:t>sdíleni</a:t>
            </a:r>
            <a:r>
              <a:rPr lang="cs-CZ" sz="2000" dirty="0">
                <a:effectLst/>
              </a:rPr>
              <a:t>́ </a:t>
            </a:r>
            <a:r>
              <a:rPr lang="cs-CZ" sz="2000" dirty="0" err="1">
                <a:effectLst/>
              </a:rPr>
              <a:t>obrázku</a:t>
            </a:r>
            <a:r>
              <a:rPr lang="cs-CZ" sz="2000" dirty="0">
                <a:effectLst/>
              </a:rPr>
              <a:t>̊ a </a:t>
            </a:r>
            <a:r>
              <a:rPr lang="cs-CZ" sz="2000" dirty="0" err="1">
                <a:effectLst/>
              </a:rPr>
              <a:t>audiovizuálních</a:t>
            </a:r>
            <a:r>
              <a:rPr lang="cs-CZ" sz="2000" dirty="0">
                <a:effectLst/>
              </a:rPr>
              <a:t> obsahů jako </a:t>
            </a:r>
            <a:r>
              <a:rPr lang="cs-CZ" sz="2000" dirty="0" err="1">
                <a:effectLst/>
              </a:rPr>
              <a:t>Flickr</a:t>
            </a:r>
            <a:r>
              <a:rPr lang="cs-CZ" sz="2000" dirty="0">
                <a:effectLst/>
              </a:rPr>
              <a:t> nebo YouTube </a:t>
            </a:r>
            <a:endParaRPr lang="cs-CZ" sz="2000" dirty="0"/>
          </a:p>
          <a:p>
            <a:endParaRPr lang="cs-CZ" sz="2000" dirty="0"/>
          </a:p>
          <a:p>
            <a:r>
              <a:rPr lang="cs-CZ" sz="2000" dirty="0"/>
              <a:t>Vlastnosti světa: </a:t>
            </a:r>
            <a:r>
              <a:rPr lang="cs-CZ" sz="2000" dirty="0" err="1">
                <a:effectLst/>
              </a:rPr>
              <a:t>možnost</a:t>
            </a:r>
            <a:r>
              <a:rPr lang="cs-CZ" sz="2000" dirty="0">
                <a:effectLst/>
              </a:rPr>
              <a:t> </a:t>
            </a:r>
            <a:r>
              <a:rPr lang="cs-CZ" sz="2000" dirty="0" err="1">
                <a:effectLst/>
              </a:rPr>
              <a:t>tvořit</a:t>
            </a:r>
            <a:r>
              <a:rPr lang="cs-CZ" sz="2000" dirty="0">
                <a:effectLst/>
              </a:rPr>
              <a:t> </a:t>
            </a:r>
            <a:r>
              <a:rPr lang="cs-CZ" sz="2000" dirty="0" err="1">
                <a:effectLst/>
              </a:rPr>
              <a:t>uživatelske</a:t>
            </a:r>
            <a:r>
              <a:rPr lang="cs-CZ" sz="2000" dirty="0">
                <a:effectLst/>
              </a:rPr>
              <a:t>́ profily, </a:t>
            </a:r>
            <a:r>
              <a:rPr lang="cs-CZ" sz="2000" dirty="0" err="1">
                <a:effectLst/>
              </a:rPr>
              <a:t>sdílet</a:t>
            </a:r>
            <a:r>
              <a:rPr lang="cs-CZ" sz="2000" dirty="0">
                <a:effectLst/>
              </a:rPr>
              <a:t> obsah a reagovat na obsah </a:t>
            </a:r>
            <a:r>
              <a:rPr lang="cs-CZ" sz="2000" dirty="0" err="1">
                <a:effectLst/>
              </a:rPr>
              <a:t>sdíleny</a:t>
            </a:r>
            <a:r>
              <a:rPr lang="cs-CZ" sz="2000" dirty="0">
                <a:effectLst/>
              </a:rPr>
              <a:t>́ </a:t>
            </a:r>
            <a:r>
              <a:rPr lang="cs-CZ" sz="2000" dirty="0" err="1">
                <a:effectLst/>
              </a:rPr>
              <a:t>ostatními</a:t>
            </a:r>
            <a:r>
              <a:rPr lang="cs-CZ" sz="2000" dirty="0">
                <a:effectLst/>
              </a:rPr>
              <a:t>, trvalost a </a:t>
            </a:r>
            <a:r>
              <a:rPr lang="cs-CZ" sz="2000" dirty="0" err="1">
                <a:effectLst/>
              </a:rPr>
              <a:t>vyhledatelnost</a:t>
            </a:r>
            <a:r>
              <a:rPr lang="cs-CZ" sz="2000" dirty="0">
                <a:effectLst/>
              </a:rPr>
              <a:t> </a:t>
            </a:r>
            <a:r>
              <a:rPr lang="cs-CZ" sz="2000" dirty="0" err="1">
                <a:effectLst/>
              </a:rPr>
              <a:t>jednotlivých</a:t>
            </a:r>
            <a:r>
              <a:rPr lang="cs-CZ" sz="2000" dirty="0">
                <a:effectLst/>
              </a:rPr>
              <a:t> </a:t>
            </a:r>
            <a:r>
              <a:rPr lang="cs-CZ" sz="2000" dirty="0" err="1">
                <a:effectLst/>
              </a:rPr>
              <a:t>příspěvku</a:t>
            </a:r>
            <a:r>
              <a:rPr lang="cs-CZ" sz="2000" dirty="0">
                <a:effectLst/>
              </a:rPr>
              <a:t>̊ nebo </a:t>
            </a:r>
            <a:r>
              <a:rPr lang="cs-CZ" sz="2000" dirty="0" err="1">
                <a:effectLst/>
              </a:rPr>
              <a:t>možnost</a:t>
            </a:r>
            <a:r>
              <a:rPr lang="cs-CZ" sz="2000" dirty="0">
                <a:effectLst/>
              </a:rPr>
              <a:t> odkazovat na </a:t>
            </a:r>
            <a:r>
              <a:rPr lang="cs-CZ" sz="2000" dirty="0" err="1">
                <a:effectLst/>
              </a:rPr>
              <a:t>příspěvky</a:t>
            </a:r>
            <a:r>
              <a:rPr lang="cs-CZ" sz="2000" dirty="0">
                <a:effectLst/>
              </a:rPr>
              <a:t> v </a:t>
            </a:r>
            <a:r>
              <a:rPr lang="cs-CZ" sz="2000" dirty="0" err="1">
                <a:effectLst/>
              </a:rPr>
              <a:t>nejrůznějších</a:t>
            </a:r>
            <a:r>
              <a:rPr lang="cs-CZ" sz="2000" dirty="0">
                <a:effectLst/>
              </a:rPr>
              <a:t> kontextech </a:t>
            </a:r>
            <a:endParaRPr lang="cs-CZ" sz="2000" dirty="0"/>
          </a:p>
          <a:p>
            <a:r>
              <a:rPr lang="cs-CZ" sz="2000" dirty="0"/>
              <a:t>J</a:t>
            </a:r>
            <a:r>
              <a:rPr lang="cs-CZ" sz="2000" dirty="0">
                <a:effectLst/>
              </a:rPr>
              <a:t>ak se </a:t>
            </a:r>
            <a:r>
              <a:rPr lang="cs-CZ" sz="2000" dirty="0" err="1">
                <a:effectLst/>
              </a:rPr>
              <a:t>nabízene</a:t>
            </a:r>
            <a:r>
              <a:rPr lang="cs-CZ" sz="2000" dirty="0">
                <a:effectLst/>
              </a:rPr>
              <a:t>́ </a:t>
            </a:r>
            <a:r>
              <a:rPr lang="cs-CZ" sz="2000" dirty="0" err="1">
                <a:effectLst/>
              </a:rPr>
              <a:t>možnosti</a:t>
            </a:r>
            <a:r>
              <a:rPr lang="cs-CZ" sz="2000" dirty="0">
                <a:effectLst/>
              </a:rPr>
              <a:t> interakce </a:t>
            </a:r>
            <a:r>
              <a:rPr lang="cs-CZ" sz="2000" dirty="0" err="1">
                <a:effectLst/>
              </a:rPr>
              <a:t>proměňují</a:t>
            </a:r>
            <a:r>
              <a:rPr lang="cs-CZ" sz="2000" dirty="0">
                <a:effectLst/>
              </a:rPr>
              <a:t> v </a:t>
            </a:r>
            <a:r>
              <a:rPr lang="cs-CZ" sz="2000" dirty="0" err="1">
                <a:effectLst/>
              </a:rPr>
              <a:t>realizovana</a:t>
            </a:r>
            <a:r>
              <a:rPr lang="cs-CZ" sz="2000" dirty="0">
                <a:effectLst/>
              </a:rPr>
              <a:t>́ </a:t>
            </a:r>
            <a:r>
              <a:rPr lang="cs-CZ" sz="2000" dirty="0" err="1">
                <a:effectLst/>
              </a:rPr>
              <a:t>užiti</a:t>
            </a:r>
            <a:r>
              <a:rPr lang="cs-CZ" sz="2000" dirty="0">
                <a:effectLst/>
              </a:rPr>
              <a:t>́</a:t>
            </a:r>
            <a:endParaRPr lang="cs-CZ" sz="2000" dirty="0"/>
          </a:p>
          <a:p>
            <a:endParaRPr lang="cs-CZ" dirty="0"/>
          </a:p>
        </p:txBody>
      </p:sp>
    </p:spTree>
    <p:extLst>
      <p:ext uri="{BB962C8B-B14F-4D97-AF65-F5344CB8AC3E}">
        <p14:creationId xmlns:p14="http://schemas.microsoft.com/office/powerpoint/2010/main" val="425116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36EBCB-1636-75B4-63F9-F2A4652E449B}"/>
              </a:ext>
            </a:extLst>
          </p:cNvPr>
          <p:cNvSpPr>
            <a:spLocks noGrp="1"/>
          </p:cNvSpPr>
          <p:nvPr>
            <p:ph type="title"/>
          </p:nvPr>
        </p:nvSpPr>
        <p:spPr/>
        <p:txBody>
          <a:bodyPr/>
          <a:lstStyle/>
          <a:p>
            <a:r>
              <a:rPr lang="cs-CZ" dirty="0"/>
              <a:t>Podoby on-line politické participace</a:t>
            </a:r>
          </a:p>
        </p:txBody>
      </p:sp>
      <p:sp>
        <p:nvSpPr>
          <p:cNvPr id="3" name="Zástupný obsah 2">
            <a:extLst>
              <a:ext uri="{FF2B5EF4-FFF2-40B4-BE49-F238E27FC236}">
                <a16:creationId xmlns:a16="http://schemas.microsoft.com/office/drawing/2014/main" id="{0551B970-BD7C-606F-0DC5-648271F58588}"/>
              </a:ext>
            </a:extLst>
          </p:cNvPr>
          <p:cNvSpPr>
            <a:spLocks noGrp="1"/>
          </p:cNvSpPr>
          <p:nvPr>
            <p:ph idx="1"/>
          </p:nvPr>
        </p:nvSpPr>
        <p:spPr/>
        <p:txBody>
          <a:bodyPr>
            <a:normAutofit fontScale="92500" lnSpcReduction="10000"/>
          </a:bodyPr>
          <a:lstStyle/>
          <a:p>
            <a:r>
              <a:rPr lang="cs-CZ" sz="1800" dirty="0">
                <a:effectLst/>
              </a:rPr>
              <a:t>V </a:t>
            </a:r>
            <a:r>
              <a:rPr lang="cs-CZ" sz="1800" dirty="0" err="1">
                <a:effectLst/>
              </a:rPr>
              <a:t>dosavadním</a:t>
            </a:r>
            <a:r>
              <a:rPr lang="cs-CZ" sz="1800" dirty="0">
                <a:effectLst/>
              </a:rPr>
              <a:t> </a:t>
            </a:r>
            <a:r>
              <a:rPr lang="cs-CZ" sz="1800" dirty="0" err="1">
                <a:effectLst/>
              </a:rPr>
              <a:t>výzkumu</a:t>
            </a:r>
            <a:r>
              <a:rPr lang="cs-CZ" sz="1800" dirty="0">
                <a:effectLst/>
              </a:rPr>
              <a:t> je velmi </a:t>
            </a:r>
            <a:r>
              <a:rPr lang="cs-CZ" sz="1800" dirty="0" err="1">
                <a:effectLst/>
              </a:rPr>
              <a:t>běžne</a:t>
            </a:r>
            <a:r>
              <a:rPr lang="cs-CZ" sz="1800" dirty="0">
                <a:effectLst/>
              </a:rPr>
              <a:t>́ </a:t>
            </a:r>
            <a:r>
              <a:rPr lang="cs-CZ" sz="1800" dirty="0" err="1">
                <a:effectLst/>
              </a:rPr>
              <a:t>řadit</a:t>
            </a:r>
            <a:r>
              <a:rPr lang="cs-CZ" sz="1800" dirty="0">
                <a:effectLst/>
              </a:rPr>
              <a:t> do online </a:t>
            </a:r>
            <a:r>
              <a:rPr lang="cs-CZ" sz="1800" dirty="0" err="1">
                <a:effectLst/>
              </a:rPr>
              <a:t>politicke</a:t>
            </a:r>
            <a:r>
              <a:rPr lang="cs-CZ" sz="1800" dirty="0">
                <a:effectLst/>
              </a:rPr>
              <a:t>́ participace </a:t>
            </a:r>
            <a:r>
              <a:rPr lang="cs-CZ" sz="1800" b="1" dirty="0" err="1">
                <a:effectLst/>
              </a:rPr>
              <a:t>různe</a:t>
            </a:r>
            <a:r>
              <a:rPr lang="cs-CZ" sz="1800" b="1" dirty="0">
                <a:effectLst/>
              </a:rPr>
              <a:t>́ </a:t>
            </a:r>
            <a:r>
              <a:rPr lang="cs-CZ" sz="1800" b="1" dirty="0" err="1">
                <a:effectLst/>
              </a:rPr>
              <a:t>způsoby</a:t>
            </a:r>
            <a:r>
              <a:rPr lang="cs-CZ" sz="1800" b="1" dirty="0">
                <a:effectLst/>
              </a:rPr>
              <a:t> </a:t>
            </a:r>
            <a:r>
              <a:rPr lang="cs-CZ" sz="1800" b="1" dirty="0" err="1">
                <a:effectLst/>
              </a:rPr>
              <a:t>práce</a:t>
            </a:r>
            <a:r>
              <a:rPr lang="cs-CZ" sz="1800" b="1" dirty="0">
                <a:effectLst/>
              </a:rPr>
              <a:t> s informacemi o politice … </a:t>
            </a:r>
            <a:r>
              <a:rPr lang="cs-CZ" sz="1800" b="1" dirty="0" err="1">
                <a:effectLst/>
              </a:rPr>
              <a:t>vyhledáváním</a:t>
            </a:r>
            <a:r>
              <a:rPr lang="cs-CZ" sz="1800" b="1" dirty="0">
                <a:effectLst/>
              </a:rPr>
              <a:t> a </a:t>
            </a:r>
            <a:r>
              <a:rPr lang="cs-CZ" sz="1800" b="1" dirty="0" err="1">
                <a:effectLst/>
              </a:rPr>
              <a:t>přijímáním</a:t>
            </a:r>
            <a:r>
              <a:rPr lang="cs-CZ" sz="1800" b="1" dirty="0">
                <a:effectLst/>
              </a:rPr>
              <a:t> informací: </a:t>
            </a:r>
            <a:r>
              <a:rPr lang="cs-CZ" sz="1800" dirty="0" err="1">
                <a:effectLst/>
              </a:rPr>
              <a:t>napr</a:t>
            </a:r>
            <a:r>
              <a:rPr lang="cs-CZ" sz="1800" dirty="0">
                <a:effectLst/>
              </a:rPr>
              <a:t>̌. tyto: </a:t>
            </a:r>
            <a:r>
              <a:rPr lang="cs-CZ" sz="1800" dirty="0" err="1">
                <a:effectLst/>
              </a:rPr>
              <a:t>sledováni</a:t>
            </a:r>
            <a:r>
              <a:rPr lang="cs-CZ" sz="1800" dirty="0">
                <a:effectLst/>
              </a:rPr>
              <a:t>́ </a:t>
            </a:r>
            <a:r>
              <a:rPr lang="cs-CZ" sz="1800" dirty="0" err="1">
                <a:effectLst/>
              </a:rPr>
              <a:t>volebni</a:t>
            </a:r>
            <a:r>
              <a:rPr lang="cs-CZ" sz="1800" dirty="0">
                <a:effectLst/>
              </a:rPr>
              <a:t>́ </a:t>
            </a:r>
            <a:r>
              <a:rPr lang="cs-CZ" sz="1800" dirty="0" err="1">
                <a:effectLst/>
              </a:rPr>
              <a:t>kampane</a:t>
            </a:r>
            <a:r>
              <a:rPr lang="cs-CZ" sz="1800" dirty="0">
                <a:effectLst/>
              </a:rPr>
              <a:t>̌ online, </a:t>
            </a:r>
            <a:r>
              <a:rPr lang="cs-CZ" sz="1800" dirty="0" err="1">
                <a:effectLst/>
              </a:rPr>
              <a:t>návštěva</a:t>
            </a:r>
            <a:r>
              <a:rPr lang="cs-CZ" sz="1800" dirty="0">
                <a:effectLst/>
              </a:rPr>
              <a:t> </a:t>
            </a:r>
            <a:r>
              <a:rPr lang="cs-CZ" sz="1800" dirty="0" err="1">
                <a:effectLst/>
              </a:rPr>
              <a:t>stránky</a:t>
            </a:r>
            <a:r>
              <a:rPr lang="cs-CZ" sz="1800" dirty="0">
                <a:effectLst/>
              </a:rPr>
              <a:t> </a:t>
            </a:r>
            <a:r>
              <a:rPr lang="cs-CZ" sz="1800" dirty="0" err="1">
                <a:effectLst/>
              </a:rPr>
              <a:t>politicke</a:t>
            </a:r>
            <a:r>
              <a:rPr lang="cs-CZ" sz="1800" dirty="0">
                <a:effectLst/>
              </a:rPr>
              <a:t>́, </a:t>
            </a:r>
            <a:r>
              <a:rPr lang="cs-CZ" sz="1800" dirty="0" err="1">
                <a:effectLst/>
              </a:rPr>
              <a:t>sociálni</a:t>
            </a:r>
            <a:r>
              <a:rPr lang="cs-CZ" sz="1800" dirty="0">
                <a:effectLst/>
              </a:rPr>
              <a:t>́ nebo </a:t>
            </a:r>
            <a:r>
              <a:rPr lang="cs-CZ" sz="1800" dirty="0" err="1">
                <a:effectLst/>
              </a:rPr>
              <a:t>environmentálni</a:t>
            </a:r>
            <a:r>
              <a:rPr lang="cs-CZ" sz="1800" dirty="0">
                <a:effectLst/>
              </a:rPr>
              <a:t>́ organizace, </a:t>
            </a:r>
            <a:r>
              <a:rPr lang="cs-CZ" sz="1800" dirty="0" err="1">
                <a:effectLst/>
              </a:rPr>
              <a:t>odebíráni</a:t>
            </a:r>
            <a:r>
              <a:rPr lang="cs-CZ" sz="1800" dirty="0">
                <a:effectLst/>
              </a:rPr>
              <a:t>́ </a:t>
            </a:r>
            <a:r>
              <a:rPr lang="cs-CZ" sz="1800" dirty="0" err="1">
                <a:effectLst/>
              </a:rPr>
              <a:t>e-mailového</a:t>
            </a:r>
            <a:r>
              <a:rPr lang="cs-CZ" sz="1800" dirty="0">
                <a:effectLst/>
              </a:rPr>
              <a:t> newsletteru od </a:t>
            </a:r>
            <a:r>
              <a:rPr lang="cs-CZ" sz="1800" dirty="0" err="1">
                <a:effectLst/>
              </a:rPr>
              <a:t>těchto</a:t>
            </a:r>
            <a:r>
              <a:rPr lang="cs-CZ" sz="1800" dirty="0">
                <a:effectLst/>
              </a:rPr>
              <a:t> organizací, </a:t>
            </a:r>
            <a:r>
              <a:rPr lang="cs-CZ" sz="1800" dirty="0" err="1">
                <a:effectLst/>
              </a:rPr>
              <a:t>získáváni</a:t>
            </a:r>
            <a:r>
              <a:rPr lang="cs-CZ" sz="1800" dirty="0">
                <a:effectLst/>
              </a:rPr>
              <a:t>́ informací o politice nebo o </a:t>
            </a:r>
            <a:r>
              <a:rPr lang="cs-CZ" sz="1800" dirty="0" err="1">
                <a:effectLst/>
              </a:rPr>
              <a:t>kandidátech</a:t>
            </a:r>
            <a:r>
              <a:rPr lang="cs-CZ" sz="1800" dirty="0">
                <a:effectLst/>
              </a:rPr>
              <a:t> </a:t>
            </a:r>
            <a:r>
              <a:rPr lang="cs-CZ" sz="1800" dirty="0" err="1">
                <a:effectLst/>
              </a:rPr>
              <a:t>prostřednictvím</a:t>
            </a:r>
            <a:r>
              <a:rPr lang="cs-CZ" sz="1800" dirty="0">
                <a:effectLst/>
              </a:rPr>
              <a:t> Internetu </a:t>
            </a:r>
            <a:r>
              <a:rPr lang="cs-CZ" sz="1800" dirty="0" err="1">
                <a:effectLst/>
              </a:rPr>
              <a:t>či</a:t>
            </a:r>
            <a:r>
              <a:rPr lang="cs-CZ" sz="1800" dirty="0">
                <a:effectLst/>
              </a:rPr>
              <a:t> </a:t>
            </a:r>
            <a:r>
              <a:rPr lang="cs-CZ" sz="1800" dirty="0" err="1">
                <a:effectLst/>
              </a:rPr>
              <a:t>sociálních</a:t>
            </a:r>
            <a:r>
              <a:rPr lang="cs-CZ" sz="1800" dirty="0">
                <a:effectLst/>
              </a:rPr>
              <a:t> </a:t>
            </a:r>
            <a:r>
              <a:rPr lang="cs-CZ" sz="1800" dirty="0" err="1">
                <a:effectLst/>
              </a:rPr>
              <a:t>síti</a:t>
            </a:r>
            <a:r>
              <a:rPr lang="cs-CZ" sz="1800" dirty="0">
                <a:effectLst/>
              </a:rPr>
              <a:t>́, </a:t>
            </a:r>
            <a:r>
              <a:rPr lang="cs-CZ" sz="1800" dirty="0" err="1">
                <a:effectLst/>
              </a:rPr>
              <a:t>čtení</a:t>
            </a:r>
            <a:r>
              <a:rPr lang="cs-CZ" sz="1800" dirty="0">
                <a:effectLst/>
              </a:rPr>
              <a:t> blogu o </a:t>
            </a:r>
            <a:r>
              <a:rPr lang="cs-CZ" sz="1800" dirty="0" err="1">
                <a:effectLst/>
              </a:rPr>
              <a:t>současných</a:t>
            </a:r>
            <a:r>
              <a:rPr lang="cs-CZ" sz="1800" dirty="0">
                <a:effectLst/>
              </a:rPr>
              <a:t> </a:t>
            </a:r>
            <a:r>
              <a:rPr lang="cs-CZ" sz="1800" dirty="0" err="1">
                <a:effectLst/>
              </a:rPr>
              <a:t>událostech</a:t>
            </a:r>
            <a:r>
              <a:rPr lang="cs-CZ" sz="1800" dirty="0">
                <a:effectLst/>
              </a:rPr>
              <a:t> nebo politice </a:t>
            </a:r>
            <a:r>
              <a:rPr lang="cs-CZ" sz="1800" dirty="0" err="1">
                <a:effectLst/>
              </a:rPr>
              <a:t>či</a:t>
            </a:r>
            <a:r>
              <a:rPr lang="cs-CZ" sz="1800" dirty="0">
                <a:effectLst/>
              </a:rPr>
              <a:t> </a:t>
            </a:r>
            <a:r>
              <a:rPr lang="cs-CZ" sz="1800" dirty="0" err="1">
                <a:effectLst/>
              </a:rPr>
              <a:t>sledováni</a:t>
            </a:r>
            <a:r>
              <a:rPr lang="cs-CZ" sz="1800" dirty="0">
                <a:effectLst/>
              </a:rPr>
              <a:t>́ </a:t>
            </a:r>
            <a:r>
              <a:rPr lang="cs-CZ" sz="1800" dirty="0" err="1">
                <a:effectLst/>
              </a:rPr>
              <a:t>politického</a:t>
            </a:r>
            <a:r>
              <a:rPr lang="cs-CZ" sz="1800" dirty="0">
                <a:effectLst/>
              </a:rPr>
              <a:t> videa </a:t>
            </a:r>
          </a:p>
          <a:p>
            <a:r>
              <a:rPr lang="cs-CZ" sz="1800" dirty="0">
                <a:effectLst/>
              </a:rPr>
              <a:t>Mezi </a:t>
            </a:r>
            <a:r>
              <a:rPr lang="cs-CZ" sz="1800" b="1" dirty="0" err="1">
                <a:effectLst/>
              </a:rPr>
              <a:t>participačními</a:t>
            </a:r>
            <a:r>
              <a:rPr lang="cs-CZ" sz="1800" b="1" dirty="0">
                <a:effectLst/>
              </a:rPr>
              <a:t> aktivitami, </a:t>
            </a:r>
            <a:r>
              <a:rPr lang="cs-CZ" sz="1800" b="1" dirty="0" err="1">
                <a:effectLst/>
              </a:rPr>
              <a:t>ktere</a:t>
            </a:r>
            <a:r>
              <a:rPr lang="cs-CZ" sz="1800" b="1" dirty="0">
                <a:effectLst/>
              </a:rPr>
              <a:t>́ spadají do oblasti </a:t>
            </a:r>
            <a:r>
              <a:rPr lang="cs-CZ" sz="1800" b="1" dirty="0" err="1">
                <a:effectLst/>
              </a:rPr>
              <a:t>sdílení</a:t>
            </a:r>
            <a:r>
              <a:rPr lang="cs-CZ" sz="1800" b="1" dirty="0">
                <a:effectLst/>
              </a:rPr>
              <a:t> informací</a:t>
            </a:r>
            <a:r>
              <a:rPr lang="cs-CZ" sz="1800" b="1" dirty="0"/>
              <a:t>: </a:t>
            </a:r>
            <a:r>
              <a:rPr lang="cs-CZ" sz="1800" dirty="0">
                <a:effectLst/>
              </a:rPr>
              <a:t>„online </a:t>
            </a:r>
            <a:r>
              <a:rPr lang="cs-CZ" sz="1800" dirty="0" err="1">
                <a:effectLst/>
              </a:rPr>
              <a:t>sdíleni</a:t>
            </a:r>
            <a:r>
              <a:rPr lang="cs-CZ" sz="1800" dirty="0">
                <a:effectLst/>
              </a:rPr>
              <a:t>́ </a:t>
            </a:r>
            <a:r>
              <a:rPr lang="cs-CZ" sz="1800" dirty="0" err="1">
                <a:effectLst/>
              </a:rPr>
              <a:t>či</a:t>
            </a:r>
            <a:r>
              <a:rPr lang="cs-CZ" sz="1800" dirty="0">
                <a:effectLst/>
              </a:rPr>
              <a:t> remix obsahů“ se vztahem k politice, „</a:t>
            </a:r>
            <a:r>
              <a:rPr lang="cs-CZ" sz="1800" dirty="0" err="1">
                <a:effectLst/>
              </a:rPr>
              <a:t>přeposláni</a:t>
            </a:r>
            <a:r>
              <a:rPr lang="cs-CZ" sz="1800" dirty="0">
                <a:effectLst/>
              </a:rPr>
              <a:t>́ </a:t>
            </a:r>
            <a:r>
              <a:rPr lang="cs-CZ" sz="1800" dirty="0" err="1">
                <a:effectLst/>
              </a:rPr>
              <a:t>politicke</a:t>
            </a:r>
            <a:r>
              <a:rPr lang="cs-CZ" sz="1800" dirty="0">
                <a:effectLst/>
              </a:rPr>
              <a:t>́ informace </a:t>
            </a:r>
            <a:r>
              <a:rPr lang="cs-CZ" sz="1800" dirty="0" err="1">
                <a:effectLst/>
              </a:rPr>
              <a:t>druhým</a:t>
            </a:r>
            <a:r>
              <a:rPr lang="cs-CZ" sz="1800" dirty="0">
                <a:effectLst/>
              </a:rPr>
              <a:t>“ </a:t>
            </a:r>
          </a:p>
          <a:p>
            <a:r>
              <a:rPr lang="cs-CZ" sz="1800" b="1" dirty="0" err="1">
                <a:effectLst/>
              </a:rPr>
              <a:t>Zveřejňováni</a:t>
            </a:r>
            <a:r>
              <a:rPr lang="cs-CZ" sz="1800" b="1" dirty="0">
                <a:effectLst/>
              </a:rPr>
              <a:t>́ </a:t>
            </a:r>
            <a:r>
              <a:rPr lang="cs-CZ" sz="1800" b="1" dirty="0" err="1">
                <a:effectLst/>
              </a:rPr>
              <a:t>vlastních</a:t>
            </a:r>
            <a:r>
              <a:rPr lang="cs-CZ" sz="1800" b="1" dirty="0">
                <a:effectLst/>
              </a:rPr>
              <a:t> </a:t>
            </a:r>
            <a:r>
              <a:rPr lang="cs-CZ" sz="1800" b="1" dirty="0" err="1">
                <a:effectLst/>
              </a:rPr>
              <a:t>politických</a:t>
            </a:r>
            <a:r>
              <a:rPr lang="cs-CZ" sz="1800" b="1" dirty="0">
                <a:effectLst/>
              </a:rPr>
              <a:t> </a:t>
            </a:r>
            <a:r>
              <a:rPr lang="cs-CZ" sz="1800" b="1" dirty="0" err="1">
                <a:effectLst/>
              </a:rPr>
              <a:t>postoju</a:t>
            </a:r>
            <a:r>
              <a:rPr lang="cs-CZ" sz="1800" b="1" dirty="0">
                <a:effectLst/>
              </a:rPr>
              <a:t>̊ a diskuse o nich</a:t>
            </a:r>
            <a:r>
              <a:rPr lang="cs-CZ" sz="1800" b="1" dirty="0"/>
              <a:t>: </a:t>
            </a:r>
            <a:r>
              <a:rPr lang="cs-CZ" sz="1800" dirty="0" err="1">
                <a:effectLst/>
              </a:rPr>
              <a:t>například</a:t>
            </a:r>
            <a:r>
              <a:rPr lang="cs-CZ" sz="1800" dirty="0">
                <a:effectLst/>
              </a:rPr>
              <a:t> </a:t>
            </a:r>
            <a:r>
              <a:rPr lang="cs-CZ" sz="1800" dirty="0" err="1">
                <a:effectLst/>
              </a:rPr>
              <a:t>zveřejněni</a:t>
            </a:r>
            <a:r>
              <a:rPr lang="cs-CZ" sz="1800" dirty="0">
                <a:effectLst/>
              </a:rPr>
              <a:t>́ </a:t>
            </a:r>
            <a:r>
              <a:rPr lang="cs-CZ" sz="1800" dirty="0" err="1">
                <a:effectLst/>
              </a:rPr>
              <a:t>zprávy</a:t>
            </a:r>
            <a:r>
              <a:rPr lang="cs-CZ" sz="1800" dirty="0">
                <a:effectLst/>
              </a:rPr>
              <a:t> s </a:t>
            </a:r>
            <a:r>
              <a:rPr lang="cs-CZ" sz="1800" dirty="0" err="1">
                <a:effectLst/>
              </a:rPr>
              <a:t>politickým</a:t>
            </a:r>
            <a:r>
              <a:rPr lang="cs-CZ" sz="1800" dirty="0">
                <a:effectLst/>
              </a:rPr>
              <a:t> obsahem na blogu </a:t>
            </a:r>
            <a:r>
              <a:rPr lang="cs-CZ" sz="1800" dirty="0" err="1">
                <a:effectLst/>
              </a:rPr>
              <a:t>či</a:t>
            </a:r>
            <a:r>
              <a:rPr lang="cs-CZ" sz="1800" dirty="0">
                <a:effectLst/>
              </a:rPr>
              <a:t> </a:t>
            </a:r>
            <a:r>
              <a:rPr lang="cs-CZ" sz="1800" dirty="0" err="1">
                <a:effectLst/>
              </a:rPr>
              <a:t>sociálni</a:t>
            </a:r>
            <a:r>
              <a:rPr lang="cs-CZ" sz="1800" dirty="0">
                <a:effectLst/>
              </a:rPr>
              <a:t>́ </a:t>
            </a:r>
            <a:r>
              <a:rPr lang="cs-CZ" sz="1800" dirty="0" err="1">
                <a:effectLst/>
              </a:rPr>
              <a:t>síti</a:t>
            </a:r>
            <a:r>
              <a:rPr lang="cs-CZ" sz="1800" dirty="0">
                <a:effectLst/>
              </a:rPr>
              <a:t>, tedy </a:t>
            </a:r>
            <a:r>
              <a:rPr lang="cs-CZ" sz="1800" dirty="0" err="1">
                <a:effectLst/>
              </a:rPr>
              <a:t>sdíleni</a:t>
            </a:r>
            <a:r>
              <a:rPr lang="cs-CZ" sz="1800" dirty="0">
                <a:effectLst/>
              </a:rPr>
              <a:t>́ </a:t>
            </a:r>
            <a:r>
              <a:rPr lang="cs-CZ" sz="1800" dirty="0" err="1">
                <a:effectLst/>
              </a:rPr>
              <a:t>politických</a:t>
            </a:r>
            <a:r>
              <a:rPr lang="cs-CZ" sz="1800" dirty="0">
                <a:effectLst/>
              </a:rPr>
              <a:t> </a:t>
            </a:r>
            <a:r>
              <a:rPr lang="cs-CZ" sz="1800" dirty="0" err="1">
                <a:effectLst/>
              </a:rPr>
              <a:t>komentářu</a:t>
            </a:r>
            <a:r>
              <a:rPr lang="cs-CZ" sz="1800" dirty="0">
                <a:effectLst/>
              </a:rPr>
              <a:t>̊ </a:t>
            </a:r>
            <a:r>
              <a:rPr lang="cs-CZ" sz="1800" dirty="0" err="1">
                <a:effectLst/>
              </a:rPr>
              <a:t>či</a:t>
            </a:r>
            <a:r>
              <a:rPr lang="cs-CZ" sz="1800" dirty="0">
                <a:effectLst/>
              </a:rPr>
              <a:t> </a:t>
            </a:r>
            <a:r>
              <a:rPr lang="cs-CZ" sz="1800" dirty="0" err="1">
                <a:effectLst/>
              </a:rPr>
              <a:t>pozna</a:t>
            </a:r>
            <a:r>
              <a:rPr lang="cs-CZ" sz="1800" dirty="0">
                <a:effectLst/>
              </a:rPr>
              <a:t>́ </a:t>
            </a:r>
            <a:r>
              <a:rPr lang="cs-CZ" sz="1800" dirty="0" err="1">
                <a:effectLst/>
              </a:rPr>
              <a:t>mek</a:t>
            </a:r>
            <a:r>
              <a:rPr lang="cs-CZ" sz="1800" dirty="0">
                <a:effectLst/>
              </a:rPr>
              <a:t> a interakce o nich s </a:t>
            </a:r>
            <a:r>
              <a:rPr lang="cs-CZ" sz="1800" dirty="0" err="1">
                <a:effectLst/>
              </a:rPr>
              <a:t>ostatními</a:t>
            </a:r>
            <a:r>
              <a:rPr lang="cs-CZ" sz="1800" dirty="0">
                <a:effectLst/>
              </a:rPr>
              <a:t> (</a:t>
            </a:r>
            <a:r>
              <a:rPr lang="cs-CZ" sz="1800" dirty="0" err="1">
                <a:effectLst/>
              </a:rPr>
              <a:t>napr</a:t>
            </a:r>
            <a:r>
              <a:rPr lang="cs-CZ" sz="1800" dirty="0">
                <a:effectLst/>
              </a:rPr>
              <a:t>̌. „</a:t>
            </a:r>
            <a:r>
              <a:rPr lang="cs-CZ" sz="1800" dirty="0" err="1">
                <a:effectLst/>
              </a:rPr>
              <a:t>lajkování</a:t>
            </a:r>
            <a:r>
              <a:rPr lang="cs-CZ" sz="1800" dirty="0">
                <a:effectLst/>
              </a:rPr>
              <a:t>“ nebo </a:t>
            </a:r>
            <a:r>
              <a:rPr lang="cs-CZ" sz="1800" dirty="0" err="1">
                <a:effectLst/>
              </a:rPr>
              <a:t>komentováni</a:t>
            </a:r>
            <a:r>
              <a:rPr lang="cs-CZ" sz="1800" dirty="0">
                <a:effectLst/>
              </a:rPr>
              <a:t>́ </a:t>
            </a:r>
            <a:r>
              <a:rPr lang="cs-CZ" sz="1800" dirty="0" err="1">
                <a:effectLst/>
              </a:rPr>
              <a:t>politického</a:t>
            </a:r>
            <a:r>
              <a:rPr lang="cs-CZ" sz="1800" dirty="0">
                <a:effectLst/>
              </a:rPr>
              <a:t> obsahu online, tweety s </a:t>
            </a:r>
            <a:r>
              <a:rPr lang="cs-CZ" sz="1800" dirty="0" err="1">
                <a:effectLst/>
              </a:rPr>
              <a:t>politickým</a:t>
            </a:r>
            <a:r>
              <a:rPr lang="cs-CZ" sz="1800" dirty="0">
                <a:effectLst/>
              </a:rPr>
              <a:t> obsahem, diskuse ve </a:t>
            </a:r>
            <a:r>
              <a:rPr lang="cs-CZ" sz="1800" dirty="0" err="1">
                <a:effectLst/>
              </a:rPr>
              <a:t>skupinách</a:t>
            </a:r>
            <a:r>
              <a:rPr lang="cs-CZ" sz="1800" dirty="0">
                <a:effectLst/>
              </a:rPr>
              <a:t> nebo pod online </a:t>
            </a:r>
            <a:r>
              <a:rPr lang="cs-CZ" sz="1800" dirty="0" err="1">
                <a:effectLst/>
              </a:rPr>
              <a:t>články</a:t>
            </a:r>
            <a:r>
              <a:rPr lang="cs-CZ" sz="1800" dirty="0">
                <a:effectLst/>
              </a:rPr>
              <a:t>) nebo </a:t>
            </a:r>
            <a:r>
              <a:rPr lang="cs-CZ" sz="1800" dirty="0" err="1">
                <a:effectLst/>
              </a:rPr>
              <a:t>psani</a:t>
            </a:r>
            <a:r>
              <a:rPr lang="cs-CZ" sz="1800" dirty="0" err="1"/>
              <a:t>í</a:t>
            </a:r>
            <a:r>
              <a:rPr lang="cs-CZ" sz="1800" dirty="0">
                <a:effectLst/>
              </a:rPr>
              <a:t> textů k </a:t>
            </a:r>
            <a:r>
              <a:rPr lang="cs-CZ" sz="1800" dirty="0" err="1">
                <a:effectLst/>
              </a:rPr>
              <a:t>aktuálním</a:t>
            </a:r>
            <a:r>
              <a:rPr lang="cs-CZ" sz="1800" dirty="0">
                <a:effectLst/>
              </a:rPr>
              <a:t> </a:t>
            </a:r>
            <a:r>
              <a:rPr lang="cs-CZ" sz="1800" dirty="0" err="1">
                <a:effectLst/>
              </a:rPr>
              <a:t>událostem</a:t>
            </a:r>
            <a:r>
              <a:rPr lang="cs-CZ" sz="1800" dirty="0">
                <a:effectLst/>
              </a:rPr>
              <a:t> a jejich </a:t>
            </a:r>
            <a:r>
              <a:rPr lang="cs-CZ" sz="1800" dirty="0" err="1">
                <a:effectLst/>
              </a:rPr>
              <a:t>komentováni</a:t>
            </a:r>
            <a:r>
              <a:rPr lang="cs-CZ" sz="1800" dirty="0">
                <a:effectLst/>
              </a:rPr>
              <a:t>́ </a:t>
            </a:r>
            <a:endParaRPr lang="cs-CZ" dirty="0"/>
          </a:p>
          <a:p>
            <a:r>
              <a:rPr lang="cs-CZ" sz="1800" b="1" dirty="0">
                <a:effectLst/>
              </a:rPr>
              <a:t>Členstv</a:t>
            </a:r>
            <a:r>
              <a:rPr lang="cs-CZ" sz="1800" b="1" dirty="0"/>
              <a:t>í</a:t>
            </a:r>
            <a:r>
              <a:rPr lang="cs-CZ" sz="1800" b="1" dirty="0">
                <a:effectLst/>
              </a:rPr>
              <a:t>, tedy vstup do skupiny </a:t>
            </a:r>
            <a:r>
              <a:rPr lang="cs-CZ" sz="1800" b="1" dirty="0" err="1">
                <a:effectLst/>
              </a:rPr>
              <a:t>fanoušku</a:t>
            </a:r>
            <a:r>
              <a:rPr lang="cs-CZ" sz="1800" b="1" dirty="0">
                <a:effectLst/>
              </a:rPr>
              <a:t>̊ </a:t>
            </a:r>
            <a:r>
              <a:rPr lang="cs-CZ" sz="1800" b="1" dirty="0" err="1">
                <a:effectLst/>
              </a:rPr>
              <a:t>konkrétni</a:t>
            </a:r>
            <a:r>
              <a:rPr lang="cs-CZ" sz="1800" b="1" dirty="0">
                <a:effectLst/>
              </a:rPr>
              <a:t>́ </a:t>
            </a:r>
            <a:r>
              <a:rPr lang="cs-CZ" sz="1800" b="1" dirty="0" err="1">
                <a:effectLst/>
              </a:rPr>
              <a:t>politicke</a:t>
            </a:r>
            <a:r>
              <a:rPr lang="cs-CZ" sz="1800" b="1" dirty="0">
                <a:effectLst/>
              </a:rPr>
              <a:t>́ strany </a:t>
            </a:r>
            <a:r>
              <a:rPr lang="cs-CZ" sz="1800" b="1" dirty="0" err="1">
                <a:effectLst/>
              </a:rPr>
              <a:t>či</a:t>
            </a:r>
            <a:r>
              <a:rPr lang="cs-CZ" sz="1800" b="1" dirty="0">
                <a:effectLst/>
              </a:rPr>
              <a:t> politika </a:t>
            </a:r>
            <a:r>
              <a:rPr lang="cs-CZ" sz="1800" dirty="0">
                <a:effectLst/>
              </a:rPr>
              <a:t>nebo jejich </a:t>
            </a:r>
            <a:r>
              <a:rPr lang="cs-CZ" sz="1800" dirty="0" err="1">
                <a:effectLst/>
              </a:rPr>
              <a:t>následováni</a:t>
            </a:r>
            <a:r>
              <a:rPr lang="cs-CZ" sz="1800" dirty="0">
                <a:effectLst/>
              </a:rPr>
              <a:t>́ (</a:t>
            </a:r>
            <a:r>
              <a:rPr lang="cs-CZ" sz="1800" dirty="0" err="1">
                <a:effectLst/>
              </a:rPr>
              <a:t>following</a:t>
            </a:r>
            <a:r>
              <a:rPr lang="cs-CZ" sz="1800" dirty="0">
                <a:effectLst/>
              </a:rPr>
              <a:t>) na </a:t>
            </a:r>
            <a:r>
              <a:rPr lang="cs-CZ" sz="1800" dirty="0" err="1">
                <a:effectLst/>
              </a:rPr>
              <a:t>sociálni</a:t>
            </a:r>
            <a:r>
              <a:rPr lang="cs-CZ" sz="1800" dirty="0">
                <a:effectLst/>
              </a:rPr>
              <a:t>́ </a:t>
            </a:r>
            <a:r>
              <a:rPr lang="cs-CZ" sz="1800" dirty="0" err="1">
                <a:effectLst/>
              </a:rPr>
              <a:t>síti</a:t>
            </a:r>
            <a:r>
              <a:rPr lang="cs-CZ" sz="1800" dirty="0"/>
              <a:t>, </a:t>
            </a:r>
            <a:r>
              <a:rPr lang="cs-CZ" sz="1800" dirty="0">
                <a:effectLst/>
              </a:rPr>
              <a:t>a </a:t>
            </a:r>
            <a:r>
              <a:rPr lang="cs-CZ" sz="1800" dirty="0" err="1">
                <a:effectLst/>
              </a:rPr>
              <a:t>take</a:t>
            </a:r>
            <a:r>
              <a:rPr lang="cs-CZ" sz="1800" dirty="0">
                <a:effectLst/>
              </a:rPr>
              <a:t>́ </a:t>
            </a:r>
            <a:r>
              <a:rPr lang="cs-CZ" sz="1800" b="1" dirty="0" err="1">
                <a:effectLst/>
              </a:rPr>
              <a:t>zpětna</a:t>
            </a:r>
            <a:r>
              <a:rPr lang="cs-CZ" sz="1800" b="1" dirty="0">
                <a:effectLst/>
              </a:rPr>
              <a:t>́ vazba </a:t>
            </a:r>
            <a:r>
              <a:rPr lang="cs-CZ" sz="1800" b="1" dirty="0" err="1">
                <a:effectLst/>
              </a:rPr>
              <a:t>politickým</a:t>
            </a:r>
            <a:r>
              <a:rPr lang="cs-CZ" sz="1800" b="1" dirty="0">
                <a:effectLst/>
              </a:rPr>
              <a:t> </a:t>
            </a:r>
            <a:r>
              <a:rPr lang="cs-CZ" sz="1800" b="1" dirty="0" err="1">
                <a:effectLst/>
              </a:rPr>
              <a:t>aktéru</a:t>
            </a:r>
            <a:r>
              <a:rPr lang="cs-CZ" sz="1800" dirty="0" err="1">
                <a:effectLst/>
              </a:rPr>
              <a:t>̊m</a:t>
            </a:r>
            <a:r>
              <a:rPr lang="cs-CZ" sz="1800" dirty="0"/>
              <a:t>: </a:t>
            </a:r>
            <a:r>
              <a:rPr lang="cs-CZ" sz="1800" dirty="0" err="1">
                <a:effectLst/>
              </a:rPr>
              <a:t>zaslán</a:t>
            </a:r>
            <a:r>
              <a:rPr lang="cs-CZ" sz="1800" dirty="0" err="1"/>
              <a:t>í</a:t>
            </a:r>
            <a:r>
              <a:rPr lang="cs-CZ" sz="1800" dirty="0">
                <a:effectLst/>
              </a:rPr>
              <a:t> e-mailu nebo </a:t>
            </a:r>
            <a:r>
              <a:rPr lang="cs-CZ" sz="1800" dirty="0" err="1">
                <a:effectLst/>
              </a:rPr>
              <a:t>komentár</a:t>
            </a:r>
            <a:r>
              <a:rPr lang="cs-CZ" sz="1800" dirty="0">
                <a:effectLst/>
              </a:rPr>
              <a:t>̌ ke statusu </a:t>
            </a:r>
          </a:p>
          <a:p>
            <a:r>
              <a:rPr lang="cs-CZ" sz="1800" b="1" dirty="0"/>
              <a:t>M</a:t>
            </a:r>
            <a:r>
              <a:rPr lang="cs-CZ" sz="1800" b="1" dirty="0">
                <a:effectLst/>
              </a:rPr>
              <a:t>obilizace a </a:t>
            </a:r>
            <a:r>
              <a:rPr lang="cs-CZ" sz="1800" b="1" dirty="0" err="1">
                <a:effectLst/>
              </a:rPr>
              <a:t>organizováni</a:t>
            </a:r>
            <a:r>
              <a:rPr lang="cs-CZ" sz="1800" b="1" dirty="0">
                <a:effectLst/>
              </a:rPr>
              <a:t>́ </a:t>
            </a:r>
            <a:r>
              <a:rPr lang="cs-CZ" sz="1800" dirty="0">
                <a:effectLst/>
              </a:rPr>
              <a:t>– tedy mobilizace v </a:t>
            </a:r>
            <a:r>
              <a:rPr lang="cs-CZ" sz="1800" dirty="0" err="1">
                <a:effectLst/>
              </a:rPr>
              <a:t>rámci</a:t>
            </a:r>
            <a:r>
              <a:rPr lang="cs-CZ" sz="1800" dirty="0">
                <a:effectLst/>
              </a:rPr>
              <a:t> </a:t>
            </a:r>
            <a:r>
              <a:rPr lang="cs-CZ" sz="1800" dirty="0" err="1">
                <a:effectLst/>
              </a:rPr>
              <a:t>občanských</a:t>
            </a:r>
            <a:r>
              <a:rPr lang="cs-CZ" sz="1800" dirty="0">
                <a:effectLst/>
              </a:rPr>
              <a:t> protestů, organizace demonstrací a </a:t>
            </a:r>
            <a:r>
              <a:rPr lang="cs-CZ" sz="1800" dirty="0" err="1">
                <a:effectLst/>
              </a:rPr>
              <a:t>flash</a:t>
            </a:r>
            <a:r>
              <a:rPr lang="cs-CZ" sz="1800" dirty="0">
                <a:effectLst/>
              </a:rPr>
              <a:t> </a:t>
            </a:r>
            <a:r>
              <a:rPr lang="cs-CZ" sz="1800" dirty="0" err="1">
                <a:effectLst/>
              </a:rPr>
              <a:t>mobs</a:t>
            </a:r>
            <a:r>
              <a:rPr lang="cs-CZ" sz="1800" dirty="0">
                <a:effectLst/>
              </a:rPr>
              <a:t>,… </a:t>
            </a:r>
            <a:endParaRPr lang="cs-CZ" dirty="0"/>
          </a:p>
          <a:p>
            <a:r>
              <a:rPr lang="cs-CZ" sz="1800" b="1" dirty="0">
                <a:effectLst/>
              </a:rPr>
              <a:t>Aktivity </a:t>
            </a:r>
            <a:r>
              <a:rPr lang="cs-CZ" sz="1800" b="1" dirty="0" err="1">
                <a:effectLst/>
              </a:rPr>
              <a:t>související</a:t>
            </a:r>
            <a:r>
              <a:rPr lang="cs-CZ" sz="1800" b="1" dirty="0">
                <a:effectLst/>
              </a:rPr>
              <a:t> s volbami </a:t>
            </a:r>
            <a:r>
              <a:rPr lang="cs-CZ" sz="1800" b="1" dirty="0" err="1">
                <a:effectLst/>
              </a:rPr>
              <a:t>politických</a:t>
            </a:r>
            <a:r>
              <a:rPr lang="cs-CZ" sz="1800" b="1" dirty="0">
                <a:effectLst/>
              </a:rPr>
              <a:t> </a:t>
            </a:r>
            <a:r>
              <a:rPr lang="cs-CZ" sz="1800" b="1" dirty="0" err="1">
                <a:effectLst/>
              </a:rPr>
              <a:t>zástupcu</a:t>
            </a:r>
            <a:r>
              <a:rPr lang="cs-CZ" sz="1800" dirty="0">
                <a:effectLst/>
              </a:rPr>
              <a:t>̊ a </a:t>
            </a:r>
            <a:r>
              <a:rPr lang="cs-CZ" sz="1800" dirty="0" err="1">
                <a:effectLst/>
              </a:rPr>
              <a:t>ovlivňováním</a:t>
            </a:r>
            <a:r>
              <a:rPr lang="cs-CZ" sz="1800" dirty="0">
                <a:effectLst/>
              </a:rPr>
              <a:t> jejich </a:t>
            </a:r>
            <a:r>
              <a:rPr lang="cs-CZ" sz="1800" dirty="0" err="1">
                <a:effectLst/>
              </a:rPr>
              <a:t>činnosti</a:t>
            </a:r>
            <a:r>
              <a:rPr lang="cs-CZ" sz="1800" dirty="0">
                <a:effectLst/>
              </a:rPr>
              <a:t> a sleduje </a:t>
            </a:r>
            <a:r>
              <a:rPr lang="cs-CZ" sz="1800" dirty="0" err="1">
                <a:effectLst/>
              </a:rPr>
              <a:t>participačn</a:t>
            </a:r>
            <a:r>
              <a:rPr lang="cs-CZ" sz="1800" dirty="0" err="1"/>
              <a:t>í</a:t>
            </a:r>
            <a:r>
              <a:rPr lang="cs-CZ" sz="1800" dirty="0">
                <a:effectLst/>
              </a:rPr>
              <a:t> aktivity na </a:t>
            </a:r>
            <a:r>
              <a:rPr lang="cs-CZ" sz="1800" dirty="0" err="1">
                <a:effectLst/>
              </a:rPr>
              <a:t>sociálních</a:t>
            </a:r>
            <a:r>
              <a:rPr lang="cs-CZ" sz="1800" dirty="0">
                <a:effectLst/>
              </a:rPr>
              <a:t> </a:t>
            </a:r>
            <a:r>
              <a:rPr lang="cs-CZ" sz="1800" dirty="0" err="1">
                <a:effectLst/>
              </a:rPr>
              <a:t>sítích</a:t>
            </a:r>
            <a:r>
              <a:rPr lang="cs-CZ" sz="1800" dirty="0">
                <a:effectLst/>
              </a:rPr>
              <a:t> </a:t>
            </a:r>
            <a:r>
              <a:rPr lang="cs-CZ" sz="1800" dirty="0" err="1">
                <a:effectLst/>
              </a:rPr>
              <a:t>především</a:t>
            </a:r>
            <a:r>
              <a:rPr lang="cs-CZ" sz="1800" dirty="0">
                <a:effectLst/>
              </a:rPr>
              <a:t> v souvislosti s </a:t>
            </a:r>
            <a:r>
              <a:rPr lang="cs-CZ" sz="1800" dirty="0" err="1">
                <a:effectLst/>
              </a:rPr>
              <a:t>předvolebními</a:t>
            </a:r>
            <a:r>
              <a:rPr lang="cs-CZ" sz="1800" dirty="0">
                <a:effectLst/>
              </a:rPr>
              <a:t> </a:t>
            </a:r>
            <a:r>
              <a:rPr lang="cs-CZ" sz="1800" dirty="0" err="1">
                <a:effectLst/>
              </a:rPr>
              <a:t>kampaněmi</a:t>
            </a:r>
            <a:r>
              <a:rPr lang="cs-CZ" sz="1800" dirty="0">
                <a:effectLst/>
              </a:rPr>
              <a:t> </a:t>
            </a:r>
            <a:endParaRPr lang="cs-CZ" dirty="0"/>
          </a:p>
          <a:p>
            <a:endParaRPr lang="cs-CZ" dirty="0"/>
          </a:p>
          <a:p>
            <a:endParaRPr lang="cs-CZ" dirty="0"/>
          </a:p>
          <a:p>
            <a:endParaRPr lang="cs-CZ" dirty="0"/>
          </a:p>
          <a:p>
            <a:endParaRPr lang="cs-CZ" i="1" dirty="0"/>
          </a:p>
          <a:p>
            <a:endParaRPr lang="cs-CZ" dirty="0"/>
          </a:p>
        </p:txBody>
      </p:sp>
    </p:spTree>
    <p:extLst>
      <p:ext uri="{BB962C8B-B14F-4D97-AF65-F5344CB8AC3E}">
        <p14:creationId xmlns:p14="http://schemas.microsoft.com/office/powerpoint/2010/main" val="1461913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C36F5-5DE2-0AEE-5078-EFEBE45B4A29}"/>
              </a:ext>
            </a:extLst>
          </p:cNvPr>
          <p:cNvSpPr>
            <a:spLocks noGrp="1"/>
          </p:cNvSpPr>
          <p:nvPr>
            <p:ph type="title"/>
          </p:nvPr>
        </p:nvSpPr>
        <p:spPr/>
        <p:txBody>
          <a:bodyPr/>
          <a:lstStyle/>
          <a:p>
            <a:r>
              <a:rPr lang="cs-CZ" dirty="0"/>
              <a:t>Sociální média…politická participace</a:t>
            </a:r>
          </a:p>
        </p:txBody>
      </p:sp>
      <p:sp>
        <p:nvSpPr>
          <p:cNvPr id="3" name="Zástupný obsah 2">
            <a:extLst>
              <a:ext uri="{FF2B5EF4-FFF2-40B4-BE49-F238E27FC236}">
                <a16:creationId xmlns:a16="http://schemas.microsoft.com/office/drawing/2014/main" id="{17687BCA-F487-73ED-C025-166B9794400B}"/>
              </a:ext>
            </a:extLst>
          </p:cNvPr>
          <p:cNvSpPr>
            <a:spLocks noGrp="1"/>
          </p:cNvSpPr>
          <p:nvPr>
            <p:ph idx="1"/>
          </p:nvPr>
        </p:nvSpPr>
        <p:spPr/>
        <p:txBody>
          <a:bodyPr>
            <a:normAutofit/>
          </a:bodyPr>
          <a:lstStyle/>
          <a:p>
            <a:pPr>
              <a:buFont typeface="Wingdings" pitchFamily="2" charset="2"/>
              <a:buChar char="Ø"/>
            </a:pPr>
            <a:r>
              <a:rPr lang="cs-CZ" b="1" dirty="0"/>
              <a:t>Jaké užití sociálních médií můžeme označit jako participaci?</a:t>
            </a:r>
          </a:p>
          <a:p>
            <a:pPr marL="0" indent="0">
              <a:buNone/>
            </a:pPr>
            <a:endParaRPr lang="cs-CZ" b="1" dirty="0"/>
          </a:p>
          <a:p>
            <a:r>
              <a:rPr lang="cs-CZ" dirty="0"/>
              <a:t>… dle stupně participace … náročnost výkonu občanské role</a:t>
            </a:r>
          </a:p>
          <a:p>
            <a:pPr lvl="1"/>
            <a:r>
              <a:rPr lang="cs-CZ" dirty="0"/>
              <a:t>interakce … jakékoli užití</a:t>
            </a:r>
          </a:p>
          <a:p>
            <a:pPr lvl="1"/>
            <a:r>
              <a:rPr lang="cs-CZ" dirty="0"/>
              <a:t>plná participace … participace směřující k vyrovnání mocenské vztahů v rozhodovacích procesech spojené s hlubší zapojení, závazkem</a:t>
            </a:r>
          </a:p>
          <a:p>
            <a:pPr marL="457200" lvl="1" indent="0">
              <a:buNone/>
            </a:pPr>
            <a:endParaRPr lang="cs-CZ" dirty="0"/>
          </a:p>
          <a:p>
            <a:r>
              <a:rPr lang="cs-CZ" dirty="0"/>
              <a:t>Př.  Diskuse o participaci dle stupně participace … </a:t>
            </a:r>
            <a:r>
              <a:rPr lang="cs-CZ" dirty="0" err="1"/>
              <a:t>clickvismus</a:t>
            </a:r>
            <a:r>
              <a:rPr lang="cs-CZ" dirty="0"/>
              <a:t> … kritika: náhražka, redukce, povrchnost participace? </a:t>
            </a:r>
          </a:p>
          <a:p>
            <a:pPr marL="0" indent="0">
              <a:buNone/>
            </a:pPr>
            <a:endParaRPr lang="cs-CZ" dirty="0"/>
          </a:p>
        </p:txBody>
      </p:sp>
    </p:spTree>
    <p:extLst>
      <p:ext uri="{BB962C8B-B14F-4D97-AF65-F5344CB8AC3E}">
        <p14:creationId xmlns:p14="http://schemas.microsoft.com/office/powerpoint/2010/main" val="17355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7D90D-4D4F-FA46-EFBE-5DEE99FBF18D}"/>
              </a:ext>
            </a:extLst>
          </p:cNvPr>
          <p:cNvSpPr>
            <a:spLocks noGrp="1"/>
          </p:cNvSpPr>
          <p:nvPr>
            <p:ph type="title"/>
          </p:nvPr>
        </p:nvSpPr>
        <p:spPr/>
        <p:txBody>
          <a:bodyPr/>
          <a:lstStyle/>
          <a:p>
            <a:r>
              <a:rPr lang="cs-CZ" dirty="0"/>
              <a:t>Variabilita politických aktivit v online prostředí</a:t>
            </a:r>
          </a:p>
        </p:txBody>
      </p:sp>
      <p:sp>
        <p:nvSpPr>
          <p:cNvPr id="3" name="Zástupný obsah 2">
            <a:extLst>
              <a:ext uri="{FF2B5EF4-FFF2-40B4-BE49-F238E27FC236}">
                <a16:creationId xmlns:a16="http://schemas.microsoft.com/office/drawing/2014/main" id="{4CF82AA9-C5B1-1556-CFEF-E2B84BE665AD}"/>
              </a:ext>
            </a:extLst>
          </p:cNvPr>
          <p:cNvSpPr>
            <a:spLocks noGrp="1"/>
          </p:cNvSpPr>
          <p:nvPr>
            <p:ph idx="1"/>
          </p:nvPr>
        </p:nvSpPr>
        <p:spPr/>
        <p:txBody>
          <a:bodyPr>
            <a:normAutofit/>
          </a:bodyPr>
          <a:lstStyle/>
          <a:p>
            <a:r>
              <a:rPr lang="cs-CZ" dirty="0"/>
              <a:t>Přesun participace do prostředí Internetu a sociálních médií</a:t>
            </a:r>
          </a:p>
          <a:p>
            <a:pPr marL="0" indent="0">
              <a:buNone/>
            </a:pPr>
            <a:r>
              <a:rPr lang="cs-CZ" dirty="0"/>
              <a:t>…různé podoby použití internetu k ovlivňování společnosti</a:t>
            </a:r>
          </a:p>
          <a:p>
            <a:pPr marL="0" indent="0">
              <a:buNone/>
            </a:pPr>
            <a:endParaRPr lang="cs-CZ" dirty="0"/>
          </a:p>
          <a:p>
            <a:pPr marL="0" indent="0">
              <a:buNone/>
            </a:pPr>
            <a:r>
              <a:rPr lang="cs-CZ" dirty="0"/>
              <a:t>Př. </a:t>
            </a:r>
            <a:r>
              <a:rPr lang="cs-CZ" i="1" dirty="0" err="1"/>
              <a:t>lajkování</a:t>
            </a:r>
            <a:r>
              <a:rPr lang="cs-CZ" dirty="0"/>
              <a:t> profilu politických stran, sdílení/ komentování zpravodajských obsahů o politice, účast v on-line politické debatě, tvorba vlastního tématu na politické téma</a:t>
            </a:r>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461168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A82E62-C978-EC07-6E56-31EA6B4AB4F2}"/>
              </a:ext>
            </a:extLst>
          </p:cNvPr>
          <p:cNvSpPr>
            <a:spLocks noGrp="1"/>
          </p:cNvSpPr>
          <p:nvPr>
            <p:ph type="title"/>
          </p:nvPr>
        </p:nvSpPr>
        <p:spPr/>
        <p:txBody>
          <a:bodyPr/>
          <a:lstStyle/>
          <a:p>
            <a:r>
              <a:rPr lang="cs-CZ" dirty="0">
                <a:latin typeface="+mn-lt"/>
              </a:rPr>
              <a:t>př. </a:t>
            </a:r>
            <a:r>
              <a:rPr lang="cs-CZ" b="0" i="0" u="none" strike="noStrike" dirty="0">
                <a:solidFill>
                  <a:srgbClr val="333333"/>
                </a:solidFill>
                <a:effectLst/>
                <a:latin typeface="+mn-lt"/>
              </a:rPr>
              <a:t>internetový aktivismus </a:t>
            </a:r>
            <a:endParaRPr lang="cs-CZ" dirty="0">
              <a:latin typeface="+mn-lt"/>
            </a:endParaRPr>
          </a:p>
        </p:txBody>
      </p:sp>
      <p:sp>
        <p:nvSpPr>
          <p:cNvPr id="3" name="Zástupný obsah 2">
            <a:extLst>
              <a:ext uri="{FF2B5EF4-FFF2-40B4-BE49-F238E27FC236}">
                <a16:creationId xmlns:a16="http://schemas.microsoft.com/office/drawing/2014/main" id="{9CD9EBE6-5784-2313-2CDE-29615199310F}"/>
              </a:ext>
            </a:extLst>
          </p:cNvPr>
          <p:cNvSpPr>
            <a:spLocks noGrp="1"/>
          </p:cNvSpPr>
          <p:nvPr>
            <p:ph idx="1"/>
          </p:nvPr>
        </p:nvSpPr>
        <p:spPr/>
        <p:txBody>
          <a:bodyPr/>
          <a:lstStyle/>
          <a:p>
            <a:r>
              <a:rPr lang="cs-CZ" dirty="0"/>
              <a:t>Př. Individualizované participace … </a:t>
            </a:r>
            <a:r>
              <a:rPr lang="cs-CZ" b="0" i="0" u="none" strike="noStrike" dirty="0">
                <a:solidFill>
                  <a:srgbClr val="333333"/>
                </a:solidFill>
                <a:effectLst/>
              </a:rPr>
              <a:t>osvobozená od formálního organizačního rámce a jejich nositeli jsou individualizovaní aktivisté na volné noze, kteří k participačním aktivitám přistupují neplánovaně, sporadicky, pro svůj dobrý pocit a zábavu.</a:t>
            </a:r>
          </a:p>
          <a:p>
            <a:endParaRPr lang="cs-CZ" b="0" i="0" u="none" strike="noStrike" dirty="0">
              <a:solidFill>
                <a:srgbClr val="333333"/>
              </a:solidFill>
              <a:effectLst/>
            </a:endParaRPr>
          </a:p>
          <a:p>
            <a:r>
              <a:rPr lang="cs-CZ" b="0" i="0" u="none" strike="noStrike" dirty="0">
                <a:solidFill>
                  <a:srgbClr val="333333"/>
                </a:solidFill>
                <a:effectLst/>
              </a:rPr>
              <a:t>virtuální aktivisté“, respektive „online aktivisté“ či „</a:t>
            </a:r>
            <a:r>
              <a:rPr lang="cs-CZ" b="0" i="0" u="none" strike="noStrike" dirty="0" err="1">
                <a:solidFill>
                  <a:srgbClr val="333333"/>
                </a:solidFill>
                <a:effectLst/>
              </a:rPr>
              <a:t>kyberaktivisté</a:t>
            </a:r>
            <a:r>
              <a:rPr lang="cs-CZ" b="0" i="0" u="none" strike="noStrike" dirty="0">
                <a:solidFill>
                  <a:srgbClr val="333333"/>
                </a:solidFill>
                <a:effectLst/>
              </a:rPr>
              <a:t>“… pro které je typický internetový sociální networking …</a:t>
            </a:r>
          </a:p>
          <a:p>
            <a:r>
              <a:rPr lang="cs-CZ" b="0" i="0" u="none" strike="noStrike" dirty="0">
                <a:solidFill>
                  <a:srgbClr val="333333"/>
                </a:solidFill>
                <a:effectLst/>
              </a:rPr>
              <a:t>…např. zapojování se do internetových diskusí, psaní mobilizačních e-mailů, blogování, atd.</a:t>
            </a:r>
            <a:endParaRPr lang="cs-CZ" dirty="0"/>
          </a:p>
        </p:txBody>
      </p:sp>
    </p:spTree>
    <p:extLst>
      <p:ext uri="{BB962C8B-B14F-4D97-AF65-F5344CB8AC3E}">
        <p14:creationId xmlns:p14="http://schemas.microsoft.com/office/powerpoint/2010/main" val="3354759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0ACA1E-AF4F-AB34-F8CB-D05D1CB4615F}"/>
              </a:ext>
            </a:extLst>
          </p:cNvPr>
          <p:cNvSpPr>
            <a:spLocks noGrp="1"/>
          </p:cNvSpPr>
          <p:nvPr>
            <p:ph type="title"/>
          </p:nvPr>
        </p:nvSpPr>
        <p:spPr/>
        <p:txBody>
          <a:bodyPr/>
          <a:lstStyle/>
          <a:p>
            <a:r>
              <a:rPr lang="cs-CZ" dirty="0"/>
              <a:t>Př</a:t>
            </a:r>
            <a:r>
              <a:rPr lang="cs-CZ" dirty="0">
                <a:latin typeface="+mn-lt"/>
              </a:rPr>
              <a:t>. </a:t>
            </a:r>
            <a:r>
              <a:rPr lang="cs-CZ" b="0" i="0" u="none" strike="noStrike" dirty="0">
                <a:solidFill>
                  <a:srgbClr val="333333"/>
                </a:solidFill>
                <a:effectLst/>
                <a:latin typeface="+mn-lt"/>
              </a:rPr>
              <a:t>politický konzumerismus</a:t>
            </a:r>
            <a:endParaRPr lang="cs-CZ" dirty="0">
              <a:latin typeface="+mn-lt"/>
            </a:endParaRPr>
          </a:p>
        </p:txBody>
      </p:sp>
      <p:sp>
        <p:nvSpPr>
          <p:cNvPr id="3" name="Zástupný obsah 2">
            <a:extLst>
              <a:ext uri="{FF2B5EF4-FFF2-40B4-BE49-F238E27FC236}">
                <a16:creationId xmlns:a16="http://schemas.microsoft.com/office/drawing/2014/main" id="{E9A0C999-0A3E-8602-A079-77648DC46C23}"/>
              </a:ext>
            </a:extLst>
          </p:cNvPr>
          <p:cNvSpPr>
            <a:spLocks noGrp="1"/>
          </p:cNvSpPr>
          <p:nvPr>
            <p:ph idx="1"/>
          </p:nvPr>
        </p:nvSpPr>
        <p:spPr/>
        <p:txBody>
          <a:bodyPr/>
          <a:lstStyle/>
          <a:p>
            <a:r>
              <a:rPr lang="cs-CZ" b="0" i="0" u="none" strike="noStrike" dirty="0">
                <a:solidFill>
                  <a:srgbClr val="333333"/>
                </a:solidFill>
                <a:effectLst/>
              </a:rPr>
              <a:t>tzv. „</a:t>
            </a:r>
            <a:r>
              <a:rPr lang="cs-CZ" b="0" i="0" u="none" strike="noStrike" dirty="0" err="1">
                <a:solidFill>
                  <a:srgbClr val="333333"/>
                </a:solidFill>
                <a:effectLst/>
              </a:rPr>
              <a:t>political</a:t>
            </a:r>
            <a:r>
              <a:rPr lang="cs-CZ" b="0" i="0" u="none" strike="noStrike" dirty="0">
                <a:solidFill>
                  <a:srgbClr val="333333"/>
                </a:solidFill>
                <a:effectLst/>
              </a:rPr>
              <a:t> </a:t>
            </a:r>
            <a:r>
              <a:rPr lang="cs-CZ" b="0" i="0" u="none" strike="noStrike" dirty="0" err="1">
                <a:solidFill>
                  <a:srgbClr val="333333"/>
                </a:solidFill>
                <a:effectLst/>
              </a:rPr>
              <a:t>consumers</a:t>
            </a:r>
            <a:r>
              <a:rPr lang="cs-CZ" b="0" i="0" u="none" strike="noStrike" dirty="0">
                <a:solidFill>
                  <a:srgbClr val="333333"/>
                </a:solidFill>
                <a:effectLst/>
              </a:rPr>
              <a:t>“</a:t>
            </a:r>
            <a:r>
              <a:rPr lang="cs-CZ" dirty="0">
                <a:solidFill>
                  <a:srgbClr val="333333"/>
                </a:solidFill>
              </a:rPr>
              <a:t>…j</a:t>
            </a:r>
            <a:r>
              <a:rPr lang="cs-CZ" b="0" i="0" u="none" strike="noStrike" dirty="0">
                <a:solidFill>
                  <a:srgbClr val="333333"/>
                </a:solidFill>
                <a:effectLst/>
              </a:rPr>
              <a:t>de o občany, kteří odmítají:</a:t>
            </a:r>
          </a:p>
          <a:p>
            <a:r>
              <a:rPr lang="cs-CZ" b="0" i="0" u="none" strike="noStrike" dirty="0">
                <a:solidFill>
                  <a:srgbClr val="333333"/>
                </a:solidFill>
                <a:effectLst/>
              </a:rPr>
              <a:t>nakupovat (</a:t>
            </a:r>
            <a:r>
              <a:rPr lang="cs-CZ" b="0" i="0" u="none" strike="noStrike" dirty="0" err="1">
                <a:solidFill>
                  <a:srgbClr val="333333"/>
                </a:solidFill>
                <a:effectLst/>
              </a:rPr>
              <a:t>boycotting</a:t>
            </a:r>
            <a:r>
              <a:rPr lang="cs-CZ" b="0" i="0" u="none" strike="noStrike" dirty="0">
                <a:solidFill>
                  <a:srgbClr val="333333"/>
                </a:solidFill>
                <a:effectLst/>
              </a:rPr>
              <a:t>)</a:t>
            </a:r>
          </a:p>
          <a:p>
            <a:r>
              <a:rPr lang="cs-CZ" b="0" i="0" u="none" strike="noStrike" dirty="0">
                <a:solidFill>
                  <a:srgbClr val="333333"/>
                </a:solidFill>
                <a:effectLst/>
              </a:rPr>
              <a:t>nakupují (</a:t>
            </a:r>
            <a:r>
              <a:rPr lang="cs-CZ" b="0" i="0" u="none" strike="noStrike" dirty="0" err="1">
                <a:solidFill>
                  <a:srgbClr val="333333"/>
                </a:solidFill>
                <a:effectLst/>
              </a:rPr>
              <a:t>buycotting</a:t>
            </a:r>
            <a:r>
              <a:rPr lang="cs-CZ" b="0" i="0" u="none" strike="noStrike" dirty="0">
                <a:solidFill>
                  <a:srgbClr val="333333"/>
                </a:solidFill>
                <a:effectLst/>
              </a:rPr>
              <a:t>) zboží z ideologických či etických důvodů.</a:t>
            </a:r>
          </a:p>
          <a:p>
            <a:r>
              <a:rPr lang="cs-CZ" b="0" i="0" u="none" strike="noStrike" dirty="0">
                <a:solidFill>
                  <a:srgbClr val="333333"/>
                </a:solidFill>
                <a:effectLst/>
              </a:rPr>
              <a:t> … o věcech veřejných hlasují svými nákupy (</a:t>
            </a:r>
            <a:r>
              <a:rPr lang="cs-CZ" b="0" i="0" u="none" strike="noStrike" dirty="0" err="1">
                <a:solidFill>
                  <a:srgbClr val="333333"/>
                </a:solidFill>
                <a:effectLst/>
              </a:rPr>
              <a:t>Micheletti</a:t>
            </a:r>
            <a:r>
              <a:rPr lang="cs-CZ" b="0" i="0" u="none" strike="noStrike" dirty="0">
                <a:solidFill>
                  <a:srgbClr val="333333"/>
                </a:solidFill>
                <a:effectLst/>
              </a:rPr>
              <a:t> 2003, 2004; </a:t>
            </a:r>
            <a:r>
              <a:rPr lang="cs-CZ" b="0" i="0" u="none" strike="noStrike" dirty="0" err="1">
                <a:solidFill>
                  <a:srgbClr val="333333"/>
                </a:solidFill>
                <a:effectLst/>
              </a:rPr>
              <a:t>Micheletti</a:t>
            </a:r>
            <a:r>
              <a:rPr lang="cs-CZ" b="0" i="0" u="none" strike="noStrike" dirty="0">
                <a:solidFill>
                  <a:srgbClr val="333333"/>
                </a:solidFill>
                <a:effectLst/>
              </a:rPr>
              <a:t> et al. 2004; </a:t>
            </a:r>
            <a:r>
              <a:rPr lang="cs-CZ" b="0" i="0" u="none" strike="noStrike" dirty="0" err="1">
                <a:solidFill>
                  <a:srgbClr val="333333"/>
                </a:solidFill>
                <a:effectLst/>
              </a:rPr>
              <a:t>Scammell</a:t>
            </a:r>
            <a:r>
              <a:rPr lang="cs-CZ" b="0" i="0" u="none" strike="noStrike" dirty="0">
                <a:solidFill>
                  <a:srgbClr val="333333"/>
                </a:solidFill>
                <a:effectLst/>
              </a:rPr>
              <a:t> 2000).</a:t>
            </a:r>
            <a:endParaRPr lang="cs-CZ" dirty="0"/>
          </a:p>
        </p:txBody>
      </p:sp>
    </p:spTree>
    <p:extLst>
      <p:ext uri="{BB962C8B-B14F-4D97-AF65-F5344CB8AC3E}">
        <p14:creationId xmlns:p14="http://schemas.microsoft.com/office/powerpoint/2010/main" val="3817291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5429BB-3B9E-8C95-949D-4EBA4F7D253D}"/>
              </a:ext>
            </a:extLst>
          </p:cNvPr>
          <p:cNvSpPr>
            <a:spLocks noGrp="1"/>
          </p:cNvSpPr>
          <p:nvPr>
            <p:ph type="title"/>
          </p:nvPr>
        </p:nvSpPr>
        <p:spPr/>
        <p:txBody>
          <a:bodyPr/>
          <a:lstStyle/>
          <a:p>
            <a:r>
              <a:rPr lang="cs-CZ" dirty="0"/>
              <a:t>Sociální média…politická participace</a:t>
            </a:r>
          </a:p>
        </p:txBody>
      </p:sp>
      <p:sp>
        <p:nvSpPr>
          <p:cNvPr id="3" name="Zástupný obsah 2">
            <a:extLst>
              <a:ext uri="{FF2B5EF4-FFF2-40B4-BE49-F238E27FC236}">
                <a16:creationId xmlns:a16="http://schemas.microsoft.com/office/drawing/2014/main" id="{8D439768-1C09-7716-FE60-BC700560BD02}"/>
              </a:ext>
            </a:extLst>
          </p:cNvPr>
          <p:cNvSpPr>
            <a:spLocks noGrp="1"/>
          </p:cNvSpPr>
          <p:nvPr>
            <p:ph idx="1"/>
          </p:nvPr>
        </p:nvSpPr>
        <p:spPr/>
        <p:txBody>
          <a:bodyPr>
            <a:normAutofit lnSpcReduction="10000"/>
          </a:bodyPr>
          <a:lstStyle/>
          <a:p>
            <a:r>
              <a:rPr lang="cs-CZ" sz="2000" dirty="0"/>
              <a:t>Studie o participaci vychází z normativních představ</a:t>
            </a:r>
          </a:p>
          <a:p>
            <a:pPr marL="0" indent="0">
              <a:buNone/>
            </a:pPr>
            <a:r>
              <a:rPr lang="cs-CZ" sz="2000" dirty="0"/>
              <a:t>… vychází a liší se představou, jak má fungovat demokratická společnost</a:t>
            </a:r>
          </a:p>
          <a:p>
            <a:pPr marL="0" indent="0">
              <a:buNone/>
            </a:pPr>
            <a:endParaRPr lang="cs-CZ" sz="2000" dirty="0"/>
          </a:p>
          <a:p>
            <a:pPr marL="0" indent="0">
              <a:buNone/>
            </a:pPr>
            <a:r>
              <a:rPr lang="cs-CZ" sz="2000" dirty="0" err="1">
                <a:effectLst/>
              </a:rPr>
              <a:t>Práce</a:t>
            </a:r>
            <a:r>
              <a:rPr lang="cs-CZ" sz="2000" dirty="0">
                <a:effectLst/>
              </a:rPr>
              <a:t> o participaci v online </a:t>
            </a:r>
            <a:r>
              <a:rPr lang="cs-CZ" sz="2000" dirty="0" err="1">
                <a:effectLst/>
              </a:rPr>
              <a:t>prostředi</a:t>
            </a:r>
            <a:r>
              <a:rPr lang="cs-CZ" sz="2000" dirty="0">
                <a:effectLst/>
              </a:rPr>
              <a:t>́ </a:t>
            </a:r>
            <a:r>
              <a:rPr lang="cs-CZ" sz="2000" dirty="0" err="1">
                <a:effectLst/>
              </a:rPr>
              <a:t>bývají</a:t>
            </a:r>
            <a:r>
              <a:rPr lang="cs-CZ" sz="2000" dirty="0">
                <a:effectLst/>
              </a:rPr>
              <a:t> spojeny s </a:t>
            </a:r>
            <a:r>
              <a:rPr lang="cs-CZ" sz="2000" dirty="0" err="1">
                <a:effectLst/>
              </a:rPr>
              <a:t>normativne</a:t>
            </a:r>
            <a:r>
              <a:rPr lang="cs-CZ" sz="2000" dirty="0">
                <a:effectLst/>
              </a:rPr>
              <a:t>̌ </a:t>
            </a:r>
            <a:r>
              <a:rPr lang="cs-CZ" sz="2000" dirty="0" err="1">
                <a:effectLst/>
              </a:rPr>
              <a:t>formulovaným</a:t>
            </a:r>
            <a:r>
              <a:rPr lang="cs-CZ" sz="2000" dirty="0">
                <a:effectLst/>
              </a:rPr>
              <a:t> </a:t>
            </a:r>
            <a:r>
              <a:rPr lang="cs-CZ" sz="2000" dirty="0" err="1">
                <a:effectLst/>
              </a:rPr>
              <a:t>očekáváním</a:t>
            </a:r>
            <a:r>
              <a:rPr lang="cs-CZ" sz="2000" dirty="0">
                <a:effectLst/>
              </a:rPr>
              <a:t>, </a:t>
            </a:r>
            <a:r>
              <a:rPr lang="cs-CZ" sz="2000" dirty="0" err="1">
                <a:effectLst/>
              </a:rPr>
              <a:t>že</a:t>
            </a:r>
            <a:r>
              <a:rPr lang="cs-CZ" sz="2000" dirty="0">
                <a:effectLst/>
              </a:rPr>
              <a:t> </a:t>
            </a:r>
            <a:r>
              <a:rPr lang="cs-CZ" sz="2000" b="1" dirty="0">
                <a:effectLst/>
              </a:rPr>
              <a:t>nové </a:t>
            </a:r>
            <a:r>
              <a:rPr lang="cs-CZ" sz="2000" b="1" dirty="0" err="1">
                <a:effectLst/>
              </a:rPr>
              <a:t>mediální</a:t>
            </a:r>
            <a:r>
              <a:rPr lang="cs-CZ" sz="2000" b="1" dirty="0">
                <a:effectLst/>
              </a:rPr>
              <a:t> technologie posunou dosavadn</a:t>
            </a:r>
            <a:r>
              <a:rPr lang="cs-CZ" sz="2000" b="1" dirty="0"/>
              <a:t>í</a:t>
            </a:r>
            <a:r>
              <a:rPr lang="cs-CZ" sz="2000" b="1" dirty="0">
                <a:effectLst/>
              </a:rPr>
              <a:t> hranice </a:t>
            </a:r>
            <a:r>
              <a:rPr lang="cs-CZ" sz="2000" b="1" dirty="0" err="1">
                <a:effectLst/>
              </a:rPr>
              <a:t>účasti</a:t>
            </a:r>
            <a:r>
              <a:rPr lang="cs-CZ" sz="2000" b="1" dirty="0">
                <a:effectLst/>
              </a:rPr>
              <a:t> </a:t>
            </a:r>
            <a:r>
              <a:rPr lang="cs-CZ" sz="2000" b="1" dirty="0" err="1">
                <a:effectLst/>
              </a:rPr>
              <a:t>jednotlivcu</a:t>
            </a:r>
            <a:r>
              <a:rPr lang="cs-CZ" sz="2000" b="1" dirty="0">
                <a:effectLst/>
              </a:rPr>
              <a:t>̊ na </a:t>
            </a:r>
            <a:r>
              <a:rPr lang="cs-CZ" sz="2000" b="1" dirty="0" err="1">
                <a:effectLst/>
              </a:rPr>
              <a:t>veřejném</a:t>
            </a:r>
            <a:r>
              <a:rPr lang="cs-CZ" sz="2000" b="1" dirty="0">
                <a:effectLst/>
              </a:rPr>
              <a:t> </a:t>
            </a:r>
            <a:r>
              <a:rPr lang="cs-CZ" sz="2000" b="1" dirty="0" err="1">
                <a:effectLst/>
              </a:rPr>
              <a:t>živote</a:t>
            </a:r>
            <a:r>
              <a:rPr lang="cs-CZ" sz="2000" b="1" dirty="0">
                <a:effectLst/>
              </a:rPr>
              <a:t>̌ [</a:t>
            </a:r>
            <a:r>
              <a:rPr lang="cs-CZ" sz="2000" dirty="0">
                <a:effectLst/>
              </a:rPr>
              <a:t>Poster 1995]. </a:t>
            </a:r>
          </a:p>
          <a:p>
            <a:pPr marL="0" indent="0">
              <a:buNone/>
            </a:pPr>
            <a:endParaRPr lang="cs-CZ" sz="2000" dirty="0"/>
          </a:p>
          <a:p>
            <a:pPr marL="0" indent="0">
              <a:buNone/>
            </a:pPr>
            <a:r>
              <a:rPr lang="cs-CZ" sz="2000" dirty="0"/>
              <a:t>Modely „digitální demokracie:</a:t>
            </a:r>
          </a:p>
          <a:p>
            <a:pPr marL="0" indent="0">
              <a:buNone/>
            </a:pPr>
            <a:r>
              <a:rPr lang="cs-CZ" sz="2000" i="1" dirty="0" err="1">
                <a:effectLst/>
              </a:rPr>
              <a:t>liberálne</a:t>
            </a:r>
            <a:r>
              <a:rPr lang="cs-CZ" sz="2000" i="1" dirty="0">
                <a:effectLst/>
              </a:rPr>
              <a:t>̌-individualistick</a:t>
            </a:r>
            <a:r>
              <a:rPr lang="cs-CZ" sz="2000" i="1" dirty="0"/>
              <a:t>ý</a:t>
            </a:r>
            <a:r>
              <a:rPr lang="cs-CZ" sz="2000" i="1" dirty="0">
                <a:effectLst/>
              </a:rPr>
              <a:t> </a:t>
            </a:r>
            <a:endParaRPr lang="cs-CZ" sz="2000" dirty="0"/>
          </a:p>
          <a:p>
            <a:pPr marL="0" indent="0">
              <a:buNone/>
            </a:pPr>
            <a:r>
              <a:rPr lang="cs-CZ" sz="2000" i="1" dirty="0" err="1">
                <a:effectLst/>
              </a:rPr>
              <a:t>berativni</a:t>
            </a:r>
            <a:r>
              <a:rPr lang="cs-CZ" sz="2000" i="1" dirty="0">
                <a:effectLst/>
              </a:rPr>
              <a:t>́ </a:t>
            </a:r>
            <a:r>
              <a:rPr lang="cs-CZ" sz="2000" i="1" dirty="0" err="1">
                <a:effectLst/>
              </a:rPr>
              <a:t>digitálnií</a:t>
            </a:r>
            <a:r>
              <a:rPr lang="cs-CZ" sz="2000" i="1" dirty="0">
                <a:effectLst/>
              </a:rPr>
              <a:t> demokracie </a:t>
            </a:r>
            <a:endParaRPr lang="cs-CZ" sz="2000" dirty="0"/>
          </a:p>
          <a:p>
            <a:pPr marL="0" indent="0">
              <a:buNone/>
            </a:pPr>
            <a:r>
              <a:rPr lang="cs-CZ" sz="2000" i="1" dirty="0" err="1">
                <a:effectLst/>
              </a:rPr>
              <a:t>digitální</a:t>
            </a:r>
            <a:r>
              <a:rPr lang="cs-CZ" sz="2000" i="1" dirty="0">
                <a:effectLst/>
              </a:rPr>
              <a:t> demokracie kontra veřejnost</a:t>
            </a:r>
          </a:p>
          <a:p>
            <a:pPr marL="0" indent="0">
              <a:buNone/>
            </a:pPr>
            <a:r>
              <a:rPr lang="cs-CZ" sz="2000" i="1" dirty="0" err="1">
                <a:effectLst/>
              </a:rPr>
              <a:t>marxisticke</a:t>
            </a:r>
            <a:r>
              <a:rPr lang="cs-CZ" sz="2000" i="1" dirty="0" err="1"/>
              <a:t>á</a:t>
            </a:r>
            <a:r>
              <a:rPr lang="cs-CZ" sz="2000" i="1" dirty="0">
                <a:effectLst/>
              </a:rPr>
              <a:t> </a:t>
            </a:r>
            <a:r>
              <a:rPr lang="cs-CZ" sz="2000" i="1" dirty="0" err="1">
                <a:effectLst/>
              </a:rPr>
              <a:t>digitální</a:t>
            </a:r>
            <a:r>
              <a:rPr lang="cs-CZ" sz="2000" i="1" dirty="0">
                <a:effectLst/>
              </a:rPr>
              <a:t> demokracie </a:t>
            </a:r>
            <a:endParaRPr lang="cs-CZ" sz="2000" dirty="0"/>
          </a:p>
          <a:p>
            <a:pPr marL="0" indent="0">
              <a:buNone/>
            </a:pPr>
            <a:endParaRPr lang="cs-CZ" sz="1400" dirty="0"/>
          </a:p>
          <a:p>
            <a:pPr marL="0" indent="0">
              <a:buNone/>
            </a:pPr>
            <a:endParaRPr lang="cs-CZ" sz="2000"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701904816"/>
      </p:ext>
    </p:extLst>
  </p:cSld>
  <p:clrMapOvr>
    <a:masterClrMapping/>
  </p:clrMapOvr>
</p:sld>
</file>

<file path=ppt/theme/theme1.xml><?xml version="1.0" encoding="utf-8"?>
<a:theme xmlns:a="http://schemas.openxmlformats.org/drawingml/2006/main" name="Motiv Office 2013–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Motiv Office 2013–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TotalTime>
  <Words>1938</Words>
  <Application>Microsoft Macintosh PowerPoint</Application>
  <PresentationFormat>Širokoúhlá obrazovka</PresentationFormat>
  <Paragraphs>152</Paragraphs>
  <Slides>20</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Wingdings</vt:lpstr>
      <vt:lpstr>Motiv Office 2013–2022</vt:lpstr>
      <vt:lpstr>Sociální média a politické participace</vt:lpstr>
      <vt:lpstr>Tradiční politická participace</vt:lpstr>
      <vt:lpstr>Politická participace v prostředí Internetu a sociálních sítí</vt:lpstr>
      <vt:lpstr>Podoby on-line politické participace</vt:lpstr>
      <vt:lpstr>Sociální média…politická participace</vt:lpstr>
      <vt:lpstr>Variabilita politických aktivit v online prostředí</vt:lpstr>
      <vt:lpstr>př. internetový aktivismus </vt:lpstr>
      <vt:lpstr>Př. politický konzumerismus</vt:lpstr>
      <vt:lpstr>Sociální média…politická participace</vt:lpstr>
      <vt:lpstr>Modely „digitální demokracie</vt:lpstr>
      <vt:lpstr>Sociální média…politická participace</vt:lpstr>
      <vt:lpstr>Prezentace aplikace PowerPoint</vt:lpstr>
      <vt:lpstr>Přístup k prostředkům online participace… Inkluzivita on-line participace</vt:lpstr>
      <vt:lpstr>Inkluzivita on-line participace</vt:lpstr>
      <vt:lpstr>Prezentace aplikace PowerPoint</vt:lpstr>
      <vt:lpstr>Soudržnost nebo fragmentace on-line veřejného diskurzu</vt:lpstr>
      <vt:lpstr>Př. Výzkumu … diskriminace, vyloučení</vt:lpstr>
      <vt:lpstr>Prezentace aplikace PowerPoint</vt:lpstr>
      <vt:lpstr>Prezentace aplikace PowerPoint</vt:lpstr>
      <vt:lpstr>Mobilizace nebo normalizace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Magdaléna Šťovíčková Jantulová</dc:creator>
  <cp:lastModifiedBy>Magdaléna Šťovíčková Jantulová</cp:lastModifiedBy>
  <cp:revision>7</cp:revision>
  <dcterms:created xsi:type="dcterms:W3CDTF">2023-04-10T19:35:16Z</dcterms:created>
  <dcterms:modified xsi:type="dcterms:W3CDTF">2024-04-16T13:43:14Z</dcterms:modified>
</cp:coreProperties>
</file>