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36"/>
  </p:notesMasterIdLst>
  <p:handoutMasterIdLst>
    <p:handoutMasterId r:id="rId37"/>
  </p:handoutMasterIdLst>
  <p:sldIdLst>
    <p:sldId id="256" r:id="rId2"/>
    <p:sldId id="257" r:id="rId3"/>
    <p:sldId id="258" r:id="rId4"/>
    <p:sldId id="262" r:id="rId5"/>
    <p:sldId id="263" r:id="rId6"/>
    <p:sldId id="294" r:id="rId7"/>
    <p:sldId id="305" r:id="rId8"/>
    <p:sldId id="259" r:id="rId9"/>
    <p:sldId id="260" r:id="rId10"/>
    <p:sldId id="296" r:id="rId11"/>
    <p:sldId id="295" r:id="rId12"/>
    <p:sldId id="288" r:id="rId13"/>
    <p:sldId id="304" r:id="rId14"/>
    <p:sldId id="282" r:id="rId15"/>
    <p:sldId id="283" r:id="rId16"/>
    <p:sldId id="279" r:id="rId17"/>
    <p:sldId id="280" r:id="rId18"/>
    <p:sldId id="281" r:id="rId19"/>
    <p:sldId id="284" r:id="rId20"/>
    <p:sldId id="286" r:id="rId21"/>
    <p:sldId id="287" r:id="rId22"/>
    <p:sldId id="315" r:id="rId23"/>
    <p:sldId id="316" r:id="rId24"/>
    <p:sldId id="297" r:id="rId25"/>
    <p:sldId id="298" r:id="rId26"/>
    <p:sldId id="301" r:id="rId27"/>
    <p:sldId id="328" r:id="rId28"/>
    <p:sldId id="299" r:id="rId29"/>
    <p:sldId id="300" r:id="rId30"/>
    <p:sldId id="302" r:id="rId31"/>
    <p:sldId id="311" r:id="rId32"/>
    <p:sldId id="327" r:id="rId33"/>
    <p:sldId id="313" r:id="rId34"/>
    <p:sldId id="309" r:id="rId35"/>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1390" autoAdjust="0"/>
    <p:restoredTop sz="94982" autoAdjust="0"/>
  </p:normalViewPr>
  <p:slideViewPr>
    <p:cSldViewPr>
      <p:cViewPr varScale="1">
        <p:scale>
          <a:sx n="108" d="100"/>
          <a:sy n="108" d="100"/>
        </p:scale>
        <p:origin x="43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_rels/data1.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ata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svg"/><Relationship Id="rId1" Type="http://schemas.openxmlformats.org/officeDocument/2006/relationships/image" Target="../media/image17.png"/><Relationship Id="rId4" Type="http://schemas.openxmlformats.org/officeDocument/2006/relationships/image" Target="../media/image20.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svg"/><Relationship Id="rId1" Type="http://schemas.openxmlformats.org/officeDocument/2006/relationships/image" Target="../media/image17.png"/><Relationship Id="rId4" Type="http://schemas.openxmlformats.org/officeDocument/2006/relationships/image" Target="../media/image20.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A5965C-4C83-4FAB-8AB4-A95C55A67832}"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EB481D99-B898-4AD8-A6BD-0DC9466FBF58}">
      <dgm:prSet/>
      <dgm:spPr/>
      <dgm:t>
        <a:bodyPr/>
        <a:lstStyle/>
        <a:p>
          <a:r>
            <a:rPr lang="cs-CZ"/>
            <a:t>Známí podnikatelé? </a:t>
          </a:r>
          <a:endParaRPr lang="en-US"/>
        </a:p>
      </dgm:t>
    </dgm:pt>
    <dgm:pt modelId="{7D412756-2783-4120-9D5D-FC16DFE023DE}" type="parTrans" cxnId="{D6206C2C-4751-4A6B-8BC4-D441EA175F04}">
      <dgm:prSet/>
      <dgm:spPr/>
      <dgm:t>
        <a:bodyPr/>
        <a:lstStyle/>
        <a:p>
          <a:endParaRPr lang="en-US"/>
        </a:p>
      </dgm:t>
    </dgm:pt>
    <dgm:pt modelId="{A355E256-4591-4386-B9E9-B54EB02EF7E9}" type="sibTrans" cxnId="{D6206C2C-4751-4A6B-8BC4-D441EA175F04}">
      <dgm:prSet/>
      <dgm:spPr/>
      <dgm:t>
        <a:bodyPr/>
        <a:lstStyle/>
        <a:p>
          <a:endParaRPr lang="en-US"/>
        </a:p>
      </dgm:t>
    </dgm:pt>
    <dgm:pt modelId="{AED01A2F-D599-4A6B-B6B3-FC2C821D5441}">
      <dgm:prSet/>
      <dgm:spPr/>
      <dgm:t>
        <a:bodyPr/>
        <a:lstStyle/>
        <a:p>
          <a:r>
            <a:rPr lang="cs-CZ"/>
            <a:t>S čím se často potýkali? </a:t>
          </a:r>
          <a:endParaRPr lang="en-US"/>
        </a:p>
      </dgm:t>
    </dgm:pt>
    <dgm:pt modelId="{78DAA3D1-FB2C-4CA0-BD8D-F4694937C1D9}" type="parTrans" cxnId="{51DD271E-F974-4BDE-BBA7-5C2D5D072C94}">
      <dgm:prSet/>
      <dgm:spPr/>
      <dgm:t>
        <a:bodyPr/>
        <a:lstStyle/>
        <a:p>
          <a:endParaRPr lang="en-US"/>
        </a:p>
      </dgm:t>
    </dgm:pt>
    <dgm:pt modelId="{951D521D-83A1-4BE8-A21A-AE59EF8C33CB}" type="sibTrans" cxnId="{51DD271E-F974-4BDE-BBA7-5C2D5D072C94}">
      <dgm:prSet/>
      <dgm:spPr/>
      <dgm:t>
        <a:bodyPr/>
        <a:lstStyle/>
        <a:p>
          <a:endParaRPr lang="en-US"/>
        </a:p>
      </dgm:t>
    </dgm:pt>
    <dgm:pt modelId="{5BC23726-2731-46CA-AE48-15D2187D98CD}">
      <dgm:prSet/>
      <dgm:spPr/>
      <dgm:t>
        <a:bodyPr/>
        <a:lstStyle/>
        <a:p>
          <a:r>
            <a:rPr lang="cs-CZ"/>
            <a:t>Kdy nastal boom v zakládání malých a středních podniků?</a:t>
          </a:r>
          <a:endParaRPr lang="en-US"/>
        </a:p>
      </dgm:t>
    </dgm:pt>
    <dgm:pt modelId="{E88BBB68-402C-41F3-A690-1321A3B0AC3B}" type="parTrans" cxnId="{FC745381-4857-4034-A706-AF231A644F10}">
      <dgm:prSet/>
      <dgm:spPr/>
      <dgm:t>
        <a:bodyPr/>
        <a:lstStyle/>
        <a:p>
          <a:endParaRPr lang="en-US"/>
        </a:p>
      </dgm:t>
    </dgm:pt>
    <dgm:pt modelId="{139D2738-26FE-4226-8548-C82C81163F19}" type="sibTrans" cxnId="{FC745381-4857-4034-A706-AF231A644F10}">
      <dgm:prSet/>
      <dgm:spPr/>
      <dgm:t>
        <a:bodyPr/>
        <a:lstStyle/>
        <a:p>
          <a:endParaRPr lang="en-US"/>
        </a:p>
      </dgm:t>
    </dgm:pt>
    <dgm:pt modelId="{582F1B00-F94F-4EED-BDF3-D9A039D64E62}">
      <dgm:prSet/>
      <dgm:spPr/>
      <dgm:t>
        <a:bodyPr/>
        <a:lstStyle/>
        <a:p>
          <a:r>
            <a:rPr lang="cs-CZ"/>
            <a:t>Nejznámější podnikatelé dneška?</a:t>
          </a:r>
          <a:endParaRPr lang="en-US"/>
        </a:p>
      </dgm:t>
    </dgm:pt>
    <dgm:pt modelId="{781591F7-D430-4B25-8041-1A491F720B7D}" type="parTrans" cxnId="{FA0DDA0E-DD8D-43E0-98FA-6E705147AEC4}">
      <dgm:prSet/>
      <dgm:spPr/>
      <dgm:t>
        <a:bodyPr/>
        <a:lstStyle/>
        <a:p>
          <a:endParaRPr lang="en-US"/>
        </a:p>
      </dgm:t>
    </dgm:pt>
    <dgm:pt modelId="{CAC92D9C-4792-4258-B1EE-CA5010AE69D2}" type="sibTrans" cxnId="{FA0DDA0E-DD8D-43E0-98FA-6E705147AEC4}">
      <dgm:prSet/>
      <dgm:spPr/>
      <dgm:t>
        <a:bodyPr/>
        <a:lstStyle/>
        <a:p>
          <a:endParaRPr lang="en-US"/>
        </a:p>
      </dgm:t>
    </dgm:pt>
    <dgm:pt modelId="{46BD1474-E97F-41B8-8862-F1C378F763B5}" type="pres">
      <dgm:prSet presAssocID="{24A5965C-4C83-4FAB-8AB4-A95C55A67832}" presName="root" presStyleCnt="0">
        <dgm:presLayoutVars>
          <dgm:dir/>
          <dgm:resizeHandles val="exact"/>
        </dgm:presLayoutVars>
      </dgm:prSet>
      <dgm:spPr/>
    </dgm:pt>
    <dgm:pt modelId="{7D67BA13-2DC4-4D52-8EF5-1D5E24F61CB0}" type="pres">
      <dgm:prSet presAssocID="{EB481D99-B898-4AD8-A6BD-0DC9466FBF58}" presName="compNode" presStyleCnt="0"/>
      <dgm:spPr/>
    </dgm:pt>
    <dgm:pt modelId="{CE51420A-80F4-4FF7-9C43-C050B6908824}" type="pres">
      <dgm:prSet presAssocID="{EB481D99-B898-4AD8-A6BD-0DC9466FBF58}" presName="bgRect" presStyleLbl="bgShp" presStyleIdx="0" presStyleCnt="4"/>
      <dgm:spPr/>
    </dgm:pt>
    <dgm:pt modelId="{BF7E7743-8047-42F0-9B03-CB0D2BB25411}" type="pres">
      <dgm:prSet presAssocID="{EB481D99-B898-4AD8-A6BD-0DC9466FBF58}"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ánek"/>
        </a:ext>
      </dgm:extLst>
    </dgm:pt>
    <dgm:pt modelId="{7E02D3F8-9A27-4F52-B292-40B2EA6A8C2F}" type="pres">
      <dgm:prSet presAssocID="{EB481D99-B898-4AD8-A6BD-0DC9466FBF58}" presName="spaceRect" presStyleCnt="0"/>
      <dgm:spPr/>
    </dgm:pt>
    <dgm:pt modelId="{94A763E6-D3DA-4EBF-BF44-030FFCB6DFDB}" type="pres">
      <dgm:prSet presAssocID="{EB481D99-B898-4AD8-A6BD-0DC9466FBF58}" presName="parTx" presStyleLbl="revTx" presStyleIdx="0" presStyleCnt="4">
        <dgm:presLayoutVars>
          <dgm:chMax val="0"/>
          <dgm:chPref val="0"/>
        </dgm:presLayoutVars>
      </dgm:prSet>
      <dgm:spPr/>
    </dgm:pt>
    <dgm:pt modelId="{DAB902E2-AED5-43E6-A3A2-5FAA3D489354}" type="pres">
      <dgm:prSet presAssocID="{A355E256-4591-4386-B9E9-B54EB02EF7E9}" presName="sibTrans" presStyleCnt="0"/>
      <dgm:spPr/>
    </dgm:pt>
    <dgm:pt modelId="{C61132F9-EC08-4906-AF2F-F3A2DF941AEF}" type="pres">
      <dgm:prSet presAssocID="{AED01A2F-D599-4A6B-B6B3-FC2C821D5441}" presName="compNode" presStyleCnt="0"/>
      <dgm:spPr/>
    </dgm:pt>
    <dgm:pt modelId="{76EF0724-0BB7-4F35-990E-320E5A01EBD4}" type="pres">
      <dgm:prSet presAssocID="{AED01A2F-D599-4A6B-B6B3-FC2C821D5441}" presName="bgRect" presStyleLbl="bgShp" presStyleIdx="1" presStyleCnt="4"/>
      <dgm:spPr/>
    </dgm:pt>
    <dgm:pt modelId="{7C63B8D7-C577-4E94-8AEB-BBD1FEDE5094}" type="pres">
      <dgm:prSet presAssocID="{AED01A2F-D599-4A6B-B6B3-FC2C821D5441}"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Varování"/>
        </a:ext>
      </dgm:extLst>
    </dgm:pt>
    <dgm:pt modelId="{CF17A533-9717-4747-AFA5-34832D200B22}" type="pres">
      <dgm:prSet presAssocID="{AED01A2F-D599-4A6B-B6B3-FC2C821D5441}" presName="spaceRect" presStyleCnt="0"/>
      <dgm:spPr/>
    </dgm:pt>
    <dgm:pt modelId="{50A741DD-43C8-4915-8300-67E37A985A58}" type="pres">
      <dgm:prSet presAssocID="{AED01A2F-D599-4A6B-B6B3-FC2C821D5441}" presName="parTx" presStyleLbl="revTx" presStyleIdx="1" presStyleCnt="4">
        <dgm:presLayoutVars>
          <dgm:chMax val="0"/>
          <dgm:chPref val="0"/>
        </dgm:presLayoutVars>
      </dgm:prSet>
      <dgm:spPr/>
    </dgm:pt>
    <dgm:pt modelId="{B9BAEDC8-4429-41E2-9EC0-47B48D556955}" type="pres">
      <dgm:prSet presAssocID="{951D521D-83A1-4BE8-A21A-AE59EF8C33CB}" presName="sibTrans" presStyleCnt="0"/>
      <dgm:spPr/>
    </dgm:pt>
    <dgm:pt modelId="{55691507-4A90-41E4-B9D9-338F00A33C77}" type="pres">
      <dgm:prSet presAssocID="{5BC23726-2731-46CA-AE48-15D2187D98CD}" presName="compNode" presStyleCnt="0"/>
      <dgm:spPr/>
    </dgm:pt>
    <dgm:pt modelId="{E025250F-BF1B-47CF-9673-7023BAC7532D}" type="pres">
      <dgm:prSet presAssocID="{5BC23726-2731-46CA-AE48-15D2187D98CD}" presName="bgRect" presStyleLbl="bgShp" presStyleIdx="2" presStyleCnt="4"/>
      <dgm:spPr/>
    </dgm:pt>
    <dgm:pt modelId="{5F57A886-3B66-4FED-B667-D294CC995B8D}" type="pres">
      <dgm:prSet presAssocID="{5BC23726-2731-46CA-AE48-15D2187D98CD}"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kupina"/>
        </a:ext>
      </dgm:extLst>
    </dgm:pt>
    <dgm:pt modelId="{FADBBF1D-55D3-494A-9D66-B75CB1A04A03}" type="pres">
      <dgm:prSet presAssocID="{5BC23726-2731-46CA-AE48-15D2187D98CD}" presName="spaceRect" presStyleCnt="0"/>
      <dgm:spPr/>
    </dgm:pt>
    <dgm:pt modelId="{4F532902-224D-4F1C-B493-59C36F3D2A80}" type="pres">
      <dgm:prSet presAssocID="{5BC23726-2731-46CA-AE48-15D2187D98CD}" presName="parTx" presStyleLbl="revTx" presStyleIdx="2" presStyleCnt="4">
        <dgm:presLayoutVars>
          <dgm:chMax val="0"/>
          <dgm:chPref val="0"/>
        </dgm:presLayoutVars>
      </dgm:prSet>
      <dgm:spPr/>
    </dgm:pt>
    <dgm:pt modelId="{65291FA0-345B-42FB-9C2E-62B0AC9D3CE9}" type="pres">
      <dgm:prSet presAssocID="{139D2738-26FE-4226-8548-C82C81163F19}" presName="sibTrans" presStyleCnt="0"/>
      <dgm:spPr/>
    </dgm:pt>
    <dgm:pt modelId="{38A9B503-1C4A-4D4C-AD1D-B771FB0A56F7}" type="pres">
      <dgm:prSet presAssocID="{582F1B00-F94F-4EED-BDF3-D9A039D64E62}" presName="compNode" presStyleCnt="0"/>
      <dgm:spPr/>
    </dgm:pt>
    <dgm:pt modelId="{DFBE20D1-B55F-4C0B-BA97-D86F99AAB409}" type="pres">
      <dgm:prSet presAssocID="{582F1B00-F94F-4EED-BDF3-D9A039D64E62}" presName="bgRect" presStyleLbl="bgShp" presStyleIdx="3" presStyleCnt="4"/>
      <dgm:spPr/>
    </dgm:pt>
    <dgm:pt modelId="{F9E017F2-8E76-4CB4-8AEF-A15E0DB574F2}" type="pres">
      <dgm:prSet presAssocID="{582F1B00-F94F-4EED-BDF3-D9A039D64E62}"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Obchod"/>
        </a:ext>
      </dgm:extLst>
    </dgm:pt>
    <dgm:pt modelId="{135F46FF-2344-4DF3-9126-66E1E5825693}" type="pres">
      <dgm:prSet presAssocID="{582F1B00-F94F-4EED-BDF3-D9A039D64E62}" presName="spaceRect" presStyleCnt="0"/>
      <dgm:spPr/>
    </dgm:pt>
    <dgm:pt modelId="{64F7ED31-9D80-43B8-87CB-1569DBA7184F}" type="pres">
      <dgm:prSet presAssocID="{582F1B00-F94F-4EED-BDF3-D9A039D64E62}" presName="parTx" presStyleLbl="revTx" presStyleIdx="3" presStyleCnt="4">
        <dgm:presLayoutVars>
          <dgm:chMax val="0"/>
          <dgm:chPref val="0"/>
        </dgm:presLayoutVars>
      </dgm:prSet>
      <dgm:spPr/>
    </dgm:pt>
  </dgm:ptLst>
  <dgm:cxnLst>
    <dgm:cxn modelId="{FA0DDA0E-DD8D-43E0-98FA-6E705147AEC4}" srcId="{24A5965C-4C83-4FAB-8AB4-A95C55A67832}" destId="{582F1B00-F94F-4EED-BDF3-D9A039D64E62}" srcOrd="3" destOrd="0" parTransId="{781591F7-D430-4B25-8041-1A491F720B7D}" sibTransId="{CAC92D9C-4792-4258-B1EE-CA5010AE69D2}"/>
    <dgm:cxn modelId="{51DD271E-F974-4BDE-BBA7-5C2D5D072C94}" srcId="{24A5965C-4C83-4FAB-8AB4-A95C55A67832}" destId="{AED01A2F-D599-4A6B-B6B3-FC2C821D5441}" srcOrd="1" destOrd="0" parTransId="{78DAA3D1-FB2C-4CA0-BD8D-F4694937C1D9}" sibTransId="{951D521D-83A1-4BE8-A21A-AE59EF8C33CB}"/>
    <dgm:cxn modelId="{D6206C2C-4751-4A6B-8BC4-D441EA175F04}" srcId="{24A5965C-4C83-4FAB-8AB4-A95C55A67832}" destId="{EB481D99-B898-4AD8-A6BD-0DC9466FBF58}" srcOrd="0" destOrd="0" parTransId="{7D412756-2783-4120-9D5D-FC16DFE023DE}" sibTransId="{A355E256-4591-4386-B9E9-B54EB02EF7E9}"/>
    <dgm:cxn modelId="{D57CC83B-82ED-4152-A802-106A45A993DA}" type="presOf" srcId="{5BC23726-2731-46CA-AE48-15D2187D98CD}" destId="{4F532902-224D-4F1C-B493-59C36F3D2A80}" srcOrd="0" destOrd="0" presId="urn:microsoft.com/office/officeart/2018/2/layout/IconVerticalSolidList"/>
    <dgm:cxn modelId="{F7080349-7EC3-43D9-BA6D-02B568C44647}" type="presOf" srcId="{582F1B00-F94F-4EED-BDF3-D9A039D64E62}" destId="{64F7ED31-9D80-43B8-87CB-1569DBA7184F}" srcOrd="0" destOrd="0" presId="urn:microsoft.com/office/officeart/2018/2/layout/IconVerticalSolidList"/>
    <dgm:cxn modelId="{DCD1006B-E1DC-4DA4-914F-94A503EE8B55}" type="presOf" srcId="{AED01A2F-D599-4A6B-B6B3-FC2C821D5441}" destId="{50A741DD-43C8-4915-8300-67E37A985A58}" srcOrd="0" destOrd="0" presId="urn:microsoft.com/office/officeart/2018/2/layout/IconVerticalSolidList"/>
    <dgm:cxn modelId="{FC745381-4857-4034-A706-AF231A644F10}" srcId="{24A5965C-4C83-4FAB-8AB4-A95C55A67832}" destId="{5BC23726-2731-46CA-AE48-15D2187D98CD}" srcOrd="2" destOrd="0" parTransId="{E88BBB68-402C-41F3-A690-1321A3B0AC3B}" sibTransId="{139D2738-26FE-4226-8548-C82C81163F19}"/>
    <dgm:cxn modelId="{F3C1749C-9F8D-4AF1-A407-1DE41B1B1C7D}" type="presOf" srcId="{EB481D99-B898-4AD8-A6BD-0DC9466FBF58}" destId="{94A763E6-D3DA-4EBF-BF44-030FFCB6DFDB}" srcOrd="0" destOrd="0" presId="urn:microsoft.com/office/officeart/2018/2/layout/IconVerticalSolidList"/>
    <dgm:cxn modelId="{A06800AC-619B-4AF8-A2F4-D4B2C0E04714}" type="presOf" srcId="{24A5965C-4C83-4FAB-8AB4-A95C55A67832}" destId="{46BD1474-E97F-41B8-8862-F1C378F763B5}" srcOrd="0" destOrd="0" presId="urn:microsoft.com/office/officeart/2018/2/layout/IconVerticalSolidList"/>
    <dgm:cxn modelId="{3028825D-8C76-4517-A604-64A1F8DF0CFA}" type="presParOf" srcId="{46BD1474-E97F-41B8-8862-F1C378F763B5}" destId="{7D67BA13-2DC4-4D52-8EF5-1D5E24F61CB0}" srcOrd="0" destOrd="0" presId="urn:microsoft.com/office/officeart/2018/2/layout/IconVerticalSolidList"/>
    <dgm:cxn modelId="{A673BE8E-DD21-4AFF-94C4-D95C73B376DF}" type="presParOf" srcId="{7D67BA13-2DC4-4D52-8EF5-1D5E24F61CB0}" destId="{CE51420A-80F4-4FF7-9C43-C050B6908824}" srcOrd="0" destOrd="0" presId="urn:microsoft.com/office/officeart/2018/2/layout/IconVerticalSolidList"/>
    <dgm:cxn modelId="{4FC08942-14F2-42E2-904C-503FA3EA3A24}" type="presParOf" srcId="{7D67BA13-2DC4-4D52-8EF5-1D5E24F61CB0}" destId="{BF7E7743-8047-42F0-9B03-CB0D2BB25411}" srcOrd="1" destOrd="0" presId="urn:microsoft.com/office/officeart/2018/2/layout/IconVerticalSolidList"/>
    <dgm:cxn modelId="{38BF02E6-2386-42B5-A186-D323BB061491}" type="presParOf" srcId="{7D67BA13-2DC4-4D52-8EF5-1D5E24F61CB0}" destId="{7E02D3F8-9A27-4F52-B292-40B2EA6A8C2F}" srcOrd="2" destOrd="0" presId="urn:microsoft.com/office/officeart/2018/2/layout/IconVerticalSolidList"/>
    <dgm:cxn modelId="{DF09784A-DF87-43FA-9C82-869EA3880C74}" type="presParOf" srcId="{7D67BA13-2DC4-4D52-8EF5-1D5E24F61CB0}" destId="{94A763E6-D3DA-4EBF-BF44-030FFCB6DFDB}" srcOrd="3" destOrd="0" presId="urn:microsoft.com/office/officeart/2018/2/layout/IconVerticalSolidList"/>
    <dgm:cxn modelId="{77E655CF-ACCD-40C6-BC83-4037247C1020}" type="presParOf" srcId="{46BD1474-E97F-41B8-8862-F1C378F763B5}" destId="{DAB902E2-AED5-43E6-A3A2-5FAA3D489354}" srcOrd="1" destOrd="0" presId="urn:microsoft.com/office/officeart/2018/2/layout/IconVerticalSolidList"/>
    <dgm:cxn modelId="{E5EBFD70-36D9-4793-A595-9672FFB93B3E}" type="presParOf" srcId="{46BD1474-E97F-41B8-8862-F1C378F763B5}" destId="{C61132F9-EC08-4906-AF2F-F3A2DF941AEF}" srcOrd="2" destOrd="0" presId="urn:microsoft.com/office/officeart/2018/2/layout/IconVerticalSolidList"/>
    <dgm:cxn modelId="{BFF5A44F-C2CC-45B7-89F4-3248B446CAB2}" type="presParOf" srcId="{C61132F9-EC08-4906-AF2F-F3A2DF941AEF}" destId="{76EF0724-0BB7-4F35-990E-320E5A01EBD4}" srcOrd="0" destOrd="0" presId="urn:microsoft.com/office/officeart/2018/2/layout/IconVerticalSolidList"/>
    <dgm:cxn modelId="{A3E10BC3-E632-4F3B-AC92-BC6AC95B63E1}" type="presParOf" srcId="{C61132F9-EC08-4906-AF2F-F3A2DF941AEF}" destId="{7C63B8D7-C577-4E94-8AEB-BBD1FEDE5094}" srcOrd="1" destOrd="0" presId="urn:microsoft.com/office/officeart/2018/2/layout/IconVerticalSolidList"/>
    <dgm:cxn modelId="{48B7CACF-7A20-413F-BB84-BEC48C29A833}" type="presParOf" srcId="{C61132F9-EC08-4906-AF2F-F3A2DF941AEF}" destId="{CF17A533-9717-4747-AFA5-34832D200B22}" srcOrd="2" destOrd="0" presId="urn:microsoft.com/office/officeart/2018/2/layout/IconVerticalSolidList"/>
    <dgm:cxn modelId="{B379516E-32DE-4907-8E40-DDB9193EC135}" type="presParOf" srcId="{C61132F9-EC08-4906-AF2F-F3A2DF941AEF}" destId="{50A741DD-43C8-4915-8300-67E37A985A58}" srcOrd="3" destOrd="0" presId="urn:microsoft.com/office/officeart/2018/2/layout/IconVerticalSolidList"/>
    <dgm:cxn modelId="{FA1313A5-1B35-4BF3-BCDD-0D1C42B0D2A3}" type="presParOf" srcId="{46BD1474-E97F-41B8-8862-F1C378F763B5}" destId="{B9BAEDC8-4429-41E2-9EC0-47B48D556955}" srcOrd="3" destOrd="0" presId="urn:microsoft.com/office/officeart/2018/2/layout/IconVerticalSolidList"/>
    <dgm:cxn modelId="{2A0426F8-F5CD-4296-BDE6-4150F1511AF4}" type="presParOf" srcId="{46BD1474-E97F-41B8-8862-F1C378F763B5}" destId="{55691507-4A90-41E4-B9D9-338F00A33C77}" srcOrd="4" destOrd="0" presId="urn:microsoft.com/office/officeart/2018/2/layout/IconVerticalSolidList"/>
    <dgm:cxn modelId="{0F9D4079-F4F6-489C-AD42-AEBA4F846EE7}" type="presParOf" srcId="{55691507-4A90-41E4-B9D9-338F00A33C77}" destId="{E025250F-BF1B-47CF-9673-7023BAC7532D}" srcOrd="0" destOrd="0" presId="urn:microsoft.com/office/officeart/2018/2/layout/IconVerticalSolidList"/>
    <dgm:cxn modelId="{F6FBE183-EB62-4F7B-B1BF-4B3A8941D22B}" type="presParOf" srcId="{55691507-4A90-41E4-B9D9-338F00A33C77}" destId="{5F57A886-3B66-4FED-B667-D294CC995B8D}" srcOrd="1" destOrd="0" presId="urn:microsoft.com/office/officeart/2018/2/layout/IconVerticalSolidList"/>
    <dgm:cxn modelId="{DC675C5C-63D4-472D-8263-5A97B816F1DF}" type="presParOf" srcId="{55691507-4A90-41E4-B9D9-338F00A33C77}" destId="{FADBBF1D-55D3-494A-9D66-B75CB1A04A03}" srcOrd="2" destOrd="0" presId="urn:microsoft.com/office/officeart/2018/2/layout/IconVerticalSolidList"/>
    <dgm:cxn modelId="{67FFFF88-FE7D-4D20-82E3-DBFFDD42BB3A}" type="presParOf" srcId="{55691507-4A90-41E4-B9D9-338F00A33C77}" destId="{4F532902-224D-4F1C-B493-59C36F3D2A80}" srcOrd="3" destOrd="0" presId="urn:microsoft.com/office/officeart/2018/2/layout/IconVerticalSolidList"/>
    <dgm:cxn modelId="{67E92388-4023-4C49-97CB-ED257130E9CF}" type="presParOf" srcId="{46BD1474-E97F-41B8-8862-F1C378F763B5}" destId="{65291FA0-345B-42FB-9C2E-62B0AC9D3CE9}" srcOrd="5" destOrd="0" presId="urn:microsoft.com/office/officeart/2018/2/layout/IconVerticalSolidList"/>
    <dgm:cxn modelId="{6F25BA76-531F-43F8-9426-45D08DB7BC37}" type="presParOf" srcId="{46BD1474-E97F-41B8-8862-F1C378F763B5}" destId="{38A9B503-1C4A-4D4C-AD1D-B771FB0A56F7}" srcOrd="6" destOrd="0" presId="urn:microsoft.com/office/officeart/2018/2/layout/IconVerticalSolidList"/>
    <dgm:cxn modelId="{6A7A7F87-8226-4D74-878A-38B7E62D68D2}" type="presParOf" srcId="{38A9B503-1C4A-4D4C-AD1D-B771FB0A56F7}" destId="{DFBE20D1-B55F-4C0B-BA97-D86F99AAB409}" srcOrd="0" destOrd="0" presId="urn:microsoft.com/office/officeart/2018/2/layout/IconVerticalSolidList"/>
    <dgm:cxn modelId="{423910D8-5850-46A5-BB03-4318DB7F6C2B}" type="presParOf" srcId="{38A9B503-1C4A-4D4C-AD1D-B771FB0A56F7}" destId="{F9E017F2-8E76-4CB4-8AEF-A15E0DB574F2}" srcOrd="1" destOrd="0" presId="urn:microsoft.com/office/officeart/2018/2/layout/IconVerticalSolidList"/>
    <dgm:cxn modelId="{97668EBC-0361-4406-A532-47AC85F03724}" type="presParOf" srcId="{38A9B503-1C4A-4D4C-AD1D-B771FB0A56F7}" destId="{135F46FF-2344-4DF3-9126-66E1E5825693}" srcOrd="2" destOrd="0" presId="urn:microsoft.com/office/officeart/2018/2/layout/IconVerticalSolidList"/>
    <dgm:cxn modelId="{44514094-FAB5-46D2-AA09-749288088744}" type="presParOf" srcId="{38A9B503-1C4A-4D4C-AD1D-B771FB0A56F7}" destId="{64F7ED31-9D80-43B8-87CB-1569DBA7184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3C1D16-299F-44C9-AD33-C959D1444FE7}"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07169E45-40E7-4DC8-821C-622B7CCDDE7F}">
      <dgm:prSet/>
      <dgm:spPr/>
      <dgm:t>
        <a:bodyPr/>
        <a:lstStyle/>
        <a:p>
          <a:r>
            <a:rPr lang="cs-CZ"/>
            <a:t>Je reflexí etických principů, pravidel a standardů v podnikání. </a:t>
          </a:r>
          <a:endParaRPr lang="en-US"/>
        </a:p>
      </dgm:t>
    </dgm:pt>
    <dgm:pt modelId="{7CFB8B81-3D99-45E3-B944-8543C46CD479}" type="parTrans" cxnId="{3661F0B5-6952-42B5-ACC0-88FAB12592EE}">
      <dgm:prSet/>
      <dgm:spPr/>
      <dgm:t>
        <a:bodyPr/>
        <a:lstStyle/>
        <a:p>
          <a:endParaRPr lang="en-US"/>
        </a:p>
      </dgm:t>
    </dgm:pt>
    <dgm:pt modelId="{D2CF09FC-A934-4E55-8D26-201CF4C5C440}" type="sibTrans" cxnId="{3661F0B5-6952-42B5-ACC0-88FAB12592EE}">
      <dgm:prSet/>
      <dgm:spPr/>
      <dgm:t>
        <a:bodyPr/>
        <a:lstStyle/>
        <a:p>
          <a:endParaRPr lang="en-US"/>
        </a:p>
      </dgm:t>
    </dgm:pt>
    <dgm:pt modelId="{12887A68-F740-4224-9F4E-C19C14DFCEE2}">
      <dgm:prSet/>
      <dgm:spPr/>
      <dgm:t>
        <a:bodyPr/>
        <a:lstStyle/>
        <a:p>
          <a:r>
            <a:rPr lang="cs-CZ"/>
            <a:t>Do popředí se dostává podnikatelská činnost jako ek. aktivita, v rámci níž je nutné bedlivě zvažovat ekonomické rozhodování, uvážený postu a angažovanost podnikatele.</a:t>
          </a:r>
          <a:endParaRPr lang="en-US"/>
        </a:p>
      </dgm:t>
    </dgm:pt>
    <dgm:pt modelId="{FE626EE6-0D6A-483C-9ABF-7A5C745FF1FA}" type="parTrans" cxnId="{6F7D2B0F-BCC7-4CD4-A183-8615FF12FCB4}">
      <dgm:prSet/>
      <dgm:spPr/>
      <dgm:t>
        <a:bodyPr/>
        <a:lstStyle/>
        <a:p>
          <a:endParaRPr lang="en-US"/>
        </a:p>
      </dgm:t>
    </dgm:pt>
    <dgm:pt modelId="{B5448C94-08DE-4DFA-8868-920766EAD104}" type="sibTrans" cxnId="{6F7D2B0F-BCC7-4CD4-A183-8615FF12FCB4}">
      <dgm:prSet/>
      <dgm:spPr/>
      <dgm:t>
        <a:bodyPr/>
        <a:lstStyle/>
        <a:p>
          <a:endParaRPr lang="en-US"/>
        </a:p>
      </dgm:t>
    </dgm:pt>
    <dgm:pt modelId="{83F50FDF-B57A-49F4-BE65-C888621476C9}">
      <dgm:prSet/>
      <dgm:spPr/>
      <dgm:t>
        <a:bodyPr/>
        <a:lstStyle/>
        <a:p>
          <a:r>
            <a:rPr lang="cs-CZ"/>
            <a:t>Orientuje se na sladění etických principů a podnikatelských činností, hlavní úlohu v ní hrají etické hodnoty</a:t>
          </a:r>
          <a:endParaRPr lang="en-US"/>
        </a:p>
      </dgm:t>
    </dgm:pt>
    <dgm:pt modelId="{A142BE41-0BE1-4170-BC35-81DD976F986C}" type="parTrans" cxnId="{FB28D6AE-F666-43FF-8C4A-A9201C52579E}">
      <dgm:prSet/>
      <dgm:spPr/>
      <dgm:t>
        <a:bodyPr/>
        <a:lstStyle/>
        <a:p>
          <a:endParaRPr lang="en-US"/>
        </a:p>
      </dgm:t>
    </dgm:pt>
    <dgm:pt modelId="{31E36E2D-15CB-402F-AA34-91CCD5854BAF}" type="sibTrans" cxnId="{FB28D6AE-F666-43FF-8C4A-A9201C52579E}">
      <dgm:prSet/>
      <dgm:spPr/>
      <dgm:t>
        <a:bodyPr/>
        <a:lstStyle/>
        <a:p>
          <a:endParaRPr lang="en-US"/>
        </a:p>
      </dgm:t>
    </dgm:pt>
    <dgm:pt modelId="{BE793612-B9B2-4FA4-8F77-981BEE09C807}" type="pres">
      <dgm:prSet presAssocID="{6C3C1D16-299F-44C9-AD33-C959D1444FE7}" presName="linear" presStyleCnt="0">
        <dgm:presLayoutVars>
          <dgm:animLvl val="lvl"/>
          <dgm:resizeHandles val="exact"/>
        </dgm:presLayoutVars>
      </dgm:prSet>
      <dgm:spPr/>
    </dgm:pt>
    <dgm:pt modelId="{D61EE4F2-8D46-4E44-9707-3DD758DCD534}" type="pres">
      <dgm:prSet presAssocID="{07169E45-40E7-4DC8-821C-622B7CCDDE7F}" presName="parentText" presStyleLbl="node1" presStyleIdx="0" presStyleCnt="3">
        <dgm:presLayoutVars>
          <dgm:chMax val="0"/>
          <dgm:bulletEnabled val="1"/>
        </dgm:presLayoutVars>
      </dgm:prSet>
      <dgm:spPr/>
    </dgm:pt>
    <dgm:pt modelId="{ABBD3A48-A731-477A-A48C-8AD4FD7543E8}" type="pres">
      <dgm:prSet presAssocID="{D2CF09FC-A934-4E55-8D26-201CF4C5C440}" presName="spacer" presStyleCnt="0"/>
      <dgm:spPr/>
    </dgm:pt>
    <dgm:pt modelId="{F03465DF-AB3C-4697-ACD3-47EA38AAC3C0}" type="pres">
      <dgm:prSet presAssocID="{12887A68-F740-4224-9F4E-C19C14DFCEE2}" presName="parentText" presStyleLbl="node1" presStyleIdx="1" presStyleCnt="3">
        <dgm:presLayoutVars>
          <dgm:chMax val="0"/>
          <dgm:bulletEnabled val="1"/>
        </dgm:presLayoutVars>
      </dgm:prSet>
      <dgm:spPr/>
    </dgm:pt>
    <dgm:pt modelId="{2AC1E8D8-C1E8-463B-A5FA-799CF023C85D}" type="pres">
      <dgm:prSet presAssocID="{B5448C94-08DE-4DFA-8868-920766EAD104}" presName="spacer" presStyleCnt="0"/>
      <dgm:spPr/>
    </dgm:pt>
    <dgm:pt modelId="{DAA1B331-30FC-40B8-A6CF-EC120A42CF9F}" type="pres">
      <dgm:prSet presAssocID="{83F50FDF-B57A-49F4-BE65-C888621476C9}" presName="parentText" presStyleLbl="node1" presStyleIdx="2" presStyleCnt="3">
        <dgm:presLayoutVars>
          <dgm:chMax val="0"/>
          <dgm:bulletEnabled val="1"/>
        </dgm:presLayoutVars>
      </dgm:prSet>
      <dgm:spPr/>
    </dgm:pt>
  </dgm:ptLst>
  <dgm:cxnLst>
    <dgm:cxn modelId="{6F7D2B0F-BCC7-4CD4-A183-8615FF12FCB4}" srcId="{6C3C1D16-299F-44C9-AD33-C959D1444FE7}" destId="{12887A68-F740-4224-9F4E-C19C14DFCEE2}" srcOrd="1" destOrd="0" parTransId="{FE626EE6-0D6A-483C-9ABF-7A5C745FF1FA}" sibTransId="{B5448C94-08DE-4DFA-8868-920766EAD104}"/>
    <dgm:cxn modelId="{F4053712-3532-46C2-9D31-15617139A781}" type="presOf" srcId="{6C3C1D16-299F-44C9-AD33-C959D1444FE7}" destId="{BE793612-B9B2-4FA4-8F77-981BEE09C807}" srcOrd="0" destOrd="0" presId="urn:microsoft.com/office/officeart/2005/8/layout/vList2"/>
    <dgm:cxn modelId="{46589220-86B5-4DAC-9459-1867B5E8839F}" type="presOf" srcId="{12887A68-F740-4224-9F4E-C19C14DFCEE2}" destId="{F03465DF-AB3C-4697-ACD3-47EA38AAC3C0}" srcOrd="0" destOrd="0" presId="urn:microsoft.com/office/officeart/2005/8/layout/vList2"/>
    <dgm:cxn modelId="{1DE3B04E-9437-4D42-AA8A-8D488222005A}" type="presOf" srcId="{07169E45-40E7-4DC8-821C-622B7CCDDE7F}" destId="{D61EE4F2-8D46-4E44-9707-3DD758DCD534}" srcOrd="0" destOrd="0" presId="urn:microsoft.com/office/officeart/2005/8/layout/vList2"/>
    <dgm:cxn modelId="{E5F4B1A0-7D4A-4020-AF82-11FEE02BBFAE}" type="presOf" srcId="{83F50FDF-B57A-49F4-BE65-C888621476C9}" destId="{DAA1B331-30FC-40B8-A6CF-EC120A42CF9F}" srcOrd="0" destOrd="0" presId="urn:microsoft.com/office/officeart/2005/8/layout/vList2"/>
    <dgm:cxn modelId="{FB28D6AE-F666-43FF-8C4A-A9201C52579E}" srcId="{6C3C1D16-299F-44C9-AD33-C959D1444FE7}" destId="{83F50FDF-B57A-49F4-BE65-C888621476C9}" srcOrd="2" destOrd="0" parTransId="{A142BE41-0BE1-4170-BC35-81DD976F986C}" sibTransId="{31E36E2D-15CB-402F-AA34-91CCD5854BAF}"/>
    <dgm:cxn modelId="{3661F0B5-6952-42B5-ACC0-88FAB12592EE}" srcId="{6C3C1D16-299F-44C9-AD33-C959D1444FE7}" destId="{07169E45-40E7-4DC8-821C-622B7CCDDE7F}" srcOrd="0" destOrd="0" parTransId="{7CFB8B81-3D99-45E3-B944-8543C46CD479}" sibTransId="{D2CF09FC-A934-4E55-8D26-201CF4C5C440}"/>
    <dgm:cxn modelId="{E9FFDE81-E842-41F4-8959-93B25E44684D}" type="presParOf" srcId="{BE793612-B9B2-4FA4-8F77-981BEE09C807}" destId="{D61EE4F2-8D46-4E44-9707-3DD758DCD534}" srcOrd="0" destOrd="0" presId="urn:microsoft.com/office/officeart/2005/8/layout/vList2"/>
    <dgm:cxn modelId="{4D137AB4-3DF7-46B8-A18C-822249F6F420}" type="presParOf" srcId="{BE793612-B9B2-4FA4-8F77-981BEE09C807}" destId="{ABBD3A48-A731-477A-A48C-8AD4FD7543E8}" srcOrd="1" destOrd="0" presId="urn:microsoft.com/office/officeart/2005/8/layout/vList2"/>
    <dgm:cxn modelId="{1FE68906-AF3A-4243-89BD-0B1487E84662}" type="presParOf" srcId="{BE793612-B9B2-4FA4-8F77-981BEE09C807}" destId="{F03465DF-AB3C-4697-ACD3-47EA38AAC3C0}" srcOrd="2" destOrd="0" presId="urn:microsoft.com/office/officeart/2005/8/layout/vList2"/>
    <dgm:cxn modelId="{5C1424AD-AD4F-42DF-90BA-1105E53081CE}" type="presParOf" srcId="{BE793612-B9B2-4FA4-8F77-981BEE09C807}" destId="{2AC1E8D8-C1E8-463B-A5FA-799CF023C85D}" srcOrd="3" destOrd="0" presId="urn:microsoft.com/office/officeart/2005/8/layout/vList2"/>
    <dgm:cxn modelId="{FF1279AA-FB95-4E2F-A528-15E647CB30E9}" type="presParOf" srcId="{BE793612-B9B2-4FA4-8F77-981BEE09C807}" destId="{DAA1B331-30FC-40B8-A6CF-EC120A42CF9F}"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AE7AA65-50EE-4A0A-AA1E-41C23D94D4FA}"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0E45E6F8-861A-4B2E-B16F-E444EBCAAA7F}">
      <dgm:prSet/>
      <dgm:spPr/>
      <dgm:t>
        <a:bodyPr/>
        <a:lstStyle/>
        <a:p>
          <a:pPr>
            <a:defRPr cap="all"/>
          </a:pPr>
          <a:r>
            <a:rPr lang="cs-CZ"/>
            <a:t>Seknička,P.,Putnová, A. 2016. </a:t>
          </a:r>
          <a:r>
            <a:rPr lang="cs-CZ" i="1"/>
            <a:t>Etika v podnikání a hodnoty trhy</a:t>
          </a:r>
          <a:r>
            <a:rPr lang="cs-CZ"/>
            <a:t>. Grada Publishing</a:t>
          </a:r>
          <a:endParaRPr lang="en-US"/>
        </a:p>
      </dgm:t>
    </dgm:pt>
    <dgm:pt modelId="{4C57C222-217E-4312-BB1B-9920F037795B}" type="parTrans" cxnId="{EFF668B7-25AA-4958-845F-075A384B9A32}">
      <dgm:prSet/>
      <dgm:spPr/>
      <dgm:t>
        <a:bodyPr/>
        <a:lstStyle/>
        <a:p>
          <a:endParaRPr lang="en-US"/>
        </a:p>
      </dgm:t>
    </dgm:pt>
    <dgm:pt modelId="{518A0954-2674-4A58-A3F5-50E39544BC87}" type="sibTrans" cxnId="{EFF668B7-25AA-4958-845F-075A384B9A32}">
      <dgm:prSet/>
      <dgm:spPr/>
      <dgm:t>
        <a:bodyPr/>
        <a:lstStyle/>
        <a:p>
          <a:endParaRPr lang="en-US"/>
        </a:p>
      </dgm:t>
    </dgm:pt>
    <dgm:pt modelId="{1A773397-F5EC-434B-84F1-2224B8F5ADFE}">
      <dgm:prSet/>
      <dgm:spPr/>
      <dgm:t>
        <a:bodyPr/>
        <a:lstStyle/>
        <a:p>
          <a:pPr>
            <a:defRPr cap="all"/>
          </a:pPr>
          <a:r>
            <a:rPr lang="cs-CZ"/>
            <a:t>VEBER, SRPOVÁ a kol. 2012. </a:t>
          </a:r>
          <a:r>
            <a:rPr lang="cs-CZ" i="1"/>
            <a:t>Podnikání malé a střední firmy</a:t>
          </a:r>
          <a:r>
            <a:rPr lang="cs-CZ"/>
            <a:t>. 3. vydání.  Grada Publishing. ISBN 978-80-247-4520-6.</a:t>
          </a:r>
          <a:endParaRPr lang="en-US"/>
        </a:p>
      </dgm:t>
    </dgm:pt>
    <dgm:pt modelId="{72102EC0-BEF1-41E0-B3CB-BFB63CF5EAAB}" type="parTrans" cxnId="{4B580D8C-FC9D-4F89-B501-F49D41A88D75}">
      <dgm:prSet/>
      <dgm:spPr/>
      <dgm:t>
        <a:bodyPr/>
        <a:lstStyle/>
        <a:p>
          <a:endParaRPr lang="en-US"/>
        </a:p>
      </dgm:t>
    </dgm:pt>
    <dgm:pt modelId="{5B595627-ED99-4DB8-9CC1-3E2DF6687AEC}" type="sibTrans" cxnId="{4B580D8C-FC9D-4F89-B501-F49D41A88D75}">
      <dgm:prSet/>
      <dgm:spPr/>
      <dgm:t>
        <a:bodyPr/>
        <a:lstStyle/>
        <a:p>
          <a:endParaRPr lang="en-US"/>
        </a:p>
      </dgm:t>
    </dgm:pt>
    <dgm:pt modelId="{7B93AF57-4493-4B14-B29A-6914930B722D}" type="pres">
      <dgm:prSet presAssocID="{1AE7AA65-50EE-4A0A-AA1E-41C23D94D4FA}" presName="root" presStyleCnt="0">
        <dgm:presLayoutVars>
          <dgm:dir/>
          <dgm:resizeHandles val="exact"/>
        </dgm:presLayoutVars>
      </dgm:prSet>
      <dgm:spPr/>
    </dgm:pt>
    <dgm:pt modelId="{19A5086A-2AB1-40E0-96D7-53E0A07F52A7}" type="pres">
      <dgm:prSet presAssocID="{0E45E6F8-861A-4B2E-B16F-E444EBCAAA7F}" presName="compNode" presStyleCnt="0"/>
      <dgm:spPr/>
    </dgm:pt>
    <dgm:pt modelId="{0F62AF8F-370B-4437-B83F-529AD0CB0507}" type="pres">
      <dgm:prSet presAssocID="{0E45E6F8-861A-4B2E-B16F-E444EBCAAA7F}" presName="iconBgRect" presStyleLbl="bgShp" presStyleIdx="0" presStyleCnt="2"/>
      <dgm:spPr>
        <a:prstGeom prst="round2DiagRect">
          <a:avLst>
            <a:gd name="adj1" fmla="val 29727"/>
            <a:gd name="adj2" fmla="val 0"/>
          </a:avLst>
        </a:prstGeom>
      </dgm:spPr>
    </dgm:pt>
    <dgm:pt modelId="{ACC55065-00F7-4A6D-90F3-05380056692E}" type="pres">
      <dgm:prSet presAssocID="{0E45E6F8-861A-4B2E-B16F-E444EBCAAA7F}"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Office Worker"/>
        </a:ext>
      </dgm:extLst>
    </dgm:pt>
    <dgm:pt modelId="{52874D32-C9D7-42E0-A1EC-1956C7E3471A}" type="pres">
      <dgm:prSet presAssocID="{0E45E6F8-861A-4B2E-B16F-E444EBCAAA7F}" presName="spaceRect" presStyleCnt="0"/>
      <dgm:spPr/>
    </dgm:pt>
    <dgm:pt modelId="{CC3ECD8E-6575-4251-99CE-93F1C85A885A}" type="pres">
      <dgm:prSet presAssocID="{0E45E6F8-861A-4B2E-B16F-E444EBCAAA7F}" presName="textRect" presStyleLbl="revTx" presStyleIdx="0" presStyleCnt="2">
        <dgm:presLayoutVars>
          <dgm:chMax val="1"/>
          <dgm:chPref val="1"/>
        </dgm:presLayoutVars>
      </dgm:prSet>
      <dgm:spPr/>
    </dgm:pt>
    <dgm:pt modelId="{B3EFE031-5289-4E07-89CB-8B911BDEF319}" type="pres">
      <dgm:prSet presAssocID="{518A0954-2674-4A58-A3F5-50E39544BC87}" presName="sibTrans" presStyleCnt="0"/>
      <dgm:spPr/>
    </dgm:pt>
    <dgm:pt modelId="{1A2E7F9E-880D-47BC-883C-9466480FB6A9}" type="pres">
      <dgm:prSet presAssocID="{1A773397-F5EC-434B-84F1-2224B8F5ADFE}" presName="compNode" presStyleCnt="0"/>
      <dgm:spPr/>
    </dgm:pt>
    <dgm:pt modelId="{AA4C0CB0-41A1-47C1-AC06-BA873EB1C64A}" type="pres">
      <dgm:prSet presAssocID="{1A773397-F5EC-434B-84F1-2224B8F5ADFE}" presName="iconBgRect" presStyleLbl="bgShp" presStyleIdx="1" presStyleCnt="2"/>
      <dgm:spPr>
        <a:prstGeom prst="round2DiagRect">
          <a:avLst>
            <a:gd name="adj1" fmla="val 29727"/>
            <a:gd name="adj2" fmla="val 0"/>
          </a:avLst>
        </a:prstGeom>
      </dgm:spPr>
    </dgm:pt>
    <dgm:pt modelId="{2C61BF5A-A227-449F-BE77-8A05799D22A4}" type="pres">
      <dgm:prSet presAssocID="{1A773397-F5EC-434B-84F1-2224B8F5ADFE}"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rocesor"/>
        </a:ext>
      </dgm:extLst>
    </dgm:pt>
    <dgm:pt modelId="{9D278346-A6AE-47A2-98A3-14CB6E821082}" type="pres">
      <dgm:prSet presAssocID="{1A773397-F5EC-434B-84F1-2224B8F5ADFE}" presName="spaceRect" presStyleCnt="0"/>
      <dgm:spPr/>
    </dgm:pt>
    <dgm:pt modelId="{BF0E775C-603A-456A-A9E9-A2A71A271FDF}" type="pres">
      <dgm:prSet presAssocID="{1A773397-F5EC-434B-84F1-2224B8F5ADFE}" presName="textRect" presStyleLbl="revTx" presStyleIdx="1" presStyleCnt="2">
        <dgm:presLayoutVars>
          <dgm:chMax val="1"/>
          <dgm:chPref val="1"/>
        </dgm:presLayoutVars>
      </dgm:prSet>
      <dgm:spPr/>
    </dgm:pt>
  </dgm:ptLst>
  <dgm:cxnLst>
    <dgm:cxn modelId="{406C7208-B3BC-4013-BC92-FDB20D2B062C}" type="presOf" srcId="{1A773397-F5EC-434B-84F1-2224B8F5ADFE}" destId="{BF0E775C-603A-456A-A9E9-A2A71A271FDF}" srcOrd="0" destOrd="0" presId="urn:microsoft.com/office/officeart/2018/5/layout/IconLeafLabelList"/>
    <dgm:cxn modelId="{D92B496B-9C40-4DF4-99F7-A728A05E9E84}" type="presOf" srcId="{0E45E6F8-861A-4B2E-B16F-E444EBCAAA7F}" destId="{CC3ECD8E-6575-4251-99CE-93F1C85A885A}" srcOrd="0" destOrd="0" presId="urn:microsoft.com/office/officeart/2018/5/layout/IconLeafLabelList"/>
    <dgm:cxn modelId="{4B580D8C-FC9D-4F89-B501-F49D41A88D75}" srcId="{1AE7AA65-50EE-4A0A-AA1E-41C23D94D4FA}" destId="{1A773397-F5EC-434B-84F1-2224B8F5ADFE}" srcOrd="1" destOrd="0" parTransId="{72102EC0-BEF1-41E0-B3CB-BFB63CF5EAAB}" sibTransId="{5B595627-ED99-4DB8-9CC1-3E2DF6687AEC}"/>
    <dgm:cxn modelId="{EFF668B7-25AA-4958-845F-075A384B9A32}" srcId="{1AE7AA65-50EE-4A0A-AA1E-41C23D94D4FA}" destId="{0E45E6F8-861A-4B2E-B16F-E444EBCAAA7F}" srcOrd="0" destOrd="0" parTransId="{4C57C222-217E-4312-BB1B-9920F037795B}" sibTransId="{518A0954-2674-4A58-A3F5-50E39544BC87}"/>
    <dgm:cxn modelId="{4D8DE3FE-DE16-4D7B-A1D8-E3D74E3B6360}" type="presOf" srcId="{1AE7AA65-50EE-4A0A-AA1E-41C23D94D4FA}" destId="{7B93AF57-4493-4B14-B29A-6914930B722D}" srcOrd="0" destOrd="0" presId="urn:microsoft.com/office/officeart/2018/5/layout/IconLeafLabelList"/>
    <dgm:cxn modelId="{5B01FDD3-2DEA-45B8-87E6-A151417249CA}" type="presParOf" srcId="{7B93AF57-4493-4B14-B29A-6914930B722D}" destId="{19A5086A-2AB1-40E0-96D7-53E0A07F52A7}" srcOrd="0" destOrd="0" presId="urn:microsoft.com/office/officeart/2018/5/layout/IconLeafLabelList"/>
    <dgm:cxn modelId="{F842B002-BADC-47ED-8D0E-E26FEDB23379}" type="presParOf" srcId="{19A5086A-2AB1-40E0-96D7-53E0A07F52A7}" destId="{0F62AF8F-370B-4437-B83F-529AD0CB0507}" srcOrd="0" destOrd="0" presId="urn:microsoft.com/office/officeart/2018/5/layout/IconLeafLabelList"/>
    <dgm:cxn modelId="{50300175-04D1-449A-949D-2734A5B7A2E0}" type="presParOf" srcId="{19A5086A-2AB1-40E0-96D7-53E0A07F52A7}" destId="{ACC55065-00F7-4A6D-90F3-05380056692E}" srcOrd="1" destOrd="0" presId="urn:microsoft.com/office/officeart/2018/5/layout/IconLeafLabelList"/>
    <dgm:cxn modelId="{D7820677-1F02-4970-84CA-1E161CE3596A}" type="presParOf" srcId="{19A5086A-2AB1-40E0-96D7-53E0A07F52A7}" destId="{52874D32-C9D7-42E0-A1EC-1956C7E3471A}" srcOrd="2" destOrd="0" presId="urn:microsoft.com/office/officeart/2018/5/layout/IconLeafLabelList"/>
    <dgm:cxn modelId="{43759120-7801-4ACF-AEB8-460004CC09AC}" type="presParOf" srcId="{19A5086A-2AB1-40E0-96D7-53E0A07F52A7}" destId="{CC3ECD8E-6575-4251-99CE-93F1C85A885A}" srcOrd="3" destOrd="0" presId="urn:microsoft.com/office/officeart/2018/5/layout/IconLeafLabelList"/>
    <dgm:cxn modelId="{CEDE89F2-C1DF-459E-9631-9D0759AE4B7A}" type="presParOf" srcId="{7B93AF57-4493-4B14-B29A-6914930B722D}" destId="{B3EFE031-5289-4E07-89CB-8B911BDEF319}" srcOrd="1" destOrd="0" presId="urn:microsoft.com/office/officeart/2018/5/layout/IconLeafLabelList"/>
    <dgm:cxn modelId="{3B05F946-F470-4804-853E-48E689C711AA}" type="presParOf" srcId="{7B93AF57-4493-4B14-B29A-6914930B722D}" destId="{1A2E7F9E-880D-47BC-883C-9466480FB6A9}" srcOrd="2" destOrd="0" presId="urn:microsoft.com/office/officeart/2018/5/layout/IconLeafLabelList"/>
    <dgm:cxn modelId="{BF311D9A-A51D-4847-AAF5-9BEDC3F3821E}" type="presParOf" srcId="{1A2E7F9E-880D-47BC-883C-9466480FB6A9}" destId="{AA4C0CB0-41A1-47C1-AC06-BA873EB1C64A}" srcOrd="0" destOrd="0" presId="urn:microsoft.com/office/officeart/2018/5/layout/IconLeafLabelList"/>
    <dgm:cxn modelId="{9725B0CA-9651-49F5-8B24-C9FCAD240FD2}" type="presParOf" srcId="{1A2E7F9E-880D-47BC-883C-9466480FB6A9}" destId="{2C61BF5A-A227-449F-BE77-8A05799D22A4}" srcOrd="1" destOrd="0" presId="urn:microsoft.com/office/officeart/2018/5/layout/IconLeafLabelList"/>
    <dgm:cxn modelId="{625DCDDF-64D7-428E-A35D-FF4B69E36ECF}" type="presParOf" srcId="{1A2E7F9E-880D-47BC-883C-9466480FB6A9}" destId="{9D278346-A6AE-47A2-98A3-14CB6E821082}" srcOrd="2" destOrd="0" presId="urn:microsoft.com/office/officeart/2018/5/layout/IconLeafLabelList"/>
    <dgm:cxn modelId="{AA8B62CD-A03C-450C-BD4B-D45902C1AFF6}" type="presParOf" srcId="{1A2E7F9E-880D-47BC-883C-9466480FB6A9}" destId="{BF0E775C-603A-456A-A9E9-A2A71A271FDF}"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51420A-80F4-4FF7-9C43-C050B6908824}">
      <dsp:nvSpPr>
        <dsp:cNvPr id="0" name=""/>
        <dsp:cNvSpPr/>
      </dsp:nvSpPr>
      <dsp:spPr>
        <a:xfrm>
          <a:off x="0" y="2042"/>
          <a:ext cx="4231481" cy="103519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F7E7743-8047-42F0-9B03-CB0D2BB25411}">
      <dsp:nvSpPr>
        <dsp:cNvPr id="0" name=""/>
        <dsp:cNvSpPr/>
      </dsp:nvSpPr>
      <dsp:spPr>
        <a:xfrm>
          <a:off x="313145" y="234960"/>
          <a:ext cx="569355" cy="56935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4A763E6-D3DA-4EBF-BF44-030FFCB6DFDB}">
      <dsp:nvSpPr>
        <dsp:cNvPr id="0" name=""/>
        <dsp:cNvSpPr/>
      </dsp:nvSpPr>
      <dsp:spPr>
        <a:xfrm>
          <a:off x="1195647" y="2042"/>
          <a:ext cx="3035833" cy="1035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558" tIns="109558" rIns="109558" bIns="109558" numCol="1" spcCol="1270" anchor="ctr" anchorCtr="0">
          <a:noAutofit/>
        </a:bodyPr>
        <a:lstStyle/>
        <a:p>
          <a:pPr marL="0" lvl="0" indent="0" algn="l" defTabSz="933450">
            <a:lnSpc>
              <a:spcPct val="90000"/>
            </a:lnSpc>
            <a:spcBef>
              <a:spcPct val="0"/>
            </a:spcBef>
            <a:spcAft>
              <a:spcPct val="35000"/>
            </a:spcAft>
            <a:buNone/>
          </a:pPr>
          <a:r>
            <a:rPr lang="cs-CZ" sz="2100" kern="1200"/>
            <a:t>Známí podnikatelé? </a:t>
          </a:r>
          <a:endParaRPr lang="en-US" sz="2100" kern="1200"/>
        </a:p>
      </dsp:txBody>
      <dsp:txXfrm>
        <a:off x="1195647" y="2042"/>
        <a:ext cx="3035833" cy="1035192"/>
      </dsp:txXfrm>
    </dsp:sp>
    <dsp:sp modelId="{76EF0724-0BB7-4F35-990E-320E5A01EBD4}">
      <dsp:nvSpPr>
        <dsp:cNvPr id="0" name=""/>
        <dsp:cNvSpPr/>
      </dsp:nvSpPr>
      <dsp:spPr>
        <a:xfrm>
          <a:off x="0" y="1296033"/>
          <a:ext cx="4231481" cy="103519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C63B8D7-C577-4E94-8AEB-BBD1FEDE5094}">
      <dsp:nvSpPr>
        <dsp:cNvPr id="0" name=""/>
        <dsp:cNvSpPr/>
      </dsp:nvSpPr>
      <dsp:spPr>
        <a:xfrm>
          <a:off x="313145" y="1528951"/>
          <a:ext cx="569355" cy="56935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0A741DD-43C8-4915-8300-67E37A985A58}">
      <dsp:nvSpPr>
        <dsp:cNvPr id="0" name=""/>
        <dsp:cNvSpPr/>
      </dsp:nvSpPr>
      <dsp:spPr>
        <a:xfrm>
          <a:off x="1195647" y="1296033"/>
          <a:ext cx="3035833" cy="1035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558" tIns="109558" rIns="109558" bIns="109558" numCol="1" spcCol="1270" anchor="ctr" anchorCtr="0">
          <a:noAutofit/>
        </a:bodyPr>
        <a:lstStyle/>
        <a:p>
          <a:pPr marL="0" lvl="0" indent="0" algn="l" defTabSz="933450">
            <a:lnSpc>
              <a:spcPct val="90000"/>
            </a:lnSpc>
            <a:spcBef>
              <a:spcPct val="0"/>
            </a:spcBef>
            <a:spcAft>
              <a:spcPct val="35000"/>
            </a:spcAft>
            <a:buNone/>
          </a:pPr>
          <a:r>
            <a:rPr lang="cs-CZ" sz="2100" kern="1200"/>
            <a:t>S čím se často potýkali? </a:t>
          </a:r>
          <a:endParaRPr lang="en-US" sz="2100" kern="1200"/>
        </a:p>
      </dsp:txBody>
      <dsp:txXfrm>
        <a:off x="1195647" y="1296033"/>
        <a:ext cx="3035833" cy="1035192"/>
      </dsp:txXfrm>
    </dsp:sp>
    <dsp:sp modelId="{E025250F-BF1B-47CF-9673-7023BAC7532D}">
      <dsp:nvSpPr>
        <dsp:cNvPr id="0" name=""/>
        <dsp:cNvSpPr/>
      </dsp:nvSpPr>
      <dsp:spPr>
        <a:xfrm>
          <a:off x="0" y="2590024"/>
          <a:ext cx="4231481" cy="103519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F57A886-3B66-4FED-B667-D294CC995B8D}">
      <dsp:nvSpPr>
        <dsp:cNvPr id="0" name=""/>
        <dsp:cNvSpPr/>
      </dsp:nvSpPr>
      <dsp:spPr>
        <a:xfrm>
          <a:off x="313145" y="2822942"/>
          <a:ext cx="569355" cy="56935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F532902-224D-4F1C-B493-59C36F3D2A80}">
      <dsp:nvSpPr>
        <dsp:cNvPr id="0" name=""/>
        <dsp:cNvSpPr/>
      </dsp:nvSpPr>
      <dsp:spPr>
        <a:xfrm>
          <a:off x="1195647" y="2590024"/>
          <a:ext cx="3035833" cy="1035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558" tIns="109558" rIns="109558" bIns="109558" numCol="1" spcCol="1270" anchor="ctr" anchorCtr="0">
          <a:noAutofit/>
        </a:bodyPr>
        <a:lstStyle/>
        <a:p>
          <a:pPr marL="0" lvl="0" indent="0" algn="l" defTabSz="933450">
            <a:lnSpc>
              <a:spcPct val="90000"/>
            </a:lnSpc>
            <a:spcBef>
              <a:spcPct val="0"/>
            </a:spcBef>
            <a:spcAft>
              <a:spcPct val="35000"/>
            </a:spcAft>
            <a:buNone/>
          </a:pPr>
          <a:r>
            <a:rPr lang="cs-CZ" sz="2100" kern="1200"/>
            <a:t>Kdy nastal boom v zakládání malých a středních podniků?</a:t>
          </a:r>
          <a:endParaRPr lang="en-US" sz="2100" kern="1200"/>
        </a:p>
      </dsp:txBody>
      <dsp:txXfrm>
        <a:off x="1195647" y="2590024"/>
        <a:ext cx="3035833" cy="1035192"/>
      </dsp:txXfrm>
    </dsp:sp>
    <dsp:sp modelId="{DFBE20D1-B55F-4C0B-BA97-D86F99AAB409}">
      <dsp:nvSpPr>
        <dsp:cNvPr id="0" name=""/>
        <dsp:cNvSpPr/>
      </dsp:nvSpPr>
      <dsp:spPr>
        <a:xfrm>
          <a:off x="0" y="3884014"/>
          <a:ext cx="4231481" cy="103519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9E017F2-8E76-4CB4-8AEF-A15E0DB574F2}">
      <dsp:nvSpPr>
        <dsp:cNvPr id="0" name=""/>
        <dsp:cNvSpPr/>
      </dsp:nvSpPr>
      <dsp:spPr>
        <a:xfrm>
          <a:off x="313145" y="4116933"/>
          <a:ext cx="569355" cy="56935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4F7ED31-9D80-43B8-87CB-1569DBA7184F}">
      <dsp:nvSpPr>
        <dsp:cNvPr id="0" name=""/>
        <dsp:cNvSpPr/>
      </dsp:nvSpPr>
      <dsp:spPr>
        <a:xfrm>
          <a:off x="1195647" y="3884014"/>
          <a:ext cx="3035833" cy="1035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558" tIns="109558" rIns="109558" bIns="109558" numCol="1" spcCol="1270" anchor="ctr" anchorCtr="0">
          <a:noAutofit/>
        </a:bodyPr>
        <a:lstStyle/>
        <a:p>
          <a:pPr marL="0" lvl="0" indent="0" algn="l" defTabSz="933450">
            <a:lnSpc>
              <a:spcPct val="90000"/>
            </a:lnSpc>
            <a:spcBef>
              <a:spcPct val="0"/>
            </a:spcBef>
            <a:spcAft>
              <a:spcPct val="35000"/>
            </a:spcAft>
            <a:buNone/>
          </a:pPr>
          <a:r>
            <a:rPr lang="cs-CZ" sz="2100" kern="1200"/>
            <a:t>Nejznámější podnikatelé dneška?</a:t>
          </a:r>
          <a:endParaRPr lang="en-US" sz="2100" kern="1200"/>
        </a:p>
      </dsp:txBody>
      <dsp:txXfrm>
        <a:off x="1195647" y="3884014"/>
        <a:ext cx="3035833" cy="10351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1EE4F2-8D46-4E44-9707-3DD758DCD534}">
      <dsp:nvSpPr>
        <dsp:cNvPr id="0" name=""/>
        <dsp:cNvSpPr/>
      </dsp:nvSpPr>
      <dsp:spPr>
        <a:xfrm>
          <a:off x="0" y="22806"/>
          <a:ext cx="4231481" cy="1586812"/>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a:t>Je reflexí etických principů, pravidel a standardů v podnikání. </a:t>
          </a:r>
          <a:endParaRPr lang="en-US" sz="2000" kern="1200"/>
        </a:p>
      </dsp:txBody>
      <dsp:txXfrm>
        <a:off x="77462" y="100268"/>
        <a:ext cx="4076557" cy="1431888"/>
      </dsp:txXfrm>
    </dsp:sp>
    <dsp:sp modelId="{F03465DF-AB3C-4697-ACD3-47EA38AAC3C0}">
      <dsp:nvSpPr>
        <dsp:cNvPr id="0" name=""/>
        <dsp:cNvSpPr/>
      </dsp:nvSpPr>
      <dsp:spPr>
        <a:xfrm>
          <a:off x="0" y="1667218"/>
          <a:ext cx="4231481" cy="1586812"/>
        </a:xfrm>
        <a:prstGeom prst="roundRect">
          <a:avLst/>
        </a:prstGeom>
        <a:solidFill>
          <a:schemeClr val="accent2">
            <a:hueOff val="-661686"/>
            <a:satOff val="746"/>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a:t>Do popředí se dostává podnikatelská činnost jako ek. aktivita, v rámci níž je nutné bedlivě zvažovat ekonomické rozhodování, uvážený postu a angažovanost podnikatele.</a:t>
          </a:r>
          <a:endParaRPr lang="en-US" sz="2000" kern="1200"/>
        </a:p>
      </dsp:txBody>
      <dsp:txXfrm>
        <a:off x="77462" y="1744680"/>
        <a:ext cx="4076557" cy="1431888"/>
      </dsp:txXfrm>
    </dsp:sp>
    <dsp:sp modelId="{DAA1B331-30FC-40B8-A6CF-EC120A42CF9F}">
      <dsp:nvSpPr>
        <dsp:cNvPr id="0" name=""/>
        <dsp:cNvSpPr/>
      </dsp:nvSpPr>
      <dsp:spPr>
        <a:xfrm>
          <a:off x="0" y="3311631"/>
          <a:ext cx="4231481" cy="1586812"/>
        </a:xfrm>
        <a:prstGeom prst="round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a:t>Orientuje se na sladění etických principů a podnikatelských činností, hlavní úlohu v ní hrají etické hodnoty</a:t>
          </a:r>
          <a:endParaRPr lang="en-US" sz="2000" kern="1200"/>
        </a:p>
      </dsp:txBody>
      <dsp:txXfrm>
        <a:off x="77462" y="3389093"/>
        <a:ext cx="4076557" cy="14318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62AF8F-370B-4437-B83F-529AD0CB0507}">
      <dsp:nvSpPr>
        <dsp:cNvPr id="0" name=""/>
        <dsp:cNvSpPr/>
      </dsp:nvSpPr>
      <dsp:spPr>
        <a:xfrm>
          <a:off x="408834" y="1335625"/>
          <a:ext cx="1166625" cy="1166625"/>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CC55065-00F7-4A6D-90F3-05380056692E}">
      <dsp:nvSpPr>
        <dsp:cNvPr id="0" name=""/>
        <dsp:cNvSpPr/>
      </dsp:nvSpPr>
      <dsp:spPr>
        <a:xfrm>
          <a:off x="657459" y="1584250"/>
          <a:ext cx="669375" cy="66937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C3ECD8E-6575-4251-99CE-93F1C85A885A}">
      <dsp:nvSpPr>
        <dsp:cNvPr id="0" name=""/>
        <dsp:cNvSpPr/>
      </dsp:nvSpPr>
      <dsp:spPr>
        <a:xfrm>
          <a:off x="35896" y="2865625"/>
          <a:ext cx="1912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cs-CZ" sz="1100" kern="1200"/>
            <a:t>Seknička,P.,Putnová, A. 2016. </a:t>
          </a:r>
          <a:r>
            <a:rPr lang="cs-CZ" sz="1100" i="1" kern="1200"/>
            <a:t>Etika v podnikání a hodnoty trhy</a:t>
          </a:r>
          <a:r>
            <a:rPr lang="cs-CZ" sz="1100" kern="1200"/>
            <a:t>. Grada Publishing</a:t>
          </a:r>
          <a:endParaRPr lang="en-US" sz="1100" kern="1200"/>
        </a:p>
      </dsp:txBody>
      <dsp:txXfrm>
        <a:off x="35896" y="2865625"/>
        <a:ext cx="1912500" cy="720000"/>
      </dsp:txXfrm>
    </dsp:sp>
    <dsp:sp modelId="{AA4C0CB0-41A1-47C1-AC06-BA873EB1C64A}">
      <dsp:nvSpPr>
        <dsp:cNvPr id="0" name=""/>
        <dsp:cNvSpPr/>
      </dsp:nvSpPr>
      <dsp:spPr>
        <a:xfrm>
          <a:off x="2656021" y="1335625"/>
          <a:ext cx="1166625" cy="1166625"/>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C61BF5A-A227-449F-BE77-8A05799D22A4}">
      <dsp:nvSpPr>
        <dsp:cNvPr id="0" name=""/>
        <dsp:cNvSpPr/>
      </dsp:nvSpPr>
      <dsp:spPr>
        <a:xfrm>
          <a:off x="2904646" y="1584250"/>
          <a:ext cx="669375" cy="66937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F0E775C-603A-456A-A9E9-A2A71A271FDF}">
      <dsp:nvSpPr>
        <dsp:cNvPr id="0" name=""/>
        <dsp:cNvSpPr/>
      </dsp:nvSpPr>
      <dsp:spPr>
        <a:xfrm>
          <a:off x="2283084" y="2865625"/>
          <a:ext cx="1912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cs-CZ" sz="1100" kern="1200"/>
            <a:t>VEBER, SRPOVÁ a kol. 2012. </a:t>
          </a:r>
          <a:r>
            <a:rPr lang="cs-CZ" sz="1100" i="1" kern="1200"/>
            <a:t>Podnikání malé a střední firmy</a:t>
          </a:r>
          <a:r>
            <a:rPr lang="cs-CZ" sz="1100" kern="1200"/>
            <a:t>. 3. vydání.  Grada Publishing. ISBN 978-80-247-4520-6.</a:t>
          </a:r>
          <a:endParaRPr lang="en-US" sz="1100" kern="1200"/>
        </a:p>
      </dsp:txBody>
      <dsp:txXfrm>
        <a:off x="2283084" y="2865625"/>
        <a:ext cx="1912500"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6FB8E4ED-FDA1-448D-BAA9-1FA5A555874C}" type="datetimeFigureOut">
              <a:rPr lang="cs-CZ" smtClean="0"/>
              <a:pPr/>
              <a:t>06.10.2022</a:t>
            </a:fld>
            <a:endParaRPr lang="cs-CZ"/>
          </a:p>
        </p:txBody>
      </p:sp>
      <p:sp>
        <p:nvSpPr>
          <p:cNvPr id="4" name="Zástupný symbol pro zápatí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ABBD05DD-9905-4181-8DD5-F6646E0D45CE}" type="slidenum">
              <a:rPr lang="cs-CZ" smtClean="0"/>
              <a:pPr/>
              <a:t>‹#›</a:t>
            </a:fld>
            <a:endParaRPr lang="cs-CZ"/>
          </a:p>
        </p:txBody>
      </p:sp>
    </p:spTree>
    <p:extLst>
      <p:ext uri="{BB962C8B-B14F-4D97-AF65-F5344CB8AC3E}">
        <p14:creationId xmlns:p14="http://schemas.microsoft.com/office/powerpoint/2010/main" val="36987230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FB0C07FE-2E39-49DB-B744-A43E867398B6}" type="datetimeFigureOut">
              <a:rPr lang="cs-CZ" smtClean="0"/>
              <a:pPr/>
              <a:t>06.10.2022</a:t>
            </a:fld>
            <a:endParaRPr lang="cs-CZ"/>
          </a:p>
        </p:txBody>
      </p:sp>
      <p:sp>
        <p:nvSpPr>
          <p:cNvPr id="4" name="Zástupný symbol pro obrázek snímku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9EA333C9-2905-432F-8CFB-DD054763895C}" type="slidenum">
              <a:rPr lang="cs-CZ" smtClean="0"/>
              <a:pPr/>
              <a:t>‹#›</a:t>
            </a:fld>
            <a:endParaRPr lang="cs-CZ"/>
          </a:p>
        </p:txBody>
      </p:sp>
    </p:spTree>
    <p:extLst>
      <p:ext uri="{BB962C8B-B14F-4D97-AF65-F5344CB8AC3E}">
        <p14:creationId xmlns:p14="http://schemas.microsoft.com/office/powerpoint/2010/main" val="40961330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9EA333C9-2905-432F-8CFB-DD054763895C}" type="slidenum">
              <a:rPr lang="cs-CZ" smtClean="0"/>
              <a:pPr/>
              <a:t>31</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cs-CZ"/>
              <a:t>Kliknutím lze upravit styl.</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lgn="l">
              <a:defRPr/>
            </a:lvl1pPr>
          </a:lstStyle>
          <a:p>
            <a:fld id="{D6C53AB5-0C22-4EDF-8264-D1931A3A1001}" type="datetimeFigureOut">
              <a:rPr lang="cs-CZ" smtClean="0"/>
              <a:pPr/>
              <a:t>06.10.2022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402A69E-ED9A-4FD4-9A68-6216632C2348}" type="slidenum">
              <a:rPr lang="cs-CZ" smtClean="0"/>
              <a:pPr/>
              <a:t>‹#›</a:t>
            </a:fld>
            <a:endParaRPr lang="cs-CZ"/>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0776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6C53AB5-0C22-4EDF-8264-D1931A3A1001}" type="datetimeFigureOut">
              <a:rPr lang="cs-CZ" smtClean="0"/>
              <a:pPr/>
              <a:t>06.10.2022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402A69E-ED9A-4FD4-9A68-6216632C2348}" type="slidenum">
              <a:rPr lang="cs-CZ" smtClean="0"/>
              <a:pPr/>
              <a:t>‹#›</a:t>
            </a:fld>
            <a:endParaRPr lang="cs-CZ"/>
          </a:p>
        </p:txBody>
      </p:sp>
    </p:spTree>
    <p:extLst>
      <p:ext uri="{BB962C8B-B14F-4D97-AF65-F5344CB8AC3E}">
        <p14:creationId xmlns:p14="http://schemas.microsoft.com/office/powerpoint/2010/main" val="941024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cs-CZ"/>
              <a:t>Kliknutím lze upravit styl.</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6C53AB5-0C22-4EDF-8264-D1931A3A1001}" type="datetimeFigureOut">
              <a:rPr lang="cs-CZ" smtClean="0"/>
              <a:pPr/>
              <a:t>06.10.2022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402A69E-ED9A-4FD4-9A68-6216632C2348}" type="slidenum">
              <a:rPr lang="cs-CZ" smtClean="0"/>
              <a:pPr/>
              <a:t>‹#›</a:t>
            </a:fld>
            <a:endParaRPr lang="cs-CZ"/>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5964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6C53AB5-0C22-4EDF-8264-D1931A3A1001}" type="datetimeFigureOut">
              <a:rPr lang="cs-CZ" smtClean="0"/>
              <a:pPr/>
              <a:t>06.10.2022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402A69E-ED9A-4FD4-9A68-6216632C2348}" type="slidenum">
              <a:rPr lang="cs-CZ" smtClean="0"/>
              <a:pPr/>
              <a:t>‹#›</a:t>
            </a:fld>
            <a:endParaRPr lang="cs-CZ"/>
          </a:p>
        </p:txBody>
      </p:sp>
    </p:spTree>
    <p:extLst>
      <p:ext uri="{BB962C8B-B14F-4D97-AF65-F5344CB8AC3E}">
        <p14:creationId xmlns:p14="http://schemas.microsoft.com/office/powerpoint/2010/main" val="2680153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cs-CZ"/>
              <a:t>Kliknutím lze upravit styl.</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D6C53AB5-0C22-4EDF-8264-D1931A3A1001}" type="datetimeFigureOut">
              <a:rPr lang="cs-CZ" smtClean="0"/>
              <a:pPr/>
              <a:t>06.10.2022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402A69E-ED9A-4FD4-9A68-6216632C2348}" type="slidenum">
              <a:rPr lang="cs-CZ" smtClean="0"/>
              <a:pPr/>
              <a:t>‹#›</a:t>
            </a:fld>
            <a:endParaRPr lang="cs-CZ"/>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0627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cs-CZ"/>
              <a:t>Kliknutím lze upravit styl.</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D6C53AB5-0C22-4EDF-8264-D1931A3A1001}" type="datetimeFigureOut">
              <a:rPr lang="cs-CZ" smtClean="0"/>
              <a:pPr/>
              <a:t>06.10.2022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402A69E-ED9A-4FD4-9A68-6216632C2348}" type="slidenum">
              <a:rPr lang="cs-CZ" smtClean="0"/>
              <a:pPr/>
              <a:t>‹#›</a:t>
            </a:fld>
            <a:endParaRPr lang="cs-CZ"/>
          </a:p>
        </p:txBody>
      </p:sp>
    </p:spTree>
    <p:extLst>
      <p:ext uri="{BB962C8B-B14F-4D97-AF65-F5344CB8AC3E}">
        <p14:creationId xmlns:p14="http://schemas.microsoft.com/office/powerpoint/2010/main" val="528904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cs-CZ"/>
              <a:t>Kliknutím lze upravit styl.</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768096" y="2967788"/>
            <a:ext cx="3566160" cy="334157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cs-CZ"/>
              <a:t>Po kliknutí můžete upravovat styly textu v předloze.</a:t>
            </a:r>
          </a:p>
        </p:txBody>
      </p:sp>
      <p:sp>
        <p:nvSpPr>
          <p:cNvPr id="6" name="Content Placeholder 5"/>
          <p:cNvSpPr>
            <a:spLocks noGrp="1"/>
          </p:cNvSpPr>
          <p:nvPr>
            <p:ph sz="quarter" idx="4"/>
          </p:nvPr>
        </p:nvSpPr>
        <p:spPr>
          <a:xfrm>
            <a:off x="4491990" y="2967788"/>
            <a:ext cx="3566160" cy="334157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D6C53AB5-0C22-4EDF-8264-D1931A3A1001}" type="datetimeFigureOut">
              <a:rPr lang="cs-CZ" smtClean="0"/>
              <a:pPr/>
              <a:t>06.10.2022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402A69E-ED9A-4FD4-9A68-6216632C2348}" type="slidenum">
              <a:rPr lang="cs-CZ" smtClean="0"/>
              <a:pPr/>
              <a:t>‹#›</a:t>
            </a:fld>
            <a:endParaRPr lang="cs-CZ"/>
          </a:p>
        </p:txBody>
      </p:sp>
    </p:spTree>
    <p:extLst>
      <p:ext uri="{BB962C8B-B14F-4D97-AF65-F5344CB8AC3E}">
        <p14:creationId xmlns:p14="http://schemas.microsoft.com/office/powerpoint/2010/main" val="3238270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D6C53AB5-0C22-4EDF-8264-D1931A3A1001}" type="datetimeFigureOut">
              <a:rPr lang="cs-CZ" smtClean="0"/>
              <a:pPr/>
              <a:t>06.10.2022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6402A69E-ED9A-4FD4-9A68-6216632C2348}" type="slidenum">
              <a:rPr lang="cs-CZ" smtClean="0"/>
              <a:pPr/>
              <a:t>‹#›</a:t>
            </a:fld>
            <a:endParaRPr lang="cs-CZ"/>
          </a:p>
        </p:txBody>
      </p:sp>
    </p:spTree>
    <p:extLst>
      <p:ext uri="{BB962C8B-B14F-4D97-AF65-F5344CB8AC3E}">
        <p14:creationId xmlns:p14="http://schemas.microsoft.com/office/powerpoint/2010/main" val="3943023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C53AB5-0C22-4EDF-8264-D1931A3A1001}" type="datetimeFigureOut">
              <a:rPr lang="cs-CZ" smtClean="0"/>
              <a:pPr/>
              <a:t>06.10.2022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6402A69E-ED9A-4FD4-9A68-6216632C2348}" type="slidenum">
              <a:rPr lang="cs-CZ" smtClean="0"/>
              <a:pPr/>
              <a:t>‹#›</a:t>
            </a:fld>
            <a:endParaRPr lang="cs-CZ"/>
          </a:p>
        </p:txBody>
      </p:sp>
    </p:spTree>
    <p:extLst>
      <p:ext uri="{BB962C8B-B14F-4D97-AF65-F5344CB8AC3E}">
        <p14:creationId xmlns:p14="http://schemas.microsoft.com/office/powerpoint/2010/main" val="4111257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cs-CZ"/>
              <a:t>Kliknutím lze upravit styl.</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D6C53AB5-0C22-4EDF-8264-D1931A3A1001}" type="datetimeFigureOut">
              <a:rPr lang="cs-CZ" smtClean="0"/>
              <a:pPr/>
              <a:t>06.10.2022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402A69E-ED9A-4FD4-9A68-6216632C2348}" type="slidenum">
              <a:rPr lang="cs-CZ" smtClean="0"/>
              <a:pPr/>
              <a:t>‹#›</a:t>
            </a:fld>
            <a:endParaRPr lang="cs-CZ"/>
          </a:p>
        </p:txBody>
      </p:sp>
    </p:spTree>
    <p:extLst>
      <p:ext uri="{BB962C8B-B14F-4D97-AF65-F5344CB8AC3E}">
        <p14:creationId xmlns:p14="http://schemas.microsoft.com/office/powerpoint/2010/main" val="2521558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cs-CZ"/>
              <a:t>Kliknutím na ikonu přidáte obrázek.</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D6C53AB5-0C22-4EDF-8264-D1931A3A1001}" type="datetimeFigureOut">
              <a:rPr lang="cs-CZ" smtClean="0"/>
              <a:pPr/>
              <a:t>06.10.2022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402A69E-ED9A-4FD4-9A68-6216632C2348}" type="slidenum">
              <a:rPr lang="cs-CZ" smtClean="0"/>
              <a:pPr/>
              <a:t>‹#›</a:t>
            </a:fld>
            <a:endParaRPr lang="cs-CZ"/>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71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6C53AB5-0C22-4EDF-8264-D1931A3A1001}" type="datetimeFigureOut">
              <a:rPr lang="cs-CZ" smtClean="0"/>
              <a:pPr/>
              <a:t>06.10.2022</a:t>
            </a:fld>
            <a:endParaRPr lang="cs-CZ"/>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cs-CZ"/>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402A69E-ED9A-4FD4-9A68-6216632C2348}" type="slidenum">
              <a:rPr lang="cs-CZ" smtClean="0"/>
              <a:pPr/>
              <a:t>‹#›</a:t>
            </a:fld>
            <a:endParaRPr lang="cs-CZ"/>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459778"/>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6.jpeg"/><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5AB136-1321-47B3-8AF9-A8140222B1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544"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ctrTitle"/>
          </p:nvPr>
        </p:nvSpPr>
        <p:spPr>
          <a:xfrm>
            <a:off x="482599" y="1534475"/>
            <a:ext cx="5244263" cy="3861558"/>
          </a:xfrm>
        </p:spPr>
        <p:txBody>
          <a:bodyPr anchor="ctr">
            <a:normAutofit/>
          </a:bodyPr>
          <a:lstStyle/>
          <a:p>
            <a:r>
              <a:rPr lang="cs-CZ" sz="5200"/>
              <a:t>Marketingová komunikace malých a středních podniků</a:t>
            </a:r>
          </a:p>
        </p:txBody>
      </p:sp>
      <p:sp>
        <p:nvSpPr>
          <p:cNvPr id="10" name="Rectangle 9">
            <a:extLst>
              <a:ext uri="{FF2B5EF4-FFF2-40B4-BE49-F238E27FC236}">
                <a16:creationId xmlns:a16="http://schemas.microsoft.com/office/drawing/2014/main" id="{3A29AB2E-91A6-4F11-8765-A410A0139E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9902" y="0"/>
            <a:ext cx="30540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
        <p:nvSpPr>
          <p:cNvPr id="3" name="Podnadpis 2"/>
          <p:cNvSpPr>
            <a:spLocks noGrp="1"/>
          </p:cNvSpPr>
          <p:nvPr>
            <p:ph type="subTitle" idx="1"/>
          </p:nvPr>
        </p:nvSpPr>
        <p:spPr>
          <a:xfrm>
            <a:off x="6447597" y="1534475"/>
            <a:ext cx="2045527" cy="3861558"/>
          </a:xfrm>
        </p:spPr>
        <p:txBody>
          <a:bodyPr anchor="ctr">
            <a:normAutofit/>
          </a:bodyPr>
          <a:lstStyle/>
          <a:p>
            <a:r>
              <a:rPr lang="cs-CZ" sz="1700">
                <a:solidFill>
                  <a:srgbClr val="FFFFFF"/>
                </a:solidFill>
              </a:rPr>
              <a:t>Petra Koudelková</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602937" y="280982"/>
            <a:ext cx="7290054" cy="1499616"/>
          </a:xfrm>
        </p:spPr>
        <p:txBody>
          <a:bodyPr/>
          <a:lstStyle/>
          <a:p>
            <a:r>
              <a:rPr lang="cs-CZ" dirty="0"/>
              <a:t>Důvody k podnikání </a:t>
            </a:r>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575953" y="5910807"/>
            <a:ext cx="1046458" cy="947193"/>
          </a:xfrm>
        </p:spPr>
      </p:pic>
      <p:sp>
        <p:nvSpPr>
          <p:cNvPr id="5" name="TextovéPole 4"/>
          <p:cNvSpPr txBox="1"/>
          <p:nvPr/>
        </p:nvSpPr>
        <p:spPr>
          <a:xfrm>
            <a:off x="971600" y="1445860"/>
            <a:ext cx="6840760" cy="4801314"/>
          </a:xfrm>
          <a:prstGeom prst="rect">
            <a:avLst/>
          </a:prstGeom>
          <a:noFill/>
        </p:spPr>
        <p:txBody>
          <a:bodyPr wrap="square" rtlCol="0">
            <a:spAutoFit/>
          </a:bodyPr>
          <a:lstStyle/>
          <a:p>
            <a:pPr lvl="5"/>
            <a:r>
              <a:rPr lang="cs-CZ" dirty="0"/>
              <a:t>1) Sebezáchovný přístup k podnikání</a:t>
            </a:r>
          </a:p>
          <a:p>
            <a:pPr marL="342900" indent="-342900">
              <a:buFont typeface="+mj-lt"/>
              <a:buAutoNum type="arabicPeriod"/>
            </a:pPr>
            <a:endParaRPr lang="cs-CZ" dirty="0"/>
          </a:p>
          <a:p>
            <a:endParaRPr lang="cs-CZ" dirty="0"/>
          </a:p>
          <a:p>
            <a:r>
              <a:rPr lang="cs-CZ" dirty="0"/>
              <a:t>2) Romantický přístup k podnikání</a:t>
            </a:r>
          </a:p>
          <a:p>
            <a:pPr marL="342900" indent="-342900">
              <a:buFont typeface="+mj-lt"/>
              <a:buAutoNum type="arabicPeriod"/>
            </a:pPr>
            <a:endParaRPr lang="cs-CZ" dirty="0"/>
          </a:p>
          <a:p>
            <a:pPr marL="342900" indent="-342900">
              <a:buFont typeface="+mj-lt"/>
              <a:buAutoNum type="arabicPeriod"/>
            </a:pPr>
            <a:endParaRPr lang="cs-CZ" dirty="0"/>
          </a:p>
          <a:p>
            <a:pPr marL="342900" indent="-342900">
              <a:buFont typeface="+mj-lt"/>
              <a:buAutoNum type="arabicPeriod"/>
            </a:pPr>
            <a:endParaRPr lang="cs-CZ" dirty="0"/>
          </a:p>
          <a:p>
            <a:r>
              <a:rPr lang="cs-CZ" dirty="0"/>
              <a:t>3) Podnikatel rozsévač</a:t>
            </a:r>
          </a:p>
          <a:p>
            <a:endParaRPr lang="cs-CZ" dirty="0"/>
          </a:p>
          <a:p>
            <a:r>
              <a:rPr lang="cs-CZ" dirty="0"/>
              <a:t>4) Podnikání zkusmo</a:t>
            </a:r>
          </a:p>
          <a:p>
            <a:endParaRPr lang="cs-CZ" dirty="0"/>
          </a:p>
          <a:p>
            <a:r>
              <a:rPr lang="cs-CZ" dirty="0"/>
              <a:t>		  5)Rentiérské podnikání</a:t>
            </a:r>
          </a:p>
          <a:p>
            <a:endParaRPr lang="cs-CZ" dirty="0"/>
          </a:p>
          <a:p>
            <a:r>
              <a:rPr lang="cs-CZ" dirty="0"/>
              <a:t>6) Podnikání vyslanců</a:t>
            </a:r>
          </a:p>
          <a:p>
            <a:r>
              <a:rPr lang="cs-CZ" dirty="0"/>
              <a:t>7) Exkluzivní podnikání</a:t>
            </a:r>
          </a:p>
          <a:p>
            <a:r>
              <a:rPr lang="cs-CZ" dirty="0"/>
              <a:t>8) Podnikání jako poslání</a:t>
            </a:r>
          </a:p>
          <a:p>
            <a:r>
              <a:rPr lang="cs-CZ" dirty="0"/>
              <a:t>			9) Tiché podnikání</a:t>
            </a:r>
          </a:p>
        </p:txBody>
      </p:sp>
      <p:pic>
        <p:nvPicPr>
          <p:cNvPr id="6" name="Obráze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89371" y="2276872"/>
            <a:ext cx="1512168" cy="864095"/>
          </a:xfrm>
          <a:prstGeom prst="rect">
            <a:avLst/>
          </a:prstGeom>
        </p:spPr>
      </p:pic>
      <p:pic>
        <p:nvPicPr>
          <p:cNvPr id="7" name="Obrázek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79712" y="1431795"/>
            <a:ext cx="1240532" cy="930399"/>
          </a:xfrm>
          <a:prstGeom prst="rect">
            <a:avLst/>
          </a:prstGeom>
        </p:spPr>
      </p:pic>
      <p:pic>
        <p:nvPicPr>
          <p:cNvPr id="8" name="Obrázek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546360" y="4600392"/>
            <a:ext cx="1431032" cy="954021"/>
          </a:xfrm>
          <a:prstGeom prst="rect">
            <a:avLst/>
          </a:prstGeom>
        </p:spPr>
      </p:pic>
      <p:pic>
        <p:nvPicPr>
          <p:cNvPr id="2" name="Obrázek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034739" y="3177804"/>
            <a:ext cx="1120106" cy="1120106"/>
          </a:xfrm>
          <a:prstGeom prst="rect">
            <a:avLst/>
          </a:prstGeom>
        </p:spPr>
      </p:pic>
    </p:spTree>
    <p:extLst>
      <p:ext uri="{BB962C8B-B14F-4D97-AF65-F5344CB8AC3E}">
        <p14:creationId xmlns:p14="http://schemas.microsoft.com/office/powerpoint/2010/main" val="939299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adpis 2"/>
          <p:cNvSpPr>
            <a:spLocks noGrp="1"/>
          </p:cNvSpPr>
          <p:nvPr>
            <p:ph type="title"/>
          </p:nvPr>
        </p:nvSpPr>
        <p:spPr>
          <a:xfrm>
            <a:off x="723591" y="804333"/>
            <a:ext cx="2543925" cy="5249334"/>
          </a:xfrm>
        </p:spPr>
        <p:txBody>
          <a:bodyPr>
            <a:normAutofit/>
          </a:bodyPr>
          <a:lstStyle/>
          <a:p>
            <a:pPr algn="r"/>
            <a:r>
              <a:rPr lang="cs-CZ">
                <a:solidFill>
                  <a:srgbClr val="FFFFFF"/>
                </a:solidFill>
              </a:rPr>
              <a:t>Typy podnikání</a:t>
            </a:r>
          </a:p>
        </p:txBody>
      </p:sp>
      <p:sp>
        <p:nvSpPr>
          <p:cNvPr id="2" name="Zástupný symbol pro obsah 1"/>
          <p:cNvSpPr>
            <a:spLocks noGrp="1"/>
          </p:cNvSpPr>
          <p:nvPr>
            <p:ph idx="1"/>
          </p:nvPr>
        </p:nvSpPr>
        <p:spPr>
          <a:xfrm>
            <a:off x="3713286" y="804333"/>
            <a:ext cx="4729502" cy="5249334"/>
          </a:xfrm>
        </p:spPr>
        <p:txBody>
          <a:bodyPr anchor="ctr">
            <a:normAutofit/>
          </a:bodyPr>
          <a:lstStyle/>
          <a:p>
            <a:r>
              <a:rPr lang="cs-CZ" dirty="0"/>
              <a:t>Podnikání jako životní styl</a:t>
            </a:r>
          </a:p>
          <a:p>
            <a:r>
              <a:rPr lang="cs-CZ" dirty="0"/>
              <a:t>Zdrženlivé podnikání</a:t>
            </a:r>
          </a:p>
          <a:p>
            <a:r>
              <a:rPr lang="cs-CZ" dirty="0"/>
              <a:t>Nadějné podnikání</a:t>
            </a:r>
          </a:p>
          <a:p>
            <a:r>
              <a:rPr lang="cs-CZ" dirty="0"/>
              <a:t>Podnikání s potenciálem vysokého růstu</a:t>
            </a:r>
          </a:p>
          <a:p>
            <a:r>
              <a:rPr lang="cs-CZ" dirty="0"/>
              <a:t>Revoluční podnikání</a:t>
            </a:r>
          </a:p>
        </p:txBody>
      </p:sp>
    </p:spTree>
    <p:extLst>
      <p:ext uri="{BB962C8B-B14F-4D97-AF65-F5344CB8AC3E}">
        <p14:creationId xmlns:p14="http://schemas.microsoft.com/office/powerpoint/2010/main" val="1531555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adpis 2"/>
          <p:cNvSpPr>
            <a:spLocks noGrp="1"/>
          </p:cNvSpPr>
          <p:nvPr>
            <p:ph type="title"/>
          </p:nvPr>
        </p:nvSpPr>
        <p:spPr>
          <a:xfrm>
            <a:off x="723591" y="804333"/>
            <a:ext cx="2543925" cy="5249334"/>
          </a:xfrm>
        </p:spPr>
        <p:txBody>
          <a:bodyPr>
            <a:normAutofit/>
          </a:bodyPr>
          <a:lstStyle/>
          <a:p>
            <a:pPr algn="r"/>
            <a:r>
              <a:rPr lang="cs-CZ" sz="4100">
                <a:solidFill>
                  <a:srgbClr val="FFFFFF"/>
                </a:solidFill>
              </a:rPr>
              <a:t>Zákon o obchodních korporacích říká (1.1.2014): </a:t>
            </a:r>
          </a:p>
        </p:txBody>
      </p:sp>
      <p:sp>
        <p:nvSpPr>
          <p:cNvPr id="2" name="Zástupný symbol pro obsah 1"/>
          <p:cNvSpPr>
            <a:spLocks noGrp="1"/>
          </p:cNvSpPr>
          <p:nvPr>
            <p:ph idx="1"/>
          </p:nvPr>
        </p:nvSpPr>
        <p:spPr>
          <a:xfrm>
            <a:off x="3713286" y="804333"/>
            <a:ext cx="4729502" cy="5249334"/>
          </a:xfrm>
        </p:spPr>
        <p:txBody>
          <a:bodyPr anchor="ctr">
            <a:normAutofit/>
          </a:bodyPr>
          <a:lstStyle/>
          <a:p>
            <a:r>
              <a:rPr lang="cs-CZ" sz="1900"/>
              <a:t>(1) Obchodními korporacemi jsou obchodní společnosti (dále jen "společnost“) a družstva.</a:t>
            </a:r>
            <a:br>
              <a:rPr lang="cs-CZ" sz="1900"/>
            </a:br>
            <a:r>
              <a:rPr lang="cs-CZ" sz="1900"/>
              <a:t>(2) Společnostmi jsou veřejná obchodní společnost a komanditní společnost (dále jen "osobní společnost"), společnost s ručením omezeným a akciová společnost (dále jen "kapitálová společnost") a evropská společnost a evropské hospodářské zájmové sdružení.</a:t>
            </a:r>
            <a:br>
              <a:rPr lang="cs-CZ" sz="1900"/>
            </a:br>
            <a:r>
              <a:rPr lang="cs-CZ" sz="1900"/>
              <a:t>(3) Družstvy jsou družstvo a evropská družstevní společnost.</a:t>
            </a:r>
            <a:br>
              <a:rPr lang="cs-CZ" sz="1900"/>
            </a:br>
            <a:r>
              <a:rPr lang="cs-CZ" sz="1900"/>
              <a:t>(4) Evropská společnost, evropské hospodářské zájmové sdružení a evropská družstevní společnost se řídí ustanoveními tohoto zákona v rozsahu, v jakém to připouštějí přímo použitelné předpisy Evropské unie upravující evropskou společnost, evropské hospodářské zájmové sdružení nebo evropskou družstevní společnost.</a:t>
            </a:r>
          </a:p>
        </p:txBody>
      </p:sp>
    </p:spTree>
    <p:extLst>
      <p:ext uri="{BB962C8B-B14F-4D97-AF65-F5344CB8AC3E}">
        <p14:creationId xmlns:p14="http://schemas.microsoft.com/office/powerpoint/2010/main" val="4131885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adpis 2"/>
          <p:cNvSpPr>
            <a:spLocks noGrp="1"/>
          </p:cNvSpPr>
          <p:nvPr>
            <p:ph type="title"/>
          </p:nvPr>
        </p:nvSpPr>
        <p:spPr>
          <a:xfrm>
            <a:off x="723591" y="804333"/>
            <a:ext cx="2543925" cy="5249334"/>
          </a:xfrm>
        </p:spPr>
        <p:txBody>
          <a:bodyPr>
            <a:normAutofit/>
          </a:bodyPr>
          <a:lstStyle/>
          <a:p>
            <a:pPr algn="r"/>
            <a:r>
              <a:rPr lang="cs-CZ">
                <a:solidFill>
                  <a:srgbClr val="FFFFFF"/>
                </a:solidFill>
              </a:rPr>
              <a:t>Stavební kameny úspěšného podnikání</a:t>
            </a:r>
          </a:p>
        </p:txBody>
      </p:sp>
      <p:sp>
        <p:nvSpPr>
          <p:cNvPr id="2" name="Zástupný symbol pro obsah 1"/>
          <p:cNvSpPr>
            <a:spLocks noGrp="1"/>
          </p:cNvSpPr>
          <p:nvPr>
            <p:ph idx="1"/>
          </p:nvPr>
        </p:nvSpPr>
        <p:spPr>
          <a:xfrm>
            <a:off x="3713286" y="804333"/>
            <a:ext cx="4729502" cy="5249334"/>
          </a:xfrm>
        </p:spPr>
        <p:txBody>
          <a:bodyPr anchor="ctr">
            <a:normAutofit/>
          </a:bodyPr>
          <a:lstStyle/>
          <a:p>
            <a:r>
              <a:rPr lang="cs-CZ" dirty="0"/>
              <a:t>Technická zručnost</a:t>
            </a:r>
          </a:p>
          <a:p>
            <a:pPr lvl="2"/>
            <a:r>
              <a:rPr lang="cs-CZ" dirty="0"/>
              <a:t>Znalost o tom, co prodávám</a:t>
            </a:r>
          </a:p>
          <a:p>
            <a:pPr lvl="2"/>
            <a:r>
              <a:rPr lang="cs-CZ" dirty="0"/>
              <a:t>Porozumění trhu/sektoru</a:t>
            </a:r>
          </a:p>
          <a:p>
            <a:r>
              <a:rPr lang="cs-CZ" dirty="0"/>
              <a:t>Manažerské schopnosti</a:t>
            </a:r>
          </a:p>
          <a:p>
            <a:pPr lvl="2"/>
            <a:r>
              <a:rPr lang="cs-CZ" dirty="0"/>
              <a:t>Marketing</a:t>
            </a:r>
          </a:p>
          <a:p>
            <a:pPr lvl="2"/>
            <a:r>
              <a:rPr lang="cs-CZ" dirty="0"/>
              <a:t>Finance</a:t>
            </a:r>
          </a:p>
          <a:p>
            <a:pPr lvl="2"/>
            <a:r>
              <a:rPr lang="cs-CZ" dirty="0"/>
              <a:t>HR</a:t>
            </a:r>
          </a:p>
          <a:p>
            <a:r>
              <a:rPr lang="cs-CZ" dirty="0"/>
              <a:t>Osobní vlastnosti</a:t>
            </a:r>
          </a:p>
          <a:p>
            <a:pPr marL="1117854" lvl="2" indent="-514350"/>
            <a:r>
              <a:rPr lang="cs-CZ" dirty="0"/>
              <a:t>Inovativnost</a:t>
            </a:r>
          </a:p>
          <a:p>
            <a:pPr marL="1117854" lvl="2" indent="-514350"/>
            <a:r>
              <a:rPr lang="cs-CZ" dirty="0"/>
              <a:t>Rozhodnost</a:t>
            </a:r>
          </a:p>
          <a:p>
            <a:pPr marL="1117854" lvl="2" indent="-514350"/>
            <a:r>
              <a:rPr lang="cs-CZ" dirty="0"/>
              <a:t>Týmovost</a:t>
            </a:r>
          </a:p>
          <a:p>
            <a:pPr marL="1117854" lvl="2" indent="-514350"/>
            <a:endParaRPr lang="cs-CZ" dirty="0"/>
          </a:p>
        </p:txBody>
      </p:sp>
    </p:spTree>
    <p:extLst>
      <p:ext uri="{BB962C8B-B14F-4D97-AF65-F5344CB8AC3E}">
        <p14:creationId xmlns:p14="http://schemas.microsoft.com/office/powerpoint/2010/main" val="4282634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adpis 2"/>
          <p:cNvSpPr>
            <a:spLocks noGrp="1"/>
          </p:cNvSpPr>
          <p:nvPr>
            <p:ph type="title"/>
          </p:nvPr>
        </p:nvSpPr>
        <p:spPr>
          <a:xfrm>
            <a:off x="723591" y="804333"/>
            <a:ext cx="2543925" cy="5249334"/>
          </a:xfrm>
        </p:spPr>
        <p:txBody>
          <a:bodyPr>
            <a:normAutofit/>
          </a:bodyPr>
          <a:lstStyle/>
          <a:p>
            <a:pPr algn="r"/>
            <a:r>
              <a:rPr lang="cs-CZ">
                <a:solidFill>
                  <a:srgbClr val="FFFFFF"/>
                </a:solidFill>
              </a:rPr>
              <a:t>Dělení podniků podle velikosti</a:t>
            </a:r>
          </a:p>
        </p:txBody>
      </p:sp>
      <p:sp>
        <p:nvSpPr>
          <p:cNvPr id="2" name="Zástupný symbol pro obsah 1"/>
          <p:cNvSpPr>
            <a:spLocks noGrp="1"/>
          </p:cNvSpPr>
          <p:nvPr>
            <p:ph idx="1"/>
          </p:nvPr>
        </p:nvSpPr>
        <p:spPr>
          <a:xfrm>
            <a:off x="3713286" y="804333"/>
            <a:ext cx="4729502" cy="5249334"/>
          </a:xfrm>
        </p:spPr>
        <p:txBody>
          <a:bodyPr anchor="ctr">
            <a:normAutofit/>
          </a:bodyPr>
          <a:lstStyle/>
          <a:p>
            <a:pPr>
              <a:buNone/>
            </a:pPr>
            <a:r>
              <a:rPr lang="cs-CZ" i="1" u="dbl"/>
              <a:t>DROBNÍ PODNIKATELÉ</a:t>
            </a:r>
            <a:endParaRPr lang="cs-CZ"/>
          </a:p>
          <a:p>
            <a:pPr lvl="0"/>
            <a:r>
              <a:rPr lang="cs-CZ"/>
              <a:t>Méně </a:t>
            </a:r>
            <a:r>
              <a:rPr lang="cs-CZ" dirty="0"/>
              <a:t>než 10 zaměstnanců</a:t>
            </a:r>
          </a:p>
          <a:p>
            <a:pPr lvl="0"/>
            <a:r>
              <a:rPr lang="cs-CZ" dirty="0"/>
              <a:t>Jejich aktiva/majetek nebo obrat/příjmy nepřesahují korunový ekvivalent 2 mil. EUR.</a:t>
            </a:r>
          </a:p>
          <a:p>
            <a:pPr>
              <a:buNone/>
            </a:pPr>
            <a:endParaRPr lang="cs-CZ" i="1" u="dbl"/>
          </a:p>
          <a:p>
            <a:pPr>
              <a:buNone/>
            </a:pPr>
            <a:r>
              <a:rPr lang="cs-CZ" i="1" u="dbl"/>
              <a:t>MALÍ PODNIKATELÉ</a:t>
            </a:r>
            <a:endParaRPr lang="cs-CZ"/>
          </a:p>
          <a:p>
            <a:pPr lvl="0"/>
            <a:r>
              <a:rPr lang="cs-CZ"/>
              <a:t>Méně </a:t>
            </a:r>
            <a:r>
              <a:rPr lang="cs-CZ" dirty="0"/>
              <a:t>než 50 zaměstnanců, ale více jak 10 zaměstnanců</a:t>
            </a:r>
          </a:p>
          <a:p>
            <a:pPr lvl="0"/>
            <a:r>
              <a:rPr lang="cs-CZ" dirty="0"/>
              <a:t>Jejich aktiva/majetek, nebo obrat/příjmy nepřesahují korunový ekvivalent 10 mil. EUR</a:t>
            </a:r>
          </a:p>
          <a:p>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adpis 2"/>
          <p:cNvSpPr>
            <a:spLocks noGrp="1"/>
          </p:cNvSpPr>
          <p:nvPr>
            <p:ph type="title"/>
          </p:nvPr>
        </p:nvSpPr>
        <p:spPr>
          <a:xfrm>
            <a:off x="723591" y="804333"/>
            <a:ext cx="2543925" cy="5249334"/>
          </a:xfrm>
        </p:spPr>
        <p:txBody>
          <a:bodyPr>
            <a:normAutofit/>
          </a:bodyPr>
          <a:lstStyle/>
          <a:p>
            <a:pPr algn="r"/>
            <a:r>
              <a:rPr lang="cs-CZ">
                <a:solidFill>
                  <a:srgbClr val="FFFFFF"/>
                </a:solidFill>
              </a:rPr>
              <a:t>Dělení podniků podle velikosti</a:t>
            </a:r>
          </a:p>
        </p:txBody>
      </p:sp>
      <p:sp>
        <p:nvSpPr>
          <p:cNvPr id="2" name="Zástupný symbol pro obsah 1"/>
          <p:cNvSpPr>
            <a:spLocks noGrp="1"/>
          </p:cNvSpPr>
          <p:nvPr>
            <p:ph idx="1"/>
          </p:nvPr>
        </p:nvSpPr>
        <p:spPr>
          <a:xfrm>
            <a:off x="3713286" y="804333"/>
            <a:ext cx="4729502" cy="5249334"/>
          </a:xfrm>
        </p:spPr>
        <p:txBody>
          <a:bodyPr anchor="ctr">
            <a:normAutofit fontScale="92500" lnSpcReduction="10000"/>
          </a:bodyPr>
          <a:lstStyle/>
          <a:p>
            <a:pPr>
              <a:buNone/>
            </a:pPr>
            <a:endParaRPr lang="cs-CZ" sz="1900" i="1" u="dbl" dirty="0"/>
          </a:p>
          <a:p>
            <a:pPr>
              <a:buNone/>
            </a:pPr>
            <a:endParaRPr lang="cs-CZ" sz="1900" i="1" u="dbl" dirty="0"/>
          </a:p>
          <a:p>
            <a:pPr>
              <a:buNone/>
            </a:pPr>
            <a:r>
              <a:rPr lang="cs-CZ" sz="1900" i="1" u="dbl" dirty="0"/>
              <a:t>STŘEDNÍ PODNIKATELÉ</a:t>
            </a:r>
            <a:endParaRPr lang="cs-CZ" sz="1900" dirty="0"/>
          </a:p>
          <a:p>
            <a:pPr lvl="0"/>
            <a:r>
              <a:rPr lang="cs-CZ" sz="1900" dirty="0"/>
              <a:t>Méně než 250 zaměstnanců, ale více jak 50 zaměstnanců</a:t>
            </a:r>
          </a:p>
          <a:p>
            <a:pPr lvl="0"/>
            <a:r>
              <a:rPr lang="cs-CZ" sz="1900" dirty="0"/>
              <a:t>Jejich aktiva/majetek nepřesahují korunový ekvivalent částky 43 mil. EUR nebo má obrat/příjmy nepřesahující korunový ekvivalent 50 mil. EUR</a:t>
            </a:r>
          </a:p>
          <a:p>
            <a:r>
              <a:rPr lang="cs-CZ" sz="1900" dirty="0"/>
              <a:t>Pokud vede účetnictví – aktiva (z rozvahy), pokud nevede účetnictví – majetek (daňová evidence)</a:t>
            </a:r>
          </a:p>
          <a:p>
            <a:pPr>
              <a:buNone/>
            </a:pPr>
            <a:endParaRPr lang="cs-CZ" sz="1900" dirty="0"/>
          </a:p>
          <a:p>
            <a:pPr>
              <a:buNone/>
            </a:pPr>
            <a:r>
              <a:rPr lang="cs-CZ" sz="1900" dirty="0"/>
              <a:t>Zdroj: </a:t>
            </a:r>
          </a:p>
          <a:p>
            <a:endParaRPr lang="cs-CZ" sz="1900" baseline="30000" dirty="0"/>
          </a:p>
          <a:p>
            <a:r>
              <a:rPr lang="cs-CZ" sz="1900" baseline="30000" dirty="0"/>
              <a:t>Nařízení Komise (ES) č. 70/2001 se změnou 364/2004 Sb. v Příloze 1</a:t>
            </a:r>
            <a:endParaRPr lang="cs-CZ" sz="1900" dirty="0"/>
          </a:p>
          <a:p>
            <a:endParaRPr lang="cs-CZ" sz="1900" dirty="0"/>
          </a:p>
          <a:p>
            <a:endParaRPr lang="cs-CZ" sz="1900" dirty="0"/>
          </a:p>
          <a:p>
            <a:endParaRPr lang="cs-CZ" sz="1900" dirty="0"/>
          </a:p>
          <a:p>
            <a:endParaRPr lang="cs-CZ" sz="19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79"/>
          <p:cNvGrpSpPr>
            <a:grpSpLocks noGrp="1"/>
          </p:cNvGrpSpPr>
          <p:nvPr/>
        </p:nvGrpSpPr>
        <p:grpSpPr bwMode="auto">
          <a:xfrm>
            <a:off x="457200" y="188640"/>
            <a:ext cx="8229600" cy="5818460"/>
            <a:chOff x="-3" y="400"/>
            <a:chExt cx="3718" cy="6345"/>
          </a:xfrm>
        </p:grpSpPr>
        <p:grpSp>
          <p:nvGrpSpPr>
            <p:cNvPr id="5" name="Group 177"/>
            <p:cNvGrpSpPr>
              <a:grpSpLocks/>
            </p:cNvGrpSpPr>
            <p:nvPr/>
          </p:nvGrpSpPr>
          <p:grpSpPr bwMode="auto">
            <a:xfrm>
              <a:off x="0" y="403"/>
              <a:ext cx="3712" cy="6339"/>
              <a:chOff x="0" y="403"/>
              <a:chExt cx="3712" cy="6339"/>
            </a:xfrm>
          </p:grpSpPr>
          <p:grpSp>
            <p:nvGrpSpPr>
              <p:cNvPr id="7" name="Group 122"/>
              <p:cNvGrpSpPr>
                <a:grpSpLocks/>
              </p:cNvGrpSpPr>
              <p:nvPr/>
            </p:nvGrpSpPr>
            <p:grpSpPr bwMode="auto">
              <a:xfrm>
                <a:off x="0" y="403"/>
                <a:ext cx="632" cy="403"/>
                <a:chOff x="0" y="403"/>
                <a:chExt cx="632" cy="403"/>
              </a:xfrm>
            </p:grpSpPr>
            <p:sp>
              <p:nvSpPr>
                <p:cNvPr id="89" name="Rectangle 93"/>
                <p:cNvSpPr>
                  <a:spLocks noChangeArrowheads="1"/>
                </p:cNvSpPr>
                <p:nvPr/>
              </p:nvSpPr>
              <p:spPr bwMode="auto">
                <a:xfrm>
                  <a:off x="28" y="403"/>
                  <a:ext cx="576" cy="403"/>
                </a:xfrm>
                <a:prstGeom prst="rect">
                  <a:avLst/>
                </a:prstGeom>
                <a:noFill/>
                <a:ln w="9525">
                  <a:noFill/>
                  <a:miter lim="800000"/>
                  <a:headEnd type="none" w="sm" len="sm"/>
                  <a:tailEnd type="none" w="sm" len="sm"/>
                </a:ln>
                <a:effectLst/>
              </p:spPr>
              <p:txBody>
                <a:bodyPr/>
                <a:lstStyle/>
                <a:p>
                  <a:pPr algn="ctr" eaLnBrk="0" hangingPunct="0"/>
                  <a:r>
                    <a:rPr lang="cs-CZ" sz="2000" b="1" dirty="0">
                      <a:latin typeface="Times New Roman" pitchFamily="18" charset="0"/>
                      <a:cs typeface="Times New Roman" pitchFamily="18" charset="0"/>
                    </a:rPr>
                    <a:t>Rok</a:t>
                  </a:r>
                  <a:endParaRPr lang="cs-CZ" sz="2000" dirty="0">
                    <a:latin typeface="Times New Roman" pitchFamily="18" charset="0"/>
                    <a:cs typeface="Times New Roman" pitchFamily="18" charset="0"/>
                  </a:endParaRPr>
                </a:p>
                <a:p>
                  <a:pPr algn="ctr" eaLnBrk="0" hangingPunct="0"/>
                  <a:endParaRPr lang="cs-CZ" sz="2000" dirty="0">
                    <a:latin typeface="Times New Roman" pitchFamily="18" charset="0"/>
                  </a:endParaRPr>
                </a:p>
              </p:txBody>
            </p:sp>
            <p:sp>
              <p:nvSpPr>
                <p:cNvPr id="90" name="Rectangle 121"/>
                <p:cNvSpPr>
                  <a:spLocks noChangeArrowheads="1"/>
                </p:cNvSpPr>
                <p:nvPr/>
              </p:nvSpPr>
              <p:spPr bwMode="auto">
                <a:xfrm>
                  <a:off x="0" y="403"/>
                  <a:ext cx="632" cy="403"/>
                </a:xfrm>
                <a:prstGeom prst="rect">
                  <a:avLst/>
                </a:prstGeom>
                <a:noFill/>
                <a:ln w="7">
                  <a:solidFill>
                    <a:srgbClr val="A0A0A0"/>
                  </a:solidFill>
                  <a:miter lim="800000"/>
                  <a:headEnd type="none" w="sm" len="sm"/>
                  <a:tailEnd type="none" w="sm" len="sm"/>
                </a:ln>
                <a:effectLst/>
              </p:spPr>
              <p:txBody>
                <a:bodyPr/>
                <a:lstStyle/>
                <a:p>
                  <a:endParaRPr lang="cs-CZ"/>
                </a:p>
              </p:txBody>
            </p:sp>
          </p:grpSp>
          <p:grpSp>
            <p:nvGrpSpPr>
              <p:cNvPr id="8" name="Group 124"/>
              <p:cNvGrpSpPr>
                <a:grpSpLocks/>
              </p:cNvGrpSpPr>
              <p:nvPr/>
            </p:nvGrpSpPr>
            <p:grpSpPr bwMode="auto">
              <a:xfrm>
                <a:off x="632" y="403"/>
                <a:ext cx="3080" cy="403"/>
                <a:chOff x="632" y="403"/>
                <a:chExt cx="3080" cy="403"/>
              </a:xfrm>
            </p:grpSpPr>
            <p:sp>
              <p:nvSpPr>
                <p:cNvPr id="87" name="Rectangle 94"/>
                <p:cNvSpPr>
                  <a:spLocks noChangeArrowheads="1"/>
                </p:cNvSpPr>
                <p:nvPr/>
              </p:nvSpPr>
              <p:spPr bwMode="auto">
                <a:xfrm>
                  <a:off x="660" y="403"/>
                  <a:ext cx="3024" cy="403"/>
                </a:xfrm>
                <a:prstGeom prst="rect">
                  <a:avLst/>
                </a:prstGeom>
                <a:noFill/>
                <a:ln w="9525">
                  <a:noFill/>
                  <a:miter lim="800000"/>
                  <a:headEnd type="none" w="sm" len="sm"/>
                  <a:tailEnd type="none" w="sm" len="sm"/>
                </a:ln>
                <a:effectLst/>
              </p:spPr>
              <p:txBody>
                <a:bodyPr/>
                <a:lstStyle/>
                <a:p>
                  <a:pPr algn="ctr" eaLnBrk="0" hangingPunct="0"/>
                  <a:r>
                    <a:rPr lang="cs-CZ" sz="2000" b="1">
                      <a:solidFill>
                        <a:srgbClr val="FF0000"/>
                      </a:solidFill>
                      <a:latin typeface="Times New Roman" pitchFamily="18" charset="0"/>
                      <a:cs typeface="Times New Roman" pitchFamily="18" charset="0"/>
                    </a:rPr>
                    <a:t>Vývoj teorie podnikání a pojmu podnikatel</a:t>
                  </a:r>
                  <a:endParaRPr lang="cs-CZ" sz="2000">
                    <a:solidFill>
                      <a:srgbClr val="FF0000"/>
                    </a:solidFill>
                    <a:latin typeface="Times New Roman" pitchFamily="18" charset="0"/>
                    <a:cs typeface="Times New Roman" pitchFamily="18" charset="0"/>
                  </a:endParaRPr>
                </a:p>
                <a:p>
                  <a:pPr algn="ctr" eaLnBrk="0" hangingPunct="0"/>
                  <a:endParaRPr lang="cs-CZ" sz="2000">
                    <a:solidFill>
                      <a:srgbClr val="FF0000"/>
                    </a:solidFill>
                    <a:latin typeface="Times New Roman" pitchFamily="18" charset="0"/>
                  </a:endParaRPr>
                </a:p>
              </p:txBody>
            </p:sp>
            <p:sp>
              <p:nvSpPr>
                <p:cNvPr id="88" name="Rectangle 123"/>
                <p:cNvSpPr>
                  <a:spLocks noChangeArrowheads="1"/>
                </p:cNvSpPr>
                <p:nvPr/>
              </p:nvSpPr>
              <p:spPr bwMode="auto">
                <a:xfrm>
                  <a:off x="632" y="403"/>
                  <a:ext cx="3080" cy="403"/>
                </a:xfrm>
                <a:prstGeom prst="rect">
                  <a:avLst/>
                </a:prstGeom>
                <a:noFill/>
                <a:ln w="7">
                  <a:solidFill>
                    <a:srgbClr val="A0A0A0"/>
                  </a:solidFill>
                  <a:miter lim="800000"/>
                  <a:headEnd type="none" w="sm" len="sm"/>
                  <a:tailEnd type="none" w="sm" len="sm"/>
                </a:ln>
                <a:effectLst/>
              </p:spPr>
              <p:txBody>
                <a:bodyPr/>
                <a:lstStyle/>
                <a:p>
                  <a:endParaRPr lang="cs-CZ"/>
                </a:p>
              </p:txBody>
            </p:sp>
          </p:grpSp>
          <p:grpSp>
            <p:nvGrpSpPr>
              <p:cNvPr id="9" name="Group 126"/>
              <p:cNvGrpSpPr>
                <a:grpSpLocks/>
              </p:cNvGrpSpPr>
              <p:nvPr/>
            </p:nvGrpSpPr>
            <p:grpSpPr bwMode="auto">
              <a:xfrm>
                <a:off x="0" y="806"/>
                <a:ext cx="632" cy="403"/>
                <a:chOff x="0" y="806"/>
                <a:chExt cx="632" cy="403"/>
              </a:xfrm>
            </p:grpSpPr>
            <p:sp>
              <p:nvSpPr>
                <p:cNvPr id="85" name="Rectangle 95"/>
                <p:cNvSpPr>
                  <a:spLocks noChangeArrowheads="1"/>
                </p:cNvSpPr>
                <p:nvPr/>
              </p:nvSpPr>
              <p:spPr bwMode="auto">
                <a:xfrm>
                  <a:off x="28" y="806"/>
                  <a:ext cx="576" cy="403"/>
                </a:xfrm>
                <a:prstGeom prst="rect">
                  <a:avLst/>
                </a:prstGeom>
                <a:noFill/>
                <a:ln w="9525">
                  <a:noFill/>
                  <a:miter lim="800000"/>
                  <a:headEnd type="none" w="sm" len="sm"/>
                  <a:tailEnd type="none" w="sm" len="sm"/>
                </a:ln>
                <a:effectLst/>
              </p:spPr>
              <p:txBody>
                <a:bodyPr/>
                <a:lstStyle/>
                <a:p>
                  <a:pPr algn="ctr" eaLnBrk="0" hangingPunct="0"/>
                  <a:r>
                    <a:rPr lang="cs-CZ" sz="1600" b="1">
                      <a:solidFill>
                        <a:srgbClr val="FF99FF"/>
                      </a:solidFill>
                      <a:latin typeface="Times New Roman" pitchFamily="18" charset="0"/>
                      <a:cs typeface="Times New Roman" pitchFamily="18" charset="0"/>
                    </a:rPr>
                    <a:t>Středověk</a:t>
                  </a:r>
                  <a:endParaRPr lang="cs-CZ" sz="1600">
                    <a:solidFill>
                      <a:srgbClr val="FF99FF"/>
                    </a:solidFill>
                    <a:latin typeface="Times New Roman" pitchFamily="18" charset="0"/>
                    <a:cs typeface="Times New Roman" pitchFamily="18" charset="0"/>
                  </a:endParaRPr>
                </a:p>
                <a:p>
                  <a:pPr algn="ctr" eaLnBrk="0" hangingPunct="0"/>
                  <a:endParaRPr lang="cs-CZ" sz="1600">
                    <a:solidFill>
                      <a:srgbClr val="FF99FF"/>
                    </a:solidFill>
                    <a:latin typeface="Times New Roman" pitchFamily="18" charset="0"/>
                  </a:endParaRPr>
                </a:p>
              </p:txBody>
            </p:sp>
            <p:sp>
              <p:nvSpPr>
                <p:cNvPr id="86" name="Rectangle 125"/>
                <p:cNvSpPr>
                  <a:spLocks noChangeArrowheads="1"/>
                </p:cNvSpPr>
                <p:nvPr/>
              </p:nvSpPr>
              <p:spPr bwMode="auto">
                <a:xfrm>
                  <a:off x="0" y="806"/>
                  <a:ext cx="632" cy="403"/>
                </a:xfrm>
                <a:prstGeom prst="rect">
                  <a:avLst/>
                </a:prstGeom>
                <a:noFill/>
                <a:ln w="7">
                  <a:solidFill>
                    <a:srgbClr val="A0A0A0"/>
                  </a:solidFill>
                  <a:miter lim="800000"/>
                  <a:headEnd type="none" w="sm" len="sm"/>
                  <a:tailEnd type="none" w="sm" len="sm"/>
                </a:ln>
                <a:effectLst/>
              </p:spPr>
              <p:txBody>
                <a:bodyPr/>
                <a:lstStyle/>
                <a:p>
                  <a:endParaRPr lang="cs-CZ"/>
                </a:p>
              </p:txBody>
            </p:sp>
          </p:grpSp>
          <p:grpSp>
            <p:nvGrpSpPr>
              <p:cNvPr id="10" name="Group 128"/>
              <p:cNvGrpSpPr>
                <a:grpSpLocks/>
              </p:cNvGrpSpPr>
              <p:nvPr/>
            </p:nvGrpSpPr>
            <p:grpSpPr bwMode="auto">
              <a:xfrm>
                <a:off x="632" y="806"/>
                <a:ext cx="3080" cy="403"/>
                <a:chOff x="632" y="806"/>
                <a:chExt cx="3080" cy="403"/>
              </a:xfrm>
            </p:grpSpPr>
            <p:sp>
              <p:nvSpPr>
                <p:cNvPr id="83" name="Rectangle 96"/>
                <p:cNvSpPr>
                  <a:spLocks noChangeArrowheads="1"/>
                </p:cNvSpPr>
                <p:nvPr/>
              </p:nvSpPr>
              <p:spPr bwMode="auto">
                <a:xfrm>
                  <a:off x="660" y="806"/>
                  <a:ext cx="3024" cy="403"/>
                </a:xfrm>
                <a:prstGeom prst="rect">
                  <a:avLst/>
                </a:prstGeom>
                <a:noFill/>
                <a:ln w="9525">
                  <a:noFill/>
                  <a:miter lim="800000"/>
                  <a:headEnd type="none" w="sm" len="sm"/>
                  <a:tailEnd type="none" w="sm" len="sm"/>
                </a:ln>
                <a:effectLst/>
              </p:spPr>
              <p:txBody>
                <a:bodyPr/>
                <a:lstStyle/>
                <a:p>
                  <a:pPr algn="just" eaLnBrk="0" hangingPunct="0"/>
                  <a:r>
                    <a:rPr lang="cs-CZ" sz="1400" b="1">
                      <a:latin typeface="Times New Roman" pitchFamily="18" charset="0"/>
                      <a:cs typeface="Times New Roman" pitchFamily="18" charset="0"/>
                    </a:rPr>
                    <a:t>Účastník (válečných akcí) a osoba, která zodpovídá za veliké projekty</a:t>
                  </a:r>
                </a:p>
                <a:p>
                  <a:pPr algn="just" eaLnBrk="0" hangingPunct="0"/>
                  <a:endParaRPr lang="cs-CZ" sz="1400" b="1">
                    <a:latin typeface="Times New Roman" pitchFamily="18" charset="0"/>
                  </a:endParaRPr>
                </a:p>
              </p:txBody>
            </p:sp>
            <p:sp>
              <p:nvSpPr>
                <p:cNvPr id="84" name="Rectangle 127"/>
                <p:cNvSpPr>
                  <a:spLocks noChangeArrowheads="1"/>
                </p:cNvSpPr>
                <p:nvPr/>
              </p:nvSpPr>
              <p:spPr bwMode="auto">
                <a:xfrm>
                  <a:off x="632" y="806"/>
                  <a:ext cx="3080" cy="403"/>
                </a:xfrm>
                <a:prstGeom prst="rect">
                  <a:avLst/>
                </a:prstGeom>
                <a:noFill/>
                <a:ln w="7">
                  <a:solidFill>
                    <a:srgbClr val="A0A0A0"/>
                  </a:solidFill>
                  <a:miter lim="800000"/>
                  <a:headEnd type="none" w="sm" len="sm"/>
                  <a:tailEnd type="none" w="sm" len="sm"/>
                </a:ln>
                <a:effectLst/>
              </p:spPr>
              <p:txBody>
                <a:bodyPr/>
                <a:lstStyle/>
                <a:p>
                  <a:endParaRPr lang="cs-CZ"/>
                </a:p>
              </p:txBody>
            </p:sp>
          </p:grpSp>
          <p:grpSp>
            <p:nvGrpSpPr>
              <p:cNvPr id="11" name="Group 130"/>
              <p:cNvGrpSpPr>
                <a:grpSpLocks/>
              </p:cNvGrpSpPr>
              <p:nvPr/>
            </p:nvGrpSpPr>
            <p:grpSpPr bwMode="auto">
              <a:xfrm>
                <a:off x="0" y="1209"/>
                <a:ext cx="632" cy="500"/>
                <a:chOff x="0" y="1209"/>
                <a:chExt cx="632" cy="500"/>
              </a:xfrm>
            </p:grpSpPr>
            <p:sp>
              <p:nvSpPr>
                <p:cNvPr id="81" name="Rectangle 97"/>
                <p:cNvSpPr>
                  <a:spLocks noChangeArrowheads="1"/>
                </p:cNvSpPr>
                <p:nvPr/>
              </p:nvSpPr>
              <p:spPr bwMode="auto">
                <a:xfrm>
                  <a:off x="28" y="1209"/>
                  <a:ext cx="576" cy="500"/>
                </a:xfrm>
                <a:prstGeom prst="rect">
                  <a:avLst/>
                </a:prstGeom>
                <a:noFill/>
                <a:ln w="9525">
                  <a:noFill/>
                  <a:miter lim="800000"/>
                  <a:headEnd type="none" w="sm" len="sm"/>
                  <a:tailEnd type="none" w="sm" len="sm"/>
                </a:ln>
                <a:effectLst/>
              </p:spPr>
              <p:txBody>
                <a:bodyPr/>
                <a:lstStyle/>
                <a:p>
                  <a:pPr algn="ctr" eaLnBrk="0" hangingPunct="0"/>
                  <a:r>
                    <a:rPr lang="cs-CZ" sz="1600" b="1">
                      <a:solidFill>
                        <a:srgbClr val="FF99FF"/>
                      </a:solidFill>
                      <a:latin typeface="Times New Roman" pitchFamily="18" charset="0"/>
                      <a:cs typeface="Times New Roman" pitchFamily="18" charset="0"/>
                    </a:rPr>
                    <a:t>17. století</a:t>
                  </a:r>
                  <a:endParaRPr lang="cs-CZ" sz="1600">
                    <a:solidFill>
                      <a:srgbClr val="FF99FF"/>
                    </a:solidFill>
                    <a:latin typeface="Times New Roman" pitchFamily="18" charset="0"/>
                    <a:cs typeface="Times New Roman" pitchFamily="18" charset="0"/>
                  </a:endParaRPr>
                </a:p>
                <a:p>
                  <a:pPr algn="ctr" eaLnBrk="0" hangingPunct="0"/>
                  <a:endParaRPr lang="cs-CZ" sz="1600">
                    <a:solidFill>
                      <a:srgbClr val="FF99FF"/>
                    </a:solidFill>
                    <a:latin typeface="Times New Roman" pitchFamily="18" charset="0"/>
                  </a:endParaRPr>
                </a:p>
              </p:txBody>
            </p:sp>
            <p:sp>
              <p:nvSpPr>
                <p:cNvPr id="82" name="Rectangle 129"/>
                <p:cNvSpPr>
                  <a:spLocks noChangeArrowheads="1"/>
                </p:cNvSpPr>
                <p:nvPr/>
              </p:nvSpPr>
              <p:spPr bwMode="auto">
                <a:xfrm>
                  <a:off x="0" y="1209"/>
                  <a:ext cx="632" cy="500"/>
                </a:xfrm>
                <a:prstGeom prst="rect">
                  <a:avLst/>
                </a:prstGeom>
                <a:noFill/>
                <a:ln w="7">
                  <a:solidFill>
                    <a:srgbClr val="A0A0A0"/>
                  </a:solidFill>
                  <a:miter lim="800000"/>
                  <a:headEnd type="none" w="sm" len="sm"/>
                  <a:tailEnd type="none" w="sm" len="sm"/>
                </a:ln>
                <a:effectLst/>
              </p:spPr>
              <p:txBody>
                <a:bodyPr/>
                <a:lstStyle/>
                <a:p>
                  <a:endParaRPr lang="cs-CZ"/>
                </a:p>
              </p:txBody>
            </p:sp>
          </p:grpSp>
          <p:grpSp>
            <p:nvGrpSpPr>
              <p:cNvPr id="12" name="Group 132"/>
              <p:cNvGrpSpPr>
                <a:grpSpLocks/>
              </p:cNvGrpSpPr>
              <p:nvPr/>
            </p:nvGrpSpPr>
            <p:grpSpPr bwMode="auto">
              <a:xfrm>
                <a:off x="632" y="1209"/>
                <a:ext cx="3080" cy="500"/>
                <a:chOff x="632" y="1209"/>
                <a:chExt cx="3080" cy="500"/>
              </a:xfrm>
            </p:grpSpPr>
            <p:sp>
              <p:nvSpPr>
                <p:cNvPr id="79" name="Rectangle 98"/>
                <p:cNvSpPr>
                  <a:spLocks noChangeArrowheads="1"/>
                </p:cNvSpPr>
                <p:nvPr/>
              </p:nvSpPr>
              <p:spPr bwMode="auto">
                <a:xfrm>
                  <a:off x="660" y="1209"/>
                  <a:ext cx="3024" cy="500"/>
                </a:xfrm>
                <a:prstGeom prst="rect">
                  <a:avLst/>
                </a:prstGeom>
                <a:noFill/>
                <a:ln w="9525">
                  <a:noFill/>
                  <a:miter lim="800000"/>
                  <a:headEnd type="none" w="sm" len="sm"/>
                  <a:tailEnd type="none" w="sm" len="sm"/>
                </a:ln>
                <a:effectLst/>
              </p:spPr>
              <p:txBody>
                <a:bodyPr/>
                <a:lstStyle/>
                <a:p>
                  <a:pPr algn="just" eaLnBrk="0" hangingPunct="0"/>
                  <a:r>
                    <a:rPr lang="cs-CZ" sz="1400" b="1" dirty="0">
                      <a:latin typeface="Times New Roman" pitchFamily="18" charset="0"/>
                      <a:cs typeface="Times New Roman" pitchFamily="18" charset="0"/>
                    </a:rPr>
                    <a:t>Osoba nesoucí riziko zisku (nebo ztráty) z vládních kontraktů, sjednaných za pevnou cenu</a:t>
                  </a:r>
                </a:p>
                <a:p>
                  <a:pPr algn="just" eaLnBrk="0" hangingPunct="0"/>
                  <a:endParaRPr lang="cs-CZ" sz="1400" b="1" dirty="0">
                    <a:latin typeface="Times New Roman" pitchFamily="18" charset="0"/>
                  </a:endParaRPr>
                </a:p>
              </p:txBody>
            </p:sp>
            <p:sp>
              <p:nvSpPr>
                <p:cNvPr id="80" name="Rectangle 131"/>
                <p:cNvSpPr>
                  <a:spLocks noChangeArrowheads="1"/>
                </p:cNvSpPr>
                <p:nvPr/>
              </p:nvSpPr>
              <p:spPr bwMode="auto">
                <a:xfrm>
                  <a:off x="632" y="1209"/>
                  <a:ext cx="3080" cy="500"/>
                </a:xfrm>
                <a:prstGeom prst="rect">
                  <a:avLst/>
                </a:prstGeom>
                <a:noFill/>
                <a:ln w="7">
                  <a:solidFill>
                    <a:srgbClr val="A0A0A0"/>
                  </a:solidFill>
                  <a:miter lim="800000"/>
                  <a:headEnd type="none" w="sm" len="sm"/>
                  <a:tailEnd type="none" w="sm" len="sm"/>
                </a:ln>
                <a:effectLst/>
              </p:spPr>
              <p:txBody>
                <a:bodyPr/>
                <a:lstStyle/>
                <a:p>
                  <a:endParaRPr lang="cs-CZ"/>
                </a:p>
              </p:txBody>
            </p:sp>
          </p:grpSp>
          <p:grpSp>
            <p:nvGrpSpPr>
              <p:cNvPr id="13" name="Group 134"/>
              <p:cNvGrpSpPr>
                <a:grpSpLocks/>
              </p:cNvGrpSpPr>
              <p:nvPr/>
            </p:nvGrpSpPr>
            <p:grpSpPr bwMode="auto">
              <a:xfrm>
                <a:off x="0" y="1709"/>
                <a:ext cx="632" cy="403"/>
                <a:chOff x="0" y="1709"/>
                <a:chExt cx="632" cy="403"/>
              </a:xfrm>
            </p:grpSpPr>
            <p:sp>
              <p:nvSpPr>
                <p:cNvPr id="77" name="Rectangle 99"/>
                <p:cNvSpPr>
                  <a:spLocks noChangeArrowheads="1"/>
                </p:cNvSpPr>
                <p:nvPr/>
              </p:nvSpPr>
              <p:spPr bwMode="auto">
                <a:xfrm>
                  <a:off x="28" y="1709"/>
                  <a:ext cx="576" cy="403"/>
                </a:xfrm>
                <a:prstGeom prst="rect">
                  <a:avLst/>
                </a:prstGeom>
                <a:noFill/>
                <a:ln w="9525">
                  <a:noFill/>
                  <a:miter lim="800000"/>
                  <a:headEnd type="none" w="sm" len="sm"/>
                  <a:tailEnd type="none" w="sm" len="sm"/>
                </a:ln>
                <a:effectLst/>
              </p:spPr>
              <p:txBody>
                <a:bodyPr/>
                <a:lstStyle/>
                <a:p>
                  <a:pPr algn="ctr" eaLnBrk="0" hangingPunct="0"/>
                  <a:r>
                    <a:rPr lang="cs-CZ" sz="1600" b="1">
                      <a:latin typeface="Times New Roman" pitchFamily="18" charset="0"/>
                      <a:cs typeface="Times New Roman" pitchFamily="18" charset="0"/>
                    </a:rPr>
                    <a:t>1725</a:t>
                  </a:r>
                  <a:endParaRPr lang="cs-CZ" sz="1600">
                    <a:latin typeface="Times New Roman" pitchFamily="18" charset="0"/>
                    <a:cs typeface="Times New Roman" pitchFamily="18" charset="0"/>
                  </a:endParaRPr>
                </a:p>
                <a:p>
                  <a:pPr algn="ctr" eaLnBrk="0" hangingPunct="0"/>
                  <a:endParaRPr lang="cs-CZ" sz="1600">
                    <a:latin typeface="Times New Roman" pitchFamily="18" charset="0"/>
                  </a:endParaRPr>
                </a:p>
              </p:txBody>
            </p:sp>
            <p:sp>
              <p:nvSpPr>
                <p:cNvPr id="78" name="Rectangle 133"/>
                <p:cNvSpPr>
                  <a:spLocks noChangeArrowheads="1"/>
                </p:cNvSpPr>
                <p:nvPr/>
              </p:nvSpPr>
              <p:spPr bwMode="auto">
                <a:xfrm>
                  <a:off x="0" y="1709"/>
                  <a:ext cx="632" cy="403"/>
                </a:xfrm>
                <a:prstGeom prst="rect">
                  <a:avLst/>
                </a:prstGeom>
                <a:noFill/>
                <a:ln w="7">
                  <a:solidFill>
                    <a:srgbClr val="A0A0A0"/>
                  </a:solidFill>
                  <a:miter lim="800000"/>
                  <a:headEnd type="none" w="sm" len="sm"/>
                  <a:tailEnd type="none" w="sm" len="sm"/>
                </a:ln>
                <a:effectLst/>
              </p:spPr>
              <p:txBody>
                <a:bodyPr/>
                <a:lstStyle/>
                <a:p>
                  <a:endParaRPr lang="cs-CZ"/>
                </a:p>
              </p:txBody>
            </p:sp>
          </p:grpSp>
          <p:grpSp>
            <p:nvGrpSpPr>
              <p:cNvPr id="14" name="Group 136"/>
              <p:cNvGrpSpPr>
                <a:grpSpLocks/>
              </p:cNvGrpSpPr>
              <p:nvPr/>
            </p:nvGrpSpPr>
            <p:grpSpPr bwMode="auto">
              <a:xfrm>
                <a:off x="632" y="1709"/>
                <a:ext cx="3080" cy="403"/>
                <a:chOff x="632" y="1709"/>
                <a:chExt cx="3080" cy="403"/>
              </a:xfrm>
            </p:grpSpPr>
            <p:sp>
              <p:nvSpPr>
                <p:cNvPr id="75" name="Rectangle 100"/>
                <p:cNvSpPr>
                  <a:spLocks noChangeArrowheads="1"/>
                </p:cNvSpPr>
                <p:nvPr/>
              </p:nvSpPr>
              <p:spPr bwMode="auto">
                <a:xfrm>
                  <a:off x="660" y="1709"/>
                  <a:ext cx="3024" cy="403"/>
                </a:xfrm>
                <a:prstGeom prst="rect">
                  <a:avLst/>
                </a:prstGeom>
                <a:noFill/>
                <a:ln w="9525">
                  <a:noFill/>
                  <a:miter lim="800000"/>
                  <a:headEnd type="none" w="sm" len="sm"/>
                  <a:tailEnd type="none" w="sm" len="sm"/>
                </a:ln>
                <a:effectLst/>
              </p:spPr>
              <p:txBody>
                <a:bodyPr/>
                <a:lstStyle/>
                <a:p>
                  <a:pPr algn="just" eaLnBrk="0" hangingPunct="0"/>
                  <a:r>
                    <a:rPr lang="cs-CZ" sz="1400" b="1">
                      <a:solidFill>
                        <a:schemeClr val="hlink"/>
                      </a:solidFill>
                      <a:latin typeface="Times New Roman" pitchFamily="18" charset="0"/>
                      <a:cs typeface="Times New Roman" pitchFamily="18" charset="0"/>
                    </a:rPr>
                    <a:t>Richard Cantillon</a:t>
                  </a:r>
                  <a:r>
                    <a:rPr lang="cs-CZ" sz="1200" b="1">
                      <a:latin typeface="Times New Roman" pitchFamily="18" charset="0"/>
                      <a:cs typeface="Times New Roman" pitchFamily="18" charset="0"/>
                    </a:rPr>
                    <a:t> </a:t>
                  </a:r>
                  <a:r>
                    <a:rPr lang="cs-CZ" sz="1400" b="1">
                      <a:latin typeface="Times New Roman" pitchFamily="18" charset="0"/>
                      <a:cs typeface="Times New Roman" pitchFamily="18" charset="0"/>
                    </a:rPr>
                    <a:t>– osoba nesoucí riziko se liší od osoby poskytující kapitál</a:t>
                  </a:r>
                </a:p>
                <a:p>
                  <a:pPr algn="just" eaLnBrk="0" hangingPunct="0"/>
                  <a:endParaRPr lang="cs-CZ" sz="1400" b="1">
                    <a:latin typeface="Times New Roman" pitchFamily="18" charset="0"/>
                  </a:endParaRPr>
                </a:p>
              </p:txBody>
            </p:sp>
            <p:sp>
              <p:nvSpPr>
                <p:cNvPr id="76" name="Rectangle 135"/>
                <p:cNvSpPr>
                  <a:spLocks noChangeArrowheads="1"/>
                </p:cNvSpPr>
                <p:nvPr/>
              </p:nvSpPr>
              <p:spPr bwMode="auto">
                <a:xfrm>
                  <a:off x="632" y="1709"/>
                  <a:ext cx="3080" cy="403"/>
                </a:xfrm>
                <a:prstGeom prst="rect">
                  <a:avLst/>
                </a:prstGeom>
                <a:noFill/>
                <a:ln w="7">
                  <a:solidFill>
                    <a:srgbClr val="A0A0A0"/>
                  </a:solidFill>
                  <a:miter lim="800000"/>
                  <a:headEnd type="none" w="sm" len="sm"/>
                  <a:tailEnd type="none" w="sm" len="sm"/>
                </a:ln>
                <a:effectLst/>
              </p:spPr>
              <p:txBody>
                <a:bodyPr/>
                <a:lstStyle/>
                <a:p>
                  <a:endParaRPr lang="cs-CZ"/>
                </a:p>
              </p:txBody>
            </p:sp>
          </p:grpSp>
          <p:grpSp>
            <p:nvGrpSpPr>
              <p:cNvPr id="15" name="Group 138"/>
              <p:cNvGrpSpPr>
                <a:grpSpLocks/>
              </p:cNvGrpSpPr>
              <p:nvPr/>
            </p:nvGrpSpPr>
            <p:grpSpPr bwMode="auto">
              <a:xfrm>
                <a:off x="0" y="2112"/>
                <a:ext cx="632" cy="403"/>
                <a:chOff x="0" y="2112"/>
                <a:chExt cx="632" cy="403"/>
              </a:xfrm>
            </p:grpSpPr>
            <p:sp>
              <p:nvSpPr>
                <p:cNvPr id="73" name="Rectangle 101"/>
                <p:cNvSpPr>
                  <a:spLocks noChangeArrowheads="1"/>
                </p:cNvSpPr>
                <p:nvPr/>
              </p:nvSpPr>
              <p:spPr bwMode="auto">
                <a:xfrm>
                  <a:off x="28" y="2112"/>
                  <a:ext cx="576" cy="403"/>
                </a:xfrm>
                <a:prstGeom prst="rect">
                  <a:avLst/>
                </a:prstGeom>
                <a:noFill/>
                <a:ln w="9525">
                  <a:noFill/>
                  <a:miter lim="800000"/>
                  <a:headEnd type="none" w="sm" len="sm"/>
                  <a:tailEnd type="none" w="sm" len="sm"/>
                </a:ln>
                <a:effectLst/>
              </p:spPr>
              <p:txBody>
                <a:bodyPr/>
                <a:lstStyle/>
                <a:p>
                  <a:pPr algn="ctr" eaLnBrk="0" hangingPunct="0"/>
                  <a:r>
                    <a:rPr lang="cs-CZ" sz="1600" b="1">
                      <a:latin typeface="Times New Roman" pitchFamily="18" charset="0"/>
                      <a:cs typeface="Times New Roman" pitchFamily="18" charset="0"/>
                    </a:rPr>
                    <a:t>1797</a:t>
                  </a:r>
                  <a:endParaRPr lang="cs-CZ" sz="1600">
                    <a:latin typeface="Times New Roman" pitchFamily="18" charset="0"/>
                    <a:cs typeface="Times New Roman" pitchFamily="18" charset="0"/>
                  </a:endParaRPr>
                </a:p>
                <a:p>
                  <a:pPr algn="ctr" eaLnBrk="0" hangingPunct="0"/>
                  <a:endParaRPr lang="cs-CZ" sz="1600">
                    <a:latin typeface="Times New Roman" pitchFamily="18" charset="0"/>
                  </a:endParaRPr>
                </a:p>
              </p:txBody>
            </p:sp>
            <p:sp>
              <p:nvSpPr>
                <p:cNvPr id="74" name="Rectangle 137"/>
                <p:cNvSpPr>
                  <a:spLocks noChangeArrowheads="1"/>
                </p:cNvSpPr>
                <p:nvPr/>
              </p:nvSpPr>
              <p:spPr bwMode="auto">
                <a:xfrm>
                  <a:off x="0" y="2112"/>
                  <a:ext cx="632" cy="403"/>
                </a:xfrm>
                <a:prstGeom prst="rect">
                  <a:avLst/>
                </a:prstGeom>
                <a:noFill/>
                <a:ln w="7">
                  <a:solidFill>
                    <a:srgbClr val="A0A0A0"/>
                  </a:solidFill>
                  <a:miter lim="800000"/>
                  <a:headEnd type="none" w="sm" len="sm"/>
                  <a:tailEnd type="none" w="sm" len="sm"/>
                </a:ln>
                <a:effectLst/>
              </p:spPr>
              <p:txBody>
                <a:bodyPr/>
                <a:lstStyle/>
                <a:p>
                  <a:endParaRPr lang="cs-CZ"/>
                </a:p>
              </p:txBody>
            </p:sp>
          </p:grpSp>
          <p:grpSp>
            <p:nvGrpSpPr>
              <p:cNvPr id="16" name="Group 140"/>
              <p:cNvGrpSpPr>
                <a:grpSpLocks/>
              </p:cNvGrpSpPr>
              <p:nvPr/>
            </p:nvGrpSpPr>
            <p:grpSpPr bwMode="auto">
              <a:xfrm>
                <a:off x="632" y="2112"/>
                <a:ext cx="3080" cy="403"/>
                <a:chOff x="632" y="2112"/>
                <a:chExt cx="3080" cy="403"/>
              </a:xfrm>
            </p:grpSpPr>
            <p:sp>
              <p:nvSpPr>
                <p:cNvPr id="71" name="Rectangle 102"/>
                <p:cNvSpPr>
                  <a:spLocks noChangeArrowheads="1"/>
                </p:cNvSpPr>
                <p:nvPr/>
              </p:nvSpPr>
              <p:spPr bwMode="auto">
                <a:xfrm>
                  <a:off x="660" y="2112"/>
                  <a:ext cx="3024" cy="403"/>
                </a:xfrm>
                <a:prstGeom prst="rect">
                  <a:avLst/>
                </a:prstGeom>
                <a:noFill/>
                <a:ln w="9525">
                  <a:noFill/>
                  <a:miter lim="800000"/>
                  <a:headEnd type="none" w="sm" len="sm"/>
                  <a:tailEnd type="none" w="sm" len="sm"/>
                </a:ln>
                <a:effectLst/>
              </p:spPr>
              <p:txBody>
                <a:bodyPr/>
                <a:lstStyle/>
                <a:p>
                  <a:pPr algn="just" eaLnBrk="0" hangingPunct="0"/>
                  <a:r>
                    <a:rPr lang="cs-CZ" sz="1400" b="1">
                      <a:solidFill>
                        <a:schemeClr val="hlink"/>
                      </a:solidFill>
                      <a:latin typeface="Times New Roman" pitchFamily="18" charset="0"/>
                      <a:cs typeface="Times New Roman" pitchFamily="18" charset="0"/>
                    </a:rPr>
                    <a:t>Beaudeau</a:t>
                  </a:r>
                  <a:r>
                    <a:rPr lang="cs-CZ" sz="1400" b="1">
                      <a:latin typeface="Times New Roman" pitchFamily="18" charset="0"/>
                      <a:cs typeface="Times New Roman" pitchFamily="18" charset="0"/>
                    </a:rPr>
                    <a:t> – osoba nesoucí riziko, plánující, dohlížející, organizující a vlastnící</a:t>
                  </a:r>
                </a:p>
                <a:p>
                  <a:pPr algn="just" eaLnBrk="0" hangingPunct="0"/>
                  <a:endParaRPr lang="cs-CZ" sz="1200" b="1">
                    <a:latin typeface="Times New Roman" pitchFamily="18" charset="0"/>
                  </a:endParaRPr>
                </a:p>
              </p:txBody>
            </p:sp>
            <p:sp>
              <p:nvSpPr>
                <p:cNvPr id="72" name="Rectangle 139"/>
                <p:cNvSpPr>
                  <a:spLocks noChangeArrowheads="1"/>
                </p:cNvSpPr>
                <p:nvPr/>
              </p:nvSpPr>
              <p:spPr bwMode="auto">
                <a:xfrm>
                  <a:off x="632" y="2112"/>
                  <a:ext cx="3080" cy="403"/>
                </a:xfrm>
                <a:prstGeom prst="rect">
                  <a:avLst/>
                </a:prstGeom>
                <a:noFill/>
                <a:ln w="7">
                  <a:solidFill>
                    <a:srgbClr val="A0A0A0"/>
                  </a:solidFill>
                  <a:miter lim="800000"/>
                  <a:headEnd type="none" w="sm" len="sm"/>
                  <a:tailEnd type="none" w="sm" len="sm"/>
                </a:ln>
                <a:effectLst/>
              </p:spPr>
              <p:txBody>
                <a:bodyPr/>
                <a:lstStyle/>
                <a:p>
                  <a:endParaRPr lang="cs-CZ"/>
                </a:p>
              </p:txBody>
            </p:sp>
          </p:grpSp>
          <p:grpSp>
            <p:nvGrpSpPr>
              <p:cNvPr id="17" name="Group 142"/>
              <p:cNvGrpSpPr>
                <a:grpSpLocks/>
              </p:cNvGrpSpPr>
              <p:nvPr/>
            </p:nvGrpSpPr>
            <p:grpSpPr bwMode="auto">
              <a:xfrm>
                <a:off x="0" y="2515"/>
                <a:ext cx="632" cy="403"/>
                <a:chOff x="0" y="2515"/>
                <a:chExt cx="632" cy="403"/>
              </a:xfrm>
            </p:grpSpPr>
            <p:sp>
              <p:nvSpPr>
                <p:cNvPr id="69" name="Rectangle 103"/>
                <p:cNvSpPr>
                  <a:spLocks noChangeArrowheads="1"/>
                </p:cNvSpPr>
                <p:nvPr/>
              </p:nvSpPr>
              <p:spPr bwMode="auto">
                <a:xfrm>
                  <a:off x="28" y="2515"/>
                  <a:ext cx="576" cy="403"/>
                </a:xfrm>
                <a:prstGeom prst="rect">
                  <a:avLst/>
                </a:prstGeom>
                <a:noFill/>
                <a:ln w="9525">
                  <a:noFill/>
                  <a:miter lim="800000"/>
                  <a:headEnd type="none" w="sm" len="sm"/>
                  <a:tailEnd type="none" w="sm" len="sm"/>
                </a:ln>
                <a:effectLst/>
              </p:spPr>
              <p:txBody>
                <a:bodyPr/>
                <a:lstStyle/>
                <a:p>
                  <a:pPr algn="ctr" eaLnBrk="0" hangingPunct="0"/>
                  <a:r>
                    <a:rPr lang="cs-CZ" sz="1600" b="1">
                      <a:latin typeface="Times New Roman" pitchFamily="18" charset="0"/>
                      <a:cs typeface="Times New Roman" pitchFamily="18" charset="0"/>
                    </a:rPr>
                    <a:t>1803</a:t>
                  </a:r>
                </a:p>
                <a:p>
                  <a:pPr algn="ctr" eaLnBrk="0" hangingPunct="0"/>
                  <a:endParaRPr lang="cs-CZ" sz="1600" b="1">
                    <a:latin typeface="Times New Roman" pitchFamily="18" charset="0"/>
                  </a:endParaRPr>
                </a:p>
              </p:txBody>
            </p:sp>
            <p:sp>
              <p:nvSpPr>
                <p:cNvPr id="70" name="Rectangle 141"/>
                <p:cNvSpPr>
                  <a:spLocks noChangeArrowheads="1"/>
                </p:cNvSpPr>
                <p:nvPr/>
              </p:nvSpPr>
              <p:spPr bwMode="auto">
                <a:xfrm>
                  <a:off x="0" y="2515"/>
                  <a:ext cx="632" cy="403"/>
                </a:xfrm>
                <a:prstGeom prst="rect">
                  <a:avLst/>
                </a:prstGeom>
                <a:noFill/>
                <a:ln w="7">
                  <a:solidFill>
                    <a:srgbClr val="A0A0A0"/>
                  </a:solidFill>
                  <a:miter lim="800000"/>
                  <a:headEnd type="none" w="sm" len="sm"/>
                  <a:tailEnd type="none" w="sm" len="sm"/>
                </a:ln>
                <a:effectLst/>
              </p:spPr>
              <p:txBody>
                <a:bodyPr/>
                <a:lstStyle/>
                <a:p>
                  <a:endParaRPr lang="cs-CZ"/>
                </a:p>
              </p:txBody>
            </p:sp>
          </p:grpSp>
          <p:grpSp>
            <p:nvGrpSpPr>
              <p:cNvPr id="18" name="Group 144"/>
              <p:cNvGrpSpPr>
                <a:grpSpLocks/>
              </p:cNvGrpSpPr>
              <p:nvPr/>
            </p:nvGrpSpPr>
            <p:grpSpPr bwMode="auto">
              <a:xfrm>
                <a:off x="632" y="2515"/>
                <a:ext cx="3080" cy="403"/>
                <a:chOff x="632" y="2515"/>
                <a:chExt cx="3080" cy="403"/>
              </a:xfrm>
            </p:grpSpPr>
            <p:sp>
              <p:nvSpPr>
                <p:cNvPr id="67" name="Rectangle 104"/>
                <p:cNvSpPr>
                  <a:spLocks noChangeArrowheads="1"/>
                </p:cNvSpPr>
                <p:nvPr/>
              </p:nvSpPr>
              <p:spPr bwMode="auto">
                <a:xfrm>
                  <a:off x="660" y="2515"/>
                  <a:ext cx="3024" cy="403"/>
                </a:xfrm>
                <a:prstGeom prst="rect">
                  <a:avLst/>
                </a:prstGeom>
                <a:noFill/>
                <a:ln w="9525">
                  <a:noFill/>
                  <a:miter lim="800000"/>
                  <a:headEnd type="none" w="sm" len="sm"/>
                  <a:tailEnd type="none" w="sm" len="sm"/>
                </a:ln>
                <a:effectLst/>
              </p:spPr>
              <p:txBody>
                <a:bodyPr/>
                <a:lstStyle/>
                <a:p>
                  <a:pPr algn="just" eaLnBrk="0" hangingPunct="0"/>
                  <a:r>
                    <a:rPr lang="cs-CZ" sz="1400" b="1">
                      <a:solidFill>
                        <a:schemeClr val="hlink"/>
                      </a:solidFill>
                      <a:latin typeface="Times New Roman" pitchFamily="18" charset="0"/>
                      <a:cs typeface="Times New Roman" pitchFamily="18" charset="0"/>
                    </a:rPr>
                    <a:t>Jean Baptiste Say</a:t>
                  </a:r>
                  <a:r>
                    <a:rPr lang="cs-CZ" sz="1200" b="1">
                      <a:latin typeface="Times New Roman" pitchFamily="18" charset="0"/>
                      <a:cs typeface="Times New Roman" pitchFamily="18" charset="0"/>
                    </a:rPr>
                    <a:t> </a:t>
                  </a:r>
                  <a:r>
                    <a:rPr lang="cs-CZ" sz="1400" b="1">
                      <a:latin typeface="Times New Roman" pitchFamily="18" charset="0"/>
                      <a:cs typeface="Times New Roman" pitchFamily="18" charset="0"/>
                    </a:rPr>
                    <a:t>– oddělil zisk podnikatele od zisku z kapitálu</a:t>
                  </a:r>
                </a:p>
                <a:p>
                  <a:pPr algn="just" eaLnBrk="0" hangingPunct="0"/>
                  <a:endParaRPr lang="cs-CZ" sz="1400" b="1">
                    <a:latin typeface="Times New Roman" pitchFamily="18" charset="0"/>
                  </a:endParaRPr>
                </a:p>
              </p:txBody>
            </p:sp>
            <p:sp>
              <p:nvSpPr>
                <p:cNvPr id="68" name="Rectangle 143"/>
                <p:cNvSpPr>
                  <a:spLocks noChangeArrowheads="1"/>
                </p:cNvSpPr>
                <p:nvPr/>
              </p:nvSpPr>
              <p:spPr bwMode="auto">
                <a:xfrm>
                  <a:off x="632" y="2515"/>
                  <a:ext cx="3080" cy="403"/>
                </a:xfrm>
                <a:prstGeom prst="rect">
                  <a:avLst/>
                </a:prstGeom>
                <a:noFill/>
                <a:ln w="7">
                  <a:solidFill>
                    <a:srgbClr val="A0A0A0"/>
                  </a:solidFill>
                  <a:miter lim="800000"/>
                  <a:headEnd type="none" w="sm" len="sm"/>
                  <a:tailEnd type="none" w="sm" len="sm"/>
                </a:ln>
                <a:effectLst/>
              </p:spPr>
              <p:txBody>
                <a:bodyPr/>
                <a:lstStyle/>
                <a:p>
                  <a:endParaRPr lang="cs-CZ"/>
                </a:p>
              </p:txBody>
            </p:sp>
          </p:grpSp>
          <p:grpSp>
            <p:nvGrpSpPr>
              <p:cNvPr id="19" name="Group 146"/>
              <p:cNvGrpSpPr>
                <a:grpSpLocks/>
              </p:cNvGrpSpPr>
              <p:nvPr/>
            </p:nvGrpSpPr>
            <p:grpSpPr bwMode="auto">
              <a:xfrm>
                <a:off x="0" y="2918"/>
                <a:ext cx="632" cy="500"/>
                <a:chOff x="0" y="2918"/>
                <a:chExt cx="632" cy="500"/>
              </a:xfrm>
            </p:grpSpPr>
            <p:sp>
              <p:nvSpPr>
                <p:cNvPr id="65" name="Rectangle 105"/>
                <p:cNvSpPr>
                  <a:spLocks noChangeArrowheads="1"/>
                </p:cNvSpPr>
                <p:nvPr/>
              </p:nvSpPr>
              <p:spPr bwMode="auto">
                <a:xfrm>
                  <a:off x="28" y="2918"/>
                  <a:ext cx="576" cy="500"/>
                </a:xfrm>
                <a:prstGeom prst="rect">
                  <a:avLst/>
                </a:prstGeom>
                <a:noFill/>
                <a:ln w="9525">
                  <a:noFill/>
                  <a:miter lim="800000"/>
                  <a:headEnd type="none" w="sm" len="sm"/>
                  <a:tailEnd type="none" w="sm" len="sm"/>
                </a:ln>
                <a:effectLst/>
              </p:spPr>
              <p:txBody>
                <a:bodyPr/>
                <a:lstStyle/>
                <a:p>
                  <a:pPr algn="ctr" eaLnBrk="0" hangingPunct="0"/>
                  <a:r>
                    <a:rPr lang="cs-CZ" sz="1600" b="1">
                      <a:latin typeface="Times New Roman" pitchFamily="18" charset="0"/>
                      <a:cs typeface="Times New Roman" pitchFamily="18" charset="0"/>
                    </a:rPr>
                    <a:t>1876</a:t>
                  </a:r>
                  <a:endParaRPr lang="cs-CZ" sz="1600">
                    <a:latin typeface="Times New Roman" pitchFamily="18" charset="0"/>
                    <a:cs typeface="Times New Roman" pitchFamily="18" charset="0"/>
                  </a:endParaRPr>
                </a:p>
                <a:p>
                  <a:pPr algn="ctr" eaLnBrk="0" hangingPunct="0"/>
                  <a:endParaRPr lang="cs-CZ" sz="1600">
                    <a:latin typeface="Times New Roman" pitchFamily="18" charset="0"/>
                  </a:endParaRPr>
                </a:p>
              </p:txBody>
            </p:sp>
            <p:sp>
              <p:nvSpPr>
                <p:cNvPr id="66" name="Rectangle 145"/>
                <p:cNvSpPr>
                  <a:spLocks noChangeArrowheads="1"/>
                </p:cNvSpPr>
                <p:nvPr/>
              </p:nvSpPr>
              <p:spPr bwMode="auto">
                <a:xfrm>
                  <a:off x="0" y="2918"/>
                  <a:ext cx="632" cy="500"/>
                </a:xfrm>
                <a:prstGeom prst="rect">
                  <a:avLst/>
                </a:prstGeom>
                <a:noFill/>
                <a:ln w="7">
                  <a:solidFill>
                    <a:srgbClr val="A0A0A0"/>
                  </a:solidFill>
                  <a:miter lim="800000"/>
                  <a:headEnd type="none" w="sm" len="sm"/>
                  <a:tailEnd type="none" w="sm" len="sm"/>
                </a:ln>
                <a:effectLst/>
              </p:spPr>
              <p:txBody>
                <a:bodyPr/>
                <a:lstStyle/>
                <a:p>
                  <a:endParaRPr lang="cs-CZ"/>
                </a:p>
              </p:txBody>
            </p:sp>
          </p:grpSp>
          <p:grpSp>
            <p:nvGrpSpPr>
              <p:cNvPr id="20" name="Group 148"/>
              <p:cNvGrpSpPr>
                <a:grpSpLocks/>
              </p:cNvGrpSpPr>
              <p:nvPr/>
            </p:nvGrpSpPr>
            <p:grpSpPr bwMode="auto">
              <a:xfrm>
                <a:off x="632" y="2918"/>
                <a:ext cx="3080" cy="500"/>
                <a:chOff x="632" y="2918"/>
                <a:chExt cx="3080" cy="500"/>
              </a:xfrm>
            </p:grpSpPr>
            <p:sp>
              <p:nvSpPr>
                <p:cNvPr id="63" name="Rectangle 106"/>
                <p:cNvSpPr>
                  <a:spLocks noChangeArrowheads="1"/>
                </p:cNvSpPr>
                <p:nvPr/>
              </p:nvSpPr>
              <p:spPr bwMode="auto">
                <a:xfrm>
                  <a:off x="660" y="2918"/>
                  <a:ext cx="3024" cy="500"/>
                </a:xfrm>
                <a:prstGeom prst="rect">
                  <a:avLst/>
                </a:prstGeom>
                <a:noFill/>
                <a:ln w="9525">
                  <a:noFill/>
                  <a:miter lim="800000"/>
                  <a:headEnd type="none" w="sm" len="sm"/>
                  <a:tailEnd type="none" w="sm" len="sm"/>
                </a:ln>
                <a:effectLst/>
              </p:spPr>
              <p:txBody>
                <a:bodyPr/>
                <a:lstStyle/>
                <a:p>
                  <a:pPr algn="just" eaLnBrk="0" hangingPunct="0"/>
                  <a:r>
                    <a:rPr lang="cs-CZ" sz="1400" b="1">
                      <a:solidFill>
                        <a:schemeClr val="hlink"/>
                      </a:solidFill>
                      <a:latin typeface="Times New Roman" pitchFamily="18" charset="0"/>
                      <a:cs typeface="Times New Roman" pitchFamily="18" charset="0"/>
                    </a:rPr>
                    <a:t>Francis Walker</a:t>
                  </a:r>
                  <a:r>
                    <a:rPr lang="cs-CZ" sz="1200" b="1">
                      <a:latin typeface="Times New Roman" pitchFamily="18" charset="0"/>
                      <a:cs typeface="Times New Roman" pitchFamily="18" charset="0"/>
                    </a:rPr>
                    <a:t> – </a:t>
                  </a:r>
                  <a:r>
                    <a:rPr lang="cs-CZ" sz="1400" b="1">
                      <a:latin typeface="Times New Roman" pitchFamily="18" charset="0"/>
                      <a:cs typeface="Times New Roman" pitchFamily="18" charset="0"/>
                    </a:rPr>
                    <a:t>rozlišoval mezi osobami, jež poskytují zdroje a dostávají úroky a osobami, jejichž zisky pocházejí z manažerských schopností.</a:t>
                  </a:r>
                </a:p>
                <a:p>
                  <a:pPr algn="just" eaLnBrk="0" hangingPunct="0"/>
                  <a:endParaRPr lang="cs-CZ" sz="1400" b="1">
                    <a:latin typeface="Times New Roman" pitchFamily="18" charset="0"/>
                  </a:endParaRPr>
                </a:p>
              </p:txBody>
            </p:sp>
            <p:sp>
              <p:nvSpPr>
                <p:cNvPr id="64" name="Rectangle 147"/>
                <p:cNvSpPr>
                  <a:spLocks noChangeArrowheads="1"/>
                </p:cNvSpPr>
                <p:nvPr/>
              </p:nvSpPr>
              <p:spPr bwMode="auto">
                <a:xfrm>
                  <a:off x="632" y="2918"/>
                  <a:ext cx="3080" cy="500"/>
                </a:xfrm>
                <a:prstGeom prst="rect">
                  <a:avLst/>
                </a:prstGeom>
                <a:noFill/>
                <a:ln w="7">
                  <a:solidFill>
                    <a:srgbClr val="A0A0A0"/>
                  </a:solidFill>
                  <a:miter lim="800000"/>
                  <a:headEnd type="none" w="sm" len="sm"/>
                  <a:tailEnd type="none" w="sm" len="sm"/>
                </a:ln>
                <a:effectLst/>
              </p:spPr>
              <p:txBody>
                <a:bodyPr/>
                <a:lstStyle/>
                <a:p>
                  <a:endParaRPr lang="cs-CZ"/>
                </a:p>
              </p:txBody>
            </p:sp>
          </p:grpSp>
          <p:grpSp>
            <p:nvGrpSpPr>
              <p:cNvPr id="21" name="Group 150"/>
              <p:cNvGrpSpPr>
                <a:grpSpLocks/>
              </p:cNvGrpSpPr>
              <p:nvPr/>
            </p:nvGrpSpPr>
            <p:grpSpPr bwMode="auto">
              <a:xfrm>
                <a:off x="0" y="3418"/>
                <a:ext cx="632" cy="403"/>
                <a:chOff x="0" y="3418"/>
                <a:chExt cx="632" cy="403"/>
              </a:xfrm>
            </p:grpSpPr>
            <p:sp>
              <p:nvSpPr>
                <p:cNvPr id="61" name="Rectangle 107"/>
                <p:cNvSpPr>
                  <a:spLocks noChangeArrowheads="1"/>
                </p:cNvSpPr>
                <p:nvPr/>
              </p:nvSpPr>
              <p:spPr bwMode="auto">
                <a:xfrm>
                  <a:off x="28" y="3418"/>
                  <a:ext cx="576" cy="403"/>
                </a:xfrm>
                <a:prstGeom prst="rect">
                  <a:avLst/>
                </a:prstGeom>
                <a:noFill/>
                <a:ln w="9525">
                  <a:noFill/>
                  <a:miter lim="800000"/>
                  <a:headEnd type="none" w="sm" len="sm"/>
                  <a:tailEnd type="none" w="sm" len="sm"/>
                </a:ln>
                <a:effectLst/>
              </p:spPr>
              <p:txBody>
                <a:bodyPr/>
                <a:lstStyle/>
                <a:p>
                  <a:pPr algn="ctr" eaLnBrk="0" hangingPunct="0"/>
                  <a:r>
                    <a:rPr lang="cs-CZ" sz="1600" b="1">
                      <a:solidFill>
                        <a:srgbClr val="FF99FF"/>
                      </a:solidFill>
                      <a:latin typeface="Times New Roman" pitchFamily="18" charset="0"/>
                      <a:cs typeface="Times New Roman" pitchFamily="18" charset="0"/>
                    </a:rPr>
                    <a:t>1934</a:t>
                  </a:r>
                  <a:endParaRPr lang="cs-CZ" sz="1600">
                    <a:solidFill>
                      <a:srgbClr val="FF99FF"/>
                    </a:solidFill>
                    <a:latin typeface="Times New Roman" pitchFamily="18" charset="0"/>
                    <a:cs typeface="Times New Roman" pitchFamily="18" charset="0"/>
                  </a:endParaRPr>
                </a:p>
                <a:p>
                  <a:pPr algn="ctr" eaLnBrk="0" hangingPunct="0"/>
                  <a:endParaRPr lang="cs-CZ" sz="1600">
                    <a:solidFill>
                      <a:srgbClr val="FF99FF"/>
                    </a:solidFill>
                    <a:latin typeface="Times New Roman" pitchFamily="18" charset="0"/>
                  </a:endParaRPr>
                </a:p>
              </p:txBody>
            </p:sp>
            <p:sp>
              <p:nvSpPr>
                <p:cNvPr id="62" name="Rectangle 149"/>
                <p:cNvSpPr>
                  <a:spLocks noChangeArrowheads="1"/>
                </p:cNvSpPr>
                <p:nvPr/>
              </p:nvSpPr>
              <p:spPr bwMode="auto">
                <a:xfrm>
                  <a:off x="0" y="3418"/>
                  <a:ext cx="632" cy="403"/>
                </a:xfrm>
                <a:prstGeom prst="rect">
                  <a:avLst/>
                </a:prstGeom>
                <a:noFill/>
                <a:ln w="7">
                  <a:solidFill>
                    <a:srgbClr val="A0A0A0"/>
                  </a:solidFill>
                  <a:miter lim="800000"/>
                  <a:headEnd type="none" w="sm" len="sm"/>
                  <a:tailEnd type="none" w="sm" len="sm"/>
                </a:ln>
                <a:effectLst/>
              </p:spPr>
              <p:txBody>
                <a:bodyPr/>
                <a:lstStyle/>
                <a:p>
                  <a:endParaRPr lang="cs-CZ"/>
                </a:p>
              </p:txBody>
            </p:sp>
          </p:grpSp>
          <p:grpSp>
            <p:nvGrpSpPr>
              <p:cNvPr id="22" name="Group 152"/>
              <p:cNvGrpSpPr>
                <a:grpSpLocks/>
              </p:cNvGrpSpPr>
              <p:nvPr/>
            </p:nvGrpSpPr>
            <p:grpSpPr bwMode="auto">
              <a:xfrm>
                <a:off x="632" y="3418"/>
                <a:ext cx="3080" cy="403"/>
                <a:chOff x="632" y="3418"/>
                <a:chExt cx="3080" cy="403"/>
              </a:xfrm>
            </p:grpSpPr>
            <p:sp>
              <p:nvSpPr>
                <p:cNvPr id="59" name="Rectangle 108"/>
                <p:cNvSpPr>
                  <a:spLocks noChangeArrowheads="1"/>
                </p:cNvSpPr>
                <p:nvPr/>
              </p:nvSpPr>
              <p:spPr bwMode="auto">
                <a:xfrm>
                  <a:off x="660" y="3418"/>
                  <a:ext cx="3024" cy="403"/>
                </a:xfrm>
                <a:prstGeom prst="rect">
                  <a:avLst/>
                </a:prstGeom>
                <a:noFill/>
                <a:ln w="9525">
                  <a:noFill/>
                  <a:miter lim="800000"/>
                  <a:headEnd type="none" w="sm" len="sm"/>
                  <a:tailEnd type="none" w="sm" len="sm"/>
                </a:ln>
                <a:effectLst/>
              </p:spPr>
              <p:txBody>
                <a:bodyPr/>
                <a:lstStyle/>
                <a:p>
                  <a:pPr algn="just" eaLnBrk="0" hangingPunct="0"/>
                  <a:r>
                    <a:rPr lang="cs-CZ" sz="1400" b="1">
                      <a:solidFill>
                        <a:schemeClr val="hlink"/>
                      </a:solidFill>
                      <a:latin typeface="Times New Roman" pitchFamily="18" charset="0"/>
                      <a:cs typeface="Times New Roman" pitchFamily="18" charset="0"/>
                    </a:rPr>
                    <a:t>Joseph Schumpeter</a:t>
                  </a:r>
                  <a:r>
                    <a:rPr lang="cs-CZ" sz="1200" b="1">
                      <a:solidFill>
                        <a:schemeClr val="hlink"/>
                      </a:solidFill>
                      <a:latin typeface="Times New Roman" pitchFamily="18" charset="0"/>
                      <a:cs typeface="Times New Roman" pitchFamily="18" charset="0"/>
                    </a:rPr>
                    <a:t> –</a:t>
                  </a:r>
                  <a:r>
                    <a:rPr lang="cs-CZ" sz="1200" b="1">
                      <a:latin typeface="Times New Roman" pitchFamily="18" charset="0"/>
                      <a:cs typeface="Times New Roman" pitchFamily="18" charset="0"/>
                    </a:rPr>
                    <a:t> </a:t>
                  </a:r>
                  <a:r>
                    <a:rPr lang="cs-CZ" sz="1400" b="1">
                      <a:latin typeface="Times New Roman" pitchFamily="18" charset="0"/>
                      <a:cs typeface="Times New Roman" pitchFamily="18" charset="0"/>
                    </a:rPr>
                    <a:t>podnikatel je inovátor a rozvíjí nevyzkoušené techniky</a:t>
                  </a:r>
                </a:p>
                <a:p>
                  <a:pPr algn="just" eaLnBrk="0" hangingPunct="0"/>
                  <a:endParaRPr lang="cs-CZ" sz="1400" b="1">
                    <a:latin typeface="Times New Roman" pitchFamily="18" charset="0"/>
                  </a:endParaRPr>
                </a:p>
              </p:txBody>
            </p:sp>
            <p:sp>
              <p:nvSpPr>
                <p:cNvPr id="60" name="Rectangle 151"/>
                <p:cNvSpPr>
                  <a:spLocks noChangeArrowheads="1"/>
                </p:cNvSpPr>
                <p:nvPr/>
              </p:nvSpPr>
              <p:spPr bwMode="auto">
                <a:xfrm>
                  <a:off x="632" y="3418"/>
                  <a:ext cx="3080" cy="403"/>
                </a:xfrm>
                <a:prstGeom prst="rect">
                  <a:avLst/>
                </a:prstGeom>
                <a:noFill/>
                <a:ln w="7">
                  <a:solidFill>
                    <a:srgbClr val="A0A0A0"/>
                  </a:solidFill>
                  <a:miter lim="800000"/>
                  <a:headEnd type="none" w="sm" len="sm"/>
                  <a:tailEnd type="none" w="sm" len="sm"/>
                </a:ln>
                <a:effectLst/>
              </p:spPr>
              <p:txBody>
                <a:bodyPr/>
                <a:lstStyle/>
                <a:p>
                  <a:endParaRPr lang="cs-CZ"/>
                </a:p>
              </p:txBody>
            </p:sp>
          </p:grpSp>
          <p:grpSp>
            <p:nvGrpSpPr>
              <p:cNvPr id="23" name="Group 154"/>
              <p:cNvGrpSpPr>
                <a:grpSpLocks/>
              </p:cNvGrpSpPr>
              <p:nvPr/>
            </p:nvGrpSpPr>
            <p:grpSpPr bwMode="auto">
              <a:xfrm>
                <a:off x="0" y="3821"/>
                <a:ext cx="632" cy="403"/>
                <a:chOff x="0" y="3821"/>
                <a:chExt cx="632" cy="403"/>
              </a:xfrm>
            </p:grpSpPr>
            <p:sp>
              <p:nvSpPr>
                <p:cNvPr id="57" name="Rectangle 109"/>
                <p:cNvSpPr>
                  <a:spLocks noChangeArrowheads="1"/>
                </p:cNvSpPr>
                <p:nvPr/>
              </p:nvSpPr>
              <p:spPr bwMode="auto">
                <a:xfrm>
                  <a:off x="28" y="3821"/>
                  <a:ext cx="576" cy="403"/>
                </a:xfrm>
                <a:prstGeom prst="rect">
                  <a:avLst/>
                </a:prstGeom>
                <a:noFill/>
                <a:ln w="9525">
                  <a:noFill/>
                  <a:miter lim="800000"/>
                  <a:headEnd type="none" w="sm" len="sm"/>
                  <a:tailEnd type="none" w="sm" len="sm"/>
                </a:ln>
                <a:effectLst/>
              </p:spPr>
              <p:txBody>
                <a:bodyPr/>
                <a:lstStyle/>
                <a:p>
                  <a:pPr algn="ctr" eaLnBrk="0" hangingPunct="0"/>
                  <a:r>
                    <a:rPr lang="cs-CZ" sz="1600" b="1" dirty="0">
                      <a:latin typeface="Times New Roman" pitchFamily="18" charset="0"/>
                      <a:cs typeface="Times New Roman" pitchFamily="18" charset="0"/>
                    </a:rPr>
                    <a:t>1961</a:t>
                  </a:r>
                  <a:endParaRPr lang="cs-CZ" sz="1600" dirty="0">
                    <a:latin typeface="Times New Roman" pitchFamily="18" charset="0"/>
                    <a:cs typeface="Times New Roman" pitchFamily="18" charset="0"/>
                  </a:endParaRPr>
                </a:p>
                <a:p>
                  <a:pPr algn="ctr" eaLnBrk="0" hangingPunct="0"/>
                  <a:endParaRPr lang="cs-CZ" sz="1600" dirty="0">
                    <a:latin typeface="Times New Roman" pitchFamily="18" charset="0"/>
                  </a:endParaRPr>
                </a:p>
              </p:txBody>
            </p:sp>
            <p:sp>
              <p:nvSpPr>
                <p:cNvPr id="58" name="Rectangle 153"/>
                <p:cNvSpPr>
                  <a:spLocks noChangeArrowheads="1"/>
                </p:cNvSpPr>
                <p:nvPr/>
              </p:nvSpPr>
              <p:spPr bwMode="auto">
                <a:xfrm>
                  <a:off x="0" y="3821"/>
                  <a:ext cx="632" cy="403"/>
                </a:xfrm>
                <a:prstGeom prst="rect">
                  <a:avLst/>
                </a:prstGeom>
                <a:noFill/>
                <a:ln w="7">
                  <a:solidFill>
                    <a:srgbClr val="A0A0A0"/>
                  </a:solidFill>
                  <a:miter lim="800000"/>
                  <a:headEnd type="none" w="sm" len="sm"/>
                  <a:tailEnd type="none" w="sm" len="sm"/>
                </a:ln>
                <a:effectLst/>
              </p:spPr>
              <p:txBody>
                <a:bodyPr/>
                <a:lstStyle/>
                <a:p>
                  <a:endParaRPr lang="cs-CZ"/>
                </a:p>
              </p:txBody>
            </p:sp>
          </p:grpSp>
          <p:grpSp>
            <p:nvGrpSpPr>
              <p:cNvPr id="24" name="Group 156"/>
              <p:cNvGrpSpPr>
                <a:grpSpLocks/>
              </p:cNvGrpSpPr>
              <p:nvPr/>
            </p:nvGrpSpPr>
            <p:grpSpPr bwMode="auto">
              <a:xfrm>
                <a:off x="632" y="3821"/>
                <a:ext cx="3080" cy="403"/>
                <a:chOff x="632" y="3821"/>
                <a:chExt cx="3080" cy="403"/>
              </a:xfrm>
            </p:grpSpPr>
            <p:sp>
              <p:nvSpPr>
                <p:cNvPr id="55" name="Rectangle 110"/>
                <p:cNvSpPr>
                  <a:spLocks noChangeArrowheads="1"/>
                </p:cNvSpPr>
                <p:nvPr/>
              </p:nvSpPr>
              <p:spPr bwMode="auto">
                <a:xfrm>
                  <a:off x="660" y="3821"/>
                  <a:ext cx="3024" cy="403"/>
                </a:xfrm>
                <a:prstGeom prst="rect">
                  <a:avLst/>
                </a:prstGeom>
                <a:noFill/>
                <a:ln w="9525">
                  <a:noFill/>
                  <a:miter lim="800000"/>
                  <a:headEnd type="none" w="sm" len="sm"/>
                  <a:tailEnd type="none" w="sm" len="sm"/>
                </a:ln>
                <a:effectLst/>
              </p:spPr>
              <p:txBody>
                <a:bodyPr/>
                <a:lstStyle/>
                <a:p>
                  <a:pPr algn="just" eaLnBrk="0" hangingPunct="0"/>
                  <a:r>
                    <a:rPr lang="cs-CZ" sz="1400" b="1">
                      <a:solidFill>
                        <a:schemeClr val="hlink"/>
                      </a:solidFill>
                      <a:latin typeface="Times New Roman" pitchFamily="18" charset="0"/>
                      <a:cs typeface="Times New Roman" pitchFamily="18" charset="0"/>
                    </a:rPr>
                    <a:t>David McClelland</a:t>
                  </a:r>
                  <a:r>
                    <a:rPr lang="cs-CZ" sz="1200" b="1">
                      <a:latin typeface="Times New Roman" pitchFamily="18" charset="0"/>
                      <a:cs typeface="Times New Roman" pitchFamily="18" charset="0"/>
                    </a:rPr>
                    <a:t> – </a:t>
                  </a:r>
                  <a:r>
                    <a:rPr lang="cs-CZ" sz="1400" b="1">
                      <a:latin typeface="Times New Roman" pitchFamily="18" charset="0"/>
                      <a:cs typeface="Times New Roman" pitchFamily="18" charset="0"/>
                    </a:rPr>
                    <a:t>podnikatel je energická osoba, přejímající umírněné riziko</a:t>
                  </a:r>
                </a:p>
                <a:p>
                  <a:pPr algn="just" eaLnBrk="0" hangingPunct="0"/>
                  <a:endParaRPr lang="cs-CZ" sz="1400" b="1">
                    <a:latin typeface="Times New Roman" pitchFamily="18" charset="0"/>
                  </a:endParaRPr>
                </a:p>
              </p:txBody>
            </p:sp>
            <p:sp>
              <p:nvSpPr>
                <p:cNvPr id="56" name="Rectangle 155"/>
                <p:cNvSpPr>
                  <a:spLocks noChangeArrowheads="1"/>
                </p:cNvSpPr>
                <p:nvPr/>
              </p:nvSpPr>
              <p:spPr bwMode="auto">
                <a:xfrm>
                  <a:off x="632" y="3821"/>
                  <a:ext cx="3080" cy="403"/>
                </a:xfrm>
                <a:prstGeom prst="rect">
                  <a:avLst/>
                </a:prstGeom>
                <a:noFill/>
                <a:ln w="7">
                  <a:solidFill>
                    <a:srgbClr val="A0A0A0"/>
                  </a:solidFill>
                  <a:miter lim="800000"/>
                  <a:headEnd type="none" w="sm" len="sm"/>
                  <a:tailEnd type="none" w="sm" len="sm"/>
                </a:ln>
                <a:effectLst/>
              </p:spPr>
              <p:txBody>
                <a:bodyPr/>
                <a:lstStyle/>
                <a:p>
                  <a:endParaRPr lang="cs-CZ"/>
                </a:p>
              </p:txBody>
            </p:sp>
          </p:grpSp>
          <p:grpSp>
            <p:nvGrpSpPr>
              <p:cNvPr id="25" name="Group 158"/>
              <p:cNvGrpSpPr>
                <a:grpSpLocks/>
              </p:cNvGrpSpPr>
              <p:nvPr/>
            </p:nvGrpSpPr>
            <p:grpSpPr bwMode="auto">
              <a:xfrm>
                <a:off x="0" y="4224"/>
                <a:ext cx="632" cy="403"/>
                <a:chOff x="0" y="4224"/>
                <a:chExt cx="632" cy="403"/>
              </a:xfrm>
            </p:grpSpPr>
            <p:sp>
              <p:nvSpPr>
                <p:cNvPr id="53" name="Rectangle 111"/>
                <p:cNvSpPr>
                  <a:spLocks noChangeArrowheads="1"/>
                </p:cNvSpPr>
                <p:nvPr/>
              </p:nvSpPr>
              <p:spPr bwMode="auto">
                <a:xfrm>
                  <a:off x="28" y="4224"/>
                  <a:ext cx="576" cy="403"/>
                </a:xfrm>
                <a:prstGeom prst="rect">
                  <a:avLst/>
                </a:prstGeom>
                <a:noFill/>
                <a:ln w="9525">
                  <a:noFill/>
                  <a:miter lim="800000"/>
                  <a:headEnd type="none" w="sm" len="sm"/>
                  <a:tailEnd type="none" w="sm" len="sm"/>
                </a:ln>
                <a:effectLst/>
              </p:spPr>
              <p:txBody>
                <a:bodyPr/>
                <a:lstStyle/>
                <a:p>
                  <a:pPr algn="ctr" eaLnBrk="0" hangingPunct="0"/>
                  <a:r>
                    <a:rPr lang="cs-CZ" sz="1600" b="1">
                      <a:latin typeface="Times New Roman" pitchFamily="18" charset="0"/>
                      <a:cs typeface="Times New Roman" pitchFamily="18" charset="0"/>
                    </a:rPr>
                    <a:t>1964</a:t>
                  </a:r>
                  <a:endParaRPr lang="cs-CZ" sz="1600">
                    <a:latin typeface="Times New Roman" pitchFamily="18" charset="0"/>
                    <a:cs typeface="Times New Roman" pitchFamily="18" charset="0"/>
                  </a:endParaRPr>
                </a:p>
                <a:p>
                  <a:pPr algn="ctr" eaLnBrk="0" hangingPunct="0"/>
                  <a:endParaRPr lang="cs-CZ" sz="1600">
                    <a:latin typeface="Times New Roman" pitchFamily="18" charset="0"/>
                  </a:endParaRPr>
                </a:p>
              </p:txBody>
            </p:sp>
            <p:sp>
              <p:nvSpPr>
                <p:cNvPr id="54" name="Rectangle 157"/>
                <p:cNvSpPr>
                  <a:spLocks noChangeArrowheads="1"/>
                </p:cNvSpPr>
                <p:nvPr/>
              </p:nvSpPr>
              <p:spPr bwMode="auto">
                <a:xfrm>
                  <a:off x="0" y="4224"/>
                  <a:ext cx="632" cy="403"/>
                </a:xfrm>
                <a:prstGeom prst="rect">
                  <a:avLst/>
                </a:prstGeom>
                <a:noFill/>
                <a:ln w="7">
                  <a:solidFill>
                    <a:srgbClr val="A0A0A0"/>
                  </a:solidFill>
                  <a:miter lim="800000"/>
                  <a:headEnd type="none" w="sm" len="sm"/>
                  <a:tailEnd type="none" w="sm" len="sm"/>
                </a:ln>
                <a:effectLst/>
              </p:spPr>
              <p:txBody>
                <a:bodyPr/>
                <a:lstStyle/>
                <a:p>
                  <a:endParaRPr lang="cs-CZ"/>
                </a:p>
              </p:txBody>
            </p:sp>
          </p:grpSp>
          <p:grpSp>
            <p:nvGrpSpPr>
              <p:cNvPr id="26" name="Group 160"/>
              <p:cNvGrpSpPr>
                <a:grpSpLocks/>
              </p:cNvGrpSpPr>
              <p:nvPr/>
            </p:nvGrpSpPr>
            <p:grpSpPr bwMode="auto">
              <a:xfrm>
                <a:off x="632" y="4224"/>
                <a:ext cx="3080" cy="403"/>
                <a:chOff x="632" y="4224"/>
                <a:chExt cx="3080" cy="403"/>
              </a:xfrm>
            </p:grpSpPr>
            <p:sp>
              <p:nvSpPr>
                <p:cNvPr id="51" name="Rectangle 112"/>
                <p:cNvSpPr>
                  <a:spLocks noChangeArrowheads="1"/>
                </p:cNvSpPr>
                <p:nvPr/>
              </p:nvSpPr>
              <p:spPr bwMode="auto">
                <a:xfrm>
                  <a:off x="660" y="4224"/>
                  <a:ext cx="3024" cy="403"/>
                </a:xfrm>
                <a:prstGeom prst="rect">
                  <a:avLst/>
                </a:prstGeom>
                <a:noFill/>
                <a:ln w="9525">
                  <a:noFill/>
                  <a:miter lim="800000"/>
                  <a:headEnd type="none" w="sm" len="sm"/>
                  <a:tailEnd type="none" w="sm" len="sm"/>
                </a:ln>
                <a:effectLst/>
              </p:spPr>
              <p:txBody>
                <a:bodyPr/>
                <a:lstStyle/>
                <a:p>
                  <a:pPr algn="just" eaLnBrk="0" hangingPunct="0"/>
                  <a:r>
                    <a:rPr lang="cs-CZ" sz="1400" b="1">
                      <a:solidFill>
                        <a:schemeClr val="hlink"/>
                      </a:solidFill>
                      <a:latin typeface="Times New Roman" pitchFamily="18" charset="0"/>
                      <a:cs typeface="Times New Roman" pitchFamily="18" charset="0"/>
                    </a:rPr>
                    <a:t>Peter Drucker</a:t>
                  </a:r>
                  <a:r>
                    <a:rPr lang="cs-CZ" sz="1200" b="1">
                      <a:latin typeface="Times New Roman" pitchFamily="18" charset="0"/>
                      <a:cs typeface="Times New Roman" pitchFamily="18" charset="0"/>
                    </a:rPr>
                    <a:t> – </a:t>
                  </a:r>
                  <a:r>
                    <a:rPr lang="cs-CZ" sz="1400" b="1">
                      <a:latin typeface="Times New Roman" pitchFamily="18" charset="0"/>
                      <a:cs typeface="Times New Roman" pitchFamily="18" charset="0"/>
                    </a:rPr>
                    <a:t>podnikatel umocňuje příležitosti</a:t>
                  </a:r>
                </a:p>
                <a:p>
                  <a:pPr algn="just" eaLnBrk="0" hangingPunct="0"/>
                  <a:endParaRPr lang="cs-CZ" sz="1200" b="1">
                    <a:latin typeface="Times New Roman" pitchFamily="18" charset="0"/>
                  </a:endParaRPr>
                </a:p>
              </p:txBody>
            </p:sp>
            <p:sp>
              <p:nvSpPr>
                <p:cNvPr id="52" name="Rectangle 159"/>
                <p:cNvSpPr>
                  <a:spLocks noChangeArrowheads="1"/>
                </p:cNvSpPr>
                <p:nvPr/>
              </p:nvSpPr>
              <p:spPr bwMode="auto">
                <a:xfrm>
                  <a:off x="632" y="4224"/>
                  <a:ext cx="3080" cy="403"/>
                </a:xfrm>
                <a:prstGeom prst="rect">
                  <a:avLst/>
                </a:prstGeom>
                <a:noFill/>
                <a:ln w="7">
                  <a:solidFill>
                    <a:srgbClr val="A0A0A0"/>
                  </a:solidFill>
                  <a:miter lim="800000"/>
                  <a:headEnd type="none" w="sm" len="sm"/>
                  <a:tailEnd type="none" w="sm" len="sm"/>
                </a:ln>
                <a:effectLst/>
              </p:spPr>
              <p:txBody>
                <a:bodyPr/>
                <a:lstStyle/>
                <a:p>
                  <a:endParaRPr lang="cs-CZ"/>
                </a:p>
              </p:txBody>
            </p:sp>
          </p:grpSp>
          <p:grpSp>
            <p:nvGrpSpPr>
              <p:cNvPr id="27" name="Group 162"/>
              <p:cNvGrpSpPr>
                <a:grpSpLocks/>
              </p:cNvGrpSpPr>
              <p:nvPr/>
            </p:nvGrpSpPr>
            <p:grpSpPr bwMode="auto">
              <a:xfrm>
                <a:off x="0" y="4627"/>
                <a:ext cx="632" cy="500"/>
                <a:chOff x="0" y="4627"/>
                <a:chExt cx="632" cy="500"/>
              </a:xfrm>
            </p:grpSpPr>
            <p:sp>
              <p:nvSpPr>
                <p:cNvPr id="49" name="Rectangle 113"/>
                <p:cNvSpPr>
                  <a:spLocks noChangeArrowheads="1"/>
                </p:cNvSpPr>
                <p:nvPr/>
              </p:nvSpPr>
              <p:spPr bwMode="auto">
                <a:xfrm>
                  <a:off x="28" y="4627"/>
                  <a:ext cx="576" cy="500"/>
                </a:xfrm>
                <a:prstGeom prst="rect">
                  <a:avLst/>
                </a:prstGeom>
                <a:noFill/>
                <a:ln w="9525">
                  <a:noFill/>
                  <a:miter lim="800000"/>
                  <a:headEnd type="none" w="sm" len="sm"/>
                  <a:tailEnd type="none" w="sm" len="sm"/>
                </a:ln>
                <a:effectLst/>
              </p:spPr>
              <p:txBody>
                <a:bodyPr/>
                <a:lstStyle/>
                <a:p>
                  <a:pPr algn="ctr" eaLnBrk="0" hangingPunct="0"/>
                  <a:r>
                    <a:rPr lang="cs-CZ" sz="1600" b="1">
                      <a:latin typeface="Times New Roman" pitchFamily="18" charset="0"/>
                      <a:cs typeface="Times New Roman" pitchFamily="18" charset="0"/>
                    </a:rPr>
                    <a:t>1975</a:t>
                  </a:r>
                  <a:endParaRPr lang="cs-CZ" sz="1600">
                    <a:latin typeface="Times New Roman" pitchFamily="18" charset="0"/>
                    <a:cs typeface="Times New Roman" pitchFamily="18" charset="0"/>
                  </a:endParaRPr>
                </a:p>
                <a:p>
                  <a:pPr algn="ctr" eaLnBrk="0" hangingPunct="0"/>
                  <a:endParaRPr lang="cs-CZ" sz="1600">
                    <a:latin typeface="Times New Roman" pitchFamily="18" charset="0"/>
                  </a:endParaRPr>
                </a:p>
              </p:txBody>
            </p:sp>
            <p:sp>
              <p:nvSpPr>
                <p:cNvPr id="50" name="Rectangle 161"/>
                <p:cNvSpPr>
                  <a:spLocks noChangeArrowheads="1"/>
                </p:cNvSpPr>
                <p:nvPr/>
              </p:nvSpPr>
              <p:spPr bwMode="auto">
                <a:xfrm>
                  <a:off x="0" y="4627"/>
                  <a:ext cx="632" cy="500"/>
                </a:xfrm>
                <a:prstGeom prst="rect">
                  <a:avLst/>
                </a:prstGeom>
                <a:noFill/>
                <a:ln w="7">
                  <a:solidFill>
                    <a:srgbClr val="A0A0A0"/>
                  </a:solidFill>
                  <a:miter lim="800000"/>
                  <a:headEnd type="none" w="sm" len="sm"/>
                  <a:tailEnd type="none" w="sm" len="sm"/>
                </a:ln>
                <a:effectLst/>
              </p:spPr>
              <p:txBody>
                <a:bodyPr/>
                <a:lstStyle/>
                <a:p>
                  <a:endParaRPr lang="cs-CZ"/>
                </a:p>
              </p:txBody>
            </p:sp>
          </p:grpSp>
          <p:grpSp>
            <p:nvGrpSpPr>
              <p:cNvPr id="28" name="Group 164"/>
              <p:cNvGrpSpPr>
                <a:grpSpLocks/>
              </p:cNvGrpSpPr>
              <p:nvPr/>
            </p:nvGrpSpPr>
            <p:grpSpPr bwMode="auto">
              <a:xfrm>
                <a:off x="632" y="4627"/>
                <a:ext cx="3080" cy="500"/>
                <a:chOff x="632" y="4627"/>
                <a:chExt cx="3080" cy="500"/>
              </a:xfrm>
            </p:grpSpPr>
            <p:sp>
              <p:nvSpPr>
                <p:cNvPr id="47" name="Rectangle 114"/>
                <p:cNvSpPr>
                  <a:spLocks noChangeArrowheads="1"/>
                </p:cNvSpPr>
                <p:nvPr/>
              </p:nvSpPr>
              <p:spPr bwMode="auto">
                <a:xfrm>
                  <a:off x="660" y="4627"/>
                  <a:ext cx="3024" cy="500"/>
                </a:xfrm>
                <a:prstGeom prst="rect">
                  <a:avLst/>
                </a:prstGeom>
                <a:noFill/>
                <a:ln w="9525">
                  <a:noFill/>
                  <a:miter lim="800000"/>
                  <a:headEnd type="none" w="sm" len="sm"/>
                  <a:tailEnd type="none" w="sm" len="sm"/>
                </a:ln>
                <a:effectLst/>
              </p:spPr>
              <p:txBody>
                <a:bodyPr/>
                <a:lstStyle/>
                <a:p>
                  <a:pPr algn="just" eaLnBrk="0" hangingPunct="0"/>
                  <a:r>
                    <a:rPr lang="cs-CZ" sz="1400" b="1">
                      <a:solidFill>
                        <a:schemeClr val="hlink"/>
                      </a:solidFill>
                      <a:latin typeface="Times New Roman" pitchFamily="18" charset="0"/>
                      <a:cs typeface="Times New Roman" pitchFamily="18" charset="0"/>
                    </a:rPr>
                    <a:t>Albert Shapero</a:t>
                  </a:r>
                  <a:r>
                    <a:rPr lang="cs-CZ" sz="1200" b="1">
                      <a:latin typeface="Times New Roman" pitchFamily="18" charset="0"/>
                      <a:cs typeface="Times New Roman" pitchFamily="18" charset="0"/>
                    </a:rPr>
                    <a:t> – </a:t>
                  </a:r>
                  <a:r>
                    <a:rPr lang="cs-CZ" sz="1400" b="1">
                      <a:latin typeface="Times New Roman" pitchFamily="18" charset="0"/>
                      <a:cs typeface="Times New Roman" pitchFamily="18" charset="0"/>
                    </a:rPr>
                    <a:t>podnikatel se chápe iniciativy, vytváří určité sociálně-ekonomické mechanismy a počítá s rizikem nezdaru</a:t>
                  </a:r>
                </a:p>
                <a:p>
                  <a:pPr algn="just" eaLnBrk="0" hangingPunct="0"/>
                  <a:endParaRPr lang="cs-CZ" sz="1400" b="1">
                    <a:latin typeface="Times New Roman" pitchFamily="18" charset="0"/>
                  </a:endParaRPr>
                </a:p>
              </p:txBody>
            </p:sp>
            <p:sp>
              <p:nvSpPr>
                <p:cNvPr id="48" name="Rectangle 163"/>
                <p:cNvSpPr>
                  <a:spLocks noChangeArrowheads="1"/>
                </p:cNvSpPr>
                <p:nvPr/>
              </p:nvSpPr>
              <p:spPr bwMode="auto">
                <a:xfrm>
                  <a:off x="632" y="4627"/>
                  <a:ext cx="3080" cy="500"/>
                </a:xfrm>
                <a:prstGeom prst="rect">
                  <a:avLst/>
                </a:prstGeom>
                <a:noFill/>
                <a:ln w="7">
                  <a:solidFill>
                    <a:srgbClr val="A0A0A0"/>
                  </a:solidFill>
                  <a:miter lim="800000"/>
                  <a:headEnd type="none" w="sm" len="sm"/>
                  <a:tailEnd type="none" w="sm" len="sm"/>
                </a:ln>
                <a:effectLst/>
              </p:spPr>
              <p:txBody>
                <a:bodyPr/>
                <a:lstStyle/>
                <a:p>
                  <a:endParaRPr lang="cs-CZ"/>
                </a:p>
              </p:txBody>
            </p:sp>
          </p:grpSp>
          <p:grpSp>
            <p:nvGrpSpPr>
              <p:cNvPr id="29" name="Group 166"/>
              <p:cNvGrpSpPr>
                <a:grpSpLocks/>
              </p:cNvGrpSpPr>
              <p:nvPr/>
            </p:nvGrpSpPr>
            <p:grpSpPr bwMode="auto">
              <a:xfrm>
                <a:off x="0" y="5127"/>
                <a:ext cx="632" cy="500"/>
                <a:chOff x="0" y="5127"/>
                <a:chExt cx="632" cy="500"/>
              </a:xfrm>
            </p:grpSpPr>
            <p:sp>
              <p:nvSpPr>
                <p:cNvPr id="45" name="Rectangle 115"/>
                <p:cNvSpPr>
                  <a:spLocks noChangeArrowheads="1"/>
                </p:cNvSpPr>
                <p:nvPr/>
              </p:nvSpPr>
              <p:spPr bwMode="auto">
                <a:xfrm>
                  <a:off x="28" y="5127"/>
                  <a:ext cx="576" cy="500"/>
                </a:xfrm>
                <a:prstGeom prst="rect">
                  <a:avLst/>
                </a:prstGeom>
                <a:noFill/>
                <a:ln w="9525">
                  <a:noFill/>
                  <a:miter lim="800000"/>
                  <a:headEnd type="none" w="sm" len="sm"/>
                  <a:tailEnd type="none" w="sm" len="sm"/>
                </a:ln>
                <a:effectLst/>
              </p:spPr>
              <p:txBody>
                <a:bodyPr/>
                <a:lstStyle/>
                <a:p>
                  <a:pPr algn="ctr" eaLnBrk="0" hangingPunct="0"/>
                  <a:r>
                    <a:rPr lang="cs-CZ" sz="1600" b="1">
                      <a:latin typeface="Times New Roman" pitchFamily="18" charset="0"/>
                      <a:cs typeface="Times New Roman" pitchFamily="18" charset="0"/>
                    </a:rPr>
                    <a:t>1980</a:t>
                  </a:r>
                  <a:endParaRPr lang="cs-CZ" sz="1600">
                    <a:latin typeface="Times New Roman" pitchFamily="18" charset="0"/>
                    <a:cs typeface="Times New Roman" pitchFamily="18" charset="0"/>
                  </a:endParaRPr>
                </a:p>
                <a:p>
                  <a:pPr algn="ctr" eaLnBrk="0" hangingPunct="0"/>
                  <a:endParaRPr lang="cs-CZ" sz="1600">
                    <a:latin typeface="Times New Roman" pitchFamily="18" charset="0"/>
                  </a:endParaRPr>
                </a:p>
              </p:txBody>
            </p:sp>
            <p:sp>
              <p:nvSpPr>
                <p:cNvPr id="46" name="Rectangle 165"/>
                <p:cNvSpPr>
                  <a:spLocks noChangeArrowheads="1"/>
                </p:cNvSpPr>
                <p:nvPr/>
              </p:nvSpPr>
              <p:spPr bwMode="auto">
                <a:xfrm>
                  <a:off x="0" y="5127"/>
                  <a:ext cx="632" cy="500"/>
                </a:xfrm>
                <a:prstGeom prst="rect">
                  <a:avLst/>
                </a:prstGeom>
                <a:noFill/>
                <a:ln w="7">
                  <a:solidFill>
                    <a:srgbClr val="A0A0A0"/>
                  </a:solidFill>
                  <a:miter lim="800000"/>
                  <a:headEnd type="none" w="sm" len="sm"/>
                  <a:tailEnd type="none" w="sm" len="sm"/>
                </a:ln>
                <a:effectLst/>
              </p:spPr>
              <p:txBody>
                <a:bodyPr/>
                <a:lstStyle/>
                <a:p>
                  <a:endParaRPr lang="cs-CZ"/>
                </a:p>
              </p:txBody>
            </p:sp>
          </p:grpSp>
          <p:grpSp>
            <p:nvGrpSpPr>
              <p:cNvPr id="30" name="Group 168"/>
              <p:cNvGrpSpPr>
                <a:grpSpLocks/>
              </p:cNvGrpSpPr>
              <p:nvPr/>
            </p:nvGrpSpPr>
            <p:grpSpPr bwMode="auto">
              <a:xfrm>
                <a:off x="632" y="5127"/>
                <a:ext cx="3080" cy="500"/>
                <a:chOff x="632" y="5127"/>
                <a:chExt cx="3080" cy="500"/>
              </a:xfrm>
            </p:grpSpPr>
            <p:sp>
              <p:nvSpPr>
                <p:cNvPr id="43" name="Rectangle 116"/>
                <p:cNvSpPr>
                  <a:spLocks noChangeArrowheads="1"/>
                </p:cNvSpPr>
                <p:nvPr/>
              </p:nvSpPr>
              <p:spPr bwMode="auto">
                <a:xfrm>
                  <a:off x="660" y="5127"/>
                  <a:ext cx="3024" cy="500"/>
                </a:xfrm>
                <a:prstGeom prst="rect">
                  <a:avLst/>
                </a:prstGeom>
                <a:noFill/>
                <a:ln w="9525">
                  <a:noFill/>
                  <a:miter lim="800000"/>
                  <a:headEnd type="none" w="sm" len="sm"/>
                  <a:tailEnd type="none" w="sm" len="sm"/>
                </a:ln>
                <a:effectLst/>
              </p:spPr>
              <p:txBody>
                <a:bodyPr/>
                <a:lstStyle/>
                <a:p>
                  <a:pPr algn="just" eaLnBrk="0" hangingPunct="0"/>
                  <a:r>
                    <a:rPr lang="cs-CZ" sz="1400" b="1">
                      <a:solidFill>
                        <a:schemeClr val="hlink"/>
                      </a:solidFill>
                      <a:latin typeface="Times New Roman" pitchFamily="18" charset="0"/>
                      <a:cs typeface="Times New Roman" pitchFamily="18" charset="0"/>
                    </a:rPr>
                    <a:t>Karl Vesper</a:t>
                  </a:r>
                  <a:r>
                    <a:rPr lang="cs-CZ" sz="1100">
                      <a:latin typeface="Times New Roman" pitchFamily="18" charset="0"/>
                      <a:cs typeface="Times New Roman" pitchFamily="18" charset="0"/>
                    </a:rPr>
                    <a:t> </a:t>
                  </a:r>
                  <a:r>
                    <a:rPr lang="cs-CZ" sz="1200" b="1">
                      <a:latin typeface="Times New Roman" pitchFamily="18" charset="0"/>
                      <a:cs typeface="Times New Roman" pitchFamily="18" charset="0"/>
                    </a:rPr>
                    <a:t>– </a:t>
                  </a:r>
                  <a:r>
                    <a:rPr lang="cs-CZ" sz="1400" b="1">
                      <a:latin typeface="Times New Roman" pitchFamily="18" charset="0"/>
                      <a:cs typeface="Times New Roman" pitchFamily="18" charset="0"/>
                    </a:rPr>
                    <a:t>podnikatel je jinak vidět ekonomy, psychology, byznysmeny i politiky</a:t>
                  </a:r>
                </a:p>
                <a:p>
                  <a:pPr algn="just" eaLnBrk="0" hangingPunct="0"/>
                  <a:endParaRPr lang="cs-CZ" sz="1400" b="1">
                    <a:latin typeface="Times New Roman" pitchFamily="18" charset="0"/>
                  </a:endParaRPr>
                </a:p>
              </p:txBody>
            </p:sp>
            <p:sp>
              <p:nvSpPr>
                <p:cNvPr id="44" name="Rectangle 167"/>
                <p:cNvSpPr>
                  <a:spLocks noChangeArrowheads="1"/>
                </p:cNvSpPr>
                <p:nvPr/>
              </p:nvSpPr>
              <p:spPr bwMode="auto">
                <a:xfrm>
                  <a:off x="632" y="5127"/>
                  <a:ext cx="3080" cy="500"/>
                </a:xfrm>
                <a:prstGeom prst="rect">
                  <a:avLst/>
                </a:prstGeom>
                <a:noFill/>
                <a:ln w="7">
                  <a:solidFill>
                    <a:srgbClr val="A0A0A0"/>
                  </a:solidFill>
                  <a:miter lim="800000"/>
                  <a:headEnd type="none" w="sm" len="sm"/>
                  <a:tailEnd type="none" w="sm" len="sm"/>
                </a:ln>
                <a:effectLst/>
              </p:spPr>
              <p:txBody>
                <a:bodyPr/>
                <a:lstStyle/>
                <a:p>
                  <a:endParaRPr lang="cs-CZ"/>
                </a:p>
              </p:txBody>
            </p:sp>
          </p:grpSp>
          <p:grpSp>
            <p:nvGrpSpPr>
              <p:cNvPr id="31" name="Group 170"/>
              <p:cNvGrpSpPr>
                <a:grpSpLocks/>
              </p:cNvGrpSpPr>
              <p:nvPr/>
            </p:nvGrpSpPr>
            <p:grpSpPr bwMode="auto">
              <a:xfrm>
                <a:off x="0" y="5627"/>
                <a:ext cx="632" cy="403"/>
                <a:chOff x="0" y="5627"/>
                <a:chExt cx="632" cy="403"/>
              </a:xfrm>
            </p:grpSpPr>
            <p:sp>
              <p:nvSpPr>
                <p:cNvPr id="41" name="Rectangle 117"/>
                <p:cNvSpPr>
                  <a:spLocks noChangeArrowheads="1"/>
                </p:cNvSpPr>
                <p:nvPr/>
              </p:nvSpPr>
              <p:spPr bwMode="auto">
                <a:xfrm>
                  <a:off x="28" y="5627"/>
                  <a:ext cx="576" cy="403"/>
                </a:xfrm>
                <a:prstGeom prst="rect">
                  <a:avLst/>
                </a:prstGeom>
                <a:noFill/>
                <a:ln w="9525">
                  <a:noFill/>
                  <a:miter lim="800000"/>
                  <a:headEnd type="none" w="sm" len="sm"/>
                  <a:tailEnd type="none" w="sm" len="sm"/>
                </a:ln>
                <a:effectLst/>
              </p:spPr>
              <p:txBody>
                <a:bodyPr/>
                <a:lstStyle/>
                <a:p>
                  <a:pPr algn="ctr" eaLnBrk="0" hangingPunct="0"/>
                  <a:r>
                    <a:rPr lang="cs-CZ" sz="1600" b="1">
                      <a:solidFill>
                        <a:srgbClr val="FF99FF"/>
                      </a:solidFill>
                      <a:latin typeface="Times New Roman" pitchFamily="18" charset="0"/>
                      <a:cs typeface="Times New Roman" pitchFamily="18" charset="0"/>
                    </a:rPr>
                    <a:t>1983</a:t>
                  </a:r>
                  <a:endParaRPr lang="cs-CZ" sz="1600">
                    <a:solidFill>
                      <a:srgbClr val="FF99FF"/>
                    </a:solidFill>
                    <a:latin typeface="Times New Roman" pitchFamily="18" charset="0"/>
                    <a:cs typeface="Times New Roman" pitchFamily="18" charset="0"/>
                  </a:endParaRPr>
                </a:p>
                <a:p>
                  <a:pPr algn="ctr" eaLnBrk="0" hangingPunct="0"/>
                  <a:endParaRPr lang="cs-CZ" sz="1600">
                    <a:solidFill>
                      <a:srgbClr val="FF99FF"/>
                    </a:solidFill>
                    <a:latin typeface="Times New Roman" pitchFamily="18" charset="0"/>
                  </a:endParaRPr>
                </a:p>
              </p:txBody>
            </p:sp>
            <p:sp>
              <p:nvSpPr>
                <p:cNvPr id="42" name="Rectangle 169"/>
                <p:cNvSpPr>
                  <a:spLocks noChangeArrowheads="1"/>
                </p:cNvSpPr>
                <p:nvPr/>
              </p:nvSpPr>
              <p:spPr bwMode="auto">
                <a:xfrm>
                  <a:off x="0" y="5627"/>
                  <a:ext cx="632" cy="403"/>
                </a:xfrm>
                <a:prstGeom prst="rect">
                  <a:avLst/>
                </a:prstGeom>
                <a:noFill/>
                <a:ln w="7">
                  <a:solidFill>
                    <a:srgbClr val="A0A0A0"/>
                  </a:solidFill>
                  <a:miter lim="800000"/>
                  <a:headEnd type="none" w="sm" len="sm"/>
                  <a:tailEnd type="none" w="sm" len="sm"/>
                </a:ln>
                <a:effectLst/>
              </p:spPr>
              <p:txBody>
                <a:bodyPr/>
                <a:lstStyle/>
                <a:p>
                  <a:endParaRPr lang="cs-CZ"/>
                </a:p>
              </p:txBody>
            </p:sp>
          </p:grpSp>
          <p:grpSp>
            <p:nvGrpSpPr>
              <p:cNvPr id="32" name="Group 172"/>
              <p:cNvGrpSpPr>
                <a:grpSpLocks/>
              </p:cNvGrpSpPr>
              <p:nvPr/>
            </p:nvGrpSpPr>
            <p:grpSpPr bwMode="auto">
              <a:xfrm>
                <a:off x="632" y="5627"/>
                <a:ext cx="3080" cy="403"/>
                <a:chOff x="632" y="5627"/>
                <a:chExt cx="3080" cy="403"/>
              </a:xfrm>
            </p:grpSpPr>
            <p:sp>
              <p:nvSpPr>
                <p:cNvPr id="39" name="Rectangle 118"/>
                <p:cNvSpPr>
                  <a:spLocks noChangeArrowheads="1"/>
                </p:cNvSpPr>
                <p:nvPr/>
              </p:nvSpPr>
              <p:spPr bwMode="auto">
                <a:xfrm>
                  <a:off x="660" y="5627"/>
                  <a:ext cx="3024" cy="403"/>
                </a:xfrm>
                <a:prstGeom prst="rect">
                  <a:avLst/>
                </a:prstGeom>
                <a:noFill/>
                <a:ln w="9525">
                  <a:noFill/>
                  <a:miter lim="800000"/>
                  <a:headEnd type="none" w="sm" len="sm"/>
                  <a:tailEnd type="none" w="sm" len="sm"/>
                </a:ln>
                <a:effectLst/>
              </p:spPr>
              <p:txBody>
                <a:bodyPr/>
                <a:lstStyle/>
                <a:p>
                  <a:pPr algn="just" eaLnBrk="0" hangingPunct="0"/>
                  <a:r>
                    <a:rPr lang="cs-CZ" sz="1400" b="1">
                      <a:solidFill>
                        <a:schemeClr val="hlink"/>
                      </a:solidFill>
                      <a:latin typeface="Times New Roman" pitchFamily="18" charset="0"/>
                      <a:cs typeface="Times New Roman" pitchFamily="18" charset="0"/>
                    </a:rPr>
                    <a:t>Gifford Pinchot</a:t>
                  </a:r>
                  <a:r>
                    <a:rPr lang="cs-CZ" sz="1200" b="1">
                      <a:latin typeface="Times New Roman" pitchFamily="18" charset="0"/>
                      <a:cs typeface="Times New Roman" pitchFamily="18" charset="0"/>
                    </a:rPr>
                    <a:t> – </a:t>
                  </a:r>
                  <a:r>
                    <a:rPr lang="cs-CZ" sz="1400" b="1">
                      <a:latin typeface="Times New Roman" pitchFamily="18" charset="0"/>
                      <a:cs typeface="Times New Roman" pitchFamily="18" charset="0"/>
                    </a:rPr>
                    <a:t>intrapodnikatel je podnikatel v rámci již existující organizace</a:t>
                  </a:r>
                </a:p>
                <a:p>
                  <a:pPr algn="just" eaLnBrk="0" hangingPunct="0"/>
                  <a:endParaRPr lang="cs-CZ" sz="1400" b="1">
                    <a:latin typeface="Times New Roman" pitchFamily="18" charset="0"/>
                  </a:endParaRPr>
                </a:p>
              </p:txBody>
            </p:sp>
            <p:sp>
              <p:nvSpPr>
                <p:cNvPr id="40" name="Rectangle 171"/>
                <p:cNvSpPr>
                  <a:spLocks noChangeArrowheads="1"/>
                </p:cNvSpPr>
                <p:nvPr/>
              </p:nvSpPr>
              <p:spPr bwMode="auto">
                <a:xfrm>
                  <a:off x="632" y="5627"/>
                  <a:ext cx="3080" cy="403"/>
                </a:xfrm>
                <a:prstGeom prst="rect">
                  <a:avLst/>
                </a:prstGeom>
                <a:noFill/>
                <a:ln w="7">
                  <a:solidFill>
                    <a:srgbClr val="A0A0A0"/>
                  </a:solidFill>
                  <a:miter lim="800000"/>
                  <a:headEnd type="none" w="sm" len="sm"/>
                  <a:tailEnd type="none" w="sm" len="sm"/>
                </a:ln>
                <a:effectLst/>
              </p:spPr>
              <p:txBody>
                <a:bodyPr/>
                <a:lstStyle/>
                <a:p>
                  <a:endParaRPr lang="cs-CZ"/>
                </a:p>
              </p:txBody>
            </p:sp>
          </p:grpSp>
          <p:grpSp>
            <p:nvGrpSpPr>
              <p:cNvPr id="33" name="Group 174"/>
              <p:cNvGrpSpPr>
                <a:grpSpLocks/>
              </p:cNvGrpSpPr>
              <p:nvPr/>
            </p:nvGrpSpPr>
            <p:grpSpPr bwMode="auto">
              <a:xfrm>
                <a:off x="0" y="6030"/>
                <a:ext cx="632" cy="712"/>
                <a:chOff x="0" y="6030"/>
                <a:chExt cx="632" cy="712"/>
              </a:xfrm>
            </p:grpSpPr>
            <p:sp>
              <p:nvSpPr>
                <p:cNvPr id="37" name="Rectangle 119"/>
                <p:cNvSpPr>
                  <a:spLocks noChangeArrowheads="1"/>
                </p:cNvSpPr>
                <p:nvPr/>
              </p:nvSpPr>
              <p:spPr bwMode="auto">
                <a:xfrm>
                  <a:off x="28" y="6030"/>
                  <a:ext cx="576" cy="712"/>
                </a:xfrm>
                <a:prstGeom prst="rect">
                  <a:avLst/>
                </a:prstGeom>
                <a:noFill/>
                <a:ln w="9525">
                  <a:noFill/>
                  <a:miter lim="800000"/>
                  <a:headEnd type="none" w="sm" len="sm"/>
                  <a:tailEnd type="none" w="sm" len="sm"/>
                </a:ln>
                <a:effectLst/>
              </p:spPr>
              <p:txBody>
                <a:bodyPr/>
                <a:lstStyle/>
                <a:p>
                  <a:pPr algn="ctr" eaLnBrk="0" hangingPunct="0"/>
                  <a:r>
                    <a:rPr lang="cs-CZ" sz="1600" b="1">
                      <a:latin typeface="Times New Roman" pitchFamily="18" charset="0"/>
                      <a:cs typeface="Times New Roman" pitchFamily="18" charset="0"/>
                    </a:rPr>
                    <a:t>1985</a:t>
                  </a:r>
                </a:p>
                <a:p>
                  <a:pPr algn="ctr" eaLnBrk="0" hangingPunct="0"/>
                  <a:endParaRPr lang="cs-CZ" sz="1600" b="1">
                    <a:latin typeface="Times New Roman" pitchFamily="18" charset="0"/>
                  </a:endParaRPr>
                </a:p>
              </p:txBody>
            </p:sp>
            <p:sp>
              <p:nvSpPr>
                <p:cNvPr id="38" name="Rectangle 173"/>
                <p:cNvSpPr>
                  <a:spLocks noChangeArrowheads="1"/>
                </p:cNvSpPr>
                <p:nvPr/>
              </p:nvSpPr>
              <p:spPr bwMode="auto">
                <a:xfrm>
                  <a:off x="0" y="6030"/>
                  <a:ext cx="632" cy="712"/>
                </a:xfrm>
                <a:prstGeom prst="rect">
                  <a:avLst/>
                </a:prstGeom>
                <a:noFill/>
                <a:ln w="7">
                  <a:solidFill>
                    <a:srgbClr val="A0A0A0"/>
                  </a:solidFill>
                  <a:miter lim="800000"/>
                  <a:headEnd type="none" w="sm" len="sm"/>
                  <a:tailEnd type="none" w="sm" len="sm"/>
                </a:ln>
                <a:effectLst/>
              </p:spPr>
              <p:txBody>
                <a:bodyPr/>
                <a:lstStyle/>
                <a:p>
                  <a:endParaRPr lang="cs-CZ"/>
                </a:p>
              </p:txBody>
            </p:sp>
          </p:grpSp>
          <p:grpSp>
            <p:nvGrpSpPr>
              <p:cNvPr id="34" name="Group 176"/>
              <p:cNvGrpSpPr>
                <a:grpSpLocks/>
              </p:cNvGrpSpPr>
              <p:nvPr/>
            </p:nvGrpSpPr>
            <p:grpSpPr bwMode="auto">
              <a:xfrm>
                <a:off x="632" y="6030"/>
                <a:ext cx="3080" cy="712"/>
                <a:chOff x="632" y="6030"/>
                <a:chExt cx="3080" cy="712"/>
              </a:xfrm>
            </p:grpSpPr>
            <p:sp>
              <p:nvSpPr>
                <p:cNvPr id="35" name="Rectangle 120"/>
                <p:cNvSpPr>
                  <a:spLocks noChangeArrowheads="1"/>
                </p:cNvSpPr>
                <p:nvPr/>
              </p:nvSpPr>
              <p:spPr bwMode="auto">
                <a:xfrm>
                  <a:off x="660" y="6030"/>
                  <a:ext cx="3024" cy="712"/>
                </a:xfrm>
                <a:prstGeom prst="rect">
                  <a:avLst/>
                </a:prstGeom>
                <a:noFill/>
                <a:ln w="9525">
                  <a:noFill/>
                  <a:miter lim="800000"/>
                  <a:headEnd type="none" w="sm" len="sm"/>
                  <a:tailEnd type="none" w="sm" len="sm"/>
                </a:ln>
                <a:effectLst/>
              </p:spPr>
              <p:txBody>
                <a:bodyPr/>
                <a:lstStyle/>
                <a:p>
                  <a:pPr algn="just" eaLnBrk="0" hangingPunct="0"/>
                  <a:r>
                    <a:rPr lang="cs-CZ" sz="1400" b="1">
                      <a:solidFill>
                        <a:schemeClr val="hlink"/>
                      </a:solidFill>
                      <a:latin typeface="Times New Roman" pitchFamily="18" charset="0"/>
                      <a:cs typeface="Times New Roman" pitchFamily="18" charset="0"/>
                    </a:rPr>
                    <a:t>Robert Hisrich</a:t>
                  </a:r>
                  <a:r>
                    <a:rPr lang="cs-CZ" sz="1400" b="1">
                      <a:latin typeface="Times New Roman" pitchFamily="18" charset="0"/>
                      <a:cs typeface="Times New Roman" pitchFamily="18" charset="0"/>
                    </a:rPr>
                    <a:t> – </a:t>
                  </a:r>
                  <a:r>
                    <a:rPr lang="cs-CZ" sz="1300" b="1">
                      <a:latin typeface="Times New Roman" pitchFamily="18" charset="0"/>
                      <a:cs typeface="Times New Roman" pitchFamily="18" charset="0"/>
                    </a:rPr>
                    <a:t>podnikání je proces vytváření čehosi jiného, čemuž náleží hodnota prostřednictvím vynakládaného času a úsilí, přebírání doprovodných finančních, psychických a společenských rizik a získávání výsledné odměny v podobě peněžního a osobního uspokojení</a:t>
                  </a:r>
                  <a:r>
                    <a:rPr lang="cs-CZ" sz="1400" b="1">
                      <a:latin typeface="Times New Roman" pitchFamily="18" charset="0"/>
                      <a:cs typeface="Times New Roman" pitchFamily="18" charset="0"/>
                    </a:rPr>
                    <a:t> </a:t>
                  </a:r>
                </a:p>
                <a:p>
                  <a:pPr algn="just" eaLnBrk="0" hangingPunct="0"/>
                  <a:endParaRPr lang="cs-CZ" sz="1400" b="1">
                    <a:latin typeface="Times New Roman" pitchFamily="18" charset="0"/>
                  </a:endParaRPr>
                </a:p>
              </p:txBody>
            </p:sp>
            <p:sp>
              <p:nvSpPr>
                <p:cNvPr id="36" name="Rectangle 175"/>
                <p:cNvSpPr>
                  <a:spLocks noChangeArrowheads="1"/>
                </p:cNvSpPr>
                <p:nvPr/>
              </p:nvSpPr>
              <p:spPr bwMode="auto">
                <a:xfrm>
                  <a:off x="632" y="6030"/>
                  <a:ext cx="3080" cy="712"/>
                </a:xfrm>
                <a:prstGeom prst="rect">
                  <a:avLst/>
                </a:prstGeom>
                <a:noFill/>
                <a:ln w="7">
                  <a:solidFill>
                    <a:srgbClr val="A0A0A0"/>
                  </a:solidFill>
                  <a:miter lim="800000"/>
                  <a:headEnd type="none" w="sm" len="sm"/>
                  <a:tailEnd type="none" w="sm" len="sm"/>
                </a:ln>
                <a:effectLst/>
              </p:spPr>
              <p:txBody>
                <a:bodyPr/>
                <a:lstStyle/>
                <a:p>
                  <a:endParaRPr lang="cs-CZ"/>
                </a:p>
              </p:txBody>
            </p:sp>
          </p:grpSp>
        </p:grpSp>
        <p:sp>
          <p:nvSpPr>
            <p:cNvPr id="6" name="Rectangle 178"/>
            <p:cNvSpPr>
              <a:spLocks noChangeArrowheads="1"/>
            </p:cNvSpPr>
            <p:nvPr/>
          </p:nvSpPr>
          <p:spPr bwMode="auto">
            <a:xfrm>
              <a:off x="-3" y="400"/>
              <a:ext cx="3718" cy="6345"/>
            </a:xfrm>
            <a:prstGeom prst="rect">
              <a:avLst/>
            </a:prstGeom>
            <a:noFill/>
            <a:ln w="9525">
              <a:solidFill>
                <a:srgbClr val="A0A0A0"/>
              </a:solidFill>
              <a:miter lim="800000"/>
              <a:headEnd type="none" w="sm" len="sm"/>
              <a:tailEnd type="none" w="sm" len="sm"/>
            </a:ln>
            <a:effectLst/>
          </p:spPr>
          <p:txBody>
            <a:bodyPr/>
            <a:lstStyle/>
            <a:p>
              <a:endParaRPr lang="cs-CZ"/>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adpis 2"/>
          <p:cNvSpPr>
            <a:spLocks noGrp="1"/>
          </p:cNvSpPr>
          <p:nvPr>
            <p:ph type="title"/>
          </p:nvPr>
        </p:nvSpPr>
        <p:spPr>
          <a:xfrm>
            <a:off x="723591" y="804333"/>
            <a:ext cx="2543925" cy="5249334"/>
          </a:xfrm>
        </p:spPr>
        <p:txBody>
          <a:bodyPr>
            <a:normAutofit/>
          </a:bodyPr>
          <a:lstStyle/>
          <a:p>
            <a:pPr algn="r"/>
            <a:r>
              <a:rPr lang="cs-CZ">
                <a:solidFill>
                  <a:srgbClr val="FFFFFF"/>
                </a:solidFill>
              </a:rPr>
              <a:t>Historie podnikání I (ranné stádium)</a:t>
            </a:r>
          </a:p>
        </p:txBody>
      </p:sp>
      <p:sp>
        <p:nvSpPr>
          <p:cNvPr id="2" name="Zástupný symbol pro obsah 1"/>
          <p:cNvSpPr>
            <a:spLocks noGrp="1"/>
          </p:cNvSpPr>
          <p:nvPr>
            <p:ph idx="1"/>
          </p:nvPr>
        </p:nvSpPr>
        <p:spPr>
          <a:xfrm>
            <a:off x="3713286" y="804333"/>
            <a:ext cx="4729502" cy="5249334"/>
          </a:xfrm>
        </p:spPr>
        <p:txBody>
          <a:bodyPr anchor="ctr">
            <a:normAutofit/>
          </a:bodyPr>
          <a:lstStyle/>
          <a:p>
            <a:r>
              <a:rPr lang="cs-CZ" b="1"/>
              <a:t>Slovo „</a:t>
            </a:r>
            <a:r>
              <a:rPr lang="cs-CZ" b="1" err="1"/>
              <a:t>Entrepreneur</a:t>
            </a:r>
            <a:r>
              <a:rPr lang="cs-CZ" b="1"/>
              <a:t>“ (podnikatel) pochází z francouzštiny, kde doslovně znamená </a:t>
            </a:r>
            <a:r>
              <a:rPr lang="cs-CZ" b="1" i="1"/>
              <a:t>„Zprostředkovatel“</a:t>
            </a:r>
            <a:r>
              <a:rPr lang="cs-CZ" b="1"/>
              <a:t> nebo </a:t>
            </a:r>
            <a:r>
              <a:rPr lang="cs-CZ" b="1" i="1"/>
              <a:t>„Prostředník“.</a:t>
            </a:r>
          </a:p>
          <a:p>
            <a:pPr>
              <a:buNone/>
            </a:pPr>
            <a:endParaRPr lang="cs-CZ" b="1" i="1"/>
          </a:p>
          <a:p>
            <a:r>
              <a:rPr lang="cs-CZ" b="1" err="1"/>
              <a:t>Marco</a:t>
            </a:r>
            <a:r>
              <a:rPr lang="cs-CZ" b="1"/>
              <a:t> Polo, zřídil obchodní trasy na dálný východ (uzavřel smlouvu o prodeji zboží) se zámožnou osobou. </a:t>
            </a:r>
          </a:p>
          <a:p>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adpis 2"/>
          <p:cNvSpPr>
            <a:spLocks noGrp="1"/>
          </p:cNvSpPr>
          <p:nvPr>
            <p:ph type="title"/>
          </p:nvPr>
        </p:nvSpPr>
        <p:spPr>
          <a:xfrm>
            <a:off x="723591" y="804333"/>
            <a:ext cx="2543925" cy="5249334"/>
          </a:xfrm>
        </p:spPr>
        <p:txBody>
          <a:bodyPr>
            <a:normAutofit/>
          </a:bodyPr>
          <a:lstStyle/>
          <a:p>
            <a:pPr algn="r"/>
            <a:r>
              <a:rPr lang="cs-CZ">
                <a:solidFill>
                  <a:srgbClr val="FFFFFF"/>
                </a:solidFill>
              </a:rPr>
              <a:t>Historie podnikání II (středověk)</a:t>
            </a:r>
          </a:p>
        </p:txBody>
      </p:sp>
      <p:sp>
        <p:nvSpPr>
          <p:cNvPr id="2" name="Zástupný symbol pro obsah 1"/>
          <p:cNvSpPr>
            <a:spLocks noGrp="1"/>
          </p:cNvSpPr>
          <p:nvPr>
            <p:ph idx="1"/>
          </p:nvPr>
        </p:nvSpPr>
        <p:spPr>
          <a:xfrm>
            <a:off x="3713286" y="804333"/>
            <a:ext cx="4729502" cy="5249334"/>
          </a:xfrm>
        </p:spPr>
        <p:txBody>
          <a:bodyPr anchor="ctr">
            <a:normAutofit/>
          </a:bodyPr>
          <a:lstStyle/>
          <a:p>
            <a:r>
              <a:rPr lang="cs-CZ" b="1"/>
              <a:t>Ve středověku pojem „</a:t>
            </a:r>
            <a:r>
              <a:rPr lang="cs-CZ" b="1" err="1"/>
              <a:t>Entrepreneur</a:t>
            </a:r>
            <a:r>
              <a:rPr lang="cs-CZ" b="1"/>
              <a:t>“ označoval účastníka válečných akcí, jakož i sobu, řídící velké projekty.</a:t>
            </a:r>
          </a:p>
          <a:p>
            <a:endParaRPr lang="cs-CZ" b="1"/>
          </a:p>
          <a:p>
            <a:r>
              <a:rPr lang="cs-CZ" b="1"/>
              <a:t>Osoba nenesla z projektů žádná rizika, pouze je řídila. Typickým podnikatelem středověku byl </a:t>
            </a:r>
            <a:r>
              <a:rPr lang="cs-CZ" b="1" i="1"/>
              <a:t>„klerik“,</a:t>
            </a:r>
            <a:r>
              <a:rPr lang="cs-CZ" b="1"/>
              <a:t> tedy osoba zodpovídající za výstavbu velkých architektonických komplexů (hrady, pevnosti, veřejné budovy, opatství a katedrály)  </a:t>
            </a:r>
          </a:p>
          <a:p>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8614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adpis 2"/>
          <p:cNvSpPr>
            <a:spLocks noGrp="1"/>
          </p:cNvSpPr>
          <p:nvPr>
            <p:ph type="title"/>
          </p:nvPr>
        </p:nvSpPr>
        <p:spPr>
          <a:xfrm>
            <a:off x="482601" y="643467"/>
            <a:ext cx="2561709" cy="5571066"/>
          </a:xfrm>
        </p:spPr>
        <p:txBody>
          <a:bodyPr>
            <a:normAutofit/>
          </a:bodyPr>
          <a:lstStyle/>
          <a:p>
            <a:r>
              <a:rPr lang="cs-CZ">
                <a:solidFill>
                  <a:srgbClr val="FFFFFF"/>
                </a:solidFill>
              </a:rPr>
              <a:t>Podnikání v ČR</a:t>
            </a:r>
          </a:p>
        </p:txBody>
      </p:sp>
      <p:graphicFrame>
        <p:nvGraphicFramePr>
          <p:cNvPr id="5" name="Zástupný symbol pro obsah 1">
            <a:extLst>
              <a:ext uri="{FF2B5EF4-FFF2-40B4-BE49-F238E27FC236}">
                <a16:creationId xmlns:a16="http://schemas.microsoft.com/office/drawing/2014/main" id="{8C5D7328-B344-D290-A533-108785C4EBB7}"/>
              </a:ext>
            </a:extLst>
          </p:cNvPr>
          <p:cNvGraphicFramePr>
            <a:graphicFrameLocks noGrp="1"/>
          </p:cNvGraphicFramePr>
          <p:nvPr>
            <p:ph idx="1"/>
            <p:extLst>
              <p:ext uri="{D42A27DB-BD31-4B8C-83A1-F6EECF244321}">
                <p14:modId xmlns:p14="http://schemas.microsoft.com/office/powerpoint/2010/main" val="678739898"/>
              </p:ext>
            </p:extLst>
          </p:nvPr>
        </p:nvGraphicFramePr>
        <p:xfrm>
          <a:off x="4202906" y="954088"/>
          <a:ext cx="4231481"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723591" y="804333"/>
            <a:ext cx="2543925" cy="5249334"/>
          </a:xfrm>
        </p:spPr>
        <p:txBody>
          <a:bodyPr>
            <a:normAutofit/>
          </a:bodyPr>
          <a:lstStyle/>
          <a:p>
            <a:pPr algn="r"/>
            <a:r>
              <a:rPr lang="cs-CZ">
                <a:solidFill>
                  <a:srgbClr val="FFFFFF"/>
                </a:solidFill>
              </a:rPr>
              <a:t>Náplň kurzu</a:t>
            </a:r>
          </a:p>
        </p:txBody>
      </p:sp>
      <p:sp>
        <p:nvSpPr>
          <p:cNvPr id="3" name="Zástupný symbol pro obsah 2"/>
          <p:cNvSpPr>
            <a:spLocks noGrp="1"/>
          </p:cNvSpPr>
          <p:nvPr>
            <p:ph idx="1"/>
          </p:nvPr>
        </p:nvSpPr>
        <p:spPr>
          <a:xfrm>
            <a:off x="3713286" y="804333"/>
            <a:ext cx="4729502" cy="5249334"/>
          </a:xfrm>
        </p:spPr>
        <p:txBody>
          <a:bodyPr anchor="ctr">
            <a:normAutofit/>
          </a:bodyPr>
          <a:lstStyle/>
          <a:p>
            <a:pPr marL="624078" indent="-514350">
              <a:buAutoNum type="arabicPeriod"/>
            </a:pPr>
            <a:r>
              <a:rPr lang="cs-CZ" sz="1900" b="1"/>
              <a:t>Blok – podnik, podnikání, MSP, specifika marketingu v MSP, etika v podnikání</a:t>
            </a:r>
          </a:p>
          <a:p>
            <a:pPr marL="624078" indent="-514350">
              <a:buAutoNum type="arabicPeriod"/>
            </a:pPr>
            <a:endParaRPr lang="cs-CZ" sz="1900"/>
          </a:p>
          <a:p>
            <a:pPr marL="624078" indent="-514350">
              <a:buAutoNum type="arabicPeriod"/>
            </a:pPr>
            <a:r>
              <a:rPr lang="cs-CZ" sz="1900"/>
              <a:t>Blok – komunikace a její druhy, model komunikace, integrovaná komunikace, zaměření se na vnitropodnikovou komunikaci</a:t>
            </a:r>
          </a:p>
          <a:p>
            <a:pPr marL="624078" indent="-514350">
              <a:buAutoNum type="arabicPeriod"/>
            </a:pPr>
            <a:endParaRPr lang="cs-CZ" sz="1900"/>
          </a:p>
          <a:p>
            <a:pPr marL="624078" indent="-514350">
              <a:buAutoNum type="arabicPeriod"/>
            </a:pPr>
            <a:r>
              <a:rPr lang="cs-CZ" sz="1900"/>
              <a:t>Blok – komunikace se zájmovými skupinami (externí komunikace), marketingová komunikace MSP</a:t>
            </a:r>
          </a:p>
          <a:p>
            <a:pPr marL="624078" indent="-514350">
              <a:buAutoNum type="arabicPeriod"/>
            </a:pPr>
            <a:endParaRPr lang="cs-CZ" sz="1900"/>
          </a:p>
          <a:p>
            <a:pPr marL="624078" indent="-514350">
              <a:buAutoNum type="arabicPeriod"/>
            </a:pPr>
            <a:r>
              <a:rPr lang="cs-CZ" sz="1900"/>
              <a:t>Blok – Komunikace značky </a:t>
            </a:r>
          </a:p>
          <a:p>
            <a:pPr marL="624078" indent="-514350">
              <a:buNone/>
            </a:pPr>
            <a:r>
              <a:rPr lang="cs-CZ" sz="190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adpis 2"/>
          <p:cNvSpPr>
            <a:spLocks noGrp="1"/>
          </p:cNvSpPr>
          <p:nvPr>
            <p:ph type="title"/>
          </p:nvPr>
        </p:nvSpPr>
        <p:spPr>
          <a:xfrm>
            <a:off x="723591" y="804333"/>
            <a:ext cx="2543925" cy="5249334"/>
          </a:xfrm>
        </p:spPr>
        <p:txBody>
          <a:bodyPr>
            <a:normAutofit/>
          </a:bodyPr>
          <a:lstStyle/>
          <a:p>
            <a:pPr algn="r"/>
            <a:r>
              <a:rPr lang="cs-CZ">
                <a:solidFill>
                  <a:srgbClr val="FFFFFF"/>
                </a:solidFill>
              </a:rPr>
              <a:t>Rodinné podnikání</a:t>
            </a:r>
          </a:p>
        </p:txBody>
      </p:sp>
      <p:sp>
        <p:nvSpPr>
          <p:cNvPr id="2" name="Zástupný symbol pro obsah 1"/>
          <p:cNvSpPr>
            <a:spLocks noGrp="1"/>
          </p:cNvSpPr>
          <p:nvPr>
            <p:ph idx="1"/>
          </p:nvPr>
        </p:nvSpPr>
        <p:spPr>
          <a:xfrm>
            <a:off x="3713286" y="804333"/>
            <a:ext cx="4729502" cy="5249334"/>
          </a:xfrm>
        </p:spPr>
        <p:txBody>
          <a:bodyPr anchor="ctr">
            <a:normAutofit/>
          </a:bodyPr>
          <a:lstStyle/>
          <a:p>
            <a:r>
              <a:rPr lang="cs-CZ" dirty="0"/>
              <a:t>Ve srovnání s evropskými zeměmi je v ČR nedoceněno</a:t>
            </a:r>
          </a:p>
          <a:p>
            <a:r>
              <a:rPr lang="cs-CZ" dirty="0"/>
              <a:t>Tvoří kolem 85% všech podniků</a:t>
            </a:r>
          </a:p>
          <a:p>
            <a:r>
              <a:rPr lang="cs-CZ" dirty="0"/>
              <a:t>Největší zastoupení: Itálie – 95%</a:t>
            </a:r>
          </a:p>
          <a:p>
            <a:r>
              <a:rPr lang="pl-PL" dirty="0"/>
              <a:t>Za rodinný podnik lze považovat podnik </a:t>
            </a:r>
            <a:r>
              <a:rPr lang="cs-CZ" dirty="0"/>
              <a:t>splňující alespoň jedno z následujících kritérií:</a:t>
            </a:r>
          </a:p>
          <a:p>
            <a:pPr lvl="2"/>
            <a:r>
              <a:rPr lang="pl-PL" dirty="0"/>
              <a:t>majitel považuje svůj podnik za rodinný podnik;</a:t>
            </a:r>
          </a:p>
          <a:p>
            <a:pPr lvl="2"/>
            <a:r>
              <a:rPr lang="cs-CZ" dirty="0"/>
              <a:t>majitel má v úmyslu předat svůj podnik blízkému příbuznému;</a:t>
            </a:r>
          </a:p>
          <a:p>
            <a:pPr lvl="2"/>
            <a:r>
              <a:rPr lang="pl-PL" dirty="0"/>
              <a:t>kromě majitele je v podniku zaměstnán i jiný člen rodiny, který je </a:t>
            </a:r>
            <a:r>
              <a:rPr lang="cs-CZ" dirty="0"/>
              <a:t>součástí každodenního řídícího procesu</a:t>
            </a:r>
          </a:p>
          <a:p>
            <a:pPr lvl="2"/>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endParaRPr lang="cs-CZ"/>
          </a:p>
        </p:txBody>
      </p:sp>
      <p:pic>
        <p:nvPicPr>
          <p:cNvPr id="1026" name="Picture 2"/>
          <p:cNvPicPr>
            <a:picLocks noGrp="1" noChangeAspect="1" noChangeArrowheads="1"/>
          </p:cNvPicPr>
          <p:nvPr>
            <p:ph idx="1"/>
          </p:nvPr>
        </p:nvPicPr>
        <p:blipFill>
          <a:blip r:embed="rId2" cstate="print"/>
          <a:srcRect/>
          <a:stretch>
            <a:fillRect/>
          </a:stretch>
        </p:blipFill>
        <p:spPr bwMode="auto">
          <a:xfrm>
            <a:off x="-28011" y="260648"/>
            <a:ext cx="8992500" cy="6408712"/>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adpis 2"/>
          <p:cNvSpPr>
            <a:spLocks noGrp="1"/>
          </p:cNvSpPr>
          <p:nvPr>
            <p:ph type="title"/>
          </p:nvPr>
        </p:nvSpPr>
        <p:spPr>
          <a:xfrm>
            <a:off x="723591" y="804333"/>
            <a:ext cx="2543925" cy="5249334"/>
          </a:xfrm>
        </p:spPr>
        <p:txBody>
          <a:bodyPr>
            <a:normAutofit/>
          </a:bodyPr>
          <a:lstStyle/>
          <a:p>
            <a:pPr algn="r"/>
            <a:r>
              <a:rPr lang="cs-CZ">
                <a:solidFill>
                  <a:srgbClr val="FFFFFF"/>
                </a:solidFill>
              </a:rPr>
              <a:t>Definice rodinného podnikání (platná od května 2019)</a:t>
            </a:r>
          </a:p>
        </p:txBody>
      </p:sp>
      <p:sp>
        <p:nvSpPr>
          <p:cNvPr id="2" name="Zástupný symbol pro obsah 1"/>
          <p:cNvSpPr>
            <a:spLocks noGrp="1"/>
          </p:cNvSpPr>
          <p:nvPr>
            <p:ph idx="1"/>
          </p:nvPr>
        </p:nvSpPr>
        <p:spPr>
          <a:xfrm>
            <a:off x="3713286" y="804333"/>
            <a:ext cx="4729502" cy="5249334"/>
          </a:xfrm>
        </p:spPr>
        <p:txBody>
          <a:bodyPr anchor="ctr">
            <a:normAutofit/>
          </a:bodyPr>
          <a:lstStyle/>
          <a:p>
            <a:pPr marL="109728" indent="0">
              <a:buNone/>
            </a:pPr>
            <a:r>
              <a:rPr lang="cs-CZ" sz="1700"/>
              <a:t>Rodinným podnikem je </a:t>
            </a:r>
            <a:r>
              <a:rPr lang="cs-CZ" sz="1700" b="1"/>
              <a:t>rodinná obchodní korporace</a:t>
            </a:r>
            <a:r>
              <a:rPr lang="cs-CZ" sz="1700"/>
              <a:t> nebo rodinná živnost.</a:t>
            </a:r>
          </a:p>
          <a:p>
            <a:pPr marL="624078" indent="-514350">
              <a:buFont typeface="+mj-lt"/>
              <a:buAutoNum type="arabicPeriod"/>
            </a:pPr>
            <a:r>
              <a:rPr lang="cs-CZ" sz="1700"/>
              <a:t>Rodinnou obchodní korporací je obchodní korporace, ve které je nadpoloviční počet společníků tvořen členy jedné rodiny a alespoň jeden člen této rodiny je jejím statutárním orgánem nebo ve které členové jedné rodiny přímo nebo nepřímo vykonávají většinu hlasovacích práv a alespoň jeden člen této rodiny je členem statutárního orgánu této obchodní korporace. Za rodinnou obchodní korporaci se považuje také obchodní korporace, ve které většinu hlasovacích práv vykonává ve prospěch jedné rodiny fundace nebo </a:t>
            </a:r>
            <a:r>
              <a:rPr lang="cs-CZ" sz="1700" err="1"/>
              <a:t>svěřenský</a:t>
            </a:r>
            <a:r>
              <a:rPr lang="cs-CZ" sz="1700"/>
              <a:t> správce </a:t>
            </a:r>
            <a:r>
              <a:rPr lang="cs-CZ" sz="1700" err="1"/>
              <a:t>svěřenského</a:t>
            </a:r>
            <a:r>
              <a:rPr lang="cs-CZ" sz="1700"/>
              <a:t> fondu, pokud je současně alespoň jeden člen této rodiny členem statutárního orgánu fundace, nebo </a:t>
            </a:r>
            <a:r>
              <a:rPr lang="cs-CZ" sz="1700" err="1"/>
              <a:t>svěřenský</a:t>
            </a:r>
            <a:r>
              <a:rPr lang="cs-CZ" sz="1700"/>
              <a:t> správce </a:t>
            </a:r>
            <a:r>
              <a:rPr lang="cs-CZ" sz="1700" err="1"/>
              <a:t>svěřenského</a:t>
            </a:r>
            <a:r>
              <a:rPr lang="cs-CZ" sz="1700"/>
              <a:t> fondu.</a:t>
            </a:r>
          </a:p>
          <a:p>
            <a:endParaRPr lang="cs-CZ" sz="1700"/>
          </a:p>
        </p:txBody>
      </p:sp>
    </p:spTree>
    <p:extLst>
      <p:ext uri="{BB962C8B-B14F-4D97-AF65-F5344CB8AC3E}">
        <p14:creationId xmlns:p14="http://schemas.microsoft.com/office/powerpoint/2010/main" val="1403083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adpis 2"/>
          <p:cNvSpPr>
            <a:spLocks noGrp="1"/>
          </p:cNvSpPr>
          <p:nvPr>
            <p:ph type="title"/>
          </p:nvPr>
        </p:nvSpPr>
        <p:spPr>
          <a:xfrm>
            <a:off x="723591" y="804333"/>
            <a:ext cx="2543925" cy="5249334"/>
          </a:xfrm>
        </p:spPr>
        <p:txBody>
          <a:bodyPr>
            <a:normAutofit/>
          </a:bodyPr>
          <a:lstStyle/>
          <a:p>
            <a:pPr algn="r"/>
            <a:r>
              <a:rPr lang="cs-CZ">
                <a:solidFill>
                  <a:srgbClr val="FFFFFF"/>
                </a:solidFill>
              </a:rPr>
              <a:t>Definice rodinného podnikání (platná od května 2019)</a:t>
            </a:r>
          </a:p>
        </p:txBody>
      </p:sp>
      <p:sp>
        <p:nvSpPr>
          <p:cNvPr id="2" name="Zástupný symbol pro obsah 1"/>
          <p:cNvSpPr>
            <a:spLocks noGrp="1"/>
          </p:cNvSpPr>
          <p:nvPr>
            <p:ph idx="1"/>
          </p:nvPr>
        </p:nvSpPr>
        <p:spPr>
          <a:xfrm>
            <a:off x="3713286" y="804333"/>
            <a:ext cx="4729502" cy="5249334"/>
          </a:xfrm>
        </p:spPr>
        <p:txBody>
          <a:bodyPr anchor="ctr">
            <a:normAutofit/>
          </a:bodyPr>
          <a:lstStyle/>
          <a:p>
            <a:pPr marL="109728" indent="0">
              <a:buNone/>
            </a:pPr>
            <a:r>
              <a:rPr lang="cs-CZ" sz="1600"/>
              <a:t>Rodinným podnikem je rodinná obchodní korporace nebo </a:t>
            </a:r>
            <a:r>
              <a:rPr lang="cs-CZ" sz="1600" b="1"/>
              <a:t>rodinná živnost</a:t>
            </a:r>
            <a:r>
              <a:rPr lang="cs-CZ" sz="1600"/>
              <a:t>.</a:t>
            </a:r>
          </a:p>
          <a:p>
            <a:endParaRPr lang="cs-CZ" sz="1600"/>
          </a:p>
          <a:p>
            <a:pPr marL="624078" indent="-514350">
              <a:buFont typeface="+mj-lt"/>
              <a:buAutoNum type="arabicPeriod"/>
            </a:pPr>
            <a:r>
              <a:rPr lang="cs-CZ" sz="1600"/>
              <a:t>Rodinná živnost je podnikání, na kterém se svojí prací anebo majetkem podílejí nejméně dva členové jedné rodiny a nejméně jeden z členů této rodiny je držitelem živnostenského nebo jiného obdobného oprávnění nebo je oprávněn k podnikání z jiného důvodu.</a:t>
            </a:r>
          </a:p>
          <a:p>
            <a:pPr marL="624078" indent="-514350">
              <a:buFont typeface="+mj-lt"/>
              <a:buAutoNum type="arabicPeriod"/>
            </a:pPr>
            <a:endParaRPr lang="cs-CZ" sz="1600"/>
          </a:p>
          <a:p>
            <a:pPr marL="624078" indent="-514350">
              <a:buFont typeface="+mj-lt"/>
              <a:buAutoNum type="arabicPeriod"/>
            </a:pPr>
            <a:r>
              <a:rPr lang="cs-CZ" sz="1600"/>
              <a:t>Za členy jedné rodiny se pro účely rodinného podniku považují společně pracující manželé nebo partneři nebo alespoň s jedním z manželů nebo partnerů i jejich příbuzní až do třetího stupně osoby s manžely nebo partnery </a:t>
            </a:r>
            <a:r>
              <a:rPr lang="cs-CZ" sz="1600" err="1"/>
              <a:t>sešvagřené</a:t>
            </a:r>
            <a:r>
              <a:rPr lang="cs-CZ" sz="1600"/>
              <a:t> až do druhého stupně, dále osoby příbuzné v přímé linii, nebo sourozenci. Je-li mezi nimi osoba, která není plně svéprávná, zastupuje ji při hlasování zákonný zástupce, pokud je nezletilá, jinak opatrovník.</a:t>
            </a:r>
          </a:p>
          <a:p>
            <a:endParaRPr lang="cs-CZ" sz="1600"/>
          </a:p>
        </p:txBody>
      </p:sp>
    </p:spTree>
    <p:extLst>
      <p:ext uri="{BB962C8B-B14F-4D97-AF65-F5344CB8AC3E}">
        <p14:creationId xmlns:p14="http://schemas.microsoft.com/office/powerpoint/2010/main" val="35838597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adpis 2"/>
          <p:cNvSpPr>
            <a:spLocks noGrp="1"/>
          </p:cNvSpPr>
          <p:nvPr>
            <p:ph type="title"/>
          </p:nvPr>
        </p:nvSpPr>
        <p:spPr>
          <a:xfrm>
            <a:off x="723591" y="804333"/>
            <a:ext cx="2543925" cy="5249334"/>
          </a:xfrm>
        </p:spPr>
        <p:txBody>
          <a:bodyPr>
            <a:normAutofit/>
          </a:bodyPr>
          <a:lstStyle/>
          <a:p>
            <a:pPr algn="r"/>
            <a:r>
              <a:rPr lang="cs-CZ" sz="4100">
                <a:solidFill>
                  <a:srgbClr val="FFFFFF"/>
                </a:solidFill>
              </a:rPr>
              <a:t>Timesharing – podnikám a užívám si</a:t>
            </a:r>
          </a:p>
        </p:txBody>
      </p:sp>
      <p:sp>
        <p:nvSpPr>
          <p:cNvPr id="2" name="Zástupný symbol pro obsah 1"/>
          <p:cNvSpPr>
            <a:spLocks noGrp="1"/>
          </p:cNvSpPr>
          <p:nvPr>
            <p:ph idx="1"/>
          </p:nvPr>
        </p:nvSpPr>
        <p:spPr>
          <a:xfrm>
            <a:off x="3713286" y="804333"/>
            <a:ext cx="4729502" cy="5249334"/>
          </a:xfrm>
        </p:spPr>
        <p:txBody>
          <a:bodyPr anchor="ctr">
            <a:normAutofit/>
          </a:bodyPr>
          <a:lstStyle/>
          <a:p>
            <a:r>
              <a:rPr lang="cs-CZ" dirty="0"/>
              <a:t>Sdílení času = forma užívání nemovitostí či jejich částí za rekreačním účelem</a:t>
            </a:r>
          </a:p>
          <a:p>
            <a:r>
              <a:rPr lang="cs-CZ" dirty="0"/>
              <a:t>Spotřebitel získává právo užívat určitou nemovitost na určité období (poměrně dlouhé období)</a:t>
            </a:r>
          </a:p>
          <a:p>
            <a:r>
              <a:rPr lang="cs-CZ" dirty="0"/>
              <a:t>Není tedy novým vlastníkem nemovitosti, ale má koupené právo ji užívat</a:t>
            </a:r>
          </a:p>
          <a:p>
            <a:endParaRPr lang="cs-CZ" dirty="0"/>
          </a:p>
          <a:p>
            <a:pPr marL="109728" indent="0">
              <a:buNone/>
            </a:pPr>
            <a:r>
              <a:rPr lang="cs-CZ" dirty="0"/>
              <a:t>Počátky sahají do 60.let min. století – francouzské Alpy – prázdninové vily</a:t>
            </a:r>
          </a:p>
        </p:txBody>
      </p:sp>
    </p:spTree>
    <p:extLst>
      <p:ext uri="{BB962C8B-B14F-4D97-AF65-F5344CB8AC3E}">
        <p14:creationId xmlns:p14="http://schemas.microsoft.com/office/powerpoint/2010/main" val="38435581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adpis 2"/>
          <p:cNvSpPr>
            <a:spLocks noGrp="1"/>
          </p:cNvSpPr>
          <p:nvPr>
            <p:ph type="title"/>
          </p:nvPr>
        </p:nvSpPr>
        <p:spPr>
          <a:xfrm>
            <a:off x="723591" y="804333"/>
            <a:ext cx="2543925" cy="5249334"/>
          </a:xfrm>
        </p:spPr>
        <p:txBody>
          <a:bodyPr>
            <a:normAutofit/>
          </a:bodyPr>
          <a:lstStyle/>
          <a:p>
            <a:pPr algn="r"/>
            <a:r>
              <a:rPr lang="cs-CZ" sz="3100">
                <a:solidFill>
                  <a:srgbClr val="FFFFFF"/>
                </a:solidFill>
              </a:rPr>
              <a:t>Intrapodnikání</a:t>
            </a:r>
          </a:p>
        </p:txBody>
      </p:sp>
      <p:sp>
        <p:nvSpPr>
          <p:cNvPr id="2" name="Zástupný symbol pro obsah 1"/>
          <p:cNvSpPr>
            <a:spLocks noGrp="1"/>
          </p:cNvSpPr>
          <p:nvPr>
            <p:ph idx="1"/>
          </p:nvPr>
        </p:nvSpPr>
        <p:spPr>
          <a:xfrm>
            <a:off x="3713286" y="804333"/>
            <a:ext cx="4729502" cy="5249334"/>
          </a:xfrm>
        </p:spPr>
        <p:txBody>
          <a:bodyPr anchor="ctr">
            <a:normAutofit/>
          </a:bodyPr>
          <a:lstStyle/>
          <a:p>
            <a:r>
              <a:rPr lang="cs-CZ" dirty="0"/>
              <a:t>Podnikání uvnitř existujícího podniku</a:t>
            </a:r>
          </a:p>
          <a:p>
            <a:r>
              <a:rPr lang="cs-CZ" dirty="0"/>
              <a:t>Jen tam, kde je to vhodné:  firma funguje na bázi špičkových technologií, jsou vítány nové nápady, je povolen neúspěch, dostupné zdroje, odpovídající systém odměn, neexistuje hranice možností</a:t>
            </a:r>
          </a:p>
          <a:p>
            <a:endParaRPr lang="cs-CZ" dirty="0"/>
          </a:p>
          <a:p>
            <a:r>
              <a:rPr lang="cs-CZ" dirty="0"/>
              <a:t>IBM )osobní počítače), 3M (post-</a:t>
            </a:r>
            <a:r>
              <a:rPr lang="cs-CZ" dirty="0" err="1"/>
              <a:t>it</a:t>
            </a:r>
            <a:r>
              <a:rPr lang="cs-CZ" dirty="0"/>
              <a:t>)</a:t>
            </a:r>
          </a:p>
        </p:txBody>
      </p:sp>
    </p:spTree>
    <p:extLst>
      <p:ext uri="{BB962C8B-B14F-4D97-AF65-F5344CB8AC3E}">
        <p14:creationId xmlns:p14="http://schemas.microsoft.com/office/powerpoint/2010/main" val="38029227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adpis 2"/>
          <p:cNvSpPr>
            <a:spLocks noGrp="1"/>
          </p:cNvSpPr>
          <p:nvPr>
            <p:ph type="title"/>
          </p:nvPr>
        </p:nvSpPr>
        <p:spPr>
          <a:xfrm>
            <a:off x="723591" y="804333"/>
            <a:ext cx="2543925" cy="5249334"/>
          </a:xfrm>
        </p:spPr>
        <p:txBody>
          <a:bodyPr>
            <a:normAutofit/>
          </a:bodyPr>
          <a:lstStyle/>
          <a:p>
            <a:pPr algn="r"/>
            <a:r>
              <a:rPr lang="cs-CZ" sz="3400">
                <a:solidFill>
                  <a:srgbClr val="FFFFFF"/>
                </a:solidFill>
              </a:rPr>
              <a:t>Podnikatelské sítě - clustry</a:t>
            </a:r>
          </a:p>
        </p:txBody>
      </p:sp>
      <p:sp>
        <p:nvSpPr>
          <p:cNvPr id="2" name="Zástupný symbol pro obsah 1"/>
          <p:cNvSpPr>
            <a:spLocks noGrp="1"/>
          </p:cNvSpPr>
          <p:nvPr>
            <p:ph idx="1"/>
          </p:nvPr>
        </p:nvSpPr>
        <p:spPr>
          <a:xfrm>
            <a:off x="3713286" y="804333"/>
            <a:ext cx="4729502" cy="5249334"/>
          </a:xfrm>
        </p:spPr>
        <p:txBody>
          <a:bodyPr anchor="ctr">
            <a:normAutofit/>
          </a:bodyPr>
          <a:lstStyle/>
          <a:p>
            <a:r>
              <a:rPr lang="cs-CZ" dirty="0"/>
              <a:t>Podnikatelské seskupení, využívané menšími podniky</a:t>
            </a:r>
          </a:p>
          <a:p>
            <a:r>
              <a:rPr lang="cs-CZ" dirty="0"/>
              <a:t>„Síť“ je skupina firem, která využívá nadání, vloh a zdrojů každého z nich</a:t>
            </a:r>
          </a:p>
          <a:p>
            <a:endParaRPr lang="cs-CZ" dirty="0"/>
          </a:p>
          <a:p>
            <a:r>
              <a:rPr lang="cs-CZ" dirty="0"/>
              <a:t>Dosahují snadněji určených cílů, přitom si zachovávají určitou suverenitu</a:t>
            </a:r>
          </a:p>
          <a:p>
            <a:r>
              <a:rPr lang="cs-CZ" dirty="0"/>
              <a:t>Klastr je soubor regionálně propojených společností (podnikatelů) a přidružených institucí a organizací – zejména institucí terciárního vzdělávání (vysokých škol, vyšších odborných škol) – jejichž vazby mají potenciál k upevnění a zvýšení jejich konkurenceschopnosti.</a:t>
            </a:r>
          </a:p>
        </p:txBody>
      </p:sp>
    </p:spTree>
    <p:extLst>
      <p:ext uri="{BB962C8B-B14F-4D97-AF65-F5344CB8AC3E}">
        <p14:creationId xmlns:p14="http://schemas.microsoft.com/office/powerpoint/2010/main" val="32207281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97A6AA16-A795-A6BB-3BFB-59BB788ACA0D}"/>
              </a:ext>
            </a:extLst>
          </p:cNvPr>
          <p:cNvSpPr>
            <a:spLocks noGrp="1"/>
          </p:cNvSpPr>
          <p:nvPr>
            <p:ph type="title"/>
          </p:nvPr>
        </p:nvSpPr>
        <p:spPr>
          <a:xfrm>
            <a:off x="723591" y="804333"/>
            <a:ext cx="2543925" cy="5249334"/>
          </a:xfrm>
        </p:spPr>
        <p:txBody>
          <a:bodyPr>
            <a:normAutofit/>
          </a:bodyPr>
          <a:lstStyle/>
          <a:p>
            <a:pPr algn="r"/>
            <a:r>
              <a:rPr lang="cs-CZ" b="0" i="0" dirty="0">
                <a:solidFill>
                  <a:srgbClr val="FFFFFF"/>
                </a:solidFill>
                <a:effectLst/>
                <a:latin typeface="Arial" panose="020B0604020202020204" pitchFamily="34" charset="0"/>
              </a:rPr>
              <a:t>Klastr může</a:t>
            </a:r>
            <a:br>
              <a:rPr lang="cs-CZ" b="0" i="0" dirty="0">
                <a:solidFill>
                  <a:srgbClr val="FFFFFF"/>
                </a:solidFill>
                <a:effectLst/>
                <a:latin typeface="Arial" panose="020B0604020202020204" pitchFamily="34" charset="0"/>
              </a:rPr>
            </a:br>
            <a:endParaRPr lang="cs-CZ" dirty="0">
              <a:solidFill>
                <a:srgbClr val="FFFFFF"/>
              </a:solidFill>
            </a:endParaRPr>
          </a:p>
        </p:txBody>
      </p:sp>
      <p:sp>
        <p:nvSpPr>
          <p:cNvPr id="3" name="Zástupný obsah 2">
            <a:extLst>
              <a:ext uri="{FF2B5EF4-FFF2-40B4-BE49-F238E27FC236}">
                <a16:creationId xmlns:a16="http://schemas.microsoft.com/office/drawing/2014/main" id="{3EB7FB76-83C6-BB10-E34F-639F7BAB2AF7}"/>
              </a:ext>
            </a:extLst>
          </p:cNvPr>
          <p:cNvSpPr>
            <a:spLocks noGrp="1"/>
          </p:cNvSpPr>
          <p:nvPr>
            <p:ph idx="1"/>
          </p:nvPr>
        </p:nvSpPr>
        <p:spPr>
          <a:xfrm>
            <a:off x="3713286" y="804333"/>
            <a:ext cx="4729502" cy="5249334"/>
          </a:xfrm>
        </p:spPr>
        <p:txBody>
          <a:bodyPr anchor="ctr">
            <a:normAutofit/>
          </a:bodyPr>
          <a:lstStyle/>
          <a:p>
            <a:pPr>
              <a:buFont typeface="Arial" panose="020B0604020202020204" pitchFamily="34" charset="0"/>
              <a:buChar char="•"/>
            </a:pPr>
            <a:r>
              <a:rPr lang="cs-CZ" b="0" i="0" dirty="0">
                <a:effectLst/>
                <a:latin typeface="Arial" panose="020B0604020202020204" pitchFamily="34" charset="0"/>
              </a:rPr>
              <a:t>zlepšit výsledky společností do nich zapojených</a:t>
            </a:r>
          </a:p>
          <a:p>
            <a:pPr>
              <a:buFont typeface="Arial" panose="020B0604020202020204" pitchFamily="34" charset="0"/>
              <a:buChar char="•"/>
            </a:pPr>
            <a:r>
              <a:rPr lang="cs-CZ" b="0" i="0" dirty="0">
                <a:effectLst/>
                <a:latin typeface="Arial" panose="020B0604020202020204" pitchFamily="34" charset="0"/>
              </a:rPr>
              <a:t>zvýšit počet inovací</a:t>
            </a:r>
          </a:p>
          <a:p>
            <a:pPr>
              <a:buFont typeface="Arial" panose="020B0604020202020204" pitchFamily="34" charset="0"/>
              <a:buChar char="•"/>
            </a:pPr>
            <a:r>
              <a:rPr lang="cs-CZ" b="0" i="0" dirty="0">
                <a:effectLst/>
                <a:latin typeface="Arial" panose="020B0604020202020204" pitchFamily="34" charset="0"/>
              </a:rPr>
              <a:t>iniciovat vznik nových firem</a:t>
            </a:r>
          </a:p>
          <a:p>
            <a:pPr>
              <a:buFont typeface="Arial" panose="020B0604020202020204" pitchFamily="34" charset="0"/>
              <a:buChar char="•"/>
            </a:pPr>
            <a:r>
              <a:rPr lang="cs-CZ" b="0" i="0" dirty="0">
                <a:effectLst/>
                <a:latin typeface="Arial" panose="020B0604020202020204" pitchFamily="34" charset="0"/>
              </a:rPr>
              <a:t>zvýšit export</a:t>
            </a:r>
          </a:p>
          <a:p>
            <a:pPr>
              <a:buFont typeface="Arial" panose="020B0604020202020204" pitchFamily="34" charset="0"/>
              <a:buChar char="•"/>
            </a:pPr>
            <a:r>
              <a:rPr lang="cs-CZ" b="0" i="0" dirty="0">
                <a:effectLst/>
                <a:latin typeface="Arial" panose="020B0604020202020204" pitchFamily="34" charset="0"/>
              </a:rPr>
              <a:t>přilákat atraktivní investice</a:t>
            </a:r>
          </a:p>
          <a:p>
            <a:pPr>
              <a:buFont typeface="Arial" panose="020B0604020202020204" pitchFamily="34" charset="0"/>
              <a:buChar char="•"/>
            </a:pPr>
            <a:r>
              <a:rPr lang="cs-CZ" b="0" i="0" dirty="0">
                <a:effectLst/>
                <a:latin typeface="Arial" panose="020B0604020202020204" pitchFamily="34" charset="0"/>
              </a:rPr>
              <a:t>podpořit výzkumnou základnu</a:t>
            </a:r>
          </a:p>
          <a:p>
            <a:pPr>
              <a:buFont typeface="Arial" panose="020B0604020202020204" pitchFamily="34" charset="0"/>
              <a:buChar char="•"/>
            </a:pPr>
            <a:r>
              <a:rPr lang="cs-CZ" b="0" i="0" dirty="0">
                <a:effectLst/>
                <a:latin typeface="Arial" panose="020B0604020202020204" pitchFamily="34" charset="0"/>
              </a:rPr>
              <a:t>podpořit rozvoj kraje</a:t>
            </a:r>
          </a:p>
          <a:p>
            <a:r>
              <a:rPr lang="cs-CZ" b="0" i="0" dirty="0">
                <a:effectLst/>
                <a:latin typeface="Arial" panose="020B0604020202020204" pitchFamily="34" charset="0"/>
              </a:rPr>
              <a:t>Rozlišujeme základní dva typy klastrů: klastry založené na hodnotovém řetězci a klastry založené na kompetencích.</a:t>
            </a:r>
          </a:p>
          <a:p>
            <a:endParaRPr lang="cs-CZ" dirty="0"/>
          </a:p>
        </p:txBody>
      </p:sp>
    </p:spTree>
    <p:extLst>
      <p:ext uri="{BB962C8B-B14F-4D97-AF65-F5344CB8AC3E}">
        <p14:creationId xmlns:p14="http://schemas.microsoft.com/office/powerpoint/2010/main" val="26958048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adpis 2"/>
          <p:cNvSpPr>
            <a:spLocks noGrp="1"/>
          </p:cNvSpPr>
          <p:nvPr>
            <p:ph type="title"/>
          </p:nvPr>
        </p:nvSpPr>
        <p:spPr>
          <a:xfrm>
            <a:off x="723591" y="804333"/>
            <a:ext cx="2543925" cy="5249334"/>
          </a:xfrm>
        </p:spPr>
        <p:txBody>
          <a:bodyPr>
            <a:normAutofit/>
          </a:bodyPr>
          <a:lstStyle/>
          <a:p>
            <a:pPr algn="r"/>
            <a:r>
              <a:rPr lang="cs-CZ">
                <a:solidFill>
                  <a:srgbClr val="FFFFFF"/>
                </a:solidFill>
              </a:rPr>
              <a:t>Sociální podnikání</a:t>
            </a:r>
          </a:p>
        </p:txBody>
      </p:sp>
      <p:sp>
        <p:nvSpPr>
          <p:cNvPr id="2" name="Zástupný symbol pro obsah 1"/>
          <p:cNvSpPr>
            <a:spLocks noGrp="1"/>
          </p:cNvSpPr>
          <p:nvPr>
            <p:ph idx="1"/>
          </p:nvPr>
        </p:nvSpPr>
        <p:spPr>
          <a:xfrm>
            <a:off x="3713286" y="804333"/>
            <a:ext cx="4729502" cy="5249334"/>
          </a:xfrm>
        </p:spPr>
        <p:txBody>
          <a:bodyPr anchor="ctr">
            <a:normAutofit/>
          </a:bodyPr>
          <a:lstStyle/>
          <a:p>
            <a:r>
              <a:rPr lang="cs-CZ" dirty="0"/>
              <a:t>Je to styl podnikání</a:t>
            </a:r>
          </a:p>
          <a:p>
            <a:endParaRPr lang="cs-CZ" dirty="0"/>
          </a:p>
          <a:p>
            <a:r>
              <a:rPr lang="cs-CZ" i="1" dirty="0"/>
              <a:t>Sociální podnikání jsou podnikatelské aktivity prospívající společnosti a životnímu prostředí. Hraje důležitou roli v místním rozvoji a často vytváří pracovní příležitosti pro osoby se zdravotním, sociálním nebo kulturním znevýhodněním. Zisk je z větší části použit pro další rozvoj sociálního podniku. Pro sociální podnik je stejně důležité dosahování zisku i zvýšení veřejného prospěchu!</a:t>
            </a:r>
            <a:endParaRPr lang="cs-CZ" dirty="0"/>
          </a:p>
          <a:p>
            <a:endParaRPr lang="cs-CZ" dirty="0"/>
          </a:p>
        </p:txBody>
      </p:sp>
    </p:spTree>
    <p:extLst>
      <p:ext uri="{BB962C8B-B14F-4D97-AF65-F5344CB8AC3E}">
        <p14:creationId xmlns:p14="http://schemas.microsoft.com/office/powerpoint/2010/main" val="38887329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adpis 2"/>
          <p:cNvSpPr>
            <a:spLocks noGrp="1"/>
          </p:cNvSpPr>
          <p:nvPr>
            <p:ph type="title"/>
          </p:nvPr>
        </p:nvSpPr>
        <p:spPr>
          <a:xfrm>
            <a:off x="723591" y="804333"/>
            <a:ext cx="2543925" cy="5249334"/>
          </a:xfrm>
        </p:spPr>
        <p:txBody>
          <a:bodyPr>
            <a:normAutofit/>
          </a:bodyPr>
          <a:lstStyle/>
          <a:p>
            <a:pPr algn="r"/>
            <a:r>
              <a:rPr lang="cs-CZ" sz="3700">
                <a:solidFill>
                  <a:srgbClr val="FFFFFF"/>
                </a:solidFill>
              </a:rPr>
              <a:t>CSR - společenská odpovědnost firem </a:t>
            </a:r>
          </a:p>
        </p:txBody>
      </p:sp>
      <p:sp>
        <p:nvSpPr>
          <p:cNvPr id="2" name="Zástupný symbol pro obsah 1"/>
          <p:cNvSpPr>
            <a:spLocks noGrp="1"/>
          </p:cNvSpPr>
          <p:nvPr>
            <p:ph idx="1"/>
          </p:nvPr>
        </p:nvSpPr>
        <p:spPr>
          <a:xfrm>
            <a:off x="3713286" y="804333"/>
            <a:ext cx="4729502" cy="5249334"/>
          </a:xfrm>
        </p:spPr>
        <p:txBody>
          <a:bodyPr anchor="ctr">
            <a:normAutofit/>
          </a:bodyPr>
          <a:lstStyle/>
          <a:p>
            <a:r>
              <a:rPr lang="cs-CZ" dirty="0"/>
              <a:t>Opět je to „životní styl“</a:t>
            </a:r>
          </a:p>
          <a:p>
            <a:r>
              <a:rPr lang="cs-CZ" dirty="0"/>
              <a:t>Tento koncept se objevil počátkem 2. poloviny 20. století a znamená takový způsob vedení firmy a budování vztahů s partnery, který přispívá ke zlepšení reputace a zvýšení důvěryhodnosti podniku.</a:t>
            </a:r>
          </a:p>
        </p:txBody>
      </p:sp>
    </p:spTree>
    <p:extLst>
      <p:ext uri="{BB962C8B-B14F-4D97-AF65-F5344CB8AC3E}">
        <p14:creationId xmlns:p14="http://schemas.microsoft.com/office/powerpoint/2010/main" val="347343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723591" y="804333"/>
            <a:ext cx="2543925" cy="5249334"/>
          </a:xfrm>
        </p:spPr>
        <p:txBody>
          <a:bodyPr>
            <a:normAutofit/>
          </a:bodyPr>
          <a:lstStyle/>
          <a:p>
            <a:pPr algn="r"/>
            <a:r>
              <a:rPr lang="cs-CZ" dirty="0">
                <a:solidFill>
                  <a:srgbClr val="FFFFFF"/>
                </a:solidFill>
              </a:rPr>
              <a:t>Blok 1</a:t>
            </a:r>
          </a:p>
        </p:txBody>
      </p:sp>
      <p:sp>
        <p:nvSpPr>
          <p:cNvPr id="3" name="Zástupný symbol pro obsah 2"/>
          <p:cNvSpPr>
            <a:spLocks noGrp="1"/>
          </p:cNvSpPr>
          <p:nvPr>
            <p:ph idx="1"/>
          </p:nvPr>
        </p:nvSpPr>
        <p:spPr>
          <a:xfrm>
            <a:off x="3713286" y="804333"/>
            <a:ext cx="4729502" cy="5249334"/>
          </a:xfrm>
        </p:spPr>
        <p:txBody>
          <a:bodyPr anchor="ctr">
            <a:normAutofit/>
          </a:bodyPr>
          <a:lstStyle/>
          <a:p>
            <a:r>
              <a:rPr lang="cs-CZ" dirty="0"/>
              <a:t>Podnik</a:t>
            </a:r>
          </a:p>
          <a:p>
            <a:r>
              <a:rPr lang="cs-CZ" dirty="0"/>
              <a:t>Podnikání a podnikatel</a:t>
            </a:r>
          </a:p>
          <a:p>
            <a:r>
              <a:rPr lang="cs-CZ" dirty="0"/>
              <a:t>Malé a střední podniky</a:t>
            </a:r>
          </a:p>
          <a:p>
            <a:r>
              <a:rPr lang="cs-CZ" dirty="0"/>
              <a:t>Historie podnikání</a:t>
            </a:r>
          </a:p>
          <a:p>
            <a:r>
              <a:rPr lang="cs-CZ" dirty="0"/>
              <a:t>Podnikání v ČR (historie a vývoj)</a:t>
            </a:r>
          </a:p>
          <a:p>
            <a:r>
              <a:rPr lang="cs-CZ" dirty="0"/>
              <a:t>Rodinné podnikání? – fenomén dnešní domy, </a:t>
            </a:r>
          </a:p>
          <a:p>
            <a:r>
              <a:rPr lang="cs-CZ" dirty="0"/>
              <a:t>Další typy podnikání</a:t>
            </a:r>
          </a:p>
          <a:p>
            <a:r>
              <a:rPr lang="cs-CZ" dirty="0"/>
              <a:t>Podnikatelská etika</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adpis 2"/>
          <p:cNvSpPr>
            <a:spLocks noGrp="1"/>
          </p:cNvSpPr>
          <p:nvPr>
            <p:ph type="title"/>
          </p:nvPr>
        </p:nvSpPr>
        <p:spPr>
          <a:xfrm>
            <a:off x="723591" y="804333"/>
            <a:ext cx="2543925" cy="5249334"/>
          </a:xfrm>
        </p:spPr>
        <p:txBody>
          <a:bodyPr>
            <a:normAutofit/>
          </a:bodyPr>
          <a:lstStyle/>
          <a:p>
            <a:pPr algn="r"/>
            <a:r>
              <a:rPr lang="cs-CZ" sz="2800">
                <a:solidFill>
                  <a:srgbClr val="FFFFFF"/>
                </a:solidFill>
              </a:rPr>
              <a:t>Charakteristické rysy CSR:</a:t>
            </a:r>
          </a:p>
        </p:txBody>
      </p:sp>
      <p:sp>
        <p:nvSpPr>
          <p:cNvPr id="2" name="Zástupný symbol pro obsah 1"/>
          <p:cNvSpPr>
            <a:spLocks noGrp="1"/>
          </p:cNvSpPr>
          <p:nvPr>
            <p:ph idx="1"/>
          </p:nvPr>
        </p:nvSpPr>
        <p:spPr>
          <a:xfrm>
            <a:off x="3713286" y="804333"/>
            <a:ext cx="4729502" cy="5249334"/>
          </a:xfrm>
        </p:spPr>
        <p:txBody>
          <a:bodyPr anchor="ctr">
            <a:normAutofit/>
          </a:bodyPr>
          <a:lstStyle/>
          <a:p>
            <a:r>
              <a:rPr lang="cs-CZ" sz="1600"/>
              <a:t>3 pilíře: ekonomické činnosti firmy, sociálního rozvoje a ochrany životního prostředí</a:t>
            </a:r>
          </a:p>
          <a:p>
            <a:endParaRPr lang="cs-CZ" sz="1600"/>
          </a:p>
          <a:p>
            <a:r>
              <a:rPr lang="cs-CZ" sz="1600"/>
              <a:t>dobrovolnost – podnik veškeré odpovědné aktivity vykonává dobrovolně</a:t>
            </a:r>
          </a:p>
          <a:p>
            <a:endParaRPr lang="cs-CZ" sz="1600"/>
          </a:p>
          <a:p>
            <a:r>
              <a:rPr lang="cs-CZ" sz="1600"/>
              <a:t>dialog se </a:t>
            </a:r>
            <a:r>
              <a:rPr lang="cs-CZ" sz="1600" err="1"/>
              <a:t>stakeholdery</a:t>
            </a:r>
            <a:r>
              <a:rPr lang="cs-CZ" sz="1600"/>
              <a:t> – zapojení zainteresovaných stran, které firmu výrazně ovlivňují</a:t>
            </a:r>
          </a:p>
          <a:p>
            <a:endParaRPr lang="cs-CZ" sz="1600"/>
          </a:p>
          <a:p>
            <a:r>
              <a:rPr lang="cs-CZ" sz="1600"/>
              <a:t>dlouhodobý charakter – aktivity CSR jsou realizovány dlouhodobě a nekončí, pokud se podnik ocitne v horší ekonomické situaci</a:t>
            </a:r>
          </a:p>
          <a:p>
            <a:endParaRPr lang="cs-CZ" sz="1600"/>
          </a:p>
          <a:p>
            <a:r>
              <a:rPr lang="cs-CZ" sz="1600"/>
              <a:t>důvěryhodnost – CSR přispívá k posílení důvěry ve firmu; činnosti však musí být transparentní, trvalé a nezveličované.</a:t>
            </a:r>
          </a:p>
          <a:p>
            <a:endParaRPr lang="cs-CZ" sz="1600"/>
          </a:p>
        </p:txBody>
      </p:sp>
    </p:spTree>
    <p:extLst>
      <p:ext uri="{BB962C8B-B14F-4D97-AF65-F5344CB8AC3E}">
        <p14:creationId xmlns:p14="http://schemas.microsoft.com/office/powerpoint/2010/main" val="25569202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8614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adpis 2"/>
          <p:cNvSpPr>
            <a:spLocks noGrp="1"/>
          </p:cNvSpPr>
          <p:nvPr>
            <p:ph type="title"/>
          </p:nvPr>
        </p:nvSpPr>
        <p:spPr>
          <a:xfrm>
            <a:off x="482601" y="643467"/>
            <a:ext cx="2561709" cy="5571066"/>
          </a:xfrm>
        </p:spPr>
        <p:txBody>
          <a:bodyPr>
            <a:normAutofit/>
          </a:bodyPr>
          <a:lstStyle/>
          <a:p>
            <a:r>
              <a:rPr lang="cs-CZ" sz="3400">
                <a:solidFill>
                  <a:srgbClr val="FFFFFF"/>
                </a:solidFill>
              </a:rPr>
              <a:t>Podnikatelská etika</a:t>
            </a:r>
          </a:p>
        </p:txBody>
      </p:sp>
      <p:graphicFrame>
        <p:nvGraphicFramePr>
          <p:cNvPr id="5" name="Zástupný symbol pro obsah 1">
            <a:extLst>
              <a:ext uri="{FF2B5EF4-FFF2-40B4-BE49-F238E27FC236}">
                <a16:creationId xmlns:a16="http://schemas.microsoft.com/office/drawing/2014/main" id="{6C6765D8-AEDF-73C1-35BE-3C385E4161B5}"/>
              </a:ext>
            </a:extLst>
          </p:cNvPr>
          <p:cNvGraphicFramePr>
            <a:graphicFrameLocks noGrp="1"/>
          </p:cNvGraphicFramePr>
          <p:nvPr>
            <p:ph idx="1"/>
            <p:extLst>
              <p:ext uri="{D42A27DB-BD31-4B8C-83A1-F6EECF244321}">
                <p14:modId xmlns:p14="http://schemas.microsoft.com/office/powerpoint/2010/main" val="2327940984"/>
              </p:ext>
            </p:extLst>
          </p:nvPr>
        </p:nvGraphicFramePr>
        <p:xfrm>
          <a:off x="4202906" y="954088"/>
          <a:ext cx="4231481" cy="4921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adpis 2"/>
          <p:cNvSpPr>
            <a:spLocks noGrp="1"/>
          </p:cNvSpPr>
          <p:nvPr>
            <p:ph type="title"/>
          </p:nvPr>
        </p:nvSpPr>
        <p:spPr>
          <a:xfrm>
            <a:off x="723591" y="804333"/>
            <a:ext cx="2543925" cy="5249334"/>
          </a:xfrm>
        </p:spPr>
        <p:txBody>
          <a:bodyPr>
            <a:normAutofit/>
          </a:bodyPr>
          <a:lstStyle/>
          <a:p>
            <a:pPr algn="r"/>
            <a:r>
              <a:rPr lang="cs-CZ">
                <a:solidFill>
                  <a:srgbClr val="FFFFFF"/>
                </a:solidFill>
              </a:rPr>
              <a:t>ZADÁNÍ DOMÁCÍHO úkolU</a:t>
            </a:r>
          </a:p>
        </p:txBody>
      </p:sp>
      <p:sp>
        <p:nvSpPr>
          <p:cNvPr id="2" name="Zástupný symbol pro obsah 1"/>
          <p:cNvSpPr>
            <a:spLocks noGrp="1"/>
          </p:cNvSpPr>
          <p:nvPr>
            <p:ph idx="1"/>
          </p:nvPr>
        </p:nvSpPr>
        <p:spPr>
          <a:xfrm>
            <a:off x="3713286" y="804333"/>
            <a:ext cx="4729502" cy="5249334"/>
          </a:xfrm>
        </p:spPr>
        <p:txBody>
          <a:bodyPr anchor="ctr">
            <a:normAutofit/>
          </a:bodyPr>
          <a:lstStyle/>
          <a:p>
            <a:pPr marL="624078" indent="-514350">
              <a:buFont typeface="+mj-lt"/>
              <a:buAutoNum type="arabicPeriod"/>
            </a:pPr>
            <a:r>
              <a:rPr lang="cs-CZ" i="1"/>
              <a:t>Efektivita a kreativita marketingové komunikace</a:t>
            </a:r>
          </a:p>
          <a:p>
            <a:pPr marL="624078" indent="-514350">
              <a:buFont typeface="+mj-lt"/>
              <a:buAutoNum type="arabicPeriod"/>
            </a:pPr>
            <a:r>
              <a:rPr lang="cs-CZ" i="1"/>
              <a:t>Kreativita nových forem marketingové komunikace</a:t>
            </a:r>
          </a:p>
          <a:p>
            <a:pPr marL="624078" indent="-514350">
              <a:buFont typeface="+mj-lt"/>
              <a:buAutoNum type="arabicPeriod"/>
            </a:pPr>
            <a:r>
              <a:rPr lang="cs-CZ" i="1"/>
              <a:t>Umění, design a kreativita v marketingové komunikaci</a:t>
            </a:r>
          </a:p>
          <a:p>
            <a:endParaRPr lang="cs-CZ" i="1"/>
          </a:p>
          <a:p>
            <a:r>
              <a:rPr lang="cs-CZ" i="1"/>
              <a:t>Vyberte si jedno z výše uvedených témat a zpracujte je libovolnou formou (rešerše, výzkum, esej, …). Délku nechávám na vás. </a:t>
            </a:r>
          </a:p>
        </p:txBody>
      </p:sp>
    </p:spTree>
    <p:extLst>
      <p:ext uri="{BB962C8B-B14F-4D97-AF65-F5344CB8AC3E}">
        <p14:creationId xmlns:p14="http://schemas.microsoft.com/office/powerpoint/2010/main" val="5566399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8614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adpis 2"/>
          <p:cNvSpPr>
            <a:spLocks noGrp="1"/>
          </p:cNvSpPr>
          <p:nvPr>
            <p:ph type="title"/>
          </p:nvPr>
        </p:nvSpPr>
        <p:spPr>
          <a:xfrm>
            <a:off x="482601" y="643467"/>
            <a:ext cx="2561709" cy="5571066"/>
          </a:xfrm>
        </p:spPr>
        <p:txBody>
          <a:bodyPr>
            <a:normAutofit/>
          </a:bodyPr>
          <a:lstStyle/>
          <a:p>
            <a:r>
              <a:rPr lang="cs-CZ">
                <a:solidFill>
                  <a:srgbClr val="FFFFFF"/>
                </a:solidFill>
              </a:rPr>
              <a:t>Doporučená literatura k probrané látce</a:t>
            </a:r>
          </a:p>
        </p:txBody>
      </p:sp>
      <p:graphicFrame>
        <p:nvGraphicFramePr>
          <p:cNvPr id="5" name="Zástupný symbol pro obsah 1">
            <a:extLst>
              <a:ext uri="{FF2B5EF4-FFF2-40B4-BE49-F238E27FC236}">
                <a16:creationId xmlns:a16="http://schemas.microsoft.com/office/drawing/2014/main" id="{A3276381-5D7F-D2CC-5BFB-6F608EF15680}"/>
              </a:ext>
            </a:extLst>
          </p:cNvPr>
          <p:cNvGraphicFramePr>
            <a:graphicFrameLocks noGrp="1"/>
          </p:cNvGraphicFramePr>
          <p:nvPr>
            <p:ph idx="1"/>
            <p:extLst>
              <p:ext uri="{D42A27DB-BD31-4B8C-83A1-F6EECF244321}">
                <p14:modId xmlns:p14="http://schemas.microsoft.com/office/powerpoint/2010/main" val="1190856073"/>
              </p:ext>
            </p:extLst>
          </p:nvPr>
        </p:nvGraphicFramePr>
        <p:xfrm>
          <a:off x="4202906" y="954088"/>
          <a:ext cx="4231481"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8" name="Straight Connector 27">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30" name="Rectangle 29">
            <a:extLst>
              <a:ext uri="{FF2B5EF4-FFF2-40B4-BE49-F238E27FC236}">
                <a16:creationId xmlns:a16="http://schemas.microsoft.com/office/drawing/2014/main" id="{6A5AB136-1321-47B3-8AF9-A8140222B1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544"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adpis 3"/>
          <p:cNvSpPr>
            <a:spLocks noGrp="1"/>
          </p:cNvSpPr>
          <p:nvPr>
            <p:ph type="title"/>
          </p:nvPr>
        </p:nvSpPr>
        <p:spPr>
          <a:xfrm>
            <a:off x="482599" y="1534475"/>
            <a:ext cx="5244263" cy="3861558"/>
          </a:xfrm>
        </p:spPr>
        <p:txBody>
          <a:bodyPr vert="horz" lIns="91440" tIns="45720" rIns="91440" bIns="45720" rtlCol="0" anchor="ctr">
            <a:normAutofit/>
          </a:bodyPr>
          <a:lstStyle/>
          <a:p>
            <a:pPr algn="r"/>
            <a:r>
              <a:rPr lang="en-US" sz="5200" spc="200"/>
              <a:t>Děkuji za pozornost </a:t>
            </a:r>
            <a:r>
              <a:rPr lang="en-US" sz="5200" spc="200">
                <a:sym typeface="Wingdings" pitchFamily="2" charset="2"/>
              </a:rPr>
              <a:t> </a:t>
            </a:r>
            <a:endParaRPr lang="en-US" sz="5200" spc="200"/>
          </a:p>
        </p:txBody>
      </p:sp>
      <p:sp>
        <p:nvSpPr>
          <p:cNvPr id="32" name="Rectangle 31">
            <a:extLst>
              <a:ext uri="{FF2B5EF4-FFF2-40B4-BE49-F238E27FC236}">
                <a16:creationId xmlns:a16="http://schemas.microsoft.com/office/drawing/2014/main" id="{3A29AB2E-91A6-4F11-8765-A410A0139E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9902" y="0"/>
            <a:ext cx="30540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7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723591" y="804333"/>
            <a:ext cx="2543925" cy="5249334"/>
          </a:xfrm>
        </p:spPr>
        <p:txBody>
          <a:bodyPr>
            <a:normAutofit/>
          </a:bodyPr>
          <a:lstStyle/>
          <a:p>
            <a:pPr algn="r"/>
            <a:r>
              <a:rPr lang="cs-CZ">
                <a:solidFill>
                  <a:srgbClr val="FFFFFF"/>
                </a:solidFill>
              </a:rPr>
              <a:t>Podnik je …</a:t>
            </a:r>
          </a:p>
        </p:txBody>
      </p:sp>
      <p:sp>
        <p:nvSpPr>
          <p:cNvPr id="3" name="Zástupný symbol pro obsah 2"/>
          <p:cNvSpPr>
            <a:spLocks noGrp="1"/>
          </p:cNvSpPr>
          <p:nvPr>
            <p:ph idx="1"/>
          </p:nvPr>
        </p:nvSpPr>
        <p:spPr>
          <a:xfrm>
            <a:off x="3713286" y="804333"/>
            <a:ext cx="4729502" cy="5249334"/>
          </a:xfrm>
        </p:spPr>
        <p:txBody>
          <a:bodyPr anchor="ctr">
            <a:normAutofit/>
          </a:bodyPr>
          <a:lstStyle/>
          <a:p>
            <a:pPr>
              <a:buNone/>
            </a:pPr>
            <a:r>
              <a:rPr lang="cs-CZ" dirty="0"/>
              <a:t>	</a:t>
            </a:r>
            <a:r>
              <a:rPr lang="cs-CZ" b="1" i="1" dirty="0"/>
              <a:t>„Podnik je vymezen zákonem č. 513/1991 OZ, jako soubor hmotných, jakožto i osobních a nehmotných složek podnikání.“</a:t>
            </a:r>
          </a:p>
          <a:p>
            <a:pPr>
              <a:buNone/>
            </a:pPr>
            <a:endParaRPr lang="cs-CZ" b="1" i="1" dirty="0"/>
          </a:p>
          <a:p>
            <a:pPr>
              <a:buNone/>
            </a:pPr>
            <a:r>
              <a:rPr lang="cs-CZ" b="1" i="1" dirty="0"/>
              <a:t>Firma versus Podnik?</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723591" y="804333"/>
            <a:ext cx="2543925" cy="5249334"/>
          </a:xfrm>
        </p:spPr>
        <p:txBody>
          <a:bodyPr>
            <a:normAutofit/>
          </a:bodyPr>
          <a:lstStyle/>
          <a:p>
            <a:pPr algn="r"/>
            <a:r>
              <a:rPr lang="cs-CZ">
                <a:solidFill>
                  <a:srgbClr val="FFFFFF"/>
                </a:solidFill>
              </a:rPr>
              <a:t>Podnikatel je:</a:t>
            </a:r>
          </a:p>
        </p:txBody>
      </p:sp>
      <p:sp>
        <p:nvSpPr>
          <p:cNvPr id="3" name="Zástupný symbol pro obsah 2"/>
          <p:cNvSpPr>
            <a:spLocks noGrp="1"/>
          </p:cNvSpPr>
          <p:nvPr>
            <p:ph idx="1"/>
          </p:nvPr>
        </p:nvSpPr>
        <p:spPr>
          <a:xfrm>
            <a:off x="3713286" y="804333"/>
            <a:ext cx="4729502" cy="5249334"/>
          </a:xfrm>
        </p:spPr>
        <p:txBody>
          <a:bodyPr anchor="ctr">
            <a:normAutofit/>
          </a:bodyPr>
          <a:lstStyle/>
          <a:p>
            <a:pPr>
              <a:buNone/>
            </a:pPr>
            <a:r>
              <a:rPr lang="cs-CZ"/>
              <a:t>	a) osoba zapsaná v obchodním rejstříku,</a:t>
            </a:r>
            <a:br>
              <a:rPr lang="cs-CZ"/>
            </a:br>
            <a:r>
              <a:rPr lang="cs-CZ"/>
              <a:t>b) osoba, která podniká na základě živnostenského oprávnění,</a:t>
            </a:r>
            <a:br>
              <a:rPr lang="cs-CZ"/>
            </a:br>
            <a:r>
              <a:rPr lang="cs-CZ"/>
              <a:t>c) osoba, která podniká na základě jiného než živnostenského oprávnění podle zvláštních předpisů,</a:t>
            </a:r>
            <a:br>
              <a:rPr lang="cs-CZ"/>
            </a:br>
            <a:r>
              <a:rPr lang="cs-CZ"/>
              <a:t>d) fyzická osoba, která provozuje zemědělskou výrobu a je zapsána do evidence podle zvláštního předpisu.</a:t>
            </a:r>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t>Profil podnikatele</a:t>
            </a:r>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627784" y="2204864"/>
            <a:ext cx="3516213" cy="4694326"/>
          </a:xfrm>
        </p:spPr>
      </p:pic>
      <p:sp>
        <p:nvSpPr>
          <p:cNvPr id="5" name="TextovéPole 4"/>
          <p:cNvSpPr txBox="1"/>
          <p:nvPr/>
        </p:nvSpPr>
        <p:spPr>
          <a:xfrm>
            <a:off x="3275856" y="3140968"/>
            <a:ext cx="2664296" cy="2585323"/>
          </a:xfrm>
          <a:prstGeom prst="rect">
            <a:avLst/>
          </a:prstGeom>
          <a:noFill/>
        </p:spPr>
        <p:txBody>
          <a:bodyPr wrap="square" rtlCol="0">
            <a:spAutoFit/>
          </a:bodyPr>
          <a:lstStyle/>
          <a:p>
            <a:pPr marL="285750" indent="-285750">
              <a:buFont typeface="Arial" pitchFamily="34" charset="0"/>
              <a:buChar char="•"/>
            </a:pPr>
            <a:r>
              <a:rPr lang="cs-CZ" sz="1600" dirty="0"/>
              <a:t>Vytrvalý</a:t>
            </a:r>
          </a:p>
          <a:p>
            <a:pPr marL="285750" indent="-285750">
              <a:buFont typeface="Arial" pitchFamily="34" charset="0"/>
              <a:buChar char="•"/>
            </a:pPr>
            <a:r>
              <a:rPr lang="cs-CZ" sz="1600" dirty="0"/>
              <a:t>Odpovědný</a:t>
            </a:r>
          </a:p>
          <a:p>
            <a:pPr marL="285750" indent="-285750">
              <a:buFont typeface="Arial" pitchFamily="34" charset="0"/>
              <a:buChar char="•"/>
            </a:pPr>
            <a:r>
              <a:rPr lang="cs-CZ" sz="1600" dirty="0"/>
              <a:t>Informovaný</a:t>
            </a:r>
          </a:p>
          <a:p>
            <a:pPr marL="285750" indent="-285750">
              <a:buFont typeface="Arial" pitchFamily="34" charset="0"/>
              <a:buChar char="•"/>
            </a:pPr>
            <a:r>
              <a:rPr lang="cs-CZ" sz="1600" dirty="0"/>
              <a:t>Iniciativní a sebevědomý</a:t>
            </a:r>
          </a:p>
          <a:p>
            <a:r>
              <a:rPr lang="cs-CZ" b="1" dirty="0">
                <a:solidFill>
                  <a:srgbClr val="FF0000"/>
                </a:solidFill>
              </a:rPr>
              <a:t>Obecné rysy:</a:t>
            </a:r>
          </a:p>
          <a:p>
            <a:pPr marL="285750" indent="-285750">
              <a:buFont typeface="Arial" pitchFamily="34" charset="0"/>
              <a:buChar char="•"/>
            </a:pPr>
            <a:r>
              <a:rPr lang="cs-CZ" sz="1600" dirty="0"/>
              <a:t>Podnikavost</a:t>
            </a:r>
          </a:p>
          <a:p>
            <a:pPr marL="285750" indent="-285750">
              <a:buFont typeface="Arial" pitchFamily="34" charset="0"/>
              <a:buChar char="•"/>
            </a:pPr>
            <a:r>
              <a:rPr lang="cs-CZ" sz="1600" dirty="0"/>
              <a:t>Motivovanost</a:t>
            </a:r>
          </a:p>
          <a:p>
            <a:pPr marL="285750" indent="-285750">
              <a:buFont typeface="Arial" pitchFamily="34" charset="0"/>
              <a:buChar char="•"/>
            </a:pPr>
            <a:r>
              <a:rPr lang="cs-CZ" sz="1600" dirty="0"/>
              <a:t>Dlouhodobé zaměření</a:t>
            </a:r>
          </a:p>
          <a:p>
            <a:pPr marL="285750" indent="-285750">
              <a:buFont typeface="Arial" pitchFamily="34" charset="0"/>
              <a:buChar char="•"/>
            </a:pPr>
            <a:r>
              <a:rPr lang="cs-CZ" sz="1600" dirty="0"/>
              <a:t>Podstoupení rizika</a:t>
            </a:r>
          </a:p>
          <a:p>
            <a:pPr marL="285750" indent="-285750">
              <a:buFont typeface="Arial" pitchFamily="34" charset="0"/>
              <a:buChar char="•"/>
            </a:pPr>
            <a:r>
              <a:rPr lang="cs-CZ" sz="1600" dirty="0"/>
              <a:t>Iniciativa, aktivita</a:t>
            </a:r>
          </a:p>
        </p:txBody>
      </p:sp>
    </p:spTree>
    <p:extLst>
      <p:ext uri="{BB962C8B-B14F-4D97-AF65-F5344CB8AC3E}">
        <p14:creationId xmlns:p14="http://schemas.microsoft.com/office/powerpoint/2010/main" val="2614406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t>Manažer vs. Podnikatel</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73335057"/>
              </p:ext>
            </p:extLst>
          </p:nvPr>
        </p:nvGraphicFramePr>
        <p:xfrm>
          <a:off x="768350" y="2286000"/>
          <a:ext cx="7289800" cy="3876040"/>
        </p:xfrm>
        <a:graphic>
          <a:graphicData uri="http://schemas.openxmlformats.org/drawingml/2006/table">
            <a:tbl>
              <a:tblPr firstRow="1" bandRow="1">
                <a:tableStyleId>{5C22544A-7EE6-4342-B048-85BDC9FD1C3A}</a:tableStyleId>
              </a:tblPr>
              <a:tblGrid>
                <a:gridCol w="3644900">
                  <a:extLst>
                    <a:ext uri="{9D8B030D-6E8A-4147-A177-3AD203B41FA5}">
                      <a16:colId xmlns:a16="http://schemas.microsoft.com/office/drawing/2014/main" val="20000"/>
                    </a:ext>
                  </a:extLst>
                </a:gridCol>
                <a:gridCol w="3644900">
                  <a:extLst>
                    <a:ext uri="{9D8B030D-6E8A-4147-A177-3AD203B41FA5}">
                      <a16:colId xmlns:a16="http://schemas.microsoft.com/office/drawing/2014/main" val="20001"/>
                    </a:ext>
                  </a:extLst>
                </a:gridCol>
              </a:tblGrid>
              <a:tr h="370840">
                <a:tc>
                  <a:txBody>
                    <a:bodyPr/>
                    <a:lstStyle/>
                    <a:p>
                      <a:r>
                        <a:rPr lang="cs-CZ" dirty="0"/>
                        <a:t>Manažer</a:t>
                      </a:r>
                    </a:p>
                  </a:txBody>
                  <a:tcPr marL="80998" marR="80998"/>
                </a:tc>
                <a:tc>
                  <a:txBody>
                    <a:bodyPr/>
                    <a:lstStyle/>
                    <a:p>
                      <a:r>
                        <a:rPr lang="cs-CZ" dirty="0"/>
                        <a:t>Podnikatel</a:t>
                      </a:r>
                    </a:p>
                  </a:txBody>
                  <a:tcPr marL="80998" marR="80998"/>
                </a:tc>
                <a:extLst>
                  <a:ext uri="{0D108BD9-81ED-4DB2-BD59-A6C34878D82A}">
                    <a16:rowId xmlns:a16="http://schemas.microsoft.com/office/drawing/2014/main" val="10000"/>
                  </a:ext>
                </a:extLst>
              </a:tr>
              <a:tr h="370840">
                <a:tc>
                  <a:txBody>
                    <a:bodyPr/>
                    <a:lstStyle/>
                    <a:p>
                      <a:r>
                        <a:rPr lang="cs-CZ" dirty="0"/>
                        <a:t>Žije v minulosti</a:t>
                      </a:r>
                    </a:p>
                  </a:txBody>
                  <a:tcPr marL="80998" marR="80998"/>
                </a:tc>
                <a:tc>
                  <a:txBody>
                    <a:bodyPr/>
                    <a:lstStyle/>
                    <a:p>
                      <a:r>
                        <a:rPr lang="cs-CZ" dirty="0"/>
                        <a:t>Žije v budoucnosti</a:t>
                      </a:r>
                    </a:p>
                  </a:txBody>
                  <a:tcPr marL="80998" marR="80998"/>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a:t>Touží</a:t>
                      </a:r>
                      <a:r>
                        <a:rPr lang="cs-CZ" baseline="0" dirty="0"/>
                        <a:t> </a:t>
                      </a:r>
                      <a:r>
                        <a:rPr lang="cs-CZ" dirty="0"/>
                        <a:t>po pořádku</a:t>
                      </a:r>
                    </a:p>
                  </a:txBody>
                  <a:tcPr marL="80998" marR="80998"/>
                </a:tc>
                <a:tc>
                  <a:txBody>
                    <a:bodyPr/>
                    <a:lstStyle/>
                    <a:p>
                      <a:r>
                        <a:rPr lang="cs-CZ" dirty="0"/>
                        <a:t>Touží po kontrole</a:t>
                      </a:r>
                      <a:r>
                        <a:rPr lang="cs-CZ" baseline="0" dirty="0"/>
                        <a:t> </a:t>
                      </a:r>
                      <a:r>
                        <a:rPr lang="cs-CZ" dirty="0"/>
                        <a:t>druhých</a:t>
                      </a:r>
                    </a:p>
                  </a:txBody>
                  <a:tcPr marL="80998" marR="80998"/>
                </a:tc>
                <a:extLst>
                  <a:ext uri="{0D108BD9-81ED-4DB2-BD59-A6C34878D82A}">
                    <a16:rowId xmlns:a16="http://schemas.microsoft.com/office/drawing/2014/main" val="10002"/>
                  </a:ext>
                </a:extLst>
              </a:tr>
              <a:tr h="370840">
                <a:tc>
                  <a:txBody>
                    <a:bodyPr/>
                    <a:lstStyle/>
                    <a:p>
                      <a:r>
                        <a:rPr lang="cs-CZ" dirty="0"/>
                        <a:t>Drží se existujícího stavu</a:t>
                      </a:r>
                    </a:p>
                  </a:txBody>
                  <a:tcPr marL="80998" marR="80998"/>
                </a:tc>
                <a:tc>
                  <a:txBody>
                    <a:bodyPr/>
                    <a:lstStyle/>
                    <a:p>
                      <a:r>
                        <a:rPr lang="cs-CZ" dirty="0"/>
                        <a:t>Vítá změny</a:t>
                      </a:r>
                    </a:p>
                  </a:txBody>
                  <a:tcPr marL="80998" marR="80998"/>
                </a:tc>
                <a:extLst>
                  <a:ext uri="{0D108BD9-81ED-4DB2-BD59-A6C34878D82A}">
                    <a16:rowId xmlns:a16="http://schemas.microsoft.com/office/drawing/2014/main" val="10003"/>
                  </a:ext>
                </a:extLst>
              </a:tr>
              <a:tr h="370840">
                <a:tc>
                  <a:txBody>
                    <a:bodyPr/>
                    <a:lstStyle/>
                    <a:p>
                      <a:r>
                        <a:rPr lang="cs-CZ" dirty="0"/>
                        <a:t>Vidí v událostech problémy</a:t>
                      </a:r>
                    </a:p>
                  </a:txBody>
                  <a:tcPr marL="80998" marR="80998"/>
                </a:tc>
                <a:tc>
                  <a:txBody>
                    <a:bodyPr/>
                    <a:lstStyle/>
                    <a:p>
                      <a:r>
                        <a:rPr lang="cs-CZ" dirty="0"/>
                        <a:t>Vidí v událostech příležitosti</a:t>
                      </a:r>
                    </a:p>
                  </a:txBody>
                  <a:tcPr marL="80998" marR="80998"/>
                </a:tc>
                <a:extLst>
                  <a:ext uri="{0D108BD9-81ED-4DB2-BD59-A6C34878D82A}">
                    <a16:rowId xmlns:a16="http://schemas.microsoft.com/office/drawing/2014/main" val="10004"/>
                  </a:ext>
                </a:extLst>
              </a:tr>
              <a:tr h="370840">
                <a:tc>
                  <a:txBody>
                    <a:bodyPr/>
                    <a:lstStyle/>
                    <a:p>
                      <a:r>
                        <a:rPr lang="cs-CZ" dirty="0"/>
                        <a:t>Postaví si dům a zůstane</a:t>
                      </a:r>
                      <a:r>
                        <a:rPr lang="cs-CZ" baseline="0" dirty="0"/>
                        <a:t> v něm bydlet až do smrti</a:t>
                      </a:r>
                      <a:endParaRPr lang="cs-CZ" dirty="0"/>
                    </a:p>
                  </a:txBody>
                  <a:tcPr marL="80998" marR="80998"/>
                </a:tc>
                <a:tc>
                  <a:txBody>
                    <a:bodyPr/>
                    <a:lstStyle/>
                    <a:p>
                      <a:r>
                        <a:rPr lang="cs-CZ" dirty="0"/>
                        <a:t>Postaví si dům, když</a:t>
                      </a:r>
                      <a:r>
                        <a:rPr lang="cs-CZ" baseline="0" dirty="0"/>
                        <a:t> ho dokončí, začne plánovat další</a:t>
                      </a:r>
                      <a:endParaRPr lang="cs-CZ" dirty="0"/>
                    </a:p>
                  </a:txBody>
                  <a:tcPr marL="80998" marR="80998"/>
                </a:tc>
                <a:extLst>
                  <a:ext uri="{0D108BD9-81ED-4DB2-BD59-A6C34878D82A}">
                    <a16:rowId xmlns:a16="http://schemas.microsoft.com/office/drawing/2014/main" val="10005"/>
                  </a:ext>
                </a:extLst>
              </a:tr>
              <a:tr h="370840">
                <a:tc>
                  <a:txBody>
                    <a:bodyPr/>
                    <a:lstStyle/>
                    <a:p>
                      <a:r>
                        <a:rPr lang="cs-CZ" dirty="0"/>
                        <a:t>Uspořádává věci do úhledných řad</a:t>
                      </a:r>
                    </a:p>
                  </a:txBody>
                  <a:tcPr marL="80998" marR="80998"/>
                </a:tc>
                <a:tc>
                  <a:txBody>
                    <a:bodyPr/>
                    <a:lstStyle/>
                    <a:p>
                      <a:r>
                        <a:rPr lang="cs-CZ" dirty="0"/>
                        <a:t>Vytváří věci</a:t>
                      </a:r>
                    </a:p>
                  </a:txBody>
                  <a:tcPr marL="80998" marR="80998"/>
                </a:tc>
                <a:extLst>
                  <a:ext uri="{0D108BD9-81ED-4DB2-BD59-A6C34878D82A}">
                    <a16:rowId xmlns:a16="http://schemas.microsoft.com/office/drawing/2014/main" val="10006"/>
                  </a:ext>
                </a:extLst>
              </a:tr>
              <a:tr h="370840">
                <a:tc>
                  <a:txBody>
                    <a:bodyPr/>
                    <a:lstStyle/>
                    <a:p>
                      <a:r>
                        <a:rPr lang="cs-CZ" dirty="0"/>
                        <a:t>Uklízí nepořádek, který podnikatel zanechal</a:t>
                      </a:r>
                    </a:p>
                  </a:txBody>
                  <a:tcPr marL="80998" marR="80998"/>
                </a:tc>
                <a:tc>
                  <a:txBody>
                    <a:bodyPr/>
                    <a:lstStyle/>
                    <a:p>
                      <a:r>
                        <a:rPr lang="cs-CZ" dirty="0"/>
                        <a:t>Udělá nepořádek</a:t>
                      </a:r>
                    </a:p>
                  </a:txBody>
                  <a:tcPr marL="80998" marR="80998"/>
                </a:tc>
                <a:extLst>
                  <a:ext uri="{0D108BD9-81ED-4DB2-BD59-A6C34878D82A}">
                    <a16:rowId xmlns:a16="http://schemas.microsoft.com/office/drawing/2014/main" val="10007"/>
                  </a:ext>
                </a:extLst>
              </a:tr>
              <a:tr h="370840">
                <a:tc>
                  <a:txBody>
                    <a:bodyPr/>
                    <a:lstStyle/>
                    <a:p>
                      <a:endParaRPr lang="cs-CZ"/>
                    </a:p>
                  </a:txBody>
                  <a:tcPr marL="80998" marR="80998"/>
                </a:tc>
                <a:tc>
                  <a:txBody>
                    <a:bodyPr/>
                    <a:lstStyle/>
                    <a:p>
                      <a:endParaRPr lang="cs-CZ" dirty="0"/>
                    </a:p>
                  </a:txBody>
                  <a:tcPr marL="80998" marR="80998"/>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899271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723591" y="804333"/>
            <a:ext cx="2543925" cy="5249334"/>
          </a:xfrm>
        </p:spPr>
        <p:txBody>
          <a:bodyPr>
            <a:normAutofit/>
          </a:bodyPr>
          <a:lstStyle/>
          <a:p>
            <a:pPr algn="r"/>
            <a:r>
              <a:rPr lang="cs-CZ">
                <a:solidFill>
                  <a:srgbClr val="FFFFFF"/>
                </a:solidFill>
              </a:rPr>
              <a:t>Podnikání je…</a:t>
            </a:r>
          </a:p>
        </p:txBody>
      </p:sp>
      <p:sp>
        <p:nvSpPr>
          <p:cNvPr id="3" name="Zástupný symbol pro obsah 2"/>
          <p:cNvSpPr>
            <a:spLocks noGrp="1"/>
          </p:cNvSpPr>
          <p:nvPr>
            <p:ph idx="1"/>
          </p:nvPr>
        </p:nvSpPr>
        <p:spPr>
          <a:xfrm>
            <a:off x="3713286" y="804333"/>
            <a:ext cx="4729502" cy="5249334"/>
          </a:xfrm>
        </p:spPr>
        <p:txBody>
          <a:bodyPr anchor="ctr">
            <a:normAutofit/>
          </a:bodyPr>
          <a:lstStyle/>
          <a:p>
            <a:r>
              <a:rPr lang="cs-CZ" b="1" dirty="0"/>
              <a:t>Druh jednání, který zahrnuje:</a:t>
            </a:r>
          </a:p>
          <a:p>
            <a:pPr lvl="1"/>
            <a:r>
              <a:rPr lang="cs-CZ" dirty="0"/>
              <a:t>Chopení se iniciativy</a:t>
            </a:r>
          </a:p>
          <a:p>
            <a:pPr lvl="1"/>
            <a:r>
              <a:rPr lang="cs-CZ" dirty="0"/>
              <a:t>Organizování a reorganizování</a:t>
            </a:r>
          </a:p>
          <a:p>
            <a:pPr lvl="1"/>
            <a:r>
              <a:rPr lang="cs-CZ" dirty="0"/>
              <a:t>Zakalkulování rizika neúspěchu</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a:xfrm>
            <a:off x="457200" y="1916832"/>
            <a:ext cx="8229600" cy="4090459"/>
          </a:xfrm>
        </p:spPr>
        <p:txBody>
          <a:bodyPr>
            <a:normAutofit lnSpcReduction="10000"/>
          </a:bodyPr>
          <a:lstStyle/>
          <a:p>
            <a:pPr>
              <a:lnSpc>
                <a:spcPct val="90000"/>
              </a:lnSpc>
              <a:buNone/>
            </a:pPr>
            <a:r>
              <a:rPr lang="cs-CZ" b="1" i="1" dirty="0">
                <a:solidFill>
                  <a:srgbClr val="00B050"/>
                </a:solidFill>
              </a:rPr>
              <a:t>„Podnikání je dynamický proces vytvářející přírůstkové bohatství.</a:t>
            </a:r>
          </a:p>
          <a:p>
            <a:pPr>
              <a:lnSpc>
                <a:spcPct val="90000"/>
              </a:lnSpc>
              <a:buNone/>
            </a:pPr>
            <a:r>
              <a:rPr lang="cs-CZ" b="1" i="1" dirty="0">
                <a:solidFill>
                  <a:srgbClr val="00B050"/>
                </a:solidFill>
              </a:rPr>
              <a:t> Toto bohatství vytvářejí jednotlivci, kteří přejímají hlavní rizika z hlediska kapitálu, času nebo kariéry nebo poskytují hodnotu za nějaké zboží či služby“</a:t>
            </a:r>
          </a:p>
          <a:p>
            <a:pPr>
              <a:lnSpc>
                <a:spcPct val="90000"/>
              </a:lnSpc>
              <a:buNone/>
            </a:pPr>
            <a:r>
              <a:rPr lang="cs-CZ" b="1" i="1" dirty="0">
                <a:solidFill>
                  <a:schemeClr val="hlink"/>
                </a:solidFill>
              </a:rPr>
              <a:t>                                  </a:t>
            </a:r>
            <a:r>
              <a:rPr lang="cs-CZ" sz="2400" b="1" i="1" dirty="0"/>
              <a:t>R.C. Ronstadt,1984</a:t>
            </a:r>
          </a:p>
          <a:p>
            <a:pPr>
              <a:lnSpc>
                <a:spcPct val="90000"/>
              </a:lnSpc>
              <a:buNone/>
            </a:pPr>
            <a:endParaRPr lang="cs-CZ" sz="2400" b="1" i="1" dirty="0">
              <a:solidFill>
                <a:schemeClr val="hlink"/>
              </a:solidFill>
            </a:endParaRPr>
          </a:p>
          <a:p>
            <a:pPr>
              <a:lnSpc>
                <a:spcPct val="90000"/>
              </a:lnSpc>
              <a:buNone/>
            </a:pPr>
            <a:r>
              <a:rPr lang="cs-CZ" sz="2400" b="1" i="1" dirty="0">
                <a:solidFill>
                  <a:srgbClr val="00B050"/>
                </a:solidFill>
              </a:rPr>
              <a:t>„Podnikání je proces utváření  hodnoty prostřednictvím vynakládání potřebného času a úsilí, přebírání finančních psychických a společenských rizik a získávání výsledné odměny v podobě peněžního a osobního uspokojení“.</a:t>
            </a:r>
          </a:p>
          <a:p>
            <a:pPr>
              <a:lnSpc>
                <a:spcPct val="90000"/>
              </a:lnSpc>
              <a:buNone/>
            </a:pPr>
            <a:r>
              <a:rPr lang="cs-CZ" sz="2400" b="1" i="1" dirty="0">
                <a:solidFill>
                  <a:schemeClr val="hlink"/>
                </a:solidFill>
              </a:rPr>
              <a:t>                                                                    </a:t>
            </a:r>
            <a:r>
              <a:rPr lang="cs-CZ" sz="2400" b="1" i="1" dirty="0" err="1"/>
              <a:t>Hisrich</a:t>
            </a:r>
            <a:r>
              <a:rPr lang="cs-CZ" sz="2400" b="1" i="1" dirty="0"/>
              <a:t> </a:t>
            </a:r>
            <a:r>
              <a:rPr lang="en-US" sz="2400" b="1" i="1" dirty="0"/>
              <a:t>&amp; Peters, 1996</a:t>
            </a:r>
            <a:endParaRPr lang="cs-CZ" sz="2400" b="1" i="1" dirty="0"/>
          </a:p>
          <a:p>
            <a:pPr>
              <a:lnSpc>
                <a:spcPct val="90000"/>
              </a:lnSpc>
              <a:buNone/>
            </a:pPr>
            <a:endParaRPr lang="cs-CZ" sz="2400" b="1" i="1" dirty="0">
              <a:solidFill>
                <a:schemeClr val="hlink"/>
              </a:solidFill>
            </a:endParaRPr>
          </a:p>
          <a:p>
            <a:endParaRPr lang="cs-CZ"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ál">
  <a:themeElements>
    <a:clrScheme name="Integrá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á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á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7490</TotalTime>
  <Words>1965</Words>
  <Application>Microsoft Office PowerPoint</Application>
  <PresentationFormat>Předvádění na obrazovce (4:3)</PresentationFormat>
  <Paragraphs>240</Paragraphs>
  <Slides>34</Slides>
  <Notes>1</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34</vt:i4>
      </vt:variant>
    </vt:vector>
  </HeadingPairs>
  <TitlesOfParts>
    <vt:vector size="41" baseType="lpstr">
      <vt:lpstr>Arial</vt:lpstr>
      <vt:lpstr>Calibri</vt:lpstr>
      <vt:lpstr>Times New Roman</vt:lpstr>
      <vt:lpstr>Tw Cen MT</vt:lpstr>
      <vt:lpstr>Tw Cen MT Condensed</vt:lpstr>
      <vt:lpstr>Wingdings 3</vt:lpstr>
      <vt:lpstr>Integrál</vt:lpstr>
      <vt:lpstr>Marketingová komunikace malých a středních podniků</vt:lpstr>
      <vt:lpstr>Náplň kurzu</vt:lpstr>
      <vt:lpstr>Blok 1</vt:lpstr>
      <vt:lpstr>Podnik je …</vt:lpstr>
      <vt:lpstr>Podnikatel je:</vt:lpstr>
      <vt:lpstr>Profil podnikatele</vt:lpstr>
      <vt:lpstr>Manažer vs. Podnikatel</vt:lpstr>
      <vt:lpstr>Podnikání je…</vt:lpstr>
      <vt:lpstr>Prezentace aplikace PowerPoint</vt:lpstr>
      <vt:lpstr>Důvody k podnikání </vt:lpstr>
      <vt:lpstr>Typy podnikání</vt:lpstr>
      <vt:lpstr>Zákon o obchodních korporacích říká (1.1.2014): </vt:lpstr>
      <vt:lpstr>Stavební kameny úspěšného podnikání</vt:lpstr>
      <vt:lpstr>Dělení podniků podle velikosti</vt:lpstr>
      <vt:lpstr>Dělení podniků podle velikosti</vt:lpstr>
      <vt:lpstr>Prezentace aplikace PowerPoint</vt:lpstr>
      <vt:lpstr>Historie podnikání I (ranné stádium)</vt:lpstr>
      <vt:lpstr>Historie podnikání II (středověk)</vt:lpstr>
      <vt:lpstr>Podnikání v ČR</vt:lpstr>
      <vt:lpstr>Rodinné podnikání</vt:lpstr>
      <vt:lpstr>Prezentace aplikace PowerPoint</vt:lpstr>
      <vt:lpstr>Definice rodinného podnikání (platná od května 2019)</vt:lpstr>
      <vt:lpstr>Definice rodinného podnikání (platná od května 2019)</vt:lpstr>
      <vt:lpstr>Timesharing – podnikám a užívám si</vt:lpstr>
      <vt:lpstr>Intrapodnikání</vt:lpstr>
      <vt:lpstr>Podnikatelské sítě - clustry</vt:lpstr>
      <vt:lpstr>Klastr může </vt:lpstr>
      <vt:lpstr>Sociální podnikání</vt:lpstr>
      <vt:lpstr>CSR - společenská odpovědnost firem </vt:lpstr>
      <vt:lpstr>Charakteristické rysy CSR:</vt:lpstr>
      <vt:lpstr>Podnikatelská etika</vt:lpstr>
      <vt:lpstr>ZADÁNÍ DOMÁCÍHO úkolU</vt:lpstr>
      <vt:lpstr>Doporučená literatura k probrané látce</vt:lpstr>
      <vt:lpstr>Děkuji za pozornost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Marketingová komunikace malých a středních podniků</dc:title>
  <dc:creator>Petka</dc:creator>
  <cp:lastModifiedBy>Petra Koudelková</cp:lastModifiedBy>
  <cp:revision>101</cp:revision>
  <cp:lastPrinted>2014-11-03T10:21:17Z</cp:lastPrinted>
  <dcterms:created xsi:type="dcterms:W3CDTF">2014-07-23T14:18:16Z</dcterms:created>
  <dcterms:modified xsi:type="dcterms:W3CDTF">2022-10-06T08:27:57Z</dcterms:modified>
</cp:coreProperties>
</file>