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62" r:id="rId3"/>
    <p:sldId id="263" r:id="rId4"/>
    <p:sldId id="264" r:id="rId5"/>
    <p:sldId id="257" r:id="rId6"/>
    <p:sldId id="272" r:id="rId7"/>
    <p:sldId id="258" r:id="rId8"/>
    <p:sldId id="259" r:id="rId9"/>
    <p:sldId id="260" r:id="rId10"/>
    <p:sldId id="261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DF9FE-B68D-D841-9DB0-F242EE223999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8E452-B0F2-6D4A-88C8-F287A786BC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3860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28E452-B0F2-6D4A-88C8-F287A786BC9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3560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83D1F7-9172-E748-81D0-20B976A990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5FA2F4-970E-F342-898D-220236ED7B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B14006-6613-8143-AC78-11609B116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B6E4-E30E-A346-A8EB-E818B585DB07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6BDFA2-125F-7A4F-8F07-91154AA60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8BC81DA-A86D-7D48-9B5B-BA63A7112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568-3AE8-9149-9B36-6243AFFB78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8550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08CBE2-9E5C-C04F-8461-26388CFD2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3508C7A-91D8-5340-9BF8-983E82827F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0DF830-68B4-5843-B377-C0D7FCEF2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B6E4-E30E-A346-A8EB-E818B585DB07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8D6D83-9EF3-3643-BBC7-8EEBF33E6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02EBC59-CAB8-1F47-BB2C-B3F76BE4A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568-3AE8-9149-9B36-6243AFFB78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9322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DA85677-F5E6-F547-9CFC-4DF877ADD0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22B353A-6D89-DA44-985B-0901A1BA11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8E925BE-836B-CB47-B05F-0BEEEBD7C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B6E4-E30E-A346-A8EB-E818B585DB07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B3016C-34CE-9A4E-9A57-AA51A4559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7CCC43-BB50-3646-90B6-93132FBDE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568-3AE8-9149-9B36-6243AFFB78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597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4C1BA-DC8C-A042-86CC-5670EB5C0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6391C6-3EB1-3A40-AF94-1286A3695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590146-E81A-0B41-95A2-A4797BB6E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B6E4-E30E-A346-A8EB-E818B585DB07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B4C76B2-99FA-304B-B8A6-265F6A0C3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AE7AF5F-7A6C-A446-8E09-2A0E94A66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568-3AE8-9149-9B36-6243AFFB78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644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7F25C7-BBA5-B848-9C2B-2AA841558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6F2337A-F151-BA47-9E8C-ED893E333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658804D-42A1-5347-A1FB-E92907A55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B6E4-E30E-A346-A8EB-E818B585DB07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F74756A-196D-BD48-8B29-38FCF7B73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30DE88-B555-7145-A360-6F53B0614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568-3AE8-9149-9B36-6243AFFB78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371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AE3EE0-C46D-A748-A7E1-BF37ACDB3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9FBBE4-874F-F043-9863-73B4A999D0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0600C6C-F8F8-8148-BBE6-799905ECCE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3E844ED-528C-B345-9FDC-B538C126F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B6E4-E30E-A346-A8EB-E818B585DB07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E7A10B2-BFA2-6F46-BE2F-EBF0D2837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D8CA9D5-2225-B448-8B25-D7E459653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568-3AE8-9149-9B36-6243AFFB78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0736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0E860A-0C95-8C4B-8A9B-495E18AB8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ED70627-50F1-EC4B-9642-D3C7FD2824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B714600-9F07-5146-995C-39D18767B3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3966BBD-7225-7D4E-A160-3BBDAAA26C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5B209CE-D0E1-334F-ACA3-40B0F94DA1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172A809-44AF-1147-918D-D03C8C5A5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B6E4-E30E-A346-A8EB-E818B585DB07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6563A88-03A5-1C48-903D-EBD1D8598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31DB58A-5D78-4E42-85F4-FEE24B98A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568-3AE8-9149-9B36-6243AFFB78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1909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F0477D-078A-364C-AD9F-AADF33214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BF74D14-BAEE-BC45-8D4F-4FEEEC80C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B6E4-E30E-A346-A8EB-E818B585DB07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04726AB-50E8-794F-AD23-EF67C75B4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80628D3-224F-E645-BBAA-5F24505E7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568-3AE8-9149-9B36-6243AFFB78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568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9303D4A-1620-1B4F-A7D6-CAADB69DA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B6E4-E30E-A346-A8EB-E818B585DB07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2D5E6AD-6186-004B-9920-16E1B7ECC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12CFE59-4F6A-E44F-93AE-CC4711475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568-3AE8-9149-9B36-6243AFFB78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5314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4C8886-1484-7540-B82E-291EFE49E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863B74-AE7E-0C40-8E78-DE7526E84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C5CE05A-7B64-BE42-9523-FB7F2CF969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4C4EC41-F514-AC4D-B783-161F2664A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B6E4-E30E-A346-A8EB-E818B585DB07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A6FC72D-6602-4949-A7D6-03FD88C67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12CE96D-E484-0842-A827-4F07A83A5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568-3AE8-9149-9B36-6243AFFB78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697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BEFD3F-19DD-F74C-A19A-77C82CA96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3EF2BE9-C2C3-D64B-8181-D29EB5503D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34C48E1-41F4-5040-B26C-F92465C085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E686577-B78E-824A-B543-15FD2096C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B6E4-E30E-A346-A8EB-E818B585DB07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41823FC-1EE1-EF4B-93BF-58158DCA0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8B50443-B35E-CC4F-A359-480955124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568-3AE8-9149-9B36-6243AFFB78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3830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3BD75B8-1E63-3C48-868A-8AE51962D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CD31F6B-789E-354D-810E-0D47266C4C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6BA7A3-6A23-8F44-88AC-F512EE59CC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4B6E4-E30E-A346-A8EB-E818B585DB07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FA90B2-3B4A-7947-AABB-335527E863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767782-CAB2-764C-A1DE-B3FF8501E1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55568-3AE8-9149-9B36-6243AFFB78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496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eskapozice.lidovky.cz/forum/koronavirus-jak-prekrocit-prah-ktery-oddeluje-lidstvo-od-barbarstvi.A200714_164852_pozice-forum_lub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AEA8D4-6279-9A40-8C02-09B076F82D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Giorgio Agamben: 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náboženství, politika, filosofie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5B69E13-C519-6446-AD3E-C81BE52CE8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Letní semestr 2021</a:t>
            </a:r>
          </a:p>
        </p:txBody>
      </p:sp>
    </p:spTree>
    <p:extLst>
      <p:ext uri="{BB962C8B-B14F-4D97-AF65-F5344CB8AC3E}">
        <p14:creationId xmlns:p14="http://schemas.microsoft.com/office/powerpoint/2010/main" val="1733140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558EC9-8889-B745-8883-B8BCCF03E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E351D7-6464-F240-8D0D-BEF0CAF20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Agamben se dále v porozumění moderny opírá o koncept biopolitiky Michela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Foucaulta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„Po tisíciletí zůstal člověk tím, čím byl pro Aristotela: žijícím zvířetem, jež je navíc schopno politické existence; moderní člověk je zvíře, v jehož politice jde o jeho život jakožto živé bytosti.“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„Vyplývá z toho určité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zezvířečtění člověka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uskutečňované prostřednictvím nejrafinovanějších politických strategií. … Současně s rozšiřováním možnosti humanitních a společenských věd se rodí i možnost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chránit život, a zároveň schválit jeho holokaust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 Agamben,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Homo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sacer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str. 11.</a:t>
            </a:r>
          </a:p>
        </p:txBody>
      </p:sp>
    </p:spTree>
    <p:extLst>
      <p:ext uri="{BB962C8B-B14F-4D97-AF65-F5344CB8AC3E}">
        <p14:creationId xmlns:p14="http://schemas.microsoft.com/office/powerpoint/2010/main" val="3982627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35BF09-F509-0142-B784-E5D9F0AE7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Kdo je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homo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sacer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C0A5E4-6061-9642-9210-9739B3F2A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Člověk, který může být beztrestně zabit kýmkoli, ale nesmí být obětován bohům. To znamená, že již patří bohům, tedy přebývá v něm zvláštní síla, a tudíž se jej obáváme, ale i se jej štítíme za zločin, který spáchal.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Takový člověk je redukován na holý život, nuda vita, pouhá existence, ale je takto stvořen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nikoliv náboženskou sférou, ale právem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Politika vstupuje do holého života. </a:t>
            </a:r>
          </a:p>
          <a:p>
            <a:pPr marL="0" indent="0" algn="just">
              <a:buNone/>
            </a:pP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Homo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sacer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není někdo, kdo je kdovíjak chráněn – může být kýmkoliv zabit.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Absolutní konstrukce této kategorie právem poukazuje k tomu, že tento život „vlastní“ vnější moc – ta posvátným životem zcela disponuje.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Posvátnost života znamená je tento život zcela vtažen do právního rámce. 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955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8EDC9C-4CB6-3648-8CB2-EFC1A5DFE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„Nuda vita“ a jeho zranitelnost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CD6FDE-EF7C-6843-8FDD-AF6E0D1A9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>
                <a:latin typeface="Times" pitchFamily="2" charset="0"/>
              </a:rPr>
              <a:t>Posvátnost tak není inherentní životu samému, ale je v rukou práva a politiky. </a:t>
            </a:r>
          </a:p>
          <a:p>
            <a:pPr marL="0" indent="0" algn="just">
              <a:buNone/>
            </a:pPr>
            <a:r>
              <a:rPr lang="cs-CZ" dirty="0">
                <a:latin typeface="Times" pitchFamily="2" charset="0"/>
              </a:rPr>
              <a:t>Agamben v tomto smyslu kritizuje apolitická či psychologizující hlediska na posvátnost. </a:t>
            </a:r>
          </a:p>
          <a:p>
            <a:pPr marL="0" indent="0" algn="just">
              <a:buNone/>
            </a:pPr>
            <a:r>
              <a:rPr lang="cs-CZ" dirty="0">
                <a:latin typeface="Times" pitchFamily="2" charset="0"/>
              </a:rPr>
              <a:t>Podstatné je, že kategorie </a:t>
            </a:r>
            <a:r>
              <a:rPr lang="cs-CZ" i="1" dirty="0">
                <a:latin typeface="Times" pitchFamily="2" charset="0"/>
              </a:rPr>
              <a:t>homo </a:t>
            </a:r>
            <a:r>
              <a:rPr lang="cs-CZ" i="1" dirty="0" err="1">
                <a:latin typeface="Times" pitchFamily="2" charset="0"/>
              </a:rPr>
              <a:t>sacer</a:t>
            </a:r>
            <a:r>
              <a:rPr lang="cs-CZ" i="1" dirty="0">
                <a:latin typeface="Times" pitchFamily="2" charset="0"/>
              </a:rPr>
              <a:t> </a:t>
            </a:r>
            <a:r>
              <a:rPr lang="cs-CZ" dirty="0">
                <a:latin typeface="Times" pitchFamily="2" charset="0"/>
              </a:rPr>
              <a:t>bytostně souvisí s tělem. </a:t>
            </a:r>
          </a:p>
          <a:p>
            <a:pPr marL="0" indent="0" algn="just">
              <a:buNone/>
            </a:pPr>
            <a:r>
              <a:rPr lang="cs-CZ" i="1" dirty="0">
                <a:latin typeface="Times" pitchFamily="2" charset="0"/>
              </a:rPr>
              <a:t>Homo liber</a:t>
            </a:r>
            <a:r>
              <a:rPr lang="cs-CZ" dirty="0">
                <a:latin typeface="Times" pitchFamily="2" charset="0"/>
              </a:rPr>
              <a:t> je ten, který má tělo – </a:t>
            </a:r>
            <a:r>
              <a:rPr lang="cs-CZ" i="1" dirty="0" err="1">
                <a:latin typeface="Times" pitchFamily="2" charset="0"/>
              </a:rPr>
              <a:t>habeas</a:t>
            </a:r>
            <a:r>
              <a:rPr lang="cs-CZ" i="1" dirty="0">
                <a:latin typeface="Times" pitchFamily="2" charset="0"/>
              </a:rPr>
              <a:t> corpus</a:t>
            </a:r>
            <a:r>
              <a:rPr lang="cs-CZ" dirty="0">
                <a:latin typeface="Times" pitchFamily="2" charset="0"/>
              </a:rPr>
              <a:t>, svobodný člověk znamená svobodné tělo a kdo toto svobodné tělo chrání a definuje? Stát.</a:t>
            </a:r>
          </a:p>
        </p:txBody>
      </p:sp>
    </p:spTree>
    <p:extLst>
      <p:ext uri="{BB962C8B-B14F-4D97-AF65-F5344CB8AC3E}">
        <p14:creationId xmlns:p14="http://schemas.microsoft.com/office/powerpoint/2010/main" val="197012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29D435-AB90-B64A-AD46-FC9473C6B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Uprchlík a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nuda vita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45445-1732-2D43-959E-F88EB836B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Člověk je spjat se státem, do něhož se narodil (národ – narodit se). Již narození je politický akt.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základě narození má člověk práva, znovu: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zoé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zcela vtaženo do politiky. Právě proto lidem, kteří jsou vyhoštěni z jednoho státního rámce a nenajdou domov v jiném, náleží pouhý život nebo holý život.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potažmo rovněž znamená, že se na ně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nevztahují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lidská práva, což je politický koncept, který je myslitelný právě jen v kontextu státu.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Tam, kde lidská práva měla fungovat, u uprchlíků, selhávají. A ty tábory, které pak vidíme, jsou mimo práva, což znamená, že lidé jsou zde zcela vydáni politické moci. </a:t>
            </a:r>
          </a:p>
        </p:txBody>
      </p:sp>
    </p:spTree>
    <p:extLst>
      <p:ext uri="{BB962C8B-B14F-4D97-AF65-F5344CB8AC3E}">
        <p14:creationId xmlns:p14="http://schemas.microsoft.com/office/powerpoint/2010/main" val="4147023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B76D444-2756-434F-AE61-96D69830C1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CB1A724-F373-9344-A929-7604B67FD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7" y="474146"/>
            <a:ext cx="10515593" cy="1197864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Tábor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DF5FE34-0A41-407A-8D94-10FCF68F1D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75488" y="587238"/>
            <a:ext cx="0" cy="914400"/>
          </a:xfrm>
          <a:prstGeom prst="line">
            <a:avLst/>
          </a:prstGeom>
          <a:ln w="190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ázek 4" descr="Obsah obrázku muž, osoba, zavřít, kosmetické&#10;&#10;Popis byl vytvořen automaticky">
            <a:extLst>
              <a:ext uri="{FF2B5EF4-FFF2-40B4-BE49-F238E27FC236}">
                <a16:creationId xmlns:a16="http://schemas.microsoft.com/office/drawing/2014/main" id="{93144214-D300-3146-8FC8-B94D29CD66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690" b="4375"/>
          <a:stretch/>
        </p:blipFill>
        <p:spPr>
          <a:xfrm>
            <a:off x="835153" y="2002117"/>
            <a:ext cx="6215794" cy="4171569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1D8279-3956-7742-97EA-48BCE636C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3314" y="1999578"/>
            <a:ext cx="3823525" cy="4171568"/>
          </a:xfrm>
        </p:spPr>
        <p:txBody>
          <a:bodyPr anchor="ctr">
            <a:normAutofit fontScale="85000" lnSpcReduction="10000"/>
          </a:bodyPr>
          <a:lstStyle/>
          <a:p>
            <a:pPr marL="0" indent="0" algn="just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Tábor je prostor, který se otevírá, když se výjimečný stav začíná stává pravidlem. </a:t>
            </a:r>
          </a:p>
          <a:p>
            <a:pPr marL="0" indent="0" algn="just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to kus území, umístěný vně normálního právního systému, ale není to vnější prostor. </a:t>
            </a:r>
          </a:p>
          <a:p>
            <a:pPr marL="0" indent="0" algn="just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Tábor je tedy struktura, kde je výjimečný stav realizován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normálně.</a:t>
            </a:r>
          </a:p>
          <a:p>
            <a:pPr marL="0" indent="0" algn="just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Jejich posláním je stabilně uskutečnit výjimku. </a:t>
            </a:r>
          </a:p>
          <a:p>
            <a:pPr marL="0" indent="0" algn="just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to místo, kde moc nemá před sebou nic jiného než čirý život bez jakéhokoliv zprostředkování. </a:t>
            </a:r>
          </a:p>
          <a:p>
            <a:pPr marL="0" indent="0" algn="just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Proto je tábor paradigma politického prostoru v bodě, kde se politika stává biopolitikou a homo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sacer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virtuálně splývá s občanem. </a:t>
            </a:r>
          </a:p>
        </p:txBody>
      </p:sp>
    </p:spTree>
    <p:extLst>
      <p:ext uri="{BB962C8B-B14F-4D97-AF65-F5344CB8AC3E}">
        <p14:creationId xmlns:p14="http://schemas.microsoft.com/office/powerpoint/2010/main" val="36959349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F487A3-1A65-AA4E-A58A-48A7C20A2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" pitchFamily="2" charset="0"/>
              </a:rPr>
              <a:t>Co je tábor? Splynutí rozdílů, které by splynout neměly.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AE8463-DFC6-EA4C-8441-7CD90C4EA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Tábor se vyznačuje tím, že splývá „domov a město“, tělo biologické a tělo politické, to, co je němé, a to, co lze komunikovat.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Ale: obecně je dnes stěžejním politickým problémem této doby je zhroucení rozdílu mezi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zoé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Život se stává nejvyšším dobrem a proces života je samým jádrem lidského a politického úsilí.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Vzniká „teror zdraví“ a „náboženství zdraví“.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G. Agamben,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welchem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Punkt stehen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wir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Die Epidemie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Politik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Berlin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2021, str. 9.</a:t>
            </a:r>
          </a:p>
        </p:txBody>
      </p:sp>
    </p:spTree>
    <p:extLst>
      <p:ext uri="{BB962C8B-B14F-4D97-AF65-F5344CB8AC3E}">
        <p14:creationId xmlns:p14="http://schemas.microsoft.com/office/powerpoint/2010/main" val="251786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510502-D82C-9A4C-A606-47B164F24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Struktura kurzu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A8815E-D96D-844D-9474-6E63632BD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71500" indent="-571500">
              <a:buAutoNum type="romanU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 a základní pojmy (16. 2. 2021 a 23. 2. 2021)</a:t>
            </a:r>
          </a:p>
          <a:p>
            <a:pPr marL="571500" indent="-571500">
              <a:buAutoNum type="romanU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Četba a diskuse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1.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Tvář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(in: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Prostředky bez účelu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str. 75–81) – 2. 3. 2021, </a:t>
            </a:r>
            <a:r>
              <a:rPr lang="cs-CZ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referát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Úvod k projektu 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Homo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sacer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9. 3. 2021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1.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Homo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sacer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16. 3. 2021, </a:t>
            </a:r>
            <a:r>
              <a:rPr lang="cs-CZ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referát, 75–83.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2.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Homo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sacer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23. 3. 2021, </a:t>
            </a:r>
            <a:r>
              <a:rPr lang="cs-CZ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referát, 84–93.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3.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Homo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sacer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30. 3. 2021, </a:t>
            </a:r>
            <a:r>
              <a:rPr lang="cs-CZ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referát, 162–174.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IV. Náboženství a moderní společnost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1.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Capitalism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Religion,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6. 4. 2021, </a:t>
            </a:r>
            <a:r>
              <a:rPr lang="cs-CZ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referát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2. Věda a náboženství, 13. 4. 2021, </a:t>
            </a:r>
            <a:r>
              <a:rPr lang="cs-CZ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referát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 Náboženství, společnost a alternativní životní formy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1.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Highest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Poverty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20. 4. 2021, </a:t>
            </a:r>
            <a:r>
              <a:rPr lang="cs-CZ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referát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2.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Highest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Poverty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27. 4. 2021, </a:t>
            </a:r>
            <a:r>
              <a:rPr lang="cs-CZ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referát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3.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Highest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Poverty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4. 5. 2021, </a:t>
            </a:r>
            <a:r>
              <a:rPr lang="cs-CZ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referát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VI. Závěrečná přednáška a diskuse, 11. 5. 2021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5461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97BDD-4153-D54C-8F70-02162F0E1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Požadavky na zápočet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BD72A9-9E8C-B649-AF8A-F2913C924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Pravidelná účast, max. tři absence.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Aktivní účast: a) referát v hodině, b) účast v diskusi nad texty.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2a) Shrnutí hlavní struktury jednoho ze zadaných textů v podobě referátu, který nebude delší než 15 min., nutno vyhotovit pro účastníky semináře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krátký handout s hlavní tezí a strukturou daného textu (ne delší než jedna normostrana), a alespoň jednou otázkou vycházející z text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Alternativně k 2a) lze vypracovat krátkou seminární práci o rozsahu pěti až maximálně deseti normostran k jednomu tématu semináře.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54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Zástupný obsah 7" descr="Obsah obrázku text, osoba, pózování&#10;&#10;Popis byl vytvořen automaticky">
            <a:extLst>
              <a:ext uri="{FF2B5EF4-FFF2-40B4-BE49-F238E27FC236}">
                <a16:creationId xmlns:a16="http://schemas.microsoft.com/office/drawing/2014/main" id="{FF8A62FE-FB1A-6B40-8643-CD7E96F38FE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>
            <a:alphaModFix/>
          </a:blip>
          <a:srcRect l="20614" r="21882" b="-1"/>
          <a:stretch/>
        </p:blipFill>
        <p:spPr>
          <a:xfrm>
            <a:off x="5797543" y="10"/>
            <a:ext cx="6394152" cy="6857990"/>
          </a:xfrm>
          <a:prstGeom prst="rect">
            <a:avLst/>
          </a:prstGeom>
        </p:spPr>
      </p:pic>
      <p:sp>
        <p:nvSpPr>
          <p:cNvPr id="4" name="Nadpis 3">
            <a:extLst>
              <a:ext uri="{FF2B5EF4-FFF2-40B4-BE49-F238E27FC236}">
                <a16:creationId xmlns:a16="http://schemas.microsoft.com/office/drawing/2014/main" id="{447F6CC8-A0B3-4548-B8F7-D8BAEBC49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98" y="798445"/>
            <a:ext cx="4803636" cy="131166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Právník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Agamben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00C75A6-9AA4-CE46-99FF-339EF359FE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4997" y="2272143"/>
            <a:ext cx="4706803" cy="3788830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indent="0">
              <a:buNone/>
            </a:pP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Narozen 22. dubna 1942 v Říme.</a:t>
            </a:r>
          </a:p>
          <a:p>
            <a:pPr marL="0" indent="0" algn="just">
              <a:buNone/>
            </a:pP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Původně je to právník, který se od práv dostal k filosofii. Zároveň byl docela od mládí součástí kulturně uměleckého kruhu italského či spíše evropského, takže se od mládí zabývá uměním i filosofií. Říká, že jde studovat práva proto, že chce zjistit, co je nutné, co je dané, aby našel prostor myšlení, který je prostorem svobody. </a:t>
            </a:r>
          </a:p>
          <a:p>
            <a:pPr marL="0" indent="0" algn="just">
              <a:buNone/>
            </a:pP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Hrál v </a:t>
            </a:r>
            <a:r>
              <a:rPr lang="cs-CZ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Pasolinově</a:t>
            </a: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filmu </a:t>
            </a:r>
            <a:r>
              <a:rPr lang="cs-CZ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Evangelium sv. Matouše</a:t>
            </a: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Navštěvoval Heideggerův seminář k </a:t>
            </a:r>
            <a:r>
              <a:rPr lang="cs-CZ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Herakleitovi</a:t>
            </a: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Hegelovi, spolupracoval s </a:t>
            </a:r>
            <a:r>
              <a:rPr lang="cs-CZ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Derridou</a:t>
            </a: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Deleuzem</a:t>
            </a: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Jeanem-</a:t>
            </a:r>
            <a:r>
              <a:rPr lang="cs-CZ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Lucem</a:t>
            </a: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Nancym</a:t>
            </a: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0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536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836284-6D26-D242-84FE-0C7712B00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Filosof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Agamben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3C6E6D-A8F6-CA44-81FF-3B68105CD3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65431" y="2438400"/>
            <a:ext cx="6586489" cy="3785419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buNone/>
            </a:pPr>
            <a:r>
              <a:rPr lang="en-US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Nejslavnějším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dílem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vlastně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celý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project, </a:t>
            </a:r>
            <a:r>
              <a:rPr lang="en-US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což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série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knih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názvem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Homo </a:t>
            </a:r>
            <a:r>
              <a:rPr lang="en-US" sz="1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sacer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Tento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projekt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sestává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</a:t>
            </a:r>
          </a:p>
          <a:p>
            <a:pPr marL="0"/>
            <a:r>
              <a:rPr lang="en-US" sz="13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Homo </a:t>
            </a:r>
            <a:r>
              <a:rPr lang="en-US" sz="1300" i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Sacer</a:t>
            </a:r>
            <a:r>
              <a:rPr lang="en-US" sz="13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Sovereign Power and Bare Life</a:t>
            </a:r>
            <a:r>
              <a:rPr lang="en-US" sz="13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(1995), </a:t>
            </a:r>
            <a:r>
              <a:rPr lang="en-US" sz="13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vyšlo</a:t>
            </a:r>
            <a:r>
              <a:rPr lang="en-US" sz="13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česky</a:t>
            </a:r>
            <a:r>
              <a:rPr lang="en-US" sz="13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3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budeme</a:t>
            </a:r>
            <a:r>
              <a:rPr lang="en-US" sz="13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číst</a:t>
            </a:r>
            <a:r>
              <a:rPr lang="en-US" sz="13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/>
            <a:r>
              <a:rPr lang="en-US" sz="1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of Exception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Homo </a:t>
            </a:r>
            <a:r>
              <a:rPr lang="en-US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Sacer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II, 1 (2003)</a:t>
            </a:r>
          </a:p>
          <a:p>
            <a:pPr marL="0"/>
            <a:r>
              <a:rPr lang="en-US" sz="1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Stasis: Civil War as a Political Paradigm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Homo </a:t>
            </a:r>
            <a:r>
              <a:rPr lang="en-US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Sacer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II, 2 (2015)</a:t>
            </a:r>
          </a:p>
          <a:p>
            <a:pPr marL="0"/>
            <a:r>
              <a:rPr lang="en-US" sz="1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Sacrament of Language: An Archaeology of the Oath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Homo </a:t>
            </a:r>
            <a:r>
              <a:rPr lang="en-US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Sacer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II, 3 (2008)</a:t>
            </a:r>
          </a:p>
          <a:p>
            <a:pPr marL="0"/>
            <a:r>
              <a:rPr lang="en-US" sz="1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Kingdom and the Glory: For a Theological Genealogy of Economy and Government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Homo </a:t>
            </a:r>
            <a:r>
              <a:rPr lang="en-US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Sacer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II, 4 (2007)</a:t>
            </a:r>
          </a:p>
          <a:p>
            <a:pPr marL="0"/>
            <a:r>
              <a:rPr lang="en-US" sz="1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Opus Dei: An Archeology of Duty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Homo </a:t>
            </a:r>
            <a:r>
              <a:rPr lang="en-US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Sacer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II, 5 (2013)</a:t>
            </a:r>
          </a:p>
          <a:p>
            <a:pPr marL="0"/>
            <a:r>
              <a:rPr lang="en-US" sz="1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Remnants of Auschwitz: The Witness and the Archive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Homo </a:t>
            </a:r>
            <a:r>
              <a:rPr lang="en-US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Sacer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 (1998).</a:t>
            </a:r>
          </a:p>
          <a:p>
            <a:pPr marL="0"/>
            <a:r>
              <a:rPr lang="en-US" sz="1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Highest Poverty: Monastic Rules and Forms-of-Life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Homo </a:t>
            </a:r>
            <a:r>
              <a:rPr lang="en-US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Sacer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IV, 1 (2013)</a:t>
            </a:r>
          </a:p>
          <a:p>
            <a:pPr marL="0"/>
            <a:r>
              <a:rPr lang="en-US" sz="1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Use of Bodies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Homo </a:t>
            </a:r>
            <a:r>
              <a:rPr lang="en-US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Sacer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IV, 2 (2016)</a:t>
            </a:r>
          </a:p>
          <a:p>
            <a:pPr marL="0"/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Krom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toho </a:t>
            </a:r>
            <a:r>
              <a:rPr lang="en-US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vyšlo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česky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 </a:t>
            </a:r>
            <a:r>
              <a:rPr lang="en-US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budeme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číst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300" i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Prostředky</a:t>
            </a:r>
            <a:r>
              <a:rPr lang="en-US" sz="13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bez </a:t>
            </a:r>
            <a:r>
              <a:rPr lang="en-US" sz="1300" i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účelů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2003.]</a:t>
            </a:r>
          </a:p>
          <a:p>
            <a:pPr marL="0"/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/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F52326D9-8646-1949-ACFC-62A267CF84E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t="2033" r="-3" b="-3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3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C3A2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3260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12">
            <a:extLst>
              <a:ext uri="{FF2B5EF4-FFF2-40B4-BE49-F238E27FC236}">
                <a16:creationId xmlns:a16="http://schemas.microsoft.com/office/drawing/2014/main" id="{AAB8EDC3-1C0D-4505-A2C7-839A5161F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4">
            <a:extLst>
              <a:ext uri="{FF2B5EF4-FFF2-40B4-BE49-F238E27FC236}">
                <a16:creationId xmlns:a16="http://schemas.microsoft.com/office/drawing/2014/main" id="{2069E294-3813-4588-9E9C-AEA08F9C4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Zástupný obsah 5" descr="Obsah obrázku text&#10;&#10;Popis byl vytvořen automaticky">
            <a:extLst>
              <a:ext uri="{FF2B5EF4-FFF2-40B4-BE49-F238E27FC236}">
                <a16:creationId xmlns:a16="http://schemas.microsoft.com/office/drawing/2014/main" id="{30DD30E0-7029-1041-94C1-1C36AC6BB8E9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alphaModFix amt="40000"/>
          </a:blip>
          <a:srcRect t="8759" r="1" b="59601"/>
          <a:stretch/>
        </p:blipFill>
        <p:spPr>
          <a:xfrm>
            <a:off x="-2291175" y="-211891"/>
            <a:ext cx="12191981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A6B52941-54DC-DC44-9687-04DA29B00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343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kern="12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Dosud</a:t>
            </a:r>
            <a:r>
              <a:rPr lang="en-US" kern="1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2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poslední</a:t>
            </a:r>
            <a:r>
              <a:rPr lang="en-US" kern="1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2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vrstva</a:t>
            </a:r>
            <a:r>
              <a:rPr lang="en-US" kern="1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2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jeho</a:t>
            </a:r>
            <a:r>
              <a:rPr lang="en-US" kern="1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2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díla</a:t>
            </a:r>
            <a:endParaRPr lang="en-US" kern="12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Zástupný obsah 7" descr="Obsah obrázku osoba, muž, interiér, oblek&#10;&#10;Popis byl vytvořen automaticky">
            <a:extLst>
              <a:ext uri="{FF2B5EF4-FFF2-40B4-BE49-F238E27FC236}">
                <a16:creationId xmlns:a16="http://schemas.microsoft.com/office/drawing/2014/main" id="{B4170E08-F79A-C246-AA1C-E69A70EDE475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 rotWithShape="1">
          <a:blip r:embed="rId3"/>
          <a:srcRect t="858" b="21746"/>
          <a:stretch/>
        </p:blipFill>
        <p:spPr>
          <a:xfrm>
            <a:off x="6905086" y="1442532"/>
            <a:ext cx="5283866" cy="4210442"/>
          </a:xfrm>
          <a:custGeom>
            <a:avLst/>
            <a:gdLst/>
            <a:ahLst/>
            <a:cxnLst/>
            <a:rect l="l" t="t" r="r" b="b"/>
            <a:pathLst>
              <a:path w="5283866" h="4210442">
                <a:moveTo>
                  <a:pt x="839883" y="18"/>
                </a:moveTo>
                <a:cubicBezTo>
                  <a:pt x="851945" y="328"/>
                  <a:pt x="864423" y="4671"/>
                  <a:pt x="875727" y="6050"/>
                </a:cubicBezTo>
                <a:cubicBezTo>
                  <a:pt x="1125267" y="36932"/>
                  <a:pt x="1374804" y="70296"/>
                  <a:pt x="1624617" y="99799"/>
                </a:cubicBezTo>
                <a:cubicBezTo>
                  <a:pt x="1858164" y="127373"/>
                  <a:pt x="2093363" y="133714"/>
                  <a:pt x="2328012" y="148051"/>
                </a:cubicBezTo>
                <a:cubicBezTo>
                  <a:pt x="2612016" y="165424"/>
                  <a:pt x="2895470" y="189965"/>
                  <a:pt x="3177820" y="228566"/>
                </a:cubicBezTo>
                <a:cubicBezTo>
                  <a:pt x="3373866" y="255590"/>
                  <a:pt x="3571843" y="274338"/>
                  <a:pt x="3770646" y="252831"/>
                </a:cubicBezTo>
                <a:cubicBezTo>
                  <a:pt x="3780572" y="251727"/>
                  <a:pt x="3791878" y="248144"/>
                  <a:pt x="3800149" y="251727"/>
                </a:cubicBezTo>
                <a:cubicBezTo>
                  <a:pt x="3896658" y="291986"/>
                  <a:pt x="4001986" y="263033"/>
                  <a:pt x="4102076" y="288400"/>
                </a:cubicBezTo>
                <a:cubicBezTo>
                  <a:pt x="4076434" y="386286"/>
                  <a:pt x="3966416" y="378289"/>
                  <a:pt x="3904377" y="446120"/>
                </a:cubicBezTo>
                <a:cubicBezTo>
                  <a:pt x="4005570" y="473141"/>
                  <a:pt x="4096562" y="500439"/>
                  <a:pt x="4188933" y="520843"/>
                </a:cubicBezTo>
                <a:cubicBezTo>
                  <a:pt x="4286818" y="542350"/>
                  <a:pt x="4369813" y="600531"/>
                  <a:pt x="4465492" y="626449"/>
                </a:cubicBezTo>
                <a:cubicBezTo>
                  <a:pt x="4485897" y="631964"/>
                  <a:pt x="4510437" y="651264"/>
                  <a:pt x="4517606" y="670015"/>
                </a:cubicBezTo>
                <a:cubicBezTo>
                  <a:pt x="4540768" y="730677"/>
                  <a:pt x="5003171" y="900804"/>
                  <a:pt x="4948576" y="954847"/>
                </a:cubicBezTo>
                <a:cubicBezTo>
                  <a:pt x="4925966" y="977182"/>
                  <a:pt x="4896738" y="993174"/>
                  <a:pt x="4866132" y="1015233"/>
                </a:cubicBezTo>
                <a:cubicBezTo>
                  <a:pt x="4912180" y="1056869"/>
                  <a:pt x="4964017" y="1075067"/>
                  <a:pt x="5019164" y="1087474"/>
                </a:cubicBezTo>
                <a:cubicBezTo>
                  <a:pt x="5035708" y="1091335"/>
                  <a:pt x="5051977" y="1099055"/>
                  <a:pt x="5053630" y="1117806"/>
                </a:cubicBezTo>
                <a:cubicBezTo>
                  <a:pt x="5055284" y="1137382"/>
                  <a:pt x="5038464" y="1145101"/>
                  <a:pt x="5024404" y="1154202"/>
                </a:cubicBezTo>
                <a:cubicBezTo>
                  <a:pt x="5004826" y="1166885"/>
                  <a:pt x="4985800" y="1177916"/>
                  <a:pt x="4960984" y="1179569"/>
                </a:cubicBezTo>
                <a:cubicBezTo>
                  <a:pt x="4920176" y="1182051"/>
                  <a:pt x="4900600" y="1217344"/>
                  <a:pt x="4876887" y="1243814"/>
                </a:cubicBezTo>
                <a:cubicBezTo>
                  <a:pt x="4863652" y="1258705"/>
                  <a:pt x="4857034" y="1288759"/>
                  <a:pt x="4880195" y="1293998"/>
                </a:cubicBezTo>
                <a:cubicBezTo>
                  <a:pt x="4935892" y="1306682"/>
                  <a:pt x="4931480" y="1343355"/>
                  <a:pt x="4930104" y="1384991"/>
                </a:cubicBezTo>
                <a:cubicBezTo>
                  <a:pt x="4928173" y="1436553"/>
                  <a:pt x="4895360" y="1460265"/>
                  <a:pt x="4855103" y="1480119"/>
                </a:cubicBezTo>
                <a:cubicBezTo>
                  <a:pt x="4841316" y="1487011"/>
                  <a:pt x="4821740" y="1486735"/>
                  <a:pt x="4816500" y="1508242"/>
                </a:cubicBezTo>
                <a:cubicBezTo>
                  <a:pt x="4839110" y="1528648"/>
                  <a:pt x="4866684" y="1512103"/>
                  <a:pt x="4890949" y="1517893"/>
                </a:cubicBezTo>
                <a:cubicBezTo>
                  <a:pt x="4911077" y="1522581"/>
                  <a:pt x="4944441" y="1520100"/>
                  <a:pt x="4916868" y="1557599"/>
                </a:cubicBezTo>
                <a:cubicBezTo>
                  <a:pt x="4908870" y="1568352"/>
                  <a:pt x="4918245" y="1576625"/>
                  <a:pt x="4928448" y="1577453"/>
                </a:cubicBezTo>
                <a:cubicBezTo>
                  <a:pt x="5010066" y="1586000"/>
                  <a:pt x="4972566" y="1661827"/>
                  <a:pt x="4998760" y="1701809"/>
                </a:cubicBezTo>
                <a:cubicBezTo>
                  <a:pt x="5005928" y="1712836"/>
                  <a:pt x="4998208" y="1731862"/>
                  <a:pt x="4986903" y="1736550"/>
                </a:cubicBezTo>
                <a:cubicBezTo>
                  <a:pt x="4914660" y="1767432"/>
                  <a:pt x="4904735" y="1841053"/>
                  <a:pt x="4869716" y="1904472"/>
                </a:cubicBezTo>
                <a:cubicBezTo>
                  <a:pt x="4907768" y="1929562"/>
                  <a:pt x="4953264" y="1935077"/>
                  <a:pt x="4994348" y="1951346"/>
                </a:cubicBezTo>
                <a:cubicBezTo>
                  <a:pt x="5037087" y="1968441"/>
                  <a:pt x="5037087" y="1981125"/>
                  <a:pt x="5001792" y="2030756"/>
                </a:cubicBezTo>
                <a:cubicBezTo>
                  <a:pt x="5093611" y="2041511"/>
                  <a:pt x="5093611" y="2041511"/>
                  <a:pt x="5065212" y="2119543"/>
                </a:cubicBezTo>
                <a:cubicBezTo>
                  <a:pt x="5142142" y="2126712"/>
                  <a:pt x="5192876" y="2163660"/>
                  <a:pt x="5204732" y="2244450"/>
                </a:cubicBezTo>
                <a:cubicBezTo>
                  <a:pt x="5210523" y="2283604"/>
                  <a:pt x="5245265" y="2302077"/>
                  <a:pt x="5283866" y="2328272"/>
                </a:cubicBezTo>
                <a:cubicBezTo>
                  <a:pt x="5235890" y="2353641"/>
                  <a:pt x="5203354" y="2406580"/>
                  <a:pt x="5147380" y="2350606"/>
                </a:cubicBezTo>
                <a:cubicBezTo>
                  <a:pt x="5126976" y="2330203"/>
                  <a:pt x="5128904" y="2356121"/>
                  <a:pt x="5126148" y="2363566"/>
                </a:cubicBezTo>
                <a:cubicBezTo>
                  <a:pt x="5119532" y="2381764"/>
                  <a:pt x="5133316" y="2393897"/>
                  <a:pt x="5142417" y="2407682"/>
                </a:cubicBezTo>
                <a:cubicBezTo>
                  <a:pt x="5151240" y="2421470"/>
                  <a:pt x="5161718" y="2436083"/>
                  <a:pt x="5164200" y="2451526"/>
                </a:cubicBezTo>
                <a:cubicBezTo>
                  <a:pt x="5165852" y="2462279"/>
                  <a:pt x="5157858" y="2477994"/>
                  <a:pt x="5149034" y="2485992"/>
                </a:cubicBezTo>
                <a:cubicBezTo>
                  <a:pt x="5102710" y="2528178"/>
                  <a:pt x="5130284" y="2623031"/>
                  <a:pt x="5042601" y="2635164"/>
                </a:cubicBezTo>
                <a:cubicBezTo>
                  <a:pt x="5003171" y="2640677"/>
                  <a:pt x="4984146" y="2675420"/>
                  <a:pt x="4955194" y="2694445"/>
                </a:cubicBezTo>
                <a:cubicBezTo>
                  <a:pt x="4854552" y="2760897"/>
                  <a:pt x="4787272" y="2846375"/>
                  <a:pt x="4756116" y="2963836"/>
                </a:cubicBezTo>
                <a:cubicBezTo>
                  <a:pt x="4747568" y="2996372"/>
                  <a:pt x="4714754" y="3022569"/>
                  <a:pt x="4693523" y="3051244"/>
                </a:cubicBezTo>
                <a:cubicBezTo>
                  <a:pt x="4703726" y="3072199"/>
                  <a:pt x="4759424" y="3026979"/>
                  <a:pt x="4739848" y="3082125"/>
                </a:cubicBezTo>
                <a:cubicBezTo>
                  <a:pt x="4724958" y="3123486"/>
                  <a:pt x="4686906" y="3149129"/>
                  <a:pt x="4651060" y="3173670"/>
                </a:cubicBezTo>
                <a:cubicBezTo>
                  <a:pt x="4610252" y="3201518"/>
                  <a:pt x="4565032" y="3223852"/>
                  <a:pt x="4546556" y="3275413"/>
                </a:cubicBezTo>
                <a:cubicBezTo>
                  <a:pt x="4542697" y="3286444"/>
                  <a:pt x="4530288" y="3298024"/>
                  <a:pt x="4519261" y="3302437"/>
                </a:cubicBezTo>
                <a:cubicBezTo>
                  <a:pt x="3944081" y="4209875"/>
                  <a:pt x="2528194" y="4215939"/>
                  <a:pt x="2364961" y="4209597"/>
                </a:cubicBezTo>
                <a:cubicBezTo>
                  <a:pt x="2167260" y="4201602"/>
                  <a:pt x="1980313" y="4145627"/>
                  <a:pt x="1796951" y="4075867"/>
                </a:cubicBezTo>
                <a:cubicBezTo>
                  <a:pt x="1719469" y="4046365"/>
                  <a:pt x="1647505" y="4004453"/>
                  <a:pt x="1572227" y="3971917"/>
                </a:cubicBezTo>
                <a:cubicBezTo>
                  <a:pt x="1468277" y="3926971"/>
                  <a:pt x="1388040" y="3841219"/>
                  <a:pt x="1284364" y="3805097"/>
                </a:cubicBezTo>
                <a:cubicBezTo>
                  <a:pt x="1177655" y="3767873"/>
                  <a:pt x="1086388" y="3699767"/>
                  <a:pt x="976645" y="3670815"/>
                </a:cubicBezTo>
                <a:cubicBezTo>
                  <a:pt x="918742" y="3655375"/>
                  <a:pt x="862768" y="3627527"/>
                  <a:pt x="871866" y="3547839"/>
                </a:cubicBezTo>
                <a:cubicBezTo>
                  <a:pt x="874349" y="3525228"/>
                  <a:pt x="859184" y="3506755"/>
                  <a:pt x="835195" y="3513373"/>
                </a:cubicBezTo>
                <a:cubicBezTo>
                  <a:pt x="789424" y="3525780"/>
                  <a:pt x="768744" y="3492967"/>
                  <a:pt x="743375" y="3468427"/>
                </a:cubicBezTo>
                <a:cubicBezTo>
                  <a:pt x="698156" y="3424863"/>
                  <a:pt x="655142" y="3378540"/>
                  <a:pt x="583175" y="3371370"/>
                </a:cubicBezTo>
                <a:cubicBezTo>
                  <a:pt x="596961" y="3337178"/>
                  <a:pt x="620399" y="3342142"/>
                  <a:pt x="641906" y="3349311"/>
                </a:cubicBezTo>
                <a:cubicBezTo>
                  <a:pt x="698432" y="3368062"/>
                  <a:pt x="754405" y="3389293"/>
                  <a:pt x="810930" y="3408042"/>
                </a:cubicBezTo>
                <a:cubicBezTo>
                  <a:pt x="847878" y="3420175"/>
                  <a:pt x="884551" y="3437271"/>
                  <a:pt x="933908" y="3423758"/>
                </a:cubicBezTo>
                <a:cubicBezTo>
                  <a:pt x="891445" y="3354826"/>
                  <a:pt x="819202" y="3342418"/>
                  <a:pt x="760747" y="3321187"/>
                </a:cubicBezTo>
                <a:cubicBezTo>
                  <a:pt x="687678" y="3294441"/>
                  <a:pt x="644664" y="3243980"/>
                  <a:pt x="593101" y="3187731"/>
                </a:cubicBezTo>
                <a:cubicBezTo>
                  <a:pt x="646869" y="3174220"/>
                  <a:pt x="680233" y="3215581"/>
                  <a:pt x="722419" y="3213374"/>
                </a:cubicBezTo>
                <a:cubicBezTo>
                  <a:pt x="724627" y="3206207"/>
                  <a:pt x="728486" y="3195729"/>
                  <a:pt x="727934" y="3195451"/>
                </a:cubicBezTo>
                <a:cubicBezTo>
                  <a:pt x="659002" y="3164570"/>
                  <a:pt x="626741" y="3106666"/>
                  <a:pt x="615987" y="3036630"/>
                </a:cubicBezTo>
                <a:cubicBezTo>
                  <a:pt x="610473" y="3000510"/>
                  <a:pt x="585381" y="2989205"/>
                  <a:pt x="560564" y="2972660"/>
                </a:cubicBezTo>
                <a:cubicBezTo>
                  <a:pt x="473984" y="2913930"/>
                  <a:pt x="382441" y="2860713"/>
                  <a:pt x="311302" y="2779924"/>
                </a:cubicBezTo>
                <a:cubicBezTo>
                  <a:pt x="393471" y="2790677"/>
                  <a:pt x="459371" y="2843341"/>
                  <a:pt x="547882" y="2865952"/>
                </a:cubicBezTo>
                <a:cubicBezTo>
                  <a:pt x="477570" y="2777166"/>
                  <a:pt x="386577" y="2732222"/>
                  <a:pt x="303582" y="2678453"/>
                </a:cubicBezTo>
                <a:cubicBezTo>
                  <a:pt x="265806" y="2653913"/>
                  <a:pt x="230790" y="2622479"/>
                  <a:pt x="185016" y="2609244"/>
                </a:cubicBezTo>
                <a:cubicBezTo>
                  <a:pt x="168748" y="2604556"/>
                  <a:pt x="142002" y="2594630"/>
                  <a:pt x="154963" y="2568435"/>
                </a:cubicBezTo>
                <a:cubicBezTo>
                  <a:pt x="165990" y="2546654"/>
                  <a:pt x="187773" y="2553269"/>
                  <a:pt x="207627" y="2559612"/>
                </a:cubicBezTo>
                <a:cubicBezTo>
                  <a:pt x="255328" y="2575330"/>
                  <a:pt x="304685" y="2575604"/>
                  <a:pt x="369207" y="2575330"/>
                </a:cubicBezTo>
                <a:cubicBezTo>
                  <a:pt x="315163" y="2503363"/>
                  <a:pt x="216174" y="2524871"/>
                  <a:pt x="169852" y="2449319"/>
                </a:cubicBezTo>
                <a:cubicBezTo>
                  <a:pt x="227755" y="2436083"/>
                  <a:pt x="272424" y="2463381"/>
                  <a:pt x="319299" y="2468619"/>
                </a:cubicBezTo>
                <a:cubicBezTo>
                  <a:pt x="361761" y="2473307"/>
                  <a:pt x="372239" y="2460624"/>
                  <a:pt x="362313" y="2418988"/>
                </a:cubicBezTo>
                <a:cubicBezTo>
                  <a:pt x="346873" y="2354190"/>
                  <a:pt x="370034" y="2321102"/>
                  <a:pt x="431798" y="2338750"/>
                </a:cubicBezTo>
                <a:cubicBezTo>
                  <a:pt x="489149" y="2355293"/>
                  <a:pt x="495215" y="2331030"/>
                  <a:pt x="479775" y="2294082"/>
                </a:cubicBezTo>
                <a:cubicBezTo>
                  <a:pt x="457716" y="2240315"/>
                  <a:pt x="482807" y="2198678"/>
                  <a:pt x="499903" y="2153458"/>
                </a:cubicBezTo>
                <a:cubicBezTo>
                  <a:pt x="526099" y="2084525"/>
                  <a:pt x="515069" y="2050885"/>
                  <a:pt x="458544" y="1999599"/>
                </a:cubicBezTo>
                <a:cubicBezTo>
                  <a:pt x="426835" y="1970921"/>
                  <a:pt x="392645" y="1946658"/>
                  <a:pt x="346596" y="1921843"/>
                </a:cubicBezTo>
                <a:cubicBezTo>
                  <a:pt x="452753" y="1908331"/>
                  <a:pt x="341358" y="1862836"/>
                  <a:pt x="378857" y="1834435"/>
                </a:cubicBezTo>
                <a:cubicBezTo>
                  <a:pt x="453856" y="1822854"/>
                  <a:pt x="515069" y="1913294"/>
                  <a:pt x="617091" y="1887376"/>
                </a:cubicBezTo>
                <a:cubicBezTo>
                  <a:pt x="491080" y="1809066"/>
                  <a:pt x="351835" y="1783423"/>
                  <a:pt x="260568" y="1679198"/>
                </a:cubicBezTo>
                <a:cubicBezTo>
                  <a:pt x="281523" y="1655484"/>
                  <a:pt x="302479" y="1677543"/>
                  <a:pt x="320402" y="1668720"/>
                </a:cubicBezTo>
                <a:cubicBezTo>
                  <a:pt x="319850" y="1663205"/>
                  <a:pt x="321230" y="1654932"/>
                  <a:pt x="317920" y="1652452"/>
                </a:cubicBezTo>
                <a:cubicBezTo>
                  <a:pt x="249815" y="1595650"/>
                  <a:pt x="248711" y="1594273"/>
                  <a:pt x="321779" y="1552359"/>
                </a:cubicBezTo>
                <a:cubicBezTo>
                  <a:pt x="347424" y="1537746"/>
                  <a:pt x="345218" y="1524786"/>
                  <a:pt x="331707" y="1506313"/>
                </a:cubicBezTo>
                <a:cubicBezTo>
                  <a:pt x="322055" y="1493353"/>
                  <a:pt x="310475" y="1481772"/>
                  <a:pt x="315990" y="1453371"/>
                </a:cubicBezTo>
                <a:cubicBezTo>
                  <a:pt x="355971" y="1489769"/>
                  <a:pt x="549259" y="1477912"/>
                  <a:pt x="583450" y="1474052"/>
                </a:cubicBezTo>
                <a:cubicBezTo>
                  <a:pt x="621777" y="1469917"/>
                  <a:pt x="659553" y="1452269"/>
                  <a:pt x="699809" y="1461919"/>
                </a:cubicBezTo>
                <a:cubicBezTo>
                  <a:pt x="732070" y="1469641"/>
                  <a:pt x="881516" y="1544364"/>
                  <a:pt x="902750" y="1458612"/>
                </a:cubicBezTo>
                <a:cubicBezTo>
                  <a:pt x="903853" y="1454475"/>
                  <a:pt x="964237" y="1464127"/>
                  <a:pt x="996774" y="1468814"/>
                </a:cubicBezTo>
                <a:cubicBezTo>
                  <a:pt x="1025451" y="1472674"/>
                  <a:pt x="1057712" y="1489769"/>
                  <a:pt x="1077012" y="1455578"/>
                </a:cubicBezTo>
                <a:cubicBezTo>
                  <a:pt x="1088317" y="1435450"/>
                  <a:pt x="1041719" y="1396571"/>
                  <a:pt x="1000083" y="1393262"/>
                </a:cubicBezTo>
                <a:cubicBezTo>
                  <a:pt x="963961" y="1390229"/>
                  <a:pt x="926186" y="1385817"/>
                  <a:pt x="891720" y="1394089"/>
                </a:cubicBezTo>
                <a:cubicBezTo>
                  <a:pt x="849258" y="1404017"/>
                  <a:pt x="826372" y="1388024"/>
                  <a:pt x="814515" y="1353557"/>
                </a:cubicBezTo>
                <a:cubicBezTo>
                  <a:pt x="801280" y="1315506"/>
                  <a:pt x="775911" y="1297858"/>
                  <a:pt x="740895" y="1280211"/>
                </a:cubicBezTo>
                <a:cubicBezTo>
                  <a:pt x="655967" y="1237474"/>
                  <a:pt x="574352" y="1188118"/>
                  <a:pt x="481154" y="1163301"/>
                </a:cubicBezTo>
                <a:cubicBezTo>
                  <a:pt x="462679" y="1158337"/>
                  <a:pt x="442276" y="1151719"/>
                  <a:pt x="433728" y="1118909"/>
                </a:cubicBezTo>
                <a:cubicBezTo>
                  <a:pt x="686023" y="1167987"/>
                  <a:pt x="915984" y="1295929"/>
                  <a:pt x="1176276" y="1288484"/>
                </a:cubicBezTo>
                <a:cubicBezTo>
                  <a:pt x="1105137" y="1247950"/>
                  <a:pt x="1022694" y="1245745"/>
                  <a:pt x="946867" y="1217344"/>
                </a:cubicBezTo>
                <a:cubicBezTo>
                  <a:pt x="1000635" y="1196113"/>
                  <a:pt x="1051094" y="1218172"/>
                  <a:pt x="1102104" y="1230304"/>
                </a:cubicBezTo>
                <a:cubicBezTo>
                  <a:pt x="1144843" y="1240230"/>
                  <a:pt x="1183446" y="1241885"/>
                  <a:pt x="1188133" y="1182603"/>
                </a:cubicBezTo>
                <a:cubicBezTo>
                  <a:pt x="1186478" y="1178742"/>
                  <a:pt x="1186754" y="1173780"/>
                  <a:pt x="1187030" y="1169092"/>
                </a:cubicBezTo>
                <a:cubicBezTo>
                  <a:pt x="1172690" y="1144552"/>
                  <a:pt x="1150358" y="1131868"/>
                  <a:pt x="1123887" y="1124698"/>
                </a:cubicBezTo>
                <a:cubicBezTo>
                  <a:pt x="1107894" y="1120286"/>
                  <a:pt x="1086663" y="1113668"/>
                  <a:pt x="1086938" y="1096023"/>
                </a:cubicBezTo>
                <a:cubicBezTo>
                  <a:pt x="1087765" y="1030674"/>
                  <a:pt x="1036756" y="1011647"/>
                  <a:pt x="985744" y="992622"/>
                </a:cubicBezTo>
                <a:cubicBezTo>
                  <a:pt x="1014145" y="960086"/>
                  <a:pt x="1036479" y="984074"/>
                  <a:pt x="1057987" y="981594"/>
                </a:cubicBezTo>
                <a:cubicBezTo>
                  <a:pt x="1072049" y="979939"/>
                  <a:pt x="1084733" y="976906"/>
                  <a:pt x="1084733" y="960086"/>
                </a:cubicBezTo>
                <a:cubicBezTo>
                  <a:pt x="1085008" y="946023"/>
                  <a:pt x="1078390" y="930030"/>
                  <a:pt x="1064605" y="929756"/>
                </a:cubicBezTo>
                <a:cubicBezTo>
                  <a:pt x="978300" y="927273"/>
                  <a:pt x="930599" y="836833"/>
                  <a:pt x="840985" y="836558"/>
                </a:cubicBezTo>
                <a:cubicBezTo>
                  <a:pt x="787493" y="836558"/>
                  <a:pt x="868834" y="785547"/>
                  <a:pt x="823615" y="764315"/>
                </a:cubicBezTo>
                <a:cubicBezTo>
                  <a:pt x="813687" y="759628"/>
                  <a:pt x="849533" y="752460"/>
                  <a:pt x="865526" y="753562"/>
                </a:cubicBezTo>
                <a:cubicBezTo>
                  <a:pt x="881242" y="754665"/>
                  <a:pt x="895304" y="768175"/>
                  <a:pt x="914331" y="758525"/>
                </a:cubicBezTo>
                <a:cubicBezTo>
                  <a:pt x="924808" y="724059"/>
                  <a:pt x="897787" y="711375"/>
                  <a:pt x="875452" y="701724"/>
                </a:cubicBezTo>
                <a:cubicBezTo>
                  <a:pt x="823889" y="679390"/>
                  <a:pt x="773706" y="652369"/>
                  <a:pt x="717181" y="644371"/>
                </a:cubicBezTo>
                <a:cubicBezTo>
                  <a:pt x="697053" y="641614"/>
                  <a:pt x="746133" y="604666"/>
                  <a:pt x="755783" y="591707"/>
                </a:cubicBezTo>
                <a:cubicBezTo>
                  <a:pt x="528304" y="455496"/>
                  <a:pt x="254778" y="462388"/>
                  <a:pt x="0" y="352370"/>
                </a:cubicBezTo>
                <a:cubicBezTo>
                  <a:pt x="56250" y="330864"/>
                  <a:pt x="97610" y="346580"/>
                  <a:pt x="135937" y="349889"/>
                </a:cubicBezTo>
                <a:cubicBezTo>
                  <a:pt x="231615" y="358160"/>
                  <a:pt x="326193" y="375256"/>
                  <a:pt x="421595" y="385458"/>
                </a:cubicBezTo>
                <a:cubicBezTo>
                  <a:pt x="468469" y="390421"/>
                  <a:pt x="512035" y="409172"/>
                  <a:pt x="564424" y="379393"/>
                </a:cubicBezTo>
                <a:cubicBezTo>
                  <a:pt x="599443" y="359540"/>
                  <a:pt x="655418" y="381046"/>
                  <a:pt x="698432" y="398694"/>
                </a:cubicBezTo>
                <a:cubicBezTo>
                  <a:pt x="734000" y="413307"/>
                  <a:pt x="767916" y="417167"/>
                  <a:pt x="815067" y="398694"/>
                </a:cubicBezTo>
                <a:cubicBezTo>
                  <a:pt x="772328" y="387389"/>
                  <a:pt x="739515" y="377463"/>
                  <a:pt x="705876" y="370568"/>
                </a:cubicBezTo>
                <a:cubicBezTo>
                  <a:pt x="679130" y="365055"/>
                  <a:pt x="742825" y="342719"/>
                  <a:pt x="775360" y="345477"/>
                </a:cubicBezTo>
                <a:cubicBezTo>
                  <a:pt x="820857" y="349337"/>
                  <a:pt x="795214" y="335000"/>
                  <a:pt x="787493" y="315146"/>
                </a:cubicBezTo>
                <a:cubicBezTo>
                  <a:pt x="779221" y="293915"/>
                  <a:pt x="803761" y="287298"/>
                  <a:pt x="819202" y="291709"/>
                </a:cubicBezTo>
                <a:cubicBezTo>
                  <a:pt x="878484" y="309081"/>
                  <a:pt x="937491" y="278474"/>
                  <a:pt x="998705" y="303291"/>
                </a:cubicBezTo>
                <a:cubicBezTo>
                  <a:pt x="983263" y="242077"/>
                  <a:pt x="949899" y="215331"/>
                  <a:pt x="880139" y="206783"/>
                </a:cubicBezTo>
                <a:cubicBezTo>
                  <a:pt x="853944" y="203475"/>
                  <a:pt x="826647" y="208438"/>
                  <a:pt x="804037" y="190790"/>
                </a:cubicBezTo>
                <a:cubicBezTo>
                  <a:pt x="791076" y="180590"/>
                  <a:pt x="776463" y="168457"/>
                  <a:pt x="786666" y="149707"/>
                </a:cubicBezTo>
                <a:cubicBezTo>
                  <a:pt x="793834" y="136471"/>
                  <a:pt x="809276" y="136471"/>
                  <a:pt x="821960" y="140884"/>
                </a:cubicBezTo>
                <a:cubicBezTo>
                  <a:pt x="878761" y="160461"/>
                  <a:pt x="938043" y="167630"/>
                  <a:pt x="997325" y="174800"/>
                </a:cubicBezTo>
                <a:cubicBezTo>
                  <a:pt x="1006426" y="175902"/>
                  <a:pt x="1016626" y="179487"/>
                  <a:pt x="1026829" y="161287"/>
                </a:cubicBezTo>
                <a:cubicBezTo>
                  <a:pt x="915984" y="131783"/>
                  <a:pt x="810655" y="89872"/>
                  <a:pt x="696777" y="73604"/>
                </a:cubicBezTo>
                <a:cubicBezTo>
                  <a:pt x="698432" y="65884"/>
                  <a:pt x="700086" y="58164"/>
                  <a:pt x="701741" y="50444"/>
                </a:cubicBezTo>
                <a:cubicBezTo>
                  <a:pt x="790801" y="61471"/>
                  <a:pt x="879864" y="72501"/>
                  <a:pt x="992362" y="86289"/>
                </a:cubicBezTo>
                <a:cubicBezTo>
                  <a:pt x="923153" y="42446"/>
                  <a:pt x="857805" y="57060"/>
                  <a:pt x="806519" y="18183"/>
                </a:cubicBezTo>
                <a:cubicBezTo>
                  <a:pt x="816170" y="3431"/>
                  <a:pt x="827820" y="-292"/>
                  <a:pt x="839883" y="18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179464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8D39B4-97B2-FE4E-BD0D-4A156C6CB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Eseje k pan-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demii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jakém bodě stojíme?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9490CF-584D-234F-B56C-46B8623A2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Epidemie –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nad,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demos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lid, původně se jedná o politický pojem.</a:t>
            </a:r>
          </a:p>
          <a:p>
            <a:pPr marL="0" indent="0" algn="just">
              <a:buNone/>
            </a:pP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distancing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(nikoli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physical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distancing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chápe Agamben jako nové politické paradigma, lidský kontakt se nahrazuje digitálními přístroji, vzniká dav, který je od sebe sama izolovaný. Vzájemně se nepoznáváme podle tváří, ale biometrických dat a mobilních dat. Politické těleso se přeměňuje v biologické těleso.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Stěžejní postavení náleží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epi-demiologům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obecně lékařům.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možné chápat společenství založené na distanci jako společenství?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Homéra máme výraz „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polemos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epidemios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označující občanskou válku. Jsme na počátku změny politického paradigmatu od demokracie k jakési „bio-vládě“. </a:t>
            </a:r>
          </a:p>
        </p:txBody>
      </p:sp>
    </p:spTree>
    <p:extLst>
      <p:ext uri="{BB962C8B-B14F-4D97-AF65-F5344CB8AC3E}">
        <p14:creationId xmlns:p14="http://schemas.microsoft.com/office/powerpoint/2010/main" val="2881442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4D9D72-1D04-924D-942F-AAAB788AF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51DF41-14DB-8C40-9E07-C641D1CBC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„První bod, možná nejzávažnější, se týká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těl mrtvých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Jak jsme mohli přijmout – pouze ve jménu rizika, které nebylo možné určit –, že lidé, na kterých nám záleží, a obecně lidské bytosti, nejenže zemřeli sami, ale i – to, co se nikdy dříve v historii nestalo, od Antigony do dnešních dnů – jejich mrtvoly byly spáleny bez pohřbu?“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Zdroj: 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https://ceskapozice.lidovky.cz/forum/koronavirus-jak-prekrocit-prah-ktery-oddeluje-lidstvo-od-barbarstvi.A200714_164852_pozice-forum_lube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363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53BC07-3112-124E-8ECA-F52288315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A21C5C-4078-9749-A1AE-60060D768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„To se mohlo stát – a teď přicházíme k jádru tohoto jevu –, protože jsme rozdělili jednotu naší životní zkušenosti, která je vždy zároveň neoddělitelně tělesná a duchovní, do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čistě biologické entity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jedné straně a do afektivního a kulturního života na druhé. Ivan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Illich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ukázal a David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Cayley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nedávno zmínil odpovědnost moderní medicíny v této separaci, která je považovaná za samozřejmou, přičemž je naopak jednou z největší abstrakcí.“</a:t>
            </a:r>
          </a:p>
        </p:txBody>
      </p:sp>
    </p:spTree>
    <p:extLst>
      <p:ext uri="{BB962C8B-B14F-4D97-AF65-F5344CB8AC3E}">
        <p14:creationId xmlns:p14="http://schemas.microsoft.com/office/powerpoint/2010/main" val="3924595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899B03-AFFF-294B-93A0-6A9CDE4DD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7D9B19-148B-0543-A21D-86FD2061B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„Katolická církev, pod papežem, který se jmenuje František, zapomněla, že svatý František objímal malomocné. Zapomněla, že jednou z úloh milosrdenství je navštěvovat nemocné. Zapomněla, že mučedníci učí, že člověk musí být ochoten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obětovat spíše život než víru a že vzdát se bližního znamená vzdát se víry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</p:txBody>
      </p:sp>
    </p:spTree>
    <p:extLst>
      <p:ext uri="{BB962C8B-B14F-4D97-AF65-F5344CB8AC3E}">
        <p14:creationId xmlns:p14="http://schemas.microsoft.com/office/powerpoint/2010/main" val="337652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F830AF-6B92-6745-8AC2-BCCFFB851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Zóé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versus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bios</a:t>
            </a:r>
            <a:endParaRPr 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6F1347-DA6B-8E4C-80C1-22134E56A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„Řekové nevyjadřovali to, co my míníme slovem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život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pouze jediným výrazem. Používali dva sémanticky a morfologicky odlišné termíny: výraz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zóé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vyjadřoval prostou skutečnost života společnou všemu živému (zvířatům, lidem či bohům), slovo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naproti tomu znamenalo konkrétní formu nebo způsob života, typický pro jednotlivce či skupinu.“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„Prostý přirozený život v pravém slova smyslu je však v klasickém antickém světě vyloučen z polis a zůstává jakožto život čistě reprodukční nesmlouvavě vykázán do prostředí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oikos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Agamben,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Homo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sacer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2011, str. 9.</a:t>
            </a:r>
          </a:p>
        </p:txBody>
      </p:sp>
    </p:spTree>
    <p:extLst>
      <p:ext uri="{BB962C8B-B14F-4D97-AF65-F5344CB8AC3E}">
        <p14:creationId xmlns:p14="http://schemas.microsoft.com/office/powerpoint/2010/main" val="3625442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1558</TotalTime>
  <Words>1694</Words>
  <Application>Microsoft Macintosh PowerPoint</Application>
  <PresentationFormat>Širokoúhlá obrazovka</PresentationFormat>
  <Paragraphs>88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</vt:lpstr>
      <vt:lpstr>Times New Roman</vt:lpstr>
      <vt:lpstr>Motiv Office</vt:lpstr>
      <vt:lpstr>Giorgio Agamben:  náboženství, politika, filosofie</vt:lpstr>
      <vt:lpstr>Právník a herec Agamben</vt:lpstr>
      <vt:lpstr>Filosof Agamben</vt:lpstr>
      <vt:lpstr>Dosud poslední vrstva jeho díla</vt:lpstr>
      <vt:lpstr>Eseje k pan-demii: V jakém bodě stojíme?</vt:lpstr>
      <vt:lpstr>Prezentace aplikace PowerPoint</vt:lpstr>
      <vt:lpstr>Prezentace aplikace PowerPoint</vt:lpstr>
      <vt:lpstr>Prezentace aplikace PowerPoint</vt:lpstr>
      <vt:lpstr>Zóé versus bios</vt:lpstr>
      <vt:lpstr>Prezentace aplikace PowerPoint</vt:lpstr>
      <vt:lpstr>Kdo je homo sacer?</vt:lpstr>
      <vt:lpstr>„Nuda vita“ a jeho zranitelnost</vt:lpstr>
      <vt:lpstr>Uprchlík a nuda vita</vt:lpstr>
      <vt:lpstr>Tábor</vt:lpstr>
      <vt:lpstr>Co je tábor? Splynutí rozdílů, které by splynout neměly.</vt:lpstr>
      <vt:lpstr>Struktura kurzu</vt:lpstr>
      <vt:lpstr>Požadavky na zápočet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Giorgio Agamben:  náboženství, politika, filosofie</dc:title>
  <dc:creator>Matějčková, Tereza</dc:creator>
  <cp:lastModifiedBy>Matějčková, Tereza</cp:lastModifiedBy>
  <cp:revision>26</cp:revision>
  <dcterms:created xsi:type="dcterms:W3CDTF">2021-02-08T12:41:39Z</dcterms:created>
  <dcterms:modified xsi:type="dcterms:W3CDTF">2021-02-16T09:39:27Z</dcterms:modified>
</cp:coreProperties>
</file>