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7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D681F-2A43-4E5C-BF8B-F1EE0E3FD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076F7C-AA9B-41BC-A6FC-EA1B26C53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3FF652-79EE-46D1-AFC7-C624C48F0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8CEC-56DA-44F0-B577-8798B6E0452F}" type="datetimeFigureOut">
              <a:rPr lang="cs-CZ" smtClean="0"/>
              <a:t>21.12.2020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93DB0B-6193-436B-AC7D-7CF83B7B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953DF9-B356-4A9C-81CC-A2FF03FB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D8E8-B5A8-4659-8A50-B9511A197F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94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1DB69-9028-473D-BA1C-AC24AC99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820BB0-0912-42E5-BFE7-DCDB39454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5B80CA-B160-463A-B250-B5EAB974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8CEC-56DA-44F0-B577-8798B6E0452F}" type="datetimeFigureOut">
              <a:rPr lang="cs-CZ" smtClean="0"/>
              <a:t>21.12.2020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B4E192-035A-466E-BAE6-AA2132A8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178F85-AB91-414F-B349-C6FB61B3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D8E8-B5A8-4659-8A50-B9511A197F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48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AD82FF9-6CC7-4F40-9652-778DDE1D9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BCD2C1-D757-44EB-8C05-29FCE6BD8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AEB89D-AFE1-482F-9CF8-30EF4ACD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8CEC-56DA-44F0-B577-8798B6E0452F}" type="datetimeFigureOut">
              <a:rPr lang="cs-CZ" smtClean="0"/>
              <a:t>21.12.2020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3C0EEB-3EDA-4A76-B5D2-468AD83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65D6DD-4839-4877-B63F-86CA6638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D8E8-B5A8-4659-8A50-B9511A197F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38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30FA4-67F5-45BF-B4FF-9F5D0E52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E9C728-AC10-42C6-AF98-A498251E9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7F64A8-B2EB-4E20-83E4-91E9CD2E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8CEC-56DA-44F0-B577-8798B6E0452F}" type="datetimeFigureOut">
              <a:rPr lang="cs-CZ" smtClean="0"/>
              <a:t>21.12.2020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8ABB6B-5DD2-4907-AC36-DAA10199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437B57-F6B2-465F-A699-CC1FB42D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D8E8-B5A8-4659-8A50-B9511A197F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12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B79A8-6F13-4A3E-B4A6-3DDF11D4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1C5CFB-8E29-41A3-914D-A84A48362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654506-20C3-4EA7-9A82-B090124A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8CEC-56DA-44F0-B577-8798B6E0452F}" type="datetimeFigureOut">
              <a:rPr lang="cs-CZ" smtClean="0"/>
              <a:t>21.12.2020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DFB565-09FB-4BE2-AFF8-79B041AA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196643-25A8-4E21-9C71-1C55C070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D8E8-B5A8-4659-8A50-B9511A197F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69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48339-1EC2-4BB6-82D2-D4027B6A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817F02-F2AC-49C7-9F64-E3B70D0BF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80B6B7-ABDC-46BB-B42A-D8483ABFA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AF5BC0-F1E8-4B79-96B0-C54912E3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8CEC-56DA-44F0-B577-8798B6E0452F}" type="datetimeFigureOut">
              <a:rPr lang="cs-CZ" smtClean="0"/>
              <a:t>21.12.2020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95254A-6B76-4D74-A7E9-B7CD92F9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B10FE4-01C2-42CC-9E73-43E5E0E9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D8E8-B5A8-4659-8A50-B9511A197F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58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3758B-371C-4CF7-90EB-96288DC4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5EA96E-9540-444E-A215-D1A3D1069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3BD308-82BE-4F47-A059-390616B01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61657D-37D6-4D29-B68C-D5717CB8B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D644651-8D1E-4281-8E03-A952BEAB2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9BB64C-FC20-45EC-8DE6-32B224CBF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8CEC-56DA-44F0-B577-8798B6E0452F}" type="datetimeFigureOut">
              <a:rPr lang="cs-CZ" smtClean="0"/>
              <a:t>21.12.2020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F55EC89-7E44-4C8D-9E0B-F62CC044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9A00CC2-1FCB-4C39-B33F-BEB14006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D8E8-B5A8-4659-8A50-B9511A197F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83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BCB91-4D80-4D17-84B0-BC9D982E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DF38F2-F6DA-45D7-8173-22F20FC8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8CEC-56DA-44F0-B577-8798B6E0452F}" type="datetimeFigureOut">
              <a:rPr lang="cs-CZ" smtClean="0"/>
              <a:t>21.12.2020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E6C0F0-1C6D-4016-AB4D-3A93EECF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0662E7-A8BF-44DB-9255-4EE57C05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D8E8-B5A8-4659-8A50-B9511A197F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20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E9305E-512B-4520-BDFD-0698324C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8CEC-56DA-44F0-B577-8798B6E0452F}" type="datetimeFigureOut">
              <a:rPr lang="cs-CZ" smtClean="0"/>
              <a:t>21.12.2020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F9D04F-1554-45EF-92A6-68D0580C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A20698-DE96-4097-AB10-2DF63E6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D8E8-B5A8-4659-8A50-B9511A197F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18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7E2D5-62A9-4DCA-A642-A4F57291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CF88E-CBA7-44C0-B113-4F3DE8AE3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118118-79FC-4641-A59F-AA3AF6C4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517AF-3BA7-4BC9-B0AD-F1573667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8CEC-56DA-44F0-B577-8798B6E0452F}" type="datetimeFigureOut">
              <a:rPr lang="cs-CZ" smtClean="0"/>
              <a:t>21.12.2020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8D7E5A-6826-41A6-B598-FC284A6E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9FC17C-861D-42FE-A53E-223AC44E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D8E8-B5A8-4659-8A50-B9511A197F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58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AB666-783C-46DF-A417-7B00E39F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A7679BF-822D-4A3F-9101-061938F09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D2D388-B83A-4A41-835D-5B4C99A4E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0D6042-237C-4F60-BC3E-B5DCDEB4C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8CEC-56DA-44F0-B577-8798B6E0452F}" type="datetimeFigureOut">
              <a:rPr lang="cs-CZ" smtClean="0"/>
              <a:t>21.12.2020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C481BA-A885-4AB6-9249-1E7EE1D4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E18876-DB16-4085-87AA-0F83B36E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D8E8-B5A8-4659-8A50-B9511A197F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91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521C09-F479-4454-80A3-ABC36098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528597-3FF6-42E3-80F5-01E796BF0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D71045-0D09-410C-B841-F0ED8A374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8CEC-56DA-44F0-B577-8798B6E0452F}" type="datetimeFigureOut">
              <a:rPr lang="cs-CZ" smtClean="0"/>
              <a:t>21.12.2020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0087FA-D6A5-4033-959C-CA1FBE2E4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E16FA1-63A5-46E3-B871-EB54CBF69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D8E8-B5A8-4659-8A50-B9511A197F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0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3EF265DB-365C-462A-A057-CFF3579295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8" r="1" b="1945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77FCC0-E147-45F2-81E6-8D14D0402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Myšlení za dynastie </a:t>
            </a:r>
            <a:r>
              <a:rPr lang="cs-CZ" dirty="0" err="1">
                <a:solidFill>
                  <a:srgbClr val="FFFFFF"/>
                </a:solidFill>
              </a:rPr>
              <a:t>Qing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zh-CN" altLang="en-US" dirty="0">
                <a:solidFill>
                  <a:srgbClr val="FFFFFF"/>
                </a:solidFill>
              </a:rPr>
              <a:t>清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7CD8CD-B6C7-48BD-9D35-E52D55113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92500" lnSpcReduction="20000"/>
          </a:bodyPr>
          <a:lstStyle/>
          <a:p>
            <a:r>
              <a:rPr lang="cs-CZ" sz="1400" dirty="0">
                <a:solidFill>
                  <a:srgbClr val="FFFFFF"/>
                </a:solidFill>
              </a:rPr>
              <a:t>Empiričnost, </a:t>
            </a:r>
            <a:r>
              <a:rPr lang="cs-CZ" sz="1400" dirty="0" err="1">
                <a:solidFill>
                  <a:srgbClr val="FFFFFF"/>
                </a:solidFill>
              </a:rPr>
              <a:t>hanská</a:t>
            </a:r>
            <a:r>
              <a:rPr lang="cs-CZ" sz="1400" dirty="0">
                <a:solidFill>
                  <a:srgbClr val="FFFFFF"/>
                </a:solidFill>
              </a:rPr>
              <a:t> studia, </a:t>
            </a:r>
            <a:r>
              <a:rPr lang="cs-CZ" sz="1400" i="1" dirty="0" err="1">
                <a:solidFill>
                  <a:srgbClr val="FFFFFF"/>
                </a:solidFill>
              </a:rPr>
              <a:t>xiaoxue</a:t>
            </a:r>
            <a:r>
              <a:rPr lang="cs-CZ" sz="1400" dirty="0">
                <a:solidFill>
                  <a:srgbClr val="FFFFFF"/>
                </a:solidFill>
              </a:rPr>
              <a:t> </a:t>
            </a:r>
            <a:r>
              <a:rPr lang="zh-CN" altLang="en-US" sz="1400" dirty="0">
                <a:solidFill>
                  <a:srgbClr val="FFFFFF"/>
                </a:solidFill>
              </a:rPr>
              <a:t>小學</a:t>
            </a:r>
            <a:endParaRPr lang="en-US" altLang="zh-CN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  <a:p>
            <a:r>
              <a:rPr lang="cs-CZ" sz="1400" dirty="0">
                <a:solidFill>
                  <a:srgbClr val="FFFFFF"/>
                </a:solidFill>
              </a:rPr>
              <a:t>Čínská filosofie</a:t>
            </a:r>
          </a:p>
          <a:p>
            <a:r>
              <a:rPr lang="cs-CZ" sz="1400" dirty="0">
                <a:solidFill>
                  <a:srgbClr val="FFFFFF"/>
                </a:solidFill>
              </a:rPr>
              <a:t>ATJ200013</a:t>
            </a:r>
          </a:p>
          <a:p>
            <a:endParaRPr lang="cs-CZ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71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9D395C-75A0-4214-A7DA-FA4C1B1D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>
            <a:normAutofit/>
          </a:bodyPr>
          <a:lstStyle/>
          <a:p>
            <a:pPr algn="ctr"/>
            <a:r>
              <a:rPr lang="cs-CZ" sz="4000"/>
              <a:t>Dobový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7A965C-E853-48D7-8A13-9BE079D4A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128"/>
            <a:ext cx="3990968" cy="4272681"/>
          </a:xfrm>
        </p:spPr>
        <p:txBody>
          <a:bodyPr>
            <a:normAutofit/>
          </a:bodyPr>
          <a:lstStyle/>
          <a:p>
            <a:r>
              <a:rPr lang="cs-CZ" sz="2000" dirty="0"/>
              <a:t>Mandžuové vyhlásili dynastii </a:t>
            </a:r>
            <a:r>
              <a:rPr lang="cs-CZ" sz="2000" dirty="0" err="1"/>
              <a:t>Qing</a:t>
            </a:r>
            <a:r>
              <a:rPr lang="cs-CZ" sz="2000" dirty="0"/>
              <a:t> v roce 1636, </a:t>
            </a:r>
            <a:r>
              <a:rPr lang="cs-CZ" sz="2000" i="1" dirty="0"/>
              <a:t>de facto</a:t>
            </a:r>
            <a:r>
              <a:rPr lang="cs-CZ" sz="2000" dirty="0"/>
              <a:t> vládli v letech 1644-1912 (tzv. jižní Ming padla až 1662)</a:t>
            </a:r>
          </a:p>
          <a:p>
            <a:r>
              <a:rPr lang="cs-CZ" sz="2000" dirty="0"/>
              <a:t>Napětí mezi nacionalisty a cizími vládci</a:t>
            </a:r>
          </a:p>
          <a:p>
            <a:r>
              <a:rPr lang="cs-CZ" sz="2000" dirty="0"/>
              <a:t>Tvrdá cenzura</a:t>
            </a:r>
          </a:p>
          <a:p>
            <a:r>
              <a:rPr lang="cs-CZ" sz="2000" dirty="0"/>
              <a:t>Vládní projekty (</a:t>
            </a:r>
            <a:r>
              <a:rPr lang="cs-CZ" sz="2000" i="1" dirty="0"/>
              <a:t>Siku </a:t>
            </a:r>
            <a:r>
              <a:rPr lang="cs-CZ" sz="2000" i="1" dirty="0" err="1"/>
              <a:t>quanshu</a:t>
            </a:r>
            <a:r>
              <a:rPr lang="cs-CZ" sz="2000" i="1" dirty="0"/>
              <a:t> </a:t>
            </a:r>
            <a:r>
              <a:rPr lang="zh-CN" altLang="en-US" sz="2000" dirty="0"/>
              <a:t>四庫全書</a:t>
            </a:r>
            <a:r>
              <a:rPr lang="cs-CZ" sz="2000" dirty="0"/>
              <a:t>)</a:t>
            </a:r>
          </a:p>
          <a:p>
            <a:r>
              <a:rPr lang="cs-CZ" sz="2000" dirty="0"/>
              <a:t>19. století ve znamení povstání, válek a neštěstí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33D62016-4B30-464C-8C84-6611D45DE5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" r="3" b="2335"/>
          <a:stretch/>
        </p:blipFill>
        <p:spPr>
          <a:xfrm>
            <a:off x="5191128" y="1847129"/>
            <a:ext cx="6162670" cy="42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30395F7-5750-4587-91DF-B589C335E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r="1312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37DB3DD-EC6E-4CF3-84AE-105980F7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Konec Mingů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4724F1-9207-4CF9-9143-2BE7E79DD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Společnost za obnovu </a:t>
            </a:r>
            <a:r>
              <a:rPr lang="cs-CZ" sz="2000" i="1" dirty="0" err="1">
                <a:solidFill>
                  <a:srgbClr val="000000"/>
                </a:solidFill>
              </a:rPr>
              <a:t>Fushe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zh-CN" altLang="en-US" sz="2000" dirty="0">
                <a:solidFill>
                  <a:srgbClr val="000000"/>
                </a:solidFill>
              </a:rPr>
              <a:t>復社</a:t>
            </a:r>
            <a:r>
              <a:rPr lang="cs-CZ" altLang="zh-CN" sz="2000" dirty="0">
                <a:solidFill>
                  <a:srgbClr val="000000"/>
                </a:solidFill>
              </a:rPr>
              <a:t> – </a:t>
            </a:r>
            <a:r>
              <a:rPr lang="cs-CZ" altLang="zh-CN" sz="2000" i="1" dirty="0" err="1">
                <a:solidFill>
                  <a:srgbClr val="000000"/>
                </a:solidFill>
              </a:rPr>
              <a:t>xingfu</a:t>
            </a:r>
            <a:r>
              <a:rPr lang="cs-CZ" altLang="zh-CN" sz="2000" i="1" dirty="0">
                <a:solidFill>
                  <a:srgbClr val="000000"/>
                </a:solidFill>
              </a:rPr>
              <a:t> </a:t>
            </a:r>
            <a:r>
              <a:rPr lang="cs-CZ" altLang="zh-CN" sz="2000" i="1" dirty="0" err="1">
                <a:solidFill>
                  <a:srgbClr val="000000"/>
                </a:solidFill>
              </a:rPr>
              <a:t>guxue</a:t>
            </a:r>
            <a:r>
              <a:rPr lang="cs-CZ" altLang="zh-CN" sz="2000" i="1" dirty="0">
                <a:solidFill>
                  <a:srgbClr val="000000"/>
                </a:solidFill>
              </a:rPr>
              <a:t> </a:t>
            </a:r>
            <a:r>
              <a:rPr lang="zh-CN" altLang="en-US" sz="2000" dirty="0">
                <a:solidFill>
                  <a:srgbClr val="000000"/>
                </a:solidFill>
              </a:rPr>
              <a:t>興復古學</a:t>
            </a:r>
            <a:r>
              <a:rPr lang="cs-CZ" altLang="zh-CN" sz="2000" dirty="0">
                <a:solidFill>
                  <a:srgbClr val="000000"/>
                </a:solidFill>
              </a:rPr>
              <a:t> „pozvednout a vrátit se ke starému učení“</a:t>
            </a:r>
          </a:p>
          <a:p>
            <a:pPr lvl="1"/>
            <a:r>
              <a:rPr lang="cs-CZ" altLang="zh-CN" sz="1600" dirty="0">
                <a:solidFill>
                  <a:srgbClr val="000000"/>
                </a:solidFill>
              </a:rPr>
              <a:t>Reakce na </a:t>
            </a:r>
            <a:r>
              <a:rPr lang="cs-CZ" altLang="zh-CN" sz="1600" i="1" dirty="0" err="1">
                <a:solidFill>
                  <a:srgbClr val="000000"/>
                </a:solidFill>
              </a:rPr>
              <a:t>baguwen</a:t>
            </a:r>
            <a:r>
              <a:rPr lang="cs-CZ" altLang="zh-CN" sz="1600" i="1" dirty="0">
                <a:solidFill>
                  <a:srgbClr val="000000"/>
                </a:solidFill>
              </a:rPr>
              <a:t> </a:t>
            </a:r>
            <a:r>
              <a:rPr lang="zh-CN" altLang="en-US" sz="1600" dirty="0">
                <a:solidFill>
                  <a:srgbClr val="000000"/>
                </a:solidFill>
              </a:rPr>
              <a:t>八股文</a:t>
            </a:r>
            <a:endParaRPr lang="cs-CZ" altLang="zh-CN" sz="1600" dirty="0">
              <a:solidFill>
                <a:srgbClr val="000000"/>
              </a:solidFill>
            </a:endParaRPr>
          </a:p>
          <a:p>
            <a:pPr lvl="1"/>
            <a:r>
              <a:rPr lang="cs-CZ" altLang="zh-CN" sz="1600" dirty="0">
                <a:solidFill>
                  <a:srgbClr val="000000"/>
                </a:solidFill>
              </a:rPr>
              <a:t>Kolem 3000 členů – vysoce postavení literáti i mladí nadšenci</a:t>
            </a:r>
          </a:p>
          <a:p>
            <a:r>
              <a:rPr lang="cs-CZ" sz="2000" dirty="0">
                <a:solidFill>
                  <a:srgbClr val="000000"/>
                </a:solidFill>
              </a:rPr>
              <a:t>Reakce na ikonoklasmus a „divoký </a:t>
            </a:r>
            <a:r>
              <a:rPr lang="cs-CZ" sz="2000" dirty="0" err="1">
                <a:solidFill>
                  <a:srgbClr val="000000"/>
                </a:solidFill>
              </a:rPr>
              <a:t>chan</a:t>
            </a:r>
            <a:r>
              <a:rPr lang="cs-CZ" sz="2000" dirty="0">
                <a:solidFill>
                  <a:srgbClr val="000000"/>
                </a:solidFill>
              </a:rPr>
              <a:t>“</a:t>
            </a:r>
          </a:p>
          <a:p>
            <a:r>
              <a:rPr lang="cs-CZ" sz="2000" dirty="0">
                <a:solidFill>
                  <a:srgbClr val="000000"/>
                </a:solidFill>
              </a:rPr>
              <a:t>Silný proud důrazu na </a:t>
            </a:r>
            <a:r>
              <a:rPr lang="cs-CZ" sz="2000" i="1" dirty="0" err="1">
                <a:solidFill>
                  <a:srgbClr val="000000"/>
                </a:solidFill>
              </a:rPr>
              <a:t>qi</a:t>
            </a:r>
            <a:r>
              <a:rPr lang="cs-CZ" sz="2000" i="1" dirty="0">
                <a:solidFill>
                  <a:srgbClr val="000000"/>
                </a:solidFill>
              </a:rPr>
              <a:t> </a:t>
            </a:r>
            <a:r>
              <a:rPr lang="zh-CN" altLang="en-US" sz="2000" dirty="0">
                <a:solidFill>
                  <a:srgbClr val="000000"/>
                </a:solidFill>
              </a:rPr>
              <a:t>氣</a:t>
            </a: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7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E7D0F72-E410-4A2D-9C67-1E67E3584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602"/>
          <a:stretch/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8" name="Zástupný obsah 4" descr="Obsah obrázku text, kámen&#10;&#10;Popis byl vytvořen automaticky">
            <a:extLst>
              <a:ext uri="{FF2B5EF4-FFF2-40B4-BE49-F238E27FC236}">
                <a16:creationId xmlns:a16="http://schemas.microsoft.com/office/drawing/2014/main" id="{E873964B-FCD8-488F-8288-A22425CBB7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990"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35D80F-97AB-41DA-85FB-E8E7CD7F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23824"/>
            <a:ext cx="9795637" cy="8236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Huang </a:t>
            </a:r>
            <a:r>
              <a:rPr lang="en-US" sz="52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Zongxi</a:t>
            </a:r>
            <a:r>
              <a:rPr lang="en-US" sz="52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a Gu </a:t>
            </a:r>
            <a:r>
              <a:rPr lang="en-US" sz="52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Yanwu</a:t>
            </a:r>
            <a:endParaRPr lang="en-US" sz="52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91AEDBC-C891-464E-87A8-101275CA3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1071285"/>
            <a:ext cx="9795637" cy="418651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26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Huang</a:t>
            </a:r>
            <a:r>
              <a:rPr lang="cs-CZ" sz="26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6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Zongxi</a:t>
            </a:r>
            <a:r>
              <a:rPr lang="cs-CZ" sz="26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N" altLang="en-US" sz="26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黄宗羲 </a:t>
            </a:r>
            <a:r>
              <a:rPr lang="en-US" altLang="zh-CN" sz="26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(1610-1695)</a:t>
            </a:r>
            <a:endParaRPr lang="cs-CZ" altLang="zh-CN" sz="24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6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Mingru</a:t>
            </a:r>
            <a:r>
              <a:rPr lang="en-US" sz="26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xue</a:t>
            </a:r>
            <a:r>
              <a:rPr lang="cs-CZ" sz="2600" i="1" dirty="0">
                <a:solidFill>
                  <a:srgbClr val="000000"/>
                </a:solidFill>
              </a:rPr>
              <a:t>‘</a:t>
            </a:r>
            <a:r>
              <a:rPr lang="en-US" sz="26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zh-CN" altLang="en-US" sz="2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明儒學案 </a:t>
            </a:r>
            <a:r>
              <a:rPr lang="en-US" sz="2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26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Song</a:t>
            </a:r>
            <a:r>
              <a:rPr lang="cs-CZ" sz="26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Yuan </a:t>
            </a:r>
            <a:r>
              <a:rPr lang="en-US" sz="26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xue</a:t>
            </a:r>
            <a:r>
              <a:rPr lang="cs-CZ" sz="26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en-US" sz="26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zh-CN" altLang="en-US" sz="2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宋元學案</a:t>
            </a:r>
            <a:r>
              <a:rPr lang="cs-CZ" altLang="zh-CN" sz="2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 algn="ctr">
              <a:buNone/>
            </a:pPr>
            <a:r>
              <a:rPr lang="cs-CZ" sz="2600" dirty="0">
                <a:solidFill>
                  <a:srgbClr val="000000"/>
                </a:solidFill>
              </a:rPr>
              <a:t>Odmítl vstoupit do služby nové dynastii</a:t>
            </a:r>
          </a:p>
          <a:p>
            <a:pPr marL="0" indent="0" algn="ctr">
              <a:buNone/>
            </a:pPr>
            <a:r>
              <a:rPr lang="cs-CZ" sz="2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Kritika centrální role panovníka</a:t>
            </a:r>
          </a:p>
          <a:p>
            <a:pPr marL="0" indent="0" algn="ctr">
              <a:buNone/>
            </a:pPr>
            <a:r>
              <a:rPr lang="cs-CZ" sz="2600" dirty="0">
                <a:solidFill>
                  <a:srgbClr val="000000"/>
                </a:solidFill>
              </a:rPr>
              <a:t>Kritika slučování přirozenosti a tužeb</a:t>
            </a:r>
          </a:p>
          <a:p>
            <a:pPr marL="0" indent="0" algn="ctr">
              <a:buNone/>
            </a:pPr>
            <a:r>
              <a:rPr lang="cs-CZ" sz="2600" b="1" dirty="0" err="1">
                <a:solidFill>
                  <a:srgbClr val="000000"/>
                </a:solidFill>
              </a:rPr>
              <a:t>Gu</a:t>
            </a:r>
            <a:r>
              <a:rPr lang="cs-CZ" sz="2600" b="1" dirty="0">
                <a:solidFill>
                  <a:srgbClr val="000000"/>
                </a:solidFill>
              </a:rPr>
              <a:t> </a:t>
            </a:r>
            <a:r>
              <a:rPr lang="cs-CZ" sz="2600" b="1" dirty="0" err="1">
                <a:solidFill>
                  <a:srgbClr val="000000"/>
                </a:solidFill>
              </a:rPr>
              <a:t>Yanwu</a:t>
            </a:r>
            <a:r>
              <a:rPr lang="cs-CZ" sz="2600" b="1" dirty="0">
                <a:solidFill>
                  <a:srgbClr val="000000"/>
                </a:solidFill>
              </a:rPr>
              <a:t> </a:t>
            </a:r>
            <a:r>
              <a:rPr lang="zh-CN" altLang="en-US" sz="2600" b="1" dirty="0">
                <a:solidFill>
                  <a:srgbClr val="000000"/>
                </a:solidFill>
              </a:rPr>
              <a:t>顧炎武 </a:t>
            </a:r>
            <a:r>
              <a:rPr lang="en-US" altLang="zh-CN" sz="2600" b="1" dirty="0">
                <a:solidFill>
                  <a:srgbClr val="000000"/>
                </a:solidFill>
              </a:rPr>
              <a:t>(1613-1682)</a:t>
            </a:r>
            <a:r>
              <a:rPr lang="cs-CZ" sz="2600" b="1" dirty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6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Rizhilu</a:t>
            </a:r>
            <a:r>
              <a:rPr lang="en-US" sz="2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N" altLang="en-US" sz="2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日知錄</a:t>
            </a:r>
            <a:r>
              <a:rPr lang="cs-CZ" altLang="zh-CN" sz="2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(filosofie, ekonomie, geografie, administrativa, vojenství, atd.)</a:t>
            </a:r>
          </a:p>
          <a:p>
            <a:pPr marL="0" indent="0" algn="ctr">
              <a:buNone/>
            </a:pPr>
            <a:r>
              <a:rPr lang="cs-CZ" sz="2600" dirty="0">
                <a:solidFill>
                  <a:srgbClr val="000000"/>
                </a:solidFill>
              </a:rPr>
              <a:t>Kritika </a:t>
            </a:r>
            <a:r>
              <a:rPr lang="cs-CZ" sz="2600" i="1" dirty="0" err="1">
                <a:solidFill>
                  <a:srgbClr val="000000"/>
                </a:solidFill>
              </a:rPr>
              <a:t>xinxue</a:t>
            </a:r>
            <a:r>
              <a:rPr lang="cs-CZ" sz="2600" i="1" dirty="0">
                <a:solidFill>
                  <a:srgbClr val="000000"/>
                </a:solidFill>
              </a:rPr>
              <a:t> </a:t>
            </a:r>
            <a:r>
              <a:rPr lang="zh-CN" altLang="en-US" sz="2600" dirty="0">
                <a:solidFill>
                  <a:srgbClr val="000000"/>
                </a:solidFill>
              </a:rPr>
              <a:t>心學</a:t>
            </a:r>
            <a:r>
              <a:rPr lang="cs-CZ" altLang="zh-CN" sz="2600" dirty="0">
                <a:solidFill>
                  <a:srgbClr val="000000"/>
                </a:solidFill>
              </a:rPr>
              <a:t>, které nemá oporu v Kanonických knihách</a:t>
            </a:r>
          </a:p>
          <a:p>
            <a:pPr marL="0" indent="0" algn="ctr">
              <a:buNone/>
            </a:pPr>
            <a:r>
              <a:rPr lang="cs-CZ" sz="26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Xiaoxue</a:t>
            </a:r>
            <a:r>
              <a:rPr lang="cs-CZ" sz="26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N" altLang="en-US" sz="2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小學</a:t>
            </a:r>
            <a:r>
              <a:rPr lang="cs-CZ" altLang="zh-CN" sz="2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„malé učení“ – etymologie, paleografie, epigrafika, fonetika atd.</a:t>
            </a:r>
          </a:p>
          <a:p>
            <a:pPr marL="0" indent="0" algn="ctr">
              <a:buNone/>
            </a:pPr>
            <a:r>
              <a:rPr lang="cs-CZ" sz="2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Studium Klasiků (nikoliv prostřednictvím výkladu učitele) a oproštění se od planých spekulací vede k lepšímu morálnímu pochopení světa</a:t>
            </a:r>
            <a:endParaRPr lang="en-US" sz="26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47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887B02-82D9-417A-BE89-ADFFE472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3200" dirty="0" err="1"/>
              <a:t>Wang</a:t>
            </a:r>
            <a:r>
              <a:rPr lang="cs-CZ" sz="3200" dirty="0"/>
              <a:t> </a:t>
            </a:r>
            <a:r>
              <a:rPr lang="cs-CZ" sz="3200" dirty="0" err="1"/>
              <a:t>Fuzhi</a:t>
            </a:r>
            <a:r>
              <a:rPr lang="cs-CZ" sz="3200" dirty="0"/>
              <a:t> </a:t>
            </a:r>
            <a:r>
              <a:rPr lang="zh-CN" altLang="en-US" sz="3200" dirty="0"/>
              <a:t>王夫之 </a:t>
            </a:r>
            <a:r>
              <a:rPr lang="en-US" altLang="zh-CN" sz="3200" dirty="0"/>
              <a:t>(1619-1692)</a:t>
            </a:r>
            <a:endParaRPr lang="cs-CZ" sz="32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E13B217-435B-4EE8-9B17-E4FEE343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2000" dirty="0"/>
              <a:t>Žlutá kniha </a:t>
            </a:r>
            <a:r>
              <a:rPr lang="cs-CZ" sz="2000" i="1" dirty="0" err="1"/>
              <a:t>Huang</a:t>
            </a:r>
            <a:r>
              <a:rPr lang="cs-CZ" sz="2000" i="1" dirty="0"/>
              <a:t> </a:t>
            </a:r>
            <a:r>
              <a:rPr lang="cs-CZ" sz="2000" i="1" dirty="0" err="1"/>
              <a:t>shu</a:t>
            </a:r>
            <a:r>
              <a:rPr lang="cs-CZ" sz="2000" i="1" dirty="0"/>
              <a:t> </a:t>
            </a:r>
            <a:r>
              <a:rPr lang="zh-CN" altLang="en-US" sz="2000" dirty="0"/>
              <a:t>黃書 </a:t>
            </a:r>
            <a:r>
              <a:rPr lang="cs-CZ" altLang="zh-CN" sz="2000" dirty="0"/>
              <a:t>– „první čínská nacionalistická kniha“</a:t>
            </a:r>
          </a:p>
          <a:p>
            <a:r>
              <a:rPr lang="cs-CZ" sz="2000" dirty="0"/>
              <a:t>Navazuje na </a:t>
            </a:r>
            <a:r>
              <a:rPr lang="cs-CZ" sz="2000" dirty="0" err="1"/>
              <a:t>Zhang</a:t>
            </a:r>
            <a:r>
              <a:rPr lang="cs-CZ" sz="2000" dirty="0"/>
              <a:t> </a:t>
            </a:r>
            <a:r>
              <a:rPr lang="cs-CZ" sz="2000" dirty="0" err="1"/>
              <a:t>Zaie</a:t>
            </a:r>
            <a:r>
              <a:rPr lang="cs-CZ" sz="2000" dirty="0"/>
              <a:t> </a:t>
            </a:r>
            <a:r>
              <a:rPr lang="zh-CN" altLang="en-US" sz="2000" dirty="0"/>
              <a:t>張載</a:t>
            </a:r>
            <a:r>
              <a:rPr lang="cs-CZ" altLang="zh-CN" sz="2000" dirty="0"/>
              <a:t> (Komentuje jeho </a:t>
            </a:r>
            <a:r>
              <a:rPr lang="cs-CZ" altLang="zh-CN" sz="2000" i="1" dirty="0" err="1"/>
              <a:t>Zheng</a:t>
            </a:r>
            <a:r>
              <a:rPr lang="cs-CZ" altLang="zh-CN" sz="2000" i="1" dirty="0"/>
              <a:t> </a:t>
            </a:r>
            <a:r>
              <a:rPr lang="cs-CZ" altLang="zh-CN" sz="2000" i="1" dirty="0" err="1"/>
              <a:t>meng</a:t>
            </a:r>
            <a:r>
              <a:rPr lang="cs-CZ" altLang="zh-CN" sz="2000" i="1" dirty="0"/>
              <a:t> </a:t>
            </a:r>
            <a:r>
              <a:rPr lang="zh-CN" altLang="en-US" sz="2000" dirty="0"/>
              <a:t>正蒙</a:t>
            </a:r>
            <a:r>
              <a:rPr lang="cs-CZ" altLang="zh-CN" sz="2000" dirty="0"/>
              <a:t>)</a:t>
            </a:r>
          </a:p>
          <a:p>
            <a:pPr lvl="1"/>
            <a:r>
              <a:rPr lang="cs-CZ" sz="1600" dirty="0"/>
              <a:t>Dynamika </a:t>
            </a:r>
            <a:r>
              <a:rPr lang="cs-CZ" sz="1600" i="1" dirty="0" err="1"/>
              <a:t>qi</a:t>
            </a:r>
            <a:r>
              <a:rPr lang="cs-CZ" sz="1600" dirty="0"/>
              <a:t> – „Zrození není stvořením něčeho a stejně tak smrt není úplným zánikem. Je to přirozený princip sil </a:t>
            </a:r>
            <a:r>
              <a:rPr lang="cs-CZ" sz="1600" dirty="0" err="1"/>
              <a:t>Yinu</a:t>
            </a:r>
            <a:r>
              <a:rPr lang="cs-CZ" sz="1600" dirty="0"/>
              <a:t> a </a:t>
            </a:r>
            <a:r>
              <a:rPr lang="cs-CZ" sz="1600" dirty="0" err="1"/>
              <a:t>Yangu</a:t>
            </a:r>
            <a:r>
              <a:rPr lang="cs-CZ" sz="1600" dirty="0"/>
              <a:t>.“</a:t>
            </a:r>
          </a:p>
          <a:p>
            <a:pPr lvl="1"/>
            <a:r>
              <a:rPr lang="cs-CZ" sz="1600" dirty="0"/>
              <a:t>Princip </a:t>
            </a:r>
            <a:r>
              <a:rPr lang="cs-CZ" sz="1600" i="1" dirty="0" err="1"/>
              <a:t>li</a:t>
            </a:r>
            <a:r>
              <a:rPr lang="cs-CZ" sz="1600" dirty="0"/>
              <a:t> nepředchází </a:t>
            </a:r>
            <a:r>
              <a:rPr lang="cs-CZ" sz="1600" i="1" dirty="0" err="1"/>
              <a:t>qi</a:t>
            </a:r>
            <a:r>
              <a:rPr lang="cs-CZ" sz="1600" i="1" dirty="0"/>
              <a:t> – „</a:t>
            </a:r>
            <a:r>
              <a:rPr lang="cs-CZ" sz="1600" dirty="0"/>
              <a:t>Ve skutečnosti je princip obsažen v energii </a:t>
            </a:r>
            <a:r>
              <a:rPr lang="cs-CZ" sz="1600" i="1" dirty="0" err="1"/>
              <a:t>qi</a:t>
            </a:r>
            <a:r>
              <a:rPr lang="cs-CZ" sz="1600" dirty="0"/>
              <a:t>, takže není energie </a:t>
            </a:r>
            <a:r>
              <a:rPr lang="cs-CZ" sz="1600" i="1" dirty="0" err="1"/>
              <a:t>qi</a:t>
            </a:r>
            <a:r>
              <a:rPr lang="cs-CZ" sz="1600" dirty="0"/>
              <a:t>, jež by nebyla principem </a:t>
            </a:r>
          </a:p>
          <a:p>
            <a:pPr lvl="1"/>
            <a:r>
              <a:rPr lang="cs-CZ" sz="1600" dirty="0"/>
              <a:t>V dějinách se vyjevují neměnné principy a historiografie se tudíž má psát tak, aby poukazovala na univerzálnost historických událostí .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A8F79390-7B5C-4F90-AE0A-ED2AA14BC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1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99FFD3-C27F-472B-95D0-6EB04D6D5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cs-CZ" sz="4000" dirty="0"/>
              <a:t>Vládní projekty a obrat k textům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70431D90-E26A-4612-8AF7-5D3A2A7B9C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EA40AD-3E86-47E0-B414-8A1FD92A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cs-CZ" sz="2000" i="1" dirty="0"/>
              <a:t>Siku </a:t>
            </a:r>
            <a:r>
              <a:rPr lang="cs-CZ" sz="2000" i="1" dirty="0" err="1"/>
              <a:t>quanshu</a:t>
            </a:r>
            <a:r>
              <a:rPr lang="cs-CZ" sz="2000" i="1" dirty="0"/>
              <a:t> </a:t>
            </a:r>
            <a:r>
              <a:rPr lang="zh-CN" altLang="en-US" sz="2000" dirty="0"/>
              <a:t>四庫全書</a:t>
            </a:r>
            <a:r>
              <a:rPr lang="cs-CZ" altLang="zh-CN" sz="2000" dirty="0"/>
              <a:t> (1772-1782)</a:t>
            </a:r>
          </a:p>
          <a:p>
            <a:r>
              <a:rPr lang="cs-CZ" altLang="zh-CN" sz="2000" dirty="0"/>
              <a:t>„Literární inkvizice“ 1774-1789</a:t>
            </a:r>
          </a:p>
          <a:p>
            <a:r>
              <a:rPr lang="cs-CZ" sz="2000" dirty="0"/>
              <a:t>Fakta je třeba ověřovat – </a:t>
            </a:r>
            <a:r>
              <a:rPr lang="cs-CZ" sz="2000" i="1" dirty="0" err="1"/>
              <a:t>kaozheng</a:t>
            </a:r>
            <a:r>
              <a:rPr lang="cs-CZ" sz="2000" dirty="0"/>
              <a:t> </a:t>
            </a:r>
            <a:r>
              <a:rPr lang="zh-CN" altLang="en-US" sz="2000" dirty="0"/>
              <a:t>考證</a:t>
            </a:r>
            <a:endParaRPr lang="cs-CZ" altLang="zh-CN" sz="2000" dirty="0"/>
          </a:p>
          <a:p>
            <a:r>
              <a:rPr lang="cs-CZ" sz="2000" dirty="0"/>
              <a:t>Spor mezi školou starého a nového textu (</a:t>
            </a:r>
            <a:r>
              <a:rPr lang="cs-CZ" sz="2000" i="1" dirty="0" err="1"/>
              <a:t>guwen</a:t>
            </a:r>
            <a:r>
              <a:rPr lang="cs-CZ" sz="2000" i="1" dirty="0"/>
              <a:t> </a:t>
            </a:r>
            <a:r>
              <a:rPr lang="zh-CN" altLang="en-US" sz="2000" dirty="0"/>
              <a:t>古文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vs. </a:t>
            </a:r>
            <a:r>
              <a:rPr lang="cs-CZ" altLang="zh-CN" sz="2000" i="1" dirty="0" err="1"/>
              <a:t>jinwen</a:t>
            </a:r>
            <a:r>
              <a:rPr lang="cs-CZ" altLang="zh-CN" sz="2000" i="1" dirty="0"/>
              <a:t> </a:t>
            </a:r>
            <a:r>
              <a:rPr lang="zh-CN" altLang="en-US" sz="2000" dirty="0"/>
              <a:t>今文</a:t>
            </a:r>
            <a:r>
              <a:rPr lang="cs-CZ" altLang="zh-CN" sz="2000" dirty="0"/>
              <a:t>)</a:t>
            </a:r>
            <a:endParaRPr lang="en-US" altLang="zh-CN" sz="2000" i="1" dirty="0"/>
          </a:p>
          <a:p>
            <a:r>
              <a:rPr lang="en-US" altLang="zh-CN" sz="2000" i="1" dirty="0"/>
              <a:t> </a:t>
            </a:r>
            <a:r>
              <a:rPr lang="cs-CZ" altLang="zh-CN" sz="2000" dirty="0" err="1"/>
              <a:t>Hanské</a:t>
            </a:r>
            <a:r>
              <a:rPr lang="cs-CZ" altLang="zh-CN" sz="2000" dirty="0"/>
              <a:t> učení </a:t>
            </a:r>
            <a:r>
              <a:rPr lang="cs-CZ" altLang="zh-CN" sz="2000" i="1" dirty="0"/>
              <a:t>– </a:t>
            </a:r>
            <a:r>
              <a:rPr lang="cs-CZ" altLang="zh-CN" sz="2000" i="1" dirty="0" err="1"/>
              <a:t>Hanxue</a:t>
            </a:r>
            <a:r>
              <a:rPr lang="cs-CZ" altLang="zh-CN" sz="2000" i="1" dirty="0"/>
              <a:t> </a:t>
            </a:r>
            <a:r>
              <a:rPr lang="zh-CN" altLang="en-US" sz="2000" dirty="0"/>
              <a:t>漢學</a:t>
            </a:r>
            <a:r>
              <a:rPr lang="cs-CZ" altLang="zh-CN" sz="2000" dirty="0"/>
              <a:t> vs. </a:t>
            </a:r>
            <a:r>
              <a:rPr lang="cs-CZ" altLang="zh-CN" sz="2000" dirty="0" err="1"/>
              <a:t>Songské</a:t>
            </a:r>
            <a:r>
              <a:rPr lang="cs-CZ" altLang="zh-CN" sz="2000" dirty="0"/>
              <a:t> učení (s.555)</a:t>
            </a:r>
          </a:p>
          <a:p>
            <a:r>
              <a:rPr lang="cs-CZ" altLang="zh-CN" sz="2000" dirty="0"/>
              <a:t>Praktické znalosti – odkaz na </a:t>
            </a:r>
            <a:r>
              <a:rPr lang="cs-CZ" altLang="zh-CN" sz="2000" i="1" dirty="0" err="1"/>
              <a:t>liu</a:t>
            </a:r>
            <a:r>
              <a:rPr lang="cs-CZ" altLang="zh-CN" sz="2000" i="1" dirty="0"/>
              <a:t> </a:t>
            </a:r>
            <a:r>
              <a:rPr lang="cs-CZ" altLang="zh-CN" sz="2000" i="1" dirty="0" err="1"/>
              <a:t>yi</a:t>
            </a:r>
            <a:r>
              <a:rPr lang="cs-CZ" altLang="zh-CN" sz="2000" i="1" dirty="0"/>
              <a:t> </a:t>
            </a:r>
            <a:r>
              <a:rPr lang="zh-CN" altLang="en-US" sz="2000" dirty="0"/>
              <a:t>六藝</a:t>
            </a:r>
            <a:r>
              <a:rPr lang="cs-CZ" altLang="zh-CN" sz="2000" dirty="0"/>
              <a:t> – obřady, hudba, </a:t>
            </a:r>
            <a:r>
              <a:rPr lang="cs-CZ" altLang="zh-CN" sz="2000" dirty="0" err="1"/>
              <a:t>lučištnictví</a:t>
            </a:r>
            <a:r>
              <a:rPr lang="cs-CZ" altLang="zh-CN" sz="2000" dirty="0"/>
              <a:t>, jízda na voze, kaligrafie, matematika</a:t>
            </a:r>
          </a:p>
          <a:p>
            <a:endParaRPr lang="cs-CZ" sz="2000" i="1" dirty="0"/>
          </a:p>
          <a:p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39877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73384F-9860-47A7-A086-7068369D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Dai Zhen </a:t>
            </a:r>
            <a:r>
              <a:rPr lang="zh-CN" altLang="en-US" sz="4000"/>
              <a:t>戴震 </a:t>
            </a:r>
            <a:r>
              <a:rPr lang="en-US" altLang="zh-CN" sz="4000"/>
              <a:t>(1723-1777)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88A30-6114-45F2-A2E2-C6779486B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2000" dirty="0"/>
              <a:t>Hledat pravdu ve faktech – </a:t>
            </a:r>
            <a:r>
              <a:rPr lang="cs-CZ" sz="2000" i="1" dirty="0" err="1"/>
              <a:t>shishi</a:t>
            </a:r>
            <a:r>
              <a:rPr lang="cs-CZ" sz="2000" i="1" dirty="0"/>
              <a:t> </a:t>
            </a:r>
            <a:r>
              <a:rPr lang="cs-CZ" sz="2000" i="1" dirty="0" err="1"/>
              <a:t>qiushi</a:t>
            </a:r>
            <a:r>
              <a:rPr lang="zh-CN" altLang="en-US" sz="2000" dirty="0"/>
              <a:t>實事求是</a:t>
            </a:r>
            <a:endParaRPr lang="cs-CZ" altLang="zh-CN" sz="2000" dirty="0"/>
          </a:p>
          <a:p>
            <a:r>
              <a:rPr lang="cs-CZ" sz="2000" dirty="0"/>
              <a:t>Správný výklad založený na etymologii a objektivních znalostech</a:t>
            </a:r>
          </a:p>
          <a:p>
            <a:r>
              <a:rPr lang="cs-CZ" sz="2000" dirty="0"/>
              <a:t>Filologická praxe je základem morální kultivace, </a:t>
            </a:r>
          </a:p>
          <a:p>
            <a:r>
              <a:rPr lang="cs-CZ" sz="2000" dirty="0"/>
              <a:t>Odklon od planých spekulací a kritika transcendentního principu</a:t>
            </a:r>
          </a:p>
          <a:p>
            <a:r>
              <a:rPr lang="cs-CZ" sz="2000" dirty="0"/>
              <a:t>Kritika zůstává ukotvena v tradici, teprve v 19. století se ozývají hlasy zpochybňující samotné základy tradice</a:t>
            </a:r>
          </a:p>
        </p:txBody>
      </p:sp>
      <p:pic>
        <p:nvPicPr>
          <p:cNvPr id="5" name="Obrázek 4" descr="Obsah obrázku text, sedadlo&#10;&#10;Popis byl vytvořen automaticky">
            <a:extLst>
              <a:ext uri="{FF2B5EF4-FFF2-40B4-BE49-F238E27FC236}">
                <a16:creationId xmlns:a16="http://schemas.microsoft.com/office/drawing/2014/main" id="{186190D6-B01F-4D64-A781-E7B3ABA5B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25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299029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490</Words>
  <Application>Microsoft Office PowerPoint</Application>
  <PresentationFormat>Širokoúhlá obrazovka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Myšlení za dynastie Qing 清</vt:lpstr>
      <vt:lpstr>Dobový kontext</vt:lpstr>
      <vt:lpstr>Konec Mingů</vt:lpstr>
      <vt:lpstr>Huang Zongxi a Gu Yanwu</vt:lpstr>
      <vt:lpstr>Wang Fuzhi 王夫之 (1619-1692)</vt:lpstr>
      <vt:lpstr>Vládní projekty a obrat k textům</vt:lpstr>
      <vt:lpstr>Dai Zhen 戴震 (1723-1777)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Myšlení za dynastie Qing 清</dc:title>
  <dc:creator>Valtr, Václav</dc:creator>
  <cp:lastModifiedBy>Valtr, Václav</cp:lastModifiedBy>
  <cp:revision>3</cp:revision>
  <dcterms:created xsi:type="dcterms:W3CDTF">2020-12-21T12:55:06Z</dcterms:created>
  <dcterms:modified xsi:type="dcterms:W3CDTF">2020-12-21T13:05:19Z</dcterms:modified>
</cp:coreProperties>
</file>