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256" r:id="rId2"/>
    <p:sldId id="305" r:id="rId3"/>
    <p:sldId id="302" r:id="rId4"/>
    <p:sldId id="313" r:id="rId5"/>
    <p:sldId id="314" r:id="rId6"/>
    <p:sldId id="307" r:id="rId7"/>
    <p:sldId id="306" r:id="rId8"/>
    <p:sldId id="312" r:id="rId9"/>
    <p:sldId id="315" r:id="rId10"/>
    <p:sldId id="316" r:id="rId11"/>
    <p:sldId id="332" r:id="rId12"/>
    <p:sldId id="331" r:id="rId13"/>
    <p:sldId id="325" r:id="rId14"/>
    <p:sldId id="326" r:id="rId15"/>
    <p:sldId id="327" r:id="rId16"/>
    <p:sldId id="328" r:id="rId17"/>
    <p:sldId id="262" r:id="rId18"/>
    <p:sldId id="329" r:id="rId19"/>
    <p:sldId id="261" r:id="rId20"/>
    <p:sldId id="318" r:id="rId21"/>
    <p:sldId id="319" r:id="rId22"/>
    <p:sldId id="259" r:id="rId23"/>
    <p:sldId id="260" r:id="rId24"/>
    <p:sldId id="264" r:id="rId25"/>
    <p:sldId id="258" r:id="rId26"/>
    <p:sldId id="257" r:id="rId27"/>
    <p:sldId id="267" r:id="rId28"/>
    <p:sldId id="265" r:id="rId29"/>
    <p:sldId id="330" r:id="rId3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1" autoAdjust="0"/>
    <p:restoredTop sz="94687"/>
  </p:normalViewPr>
  <p:slideViewPr>
    <p:cSldViewPr>
      <p:cViewPr varScale="1">
        <p:scale>
          <a:sx n="85" d="100"/>
          <a:sy n="85" d="100"/>
        </p:scale>
        <p:origin x="1208" y="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Bizkaia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List1!$B$1:$D$1</c:f>
              <c:numCache>
                <c:formatCode>General</c:formatCode>
                <c:ptCount val="3"/>
                <c:pt idx="0">
                  <c:v>1877</c:v>
                </c:pt>
                <c:pt idx="1">
                  <c:v>1900</c:v>
                </c:pt>
                <c:pt idx="2">
                  <c:v>1930</c:v>
                </c:pt>
              </c:numCache>
            </c:numRef>
          </c:cat>
          <c:val>
            <c:numRef>
              <c:f>List1!$B$2:$D$2</c:f>
              <c:numCache>
                <c:formatCode>_-* #,##0\ _K_č_-;\-* #,##0\ _K_č_-;_-* "-"??\ _K_č_-;_-@_-</c:formatCode>
                <c:ptCount val="3"/>
                <c:pt idx="0">
                  <c:v>189954</c:v>
                </c:pt>
                <c:pt idx="1">
                  <c:v>311361</c:v>
                </c:pt>
                <c:pt idx="2">
                  <c:v>485205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FEF-B546-BE38-C6B121FD7C3E}"/>
            </c:ext>
          </c:extLst>
        </c:ser>
        <c:ser>
          <c:idx val="1"/>
          <c:order val="1"/>
          <c:tx>
            <c:strRef>
              <c:f>List1!$A$3</c:f>
              <c:strCache>
                <c:ptCount val="1"/>
                <c:pt idx="0">
                  <c:v>Gipuzkoa</c:v>
                </c:pt>
              </c:strCache>
            </c:strRef>
          </c:tx>
          <c:marker>
            <c:symbol val="none"/>
          </c:marker>
          <c:cat>
            <c:numRef>
              <c:f>List1!$B$1:$D$1</c:f>
              <c:numCache>
                <c:formatCode>General</c:formatCode>
                <c:ptCount val="3"/>
                <c:pt idx="0">
                  <c:v>1877</c:v>
                </c:pt>
                <c:pt idx="1">
                  <c:v>1900</c:v>
                </c:pt>
                <c:pt idx="2">
                  <c:v>1930</c:v>
                </c:pt>
              </c:numCache>
            </c:numRef>
          </c:cat>
          <c:val>
            <c:numRef>
              <c:f>List1!$B$3:$D$3</c:f>
              <c:numCache>
                <c:formatCode>_-* #,##0\ _K_č_-;\-* #,##0\ _K_č_-;_-* "-"??\ _K_č_-;_-@_-</c:formatCode>
                <c:ptCount val="3"/>
                <c:pt idx="0">
                  <c:v>167207</c:v>
                </c:pt>
                <c:pt idx="1">
                  <c:v>195207</c:v>
                </c:pt>
                <c:pt idx="2">
                  <c:v>302329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FEF-B546-BE38-C6B121FD7C3E}"/>
            </c:ext>
          </c:extLst>
        </c:ser>
        <c:ser>
          <c:idx val="2"/>
          <c:order val="2"/>
          <c:tx>
            <c:strRef>
              <c:f>List1!$A$4</c:f>
              <c:strCache>
                <c:ptCount val="1"/>
                <c:pt idx="0">
                  <c:v>Araba</c:v>
                </c:pt>
              </c:strCache>
            </c:strRef>
          </c:tx>
          <c:marker>
            <c:symbol val="none"/>
          </c:marker>
          <c:cat>
            <c:numRef>
              <c:f>List1!$B$1:$D$1</c:f>
              <c:numCache>
                <c:formatCode>General</c:formatCode>
                <c:ptCount val="3"/>
                <c:pt idx="0">
                  <c:v>1877</c:v>
                </c:pt>
                <c:pt idx="1">
                  <c:v>1900</c:v>
                </c:pt>
                <c:pt idx="2">
                  <c:v>1930</c:v>
                </c:pt>
              </c:numCache>
            </c:numRef>
          </c:cat>
          <c:val>
            <c:numRef>
              <c:f>List1!$B$4:$D$4</c:f>
              <c:numCache>
                <c:formatCode>_-* #,##0\ _K_č_-;\-* #,##0\ _K_č_-;_-* "-"??\ _K_č_-;_-@_-</c:formatCode>
                <c:ptCount val="3"/>
                <c:pt idx="0">
                  <c:v>93538</c:v>
                </c:pt>
                <c:pt idx="1">
                  <c:v>96385</c:v>
                </c:pt>
                <c:pt idx="2">
                  <c:v>104176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FEF-B546-BE38-C6B121FD7C3E}"/>
            </c:ext>
          </c:extLst>
        </c:ser>
        <c:ser>
          <c:idx val="3"/>
          <c:order val="3"/>
          <c:tx>
            <c:strRef>
              <c:f>List1!$A$5</c:f>
              <c:strCache>
                <c:ptCount val="1"/>
                <c:pt idx="0">
                  <c:v>Nafarroa</c:v>
                </c:pt>
              </c:strCache>
            </c:strRef>
          </c:tx>
          <c:marker>
            <c:symbol val="none"/>
          </c:marker>
          <c:cat>
            <c:numRef>
              <c:f>List1!$B$1:$D$1</c:f>
              <c:numCache>
                <c:formatCode>General</c:formatCode>
                <c:ptCount val="3"/>
                <c:pt idx="0">
                  <c:v>1877</c:v>
                </c:pt>
                <c:pt idx="1">
                  <c:v>1900</c:v>
                </c:pt>
                <c:pt idx="2">
                  <c:v>1930</c:v>
                </c:pt>
              </c:numCache>
            </c:numRef>
          </c:cat>
          <c:val>
            <c:numRef>
              <c:f>List1!$B$5:$D$5</c:f>
              <c:numCache>
                <c:formatCode>_-* #,##0\ _K_č_-;\-* #,##0\ _K_č_-;_-* "-"??\ _K_č_-;_-@_-</c:formatCode>
                <c:ptCount val="3"/>
                <c:pt idx="0">
                  <c:v>304184</c:v>
                </c:pt>
                <c:pt idx="1">
                  <c:v>307669</c:v>
                </c:pt>
                <c:pt idx="2">
                  <c:v>345883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FEF-B546-BE38-C6B121FD7C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918080"/>
        <c:axId val="70657152"/>
      </c:lineChart>
      <c:catAx>
        <c:axId val="69918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s-ES"/>
          </a:p>
        </c:txPr>
        <c:crossAx val="70657152"/>
        <c:crosses val="autoZero"/>
        <c:auto val="1"/>
        <c:lblAlgn val="ctr"/>
        <c:lblOffset val="100"/>
        <c:noMultiLvlLbl val="0"/>
      </c:catAx>
      <c:valAx>
        <c:axId val="70657152"/>
        <c:scaling>
          <c:orientation val="minMax"/>
        </c:scaling>
        <c:delete val="0"/>
        <c:axPos val="l"/>
        <c:majorGridlines/>
        <c:numFmt formatCode="_-* #,##0\ _K_č_-;\-* #,##0\ _K_č_-;_-* &quot;-&quot;??\ _K_č_-;_-@_-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s-ES"/>
          </a:p>
        </c:txPr>
        <c:crossAx val="6991808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s-E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List1!$A$8</c:f>
              <c:strCache>
                <c:ptCount val="1"/>
                <c:pt idx="0">
                  <c:v>Bilbao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List1!$B$7:$D$7</c:f>
              <c:numCache>
                <c:formatCode>_-* #,##0\ _K_č_-;\-* #,##0\ _K_č_-;_-* "-"??\ _K_č_-;_-@_-</c:formatCode>
                <c:ptCount val="3"/>
                <c:pt idx="0">
                  <c:v>1877</c:v>
                </c:pt>
                <c:pt idx="1">
                  <c:v>1900</c:v>
                </c:pt>
                <c:pt idx="2">
                  <c:v>1930</c:v>
                </c:pt>
              </c:numCache>
            </c:numRef>
          </c:cat>
          <c:val>
            <c:numRef>
              <c:f>List1!$B$8:$D$8</c:f>
              <c:numCache>
                <c:formatCode>_-* #,##0\ _K_č_-;\-* #,##0\ _K_č_-;_-* "-"??\ _K_č_-;_-@_-</c:formatCode>
                <c:ptCount val="3"/>
                <c:pt idx="0">
                  <c:v>32734</c:v>
                </c:pt>
                <c:pt idx="1">
                  <c:v>83306</c:v>
                </c:pt>
                <c:pt idx="2">
                  <c:v>161987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16F-8848-ACAA-0177B184CBA4}"/>
            </c:ext>
          </c:extLst>
        </c:ser>
        <c:ser>
          <c:idx val="1"/>
          <c:order val="1"/>
          <c:tx>
            <c:strRef>
              <c:f>List1!$A$9</c:f>
              <c:strCache>
                <c:ptCount val="1"/>
                <c:pt idx="0">
                  <c:v>San Sebastian-Donostia</c:v>
                </c:pt>
              </c:strCache>
            </c:strRef>
          </c:tx>
          <c:marker>
            <c:symbol val="none"/>
          </c:marker>
          <c:cat>
            <c:numRef>
              <c:f>List1!$B$7:$D$7</c:f>
              <c:numCache>
                <c:formatCode>_-* #,##0\ _K_č_-;\-* #,##0\ _K_č_-;_-* "-"??\ _K_č_-;_-@_-</c:formatCode>
                <c:ptCount val="3"/>
                <c:pt idx="0">
                  <c:v>1877</c:v>
                </c:pt>
                <c:pt idx="1">
                  <c:v>1900</c:v>
                </c:pt>
                <c:pt idx="2">
                  <c:v>1930</c:v>
                </c:pt>
              </c:numCache>
            </c:numRef>
          </c:cat>
          <c:val>
            <c:numRef>
              <c:f>List1!$B$9:$D$9</c:f>
              <c:numCache>
                <c:formatCode>_-* #,##0\ _K_č_-;\-* #,##0\ _K_č_-;_-* "-"??\ _K_č_-;_-@_-</c:formatCode>
                <c:ptCount val="3"/>
                <c:pt idx="0">
                  <c:v>21355</c:v>
                </c:pt>
                <c:pt idx="1">
                  <c:v>37812</c:v>
                </c:pt>
                <c:pt idx="2">
                  <c:v>78432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16F-8848-ACAA-0177B184CBA4}"/>
            </c:ext>
          </c:extLst>
        </c:ser>
        <c:ser>
          <c:idx val="2"/>
          <c:order val="2"/>
          <c:tx>
            <c:strRef>
              <c:f>List1!$A$10</c:f>
              <c:strCache>
                <c:ptCount val="1"/>
                <c:pt idx="0">
                  <c:v>Vitoria-Gasteiz</c:v>
                </c:pt>
              </c:strCache>
            </c:strRef>
          </c:tx>
          <c:marker>
            <c:symbol val="none"/>
          </c:marker>
          <c:cat>
            <c:numRef>
              <c:f>List1!$B$7:$D$7</c:f>
              <c:numCache>
                <c:formatCode>_-* #,##0\ _K_č_-;\-* #,##0\ _K_č_-;_-* "-"??\ _K_č_-;_-@_-</c:formatCode>
                <c:ptCount val="3"/>
                <c:pt idx="0">
                  <c:v>1877</c:v>
                </c:pt>
                <c:pt idx="1">
                  <c:v>1900</c:v>
                </c:pt>
                <c:pt idx="2">
                  <c:v>1930</c:v>
                </c:pt>
              </c:numCache>
            </c:numRef>
          </c:cat>
          <c:val>
            <c:numRef>
              <c:f>List1!$B$10:$D$10</c:f>
              <c:numCache>
                <c:formatCode>_-* #,##0\ _K_č_-;\-* #,##0\ _K_č_-;_-* "-"??\ _K_č_-;_-@_-</c:formatCode>
                <c:ptCount val="3"/>
                <c:pt idx="0">
                  <c:v>25268</c:v>
                </c:pt>
                <c:pt idx="1">
                  <c:v>30701</c:v>
                </c:pt>
                <c:pt idx="2">
                  <c:v>40641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16F-8848-ACAA-0177B184CBA4}"/>
            </c:ext>
          </c:extLst>
        </c:ser>
        <c:ser>
          <c:idx val="3"/>
          <c:order val="3"/>
          <c:tx>
            <c:strRef>
              <c:f>List1!$A$11</c:f>
              <c:strCache>
                <c:ptCount val="1"/>
                <c:pt idx="0">
                  <c:v>Pamplona-Iruñea</c:v>
                </c:pt>
              </c:strCache>
            </c:strRef>
          </c:tx>
          <c:marker>
            <c:symbol val="none"/>
          </c:marker>
          <c:cat>
            <c:numRef>
              <c:f>List1!$B$7:$D$7</c:f>
              <c:numCache>
                <c:formatCode>_-* #,##0\ _K_č_-;\-* #,##0\ _K_č_-;_-* "-"??\ _K_č_-;_-@_-</c:formatCode>
                <c:ptCount val="3"/>
                <c:pt idx="0">
                  <c:v>1877</c:v>
                </c:pt>
                <c:pt idx="1">
                  <c:v>1900</c:v>
                </c:pt>
                <c:pt idx="2">
                  <c:v>1930</c:v>
                </c:pt>
              </c:numCache>
            </c:numRef>
          </c:cat>
          <c:val>
            <c:numRef>
              <c:f>List1!$B$11:$D$11</c:f>
              <c:numCache>
                <c:formatCode>_-* #,##0\ _K_č_-;\-* #,##0\ _K_č_-;_-* "-"??\ _K_č_-;_-@_-</c:formatCode>
                <c:ptCount val="3"/>
                <c:pt idx="0">
                  <c:v>25630</c:v>
                </c:pt>
                <c:pt idx="1">
                  <c:v>28886</c:v>
                </c:pt>
                <c:pt idx="2">
                  <c:v>42259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16F-8848-ACAA-0177B184CB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0693632"/>
        <c:axId val="70695168"/>
      </c:lineChart>
      <c:catAx>
        <c:axId val="70693632"/>
        <c:scaling>
          <c:orientation val="minMax"/>
        </c:scaling>
        <c:delete val="0"/>
        <c:axPos val="b"/>
        <c:numFmt formatCode="_-* #,##0\ _K_č_-;\-* #,##0\ _K_č_-;_-* &quot;-&quot;??\ _K_č_-;_-@_-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s-ES"/>
          </a:p>
        </c:txPr>
        <c:crossAx val="70695168"/>
        <c:crosses val="autoZero"/>
        <c:auto val="1"/>
        <c:lblAlgn val="ctr"/>
        <c:lblOffset val="100"/>
        <c:noMultiLvlLbl val="0"/>
      </c:catAx>
      <c:valAx>
        <c:axId val="70695168"/>
        <c:scaling>
          <c:orientation val="minMax"/>
        </c:scaling>
        <c:delete val="0"/>
        <c:axPos val="l"/>
        <c:majorGridlines/>
        <c:numFmt formatCode="_-* #,##0\ _K_č_-;\-* #,##0\ _K_č_-;_-* &quot;-&quot;??\ _K_č_-;_-@_-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s-ES"/>
          </a:p>
        </c:txPr>
        <c:crossAx val="7069363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s-E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676DA1-7D70-436F-BBAB-36DDE84805B7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B712E-0402-496B-8E41-B803519899F8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9093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B712E-0402-496B-8E41-B803519899F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2012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Interview</a:t>
            </a:r>
            <a:r>
              <a:rPr lang="cs-CZ" baseline="0" dirty="0"/>
              <a:t> w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Julen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Madariaga</a:t>
            </a:r>
            <a:r>
              <a:rPr lang="cs-CZ" dirty="0"/>
              <a:t>: https://www.youtube.com/watch?v=HwcyjTjoyIs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57235-46C2-4CAB-90C2-FF216FA39DF6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935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57235-46C2-4CAB-90C2-FF216FA39DF6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5162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25" name="Podnadpis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31" name="Zástupný symbol pro datum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98D2A90-A4F9-454A-9E50-A4A94DEB0C55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18" name="Zástupný symbol pro zápatí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2969FE2-73DB-401F-8ADB-069AE50E3540}" type="slidenum">
              <a:rPr lang="cs-CZ" smtClean="0"/>
              <a:t>‹Nº›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2A90-A4F9-454A-9E50-A4A94DEB0C55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9FE2-73DB-401F-8ADB-069AE50E3540}" type="slidenum">
              <a:rPr lang="cs-CZ" smtClean="0"/>
              <a:t>‹Nº›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098D2A90-A4F9-454A-9E50-A4A94DEB0C55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2969FE2-73DB-401F-8ADB-069AE50E3540}" type="slidenum">
              <a:rPr lang="cs-CZ" smtClean="0"/>
              <a:t>‹Nº›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1573-861E-4767-A1CE-D23F1B0015BD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1F9F-5CE4-4697-BE96-7D5B6DFF156C}" type="slidenum">
              <a:rPr lang="cs-CZ" smtClean="0"/>
              <a:t>‹Nº›</a:t>
            </a:fld>
            <a:endParaRPr lang="cs-CZ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073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2A90-A4F9-454A-9E50-A4A94DEB0C55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9FE2-73DB-401F-8ADB-069AE50E3540}" type="slidenum">
              <a:rPr lang="cs-CZ" smtClean="0"/>
              <a:t>‹Nº›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98D2A90-A4F9-454A-9E50-A4A94DEB0C55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52969FE2-73DB-401F-8ADB-069AE50E3540}" type="slidenum">
              <a:rPr lang="cs-CZ" smtClean="0"/>
              <a:t>‹Nº›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2A90-A4F9-454A-9E50-A4A94DEB0C55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9FE2-73DB-401F-8ADB-069AE50E3540}" type="slidenum">
              <a:rPr lang="cs-CZ" smtClean="0"/>
              <a:t>‹Nº›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2A90-A4F9-454A-9E50-A4A94DEB0C55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9FE2-73DB-401F-8ADB-069AE50E3540}" type="slidenum">
              <a:rPr lang="cs-CZ" smtClean="0"/>
              <a:t>‹Nº›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2A90-A4F9-454A-9E50-A4A94DEB0C55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9FE2-73DB-401F-8ADB-069AE50E3540}" type="slidenum">
              <a:rPr lang="cs-CZ" smtClean="0"/>
              <a:t>‹Nº›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98D2A90-A4F9-454A-9E50-A4A94DEB0C55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9FE2-73DB-401F-8ADB-069AE50E3540}" type="slidenum">
              <a:rPr lang="cs-CZ" smtClean="0"/>
              <a:t>‹Nº›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2A90-A4F9-454A-9E50-A4A94DEB0C55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9FE2-73DB-401F-8ADB-069AE50E3540}" type="slidenum">
              <a:rPr lang="cs-CZ" smtClean="0"/>
              <a:t>‹Nº›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2A90-A4F9-454A-9E50-A4A94DEB0C55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9FE2-73DB-401F-8ADB-069AE50E3540}" type="slidenum">
              <a:rPr lang="cs-CZ" smtClean="0"/>
              <a:t>‹Nº›</a:t>
            </a:fld>
            <a:endParaRPr lang="cs-CZ"/>
          </a:p>
        </p:txBody>
      </p:sp>
      <p:sp>
        <p:nvSpPr>
          <p:cNvPr id="10" name="Zástupný symbol pro obrázek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/>
              <a:t>Kliknutím na ikonu přidáte obrázek.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nadpis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1" name="Zástupný symbol pro text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27" name="Zástupný symbol pro datum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098D2A90-A4F9-454A-9E50-A4A94DEB0C55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2969FE2-73DB-401F-8ADB-069AE50E3540}" type="slidenum">
              <a:rPr lang="cs-CZ" smtClean="0"/>
              <a:t>‹Nº›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kKa4iGIF_0" TargetMode="External"/><Relationship Id="rId2" Type="http://schemas.openxmlformats.org/officeDocument/2006/relationships/hyperlink" Target="https://www.youtube.com/watch?v=913Odxt55c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RCeAGf-4-A" TargetMode="External"/><Relationship Id="rId2" Type="http://schemas.openxmlformats.org/officeDocument/2006/relationships/hyperlink" Target="https://www.youtube.com/watch?v=l_Lh8iw5SnM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Basque</a:t>
            </a:r>
            <a:r>
              <a:rPr lang="cs-CZ" dirty="0"/>
              <a:t> </a:t>
            </a:r>
            <a:r>
              <a:rPr lang="es-ES" dirty="0" err="1"/>
              <a:t>language</a:t>
            </a:r>
            <a:r>
              <a:rPr lang="es-ES" dirty="0"/>
              <a:t> and culture </a:t>
            </a:r>
            <a:r>
              <a:rPr lang="es-ES" dirty="0" err="1"/>
              <a:t>through</a:t>
            </a:r>
            <a:r>
              <a:rPr lang="es-ES" dirty="0"/>
              <a:t> </a:t>
            </a:r>
            <a:r>
              <a:rPr lang="es-ES" dirty="0" err="1"/>
              <a:t>history</a:t>
            </a:r>
            <a:br>
              <a:rPr lang="es-ES" dirty="0"/>
            </a:br>
            <a:r>
              <a:rPr lang="es-ES" dirty="0"/>
              <a:t>(XX. </a:t>
            </a:r>
            <a:r>
              <a:rPr lang="es-ES" dirty="0" err="1"/>
              <a:t>century</a:t>
            </a:r>
            <a:r>
              <a:rPr lang="es-ES" dirty="0"/>
              <a:t>)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707904" y="3539864"/>
            <a:ext cx="4761316" cy="2841464"/>
          </a:xfrm>
        </p:spPr>
        <p:txBody>
          <a:bodyPr>
            <a:normAutofit/>
          </a:bodyPr>
          <a:lstStyle/>
          <a:p>
            <a:pPr fontAlgn="base"/>
            <a:r>
              <a:rPr lang="cs-CZ" dirty="0"/>
              <a:t>“</a:t>
            </a:r>
            <a:r>
              <a:rPr lang="cs-CZ" dirty="0" err="1"/>
              <a:t>Egiazko</a:t>
            </a:r>
            <a:r>
              <a:rPr lang="cs-CZ" dirty="0"/>
              <a:t> </a:t>
            </a:r>
            <a:r>
              <a:rPr lang="cs-CZ" dirty="0" err="1"/>
              <a:t>misterioa</a:t>
            </a:r>
            <a:r>
              <a:rPr lang="cs-CZ" dirty="0"/>
              <a:t> </a:t>
            </a:r>
            <a:r>
              <a:rPr lang="cs-CZ" dirty="0" err="1"/>
              <a:t>euskararen</a:t>
            </a:r>
            <a:r>
              <a:rPr lang="cs-CZ" dirty="0"/>
              <a:t> </a:t>
            </a:r>
            <a:r>
              <a:rPr lang="cs-CZ" dirty="0" err="1"/>
              <a:t>iraupena</a:t>
            </a:r>
            <a:r>
              <a:rPr lang="cs-CZ" dirty="0"/>
              <a:t> da, </a:t>
            </a:r>
            <a:r>
              <a:rPr lang="cs-CZ" dirty="0" err="1"/>
              <a:t>ez</a:t>
            </a:r>
            <a:r>
              <a:rPr lang="cs-CZ" dirty="0"/>
              <a:t> </a:t>
            </a:r>
            <a:r>
              <a:rPr lang="cs-CZ" dirty="0" err="1"/>
              <a:t>jatorria</a:t>
            </a:r>
            <a:r>
              <a:rPr lang="es-ES" dirty="0"/>
              <a:t>”</a:t>
            </a:r>
          </a:p>
          <a:p>
            <a:pPr fontAlgn="base"/>
            <a:endParaRPr lang="es-ES" dirty="0"/>
          </a:p>
          <a:p>
            <a:pPr fontAlgn="base"/>
            <a:r>
              <a:rPr lang="es-ES" dirty="0"/>
              <a:t>“</a:t>
            </a:r>
            <a:r>
              <a:rPr lang="es-ES" dirty="0" err="1"/>
              <a:t>The</a:t>
            </a:r>
            <a:r>
              <a:rPr lang="es-ES" dirty="0"/>
              <a:t> real </a:t>
            </a:r>
            <a:r>
              <a:rPr lang="es-ES" dirty="0" err="1"/>
              <a:t>mistery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Basque</a:t>
            </a:r>
            <a:r>
              <a:rPr lang="es-ES" dirty="0"/>
              <a:t> </a:t>
            </a:r>
            <a:r>
              <a:rPr lang="es-ES" dirty="0" err="1"/>
              <a:t>language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its</a:t>
            </a:r>
            <a:r>
              <a:rPr lang="es-ES" dirty="0"/>
              <a:t> </a:t>
            </a:r>
            <a:r>
              <a:rPr lang="es-ES" dirty="0" err="1"/>
              <a:t>length</a:t>
            </a:r>
            <a:r>
              <a:rPr lang="es-ES" dirty="0"/>
              <a:t>,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its</a:t>
            </a:r>
            <a:r>
              <a:rPr lang="es-ES" dirty="0"/>
              <a:t> </a:t>
            </a:r>
            <a:r>
              <a:rPr lang="es-ES" dirty="0" err="1"/>
              <a:t>origin</a:t>
            </a:r>
            <a:r>
              <a:rPr lang="es-ES" dirty="0"/>
              <a:t>.</a:t>
            </a:r>
          </a:p>
          <a:p>
            <a:pPr fontAlgn="base"/>
            <a:r>
              <a:rPr lang="es-ES" dirty="0"/>
              <a:t>(Koldo </a:t>
            </a:r>
            <a:r>
              <a:rPr lang="es-ES" dirty="0" err="1"/>
              <a:t>Mitxelena</a:t>
            </a:r>
            <a:r>
              <a:rPr lang="es-ES" dirty="0"/>
              <a:t>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8608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7239000" cy="1143000"/>
          </a:xfrm>
        </p:spPr>
        <p:txBody>
          <a:bodyPr/>
          <a:lstStyle/>
          <a:p>
            <a:r>
              <a:rPr lang="es-ES" dirty="0"/>
              <a:t>BASQUE NATIONALISTS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828819"/>
            <a:ext cx="3930439" cy="245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518996" y="6291191"/>
            <a:ext cx="3981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José Antonio Aguirre</a:t>
            </a:r>
            <a:endParaRPr lang="es-ES" sz="1400" i="1" dirty="0"/>
          </a:p>
          <a:p>
            <a:pPr algn="ctr"/>
            <a:r>
              <a:rPr lang="es-ES" sz="1400" dirty="0"/>
              <a:t>(1904-1960)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43060"/>
            <a:ext cx="2456211" cy="211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51520" y="3260314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Sabino Arana </a:t>
            </a:r>
            <a:r>
              <a:rPr lang="es-ES" sz="1400" dirty="0" err="1"/>
              <a:t>Goiri</a:t>
            </a:r>
            <a:endParaRPr lang="es-ES" sz="1400" i="1" dirty="0"/>
          </a:p>
          <a:p>
            <a:pPr algn="ctr"/>
            <a:r>
              <a:rPr lang="es-ES" sz="1400" dirty="0"/>
              <a:t>(1865-1903)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794027" y="301502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Ramón de la Sota</a:t>
            </a:r>
            <a:endParaRPr lang="es-ES" sz="1400" i="1" dirty="0"/>
          </a:p>
          <a:p>
            <a:pPr algn="ctr"/>
            <a:r>
              <a:rPr lang="es-ES" sz="1400" dirty="0"/>
              <a:t>(1857-1936)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393" y="1196086"/>
            <a:ext cx="3256062" cy="181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37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024634-6E95-334A-A90A-98C2F9028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SABINO ARANA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73E92BB-FAF9-FA42-9D1D-8738673C2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24" y="1866007"/>
            <a:ext cx="3955876" cy="3125986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2FE544D-13D2-C041-8098-16AEC454A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866007"/>
            <a:ext cx="2664296" cy="312598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B9A27F8-343D-2A44-8AC0-1D0F92D3DAB9}"/>
              </a:ext>
            </a:extLst>
          </p:cNvPr>
          <p:cNvSpPr txBox="1"/>
          <p:nvPr/>
        </p:nvSpPr>
        <p:spPr>
          <a:xfrm>
            <a:off x="899592" y="539496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/>
              <a:t>Arana is considered the father of Basque nationalism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8936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CF8FDE-D7E1-FC43-AFBB-8358D8DEC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Ikurriña  eta </a:t>
            </a:r>
            <a:r>
              <a:rPr lang="es-ES" dirty="0" err="1"/>
              <a:t>eusko</a:t>
            </a:r>
            <a:r>
              <a:rPr lang="es-ES" dirty="0"/>
              <a:t> </a:t>
            </a:r>
            <a:r>
              <a:rPr lang="es-ES" dirty="0" err="1"/>
              <a:t>gudariak</a:t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109AC6-28E1-2B43-BF14-C9C21D607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>
                <a:hlinkClick r:id="rId2"/>
              </a:rPr>
              <a:t>https://www.youtube.com/watch?v=913Odxt55cg</a:t>
            </a:r>
            <a:endParaRPr lang="es-ES" dirty="0"/>
          </a:p>
          <a:p>
            <a:endParaRPr lang="es-ES" dirty="0"/>
          </a:p>
          <a:p>
            <a:r>
              <a:rPr lang="es-ES" dirty="0">
                <a:hlinkClick r:id="rId3"/>
              </a:rPr>
              <a:t>https://www.youtube.com/watch?v=2kKa4iGIF_0</a:t>
            </a: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EDC2345-278F-8B46-B10A-F27A44BD9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63040"/>
            <a:ext cx="6336704" cy="268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5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unnam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0" y="0"/>
            <a:ext cx="1523465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Kříž 3"/>
          <p:cNvSpPr/>
          <p:nvPr/>
        </p:nvSpPr>
        <p:spPr>
          <a:xfrm rot="2716889">
            <a:off x="3128809" y="1013880"/>
            <a:ext cx="4752528" cy="4608512"/>
          </a:xfrm>
          <a:prstGeom prst="plus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31" name="Picture 7" descr="C:\Users\User\Desktop\ETA_BASQ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79" y="1707238"/>
            <a:ext cx="2933873" cy="293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ítulo 5">
            <a:extLst>
              <a:ext uri="{FF2B5EF4-FFF2-40B4-BE49-F238E27FC236}">
                <a16:creationId xmlns:a16="http://schemas.microsoft.com/office/drawing/2014/main" id="{7925AE3C-73FC-6743-BA56-E7A45DF3CC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329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490792" cy="1143000"/>
          </a:xfrm>
        </p:spPr>
        <p:txBody>
          <a:bodyPr/>
          <a:lstStyle/>
          <a:p>
            <a:pPr algn="r"/>
            <a:r>
              <a:rPr lang="cs-CZ" dirty="0"/>
              <a:t>SOME Basic </a:t>
            </a:r>
            <a:r>
              <a:rPr lang="cs-CZ" dirty="0" err="1"/>
              <a:t>infO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dirty="0"/>
              <a:t>ETA </a:t>
            </a:r>
            <a:r>
              <a:rPr lang="cs-CZ" dirty="0" err="1"/>
              <a:t>meaning</a:t>
            </a:r>
            <a:r>
              <a:rPr lang="cs-CZ" dirty="0"/>
              <a:t> </a:t>
            </a:r>
          </a:p>
          <a:p>
            <a:r>
              <a:rPr lang="cs-CZ" dirty="0"/>
              <a:t>1959–2018</a:t>
            </a:r>
          </a:p>
          <a:p>
            <a:r>
              <a:rPr lang="cs-CZ" dirty="0"/>
              <a:t>829 † (60% / 40%)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objectives</a:t>
            </a:r>
            <a:r>
              <a:rPr lang="cs-CZ" dirty="0"/>
              <a:t>: </a:t>
            </a:r>
          </a:p>
          <a:p>
            <a:r>
              <a:rPr lang="cs-CZ" dirty="0" err="1"/>
              <a:t>Euskal</a:t>
            </a:r>
            <a:r>
              <a:rPr lang="cs-CZ" dirty="0"/>
              <a:t> </a:t>
            </a:r>
            <a:r>
              <a:rPr lang="cs-CZ" dirty="0" err="1"/>
              <a:t>Herria</a:t>
            </a:r>
            <a:endParaRPr lang="cs-CZ" dirty="0"/>
          </a:p>
          <a:p>
            <a:r>
              <a:rPr lang="cs-CZ" dirty="0" err="1"/>
              <a:t>Independence</a:t>
            </a:r>
            <a:r>
              <a:rPr lang="cs-CZ" dirty="0"/>
              <a:t> </a:t>
            </a:r>
          </a:p>
          <a:p>
            <a:r>
              <a:rPr lang="cs-CZ" dirty="0"/>
              <a:t>Autonomy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 descr="C:\Users\User\Desktop\unnam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0" y="0"/>
            <a:ext cx="1523465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ETA\2744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567" y="1697633"/>
            <a:ext cx="2486825" cy="359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890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/>
              <a:t>ESTABLISHMENT </a:t>
            </a:r>
            <a:br>
              <a:rPr lang="cs-CZ" dirty="0"/>
            </a:br>
            <a:r>
              <a:rPr lang="cs-CZ" sz="1800" dirty="0"/>
              <a:t>(</a:t>
            </a:r>
            <a:r>
              <a:rPr lang="cs-CZ" sz="1800" dirty="0" err="1"/>
              <a:t>how</a:t>
            </a:r>
            <a:r>
              <a:rPr lang="cs-CZ" sz="1800" dirty="0"/>
              <a:t> </a:t>
            </a:r>
            <a:r>
              <a:rPr lang="cs-CZ" sz="1800" dirty="0" err="1"/>
              <a:t>it</a:t>
            </a:r>
            <a:r>
              <a:rPr lang="cs-CZ" sz="1800" dirty="0"/>
              <a:t> </a:t>
            </a:r>
            <a:r>
              <a:rPr lang="cs-CZ" sz="1800" dirty="0" err="1"/>
              <a:t>started</a:t>
            </a:r>
            <a:r>
              <a:rPr lang="cs-CZ" sz="1800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BNP → ETA</a:t>
            </a:r>
          </a:p>
          <a:p>
            <a:r>
              <a:rPr lang="cs-CZ" b="1" u="sng" dirty="0" err="1"/>
              <a:t>Julen</a:t>
            </a:r>
            <a:r>
              <a:rPr lang="cs-CZ" b="1" u="sng" dirty="0"/>
              <a:t> </a:t>
            </a:r>
            <a:r>
              <a:rPr lang="cs-CZ" b="1" u="sng" dirty="0" err="1"/>
              <a:t>Madariaga</a:t>
            </a:r>
            <a:r>
              <a:rPr lang="cs-CZ" dirty="0"/>
              <a:t> (*1932 Bilbao)</a:t>
            </a:r>
          </a:p>
          <a:p>
            <a:pPr lvl="1"/>
            <a:r>
              <a:rPr lang="cs-CZ" dirty="0"/>
              <a:t>1989 ETA</a:t>
            </a:r>
          </a:p>
          <a:p>
            <a:pPr lvl="1"/>
            <a:r>
              <a:rPr lang="cs-CZ" dirty="0"/>
              <a:t>1995  </a:t>
            </a:r>
            <a:r>
              <a:rPr lang="cs-CZ" dirty="0" err="1"/>
              <a:t>Herri</a:t>
            </a:r>
            <a:r>
              <a:rPr lang="cs-CZ" dirty="0"/>
              <a:t> </a:t>
            </a:r>
            <a:r>
              <a:rPr lang="cs-CZ" dirty="0" err="1"/>
              <a:t>Batasuna</a:t>
            </a:r>
            <a:endParaRPr lang="cs-CZ" dirty="0"/>
          </a:p>
          <a:p>
            <a:pPr lvl="1"/>
            <a:r>
              <a:rPr lang="cs-CZ" dirty="0"/>
              <a:t>2014 </a:t>
            </a:r>
            <a:r>
              <a:rPr lang="cs-CZ" dirty="0" err="1"/>
              <a:t>Egiari</a:t>
            </a:r>
            <a:r>
              <a:rPr lang="cs-CZ" dirty="0"/>
              <a:t> zor </a:t>
            </a:r>
          </a:p>
          <a:p>
            <a:pPr lvl="1"/>
            <a:r>
              <a:rPr lang="cs-CZ" dirty="0"/>
              <a:t>Word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Today</a:t>
            </a:r>
            <a:r>
              <a:rPr lang="cs-CZ" dirty="0"/>
              <a:t>: </a:t>
            </a:r>
            <a:r>
              <a:rPr lang="cs-CZ" dirty="0" err="1"/>
              <a:t>Abertzale</a:t>
            </a:r>
            <a:endParaRPr lang="cs-CZ" dirty="0"/>
          </a:p>
          <a:p>
            <a:pPr lvl="1"/>
            <a:endParaRPr lang="cs-CZ" dirty="0"/>
          </a:p>
        </p:txBody>
      </p:sp>
      <p:pic>
        <p:nvPicPr>
          <p:cNvPr id="4" name="Picture 2" descr="C:\Users\User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0" y="0"/>
            <a:ext cx="1523465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ETA\Julen-Madariaga-militancia-disidencia-ETA_EDIIMA20140523_0518_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44824"/>
            <a:ext cx="3676303" cy="2069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ETA\egiari-zor-txalaparta-eu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83699"/>
            <a:ext cx="2467744" cy="277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25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/>
              <a:t>FIRST </a:t>
            </a:r>
            <a:r>
              <a:rPr lang="cs-CZ" sz="1600" dirty="0"/>
              <a:t>(and LAST) </a:t>
            </a:r>
            <a:r>
              <a:rPr lang="cs-CZ" dirty="0"/>
              <a:t>ACTS OF VIOLENCE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1968</a:t>
            </a:r>
          </a:p>
          <a:p>
            <a:r>
              <a:rPr lang="cs-CZ" dirty="0"/>
              <a:t>2010</a:t>
            </a:r>
          </a:p>
        </p:txBody>
      </p:sp>
      <p:pic>
        <p:nvPicPr>
          <p:cNvPr id="4" name="Picture 2" descr="C:\Users\User\Desktop\unnam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0" y="0"/>
            <a:ext cx="1523465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ETA\ETA-Pais_Vasco-Navarra-Terrorismo-Victimas_terrorismo-Espana_304231936_76069123_854x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024" y="1484785"/>
            <a:ext cx="561602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ETA\pardin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5664516" cy="318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2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6626696" cy="868362"/>
          </a:xfrm>
        </p:spPr>
        <p:txBody>
          <a:bodyPr/>
          <a:lstStyle/>
          <a:p>
            <a:pPr algn="r"/>
            <a:r>
              <a:rPr lang="cs-CZ" dirty="0"/>
              <a:t>THE MAIN OPERATIONS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1973</a:t>
            </a:r>
          </a:p>
          <a:p>
            <a:r>
              <a:rPr lang="cs-CZ" dirty="0"/>
              <a:t>1987</a:t>
            </a:r>
          </a:p>
          <a:p>
            <a:r>
              <a:rPr lang="cs-CZ" dirty="0"/>
              <a:t>King Juan Carlos </a:t>
            </a:r>
          </a:p>
        </p:txBody>
      </p:sp>
      <p:pic>
        <p:nvPicPr>
          <p:cNvPr id="4" name="Picture 2" descr="C:\Users\User\Desktop\unnam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0" y="0"/>
            <a:ext cx="1523465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ETA\Catalunya-Barcelona-docuseries_0004_0_EFEDATA_Foto_9361916-1987-Emergency-workers-deal-with-casualties-of-the-hipercor-bombing-by-E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0" y="3799728"/>
            <a:ext cx="4529605" cy="305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ETA\Hipercor-Bombing-19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805" y="1484784"/>
            <a:ext cx="4598389" cy="231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ETA\1qnhs3rr2w5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789040"/>
            <a:ext cx="4572001" cy="300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90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err="1"/>
              <a:t>Affiliated</a:t>
            </a:r>
            <a:r>
              <a:rPr lang="cs-CZ" dirty="0"/>
              <a:t> ORGANIZATIONS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… but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finances</a:t>
            </a:r>
            <a:r>
              <a:rPr lang="cs-CZ" dirty="0"/>
              <a:t>…</a:t>
            </a:r>
          </a:p>
          <a:p>
            <a:r>
              <a:rPr lang="cs-CZ" dirty="0" err="1"/>
              <a:t>Herri</a:t>
            </a:r>
            <a:r>
              <a:rPr lang="cs-CZ" dirty="0"/>
              <a:t> </a:t>
            </a:r>
            <a:r>
              <a:rPr lang="cs-CZ" dirty="0" err="1"/>
              <a:t>Batasuna</a:t>
            </a:r>
            <a:r>
              <a:rPr lang="cs-CZ" dirty="0"/>
              <a:t> </a:t>
            </a:r>
          </a:p>
          <a:p>
            <a:r>
              <a:rPr lang="cs-CZ" dirty="0"/>
              <a:t>GAL</a:t>
            </a:r>
          </a:p>
          <a:p>
            <a:endParaRPr lang="cs-CZ" dirty="0"/>
          </a:p>
        </p:txBody>
      </p:sp>
      <p:pic>
        <p:nvPicPr>
          <p:cNvPr id="5" name="Picture 2" descr="C:\Users\User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0" y="0"/>
            <a:ext cx="1523465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292080" y="155679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→ </a:t>
            </a:r>
            <a:r>
              <a:rPr lang="cs-CZ" dirty="0" err="1"/>
              <a:t>revolutionary</a:t>
            </a:r>
            <a:r>
              <a:rPr lang="cs-CZ" dirty="0"/>
              <a:t> tax </a:t>
            </a:r>
          </a:p>
        </p:txBody>
      </p:sp>
      <p:pic>
        <p:nvPicPr>
          <p:cNvPr id="3075" name="Picture 3" descr="C:\Users\User\Desktop\ETA\Batasuna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75" y="2834089"/>
            <a:ext cx="3100325" cy="206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ETA\Símbolo_GA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814" y="2708920"/>
            <a:ext cx="2729111" cy="276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34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 descr="C:\Users\User\Desktop\unnam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0" y="0"/>
            <a:ext cx="1523465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ETA\MV5BODljNTkzMDQtMjU3NS00NWI4LWI4MzMtYTk1ZmRkZTc5ZGMxXkEyXkFqcGdeQXVyNTM4Mjg0NDk@._V1_UY1200_CR111,0,630,1200_AL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00808"/>
            <a:ext cx="189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ETA\220px-La_pelota_vasca_pos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32" y="1781284"/>
            <a:ext cx="2522293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ETA\MV5BODY3Yjg5MmUtOTBhMy00ZDA5LTg1NjgtMDJjMzgzOTZjOGM0XkEyXkFqcGdeQXVyNjEwNTM2Mzc@._V1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00808"/>
            <a:ext cx="257238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C92CC1EB-A196-E646-A538-6D081BD9E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6865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4" y="0"/>
            <a:ext cx="8109396" cy="659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ál 6"/>
          <p:cNvSpPr/>
          <p:nvPr/>
        </p:nvSpPr>
        <p:spPr>
          <a:xfrm>
            <a:off x="2411760" y="242088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3851920" y="345528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3347864" y="263691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Urbasa</a:t>
            </a:r>
            <a:endParaRPr lang="cs-CZ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901706" y="3167688"/>
            <a:ext cx="1966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tx2">
                    <a:lumMod val="50000"/>
                  </a:schemeClr>
                </a:solidFill>
              </a:rPr>
              <a:t>Lizarra</a:t>
            </a:r>
            <a:r>
              <a:rPr lang="es-ES" sz="1600" b="1" dirty="0">
                <a:solidFill>
                  <a:schemeClr val="tx2">
                    <a:lumMod val="50000"/>
                  </a:schemeClr>
                </a:solidFill>
              </a:rPr>
              <a:t>-</a:t>
            </a:r>
            <a:r>
              <a:rPr lang="es-ES" sz="1600" b="1" dirty="0" err="1">
                <a:solidFill>
                  <a:schemeClr val="tx2">
                    <a:lumMod val="50000"/>
                  </a:schemeClr>
                </a:solidFill>
              </a:rPr>
              <a:t>Estella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457479" y="2135970"/>
            <a:ext cx="1966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tx2">
                    <a:lumMod val="50000"/>
                  </a:schemeClr>
                </a:solidFill>
              </a:rPr>
              <a:t>Vitoria-Gasteiz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932040" y="2703528"/>
            <a:ext cx="1966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>
                <a:solidFill>
                  <a:schemeClr val="tx2">
                    <a:lumMod val="50000"/>
                  </a:schemeClr>
                </a:solidFill>
              </a:rPr>
              <a:t>Iruñea</a:t>
            </a:r>
            <a:r>
              <a:rPr lang="es-ES" sz="1600" b="1" dirty="0">
                <a:solidFill>
                  <a:schemeClr val="tx2">
                    <a:lumMod val="50000"/>
                  </a:schemeClr>
                </a:solidFill>
              </a:rPr>
              <a:t>-Pamplona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Ovál 15"/>
          <p:cNvSpPr/>
          <p:nvPr/>
        </p:nvSpPr>
        <p:spPr>
          <a:xfrm>
            <a:off x="4932040" y="299695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335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792087"/>
          </a:xfrm>
        </p:spPr>
        <p:txBody>
          <a:bodyPr/>
          <a:lstStyle/>
          <a:p>
            <a:r>
              <a:rPr lang="eu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BERNARD ETXEPARE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771800" y="2636912"/>
            <a:ext cx="5000600" cy="2376264"/>
          </a:xfrm>
        </p:spPr>
        <p:txBody>
          <a:bodyPr>
            <a:noAutofit/>
          </a:bodyPr>
          <a:lstStyle/>
          <a:p>
            <a:r>
              <a:rPr lang="en" sz="3200" dirty="0"/>
              <a:t>In 1545 the first book in Euskara, Linguae </a:t>
            </a:r>
            <a:r>
              <a:rPr lang="en" sz="3200" dirty="0" err="1"/>
              <a:t>Vasconum</a:t>
            </a:r>
            <a:r>
              <a:rPr lang="en" sz="3200" dirty="0"/>
              <a:t> </a:t>
            </a:r>
            <a:r>
              <a:rPr lang="en" sz="3200" dirty="0" err="1"/>
              <a:t>primitiae</a:t>
            </a:r>
            <a:r>
              <a:rPr lang="en" sz="3200" dirty="0"/>
              <a:t>, was published by Bernard </a:t>
            </a:r>
            <a:r>
              <a:rPr lang="en" sz="3200" dirty="0" err="1"/>
              <a:t>Etxepare</a:t>
            </a:r>
            <a:r>
              <a:rPr lang="en" sz="3200" dirty="0"/>
              <a:t>, who expressed:</a:t>
            </a:r>
            <a:endParaRPr lang="eu-ES" b="1" dirty="0"/>
          </a:p>
          <a:p>
            <a:r>
              <a:rPr lang="eu-ES" b="1" dirty="0"/>
              <a:t>“Euskara jalgi hadi mundura”</a:t>
            </a:r>
          </a:p>
          <a:p>
            <a:r>
              <a:rPr lang="eu-ES" b="1" dirty="0"/>
              <a:t>“Euskara, </a:t>
            </a:r>
            <a:r>
              <a:rPr lang="eu-ES" b="1" dirty="0" err="1"/>
              <a:t>Get</a:t>
            </a:r>
            <a:r>
              <a:rPr lang="eu-ES" b="1" dirty="0"/>
              <a:t> </a:t>
            </a:r>
            <a:r>
              <a:rPr lang="eu-ES" b="1" dirty="0" err="1"/>
              <a:t>out</a:t>
            </a:r>
            <a:r>
              <a:rPr lang="eu-ES" b="1" dirty="0"/>
              <a:t> to </a:t>
            </a:r>
            <a:r>
              <a:rPr lang="eu-ES" b="1" dirty="0" err="1"/>
              <a:t>the</a:t>
            </a:r>
            <a:r>
              <a:rPr lang="eu-ES" b="1" dirty="0"/>
              <a:t> </a:t>
            </a:r>
            <a:r>
              <a:rPr lang="eu-ES" b="1" dirty="0" err="1"/>
              <a:t>world</a:t>
            </a:r>
            <a:r>
              <a:rPr lang="eu-ES" b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5730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4F70E5-32AA-D44B-803E-DA882DC20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ORIGINS OF NATIONALISM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12922EB-7037-BB4B-9DF3-98A997E2E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  <p:extLst>
      <p:ext uri="{BB962C8B-B14F-4D97-AF65-F5344CB8AC3E}">
        <p14:creationId xmlns:p14="http://schemas.microsoft.com/office/powerpoint/2010/main" val="15884024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u-ES" b="1" dirty="0" err="1"/>
              <a:t>Linguae</a:t>
            </a:r>
            <a:r>
              <a:rPr lang="eu-ES" b="1" dirty="0"/>
              <a:t> </a:t>
            </a:r>
            <a:r>
              <a:rPr lang="eu-ES" b="1" dirty="0" err="1"/>
              <a:t>Vasconum</a:t>
            </a:r>
            <a:r>
              <a:rPr lang="eu-ES" b="1" dirty="0"/>
              <a:t> </a:t>
            </a:r>
            <a:r>
              <a:rPr lang="eu-ES" b="1" dirty="0" err="1"/>
              <a:t>Primitiae</a:t>
            </a:r>
            <a:endParaRPr lang="eu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" dirty="0"/>
              <a:t>1545 - 16th century</a:t>
            </a:r>
          </a:p>
          <a:p>
            <a:r>
              <a:rPr lang="en" dirty="0"/>
              <a:t> First book written and printed in Basque </a:t>
            </a:r>
          </a:p>
          <a:p>
            <a:r>
              <a:rPr lang="en" dirty="0"/>
              <a:t>The last two poems in the collection: </a:t>
            </a:r>
            <a:r>
              <a:rPr lang="en" dirty="0" err="1"/>
              <a:t>Kontrapas</a:t>
            </a:r>
            <a:r>
              <a:rPr lang="en" dirty="0"/>
              <a:t> and </a:t>
            </a:r>
            <a:r>
              <a:rPr lang="en" dirty="0" err="1"/>
              <a:t>Sautrela</a:t>
            </a:r>
            <a:endParaRPr lang="en" dirty="0"/>
          </a:p>
          <a:p>
            <a:r>
              <a:rPr lang="en" dirty="0" err="1"/>
              <a:t>Xabier</a:t>
            </a:r>
            <a:r>
              <a:rPr lang="en" dirty="0"/>
              <a:t> </a:t>
            </a:r>
            <a:r>
              <a:rPr lang="en" dirty="0" err="1"/>
              <a:t>Lete</a:t>
            </a:r>
            <a:r>
              <a:rPr lang="en" dirty="0"/>
              <a:t> put the melody in the 60s</a:t>
            </a: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16011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u-ES" dirty="0" err="1"/>
              <a:t>Bernard</a:t>
            </a:r>
            <a:r>
              <a:rPr lang="eu-ES" dirty="0"/>
              <a:t> Etxepare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" dirty="0"/>
              <a:t>He was born in 1470 (15th century) </a:t>
            </a:r>
          </a:p>
          <a:p>
            <a:r>
              <a:rPr lang="en" dirty="0"/>
              <a:t>Priest from Saint-</a:t>
            </a:r>
            <a:r>
              <a:rPr lang="en" dirty="0" err="1"/>
              <a:t>Mitxel</a:t>
            </a:r>
            <a:r>
              <a:rPr lang="en" dirty="0"/>
              <a:t> le Vieux, near Saint-Jean-de-</a:t>
            </a:r>
            <a:r>
              <a:rPr lang="en" dirty="0" err="1"/>
              <a:t>Garazi</a:t>
            </a:r>
            <a:r>
              <a:rPr lang="en" dirty="0"/>
              <a:t> (</a:t>
            </a:r>
            <a:r>
              <a:rPr lang="en" dirty="0" err="1"/>
              <a:t>Zuberoa</a:t>
            </a:r>
            <a:r>
              <a:rPr lang="en" dirty="0"/>
              <a:t>) </a:t>
            </a:r>
          </a:p>
          <a:p>
            <a:r>
              <a:rPr lang="en" dirty="0"/>
              <a:t>His mother tongue was Basque (dialect from </a:t>
            </a:r>
            <a:r>
              <a:rPr lang="en" dirty="0" err="1"/>
              <a:t>Zuberoa</a:t>
            </a:r>
            <a:r>
              <a:rPr lang="en" dirty="0"/>
              <a:t>)</a:t>
            </a:r>
          </a:p>
          <a:p>
            <a:r>
              <a:rPr lang="en" dirty="0"/>
              <a:t>He is believed to belong to a noble family. </a:t>
            </a:r>
            <a:endParaRPr lang="eu-ES" dirty="0"/>
          </a:p>
        </p:txBody>
      </p:sp>
    </p:spTree>
    <p:extLst>
      <p:ext uri="{BB962C8B-B14F-4D97-AF65-F5344CB8AC3E}">
        <p14:creationId xmlns:p14="http://schemas.microsoft.com/office/powerpoint/2010/main" val="876171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u-ES" b="1" dirty="0"/>
              <a:t>Linguae Vasconum Primitiae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" dirty="0"/>
              <a:t>Printed in 1545</a:t>
            </a:r>
          </a:p>
          <a:p>
            <a:r>
              <a:rPr lang="en" dirty="0"/>
              <a:t> Formed by 15 verses</a:t>
            </a:r>
          </a:p>
          <a:p>
            <a:r>
              <a:rPr lang="en" dirty="0"/>
              <a:t> A four word introduction Themes of the compositions: 2 religious, 10 loving, 1 autobiographical and 2 to praise the Basque language</a:t>
            </a:r>
          </a:p>
          <a:p>
            <a:r>
              <a:rPr lang="en" dirty="0"/>
              <a:t> He was innovative in his themes </a:t>
            </a:r>
          </a:p>
          <a:p>
            <a:r>
              <a:rPr lang="en" dirty="0"/>
              <a:t>The technique of "</a:t>
            </a:r>
            <a:r>
              <a:rPr lang="en" dirty="0" err="1"/>
              <a:t>bertsolarismo</a:t>
            </a:r>
            <a:r>
              <a:rPr lang="en" dirty="0"/>
              <a:t>" </a:t>
            </a:r>
          </a:p>
          <a:p>
            <a:r>
              <a:rPr lang="en" dirty="0"/>
              <a:t>Written to sing and for people to read </a:t>
            </a:r>
            <a:endParaRPr lang="eu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9867761-5200-7F47-8BBC-0BD31221A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31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u-ES" b="1" dirty="0"/>
              <a:t>Kontrapas - </a:t>
            </a:r>
            <a:r>
              <a:rPr lang="eu-ES" b="1" dirty="0" err="1"/>
              <a:t>Lyrics</a:t>
            </a:r>
            <a:endParaRPr lang="eu-ES" b="1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3840004"/>
              </p:ext>
            </p:extLst>
          </p:nvPr>
        </p:nvGraphicFramePr>
        <p:xfrm>
          <a:off x="457200" y="1600200"/>
          <a:ext cx="8229602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u-ES" dirty="0"/>
                        <a:t>Euskara jalgi hadi kanpora</a:t>
                      </a:r>
                    </a:p>
                    <a:p>
                      <a:endParaRPr lang="eu-ES" dirty="0"/>
                    </a:p>
                    <a:p>
                      <a:r>
                        <a:rPr lang="eu-ES" dirty="0"/>
                        <a:t>Garaziko herria</a:t>
                      </a:r>
                    </a:p>
                    <a:p>
                      <a:r>
                        <a:rPr lang="eu-ES" dirty="0"/>
                        <a:t>benedika dadila</a:t>
                      </a:r>
                    </a:p>
                    <a:p>
                      <a:r>
                        <a:rPr lang="eu-ES" dirty="0"/>
                        <a:t>Euskarari eman dio</a:t>
                      </a:r>
                    </a:p>
                    <a:p>
                      <a:r>
                        <a:rPr lang="eu-ES" dirty="0"/>
                        <a:t>behar duen tornua.</a:t>
                      </a:r>
                    </a:p>
                    <a:p>
                      <a:endParaRPr lang="eu-ES" dirty="0"/>
                    </a:p>
                    <a:p>
                      <a:r>
                        <a:rPr lang="eu-ES" dirty="0"/>
                        <a:t>Euskara jalgi hadi plazara!</a:t>
                      </a:r>
                    </a:p>
                    <a:p>
                      <a:endParaRPr lang="eu-ES" dirty="0"/>
                    </a:p>
                    <a:p>
                      <a:endParaRPr lang="eu-ES" dirty="0"/>
                    </a:p>
                    <a:p>
                      <a:r>
                        <a:rPr lang="eu-ES" dirty="0"/>
                        <a:t>Bertze jendek uste zuten</a:t>
                      </a:r>
                    </a:p>
                    <a:p>
                      <a:r>
                        <a:rPr lang="eu-ES" dirty="0"/>
                        <a:t>ezin eskriba zaitezen</a:t>
                      </a:r>
                    </a:p>
                    <a:p>
                      <a:r>
                        <a:rPr lang="eu-ES" dirty="0"/>
                        <a:t>orain dute frogatu enganatu zirela.</a:t>
                      </a:r>
                    </a:p>
                    <a:p>
                      <a:endParaRPr lang="eu-ES" dirty="0"/>
                    </a:p>
                    <a:p>
                      <a:endParaRPr lang="eu-ES" dirty="0"/>
                    </a:p>
                    <a:p>
                      <a:r>
                        <a:rPr lang="eu-ES" dirty="0"/>
                        <a:t>Euskara jalgi hadi mundura !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" dirty="0"/>
                        <a:t>Euskara, go outside </a:t>
                      </a:r>
                    </a:p>
                    <a:p>
                      <a:endParaRPr lang="en" dirty="0"/>
                    </a:p>
                    <a:p>
                      <a:r>
                        <a:rPr lang="en" dirty="0"/>
                        <a:t>The city of </a:t>
                      </a:r>
                      <a:r>
                        <a:rPr lang="en" dirty="0" err="1"/>
                        <a:t>Garazi</a:t>
                      </a:r>
                      <a:r>
                        <a:rPr lang="en" dirty="0"/>
                        <a:t> </a:t>
                      </a:r>
                    </a:p>
                    <a:p>
                      <a:r>
                        <a:rPr lang="en" dirty="0"/>
                        <a:t>bless him. </a:t>
                      </a:r>
                    </a:p>
                    <a:p>
                      <a:r>
                        <a:rPr lang="en" dirty="0"/>
                        <a:t>He has given the Basque language the shape it needs. </a:t>
                      </a:r>
                    </a:p>
                    <a:p>
                      <a:endParaRPr lang="en" dirty="0"/>
                    </a:p>
                    <a:p>
                      <a:r>
                        <a:rPr lang="en" dirty="0"/>
                        <a:t>Euskara, go out to the square! </a:t>
                      </a:r>
                    </a:p>
                    <a:p>
                      <a:endParaRPr lang="en" dirty="0"/>
                    </a:p>
                    <a:p>
                      <a:endParaRPr lang="en" dirty="0"/>
                    </a:p>
                    <a:p>
                      <a:r>
                        <a:rPr lang="en" dirty="0"/>
                        <a:t>Other people thought </a:t>
                      </a:r>
                    </a:p>
                    <a:p>
                      <a:r>
                        <a:rPr lang="en" dirty="0"/>
                        <a:t>they couldn't write to you </a:t>
                      </a:r>
                    </a:p>
                    <a:p>
                      <a:r>
                        <a:rPr lang="en" dirty="0"/>
                        <a:t>now they have seen that they were deceived. </a:t>
                      </a:r>
                    </a:p>
                    <a:p>
                      <a:endParaRPr lang="en" dirty="0"/>
                    </a:p>
                    <a:p>
                      <a:r>
                        <a:rPr lang="en" dirty="0"/>
                        <a:t>Take Basque to the world! </a:t>
                      </a:r>
                      <a:endParaRPr lang="es-ES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7067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eu-ES" b="1" dirty="0"/>
              <a:t>Kontrapas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u-ES" b="1" dirty="0" err="1"/>
              <a:t>Music</a:t>
            </a:r>
            <a:r>
              <a:rPr lang="eu-ES" b="1" dirty="0"/>
              <a:t> </a:t>
            </a:r>
            <a:r>
              <a:rPr lang="eu-ES" b="1" dirty="0" err="1"/>
              <a:t>by</a:t>
            </a:r>
            <a:r>
              <a:rPr lang="eu-ES" b="1" dirty="0"/>
              <a:t> Xabier Lete</a:t>
            </a:r>
          </a:p>
          <a:p>
            <a:pPr marL="0" indent="0">
              <a:buNone/>
            </a:pPr>
            <a:endParaRPr lang="eu-ES" b="1" dirty="0"/>
          </a:p>
        </p:txBody>
      </p:sp>
      <p:sp>
        <p:nvSpPr>
          <p:cNvPr id="4" name="3 Rectángulo"/>
          <p:cNvSpPr/>
          <p:nvPr/>
        </p:nvSpPr>
        <p:spPr>
          <a:xfrm>
            <a:off x="539552" y="2636912"/>
            <a:ext cx="82809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u-ES" sz="2400" dirty="0">
                <a:hlinkClick r:id="rId2"/>
              </a:rPr>
              <a:t>https://www.youtube.com/watch?v=l_Lh8iw5SnM</a:t>
            </a:r>
            <a:endParaRPr lang="eu-ES" sz="2400" dirty="0"/>
          </a:p>
          <a:p>
            <a:endParaRPr lang="eu-ES" sz="2400" dirty="0"/>
          </a:p>
          <a:p>
            <a:endParaRPr lang="eu-ES" sz="2800" dirty="0"/>
          </a:p>
          <a:p>
            <a:r>
              <a:rPr lang="eu-E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Sautrela:</a:t>
            </a:r>
          </a:p>
          <a:p>
            <a:endParaRPr lang="eu-ES" sz="2400" dirty="0"/>
          </a:p>
          <a:p>
            <a:r>
              <a:rPr lang="es-ES" sz="2400" dirty="0">
                <a:hlinkClick r:id="rId3"/>
              </a:rPr>
              <a:t>https://www.youtube.com/watch?v=SRCeAGf-4-A</a:t>
            </a:r>
            <a:endParaRPr lang="es-ES" sz="2400" dirty="0"/>
          </a:p>
          <a:p>
            <a:endParaRPr lang="eu-ES" sz="2400" dirty="0"/>
          </a:p>
          <a:p>
            <a:endParaRPr lang="eu-ES" sz="2400" dirty="0"/>
          </a:p>
        </p:txBody>
      </p:sp>
    </p:spTree>
    <p:extLst>
      <p:ext uri="{BB962C8B-B14F-4D97-AF65-F5344CB8AC3E}">
        <p14:creationId xmlns:p14="http://schemas.microsoft.com/office/powerpoint/2010/main" val="2931556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u-ES" b="1" dirty="0"/>
              <a:t>LAZARRAGA </a:t>
            </a:r>
            <a:r>
              <a:rPr lang="es-ES" dirty="0" err="1"/>
              <a:t>manuscript</a:t>
            </a:r>
            <a:endParaRPr lang="eu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" dirty="0"/>
              <a:t>This manuscript is believed to have been written between 1564 and 1567. </a:t>
            </a:r>
          </a:p>
          <a:p>
            <a:r>
              <a:rPr lang="en" b="1" dirty="0"/>
              <a:t>The word Euskal </a:t>
            </a:r>
            <a:r>
              <a:rPr lang="en" b="1" dirty="0" err="1"/>
              <a:t>Herria</a:t>
            </a:r>
            <a:r>
              <a:rPr lang="en" b="1" dirty="0"/>
              <a:t> appears for the first time in his manuscript </a:t>
            </a:r>
          </a:p>
          <a:p>
            <a:r>
              <a:rPr lang="en" dirty="0"/>
              <a:t>This manuscript was discovered in 2004 by an antiquarian </a:t>
            </a:r>
          </a:p>
          <a:p>
            <a:r>
              <a:rPr lang="en" dirty="0" err="1"/>
              <a:t>Lazarraga</a:t>
            </a:r>
            <a:r>
              <a:rPr lang="en" dirty="0"/>
              <a:t> is believed to have been born and died (1550-1605) </a:t>
            </a:r>
          </a:p>
          <a:p>
            <a:r>
              <a:rPr lang="en" dirty="0"/>
              <a:t>The </a:t>
            </a:r>
            <a:r>
              <a:rPr lang="en" dirty="0" err="1"/>
              <a:t>Lazarragas</a:t>
            </a:r>
            <a:r>
              <a:rPr lang="en" dirty="0"/>
              <a:t> were from </a:t>
            </a:r>
            <a:r>
              <a:rPr lang="en" dirty="0" err="1"/>
              <a:t>Oñati</a:t>
            </a:r>
            <a:r>
              <a:rPr lang="en" dirty="0"/>
              <a:t>, but they settled in the Alava plain FIRST TEXT WRITTEN IN BASQUE IN HEGOALDE </a:t>
            </a:r>
            <a:endParaRPr lang="eu-ES" b="1" dirty="0"/>
          </a:p>
        </p:txBody>
      </p:sp>
    </p:spTree>
    <p:extLst>
      <p:ext uri="{BB962C8B-B14F-4D97-AF65-F5344CB8AC3E}">
        <p14:creationId xmlns:p14="http://schemas.microsoft.com/office/powerpoint/2010/main" val="1654480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r>
              <a:rPr lang="en" dirty="0"/>
              <a:t>THE IMPORTANCE OF THIS MANUSCRIPT: </a:t>
            </a:r>
          </a:p>
          <a:p>
            <a:r>
              <a:rPr lang="en" dirty="0"/>
              <a:t>The term Euskal </a:t>
            </a:r>
            <a:r>
              <a:rPr lang="en" dirty="0" err="1"/>
              <a:t>Herria</a:t>
            </a:r>
            <a:r>
              <a:rPr lang="en" dirty="0"/>
              <a:t> city is mentioned three times.</a:t>
            </a:r>
          </a:p>
          <a:p>
            <a:r>
              <a:rPr lang="en" dirty="0"/>
              <a:t> Confirms that: There was a dialect of </a:t>
            </a:r>
            <a:r>
              <a:rPr lang="en" dirty="0" err="1"/>
              <a:t>Álava</a:t>
            </a:r>
            <a:endParaRPr lang="en" dirty="0"/>
          </a:p>
          <a:p>
            <a:endParaRPr lang="eu-ES" b="1" dirty="0"/>
          </a:p>
        </p:txBody>
      </p:sp>
    </p:spTree>
    <p:extLst>
      <p:ext uri="{BB962C8B-B14F-4D97-AF65-F5344CB8AC3E}">
        <p14:creationId xmlns:p14="http://schemas.microsoft.com/office/powerpoint/2010/main" val="2909719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7D1315-2AF8-F94E-A126-3A2C51642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questions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70CDAD-D890-6449-A5B8-9C4186B18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Do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Basques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right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self-determination</a:t>
            </a:r>
            <a:r>
              <a:rPr lang="es-ES" dirty="0"/>
              <a:t> </a:t>
            </a:r>
            <a:r>
              <a:rPr lang="es-ES" dirty="0" err="1"/>
              <a:t>even</a:t>
            </a:r>
            <a:r>
              <a:rPr lang="es-ES" dirty="0"/>
              <a:t> </a:t>
            </a:r>
            <a:r>
              <a:rPr lang="es-ES" dirty="0" err="1"/>
              <a:t>thought</a:t>
            </a:r>
            <a:r>
              <a:rPr lang="es-ES" dirty="0"/>
              <a:t> </a:t>
            </a:r>
            <a:r>
              <a:rPr lang="es-ES" dirty="0" err="1"/>
              <a:t>they</a:t>
            </a:r>
            <a:r>
              <a:rPr lang="es-ES" dirty="0"/>
              <a:t> </a:t>
            </a:r>
            <a:r>
              <a:rPr lang="es-ES" dirty="0" err="1"/>
              <a:t>never</a:t>
            </a:r>
            <a:r>
              <a:rPr lang="es-ES" dirty="0"/>
              <a:t> </a:t>
            </a:r>
            <a:r>
              <a:rPr lang="es-ES" dirty="0" err="1"/>
              <a:t>were</a:t>
            </a:r>
            <a:r>
              <a:rPr lang="es-ES" dirty="0"/>
              <a:t>   country?</a:t>
            </a:r>
          </a:p>
          <a:p>
            <a:r>
              <a:rPr lang="es-ES" dirty="0" err="1"/>
              <a:t>What</a:t>
            </a:r>
            <a:r>
              <a:rPr lang="es-ES" dirty="0"/>
              <a:t> do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think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making</a:t>
            </a:r>
            <a:r>
              <a:rPr lang="es-ES" dirty="0"/>
              <a:t> a tribute to ex ETA </a:t>
            </a:r>
            <a:r>
              <a:rPr lang="es-ES" dirty="0" err="1"/>
              <a:t>members</a:t>
            </a:r>
            <a:r>
              <a:rPr lang="es-ES" dirty="0"/>
              <a:t>?</a:t>
            </a:r>
          </a:p>
          <a:p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opinión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/>
              <a:t>?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27020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Cronlogical</a:t>
            </a:r>
            <a:r>
              <a:rPr lang="es-ES" dirty="0"/>
              <a:t> </a:t>
            </a:r>
            <a:r>
              <a:rPr lang="es-ES" dirty="0" err="1"/>
              <a:t>reference</a:t>
            </a:r>
            <a:r>
              <a:rPr lang="es-ES" dirty="0"/>
              <a:t>: 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 rot="16200000">
            <a:off x="103149" y="1866686"/>
            <a:ext cx="1243883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/>
              <a:t>Kingdom</a:t>
            </a:r>
            <a:r>
              <a:rPr lang="es-ES" sz="1600" dirty="0"/>
              <a:t> </a:t>
            </a:r>
            <a:r>
              <a:rPr lang="es-ES" sz="1600" dirty="0" err="1"/>
              <a:t>building</a:t>
            </a:r>
            <a:endParaRPr lang="cs-CZ" sz="16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1792210" y="3993244"/>
            <a:ext cx="1872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1789: French Rev.</a:t>
            </a:r>
            <a:endParaRPr lang="cs-CZ" sz="14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1805106" y="4300258"/>
            <a:ext cx="2118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1833-9: I. </a:t>
            </a:r>
            <a:r>
              <a:rPr lang="es-ES" sz="1400" dirty="0" err="1"/>
              <a:t>Carlists</a:t>
            </a:r>
            <a:r>
              <a:rPr lang="es-ES" sz="1400" dirty="0"/>
              <a:t> </a:t>
            </a:r>
            <a:r>
              <a:rPr lang="es-ES" sz="1400" dirty="0" err="1"/>
              <a:t>Wars</a:t>
            </a:r>
            <a:endParaRPr lang="cs-CZ" sz="14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805107" y="4914286"/>
            <a:ext cx="2118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1872-6: </a:t>
            </a:r>
            <a:r>
              <a:rPr lang="es-ES" sz="1400" dirty="0" err="1"/>
              <a:t>III.Carlists</a:t>
            </a:r>
            <a:r>
              <a:rPr lang="es-ES" sz="1400" dirty="0"/>
              <a:t> </a:t>
            </a:r>
            <a:r>
              <a:rPr lang="es-ES" sz="1400" dirty="0" err="1"/>
              <a:t>Wars</a:t>
            </a:r>
            <a:endParaRPr lang="cs-CZ" sz="14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1805106" y="6142337"/>
            <a:ext cx="2694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1936-9: </a:t>
            </a:r>
            <a:r>
              <a:rPr lang="es-ES" sz="1400" dirty="0" err="1"/>
              <a:t>Spanish</a:t>
            </a:r>
            <a:r>
              <a:rPr lang="es-ES" sz="1400" dirty="0"/>
              <a:t> Civil </a:t>
            </a:r>
            <a:r>
              <a:rPr lang="es-ES" sz="1400" dirty="0" err="1"/>
              <a:t>War</a:t>
            </a:r>
            <a:endParaRPr lang="cs-CZ" sz="14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1805107" y="2765188"/>
            <a:ext cx="1859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1512: South </a:t>
            </a:r>
            <a:r>
              <a:rPr lang="es-ES" sz="1400" dirty="0" err="1"/>
              <a:t>Navarre</a:t>
            </a:r>
            <a:endParaRPr lang="cs-CZ" sz="14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1805107" y="1537132"/>
            <a:ext cx="1541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824: Pamplona</a:t>
            </a:r>
            <a:endParaRPr lang="cs-CZ" sz="14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1805107" y="2458174"/>
            <a:ext cx="1414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1158: </a:t>
            </a:r>
            <a:r>
              <a:rPr lang="es-ES" sz="1400" dirty="0" err="1"/>
              <a:t>Navarre</a:t>
            </a:r>
            <a:endParaRPr lang="cs-CZ" sz="1400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1805108" y="3686230"/>
            <a:ext cx="1859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1620: North </a:t>
            </a:r>
            <a:r>
              <a:rPr lang="es-ES" sz="1400" dirty="0" err="1"/>
              <a:t>Navarre</a:t>
            </a:r>
            <a:endParaRPr lang="cs-CZ" sz="1400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1805107" y="2151160"/>
            <a:ext cx="1414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1032: </a:t>
            </a:r>
            <a:r>
              <a:rPr lang="es-ES" sz="1400" dirty="0" err="1"/>
              <a:t>Castille</a:t>
            </a:r>
            <a:endParaRPr lang="cs-CZ" sz="1400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1805107" y="1844146"/>
            <a:ext cx="1266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987: France</a:t>
            </a:r>
            <a:endParaRPr lang="cs-CZ" sz="1400" dirty="0"/>
          </a:p>
        </p:txBody>
      </p:sp>
      <p:sp>
        <p:nvSpPr>
          <p:cNvPr id="29" name="TextovéPole 28"/>
          <p:cNvSpPr txBox="1"/>
          <p:nvPr/>
        </p:nvSpPr>
        <p:spPr>
          <a:xfrm rot="16200000">
            <a:off x="-1082033" y="4350603"/>
            <a:ext cx="361425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/>
              <a:t>Nation-state</a:t>
            </a:r>
            <a:endParaRPr lang="es-ES" sz="1600" dirty="0"/>
          </a:p>
          <a:p>
            <a:pPr algn="ctr"/>
            <a:r>
              <a:rPr lang="es-ES" sz="1600" dirty="0"/>
              <a:t> </a:t>
            </a:r>
            <a:r>
              <a:rPr lang="es-ES" sz="1600" dirty="0" err="1"/>
              <a:t>building</a:t>
            </a:r>
            <a:endParaRPr lang="cs-CZ" sz="1600" dirty="0"/>
          </a:p>
        </p:txBody>
      </p:sp>
      <p:sp>
        <p:nvSpPr>
          <p:cNvPr id="31" name="TextovéPole 30"/>
          <p:cNvSpPr txBox="1"/>
          <p:nvPr/>
        </p:nvSpPr>
        <p:spPr>
          <a:xfrm rot="16200000">
            <a:off x="845250" y="5443254"/>
            <a:ext cx="1334937" cy="58477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/>
              <a:t>Euskal</a:t>
            </a:r>
            <a:r>
              <a:rPr lang="es-ES" sz="1600" dirty="0"/>
              <a:t> </a:t>
            </a:r>
            <a:r>
              <a:rPr lang="es-ES" sz="1600" dirty="0" err="1"/>
              <a:t>pizkundea</a:t>
            </a:r>
            <a:endParaRPr lang="cs-CZ" sz="1600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1805107" y="5835328"/>
            <a:ext cx="1961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1914-8: I. </a:t>
            </a:r>
            <a:r>
              <a:rPr lang="es-ES" sz="1400" dirty="0" err="1"/>
              <a:t>World</a:t>
            </a:r>
            <a:r>
              <a:rPr lang="es-ES" sz="1400" dirty="0"/>
              <a:t> </a:t>
            </a:r>
            <a:r>
              <a:rPr lang="es-ES" sz="1400" dirty="0" err="1"/>
              <a:t>War</a:t>
            </a:r>
            <a:endParaRPr lang="cs-CZ" sz="14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1797898" y="3072202"/>
            <a:ext cx="1548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1545: </a:t>
            </a:r>
            <a:r>
              <a:rPr lang="es-ES" sz="1400" b="1" dirty="0" err="1"/>
              <a:t>Etxepare</a:t>
            </a:r>
            <a:endParaRPr lang="cs-CZ" sz="1400" b="1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1805108" y="3379217"/>
            <a:ext cx="1823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1571: </a:t>
            </a:r>
            <a:r>
              <a:rPr lang="es-ES" sz="1400" b="1" dirty="0" err="1"/>
              <a:t>Leizarraga</a:t>
            </a:r>
            <a:endParaRPr lang="cs-CZ" sz="1400" b="1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1790918" y="5502551"/>
            <a:ext cx="2849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1898: </a:t>
            </a:r>
            <a:r>
              <a:rPr lang="es-ES" sz="1400" b="1" dirty="0" err="1"/>
              <a:t>Basque</a:t>
            </a:r>
            <a:r>
              <a:rPr lang="es-ES" sz="1400" b="1" dirty="0"/>
              <a:t> </a:t>
            </a:r>
            <a:r>
              <a:rPr lang="es-ES" sz="1400" b="1" dirty="0" err="1"/>
              <a:t>Nationalist</a:t>
            </a:r>
            <a:r>
              <a:rPr lang="es-ES" sz="1400" b="1" dirty="0"/>
              <a:t> </a:t>
            </a:r>
            <a:r>
              <a:rPr lang="es-ES" sz="1400" b="1" dirty="0" err="1"/>
              <a:t>Party</a:t>
            </a:r>
            <a:r>
              <a:rPr lang="es-ES" sz="1400" b="1" dirty="0"/>
              <a:t> </a:t>
            </a:r>
            <a:endParaRPr lang="cs-CZ" sz="1400" b="1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1805107" y="4607272"/>
            <a:ext cx="2039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1853: Floral </a:t>
            </a:r>
            <a:r>
              <a:rPr lang="es-ES" sz="1400" dirty="0" err="1"/>
              <a:t>Games</a:t>
            </a:r>
            <a:r>
              <a:rPr lang="es-ES" sz="1400" dirty="0"/>
              <a:t> N</a:t>
            </a:r>
            <a:endParaRPr lang="cs-CZ" sz="14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1805107" y="5221300"/>
            <a:ext cx="2039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1878: Floral </a:t>
            </a:r>
            <a:r>
              <a:rPr lang="es-ES" sz="1400" dirty="0" err="1"/>
              <a:t>Games</a:t>
            </a:r>
            <a:r>
              <a:rPr lang="es-ES" sz="1400" dirty="0"/>
              <a:t> S</a:t>
            </a:r>
            <a:endParaRPr lang="cs-CZ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67" y="1998798"/>
            <a:ext cx="3586387" cy="322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69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South </a:t>
            </a:r>
            <a:r>
              <a:rPr lang="es-ES" dirty="0" err="1"/>
              <a:t>Basque</a:t>
            </a:r>
            <a:r>
              <a:rPr lang="es-ES" dirty="0"/>
              <a:t> </a:t>
            </a:r>
            <a:r>
              <a:rPr lang="es-ES" dirty="0" err="1"/>
              <a:t>country’s</a:t>
            </a:r>
            <a:r>
              <a:rPr lang="es-ES" dirty="0"/>
              <a:t> </a:t>
            </a:r>
            <a:r>
              <a:rPr lang="es-ES" dirty="0" err="1"/>
              <a:t>population</a:t>
            </a:r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5177971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5140052" y="1765857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Main</a:t>
            </a:r>
            <a:r>
              <a:rPr lang="es-ES" dirty="0"/>
              <a:t> </a:t>
            </a:r>
            <a:r>
              <a:rPr lang="es-ES" dirty="0" err="1"/>
              <a:t>demographic</a:t>
            </a:r>
            <a:r>
              <a:rPr lang="es-ES" dirty="0"/>
              <a:t> factor: </a:t>
            </a:r>
            <a:r>
              <a:rPr lang="es-ES" dirty="0" err="1"/>
              <a:t>Inmigration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03548" y="6453336"/>
            <a:ext cx="7416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Source</a:t>
            </a:r>
            <a:r>
              <a:rPr lang="es-ES" sz="1400" dirty="0"/>
              <a:t>: (</a:t>
            </a:r>
            <a:r>
              <a:rPr lang="en-US" sz="1400" dirty="0"/>
              <a:t>De la Granja and De Pablo, 2002</a:t>
            </a:r>
            <a:r>
              <a:rPr lang="es-ES" sz="1400" dirty="0"/>
              <a:t>:</a:t>
            </a:r>
            <a:r>
              <a:rPr lang="en-US" sz="1400" dirty="0"/>
              <a:t> 665)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17584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South </a:t>
            </a:r>
            <a:r>
              <a:rPr lang="es-ES" dirty="0" err="1"/>
              <a:t>basque</a:t>
            </a:r>
            <a:r>
              <a:rPr lang="es-ES" dirty="0"/>
              <a:t> </a:t>
            </a:r>
            <a:r>
              <a:rPr lang="es-ES" dirty="0" err="1"/>
              <a:t>country’s</a:t>
            </a:r>
            <a:r>
              <a:rPr lang="es-ES" dirty="0"/>
              <a:t> </a:t>
            </a:r>
            <a:r>
              <a:rPr lang="es-ES" dirty="0" err="1"/>
              <a:t>capitals</a:t>
            </a:r>
            <a:r>
              <a:rPr lang="es-ES" dirty="0"/>
              <a:t> </a:t>
            </a:r>
            <a:r>
              <a:rPr lang="es-ES" dirty="0" err="1"/>
              <a:t>population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45894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Přímá spojnice se šipkou 7"/>
          <p:cNvCxnSpPr/>
          <p:nvPr/>
        </p:nvCxnSpPr>
        <p:spPr>
          <a:xfrm flipV="1">
            <a:off x="5466308" y="1263452"/>
            <a:ext cx="720080" cy="82722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603548" y="6453336"/>
            <a:ext cx="7416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Source</a:t>
            </a:r>
            <a:r>
              <a:rPr lang="es-ES" sz="1400" dirty="0"/>
              <a:t>: (</a:t>
            </a:r>
            <a:r>
              <a:rPr lang="en-US" sz="1400" dirty="0"/>
              <a:t>De la Granja and De Pablo, 2002</a:t>
            </a:r>
            <a:r>
              <a:rPr lang="es-ES" sz="1400" dirty="0"/>
              <a:t>:</a:t>
            </a:r>
            <a:r>
              <a:rPr lang="en-US" sz="1400" dirty="0"/>
              <a:t> 666)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40358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Bilbao, 1891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7128792" cy="447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11560" y="6237312"/>
            <a:ext cx="7416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Source</a:t>
            </a:r>
            <a:r>
              <a:rPr lang="es-ES" sz="1400" dirty="0"/>
              <a:t>: </a:t>
            </a:r>
            <a:r>
              <a:rPr lang="cs-CZ" sz="1400" i="1" dirty="0" err="1"/>
              <a:t>Getty</a:t>
            </a:r>
            <a:r>
              <a:rPr lang="cs-CZ" sz="1400" i="1" dirty="0"/>
              <a:t> </a:t>
            </a:r>
            <a:r>
              <a:rPr lang="cs-CZ" sz="1400" i="1" dirty="0" err="1"/>
              <a:t>Images</a:t>
            </a:r>
            <a:r>
              <a:rPr lang="cs-CZ" sz="1400" i="1" dirty="0"/>
              <a:t>/</a:t>
            </a:r>
            <a:r>
              <a:rPr lang="cs-CZ" sz="1400" i="1" dirty="0" err="1"/>
              <a:t>Popperfoto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65580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Bilbao, 1961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8566988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11560" y="6237312"/>
            <a:ext cx="7416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Source</a:t>
            </a:r>
            <a:r>
              <a:rPr lang="es-ES" sz="1400" dirty="0"/>
              <a:t>: Bilbao City Council.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649773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Main Conflict axes: political ideologies, c. 1936</a:t>
            </a:r>
            <a:endParaRPr lang="cs-CZ" dirty="0"/>
          </a:p>
        </p:txBody>
      </p:sp>
      <p:sp>
        <p:nvSpPr>
          <p:cNvPr id="78" name="TextovéPole 77"/>
          <p:cNvSpPr txBox="1"/>
          <p:nvPr/>
        </p:nvSpPr>
        <p:spPr>
          <a:xfrm>
            <a:off x="262360" y="305966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Nationalism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79" name="TextovéPole 78"/>
          <p:cNvSpPr txBox="1"/>
          <p:nvPr/>
        </p:nvSpPr>
        <p:spPr>
          <a:xfrm>
            <a:off x="251520" y="273312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Socialisms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80" name="TextovéPole 79"/>
          <p:cNvSpPr txBox="1"/>
          <p:nvPr/>
        </p:nvSpPr>
        <p:spPr>
          <a:xfrm>
            <a:off x="251520" y="246560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Republicanism</a:t>
            </a:r>
            <a:endParaRPr lang="cs-CZ" dirty="0">
              <a:solidFill>
                <a:schemeClr val="accent4"/>
              </a:solidFill>
            </a:endParaRPr>
          </a:p>
        </p:txBody>
      </p:sp>
      <p:sp>
        <p:nvSpPr>
          <p:cNvPr id="82" name="TextovéPole 81"/>
          <p:cNvSpPr txBox="1"/>
          <p:nvPr/>
        </p:nvSpPr>
        <p:spPr>
          <a:xfrm>
            <a:off x="251520" y="357301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Carlism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4" name="TextovéPole 103"/>
          <p:cNvSpPr txBox="1"/>
          <p:nvPr/>
        </p:nvSpPr>
        <p:spPr>
          <a:xfrm>
            <a:off x="251520" y="386104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Falangism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51520" y="2465602"/>
            <a:ext cx="1656184" cy="9633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>
            <a:off x="251520" y="3581400"/>
            <a:ext cx="1656184" cy="6489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TextovéPole 42"/>
          <p:cNvSpPr txBox="1"/>
          <p:nvPr/>
        </p:nvSpPr>
        <p:spPr>
          <a:xfrm>
            <a:off x="190352" y="2100005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Antifascist, Republicans</a:t>
            </a:r>
            <a:endParaRPr lang="cs-CZ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270124" y="4257727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Fascist, Nationals</a:t>
            </a:r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042" y="2292838"/>
            <a:ext cx="4248472" cy="238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ovéPole 47"/>
          <p:cNvSpPr txBox="1"/>
          <p:nvPr/>
        </p:nvSpPr>
        <p:spPr>
          <a:xfrm>
            <a:off x="3467596" y="4869160"/>
            <a:ext cx="3912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Franco and </a:t>
            </a:r>
            <a:r>
              <a:rPr lang="es-ES" sz="1400" dirty="0" err="1"/>
              <a:t>Hitler’s</a:t>
            </a:r>
            <a:r>
              <a:rPr lang="es-ES" sz="1400" dirty="0"/>
              <a:t> </a:t>
            </a:r>
            <a:r>
              <a:rPr lang="es-ES" sz="1400" dirty="0" err="1"/>
              <a:t>meeting</a:t>
            </a:r>
            <a:r>
              <a:rPr lang="es-ES" sz="1400" dirty="0"/>
              <a:t> in </a:t>
            </a:r>
            <a:r>
              <a:rPr lang="es-ES" sz="1400" dirty="0" err="1"/>
              <a:t>Hendaye</a:t>
            </a:r>
            <a:r>
              <a:rPr lang="es-ES" sz="1400" dirty="0"/>
              <a:t> (North </a:t>
            </a:r>
            <a:r>
              <a:rPr lang="es-ES" sz="1400" dirty="0" err="1"/>
              <a:t>Basque</a:t>
            </a:r>
            <a:r>
              <a:rPr lang="es-ES" sz="1400" dirty="0"/>
              <a:t> Country), 1940</a:t>
            </a:r>
          </a:p>
        </p:txBody>
      </p:sp>
    </p:spTree>
    <p:extLst>
      <p:ext uri="{BB962C8B-B14F-4D97-AF65-F5344CB8AC3E}">
        <p14:creationId xmlns:p14="http://schemas.microsoft.com/office/powerpoint/2010/main" val="79881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  <p:bldP spid="82" grpId="0"/>
      <p:bldP spid="104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Basque</a:t>
            </a:r>
            <a:r>
              <a:rPr lang="es-ES" dirty="0"/>
              <a:t> </a:t>
            </a:r>
            <a:r>
              <a:rPr lang="es-ES" dirty="0" err="1"/>
              <a:t>socialists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718" y="4149080"/>
            <a:ext cx="3089920" cy="207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67744" y="6309320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Indalecio Prieto (1883-1962)</a:t>
            </a:r>
          </a:p>
        </p:txBody>
      </p:sp>
      <p:pic>
        <p:nvPicPr>
          <p:cNvPr id="3076" name="Picture 4" descr="http://www.recursosacademicos.net/web/wp-content/uploads/2010/12/facundo_perezagu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5" y="1556792"/>
            <a:ext cx="2829669" cy="206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58155" y="3717032"/>
            <a:ext cx="2829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Facundo </a:t>
            </a:r>
            <a:r>
              <a:rPr lang="es-ES" sz="1400" dirty="0" err="1"/>
              <a:t>Perezagua</a:t>
            </a:r>
            <a:r>
              <a:rPr lang="es-ES" sz="1400" dirty="0"/>
              <a:t> (1860-1935)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3161928" cy="210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716016" y="3659474"/>
            <a:ext cx="3161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Dolores </a:t>
            </a:r>
            <a:r>
              <a:rPr lang="es-ES" sz="1400" dirty="0" err="1"/>
              <a:t>Ibarruri</a:t>
            </a:r>
            <a:r>
              <a:rPr lang="es-ES" sz="1400" dirty="0"/>
              <a:t>, </a:t>
            </a:r>
            <a:r>
              <a:rPr lang="es-ES" sz="1400" i="1" dirty="0"/>
              <a:t>Pasionaria </a:t>
            </a:r>
          </a:p>
          <a:p>
            <a:pPr algn="ctr"/>
            <a:r>
              <a:rPr lang="es-ES" sz="1400" dirty="0"/>
              <a:t>(1895-1989)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7504" y="4182694"/>
            <a:ext cx="21450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UGT (Unión General de Trabajadores)</a:t>
            </a:r>
          </a:p>
          <a:p>
            <a:pPr algn="ctr"/>
            <a:r>
              <a:rPr lang="es-ES" sz="1400" dirty="0"/>
              <a:t>PSOE (Partido Socialista Obrero Español)</a:t>
            </a:r>
          </a:p>
          <a:p>
            <a:pPr algn="ctr"/>
            <a:r>
              <a:rPr lang="es-ES" sz="1400" dirty="0"/>
              <a:t>Partido Comunista de España (PCE)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786955" y="2104527"/>
            <a:ext cx="2145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Partido Comunista de España (PCE)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652120" y="4994012"/>
            <a:ext cx="2145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PSOE (Partido Socialista Obrero Español)</a:t>
            </a:r>
          </a:p>
        </p:txBody>
      </p:sp>
    </p:spTree>
    <p:extLst>
      <p:ext uri="{BB962C8B-B14F-4D97-AF65-F5344CB8AC3E}">
        <p14:creationId xmlns:p14="http://schemas.microsoft.com/office/powerpoint/2010/main" val="20795296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hatý">
  <a:themeElements>
    <a:clrScheme name="Bohatý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Bohatý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ohatý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2281</TotalTime>
  <Words>860</Words>
  <Application>Microsoft Macintosh PowerPoint</Application>
  <PresentationFormat>Presentación en pantalla (4:3)</PresentationFormat>
  <Paragraphs>183</Paragraphs>
  <Slides>29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Calibri</vt:lpstr>
      <vt:lpstr>Trebuchet MS</vt:lpstr>
      <vt:lpstr>Wingdings</vt:lpstr>
      <vt:lpstr>Wingdings 2</vt:lpstr>
      <vt:lpstr>Bohatý</vt:lpstr>
      <vt:lpstr>Basque language and culture through history (XX. century)</vt:lpstr>
      <vt:lpstr>Presentación de PowerPoint</vt:lpstr>
      <vt:lpstr>Cronlogical reference: </vt:lpstr>
      <vt:lpstr>South Basque country’s population</vt:lpstr>
      <vt:lpstr>South basque country’s capitals population</vt:lpstr>
      <vt:lpstr>Bilbao, 1891</vt:lpstr>
      <vt:lpstr>Bilbao, 1961</vt:lpstr>
      <vt:lpstr>Main Conflict axes: political ideologies, c. 1936</vt:lpstr>
      <vt:lpstr>Basque socialists</vt:lpstr>
      <vt:lpstr>BASQUE NATIONALISTS</vt:lpstr>
      <vt:lpstr>SABINO ARANA</vt:lpstr>
      <vt:lpstr>Ikurriña  eta eusko gudariak </vt:lpstr>
      <vt:lpstr>Presentación de PowerPoint</vt:lpstr>
      <vt:lpstr>SOME Basic infO </vt:lpstr>
      <vt:lpstr>ESTABLISHMENT  (how it started)</vt:lpstr>
      <vt:lpstr>FIRST (and LAST) ACTS OF VIOLENCE</vt:lpstr>
      <vt:lpstr>THE MAIN OPERATIONS </vt:lpstr>
      <vt:lpstr>Affiliated ORGANIZATIONS </vt:lpstr>
      <vt:lpstr>Presentación de PowerPoint</vt:lpstr>
      <vt:lpstr>BERNARD ETXEPARE</vt:lpstr>
      <vt:lpstr>ORIGINS OF NATIONALISM </vt:lpstr>
      <vt:lpstr>Linguae Vasconum Primitiae</vt:lpstr>
      <vt:lpstr>Bernard Etxepare</vt:lpstr>
      <vt:lpstr>Linguae Vasconum Primitiae</vt:lpstr>
      <vt:lpstr>Kontrapas - Lyrics</vt:lpstr>
      <vt:lpstr>Kontrapas</vt:lpstr>
      <vt:lpstr>LAZARRAGA manuscript</vt:lpstr>
      <vt:lpstr>Presentación de PowerPoint</vt:lpstr>
      <vt:lpstr>questions</vt:lpstr>
    </vt:vector>
  </TitlesOfParts>
  <Company>UVT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Asier Amezaga Etxebarria</dc:creator>
  <cp:lastModifiedBy>Microsoft Office User</cp:lastModifiedBy>
  <cp:revision>105</cp:revision>
  <dcterms:created xsi:type="dcterms:W3CDTF">2016-09-26T13:02:36Z</dcterms:created>
  <dcterms:modified xsi:type="dcterms:W3CDTF">2021-12-17T12:36:03Z</dcterms:modified>
</cp:coreProperties>
</file>