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43"/>
  </p:notesMasterIdLst>
  <p:sldIdLst>
    <p:sldId id="268" r:id="rId3"/>
    <p:sldId id="315" r:id="rId4"/>
    <p:sldId id="316" r:id="rId5"/>
    <p:sldId id="298" r:id="rId6"/>
    <p:sldId id="317" r:id="rId7"/>
    <p:sldId id="321" r:id="rId8"/>
    <p:sldId id="314" r:id="rId9"/>
    <p:sldId id="313" r:id="rId10"/>
    <p:sldId id="320" r:id="rId11"/>
    <p:sldId id="275" r:id="rId12"/>
    <p:sldId id="292" r:id="rId13"/>
    <p:sldId id="305" r:id="rId14"/>
    <p:sldId id="302" r:id="rId15"/>
    <p:sldId id="312" r:id="rId16"/>
    <p:sldId id="303" r:id="rId17"/>
    <p:sldId id="304" r:id="rId18"/>
    <p:sldId id="306" r:id="rId19"/>
    <p:sldId id="310" r:id="rId20"/>
    <p:sldId id="300" r:id="rId21"/>
    <p:sldId id="277" r:id="rId22"/>
    <p:sldId id="282" r:id="rId23"/>
    <p:sldId id="283" r:id="rId24"/>
    <p:sldId id="299" r:id="rId25"/>
    <p:sldId id="257" r:id="rId26"/>
    <p:sldId id="278" r:id="rId27"/>
    <p:sldId id="258" r:id="rId28"/>
    <p:sldId id="269" r:id="rId29"/>
    <p:sldId id="263" r:id="rId30"/>
    <p:sldId id="279" r:id="rId31"/>
    <p:sldId id="281" r:id="rId32"/>
    <p:sldId id="259" r:id="rId33"/>
    <p:sldId id="260" r:id="rId34"/>
    <p:sldId id="262" r:id="rId35"/>
    <p:sldId id="264" r:id="rId36"/>
    <p:sldId id="265" r:id="rId37"/>
    <p:sldId id="290" r:id="rId38"/>
    <p:sldId id="291" r:id="rId39"/>
    <p:sldId id="311" r:id="rId40"/>
    <p:sldId id="286" r:id="rId41"/>
    <p:sldId id="289" r:id="rId4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170643E-DEAD-4E9C-86B7-5355DEF583D2}">
          <p14:sldIdLst>
            <p14:sldId id="268"/>
          </p14:sldIdLst>
        </p14:section>
        <p14:section name="Oddíl bez názvu" id="{0CE6ADE5-669B-4B07-802D-FB2D07BB6CCF}">
          <p14:sldIdLst>
            <p14:sldId id="315"/>
            <p14:sldId id="316"/>
            <p14:sldId id="298"/>
            <p14:sldId id="317"/>
            <p14:sldId id="321"/>
            <p14:sldId id="314"/>
            <p14:sldId id="313"/>
            <p14:sldId id="320"/>
            <p14:sldId id="275"/>
            <p14:sldId id="292"/>
            <p14:sldId id="305"/>
            <p14:sldId id="302"/>
            <p14:sldId id="312"/>
            <p14:sldId id="303"/>
            <p14:sldId id="304"/>
            <p14:sldId id="306"/>
            <p14:sldId id="310"/>
            <p14:sldId id="300"/>
            <p14:sldId id="277"/>
            <p14:sldId id="282"/>
            <p14:sldId id="283"/>
            <p14:sldId id="299"/>
            <p14:sldId id="257"/>
            <p14:sldId id="278"/>
            <p14:sldId id="258"/>
            <p14:sldId id="269"/>
            <p14:sldId id="263"/>
            <p14:sldId id="279"/>
            <p14:sldId id="281"/>
            <p14:sldId id="259"/>
            <p14:sldId id="260"/>
            <p14:sldId id="262"/>
            <p14:sldId id="264"/>
            <p14:sldId id="265"/>
            <p14:sldId id="290"/>
            <p14:sldId id="291"/>
            <p14:sldId id="311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94660"/>
  </p:normalViewPr>
  <p:slideViewPr>
    <p:cSldViewPr>
      <p:cViewPr varScale="1">
        <p:scale>
          <a:sx n="90" d="100"/>
          <a:sy n="90" d="100"/>
        </p:scale>
        <p:origin x="117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1A75-6F76-430D-A642-95771B2B4B5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9D36-886D-42E5-AD0A-D8ACDD161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25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základní přístupy k jazyku, které berou ohled na tři hlavní aspekty jazyka jako fenoménu. </a:t>
            </a:r>
            <a:r>
              <a:rPr lang="cs-CZ" b="1" dirty="0"/>
              <a:t>Jsou odvozeny z teorie znaku Charlese Morrise – resp. z jeho pojetí tří subdisciplín sémiotiky</a:t>
            </a:r>
            <a:r>
              <a:rPr lang="cs-CZ" dirty="0" smtClean="0"/>
              <a:t>. Na dalším </a:t>
            </a:r>
            <a:r>
              <a:rPr lang="cs-CZ" dirty="0" err="1" smtClean="0"/>
              <a:t>slidu</a:t>
            </a:r>
            <a:r>
              <a:rPr lang="cs-CZ" dirty="0" smtClean="0"/>
              <a:t> vidíme, které to jsou: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8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45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Často je ta konceptualizace metaforická. Srov. např.: jak je konceptualizován čas? V češtině, v ČZJ? Mluví se o konceptualizaci</a:t>
            </a:r>
            <a:r>
              <a:rPr lang="cs-CZ" baseline="0" dirty="0" smtClean="0"/>
              <a:t> emocí, vztahů, intelektuality … Jak je konceptualizována situace pandemie? (Nejčastěji jako válka: „Jsme ve válce“, bojujeme s </a:t>
            </a:r>
            <a:r>
              <a:rPr lang="cs-CZ" baseline="0" dirty="0" err="1" smtClean="0"/>
              <a:t>covidem</a:t>
            </a:r>
            <a:r>
              <a:rPr lang="cs-CZ" baseline="0" dirty="0" smtClean="0"/>
              <a:t> atd.</a:t>
            </a:r>
            <a:r>
              <a:rPr lang="cs-CZ" dirty="0" smtClean="0"/>
              <a:t>  Nebezpečnost takové konceptualizace.  (Metafory</a:t>
            </a:r>
            <a:r>
              <a:rPr lang="cs-CZ" baseline="0" dirty="0" smtClean="0"/>
              <a:t> v politickém diskurzu, ve výuce, v psychoterapii…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42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56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Častý příklad jazykových relativistů – barvy v </a:t>
            </a:r>
            <a:r>
              <a:rPr lang="cs-CZ" dirty="0" err="1" smtClean="0"/>
              <a:t>různžch</a:t>
            </a:r>
            <a:r>
              <a:rPr lang="cs-CZ" dirty="0" smtClean="0"/>
              <a:t> jazycích. Jedno barevné spektrum pro všechny (duha), ale každý jazyk je rozděluje po svém.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54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19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2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5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FA992-FFB2-4474-ABF2-7CE6BF7ED25C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68604-0720-4073-B702-3987E241E06C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7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CC8D62-54D4-4490-9C03-3F691C7539C9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2B546F-7EA7-4C48-95AF-23A6669E0A5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78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2CED0-FFF0-41C8-A5D2-BB8FE2EE0887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1274B-E311-48B5-A32B-9502B6EBF794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6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86531-3513-4558-B64F-352D22EE863C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590F7-7567-46F9-8016-64477C139767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32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ED550-1290-4327-99C6-A4163C156A33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56400-0D66-4F62-9FFE-DA4164064BE8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95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E5156-D1CB-46F8-B1AE-628DB47F9CF6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5FD1D-05B5-4A75-85B8-08861FC1696E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76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3211F-9D45-4923-9430-457562B71EB2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0958C-4D9A-4D94-8271-AB62DF0FDB2F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5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1F6B6-DA4F-4AD2-B2BA-2F941A06850A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70D84-986B-44AF-81C9-D847FEB0B617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8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3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BF6623-048F-4ABA-A3A0-2B3F581A9F96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2AB317-EB09-4A53-B35E-13A940BADA3F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03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586EC-8B67-47D2-839C-472F898C0045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F8A0F-198A-4CEC-88BB-5DAB665893CE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DFA60-CC70-4BB8-98C6-2086793BB29D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773DD9-E0F7-4574-B28F-888C0E4FA8C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02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11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2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08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16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7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B23E-A2D6-463C-B87F-4AAA51ACDD78}" type="datetimeFigureOut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2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E5156-D1CB-46F8-B1AE-628DB47F9CF6}" type="datetimeFigureOut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05.10.2022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5FD1D-05B5-4A75-85B8-08861FC1696E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44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biadan.cz/holcicka-s-nahradni-hlavo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4sCZZcBD3wM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33158" cy="1224136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>  </a:t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4900" b="1" dirty="0"/>
              <a:t>Přístupy k jazyku I.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100" b="1" dirty="0"/>
              <a:t>ZS </a:t>
            </a:r>
            <a:r>
              <a:rPr lang="cs-CZ" sz="3100" b="1" dirty="0" smtClean="0"/>
              <a:t>2022/2023</a:t>
            </a:r>
            <a:r>
              <a:rPr lang="cs-CZ" sz="3100" b="1" dirty="0"/>
              <a:t/>
            </a:r>
            <a:br>
              <a:rPr lang="cs-CZ" sz="3100" b="1" dirty="0"/>
            </a:br>
            <a:r>
              <a:rPr lang="cs-CZ" sz="3100" b="1" dirty="0"/>
              <a:t/>
            </a:r>
            <a:br>
              <a:rPr lang="cs-CZ" sz="3100" b="1" dirty="0"/>
            </a:br>
            <a:r>
              <a:rPr lang="cs-CZ" sz="3100" b="1" dirty="0"/>
              <a:t/>
            </a:r>
            <a:br>
              <a:rPr lang="cs-CZ" sz="3100" b="1" dirty="0"/>
            </a:br>
            <a:r>
              <a:rPr lang="cs-CZ" sz="3100" b="1" dirty="0"/>
              <a:t>ÚJKN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3100" dirty="0"/>
              <a:t>středa 12.30 – 14.00 </a:t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(č. </a:t>
            </a:r>
            <a:r>
              <a:rPr lang="cs-CZ" sz="3100" dirty="0" smtClean="0"/>
              <a:t>21</a:t>
            </a:r>
            <a:r>
              <a:rPr lang="cs-CZ" sz="3100" dirty="0"/>
              <a:t> </a:t>
            </a:r>
            <a:r>
              <a:rPr lang="cs-CZ" sz="3100" dirty="0" smtClean="0"/>
              <a:t>+ </a:t>
            </a:r>
            <a:r>
              <a:rPr lang="cs-CZ" sz="3100" dirty="0"/>
              <a:t>platforma </a:t>
            </a:r>
            <a:r>
              <a:rPr lang="cs-CZ" sz="3100" dirty="0" err="1" smtClean="0"/>
              <a:t>Moodle</a:t>
            </a:r>
            <a:r>
              <a:rPr lang="cs-CZ" sz="3100" dirty="0" smtClean="0"/>
              <a:t>)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100" b="1" dirty="0" err="1"/>
              <a:t>Moodle</a:t>
            </a:r>
            <a:r>
              <a:rPr lang="cs-CZ" sz="3100" b="1" dirty="0"/>
              <a:t>: 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>https://dl1.cuni.cz/course/view.php?id=10795</a:t>
            </a:r>
            <a:br>
              <a:rPr lang="cs-CZ" sz="3100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2400" b="1" dirty="0"/>
              <a:t> </a:t>
            </a:r>
            <a:endParaRPr lang="cs-CZ" sz="22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2589659" cy="15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2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138" y="260648"/>
            <a:ext cx="8236476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ZS 2022/23: Kognitivní </a:t>
            </a:r>
            <a:r>
              <a:rPr lang="cs-CZ" b="1" dirty="0"/>
              <a:t>lingvistika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06842"/>
            <a:ext cx="8712968" cy="5390510"/>
          </a:xfrm>
        </p:spPr>
        <p:txBody>
          <a:bodyPr>
            <a:normAutofit fontScale="92500"/>
          </a:bodyPr>
          <a:lstStyle/>
          <a:p>
            <a:r>
              <a:rPr lang="cs-CZ" sz="2800" i="1" dirty="0" err="1"/>
              <a:t>cognosco</a:t>
            </a:r>
            <a:r>
              <a:rPr lang="cs-CZ" sz="2800" dirty="0"/>
              <a:t>, -</a:t>
            </a:r>
            <a:r>
              <a:rPr lang="cs-CZ" sz="2800" i="1" dirty="0" err="1"/>
              <a:t>ere</a:t>
            </a:r>
            <a:r>
              <a:rPr lang="cs-CZ" sz="2800" dirty="0"/>
              <a:t>, </a:t>
            </a:r>
            <a:r>
              <a:rPr lang="cs-CZ" sz="2800" i="1" dirty="0" err="1"/>
              <a:t>cognovi</a:t>
            </a:r>
            <a:r>
              <a:rPr lang="cs-CZ" sz="2800" dirty="0"/>
              <a:t>, </a:t>
            </a:r>
            <a:r>
              <a:rPr lang="cs-CZ" sz="2800" i="1" dirty="0" err="1"/>
              <a:t>cognitum</a:t>
            </a:r>
            <a:r>
              <a:rPr lang="cs-CZ" sz="2800" dirty="0"/>
              <a:t> (lat.) – poznávat</a:t>
            </a:r>
          </a:p>
          <a:p>
            <a:r>
              <a:rPr lang="cs-CZ" sz="2800" dirty="0"/>
              <a:t>jazyk zkoumán ve vztahu k poznávacím procesům; vztahy </a:t>
            </a:r>
            <a:r>
              <a:rPr lang="cs-CZ" sz="2800" b="1" dirty="0"/>
              <a:t>mezi jazykem a myslí</a:t>
            </a:r>
            <a:r>
              <a:rPr lang="cs-CZ" sz="2800" dirty="0"/>
              <a:t>: jazyk jako „pohled na svět“, „obraz světa“ → jazykový obraz světa </a:t>
            </a:r>
          </a:p>
          <a:p>
            <a:r>
              <a:rPr lang="cs-CZ" sz="2800" b="1" dirty="0"/>
              <a:t>kognice</a:t>
            </a:r>
            <a:r>
              <a:rPr lang="cs-CZ" sz="2800" dirty="0"/>
              <a:t>: „souhrn operací a pochodů, prostřednictvím kterých si člověk uvědomuje a poznává svět i sebe samého; kognitivní procesy, poznávání“ (Psychologický slovník)</a:t>
            </a:r>
          </a:p>
          <a:p>
            <a:r>
              <a:rPr lang="cs-CZ" sz="2800" b="1" dirty="0"/>
              <a:t>konceptualizace</a:t>
            </a:r>
            <a:r>
              <a:rPr lang="cs-CZ" sz="2800" dirty="0"/>
              <a:t>: </a:t>
            </a:r>
            <a:r>
              <a:rPr lang="cs-CZ" sz="3000" dirty="0"/>
              <a:t>uchopení určité situace / fragmentu skutečnosti v podobě pojmu (konceptu), resp. pojmové (konceptuální) struktury; ta je spojena s jazykem </a:t>
            </a:r>
          </a:p>
          <a:p>
            <a:r>
              <a:rPr lang="cs-CZ" sz="2800" dirty="0"/>
              <a:t>různé metodologické přístupy a pojetí (viz dále); zde důraz na vztah </a:t>
            </a:r>
            <a:r>
              <a:rPr lang="cs-CZ" sz="2800" b="1" dirty="0"/>
              <a:t>kognice a kultury v jazyce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740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Lingvistika kognitivně-kulturní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08" y="1052736"/>
            <a:ext cx="3395766" cy="180457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9512" y="3068960"/>
            <a:ext cx="9073008" cy="376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400" b="1" dirty="0"/>
              <a:t>- mysl a jazyk jsou spojité nádoby</a:t>
            </a:r>
          </a:p>
          <a:p>
            <a:pPr algn="ctr"/>
            <a:r>
              <a:rPr lang="cs-CZ" sz="2400" b="1" dirty="0"/>
              <a:t>- kognice a kultura jsou spojité nádoby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(METAFORA)</a:t>
            </a:r>
          </a:p>
          <a:p>
            <a:r>
              <a:rPr lang="cs-CZ" sz="2400" dirty="0">
                <a:latin typeface="Bookman Old Style" panose="02050604050505020204" pitchFamily="18" charset="0"/>
              </a:rPr>
              <a:t>● </a:t>
            </a:r>
            <a:r>
              <a:rPr lang="cs-CZ" sz="2400" dirty="0"/>
              <a:t>z významových struktur jazyka lze vyvodit, jak určité společenství konceptualizuje (tj. pojmově uchopuje) svět, „jak myslí“  → </a:t>
            </a:r>
          </a:p>
          <a:p>
            <a:r>
              <a:rPr lang="cs-CZ" sz="2400" dirty="0">
                <a:latin typeface="Bookman Old Style" panose="02050604050505020204" pitchFamily="18" charset="0"/>
              </a:rPr>
              <a:t>● </a:t>
            </a:r>
            <a:r>
              <a:rPr lang="cs-CZ" sz="2400" dirty="0"/>
              <a:t>kognitivní / kognitivně-kulturní lingvistika </a:t>
            </a:r>
            <a:r>
              <a:rPr lang="cs-CZ" sz="2400" dirty="0" smtClean="0"/>
              <a:t>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etnolingvistika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/>
              <a:t>antropologická lingvistika (různé polohy téhož)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145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MYSL JE NÁDOBA / HLAVA JE NÁDOBA</a:t>
            </a:r>
            <a:br>
              <a:rPr lang="cs-CZ" dirty="0"/>
            </a:br>
            <a:r>
              <a:rPr lang="cs-CZ" sz="2700" dirty="0">
                <a:solidFill>
                  <a:srgbClr val="FF0000"/>
                </a:solidFill>
                <a:latin typeface="Bookman Old Style" panose="02050604050505020204" pitchFamily="18" charset="0"/>
              </a:rPr>
              <a:t>(METAFORA)</a:t>
            </a:r>
            <a:br>
              <a:rPr lang="cs-CZ" sz="2700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cs-CZ" sz="27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5112568" cy="475252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/>
              <a:t>mysl (resp. kognitivní procesy) situujeme do hlavy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srov. české frazémy:</a:t>
            </a:r>
          </a:p>
          <a:p>
            <a:r>
              <a:rPr lang="cs-CZ" i="1" dirty="0"/>
              <a:t>mít v hlavě zmatek / plno starostí / nápadů</a:t>
            </a:r>
            <a:r>
              <a:rPr lang="cs-CZ" dirty="0"/>
              <a:t> atd.</a:t>
            </a:r>
          </a:p>
          <a:p>
            <a:r>
              <a:rPr lang="cs-CZ" i="1" dirty="0"/>
              <a:t>mít prázdnou / dutou hlavu</a:t>
            </a:r>
          </a:p>
          <a:p>
            <a:r>
              <a:rPr lang="cs-CZ" i="1" dirty="0"/>
              <a:t>vypadlo mi to, vykouřilo se mi to (z hlavy)</a:t>
            </a:r>
          </a:p>
          <a:p>
            <a:r>
              <a:rPr lang="cs-CZ" i="1" dirty="0"/>
              <a:t>je to hlava otevřená</a:t>
            </a:r>
          </a:p>
          <a:p>
            <a:r>
              <a:rPr lang="cs-CZ" i="1" dirty="0"/>
              <a:t>mít v hlavě brouka</a:t>
            </a:r>
          </a:p>
          <a:p>
            <a:r>
              <a:rPr lang="cs-CZ" i="1" dirty="0"/>
              <a:t>ukládat si něco do hlavy</a:t>
            </a:r>
          </a:p>
          <a:p>
            <a:r>
              <a:rPr lang="cs-CZ" i="1" dirty="0"/>
              <a:t>už se mi to nevejde do hlavy</a:t>
            </a:r>
          </a:p>
          <a:p>
            <a:r>
              <a:rPr lang="cs-CZ" i="1" dirty="0"/>
              <a:t>má v hlavě o kolečko víc / míň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204864"/>
            <a:ext cx="300414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/>
          </a:bodyPr>
          <a:lstStyle/>
          <a:p>
            <a:r>
              <a:rPr lang="cs-CZ" dirty="0"/>
              <a:t>Metafora HLAVA JE NÁDOBA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873038" cy="4896544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32048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… metaforická vyjádření v češtině, z nichž lze vyvodit metaforu HLAVA JE NÁDOBA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Přitom: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HLAVA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↔ (zastupuje)      INTELEKT                   			MYŠLENÍ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PAMĚŤ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			VĚDOMOSTI, UČENÍ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PROŽÍVÁNÍ, EMOCE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(Co situace ve znakových jazycích?)</a:t>
            </a:r>
          </a:p>
        </p:txBody>
      </p:sp>
    </p:spTree>
    <p:extLst>
      <p:ext uri="{BB962C8B-B14F-4D97-AF65-F5344CB8AC3E}">
        <p14:creationId xmlns:p14="http://schemas.microsoft.com/office/powerpoint/2010/main" val="59540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+ doplňková metafora ABSTRAKTA JSOU KONKRÉTA (věci, látky, lidi)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„věci v hlavě“</a:t>
            </a:r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cs-CZ" i="1" dirty="0"/>
              <a:t>srovnat si věci v hlavě</a:t>
            </a:r>
          </a:p>
          <a:p>
            <a:pPr>
              <a:buFontTx/>
              <a:buChar char="-"/>
            </a:pPr>
            <a:r>
              <a:rPr lang="cs-CZ" i="1" dirty="0"/>
              <a:t>mít v hlavě nepořádek, chaos</a:t>
            </a:r>
          </a:p>
          <a:p>
            <a:pPr>
              <a:buFontTx/>
              <a:buChar char="-"/>
            </a:pPr>
            <a:r>
              <a:rPr lang="cs-CZ" i="1" dirty="0"/>
              <a:t>nasadil mi brouka do hlavy </a:t>
            </a:r>
            <a:r>
              <a:rPr lang="cs-CZ" dirty="0"/>
              <a:t>(apod.)</a:t>
            </a: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HLAVA JE NÁDOBA NA MYŠLENKY, EMOCE, VĚDOMOSTI… apod.</a:t>
            </a:r>
          </a:p>
          <a:p>
            <a:pPr>
              <a:buFontTx/>
              <a:buChar char="-"/>
            </a:pPr>
            <a:endParaRPr lang="cs-CZ" i="1" dirty="0"/>
          </a:p>
          <a:p>
            <a:pPr>
              <a:buFontTx/>
              <a:buChar char="-"/>
            </a:pPr>
            <a:endParaRPr lang="cs-CZ" i="1" dirty="0"/>
          </a:p>
          <a:p>
            <a:pPr>
              <a:buFontTx/>
              <a:buChar char="-"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556792"/>
            <a:ext cx="31957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Miloš Macourek: O holčičce s náhradní hlavou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3573016"/>
            <a:ext cx="3560373" cy="262150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89654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Hlava je taková bedýnka, je v ní plno maličkých šuplíků a přihrádek a do těch se ukládají vědomosti jako kapesníky do prádelníku 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Film: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https://tobiadan.cz/holcicka-s-nahradni-hlavou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(Ale mnohem lepší je Macourkova pohádka.)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47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Marge</a:t>
            </a:r>
            <a:r>
              <a:rPr lang="cs-CZ" dirty="0"/>
              <a:t>, můj mozek je jako počítač…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179512" y="1628800"/>
            <a:ext cx="8640960" cy="47529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H</a:t>
            </a:r>
            <a:r>
              <a:rPr lang="en-US" i="1" dirty="0" err="1"/>
              <a:t>omers</a:t>
            </a:r>
            <a:r>
              <a:rPr lang="en-US" i="1" dirty="0"/>
              <a:t> brain is like a compute</a:t>
            </a:r>
            <a:r>
              <a:rPr lang="cs-CZ" i="1" dirty="0"/>
              <a:t>r...</a:t>
            </a:r>
            <a:r>
              <a:rPr lang="cs-CZ" dirty="0"/>
              <a:t>)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https://www.youtube.com/watch?v=4sCZZcBD3wM&amp;feature=youtu.be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7544" y="3645024"/>
            <a:ext cx="4038600" cy="27352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84984"/>
            <a:ext cx="2436490" cy="30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864096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Metafora není primárně „ve slovech“, ale v pojmech, v myšlení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2064005" cy="27912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3704092" cy="29397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356992"/>
            <a:ext cx="2808312" cy="203177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7544" y="55172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jde o konceptualizaci, která může být ztvárněna v přirozeném jazyce, ale i v jiných kódech (výtvarném apod.)</a:t>
            </a:r>
          </a:p>
        </p:txBody>
      </p:sp>
    </p:spTree>
    <p:extLst>
      <p:ext uri="{BB962C8B-B14F-4D97-AF65-F5344CB8AC3E}">
        <p14:creationId xmlns:p14="http://schemas.microsoft.com/office/powerpoint/2010/main" val="321902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Znakové jazyky?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544" y="134076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Znaky související s </a:t>
            </a:r>
            <a:r>
              <a:rPr lang="cs-CZ" sz="2800" dirty="0" err="1"/>
              <a:t>kognitivitou</a:t>
            </a:r>
            <a:r>
              <a:rPr lang="cs-CZ" sz="2800" dirty="0"/>
              <a:t> (myšlení, paměť, učení) – </a:t>
            </a:r>
            <a:r>
              <a:rPr lang="cs-CZ" sz="2800" b="1" dirty="0"/>
              <a:t>blízko hlavy</a:t>
            </a:r>
            <a:r>
              <a:rPr lang="cs-CZ" sz="2800" dirty="0"/>
              <a:t>, srov. např. znak POCHOPIT; a i zde se realizuje pojmová metafora HLAVA / MYSL JE  NÁDOBA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924944"/>
            <a:ext cx="4298053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sz="4000" b="1" dirty="0"/>
              <a:t/>
            </a:r>
            <a:br>
              <a:rPr lang="cs-CZ" sz="4000" b="1" dirty="0"/>
            </a:br>
            <a:r>
              <a:rPr lang="cs-CZ" sz="3100" b="1" dirty="0"/>
              <a:t>Jiří Voskovec Janu Werichovi 19. 6. 1962</a:t>
            </a:r>
            <a:r>
              <a:rPr lang="cs-CZ" sz="3100" dirty="0"/>
              <a:t/>
            </a:r>
            <a:br>
              <a:rPr lang="cs-CZ" sz="3100" dirty="0"/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7091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sz="3000" i="1" dirty="0"/>
              <a:t>Věřím, že člověk </a:t>
            </a:r>
            <a:r>
              <a:rPr lang="cs-CZ" sz="3000" b="1" i="1" dirty="0"/>
              <a:t>vynalezl řeč proto, aby se mu vešel celý svět do hlavy</a:t>
            </a:r>
            <a:r>
              <a:rPr lang="cs-CZ" sz="3000" i="1" dirty="0"/>
              <a:t>. Cestovní, skládací svět, který je směnný a sdělitelný. A přenosný. Velmi praktický projekt, ze slovíček sestrojit miniaturní vesmír a trpělivě jej pak po kouscích vsunout uchem do dětské hlavy – právě tak jako kapitán ve výslužbě sestrojí model své lodi v prázdné lahvi.</a:t>
            </a:r>
          </a:p>
          <a:p>
            <a:pPr marL="0" indent="0" algn="ctr">
              <a:lnSpc>
                <a:spcPct val="90000"/>
              </a:lnSpc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dirty="0"/>
              <a:t>J. Voskovec – J. Werich: Korespondence I. </a:t>
            </a:r>
          </a:p>
          <a:p>
            <a:pPr marL="0" indent="0">
              <a:buNone/>
            </a:pPr>
            <a:r>
              <a:rPr lang="cs-CZ" sz="2400" dirty="0"/>
              <a:t>Ed. Ladislav Matějka. Praha: Akropolis, s. 331.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81128"/>
            <a:ext cx="2143125" cy="21431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2312589" cy="14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cs-CZ" dirty="0"/>
              <a:t>Sylabus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Předmět </a:t>
            </a:r>
            <a:r>
              <a:rPr lang="cs-CZ" dirty="0"/>
              <a:t>seznamuje s různými koncepcemi jazykovědy a přístupy k jazyku jako </a:t>
            </a:r>
            <a:r>
              <a:rPr lang="cs-CZ" dirty="0" err="1"/>
              <a:t>mnohoaspektovému</a:t>
            </a:r>
            <a:r>
              <a:rPr lang="cs-CZ" dirty="0"/>
              <a:t> fenoménu, který se podstatně podílí na ukotvení člověka (a jazykového společenství) ve světě. </a:t>
            </a:r>
          </a:p>
          <a:p>
            <a:pPr marL="0" indent="0" algn="just">
              <a:buNone/>
            </a:pPr>
            <a:r>
              <a:rPr lang="cs-CZ" dirty="0"/>
              <a:t>S rozlišením trojího základního přístupu k jazyku (v různých kombinacích a modifikacích) – </a:t>
            </a:r>
            <a:r>
              <a:rPr lang="cs-CZ" b="1" dirty="0"/>
              <a:t>strukturního</a:t>
            </a:r>
            <a:r>
              <a:rPr lang="cs-CZ" dirty="0"/>
              <a:t>, </a:t>
            </a:r>
            <a:r>
              <a:rPr lang="cs-CZ" b="1" dirty="0"/>
              <a:t>kognitivního</a:t>
            </a:r>
            <a:r>
              <a:rPr lang="cs-CZ" dirty="0"/>
              <a:t> a </a:t>
            </a:r>
            <a:r>
              <a:rPr lang="cs-CZ" b="1" dirty="0"/>
              <a:t>komunikačního</a:t>
            </a:r>
            <a:r>
              <a:rPr lang="cs-CZ" dirty="0"/>
              <a:t> – a s východiskem v kontextu sémiotiky (srov. např. trojí aspekt jazykového znaku – sémantika, syntaktika, pragmatika; problematika ikonicity, </a:t>
            </a:r>
            <a:r>
              <a:rPr lang="cs-CZ" dirty="0" err="1"/>
              <a:t>indexikálnosti</a:t>
            </a:r>
            <a:r>
              <a:rPr lang="cs-CZ" dirty="0"/>
              <a:t> a arbitrárnosti; sémiotické systémy) je v chápání jazyka akcentována </a:t>
            </a:r>
            <a:r>
              <a:rPr lang="cs-CZ" b="1" dirty="0"/>
              <a:t>především jeho funkce kognitivně-kulturní</a:t>
            </a:r>
            <a:r>
              <a:rPr lang="cs-CZ" dirty="0"/>
              <a:t> (Přístupy k jazyku I) a </a:t>
            </a:r>
            <a:r>
              <a:rPr lang="cs-CZ" b="1" dirty="0"/>
              <a:t>komunikační</a:t>
            </a:r>
            <a:r>
              <a:rPr lang="cs-CZ" dirty="0"/>
              <a:t> (jazyk v pohledu </a:t>
            </a:r>
            <a:r>
              <a:rPr lang="cs-CZ" b="1" dirty="0" err="1"/>
              <a:t>pragmalingvistiky</a:t>
            </a:r>
            <a:r>
              <a:rPr lang="cs-CZ" dirty="0"/>
              <a:t>, Přístupy k jazyku II).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6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8280920" cy="3240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i="1" dirty="0"/>
              <a:t>Vidíme svět skrze jazyk. V jazyce je typika zkušenosti, je v něm uloženo vidět věci jistým způsobem.</a:t>
            </a:r>
            <a:r>
              <a:rPr lang="cs-CZ" dirty="0"/>
              <a:t> (…) </a:t>
            </a:r>
          </a:p>
          <a:p>
            <a:pPr marL="0" indent="0" algn="ctr">
              <a:buNone/>
            </a:pPr>
            <a:r>
              <a:rPr lang="cs-CZ" i="1" dirty="0"/>
              <a:t>Jazyk  je průhledné prostředí, které si neuvědomujeme a které přes tuto průhlednost a navzdory ní nás determinuje.</a:t>
            </a:r>
          </a:p>
          <a:p>
            <a:pPr algn="ctr"/>
            <a:endParaRPr lang="cs-CZ" i="1" dirty="0"/>
          </a:p>
          <a:p>
            <a:pPr marL="0" indent="0" algn="ctr">
              <a:buNone/>
            </a:pPr>
            <a:r>
              <a:rPr lang="cs-CZ" dirty="0"/>
              <a:t> (Jan Patočka)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441" y="4766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Vyjádření  z běžné debaty: o čem svědčí?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74638"/>
            <a:ext cx="8568952" cy="63087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sz="3000" i="1" dirty="0"/>
          </a:p>
          <a:p>
            <a:pPr marL="0" indent="0" algn="just">
              <a:buNone/>
            </a:pPr>
            <a:r>
              <a:rPr lang="cs-CZ" sz="3000" i="1" dirty="0"/>
              <a:t>… </a:t>
            </a:r>
            <a:r>
              <a:rPr lang="cs-CZ" sz="3000" b="1" i="1" dirty="0"/>
              <a:t>podsouvat</a:t>
            </a:r>
            <a:r>
              <a:rPr lang="cs-CZ" sz="3000" i="1" dirty="0"/>
              <a:t> někomu něco – </a:t>
            </a:r>
            <a:r>
              <a:rPr lang="cs-CZ" sz="3000" b="1" i="1" dirty="0"/>
              <a:t>zavádějící</a:t>
            </a:r>
            <a:r>
              <a:rPr lang="cs-CZ" sz="3000" i="1" dirty="0"/>
              <a:t> tvrzení –  </a:t>
            </a:r>
            <a:r>
              <a:rPr lang="cs-CZ" sz="3000" b="1" i="1" dirty="0"/>
              <a:t>odbočovat</a:t>
            </a:r>
            <a:r>
              <a:rPr lang="cs-CZ" sz="3000" i="1" dirty="0"/>
              <a:t>  od tématu – </a:t>
            </a:r>
            <a:r>
              <a:rPr lang="cs-CZ" sz="3000" b="1" i="1" dirty="0"/>
              <a:t>jít  přímo </a:t>
            </a:r>
            <a:r>
              <a:rPr lang="cs-CZ" sz="3000" i="1" dirty="0"/>
              <a:t>k věci – </a:t>
            </a:r>
            <a:r>
              <a:rPr lang="cs-CZ" sz="3000" b="1" i="1" dirty="0"/>
              <a:t>nezastavovat</a:t>
            </a:r>
            <a:r>
              <a:rPr lang="cs-CZ" sz="3000" i="1" dirty="0"/>
              <a:t> u detailů  – extrémní </a:t>
            </a:r>
            <a:r>
              <a:rPr lang="cs-CZ" sz="3000" b="1" i="1" dirty="0"/>
              <a:t>postoj</a:t>
            </a:r>
            <a:r>
              <a:rPr lang="cs-CZ" sz="3000" i="1" dirty="0"/>
              <a:t> – </a:t>
            </a:r>
            <a:r>
              <a:rPr lang="cs-CZ" sz="3000" b="1" i="1" dirty="0"/>
              <a:t>uzavřený</a:t>
            </a:r>
            <a:r>
              <a:rPr lang="cs-CZ" sz="3000" i="1" dirty="0"/>
              <a:t> problém - </a:t>
            </a:r>
            <a:r>
              <a:rPr lang="cs-CZ" sz="3000" b="1" i="1" dirty="0"/>
              <a:t>otevřená</a:t>
            </a:r>
            <a:r>
              <a:rPr lang="cs-CZ" sz="3000" i="1" dirty="0"/>
              <a:t> otázka – </a:t>
            </a:r>
            <a:r>
              <a:rPr lang="cs-CZ" sz="3000" b="1" i="1" dirty="0"/>
              <a:t>vstupovat</a:t>
            </a:r>
            <a:r>
              <a:rPr lang="cs-CZ" sz="3000" i="1" dirty="0"/>
              <a:t> do diskuse – tudy </a:t>
            </a:r>
            <a:r>
              <a:rPr lang="cs-CZ" sz="3000" b="1" i="1" dirty="0"/>
              <a:t>cesta nevede </a:t>
            </a:r>
            <a:r>
              <a:rPr lang="cs-CZ" sz="3000" i="1" dirty="0"/>
              <a:t>– je to </a:t>
            </a:r>
            <a:r>
              <a:rPr lang="cs-CZ" sz="3000" b="1" i="1" dirty="0"/>
              <a:t>jasné</a:t>
            </a:r>
            <a:r>
              <a:rPr lang="cs-CZ" sz="3000" i="1" dirty="0"/>
              <a:t> – ve všem </a:t>
            </a:r>
            <a:r>
              <a:rPr lang="cs-CZ" sz="3000" b="1" i="1" dirty="0"/>
              <a:t>vidíš</a:t>
            </a:r>
            <a:r>
              <a:rPr lang="cs-CZ" sz="3000" i="1" dirty="0"/>
              <a:t> problémy – autor </a:t>
            </a:r>
            <a:r>
              <a:rPr lang="cs-CZ" sz="3000" b="1" i="1" dirty="0"/>
              <a:t>osvětluje</a:t>
            </a:r>
            <a:r>
              <a:rPr lang="cs-CZ" sz="3000" i="1" dirty="0"/>
              <a:t>  temná místa historie – podává  </a:t>
            </a:r>
            <a:r>
              <a:rPr lang="cs-CZ" sz="3000" b="1" i="1" dirty="0"/>
              <a:t>hmatatelné</a:t>
            </a:r>
            <a:r>
              <a:rPr lang="cs-CZ" sz="3000" i="1" dirty="0"/>
              <a:t> důkazy – k našim prosbám zůstal </a:t>
            </a:r>
            <a:r>
              <a:rPr lang="cs-CZ" sz="3000" b="1" i="1" dirty="0"/>
              <a:t>hluchý</a:t>
            </a:r>
            <a:r>
              <a:rPr lang="cs-CZ" sz="3000" i="1" dirty="0"/>
              <a:t> – práce mu </a:t>
            </a:r>
            <a:r>
              <a:rPr lang="cs-CZ" sz="3000" b="1" i="1" dirty="0"/>
              <a:t>nevoní – vzduchem létaly urážky – strategie boje proti </a:t>
            </a:r>
            <a:r>
              <a:rPr lang="cs-CZ" sz="3000" b="1" i="1" dirty="0" err="1"/>
              <a:t>coronaviru</a:t>
            </a:r>
            <a:r>
              <a:rPr lang="cs-CZ" sz="3000" b="1" i="1" dirty="0"/>
              <a:t> – tvrdá opatření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80728"/>
            <a:ext cx="1944216" cy="1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99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/>
              <a:t>Co lze z jazyka (mj.) „vyčíst“?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Abstraktní témata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←</a:t>
            </a:r>
            <a:r>
              <a:rPr lang="cs-CZ" dirty="0"/>
              <a:t>  výrazy poukazující k </a:t>
            </a:r>
            <a:r>
              <a:rPr lang="cs-CZ" b="1" dirty="0"/>
              <a:t>tělesné (prostorové) zkušenosti </a:t>
            </a:r>
            <a:r>
              <a:rPr lang="cs-CZ" dirty="0"/>
              <a:t>(vrozená, „</a:t>
            </a:r>
            <a:r>
              <a:rPr lang="cs-CZ" dirty="0" err="1"/>
              <a:t>vtělesněná</a:t>
            </a:r>
            <a:r>
              <a:rPr lang="cs-CZ" dirty="0"/>
              <a:t>“) </a:t>
            </a:r>
            <a:r>
              <a:rPr lang="cs-CZ" b="1" dirty="0"/>
              <a:t>představová schémata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←</a:t>
            </a:r>
            <a:r>
              <a:rPr lang="cs-CZ" dirty="0"/>
              <a:t> pojmové </a:t>
            </a:r>
            <a:r>
              <a:rPr lang="cs-CZ" b="1" dirty="0"/>
              <a:t>metafory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cs-CZ" i="1" dirty="0"/>
              <a:t>vratká pozice, postoj k problému, v čem spočívá  podstata věci? </a:t>
            </a: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poloha těla v prostoru</a:t>
            </a:r>
            <a:r>
              <a:rPr lang="cs-CZ" dirty="0"/>
              <a:t>); </a:t>
            </a:r>
          </a:p>
          <a:p>
            <a:pPr>
              <a:buFontTx/>
              <a:buChar char="-"/>
            </a:pPr>
            <a:r>
              <a:rPr lang="cs-CZ" i="1" dirty="0"/>
              <a:t>jít (pojďme dál…), zastavovat se, odbočovat od tématu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pohyb po cestě, chůze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i="1" dirty="0"/>
              <a:t>podsouvat někomu něco, přinášet důkazy, otevřít – uzavřít jednání, klást</a:t>
            </a:r>
            <a:r>
              <a:rPr lang="cs-CZ" dirty="0"/>
              <a:t> </a:t>
            </a:r>
            <a:r>
              <a:rPr lang="cs-CZ" i="1" dirty="0"/>
              <a:t>odpor / otázky /podmínky; bojovat s nemocí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manipulace s předměty; mezilidský kontakt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i="1" dirty="0"/>
              <a:t>vidět problém jinak, pohled na věc, vysvětlovat, je to jasné, hmatatelný důkaz</a:t>
            </a:r>
            <a:r>
              <a:rPr lang="cs-CZ" dirty="0"/>
              <a:t>, </a:t>
            </a:r>
            <a:r>
              <a:rPr lang="cs-CZ" i="1" dirty="0"/>
              <a:t>tvrdá opatření</a:t>
            </a:r>
            <a:r>
              <a:rPr lang="cs-CZ" dirty="0"/>
              <a:t>, </a:t>
            </a:r>
            <a:r>
              <a:rPr lang="cs-CZ" i="1" dirty="0"/>
              <a:t>zavánět korupcí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smyslové vnímání, zejména zrak a hmat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34704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Antropocentrismus, antropomorfizace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lidská perspektiva</a:t>
            </a:r>
          </a:p>
          <a:p>
            <a:pPr>
              <a:buFontTx/>
              <a:buChar char="-"/>
            </a:pPr>
            <a:r>
              <a:rPr lang="cs-CZ" dirty="0"/>
              <a:t>připodobňování mimolidských bytostí, věcí, abstraktních skutečností (např. emocí a nemocí) člověku (antropomorfizace, personifikace)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r>
              <a:rPr lang="cs-CZ" sz="2800" i="1" dirty="0" err="1"/>
              <a:t>covidem</a:t>
            </a:r>
            <a:r>
              <a:rPr lang="cs-CZ" sz="2800" i="1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65" y="3573016"/>
            <a:ext cx="2835315" cy="30243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1008"/>
            <a:ext cx="2382733" cy="30963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501008"/>
            <a:ext cx="3512783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5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Oči + brýle – tělesnost a kultura: </a:t>
            </a:r>
            <a:br>
              <a:rPr lang="cs-CZ" b="1" dirty="0"/>
            </a:br>
            <a:r>
              <a:rPr lang="cs-CZ" b="1" dirty="0"/>
              <a:t>obojí se promítá do jazyka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4040188" cy="2436431"/>
          </a:xfrm>
        </p:spPr>
        <p:txBody>
          <a:bodyPr>
            <a:normAutofit/>
          </a:bodyPr>
          <a:lstStyle/>
          <a:p>
            <a:r>
              <a:rPr lang="cs-CZ" sz="2000" dirty="0"/>
              <a:t>Tělesná, neurobiologická podstata:</a:t>
            </a:r>
          </a:p>
          <a:p>
            <a:r>
              <a:rPr lang="cs-CZ" sz="2000" dirty="0"/>
              <a:t> „tělo v mysli“</a:t>
            </a:r>
          </a:p>
          <a:p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580112" y="4437112"/>
            <a:ext cx="3084032" cy="864096"/>
          </a:xfrm>
        </p:spPr>
        <p:txBody>
          <a:bodyPr>
            <a:noAutofit/>
          </a:bodyPr>
          <a:lstStyle/>
          <a:p>
            <a:pPr algn="ctr"/>
            <a:r>
              <a:rPr lang="cs-CZ" sz="2000" dirty="0"/>
              <a:t>    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Kulturní rozrůzněnost (relativita) 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6928"/>
            <a:ext cx="4096078" cy="1811024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2736000" cy="2015453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844000" cy="22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Univerzalismus a relativismus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Jak a nakolik nás v našem chápání světa i sebe samých ovlivňuje, příp. determinuje jazyk?</a:t>
            </a:r>
          </a:p>
          <a:p>
            <a:pPr marL="0" indent="0">
              <a:buNone/>
            </a:pPr>
            <a:r>
              <a:rPr lang="cs-CZ" dirty="0"/>
              <a:t>Dva krajní názory: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Všichni lidé mají podobný pohled na svět; rozdíly mezi jazyky nejsou podstatné → </a:t>
            </a:r>
            <a:r>
              <a:rPr lang="cs-CZ" b="1" dirty="0"/>
              <a:t>UNIVERZALISMUS </a:t>
            </a:r>
          </a:p>
          <a:p>
            <a:pPr marL="0" indent="0">
              <a:buNone/>
            </a:pPr>
            <a:r>
              <a:rPr lang="cs-CZ" dirty="0"/>
              <a:t>… tělesná zkušenost, smysly</a:t>
            </a:r>
          </a:p>
          <a:p>
            <a:pPr marL="0" indent="0">
              <a:buNone/>
            </a:pPr>
            <a:r>
              <a:rPr lang="cs-CZ" b="1" dirty="0"/>
              <a:t>„oči“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b) Pohled na svět se odlišuje v závislosti na jazyce a kultuře →</a:t>
            </a:r>
            <a:r>
              <a:rPr lang="cs-CZ" b="1" dirty="0"/>
              <a:t> RELATIVISMUS </a:t>
            </a:r>
            <a:r>
              <a:rPr lang="cs-CZ" dirty="0"/>
              <a:t>(resp. krajní poloha: DETERMINISMUS – mateřský jazyk naše myšlení předurčuje, znásilňuje)</a:t>
            </a:r>
          </a:p>
          <a:p>
            <a:pPr marL="0" indent="0">
              <a:buNone/>
            </a:pPr>
            <a:r>
              <a:rPr lang="cs-CZ" dirty="0"/>
              <a:t>Jak se to projevuje v jazyce?</a:t>
            </a:r>
          </a:p>
          <a:p>
            <a:pPr marL="0" indent="0">
              <a:buNone/>
            </a:pPr>
            <a:r>
              <a:rPr lang="cs-CZ" b="1" dirty="0"/>
              <a:t>„brýle mateřského jazyka“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Odpověď kognitivní a kulturní lingvistiky – obvykle: „umírněný relativismus“.</a:t>
            </a:r>
          </a:p>
          <a:p>
            <a:pPr marL="0" indent="0">
              <a:buNone/>
            </a:pPr>
            <a:r>
              <a:rPr lang="cs-CZ" dirty="0"/>
              <a:t>Je něco univerzálního?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511256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9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2448272"/>
          </a:xfrm>
        </p:spPr>
        <p:txBody>
          <a:bodyPr>
            <a:noAutofit/>
          </a:bodyPr>
          <a:lstStyle/>
          <a:p>
            <a:r>
              <a:rPr lang="cs-CZ" sz="2000" dirty="0"/>
              <a:t/>
            </a:r>
            <a:br>
              <a:rPr lang="cs-CZ" sz="2000" dirty="0"/>
            </a:br>
            <a:r>
              <a:rPr lang="cs-CZ" sz="2000" i="1" dirty="0"/>
              <a:t>Byly pak </a:t>
            </a:r>
            <a:r>
              <a:rPr lang="cs-CZ" sz="2000" i="1" dirty="0" err="1"/>
              <a:t>brylle</a:t>
            </a:r>
            <a:r>
              <a:rPr lang="cs-CZ" sz="2000" i="1" dirty="0"/>
              <a:t> ty (…) z skla domnění </a:t>
            </a:r>
            <a:r>
              <a:rPr lang="cs-CZ" sz="2000" i="1" dirty="0" err="1"/>
              <a:t>vykroužleny</a:t>
            </a:r>
            <a:r>
              <a:rPr lang="cs-CZ" sz="2000" i="1" dirty="0"/>
              <a:t>: a rámcové, v nichž byly ufasované, byli  z rohu, jenž zvyk </a:t>
            </a:r>
            <a:r>
              <a:rPr lang="cs-CZ" sz="2000" i="1" dirty="0" err="1"/>
              <a:t>slove</a:t>
            </a:r>
            <a:r>
              <a:rPr lang="cs-CZ" sz="2000" i="1" dirty="0"/>
              <a:t>. Vstrčil mi je pak, na mé štěstí, křivě jaksi, takže mi plně na oči nedoléhaly, a já hlavy </a:t>
            </a:r>
            <a:r>
              <a:rPr lang="cs-CZ" sz="2000" i="1" dirty="0" err="1"/>
              <a:t>pozdvihna</a:t>
            </a:r>
            <a:r>
              <a:rPr lang="cs-CZ" sz="2000" i="1" dirty="0"/>
              <a:t> a zraku </a:t>
            </a:r>
            <a:r>
              <a:rPr lang="cs-CZ" sz="2000" i="1" dirty="0" err="1"/>
              <a:t>podnesa</a:t>
            </a:r>
            <a:r>
              <a:rPr lang="cs-CZ" sz="2000" i="1" dirty="0"/>
              <a:t>, </a:t>
            </a:r>
            <a:r>
              <a:rPr lang="cs-CZ" sz="2000" b="1" i="1" dirty="0"/>
              <a:t>čistě přirozeně </a:t>
            </a:r>
            <a:r>
              <a:rPr lang="cs-CZ" sz="2000" i="1" dirty="0"/>
              <a:t>na věc hleděti sem mohl.</a:t>
            </a:r>
            <a:br>
              <a:rPr lang="cs-CZ" sz="2000" i="1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(Jan Ámos Komenský, </a:t>
            </a:r>
            <a:r>
              <a:rPr lang="cs-CZ" sz="2000" i="1" dirty="0"/>
              <a:t>Labyrint světa a ráj srdce</a:t>
            </a:r>
            <a:r>
              <a:rPr lang="cs-CZ" sz="2000" dirty="0"/>
              <a:t>: </a:t>
            </a:r>
            <a:r>
              <a:rPr lang="cs-CZ" sz="2000" dirty="0" err="1"/>
              <a:t>Všudybud</a:t>
            </a:r>
            <a:r>
              <a:rPr lang="cs-CZ" sz="2000" dirty="0"/>
              <a:t> nasazuje hrdinovi brýle Mámení)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36" y="620688"/>
            <a:ext cx="4464000" cy="3348000"/>
          </a:xfrm>
        </p:spPr>
      </p:pic>
    </p:spTree>
    <p:extLst>
      <p:ext uri="{BB962C8B-B14F-4D97-AF65-F5344CB8AC3E}">
        <p14:creationId xmlns:p14="http://schemas.microsoft.com/office/powerpoint/2010/main" val="4151074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Kognitivně-kulturní lingvistika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1/ Vztahy mezi </a:t>
            </a:r>
            <a:r>
              <a:rPr lang="cs-CZ" b="1" dirty="0"/>
              <a:t>jazykem a      myslí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2/ Vztahy mezi </a:t>
            </a:r>
            <a:r>
              <a:rPr lang="cs-CZ" b="1" dirty="0"/>
              <a:t>jazykem</a:t>
            </a:r>
            <a:r>
              <a:rPr lang="cs-CZ" dirty="0"/>
              <a:t>  a </a:t>
            </a:r>
            <a:r>
              <a:rPr lang="cs-CZ" b="1" dirty="0"/>
              <a:t>myslí</a:t>
            </a:r>
            <a:r>
              <a:rPr lang="cs-CZ" dirty="0"/>
              <a:t> – a </a:t>
            </a:r>
            <a:r>
              <a:rPr lang="cs-CZ" b="1" dirty="0"/>
              <a:t>kulturou </a:t>
            </a:r>
            <a:r>
              <a:rPr lang="cs-CZ" dirty="0"/>
              <a:t>(„kolektivní myslí“)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627784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6" name="Šipka doleva 5"/>
          <p:cNvSpPr/>
          <p:nvPr/>
        </p:nvSpPr>
        <p:spPr>
          <a:xfrm>
            <a:off x="4860032" y="32849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93096"/>
            <a:ext cx="3395766" cy="17984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293096"/>
            <a:ext cx="33957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3656" cy="1143000"/>
          </a:xfrm>
        </p:spPr>
        <p:txBody>
          <a:bodyPr>
            <a:normAutofit/>
          </a:bodyPr>
          <a:lstStyle/>
          <a:p>
            <a:r>
              <a:rPr lang="cs-CZ" sz="2800" dirty="0"/>
              <a:t>Příklady – barevné spektrum (pro všechny stejné) a konceptualizace barev (v různých jazycích různá)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Spektrum barev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Strukturace spektra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04676"/>
            <a:ext cx="3354094" cy="223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7" y="3132255"/>
            <a:ext cx="4140000" cy="2204421"/>
          </a:xfrm>
        </p:spPr>
      </p:pic>
    </p:spTree>
    <p:extLst>
      <p:ext uri="{BB962C8B-B14F-4D97-AF65-F5344CB8AC3E}">
        <p14:creationId xmlns:p14="http://schemas.microsoft.com/office/powerpoint/2010/main" val="1046979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Jaká je to barva?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686800" cy="469423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dirty="0">
                <a:latin typeface="Georgia" pitchFamily="18" charset="0"/>
              </a:rPr>
              <a:t>č. </a:t>
            </a:r>
            <a:r>
              <a:rPr lang="cs-CZ" sz="2400" i="1" dirty="0">
                <a:latin typeface="Georgia" pitchFamily="18" charset="0"/>
              </a:rPr>
              <a:t>zelená  </a:t>
            </a:r>
            <a:r>
              <a:rPr lang="cs-CZ" sz="2400" dirty="0">
                <a:latin typeface="Georgia" pitchFamily="18" charset="0"/>
              </a:rPr>
              <a:t>(„barva rostlin“)</a:t>
            </a:r>
            <a:r>
              <a:rPr lang="cs-CZ" sz="2400" i="1" dirty="0">
                <a:latin typeface="Georgia" pitchFamily="18" charset="0"/>
              </a:rPr>
              <a:t>						                                                                      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dirty="0">
                <a:latin typeface="Georgia" pitchFamily="18" charset="0"/>
              </a:rPr>
              <a:t>  angl. </a:t>
            </a:r>
            <a:r>
              <a:rPr lang="cs-CZ" sz="2400" i="1" dirty="0">
                <a:latin typeface="Georgia" pitchFamily="18" charset="0"/>
              </a:rPr>
              <a:t>green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i="1" dirty="0">
                <a:latin typeface="Georgia" pitchFamily="18" charset="0"/>
              </a:rPr>
              <a:t>  </a:t>
            </a:r>
            <a:r>
              <a:rPr lang="cs-CZ" sz="2400" dirty="0" err="1">
                <a:latin typeface="Georgia" pitchFamily="18" charset="0"/>
              </a:rPr>
              <a:t>rus</a:t>
            </a:r>
            <a:r>
              <a:rPr lang="cs-CZ" sz="2400" dirty="0">
                <a:latin typeface="Georgia" pitchFamily="18" charset="0"/>
              </a:rPr>
              <a:t>.   </a:t>
            </a:r>
            <a:r>
              <a:rPr lang="cs-CZ" sz="2400" i="1" dirty="0" err="1">
                <a:latin typeface="Georgia" pitchFamily="18" charset="0"/>
              </a:rPr>
              <a:t>zeljonyj</a:t>
            </a:r>
            <a:endParaRPr lang="cs-CZ" sz="2400" dirty="0">
              <a:latin typeface="Georgia" pitchFamily="18" charset="0"/>
            </a:endParaRPr>
          </a:p>
        </p:txBody>
      </p:sp>
      <p:sp>
        <p:nvSpPr>
          <p:cNvPr id="17412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395536" y="2780928"/>
            <a:ext cx="8027739" cy="158469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sz="2400" dirty="0" err="1">
                <a:solidFill>
                  <a:schemeClr val="tx1"/>
                </a:solidFill>
                <a:latin typeface="Georgia" pitchFamily="18" charset="0"/>
              </a:rPr>
              <a:t>vietn</a:t>
            </a: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.                                        </a:t>
            </a:r>
            <a:r>
              <a:rPr lang="cs-CZ" sz="2400" i="1" dirty="0" err="1">
                <a:solidFill>
                  <a:schemeClr val="tx1"/>
                </a:solidFill>
                <a:latin typeface="Georgia" pitchFamily="18" charset="0"/>
              </a:rPr>
              <a:t>xanh</a:t>
            </a:r>
            <a:endParaRPr lang="cs-CZ" sz="2400" i="1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(„barva klidného moře, nebe, rostlin a kamení“)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413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854575" y="1316038"/>
            <a:ext cx="4289425" cy="3941762"/>
          </a:xfrm>
        </p:spPr>
        <p:txBody>
          <a:bodyPr/>
          <a:lstStyle/>
          <a:p>
            <a:pPr eaLnBrk="1" hangingPunct="1"/>
            <a:r>
              <a:rPr lang="cs-CZ" sz="2400" i="1" dirty="0">
                <a:latin typeface="Georgia" pitchFamily="18" charset="0"/>
              </a:rPr>
              <a:t>    modrá  </a:t>
            </a:r>
            <a:r>
              <a:rPr lang="cs-CZ" sz="2400" dirty="0">
                <a:latin typeface="Georgia" pitchFamily="18" charset="0"/>
              </a:rPr>
              <a:t>(</a:t>
            </a:r>
            <a:r>
              <a:rPr lang="cs-CZ" sz="2400" dirty="0">
                <a:latin typeface="Arial" charset="0"/>
              </a:rPr>
              <a:t>„</a:t>
            </a:r>
            <a:r>
              <a:rPr lang="cs-CZ" sz="2400" dirty="0">
                <a:latin typeface="Georgia" pitchFamily="18" charset="0"/>
              </a:rPr>
              <a:t>barva nebe“)</a:t>
            </a:r>
          </a:p>
          <a:p>
            <a:pPr eaLnBrk="1" hangingPunct="1"/>
            <a:r>
              <a:rPr lang="cs-CZ" sz="2400" i="1" dirty="0">
                <a:latin typeface="Georgia" pitchFamily="18" charset="0"/>
              </a:rPr>
              <a:t>    blue</a:t>
            </a:r>
          </a:p>
          <a:p>
            <a:pPr eaLnBrk="1" hangingPunct="1"/>
            <a:r>
              <a:rPr lang="cs-CZ" sz="2400" i="1" dirty="0">
                <a:latin typeface="Georgia" pitchFamily="18" charset="0"/>
              </a:rPr>
              <a:t>    </a:t>
            </a:r>
            <a:r>
              <a:rPr lang="cs-CZ" sz="2400" i="1" dirty="0" err="1">
                <a:latin typeface="Georgia" pitchFamily="18" charset="0"/>
              </a:rPr>
              <a:t>goluboj</a:t>
            </a:r>
            <a:r>
              <a:rPr lang="cs-CZ" sz="2400" i="1" dirty="0">
                <a:latin typeface="Georgia" pitchFamily="18" charset="0"/>
              </a:rPr>
              <a:t> - </a:t>
            </a:r>
            <a:r>
              <a:rPr lang="cs-CZ" sz="2400" i="1" dirty="0" err="1">
                <a:latin typeface="Georgia" pitchFamily="18" charset="0"/>
              </a:rPr>
              <a:t>sinij</a:t>
            </a:r>
            <a:endParaRPr lang="cs-CZ" sz="2400" i="1" dirty="0"/>
          </a:p>
        </p:txBody>
      </p:sp>
      <p:pic>
        <p:nvPicPr>
          <p:cNvPr id="17414" name="Picture 2" descr="C:\Users\Irena\Pictures\BARVY - obrázky\I.2 barvy modrá zelen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3933056"/>
            <a:ext cx="50927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77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60486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/>
              <a:t>V předmětu </a:t>
            </a:r>
            <a:r>
              <a:rPr lang="cs-CZ" i="1" dirty="0"/>
              <a:t>Přístupy k jazyku I</a:t>
            </a:r>
            <a:r>
              <a:rPr lang="cs-CZ" dirty="0"/>
              <a:t> bude věnována pozornost zejm. vztahu jazyka a myšlení (kognitivní lingvistika), jazyka a kultury (kulturní lingvistika, etnolingvistika), </a:t>
            </a:r>
            <a:r>
              <a:rPr lang="cs-CZ" b="1" dirty="0"/>
              <a:t>resp. jazyka jako fenoménu podstatně spojeného s člověkem (antropologická lingvistika).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Základní témata a metodologické přístupy (studium různých aspektů a výseků jazykového obrazu světa, stereotypů, kategorizace, metafory a metonymie, tělesného ukotvení významu, jazykových a kulturních konceptualizací aj.) budou probírány v </a:t>
            </a:r>
            <a:r>
              <a:rPr lang="cs-CZ" dirty="0" err="1"/>
              <a:t>mezijazykové</a:t>
            </a:r>
            <a:r>
              <a:rPr lang="cs-CZ" dirty="0"/>
              <a:t> komparaci, vztaženy zejm. k problematice znakových jazyků a kultury neslyšících a přizpůsobeny zájmům frekventantů. Důraz přitom bude položen na konkrétní způsoby, jakými se obecné kognitivně-kulturní mechanismy projevují v mluvených a znakových jazycích (zejm. v češtině a českém znakovém jazyce).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36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2900" b="1" cap="none" dirty="0">
                <a:effectLst/>
                <a:latin typeface="Times New Roman" pitchFamily="18" charset="0"/>
              </a:rPr>
              <a:t>Další příklad různosti obrazů / modelů světa: </a:t>
            </a:r>
            <a:br>
              <a:rPr lang="cs-CZ" sz="2900" b="1" cap="none" dirty="0">
                <a:effectLst/>
                <a:latin typeface="Times New Roman" pitchFamily="18" charset="0"/>
              </a:rPr>
            </a:br>
            <a:r>
              <a:rPr lang="cs-CZ" sz="2900" b="1" cap="none" dirty="0">
                <a:effectLst/>
                <a:latin typeface="Times New Roman" pitchFamily="18" charset="0"/>
              </a:rPr>
              <a:t>č. </a:t>
            </a:r>
            <a:r>
              <a:rPr lang="cs-CZ" sz="2900" b="1" i="1" cap="none" dirty="0">
                <a:effectLst/>
                <a:latin typeface="Times New Roman" pitchFamily="18" charset="0"/>
              </a:rPr>
              <a:t>svobodný, svoboda</a:t>
            </a:r>
            <a:r>
              <a:rPr lang="cs-CZ" sz="2900" b="1" cap="none" dirty="0">
                <a:effectLst/>
                <a:latin typeface="Times New Roman" pitchFamily="18" charset="0"/>
              </a:rPr>
              <a:t> ≠ angl. </a:t>
            </a:r>
            <a:r>
              <a:rPr lang="cs-CZ" sz="2900" b="1" i="1" cap="none" dirty="0">
                <a:effectLst/>
                <a:latin typeface="Times New Roman" pitchFamily="18" charset="0"/>
              </a:rPr>
              <a:t>free, </a:t>
            </a:r>
            <a:r>
              <a:rPr lang="cs-CZ" sz="2900" b="1" i="1" cap="none" dirty="0" err="1">
                <a:effectLst/>
                <a:latin typeface="Times New Roman" pitchFamily="18" charset="0"/>
              </a:rPr>
              <a:t>freedom</a:t>
            </a:r>
            <a:endParaRPr lang="en-GB" sz="2900" b="1" i="1" cap="none" dirty="0">
              <a:effectLst/>
              <a:latin typeface="Times New Roman" pitchFamily="18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773238"/>
            <a:ext cx="8686800" cy="43068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jsem svobodný</a:t>
            </a:r>
            <a:endParaRPr lang="en-GB" b="1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b="1" dirty="0">
                <a:solidFill>
                  <a:srgbClr val="C00000"/>
                </a:solidFill>
                <a:latin typeface="Georgia" pitchFamily="18" charset="0"/>
              </a:rPr>
              <a:t> a) 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cs-CZ" b="1" i="1" dirty="0" err="1">
                <a:solidFill>
                  <a:srgbClr val="C00000"/>
                </a:solidFill>
                <a:latin typeface="Georgia" pitchFamily="18" charset="0"/>
              </a:rPr>
              <a:t>am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 free           </a:t>
            </a:r>
            <a:r>
              <a:rPr lang="cs-CZ" b="1" dirty="0">
                <a:solidFill>
                  <a:srgbClr val="C00000"/>
                </a:solidFill>
                <a:latin typeface="Georgia" pitchFamily="18" charset="0"/>
              </a:rPr>
              <a:t>X             b) 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cs-CZ" b="1" i="1" dirty="0" err="1">
                <a:solidFill>
                  <a:srgbClr val="C00000"/>
                </a:solidFill>
                <a:latin typeface="Georgia" pitchFamily="18" charset="0"/>
              </a:rPr>
              <a:t>am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 single</a:t>
            </a:r>
            <a:endParaRPr lang="cs-CZ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400" i="1" dirty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svobodný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občan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 citizen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svobodné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volby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 election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n-GB" sz="2400" dirty="0" err="1">
                <a:solidFill>
                  <a:schemeClr val="tx1"/>
                </a:solidFill>
                <a:latin typeface="Georgia" pitchFamily="18" charset="0"/>
              </a:rPr>
              <a:t>nezávislá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země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(independent)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country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zločinec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je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opět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svobodě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cs-CZ" sz="2400" i="1" dirty="0" err="1">
                <a:solidFill>
                  <a:schemeClr val="tx1"/>
                </a:solidFill>
                <a:latin typeface="Georgia" pitchFamily="18" charset="0"/>
              </a:rPr>
              <a:t>criminal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is a free man again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ALE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žena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en-GB" sz="2400" dirty="0" err="1">
                <a:solidFill>
                  <a:schemeClr val="tx1"/>
                </a:solidFill>
                <a:latin typeface="Georgia" pitchFamily="18" charset="0"/>
              </a:rPr>
              <a:t>neprovdaná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single girl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woman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),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bachelor  girl</a:t>
            </a:r>
            <a:r>
              <a:rPr lang="cs-CZ" sz="2400" i="1" dirty="0">
                <a:solidFill>
                  <a:schemeClr val="tx1"/>
                </a:solidFill>
                <a:latin typeface="Georgia" pitchFamily="18" charset="0"/>
              </a:rPr>
              <a:t>;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matka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single mother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se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jmenovala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Nováková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her maiden name was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Nováková</a:t>
            </a:r>
            <a:endParaRPr lang="cs-CZ" sz="24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6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1008112"/>
          </a:xfrm>
        </p:spPr>
        <p:txBody>
          <a:bodyPr>
            <a:noAutofit/>
          </a:bodyPr>
          <a:lstStyle/>
          <a:p>
            <a:r>
              <a:rPr lang="cs-CZ" sz="2800" b="1" dirty="0"/>
              <a:t>Východiska a témata kognitivní lingvistiky (mluvených i znakových jazyků) – stručně: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6120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8000" dirty="0"/>
              <a:t>●  A/  </a:t>
            </a:r>
            <a:r>
              <a:rPr lang="cs-CZ" sz="8000" b="1" dirty="0"/>
              <a:t>metafora</a:t>
            </a:r>
            <a:r>
              <a:rPr lang="cs-CZ" sz="8000" dirty="0"/>
              <a:t>: </a:t>
            </a:r>
            <a:r>
              <a:rPr lang="cs-CZ" sz="8000" cap="all" dirty="0" err="1"/>
              <a:t>Lakoff</a:t>
            </a:r>
            <a:r>
              <a:rPr lang="cs-CZ" sz="8000" cap="all" dirty="0"/>
              <a:t>, George – Johnson, Mark:</a:t>
            </a:r>
            <a:r>
              <a:rPr lang="cs-CZ" sz="8000" dirty="0"/>
              <a:t> </a:t>
            </a:r>
            <a:r>
              <a:rPr lang="cs-CZ" sz="8000" i="1" dirty="0" err="1"/>
              <a:t>Metaphors</a:t>
            </a:r>
            <a:r>
              <a:rPr lang="cs-CZ" sz="8000" i="1" dirty="0"/>
              <a:t> </a:t>
            </a:r>
            <a:r>
              <a:rPr lang="cs-CZ" sz="8000" i="1" dirty="0" err="1"/>
              <a:t>We</a:t>
            </a:r>
            <a:r>
              <a:rPr lang="cs-CZ" sz="8000" i="1" dirty="0"/>
              <a:t> Live By (1980).</a:t>
            </a:r>
          </a:p>
          <a:p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</a:t>
            </a:r>
            <a:r>
              <a:rPr lang="cs-CZ" sz="8000" cap="all" dirty="0"/>
              <a:t>B/   </a:t>
            </a:r>
            <a:r>
              <a:rPr lang="cs-CZ" sz="8000" b="1" dirty="0"/>
              <a:t>tělesnost</a:t>
            </a:r>
            <a:r>
              <a:rPr lang="cs-CZ" sz="8000" dirty="0"/>
              <a:t> a tělesně-prostorové ukotvení významu: </a:t>
            </a:r>
            <a:r>
              <a:rPr lang="cs-CZ" sz="8000" cap="all" dirty="0"/>
              <a:t>Johnson,</a:t>
            </a:r>
            <a:r>
              <a:rPr lang="cs-CZ" sz="8000" dirty="0"/>
              <a:t> M.: </a:t>
            </a:r>
            <a:r>
              <a:rPr lang="cs-CZ" sz="8000" i="1" dirty="0" err="1"/>
              <a:t>The</a:t>
            </a:r>
            <a:r>
              <a:rPr lang="cs-CZ" sz="8000" i="1" dirty="0"/>
              <a:t> Body in </a:t>
            </a:r>
            <a:r>
              <a:rPr lang="cs-CZ" sz="8000" i="1" dirty="0" err="1"/>
              <a:t>the</a:t>
            </a:r>
            <a:r>
              <a:rPr lang="cs-CZ" sz="8000" i="1" dirty="0"/>
              <a:t> Mind</a:t>
            </a:r>
            <a:r>
              <a:rPr lang="cs-CZ" sz="8000" dirty="0"/>
              <a:t>.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Bodily</a:t>
            </a:r>
            <a:r>
              <a:rPr lang="cs-CZ" sz="8000" dirty="0"/>
              <a:t> </a:t>
            </a:r>
            <a:r>
              <a:rPr lang="cs-CZ" sz="8000" dirty="0" err="1"/>
              <a:t>Basis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Meaning</a:t>
            </a:r>
            <a:r>
              <a:rPr lang="cs-CZ" sz="8000" dirty="0"/>
              <a:t>, </a:t>
            </a:r>
            <a:r>
              <a:rPr lang="cs-CZ" sz="8000" dirty="0" err="1"/>
              <a:t>Imagination</a:t>
            </a:r>
            <a:r>
              <a:rPr lang="cs-CZ" sz="8000" dirty="0"/>
              <a:t>, and </a:t>
            </a:r>
            <a:r>
              <a:rPr lang="cs-CZ" sz="8000" dirty="0" err="1"/>
              <a:t>Reason</a:t>
            </a:r>
            <a:r>
              <a:rPr lang="cs-CZ" sz="8000" dirty="0"/>
              <a:t> (1987).</a:t>
            </a:r>
          </a:p>
          <a:p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</a:t>
            </a:r>
            <a:r>
              <a:rPr lang="cs-CZ" sz="8000" cap="all" dirty="0"/>
              <a:t>C/   </a:t>
            </a:r>
            <a:r>
              <a:rPr lang="cs-CZ" sz="8000" b="1" dirty="0"/>
              <a:t>kategorizace</a:t>
            </a:r>
            <a:r>
              <a:rPr lang="cs-CZ" sz="8000" cap="all" dirty="0"/>
              <a:t>: </a:t>
            </a:r>
            <a:r>
              <a:rPr lang="cs-CZ" sz="8000" cap="all" dirty="0" err="1"/>
              <a:t>Lakoff</a:t>
            </a:r>
            <a:r>
              <a:rPr lang="cs-CZ" sz="8000" cap="all" dirty="0"/>
              <a:t>, G.:</a:t>
            </a:r>
            <a:r>
              <a:rPr lang="cs-CZ" sz="8000" dirty="0"/>
              <a:t> </a:t>
            </a:r>
            <a:r>
              <a:rPr lang="cs-CZ" sz="8000" i="1" dirty="0" err="1"/>
              <a:t>Women</a:t>
            </a:r>
            <a:r>
              <a:rPr lang="cs-CZ" sz="8000" i="1" dirty="0"/>
              <a:t>, </a:t>
            </a:r>
            <a:r>
              <a:rPr lang="cs-CZ" sz="8000" i="1" dirty="0" err="1"/>
              <a:t>Fire</a:t>
            </a:r>
            <a:r>
              <a:rPr lang="cs-CZ" sz="8000" i="1" dirty="0"/>
              <a:t> and </a:t>
            </a:r>
            <a:r>
              <a:rPr lang="cs-CZ" sz="8000" i="1" dirty="0" err="1"/>
              <a:t>Dangerous</a:t>
            </a:r>
            <a:r>
              <a:rPr lang="cs-CZ" sz="8000" i="1" dirty="0"/>
              <a:t> </a:t>
            </a:r>
            <a:r>
              <a:rPr lang="cs-CZ" sz="8000" i="1" dirty="0" err="1"/>
              <a:t>Things</a:t>
            </a:r>
            <a:r>
              <a:rPr lang="cs-CZ" sz="8000" i="1" dirty="0"/>
              <a:t>.  </a:t>
            </a:r>
            <a:r>
              <a:rPr lang="cs-CZ" sz="8000" i="1" dirty="0" err="1"/>
              <a:t>What</a:t>
            </a:r>
            <a:r>
              <a:rPr lang="cs-CZ" sz="8000" i="1" dirty="0"/>
              <a:t> </a:t>
            </a:r>
            <a:r>
              <a:rPr lang="cs-CZ" sz="8000" i="1" dirty="0" err="1"/>
              <a:t>Categories</a:t>
            </a:r>
            <a:r>
              <a:rPr lang="cs-CZ" sz="8000" i="1" dirty="0"/>
              <a:t> </a:t>
            </a:r>
            <a:r>
              <a:rPr lang="cs-CZ" sz="8000" i="1" dirty="0" err="1"/>
              <a:t>Reveal</a:t>
            </a:r>
            <a:r>
              <a:rPr lang="cs-CZ" sz="8000" i="1" dirty="0"/>
              <a:t> </a:t>
            </a:r>
            <a:r>
              <a:rPr lang="cs-CZ" sz="8000" i="1" dirty="0" err="1"/>
              <a:t>about</a:t>
            </a:r>
            <a:r>
              <a:rPr lang="cs-CZ" sz="8000" i="1" dirty="0"/>
              <a:t> </a:t>
            </a:r>
            <a:r>
              <a:rPr lang="cs-CZ" sz="8000" i="1" dirty="0" err="1"/>
              <a:t>the</a:t>
            </a:r>
            <a:r>
              <a:rPr lang="cs-CZ" sz="8000" i="1" dirty="0"/>
              <a:t> Mind </a:t>
            </a:r>
            <a:r>
              <a:rPr lang="cs-CZ" sz="8000" dirty="0"/>
              <a:t>(1987).</a:t>
            </a:r>
          </a:p>
          <a:p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D/   </a:t>
            </a:r>
            <a:r>
              <a:rPr lang="cs-CZ" sz="8000" b="1" dirty="0"/>
              <a:t>zkušenostní realismus (</a:t>
            </a:r>
            <a:r>
              <a:rPr lang="cs-CZ" sz="8000" b="1" dirty="0" err="1"/>
              <a:t>experiencialismus</a:t>
            </a:r>
            <a:r>
              <a:rPr lang="cs-CZ" sz="8000" b="1" dirty="0"/>
              <a:t>)</a:t>
            </a:r>
            <a:r>
              <a:rPr lang="cs-CZ" sz="8000" dirty="0"/>
              <a:t>:</a:t>
            </a:r>
            <a:r>
              <a:rPr lang="cs-CZ" sz="8000" cap="all" dirty="0"/>
              <a:t> </a:t>
            </a:r>
            <a:r>
              <a:rPr lang="cs-CZ" sz="8000" cap="all" dirty="0" err="1"/>
              <a:t>Lakoff</a:t>
            </a:r>
            <a:r>
              <a:rPr lang="cs-CZ" sz="8000" cap="all" dirty="0"/>
              <a:t>, G. – Johnson, M</a:t>
            </a:r>
            <a:r>
              <a:rPr lang="cs-CZ" sz="8000" dirty="0"/>
              <a:t>.: </a:t>
            </a:r>
            <a:r>
              <a:rPr lang="cs-CZ" sz="8000" i="1" dirty="0" err="1"/>
              <a:t>Philosophy</a:t>
            </a:r>
            <a:r>
              <a:rPr lang="cs-CZ" sz="8000" i="1" dirty="0"/>
              <a:t> in </a:t>
            </a:r>
            <a:r>
              <a:rPr lang="cs-CZ" sz="8000" i="1" dirty="0" err="1"/>
              <a:t>the</a:t>
            </a:r>
            <a:r>
              <a:rPr lang="cs-CZ" sz="8000" i="1" dirty="0"/>
              <a:t> </a:t>
            </a:r>
            <a:r>
              <a:rPr lang="cs-CZ" sz="8000" i="1" dirty="0" err="1"/>
              <a:t>Flesh</a:t>
            </a:r>
            <a:r>
              <a:rPr lang="cs-CZ" sz="8000" i="1" dirty="0"/>
              <a:t>. </a:t>
            </a:r>
            <a:r>
              <a:rPr lang="cs-CZ" sz="8000" i="1" dirty="0" err="1"/>
              <a:t>The</a:t>
            </a:r>
            <a:r>
              <a:rPr lang="cs-CZ" sz="8000" i="1" dirty="0"/>
              <a:t> </a:t>
            </a:r>
            <a:r>
              <a:rPr lang="cs-CZ" sz="8000" i="1" dirty="0" err="1"/>
              <a:t>Embodied</a:t>
            </a:r>
            <a:r>
              <a:rPr lang="cs-CZ" sz="8000" i="1" dirty="0"/>
              <a:t> Mind and </a:t>
            </a:r>
            <a:r>
              <a:rPr lang="cs-CZ" sz="8000" i="1" dirty="0" err="1"/>
              <a:t>its</a:t>
            </a:r>
            <a:r>
              <a:rPr lang="cs-CZ" sz="8000" i="1" dirty="0"/>
              <a:t> </a:t>
            </a:r>
            <a:r>
              <a:rPr lang="cs-CZ" sz="8000" i="1" dirty="0" err="1"/>
              <a:t>Challenge</a:t>
            </a:r>
            <a:r>
              <a:rPr lang="cs-CZ" sz="8000" i="1" dirty="0"/>
              <a:t> to Western </a:t>
            </a:r>
            <a:r>
              <a:rPr lang="cs-CZ" sz="8000" i="1" dirty="0" err="1"/>
              <a:t>Thought</a:t>
            </a:r>
            <a:r>
              <a:rPr lang="cs-CZ" sz="8000" i="1" dirty="0"/>
              <a:t> </a:t>
            </a:r>
            <a:r>
              <a:rPr lang="cs-CZ" sz="8000" dirty="0"/>
              <a:t>(1999).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E/  </a:t>
            </a:r>
            <a:r>
              <a:rPr lang="cs-CZ" sz="8000" b="1" dirty="0"/>
              <a:t>ikoničnost</a:t>
            </a:r>
            <a:r>
              <a:rPr lang="cs-CZ" sz="8000" dirty="0"/>
              <a:t> – daleko šíře chápaná než v </a:t>
            </a:r>
            <a:r>
              <a:rPr lang="cs-CZ" sz="8000" dirty="0" err="1"/>
              <a:t>saussurovském</a:t>
            </a:r>
            <a:r>
              <a:rPr lang="cs-CZ" sz="8000" dirty="0"/>
              <a:t> smyslu slova: výrazné i ve studiu </a:t>
            </a:r>
            <a:r>
              <a:rPr lang="cs-CZ" sz="8000" b="1" dirty="0"/>
              <a:t>ZNAKOVÝCH JAZYKŮ; důraz na motivaci</a:t>
            </a:r>
            <a:r>
              <a:rPr lang="cs-CZ" sz="8000" dirty="0"/>
              <a:t>; S. TAUB, P. P. WILCOX </a:t>
            </a:r>
          </a:p>
          <a:p>
            <a:pPr marL="0" indent="0">
              <a:buNone/>
            </a:pPr>
            <a:r>
              <a:rPr lang="cs-CZ" sz="8000" dirty="0"/>
              <a:t>+ ● Komplexní pojem  </a:t>
            </a:r>
            <a:r>
              <a:rPr lang="cs-CZ" sz="8000" b="1" dirty="0"/>
              <a:t>jazykový obraz světa: konceptualizace světa obsažená v jazyce – </a:t>
            </a:r>
            <a:r>
              <a:rPr lang="cs-CZ" sz="8000" dirty="0" err="1"/>
              <a:t>Jerzy</a:t>
            </a:r>
            <a:r>
              <a:rPr lang="cs-CZ" sz="8000" dirty="0"/>
              <a:t> BARTMIŃSKI (Lublin) aj. – a slovanská větev kognitivně-kulturní lingvistiky); srov. už dříve </a:t>
            </a:r>
            <a:r>
              <a:rPr lang="cs-CZ" sz="8000" b="1" dirty="0" err="1"/>
              <a:t>worldview</a:t>
            </a:r>
            <a:r>
              <a:rPr lang="cs-CZ" sz="8000" dirty="0"/>
              <a:t> (</a:t>
            </a:r>
            <a:r>
              <a:rPr lang="cs-CZ" sz="8000" dirty="0" err="1"/>
              <a:t>Sapirova</a:t>
            </a:r>
            <a:r>
              <a:rPr lang="cs-CZ" sz="8000" dirty="0"/>
              <a:t> – </a:t>
            </a:r>
            <a:r>
              <a:rPr lang="cs-CZ" sz="8000" dirty="0" err="1"/>
              <a:t>Whorfova</a:t>
            </a:r>
            <a:r>
              <a:rPr lang="cs-CZ" sz="8000" dirty="0"/>
              <a:t> hypotéza) nebo </a:t>
            </a:r>
            <a:r>
              <a:rPr lang="cs-CZ" sz="8000" b="1" dirty="0" err="1"/>
              <a:t>Weltansicht</a:t>
            </a:r>
            <a:r>
              <a:rPr lang="cs-CZ" sz="8000" dirty="0"/>
              <a:t> (Humboldt)</a:t>
            </a:r>
          </a:p>
          <a:p>
            <a:pPr marL="0" indent="0">
              <a:buNone/>
            </a:pPr>
            <a:r>
              <a:rPr lang="cs-CZ" sz="8000" dirty="0"/>
              <a:t> </a:t>
            </a:r>
          </a:p>
          <a:p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93479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Konceptuální (pojmová) metafora (a metonymie)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4807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r>
              <a:rPr lang="cs-CZ" sz="8000" dirty="0"/>
              <a:t>● </a:t>
            </a:r>
            <a:r>
              <a:rPr lang="cs-CZ" sz="8000" cap="all" dirty="0" err="1"/>
              <a:t>Lakoff</a:t>
            </a:r>
            <a:r>
              <a:rPr lang="cs-CZ" sz="8000" cap="all" dirty="0"/>
              <a:t>, G. – Johnson, M.:</a:t>
            </a:r>
            <a:r>
              <a:rPr lang="cs-CZ" sz="8000" dirty="0"/>
              <a:t>  </a:t>
            </a:r>
          </a:p>
          <a:p>
            <a:r>
              <a:rPr lang="cs-CZ" sz="8000" dirty="0" err="1"/>
              <a:t>Metaphors</a:t>
            </a:r>
            <a:r>
              <a:rPr lang="cs-CZ" sz="8000" dirty="0"/>
              <a:t> </a:t>
            </a:r>
            <a:r>
              <a:rPr lang="cs-CZ" sz="8000" dirty="0" err="1"/>
              <a:t>We</a:t>
            </a:r>
            <a:r>
              <a:rPr lang="cs-CZ" sz="8000" dirty="0"/>
              <a:t> Live By, 1980.</a:t>
            </a:r>
          </a:p>
          <a:p>
            <a:endParaRPr lang="cs-CZ" sz="8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6480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● Metafory, kterými žijeme. Překlad </a:t>
            </a:r>
          </a:p>
          <a:p>
            <a:r>
              <a:rPr lang="cs-CZ" dirty="0"/>
              <a:t>M. Čejka. Brno: Host, 2002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407500" cy="385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568862" cy="3996000"/>
          </a:xfrm>
        </p:spPr>
      </p:pic>
    </p:spTree>
    <p:extLst>
      <p:ext uri="{BB962C8B-B14F-4D97-AF65-F5344CB8AC3E}">
        <p14:creationId xmlns:p14="http://schemas.microsoft.com/office/powerpoint/2010/main" val="141076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Tělesnost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cap="all" dirty="0">
                <a:cs typeface="Times New Roman" pitchFamily="18" charset="0"/>
              </a:rPr>
              <a:t>Johnson,</a:t>
            </a:r>
            <a:r>
              <a:rPr lang="cs-CZ" b="1" dirty="0">
                <a:cs typeface="Times New Roman" pitchFamily="18" charset="0"/>
              </a:rPr>
              <a:t> M.: </a:t>
            </a:r>
          </a:p>
          <a:p>
            <a:pPr marL="0" indent="0">
              <a:buNone/>
            </a:pP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Body in </a:t>
            </a: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Mind. </a:t>
            </a: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Bodily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Basis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of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Meaning</a:t>
            </a:r>
            <a:r>
              <a:rPr lang="cs-CZ" b="1" dirty="0">
                <a:cs typeface="Times New Roman" pitchFamily="18" charset="0"/>
              </a:rPr>
              <a:t>, </a:t>
            </a:r>
            <a:r>
              <a:rPr lang="cs-CZ" b="1" dirty="0" err="1">
                <a:cs typeface="Times New Roman" pitchFamily="18" charset="0"/>
              </a:rPr>
              <a:t>Imagination</a:t>
            </a:r>
            <a:r>
              <a:rPr lang="cs-CZ" b="1" dirty="0">
                <a:cs typeface="Times New Roman" pitchFamily="18" charset="0"/>
              </a:rPr>
              <a:t>, and </a:t>
            </a:r>
            <a:r>
              <a:rPr lang="cs-CZ" b="1" dirty="0" err="1">
                <a:cs typeface="Times New Roman" pitchFamily="18" charset="0"/>
              </a:rPr>
              <a:t>Reason</a:t>
            </a:r>
            <a:r>
              <a:rPr lang="cs-CZ" b="1" dirty="0">
                <a:cs typeface="Times New Roman" pitchFamily="18" charset="0"/>
              </a:rPr>
              <a:t> (1987).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239463" cy="4824000"/>
          </a:xfrm>
        </p:spPr>
      </p:pic>
    </p:spTree>
    <p:extLst>
      <p:ext uri="{BB962C8B-B14F-4D97-AF65-F5344CB8AC3E}">
        <p14:creationId xmlns:p14="http://schemas.microsoft.com/office/powerpoint/2010/main" val="2960875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Kategorizace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cs-CZ" sz="2000" cap="all" dirty="0" err="1"/>
              <a:t>Lakoff</a:t>
            </a:r>
            <a:r>
              <a:rPr lang="cs-CZ" sz="2000" cap="all" dirty="0"/>
              <a:t>, G.:</a:t>
            </a:r>
            <a:r>
              <a:rPr lang="cs-CZ" sz="2000" dirty="0"/>
              <a:t> </a:t>
            </a:r>
            <a:r>
              <a:rPr lang="cs-CZ" sz="2000" dirty="0" err="1"/>
              <a:t>Women</a:t>
            </a:r>
            <a:r>
              <a:rPr lang="cs-CZ" sz="2000" dirty="0"/>
              <a:t>, </a:t>
            </a:r>
            <a:r>
              <a:rPr lang="cs-CZ" sz="2000" dirty="0" err="1"/>
              <a:t>Fire</a:t>
            </a:r>
            <a:r>
              <a:rPr lang="cs-CZ" sz="2000" dirty="0"/>
              <a:t> and </a:t>
            </a:r>
            <a:r>
              <a:rPr lang="cs-CZ" sz="2000" dirty="0" err="1"/>
              <a:t>Dangerous</a:t>
            </a:r>
            <a:r>
              <a:rPr lang="cs-CZ" sz="2000" dirty="0"/>
              <a:t> </a:t>
            </a:r>
            <a:r>
              <a:rPr lang="cs-CZ" sz="2000" dirty="0" err="1"/>
              <a:t>Things</a:t>
            </a:r>
            <a:r>
              <a:rPr lang="cs-CZ" sz="2000" dirty="0"/>
              <a:t>. 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Categories</a:t>
            </a:r>
            <a:r>
              <a:rPr lang="cs-CZ" sz="2000" dirty="0"/>
              <a:t> </a:t>
            </a:r>
            <a:r>
              <a:rPr lang="cs-CZ" sz="2000" dirty="0" err="1"/>
              <a:t>Reveal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Mind, 1987.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cs-CZ" sz="2000" dirty="0"/>
              <a:t>Ženy, oheň a nebezpečné věci. Co kategorie vypovídají o naší mysli. Překlad D. Lukeš. Praha: Triáda, 2006.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42952"/>
            <a:ext cx="2545706" cy="356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88952"/>
            <a:ext cx="236057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D. Zkušenostní realismus (</a:t>
            </a:r>
            <a:r>
              <a:rPr lang="cs-CZ" dirty="0" err="1"/>
              <a:t>experiencionalismus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sz="2000" b="1" dirty="0"/>
              <a:t>● </a:t>
            </a:r>
            <a:r>
              <a:rPr lang="cs-CZ" sz="2000" dirty="0"/>
              <a:t>LAKOFF, G. – JOHNSON, M.</a:t>
            </a:r>
            <a:endParaRPr lang="cs-CZ" sz="2000" b="1" dirty="0"/>
          </a:p>
          <a:p>
            <a:pPr marL="0" indent="0">
              <a:buNone/>
            </a:pPr>
            <a:r>
              <a:rPr lang="en-US" sz="2000" b="1" dirty="0"/>
              <a:t>Philosophy in the Flesh: </a:t>
            </a:r>
          </a:p>
          <a:p>
            <a:pPr marL="0" indent="0">
              <a:buNone/>
            </a:pPr>
            <a:r>
              <a:rPr lang="en-US" sz="2000" dirty="0"/>
              <a:t>The Embodied Mind and Its Challenge to Western Though</a:t>
            </a:r>
            <a:r>
              <a:rPr lang="cs-CZ" sz="2000" dirty="0"/>
              <a:t>, 1999.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15" y="2204864"/>
            <a:ext cx="3821850" cy="4104000"/>
          </a:xfrm>
        </p:spPr>
      </p:pic>
    </p:spTree>
    <p:extLst>
      <p:ext uri="{BB962C8B-B14F-4D97-AF65-F5344CB8AC3E}">
        <p14:creationId xmlns:p14="http://schemas.microsoft.com/office/powerpoint/2010/main" val="4041847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370809" cy="1296144"/>
          </a:xfrm>
        </p:spPr>
        <p:txBody>
          <a:bodyPr>
            <a:normAutofit fontScale="90000"/>
          </a:bodyPr>
          <a:lstStyle/>
          <a:p>
            <a:r>
              <a:rPr lang="cs-CZ" dirty="0"/>
              <a:t>E. Sémiotické aspekty jazyka – důraz na ikoničnost (souvislost formy a významu)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04248" y="4077072"/>
            <a:ext cx="2227834" cy="2592000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340768"/>
            <a:ext cx="3888973" cy="18715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2" y="1364228"/>
            <a:ext cx="2505075" cy="18192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7" y="5092363"/>
            <a:ext cx="1685925" cy="1676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212976"/>
            <a:ext cx="3258517" cy="198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32" y="3742363"/>
            <a:ext cx="3600000" cy="270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1700808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6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Uplatnění </a:t>
            </a:r>
            <a:r>
              <a:rPr lang="cs-CZ" sz="4000" b="1" dirty="0" err="1"/>
              <a:t>kognitivnělingvistických</a:t>
            </a:r>
            <a:r>
              <a:rPr lang="cs-CZ" sz="4000" b="1" dirty="0"/>
              <a:t> principů v lingvistice znakových jazyků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464496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Tělesnost v prostoru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Silný podíl ikoničnosti v jazyce a komunikaci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Ikoničnost + metaforičnost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angloamerická literatura</a:t>
            </a:r>
          </a:p>
          <a:p>
            <a:pPr marL="0" indent="0">
              <a:buNone/>
            </a:pPr>
            <a:r>
              <a:rPr lang="cs-CZ" dirty="0"/>
              <a:t>- české pokusy (metafora, kategorizace, prostorová schémata, konceptualizace emocí, stereotypy – DP, BP)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12776"/>
            <a:ext cx="3456384" cy="49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6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Česká kognitivně-kulturní lingvistika ve vztahu ke znakovým jazykům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3217548" cy="452596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1700808"/>
            <a:ext cx="3340173" cy="47198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013177"/>
            <a:ext cx="276758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4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9208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Jazykový obraz světa</a:t>
            </a:r>
            <a:br>
              <a:rPr lang="cs-CZ" dirty="0"/>
            </a:b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/>
              <a:t>● </a:t>
            </a:r>
            <a:r>
              <a:rPr lang="cs-CZ" sz="2200" b="1" dirty="0"/>
              <a:t>konceptualizace světa obsažená v jazyce; způsob chápání světa, jak ho lze vyčíst z jazyka  (a na základě jazyka systematicky studovat); interpretace světa; struktura soudů o světě…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- „evropská“ – „slovanská“ varianta kognitivní lingvistiky  s kulturním přesahem (Polsko, Rusko…)</a:t>
            </a:r>
            <a:br>
              <a:rPr lang="cs-CZ" sz="2200" dirty="0"/>
            </a:br>
            <a:r>
              <a:rPr lang="cs-CZ" sz="2200" dirty="0" err="1"/>
              <a:t>Jerzy</a:t>
            </a:r>
            <a:r>
              <a:rPr lang="cs-CZ" sz="2200" dirty="0"/>
              <a:t> </a:t>
            </a:r>
            <a:r>
              <a:rPr lang="cs-CZ" sz="2200" dirty="0" err="1"/>
              <a:t>Bartmiński</a:t>
            </a:r>
            <a:r>
              <a:rPr lang="cs-CZ" sz="2200" dirty="0"/>
              <a:t> (Lublin)</a:t>
            </a:r>
            <a:br>
              <a:rPr lang="cs-CZ" sz="2200" dirty="0"/>
            </a:br>
            <a:endParaRPr lang="cs-CZ" sz="2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0968"/>
            <a:ext cx="2339752" cy="33782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262865" cy="325286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3212976"/>
            <a:ext cx="2361216" cy="33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Atestace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5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dirty="0" smtClean="0"/>
              <a:t>Ústní </a:t>
            </a:r>
            <a:r>
              <a:rPr lang="cs-CZ" dirty="0"/>
              <a:t>zkouška: dvě otázky a rozprava nad seznamem prostudované odborné literatury, zaslaným předem vyučující. </a:t>
            </a:r>
            <a:endParaRPr lang="cs-CZ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dirty="0"/>
              <a:t>Jedna z </a:t>
            </a:r>
            <a:r>
              <a:rPr lang="cs-CZ" dirty="0" smtClean="0"/>
              <a:t>otázek může </a:t>
            </a:r>
            <a:r>
              <a:rPr lang="cs-CZ" dirty="0"/>
              <a:t>být nahrazena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dirty="0"/>
              <a:t>průběžnou prací pro </a:t>
            </a:r>
            <a:r>
              <a:rPr lang="cs-CZ" dirty="0" smtClean="0"/>
              <a:t>společný projekt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dirty="0" smtClean="0"/>
              <a:t>(viz dále)</a:t>
            </a:r>
            <a:endParaRPr lang="cs-CZ" sz="40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57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80928"/>
            <a:ext cx="3844952" cy="2880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cs-CZ" dirty="0"/>
              <a:t>Díky za pozornost – pokračování příště!</a:t>
            </a:r>
          </a:p>
        </p:txBody>
      </p:sp>
    </p:spTree>
    <p:extLst>
      <p:ext uri="{BB962C8B-B14F-4D97-AF65-F5344CB8AC3E}">
        <p14:creationId xmlns:p14="http://schemas.microsoft.com/office/powerpoint/2010/main" val="67692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94122"/>
          </a:xfrm>
        </p:spPr>
        <p:txBody>
          <a:bodyPr>
            <a:normAutofit/>
          </a:bodyPr>
          <a:lstStyle/>
          <a:p>
            <a:r>
              <a:rPr lang="cs-CZ" dirty="0"/>
              <a:t>Dvě linie </a:t>
            </a:r>
            <a:r>
              <a:rPr lang="cs-CZ" dirty="0" smtClean="0"/>
              <a:t>předmětu 1: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12568"/>
          </a:xfrm>
        </p:spPr>
        <p:txBody>
          <a:bodyPr>
            <a:normAutofit/>
          </a:bodyPr>
          <a:lstStyle/>
          <a:p>
            <a:pPr marL="514350" indent="-514350" algn="ctr">
              <a:buAutoNum type="alphaLcParenR"/>
            </a:pPr>
            <a:endParaRPr lang="cs-CZ" b="1" dirty="0" smtClean="0"/>
          </a:p>
          <a:p>
            <a:pPr marL="514350" indent="-514350" algn="ctr">
              <a:buAutoNum type="alphaLcParenR"/>
            </a:pPr>
            <a:r>
              <a:rPr lang="cs-CZ" b="1" dirty="0" smtClean="0"/>
              <a:t>Přednášková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b) </a:t>
            </a:r>
            <a:r>
              <a:rPr lang="cs-CZ" b="1" dirty="0" smtClean="0"/>
              <a:t>Seminární:  četba, </a:t>
            </a:r>
            <a:r>
              <a:rPr lang="cs-CZ" b="1" dirty="0" smtClean="0"/>
              <a:t>úkoly, společná práce</a:t>
            </a:r>
            <a:endParaRPr lang="cs-CZ" b="1" dirty="0" smtClean="0"/>
          </a:p>
          <a:p>
            <a:pPr algn="ctr">
              <a:buFontTx/>
              <a:buChar char="-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7321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Dvě linie </a:t>
            </a:r>
            <a:r>
              <a:rPr lang="cs-CZ" dirty="0" smtClean="0"/>
              <a:t>předmětu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1) Kognitivní </a:t>
            </a:r>
            <a:r>
              <a:rPr lang="cs-CZ" dirty="0"/>
              <a:t>a kulturní lingvistika, etnolingvistika, antropologická lingvistika</a:t>
            </a:r>
          </a:p>
          <a:p>
            <a:pPr algn="ctr">
              <a:buFontTx/>
              <a:buChar char="-"/>
            </a:pPr>
            <a:r>
              <a:rPr lang="cs-CZ" dirty="0"/>
              <a:t>široké téma „člověk  v jazyce“ </a:t>
            </a:r>
          </a:p>
          <a:p>
            <a:pPr marL="0" indent="0" algn="ctr">
              <a:buNone/>
            </a:pPr>
            <a:r>
              <a:rPr lang="cs-CZ" dirty="0"/>
              <a:t>s orientací na konceptualizaci člověka, </a:t>
            </a:r>
          </a:p>
          <a:p>
            <a:pPr marL="0" indent="0" algn="ctr">
              <a:buNone/>
            </a:pPr>
            <a:r>
              <a:rPr lang="cs-CZ" dirty="0" smtClean="0"/>
              <a:t>hlavně na člověka jako bytost emocionální + konceptualizaci emocí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2) Neverbální komunikace (hlavně mimika) spojená s vyjadřováním a konceptualizaci emocí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Kulturní aspekty vyjadřování a konceptualizace emocí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13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dirty="0"/>
              <a:t>Přístupy k jazyku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51920" y="5013176"/>
            <a:ext cx="1203777" cy="12072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7762CE-A040-4048-BB3F-1DF0435F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363272" cy="5184576"/>
          </a:xfrm>
        </p:spPr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hy-AM" dirty="0"/>
              <a:t>֍</a:t>
            </a:r>
            <a:r>
              <a:rPr lang="cs-CZ" dirty="0"/>
              <a:t>  </a:t>
            </a:r>
            <a:r>
              <a:rPr lang="cs-CZ" b="1" dirty="0"/>
              <a:t>strukturní / strukturně-funkční</a:t>
            </a:r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hy-AM" b="1" dirty="0"/>
              <a:t>֍</a:t>
            </a:r>
            <a:r>
              <a:rPr lang="cs-CZ" b="1" dirty="0"/>
              <a:t> kognitivní (kognitivní a kulturní lingvistika)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hy-AM" b="1" dirty="0"/>
              <a:t>֍</a:t>
            </a:r>
            <a:r>
              <a:rPr lang="cs-CZ" b="1" dirty="0"/>
              <a:t> komunikační (</a:t>
            </a:r>
            <a:r>
              <a:rPr lang="cs-CZ" b="1" dirty="0" err="1"/>
              <a:t>pragmalingvistika</a:t>
            </a:r>
            <a:r>
              <a:rPr lang="cs-CZ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36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08912" cy="720079"/>
          </a:xfrm>
        </p:spPr>
        <p:txBody>
          <a:bodyPr/>
          <a:lstStyle/>
          <a:p>
            <a:r>
              <a:rPr lang="cs-CZ" b="1" dirty="0"/>
              <a:t>Přístupy k jazyku a dimenze znaku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136904" cy="414970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FF0000"/>
                </a:solidFill>
              </a:rPr>
              <a:t>Dimenze znaku a dimenze jeho zkoumání – sémiotiky (Charles Morris)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● </a:t>
            </a:r>
            <a:r>
              <a:rPr lang="cs-CZ" sz="2000" b="1" dirty="0"/>
              <a:t>Dimenze s</a:t>
            </a:r>
            <a:r>
              <a:rPr lang="cs-CZ" sz="2000" b="1" dirty="0">
                <a:solidFill>
                  <a:schemeClr val="tx1"/>
                </a:solidFill>
              </a:rPr>
              <a:t>yntaktická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b="1" dirty="0">
                <a:solidFill>
                  <a:schemeClr val="tx1"/>
                </a:solidFill>
              </a:rPr>
              <a:t>syntaktika</a:t>
            </a:r>
            <a:r>
              <a:rPr lang="cs-CZ" sz="2000" dirty="0">
                <a:solidFill>
                  <a:schemeClr val="tx1"/>
                </a:solidFill>
              </a:rPr>
              <a:t> (vztahy znaků </a:t>
            </a:r>
            <a:r>
              <a:rPr lang="cs-CZ" sz="2000" b="1" dirty="0">
                <a:solidFill>
                  <a:schemeClr val="tx1"/>
                </a:solidFill>
              </a:rPr>
              <a:t>mezi sebou</a:t>
            </a:r>
            <a:r>
              <a:rPr lang="cs-CZ" sz="2000" dirty="0">
                <a:solidFill>
                  <a:schemeClr val="tx1"/>
                </a:solidFill>
              </a:rPr>
              <a:t>, uvnitř jazykového systému)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→ strukturní přístup: </a:t>
            </a:r>
            <a:r>
              <a:rPr lang="cs-CZ" sz="2000" dirty="0">
                <a:solidFill>
                  <a:srgbClr val="FF0000"/>
                </a:solidFill>
              </a:rPr>
              <a:t>STRUKTURNÍ LINGVISTIKA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● </a:t>
            </a:r>
            <a:r>
              <a:rPr lang="cs-CZ" sz="2000" b="1" dirty="0"/>
              <a:t>Dimenze p</a:t>
            </a:r>
            <a:r>
              <a:rPr lang="cs-CZ" sz="2000" b="1" dirty="0">
                <a:solidFill>
                  <a:schemeClr val="tx1"/>
                </a:solidFill>
              </a:rPr>
              <a:t>ragmatická - pragmatika</a:t>
            </a:r>
            <a:r>
              <a:rPr lang="cs-CZ" sz="2000" dirty="0">
                <a:solidFill>
                  <a:schemeClr val="tx1"/>
                </a:solidFill>
              </a:rPr>
              <a:t> (vztahy znaků </a:t>
            </a:r>
            <a:r>
              <a:rPr lang="cs-CZ" sz="2000" b="1" dirty="0">
                <a:solidFill>
                  <a:schemeClr val="tx1"/>
                </a:solidFill>
              </a:rPr>
              <a:t>k uživatelům / interpretům </a:t>
            </a:r>
            <a:r>
              <a:rPr lang="cs-CZ" sz="2000" dirty="0">
                <a:solidFill>
                  <a:schemeClr val="tx1"/>
                </a:solidFill>
              </a:rPr>
              <a:t>a jejich cílům, k situaci komunikace)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→ komunikační přístup: </a:t>
            </a:r>
            <a:r>
              <a:rPr lang="cs-CZ" sz="2000" dirty="0">
                <a:solidFill>
                  <a:srgbClr val="FF0000"/>
                </a:solidFill>
              </a:rPr>
              <a:t>KOMUNIKAČNÍ / PRAGMATICKÁ LINGVISTIKA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● </a:t>
            </a:r>
            <a:r>
              <a:rPr lang="cs-CZ" sz="2000" b="1" dirty="0"/>
              <a:t>Dimenze s</a:t>
            </a:r>
            <a:r>
              <a:rPr lang="cs-CZ" sz="2000" b="1" dirty="0">
                <a:solidFill>
                  <a:schemeClr val="tx1"/>
                </a:solidFill>
              </a:rPr>
              <a:t>émantická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b="1" dirty="0">
                <a:solidFill>
                  <a:schemeClr val="tx1"/>
                </a:solidFill>
              </a:rPr>
              <a:t>sémantika</a:t>
            </a:r>
            <a:r>
              <a:rPr lang="cs-CZ" sz="2000" dirty="0">
                <a:solidFill>
                  <a:schemeClr val="tx1"/>
                </a:solidFill>
              </a:rPr>
              <a:t> (vztahy znaků </a:t>
            </a:r>
            <a:r>
              <a:rPr lang="cs-CZ" sz="2000" b="1" dirty="0">
                <a:solidFill>
                  <a:schemeClr val="tx1"/>
                </a:solidFill>
              </a:rPr>
              <a:t>k označovaným skutečnostem</a:t>
            </a:r>
            <a:r>
              <a:rPr lang="cs-CZ" sz="2000" dirty="0">
                <a:solidFill>
                  <a:schemeClr val="tx1"/>
                </a:solidFill>
              </a:rPr>
              <a:t>, resp. k jejich obrazům/ pojmům v mysli uživatelů)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>
                <a:solidFill>
                  <a:schemeClr val="tx1"/>
                </a:solidFill>
              </a:rPr>
              <a:t>→ kognitivní přístup: </a:t>
            </a:r>
            <a:r>
              <a:rPr lang="cs-CZ" sz="2000" dirty="0">
                <a:solidFill>
                  <a:srgbClr val="FF0000"/>
                </a:solidFill>
              </a:rPr>
              <a:t>KOGNITIVNÍ LINGVISTIKA</a:t>
            </a:r>
          </a:p>
        </p:txBody>
      </p:sp>
      <p:pic>
        <p:nvPicPr>
          <p:cNvPr id="23555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19872" y="5352742"/>
            <a:ext cx="2963756" cy="1316617"/>
          </a:xfrm>
        </p:spPr>
      </p:pic>
    </p:spTree>
    <p:extLst>
      <p:ext uri="{BB962C8B-B14F-4D97-AF65-F5344CB8AC3E}">
        <p14:creationId xmlns:p14="http://schemas.microsoft.com/office/powerpoint/2010/main" val="173226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Dobrý den</a:t>
            </a:r>
            <a:r>
              <a:rPr lang="cs-CZ" dirty="0" smtClean="0"/>
              <a:t>!</a:t>
            </a:r>
            <a:br>
              <a:rPr lang="cs-CZ" dirty="0" smtClean="0"/>
            </a:br>
            <a:r>
              <a:rPr lang="cs-CZ" sz="2700" dirty="0"/>
              <a:t>Co zajímá </a:t>
            </a:r>
            <a:r>
              <a:rPr lang="cs-CZ" sz="2700" dirty="0" smtClean="0"/>
              <a:t>na tomto vyjádření různé </a:t>
            </a:r>
            <a:r>
              <a:rPr lang="cs-CZ" sz="2700" dirty="0"/>
              <a:t>jazykovědné přístupy (a disciplíny</a:t>
            </a:r>
            <a:r>
              <a:rPr lang="cs-CZ" sz="2700" dirty="0" smtClean="0"/>
              <a:t>)?</a:t>
            </a:r>
            <a:r>
              <a:rPr lang="cs-CZ" sz="2700" dirty="0"/>
              <a:t/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 perspektivě přístupu strukturního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 perspektivě přístupu </a:t>
            </a:r>
            <a:r>
              <a:rPr lang="cs-CZ" dirty="0" smtClean="0"/>
              <a:t>kognitivně-kulturního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 perspektivě přístupu </a:t>
            </a:r>
            <a:r>
              <a:rPr lang="cs-CZ" dirty="0" smtClean="0"/>
              <a:t>komunikačního (</a:t>
            </a:r>
            <a:r>
              <a:rPr lang="cs-CZ" dirty="0" err="1" smtClean="0"/>
              <a:t>pragmalingvistického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2816"/>
            <a:ext cx="999831" cy="5243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941168"/>
            <a:ext cx="999831" cy="5243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56992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5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1975</Words>
  <Application>Microsoft Office PowerPoint</Application>
  <PresentationFormat>Předvádění na obrazovce (4:3)</PresentationFormat>
  <Paragraphs>262</Paragraphs>
  <Slides>40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9" baseType="lpstr">
      <vt:lpstr>Arial</vt:lpstr>
      <vt:lpstr>Bookman Old Style</vt:lpstr>
      <vt:lpstr>Calibri</vt:lpstr>
      <vt:lpstr>Calibri Light</vt:lpstr>
      <vt:lpstr>Georgia</vt:lpstr>
      <vt:lpstr>Times New Roman</vt:lpstr>
      <vt:lpstr>Wingdings 2</vt:lpstr>
      <vt:lpstr>Motiv systému Office</vt:lpstr>
      <vt:lpstr>Motiv Office</vt:lpstr>
      <vt:lpstr>                  Přístupy k jazyku I. ZS 2022/2023   ÚJKN  středa 12.30 – 14.00   (č. 21 + platforma Moodle)  Moodle:  https://dl1.cuni.cz/course/view.php?id=10795                </vt:lpstr>
      <vt:lpstr>Sylabus</vt:lpstr>
      <vt:lpstr>Prezentace aplikace PowerPoint</vt:lpstr>
      <vt:lpstr> Atestace </vt:lpstr>
      <vt:lpstr>Dvě linie předmětu 1:</vt:lpstr>
      <vt:lpstr>Dvě linie předmětu 2</vt:lpstr>
      <vt:lpstr>Přístupy k jazyku</vt:lpstr>
      <vt:lpstr>Přístupy k jazyku a dimenze znaku</vt:lpstr>
      <vt:lpstr>Dobrý den! Co zajímá na tomto vyjádření různé jazykovědné přístupy (a disciplíny)? </vt:lpstr>
      <vt:lpstr>ZS 2022/23: Kognitivní lingvistika</vt:lpstr>
      <vt:lpstr>Lingvistika kognitivně-kulturní</vt:lpstr>
      <vt:lpstr> MYSL JE NÁDOBA / HLAVA JE NÁDOBA (METAFORA) </vt:lpstr>
      <vt:lpstr>Metafora HLAVA JE NÁDOBA</vt:lpstr>
      <vt:lpstr>+ doplňková metafora ABSTRAKTA JSOU KONKRÉTA (věci, látky, lidi)</vt:lpstr>
      <vt:lpstr>Miloš Macourek: O holčičce s náhradní hlavou</vt:lpstr>
      <vt:lpstr>Marge, můj mozek je jako počítač…</vt:lpstr>
      <vt:lpstr> Metafora není primárně „ve slovech“, ale v pojmech, v myšlení </vt:lpstr>
      <vt:lpstr>Znakové jazyky?</vt:lpstr>
      <vt:lpstr> Jiří Voskovec Janu Werichovi 19. 6. 1962 </vt:lpstr>
      <vt:lpstr>Prezentace aplikace PowerPoint</vt:lpstr>
      <vt:lpstr>Vyjádření  z běžné debaty: o čem svědčí? </vt:lpstr>
      <vt:lpstr>Co lze z jazyka (mj.) „vyčíst“?</vt:lpstr>
      <vt:lpstr>Antropocentrismus, antropomorfizace</vt:lpstr>
      <vt:lpstr>  Oči + brýle – tělesnost a kultura:  obojí se promítá do jazyka  </vt:lpstr>
      <vt:lpstr>Univerzalismus a relativismus</vt:lpstr>
      <vt:lpstr> Byly pak brylle ty (…) z skla domnění vykroužleny: a rámcové, v nichž byly ufasované, byli  z rohu, jenž zvyk slove. Vstrčil mi je pak, na mé štěstí, křivě jaksi, takže mi plně na oči nedoléhaly, a já hlavy pozdvihna a zraku podnesa, čistě přirozeně na věc hleděti sem mohl.  (Jan Ámos Komenský, Labyrint světa a ráj srdce: Všudybud nasazuje hrdinovi brýle Mámení)</vt:lpstr>
      <vt:lpstr>Kognitivně-kulturní lingvistika</vt:lpstr>
      <vt:lpstr>Příklady – barevné spektrum (pro všechny stejné) a konceptualizace barev (v různých jazycích různá)</vt:lpstr>
      <vt:lpstr>Jaká je to barva?</vt:lpstr>
      <vt:lpstr>Další příklad různosti obrazů / modelů světa:  č. svobodný, svoboda ≠ angl. free, freedom</vt:lpstr>
      <vt:lpstr>Východiska a témata kognitivní lingvistiky (mluvených i znakových jazyků) – stručně:</vt:lpstr>
      <vt:lpstr>A. Konceptuální (pojmová) metafora (a metonymie)</vt:lpstr>
      <vt:lpstr>B. Tělesnost </vt:lpstr>
      <vt:lpstr>C. Kategorizace</vt:lpstr>
      <vt:lpstr> D. Zkušenostní realismus (experiencionalismus)</vt:lpstr>
      <vt:lpstr>E. Sémiotické aspekty jazyka – důraz na ikoničnost (souvislost formy a významu)</vt:lpstr>
      <vt:lpstr>Uplatnění kognitivnělingvistických principů v lingvistice znakových jazyků </vt:lpstr>
      <vt:lpstr>Česká kognitivně-kulturní lingvistika ve vztahu ke znakovým jazykům</vt:lpstr>
      <vt:lpstr>    Jazykový obraz světa   ● konceptualizace světa obsažená v jazyce; způsob chápání světa, jak ho lze vyčíst z jazyka  (a na základě jazyka systematicky studovat); interpretace světa; struktura soudů o světě… - „evropská“ – „slovanská“ varianta kognitivní lingvistiky  s kulturním přesahem (Polsko, Rusko…) Jerzy Bartmiński (Lublin) </vt:lpstr>
      <vt:lpstr>Díky za pozornost – pokračování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kognitivní lingvistiky  pro bakaláře ČJL (přednáška)  Kognitivní lingvistika pro magistry ČNES (přednáška + seminář)</dc:title>
  <dc:creator>Irena</dc:creator>
  <cp:lastModifiedBy>Irena Vaňková</cp:lastModifiedBy>
  <cp:revision>155</cp:revision>
  <cp:lastPrinted>2013-10-02T16:43:10Z</cp:lastPrinted>
  <dcterms:created xsi:type="dcterms:W3CDTF">2013-02-20T14:55:57Z</dcterms:created>
  <dcterms:modified xsi:type="dcterms:W3CDTF">2022-10-04T23:35:44Z</dcterms:modified>
</cp:coreProperties>
</file>