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1" r:id="rId6"/>
    <p:sldId id="262" r:id="rId7"/>
    <p:sldId id="264" r:id="rId8"/>
    <p:sldId id="265" r:id="rId9"/>
    <p:sldId id="259" r:id="rId10"/>
    <p:sldId id="260" r:id="rId11"/>
    <p:sldId id="266" r:id="rId12"/>
    <p:sldId id="267" r:id="rId1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1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88" d="100"/>
          <a:sy n="88" d="100"/>
        </p:scale>
        <p:origin x="22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709F4-AA63-475F-9938-5A399D54DD2E}"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AF96AB09-6ECA-42EC-8E70-AAB537E966F1}">
      <dgm:prSet/>
      <dgm:spPr/>
      <dgm:t>
        <a:bodyPr/>
        <a:lstStyle/>
        <a:p>
          <a:r>
            <a:rPr lang="en-GB" b="1"/>
            <a:t>Google Scholar </a:t>
          </a:r>
          <a:r>
            <a:rPr lang="en-GB"/>
            <a:t>and</a:t>
          </a:r>
          <a:r>
            <a:rPr lang="en-GB" b="1"/>
            <a:t> PubMed </a:t>
          </a:r>
          <a:r>
            <a:rPr lang="en-GB"/>
            <a:t>were searched using terms for </a:t>
          </a:r>
          <a:r>
            <a:rPr lang="en-GB" b="1"/>
            <a:t>meditation </a:t>
          </a:r>
          <a:r>
            <a:rPr lang="en-GB"/>
            <a:t>and </a:t>
          </a:r>
          <a:r>
            <a:rPr lang="en-GB" b="1"/>
            <a:t>mindfulness practices</a:t>
          </a:r>
          <a:r>
            <a:rPr lang="en-GB"/>
            <a:t>. </a:t>
          </a:r>
          <a:endParaRPr lang="en-US"/>
        </a:p>
      </dgm:t>
    </dgm:pt>
    <dgm:pt modelId="{9588C323-56F4-41DD-951E-64584092EAD0}" type="parTrans" cxnId="{52031036-90A8-4A5D-8A56-AEACC0387A04}">
      <dgm:prSet/>
      <dgm:spPr/>
      <dgm:t>
        <a:bodyPr/>
        <a:lstStyle/>
        <a:p>
          <a:endParaRPr lang="en-US"/>
        </a:p>
      </dgm:t>
    </dgm:pt>
    <dgm:pt modelId="{A188654B-B0DF-4749-949D-77445DABFF57}" type="sibTrans" cxnId="{52031036-90A8-4A5D-8A56-AEACC0387A04}">
      <dgm:prSet/>
      <dgm:spPr/>
      <dgm:t>
        <a:bodyPr/>
        <a:lstStyle/>
        <a:p>
          <a:endParaRPr lang="en-US"/>
        </a:p>
      </dgm:t>
    </dgm:pt>
    <dgm:pt modelId="{F4EE8E60-1CCA-4462-8D24-2025C8FFDC45}">
      <dgm:prSet/>
      <dgm:spPr/>
      <dgm:t>
        <a:bodyPr/>
        <a:lstStyle/>
        <a:p>
          <a:r>
            <a:rPr lang="en-GB"/>
            <a:t>Three sources were selected to describe the specific views on concepts of mindfulness and meditation;</a:t>
          </a:r>
          <a:endParaRPr lang="en-US"/>
        </a:p>
      </dgm:t>
    </dgm:pt>
    <dgm:pt modelId="{2EF49152-6E56-4F29-BD5F-591E840E321A}" type="parTrans" cxnId="{5CF1C245-3137-47B0-A611-45B730E2BE24}">
      <dgm:prSet/>
      <dgm:spPr/>
      <dgm:t>
        <a:bodyPr/>
        <a:lstStyle/>
        <a:p>
          <a:endParaRPr lang="en-US"/>
        </a:p>
      </dgm:t>
    </dgm:pt>
    <dgm:pt modelId="{19C7C5A6-953C-4992-A3BE-D0FD0908441B}" type="sibTrans" cxnId="{5CF1C245-3137-47B0-A611-45B730E2BE24}">
      <dgm:prSet/>
      <dgm:spPr/>
      <dgm:t>
        <a:bodyPr/>
        <a:lstStyle/>
        <a:p>
          <a:endParaRPr lang="en-US"/>
        </a:p>
      </dgm:t>
    </dgm:pt>
    <dgm:pt modelId="{33C98546-BAE6-4185-B1F0-7868FFE85D97}">
      <dgm:prSet/>
      <dgm:spPr/>
      <dgm:t>
        <a:bodyPr/>
        <a:lstStyle/>
        <a:p>
          <a:r>
            <a:rPr lang="en-GB"/>
            <a:t>from the approximately 20 sources, considered to be used for the topic,</a:t>
          </a:r>
          <a:endParaRPr lang="en-US"/>
        </a:p>
      </dgm:t>
    </dgm:pt>
    <dgm:pt modelId="{1E896181-119D-4638-B47B-1BF9843E21A2}" type="parTrans" cxnId="{EC96A90D-8AEE-4CB1-A4A0-907E2EA33A6C}">
      <dgm:prSet/>
      <dgm:spPr/>
      <dgm:t>
        <a:bodyPr/>
        <a:lstStyle/>
        <a:p>
          <a:endParaRPr lang="en-US"/>
        </a:p>
      </dgm:t>
    </dgm:pt>
    <dgm:pt modelId="{C7FD27AA-B0E4-4D36-B305-C4C7C0D6F2C7}" type="sibTrans" cxnId="{EC96A90D-8AEE-4CB1-A4A0-907E2EA33A6C}">
      <dgm:prSet/>
      <dgm:spPr/>
      <dgm:t>
        <a:bodyPr/>
        <a:lstStyle/>
        <a:p>
          <a:endParaRPr lang="en-US"/>
        </a:p>
      </dgm:t>
    </dgm:pt>
    <dgm:pt modelId="{B5BE0160-7782-4C00-8B19-E8AC953E879F}">
      <dgm:prSet/>
      <dgm:spPr/>
      <dgm:t>
        <a:bodyPr/>
        <a:lstStyle/>
        <a:p>
          <a:r>
            <a:rPr lang="en-GB"/>
            <a:t>8 of them were reviewed. (2017-2021)</a:t>
          </a:r>
          <a:endParaRPr lang="en-US"/>
        </a:p>
      </dgm:t>
    </dgm:pt>
    <dgm:pt modelId="{7319107A-2CC3-4364-B2DB-5EBDA0C3CF18}" type="parTrans" cxnId="{7EBA410A-27F3-414B-9877-062413BB95A5}">
      <dgm:prSet/>
      <dgm:spPr/>
      <dgm:t>
        <a:bodyPr/>
        <a:lstStyle/>
        <a:p>
          <a:endParaRPr lang="en-US"/>
        </a:p>
      </dgm:t>
    </dgm:pt>
    <dgm:pt modelId="{CAE8088B-11C6-49B3-AFCE-BA48933B7B15}" type="sibTrans" cxnId="{7EBA410A-27F3-414B-9877-062413BB95A5}">
      <dgm:prSet/>
      <dgm:spPr/>
      <dgm:t>
        <a:bodyPr/>
        <a:lstStyle/>
        <a:p>
          <a:endParaRPr lang="en-US"/>
        </a:p>
      </dgm:t>
    </dgm:pt>
    <dgm:pt modelId="{A1420E2D-6491-4865-AFA9-52BAC51F3E0E}">
      <dgm:prSet/>
      <dgm:spPr/>
      <dgm:t>
        <a:bodyPr/>
        <a:lstStyle/>
        <a:p>
          <a:r>
            <a:rPr lang="en-GB"/>
            <a:t>Most study outcomes targeted and registered the positive effects of meditation.</a:t>
          </a:r>
          <a:endParaRPr lang="en-US"/>
        </a:p>
      </dgm:t>
    </dgm:pt>
    <dgm:pt modelId="{000DCB8B-2593-4FAA-AD0F-0303CB143085}" type="parTrans" cxnId="{5C43AC66-6FEE-4AD2-8AFF-496D6570048C}">
      <dgm:prSet/>
      <dgm:spPr/>
      <dgm:t>
        <a:bodyPr/>
        <a:lstStyle/>
        <a:p>
          <a:endParaRPr lang="en-US"/>
        </a:p>
      </dgm:t>
    </dgm:pt>
    <dgm:pt modelId="{EA72155A-1027-46B4-B41A-EA41D9631767}" type="sibTrans" cxnId="{5C43AC66-6FEE-4AD2-8AFF-496D6570048C}">
      <dgm:prSet/>
      <dgm:spPr/>
      <dgm:t>
        <a:bodyPr/>
        <a:lstStyle/>
        <a:p>
          <a:endParaRPr lang="en-US"/>
        </a:p>
      </dgm:t>
    </dgm:pt>
    <dgm:pt modelId="{5889E072-758E-498A-B8E0-CC25892862A9}" type="pres">
      <dgm:prSet presAssocID="{F3A709F4-AA63-475F-9938-5A399D54DD2E}" presName="linear" presStyleCnt="0">
        <dgm:presLayoutVars>
          <dgm:animLvl val="lvl"/>
          <dgm:resizeHandles val="exact"/>
        </dgm:presLayoutVars>
      </dgm:prSet>
      <dgm:spPr/>
    </dgm:pt>
    <dgm:pt modelId="{42A64B65-E44E-41A2-806E-979E9C277BC0}" type="pres">
      <dgm:prSet presAssocID="{AF96AB09-6ECA-42EC-8E70-AAB537E966F1}" presName="parentText" presStyleLbl="node1" presStyleIdx="0" presStyleCnt="5">
        <dgm:presLayoutVars>
          <dgm:chMax val="0"/>
          <dgm:bulletEnabled val="1"/>
        </dgm:presLayoutVars>
      </dgm:prSet>
      <dgm:spPr/>
    </dgm:pt>
    <dgm:pt modelId="{EE78FB06-2FA1-4EAE-91DF-5CC14FA37181}" type="pres">
      <dgm:prSet presAssocID="{A188654B-B0DF-4749-949D-77445DABFF57}" presName="spacer" presStyleCnt="0"/>
      <dgm:spPr/>
    </dgm:pt>
    <dgm:pt modelId="{A593E7DF-9C3B-44A7-B21D-7571F04BE7DA}" type="pres">
      <dgm:prSet presAssocID="{F4EE8E60-1CCA-4462-8D24-2025C8FFDC45}" presName="parentText" presStyleLbl="node1" presStyleIdx="1" presStyleCnt="5">
        <dgm:presLayoutVars>
          <dgm:chMax val="0"/>
          <dgm:bulletEnabled val="1"/>
        </dgm:presLayoutVars>
      </dgm:prSet>
      <dgm:spPr/>
    </dgm:pt>
    <dgm:pt modelId="{D8B3B861-1AAD-41EF-969D-A2FC26AC0607}" type="pres">
      <dgm:prSet presAssocID="{19C7C5A6-953C-4992-A3BE-D0FD0908441B}" presName="spacer" presStyleCnt="0"/>
      <dgm:spPr/>
    </dgm:pt>
    <dgm:pt modelId="{6FC2DC6F-D248-4F03-9DEC-0B3A1506BAF8}" type="pres">
      <dgm:prSet presAssocID="{33C98546-BAE6-4185-B1F0-7868FFE85D97}" presName="parentText" presStyleLbl="node1" presStyleIdx="2" presStyleCnt="5">
        <dgm:presLayoutVars>
          <dgm:chMax val="0"/>
          <dgm:bulletEnabled val="1"/>
        </dgm:presLayoutVars>
      </dgm:prSet>
      <dgm:spPr/>
    </dgm:pt>
    <dgm:pt modelId="{D4522E6D-8E17-4AE4-8704-A131A015FB94}" type="pres">
      <dgm:prSet presAssocID="{C7FD27AA-B0E4-4D36-B305-C4C7C0D6F2C7}" presName="spacer" presStyleCnt="0"/>
      <dgm:spPr/>
    </dgm:pt>
    <dgm:pt modelId="{694869C4-AF43-4F82-845B-3D0428612E3C}" type="pres">
      <dgm:prSet presAssocID="{B5BE0160-7782-4C00-8B19-E8AC953E879F}" presName="parentText" presStyleLbl="node1" presStyleIdx="3" presStyleCnt="5">
        <dgm:presLayoutVars>
          <dgm:chMax val="0"/>
          <dgm:bulletEnabled val="1"/>
        </dgm:presLayoutVars>
      </dgm:prSet>
      <dgm:spPr/>
    </dgm:pt>
    <dgm:pt modelId="{BA3387AD-A7A8-41B6-A4F0-1A4A59084C17}" type="pres">
      <dgm:prSet presAssocID="{CAE8088B-11C6-49B3-AFCE-BA48933B7B15}" presName="spacer" presStyleCnt="0"/>
      <dgm:spPr/>
    </dgm:pt>
    <dgm:pt modelId="{56B3B8F0-B824-4CDF-A63C-0225DAC9AB7C}" type="pres">
      <dgm:prSet presAssocID="{A1420E2D-6491-4865-AFA9-52BAC51F3E0E}" presName="parentText" presStyleLbl="node1" presStyleIdx="4" presStyleCnt="5">
        <dgm:presLayoutVars>
          <dgm:chMax val="0"/>
          <dgm:bulletEnabled val="1"/>
        </dgm:presLayoutVars>
      </dgm:prSet>
      <dgm:spPr/>
    </dgm:pt>
  </dgm:ptLst>
  <dgm:cxnLst>
    <dgm:cxn modelId="{7EBA410A-27F3-414B-9877-062413BB95A5}" srcId="{F3A709F4-AA63-475F-9938-5A399D54DD2E}" destId="{B5BE0160-7782-4C00-8B19-E8AC953E879F}" srcOrd="3" destOrd="0" parTransId="{7319107A-2CC3-4364-B2DB-5EBDA0C3CF18}" sibTransId="{CAE8088B-11C6-49B3-AFCE-BA48933B7B15}"/>
    <dgm:cxn modelId="{EC96A90D-8AEE-4CB1-A4A0-907E2EA33A6C}" srcId="{F3A709F4-AA63-475F-9938-5A399D54DD2E}" destId="{33C98546-BAE6-4185-B1F0-7868FFE85D97}" srcOrd="2" destOrd="0" parTransId="{1E896181-119D-4638-B47B-1BF9843E21A2}" sibTransId="{C7FD27AA-B0E4-4D36-B305-C4C7C0D6F2C7}"/>
    <dgm:cxn modelId="{52031036-90A8-4A5D-8A56-AEACC0387A04}" srcId="{F3A709F4-AA63-475F-9938-5A399D54DD2E}" destId="{AF96AB09-6ECA-42EC-8E70-AAB537E966F1}" srcOrd="0" destOrd="0" parTransId="{9588C323-56F4-41DD-951E-64584092EAD0}" sibTransId="{A188654B-B0DF-4749-949D-77445DABFF57}"/>
    <dgm:cxn modelId="{5CF1C245-3137-47B0-A611-45B730E2BE24}" srcId="{F3A709F4-AA63-475F-9938-5A399D54DD2E}" destId="{F4EE8E60-1CCA-4462-8D24-2025C8FFDC45}" srcOrd="1" destOrd="0" parTransId="{2EF49152-6E56-4F29-BD5F-591E840E321A}" sibTransId="{19C7C5A6-953C-4992-A3BE-D0FD0908441B}"/>
    <dgm:cxn modelId="{5D9DD245-3DB7-4C45-9E16-EAA465922362}" type="presOf" srcId="{F4EE8E60-1CCA-4462-8D24-2025C8FFDC45}" destId="{A593E7DF-9C3B-44A7-B21D-7571F04BE7DA}" srcOrd="0" destOrd="0" presId="urn:microsoft.com/office/officeart/2005/8/layout/vList2"/>
    <dgm:cxn modelId="{5C43AC66-6FEE-4AD2-8AFF-496D6570048C}" srcId="{F3A709F4-AA63-475F-9938-5A399D54DD2E}" destId="{A1420E2D-6491-4865-AFA9-52BAC51F3E0E}" srcOrd="4" destOrd="0" parTransId="{000DCB8B-2593-4FAA-AD0F-0303CB143085}" sibTransId="{EA72155A-1027-46B4-B41A-EA41D9631767}"/>
    <dgm:cxn modelId="{46362653-797A-472A-B2A3-6DCF83974362}" type="presOf" srcId="{B5BE0160-7782-4C00-8B19-E8AC953E879F}" destId="{694869C4-AF43-4F82-845B-3D0428612E3C}" srcOrd="0" destOrd="0" presId="urn:microsoft.com/office/officeart/2005/8/layout/vList2"/>
    <dgm:cxn modelId="{55709977-3CEF-46FE-9F16-C1A4A85AE286}" type="presOf" srcId="{33C98546-BAE6-4185-B1F0-7868FFE85D97}" destId="{6FC2DC6F-D248-4F03-9DEC-0B3A1506BAF8}" srcOrd="0" destOrd="0" presId="urn:microsoft.com/office/officeart/2005/8/layout/vList2"/>
    <dgm:cxn modelId="{72D2398A-6752-4ACA-91B2-6A573C705452}" type="presOf" srcId="{A1420E2D-6491-4865-AFA9-52BAC51F3E0E}" destId="{56B3B8F0-B824-4CDF-A63C-0225DAC9AB7C}" srcOrd="0" destOrd="0" presId="urn:microsoft.com/office/officeart/2005/8/layout/vList2"/>
    <dgm:cxn modelId="{3138A1B1-87CA-4344-AC38-EC8E23875DFA}" type="presOf" srcId="{F3A709F4-AA63-475F-9938-5A399D54DD2E}" destId="{5889E072-758E-498A-B8E0-CC25892862A9}" srcOrd="0" destOrd="0" presId="urn:microsoft.com/office/officeart/2005/8/layout/vList2"/>
    <dgm:cxn modelId="{933BAAD8-8D6B-4FFA-9002-7397CBB58139}" type="presOf" srcId="{AF96AB09-6ECA-42EC-8E70-AAB537E966F1}" destId="{42A64B65-E44E-41A2-806E-979E9C277BC0}" srcOrd="0" destOrd="0" presId="urn:microsoft.com/office/officeart/2005/8/layout/vList2"/>
    <dgm:cxn modelId="{27B7FB54-D01E-413C-AA22-52902EC5455D}" type="presParOf" srcId="{5889E072-758E-498A-B8E0-CC25892862A9}" destId="{42A64B65-E44E-41A2-806E-979E9C277BC0}" srcOrd="0" destOrd="0" presId="urn:microsoft.com/office/officeart/2005/8/layout/vList2"/>
    <dgm:cxn modelId="{0F70D8C1-CE51-4535-A0A8-478002C4DB2E}" type="presParOf" srcId="{5889E072-758E-498A-B8E0-CC25892862A9}" destId="{EE78FB06-2FA1-4EAE-91DF-5CC14FA37181}" srcOrd="1" destOrd="0" presId="urn:microsoft.com/office/officeart/2005/8/layout/vList2"/>
    <dgm:cxn modelId="{C7D6F0BB-B088-4470-BFCD-998A7414B72A}" type="presParOf" srcId="{5889E072-758E-498A-B8E0-CC25892862A9}" destId="{A593E7DF-9C3B-44A7-B21D-7571F04BE7DA}" srcOrd="2" destOrd="0" presId="urn:microsoft.com/office/officeart/2005/8/layout/vList2"/>
    <dgm:cxn modelId="{5327A085-9830-475B-A81B-0AC13164174E}" type="presParOf" srcId="{5889E072-758E-498A-B8E0-CC25892862A9}" destId="{D8B3B861-1AAD-41EF-969D-A2FC26AC0607}" srcOrd="3" destOrd="0" presId="urn:microsoft.com/office/officeart/2005/8/layout/vList2"/>
    <dgm:cxn modelId="{50D1F7AF-3CDB-4171-B19A-7FE575A613F3}" type="presParOf" srcId="{5889E072-758E-498A-B8E0-CC25892862A9}" destId="{6FC2DC6F-D248-4F03-9DEC-0B3A1506BAF8}" srcOrd="4" destOrd="0" presId="urn:microsoft.com/office/officeart/2005/8/layout/vList2"/>
    <dgm:cxn modelId="{A90C31AF-2499-4DE2-B718-2B404E00B437}" type="presParOf" srcId="{5889E072-758E-498A-B8E0-CC25892862A9}" destId="{D4522E6D-8E17-4AE4-8704-A131A015FB94}" srcOrd="5" destOrd="0" presId="urn:microsoft.com/office/officeart/2005/8/layout/vList2"/>
    <dgm:cxn modelId="{3CFC4F86-8878-4FCB-B580-5B20D95A0BF0}" type="presParOf" srcId="{5889E072-758E-498A-B8E0-CC25892862A9}" destId="{694869C4-AF43-4F82-845B-3D0428612E3C}" srcOrd="6" destOrd="0" presId="urn:microsoft.com/office/officeart/2005/8/layout/vList2"/>
    <dgm:cxn modelId="{869E7734-A6C7-4936-95B0-8B031742089B}" type="presParOf" srcId="{5889E072-758E-498A-B8E0-CC25892862A9}" destId="{BA3387AD-A7A8-41B6-A4F0-1A4A59084C17}" srcOrd="7" destOrd="0" presId="urn:microsoft.com/office/officeart/2005/8/layout/vList2"/>
    <dgm:cxn modelId="{9A4E8EE8-EFAF-4EFA-A9FF-357ABB8D958F}" type="presParOf" srcId="{5889E072-758E-498A-B8E0-CC25892862A9}" destId="{56B3B8F0-B824-4CDF-A63C-0225DAC9AB7C}"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8463E4-8DBD-4089-9443-10B134CF78B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49B4AB2-05CD-4A48-9DCB-BBBA62425323}">
      <dgm:prSet/>
      <dgm:spPr/>
      <dgm:t>
        <a:bodyPr/>
        <a:lstStyle/>
        <a:p>
          <a:endParaRPr lang="en-US" dirty="0"/>
        </a:p>
      </dgm:t>
    </dgm:pt>
    <dgm:pt modelId="{A95DBEF6-1955-40B6-BB66-CEDA1092EEE7}" type="parTrans" cxnId="{A9D4D2FA-01F2-4915-88E3-7127E3C17992}">
      <dgm:prSet/>
      <dgm:spPr/>
      <dgm:t>
        <a:bodyPr/>
        <a:lstStyle/>
        <a:p>
          <a:endParaRPr lang="en-US"/>
        </a:p>
      </dgm:t>
    </dgm:pt>
    <dgm:pt modelId="{52FDDA52-B70F-4095-97A5-EE5F0E8F3109}" type="sibTrans" cxnId="{A9D4D2FA-01F2-4915-88E3-7127E3C17992}">
      <dgm:prSet/>
      <dgm:spPr/>
      <dgm:t>
        <a:bodyPr/>
        <a:lstStyle/>
        <a:p>
          <a:endParaRPr lang="en-US"/>
        </a:p>
      </dgm:t>
    </dgm:pt>
    <dgm:pt modelId="{BF01F631-3603-46C0-BDEE-88FBA5F8E944}">
      <dgm:prSet custT="1"/>
      <dgm:spPr/>
      <dgm:t>
        <a:bodyPr/>
        <a:lstStyle/>
        <a:p>
          <a:r>
            <a:rPr lang="en-GB" sz="1800" b="1" dirty="0"/>
            <a:t>Various technics seem to affect the brain differently</a:t>
          </a:r>
        </a:p>
      </dgm:t>
    </dgm:pt>
    <dgm:pt modelId="{876E1F07-352E-42B6-A392-F827CFD5EF7E}" type="parTrans" cxnId="{429E15D7-005E-49C5-B40B-BEA79A069528}">
      <dgm:prSet/>
      <dgm:spPr/>
      <dgm:t>
        <a:bodyPr/>
        <a:lstStyle/>
        <a:p>
          <a:endParaRPr lang="en-US"/>
        </a:p>
      </dgm:t>
    </dgm:pt>
    <dgm:pt modelId="{19958FCA-C2A9-48EF-A5BE-81F3BB56D34B}" type="sibTrans" cxnId="{429E15D7-005E-49C5-B40B-BEA79A069528}">
      <dgm:prSet/>
      <dgm:spPr/>
      <dgm:t>
        <a:bodyPr/>
        <a:lstStyle/>
        <a:p>
          <a:endParaRPr lang="en-US"/>
        </a:p>
      </dgm:t>
    </dgm:pt>
    <dgm:pt modelId="{83623EEF-4583-4521-85F1-ABE3B46C03E9}">
      <dgm:prSet custT="1"/>
      <dgm:spPr/>
      <dgm:t>
        <a:bodyPr/>
        <a:lstStyle/>
        <a:p>
          <a:r>
            <a:rPr lang="en-GB" sz="1800" dirty="0"/>
            <a:t>It has been shown that </a:t>
          </a:r>
          <a:r>
            <a:rPr lang="en-GB" sz="1800" b="1" dirty="0"/>
            <a:t>almost all areas of the brain, except for the primary sensory cortex, have reportedly been activated </a:t>
          </a:r>
          <a:r>
            <a:rPr lang="en-GB" sz="1800" dirty="0"/>
            <a:t>by various meditation techniques. (Travis, 2020) </a:t>
          </a:r>
          <a:endParaRPr lang="en-US" sz="1800" dirty="0"/>
        </a:p>
      </dgm:t>
    </dgm:pt>
    <dgm:pt modelId="{FFF6445E-1B20-4052-A860-E7116A745635}" type="parTrans" cxnId="{E9BC2D94-5B19-4C5F-82F8-E0515B629174}">
      <dgm:prSet/>
      <dgm:spPr/>
      <dgm:t>
        <a:bodyPr/>
        <a:lstStyle/>
        <a:p>
          <a:endParaRPr lang="en-US"/>
        </a:p>
      </dgm:t>
    </dgm:pt>
    <dgm:pt modelId="{C9461270-64EA-4FD1-A444-80A6FBB262A2}" type="sibTrans" cxnId="{E9BC2D94-5B19-4C5F-82F8-E0515B629174}">
      <dgm:prSet/>
      <dgm:spPr/>
      <dgm:t>
        <a:bodyPr/>
        <a:lstStyle/>
        <a:p>
          <a:endParaRPr lang="en-US"/>
        </a:p>
      </dgm:t>
    </dgm:pt>
    <dgm:pt modelId="{ECE88C2E-DF21-4467-95D6-2446F7A9B501}">
      <dgm:prSet custT="1"/>
      <dgm:spPr/>
      <dgm:t>
        <a:bodyPr/>
        <a:lstStyle/>
        <a:p>
          <a:r>
            <a:rPr lang="en-GB" sz="1800" dirty="0"/>
            <a:t>Even a short-term (up to 30 days) mindfulness meditation could induce similar structural changes in </a:t>
          </a:r>
          <a:r>
            <a:rPr lang="en-GB" sz="1800" dirty="0" err="1"/>
            <a:t>gray</a:t>
          </a:r>
          <a:r>
            <a:rPr lang="en-GB" sz="1800" dirty="0"/>
            <a:t> matter, (indicates its plasticity).  </a:t>
          </a:r>
          <a:endParaRPr lang="en-US" sz="1800" dirty="0"/>
        </a:p>
      </dgm:t>
    </dgm:pt>
    <dgm:pt modelId="{0598CC83-5498-4E39-A099-8D5C0BBAFAED}" type="parTrans" cxnId="{93EF47B6-9925-454F-92C5-7FBD0E4B4843}">
      <dgm:prSet/>
      <dgm:spPr/>
      <dgm:t>
        <a:bodyPr/>
        <a:lstStyle/>
        <a:p>
          <a:endParaRPr lang="en-US"/>
        </a:p>
      </dgm:t>
    </dgm:pt>
    <dgm:pt modelId="{40EC0DBE-9ED5-4E36-96A7-910F8B7FEDE0}" type="sibTrans" cxnId="{93EF47B6-9925-454F-92C5-7FBD0E4B4843}">
      <dgm:prSet/>
      <dgm:spPr/>
      <dgm:t>
        <a:bodyPr/>
        <a:lstStyle/>
        <a:p>
          <a:endParaRPr lang="en-US"/>
        </a:p>
      </dgm:t>
    </dgm:pt>
    <dgm:pt modelId="{E9F124EA-537F-47C8-BB45-54ACC1E65474}">
      <dgm:prSet custT="1"/>
      <dgm:spPr/>
      <dgm:t>
        <a:bodyPr/>
        <a:lstStyle/>
        <a:p>
          <a:r>
            <a:rPr lang="en-GB" sz="1800" dirty="0"/>
            <a:t>structural changes in the ventral PCC (posterior singular cortex) could be a key node associated with self-awareness, cognition, and aging. (Tang, R., </a:t>
          </a:r>
          <a:r>
            <a:rPr lang="en-GB" sz="1800" dirty="0" err="1"/>
            <a:t>Friston</a:t>
          </a:r>
          <a:r>
            <a:rPr lang="en-GB" sz="1800" dirty="0"/>
            <a:t>, K. J., &amp; Tang, Y. Y., 2020)</a:t>
          </a:r>
          <a:endParaRPr lang="en-US" sz="1800" dirty="0"/>
        </a:p>
      </dgm:t>
    </dgm:pt>
    <dgm:pt modelId="{770EAD08-9BCC-4326-A6BA-67F3C5C7097D}" type="parTrans" cxnId="{5A673E19-C629-4349-BAE9-DFECE5F8F654}">
      <dgm:prSet/>
      <dgm:spPr/>
      <dgm:t>
        <a:bodyPr/>
        <a:lstStyle/>
        <a:p>
          <a:endParaRPr lang="en-US"/>
        </a:p>
      </dgm:t>
    </dgm:pt>
    <dgm:pt modelId="{25D7DACA-4F5B-405E-94E6-A4BE5B05FF38}" type="sibTrans" cxnId="{5A673E19-C629-4349-BAE9-DFECE5F8F654}">
      <dgm:prSet/>
      <dgm:spPr/>
      <dgm:t>
        <a:bodyPr/>
        <a:lstStyle/>
        <a:p>
          <a:endParaRPr lang="en-US"/>
        </a:p>
      </dgm:t>
    </dgm:pt>
    <dgm:pt modelId="{3869A597-217D-4DBF-849A-5A48A08E97D2}">
      <dgm:prSet custT="1"/>
      <dgm:spPr/>
      <dgm:t>
        <a:bodyPr/>
        <a:lstStyle/>
        <a:p>
          <a:r>
            <a:rPr lang="en-GB" sz="1800" dirty="0"/>
            <a:t>According to Pascoe, M. C., Thompson, D. R., et al. (2020), the effects of meditation are associated with the activity of the endocrine system, including energetic homeostasis. </a:t>
          </a:r>
          <a:endParaRPr lang="en-US" sz="1800" dirty="0"/>
        </a:p>
      </dgm:t>
    </dgm:pt>
    <dgm:pt modelId="{BA7BC8FE-8217-464C-AFD0-83388B2A816C}" type="parTrans" cxnId="{BA5EEB5D-079A-4A16-9AEB-02AE4386E060}">
      <dgm:prSet/>
      <dgm:spPr/>
      <dgm:t>
        <a:bodyPr/>
        <a:lstStyle/>
        <a:p>
          <a:endParaRPr lang="en-US"/>
        </a:p>
      </dgm:t>
    </dgm:pt>
    <dgm:pt modelId="{01D0D73C-02D8-4734-8EC1-CF66571DBBD8}" type="sibTrans" cxnId="{BA5EEB5D-079A-4A16-9AEB-02AE4386E060}">
      <dgm:prSet/>
      <dgm:spPr/>
      <dgm:t>
        <a:bodyPr/>
        <a:lstStyle/>
        <a:p>
          <a:endParaRPr lang="en-US"/>
        </a:p>
      </dgm:t>
    </dgm:pt>
    <dgm:pt modelId="{33BDD1AF-F6AF-47C7-BF77-10499B390844}">
      <dgm:prSet custT="1"/>
      <dgm:spPr/>
      <dgm:t>
        <a:bodyPr/>
        <a:lstStyle/>
        <a:p>
          <a:r>
            <a:rPr lang="en-GB" sz="1800" dirty="0"/>
            <a:t>The following study (Kwak, 2020) notes strengthening networks of attention at the nervous level through short-term meditation</a:t>
          </a:r>
          <a:endParaRPr lang="en-US" sz="1800" dirty="0"/>
        </a:p>
      </dgm:t>
    </dgm:pt>
    <dgm:pt modelId="{C52F3560-28F4-4704-80BC-B91723C5791B}" type="parTrans" cxnId="{A2A4BADB-1B49-447A-8849-EE486D574F46}">
      <dgm:prSet/>
      <dgm:spPr/>
      <dgm:t>
        <a:bodyPr/>
        <a:lstStyle/>
        <a:p>
          <a:endParaRPr lang="en-US"/>
        </a:p>
      </dgm:t>
    </dgm:pt>
    <dgm:pt modelId="{84EA65FB-011E-4189-BE81-3E6AB96C17DB}" type="sibTrans" cxnId="{A2A4BADB-1B49-447A-8849-EE486D574F46}">
      <dgm:prSet/>
      <dgm:spPr/>
      <dgm:t>
        <a:bodyPr/>
        <a:lstStyle/>
        <a:p>
          <a:endParaRPr lang="en-US"/>
        </a:p>
      </dgm:t>
    </dgm:pt>
    <dgm:pt modelId="{42866308-D999-4F51-8411-19D9E6F84194}">
      <dgm:prSet custT="1"/>
      <dgm:spPr/>
      <dgm:t>
        <a:bodyPr/>
        <a:lstStyle/>
        <a:p>
          <a:r>
            <a:rPr lang="en-GB" sz="1800" dirty="0"/>
            <a:t>even short-term meditation may be beneficial for people at high risk for cognitive deficits. positive effect in the form of improving the nerve mechanisms of attention.</a:t>
          </a:r>
          <a:endParaRPr lang="en-US" sz="1800" dirty="0"/>
        </a:p>
      </dgm:t>
    </dgm:pt>
    <dgm:pt modelId="{8EA2BABE-7FEA-4E35-8DCB-0CC5906D8D61}" type="parTrans" cxnId="{7D55A70D-1F6E-43BF-86A5-9B1463538573}">
      <dgm:prSet/>
      <dgm:spPr/>
      <dgm:t>
        <a:bodyPr/>
        <a:lstStyle/>
        <a:p>
          <a:endParaRPr lang="en-US"/>
        </a:p>
      </dgm:t>
    </dgm:pt>
    <dgm:pt modelId="{B7AEF036-2E0D-4142-9231-EEAC9C475C0B}" type="sibTrans" cxnId="{7D55A70D-1F6E-43BF-86A5-9B1463538573}">
      <dgm:prSet/>
      <dgm:spPr/>
      <dgm:t>
        <a:bodyPr/>
        <a:lstStyle/>
        <a:p>
          <a:endParaRPr lang="en-US"/>
        </a:p>
      </dgm:t>
    </dgm:pt>
    <dgm:pt modelId="{6CFADE58-5F89-4F06-BDF9-8215BB0D6119}" type="pres">
      <dgm:prSet presAssocID="{F98463E4-8DBD-4089-9443-10B134CF78B9}" presName="vert0" presStyleCnt="0">
        <dgm:presLayoutVars>
          <dgm:dir/>
          <dgm:animOne val="branch"/>
          <dgm:animLvl val="lvl"/>
        </dgm:presLayoutVars>
      </dgm:prSet>
      <dgm:spPr/>
    </dgm:pt>
    <dgm:pt modelId="{F5613D83-95E9-42FE-9C70-8290C834BBE0}" type="pres">
      <dgm:prSet presAssocID="{449B4AB2-05CD-4A48-9DCB-BBBA62425323}" presName="thickLine" presStyleLbl="alignNode1" presStyleIdx="0" presStyleCnt="1"/>
      <dgm:spPr/>
    </dgm:pt>
    <dgm:pt modelId="{54BA26CD-7EB5-4FF9-A01A-B25790179C51}" type="pres">
      <dgm:prSet presAssocID="{449B4AB2-05CD-4A48-9DCB-BBBA62425323}" presName="horz1" presStyleCnt="0"/>
      <dgm:spPr/>
    </dgm:pt>
    <dgm:pt modelId="{1205DB23-4ABB-4A47-85A1-522E268393E3}" type="pres">
      <dgm:prSet presAssocID="{449B4AB2-05CD-4A48-9DCB-BBBA62425323}" presName="tx1" presStyleLbl="revTx" presStyleIdx="0" presStyleCnt="8" custFlipHor="1" custScaleX="14805" custScaleY="96149"/>
      <dgm:spPr/>
    </dgm:pt>
    <dgm:pt modelId="{CF2A3AAB-A11F-4565-B4C2-CCF11E887030}" type="pres">
      <dgm:prSet presAssocID="{449B4AB2-05CD-4A48-9DCB-BBBA62425323}" presName="vert1" presStyleCnt="0"/>
      <dgm:spPr/>
    </dgm:pt>
    <dgm:pt modelId="{3D2CEA53-5315-4D1B-B236-2ADB2F8ADCED}" type="pres">
      <dgm:prSet presAssocID="{BF01F631-3603-46C0-BDEE-88FBA5F8E944}" presName="vertSpace2a" presStyleCnt="0"/>
      <dgm:spPr/>
    </dgm:pt>
    <dgm:pt modelId="{ABEBA95F-A54D-4464-9C51-06AD06CD23E8}" type="pres">
      <dgm:prSet presAssocID="{BF01F631-3603-46C0-BDEE-88FBA5F8E944}" presName="horz2" presStyleCnt="0"/>
      <dgm:spPr/>
    </dgm:pt>
    <dgm:pt modelId="{5866D864-D864-4ABC-8FFC-BB7A88EA76F4}" type="pres">
      <dgm:prSet presAssocID="{BF01F631-3603-46C0-BDEE-88FBA5F8E944}" presName="horzSpace2" presStyleCnt="0"/>
      <dgm:spPr/>
    </dgm:pt>
    <dgm:pt modelId="{FD606F9A-867F-4212-A7B1-F03B7A97AFCE}" type="pres">
      <dgm:prSet presAssocID="{BF01F631-3603-46C0-BDEE-88FBA5F8E944}" presName="tx2" presStyleLbl="revTx" presStyleIdx="1" presStyleCnt="8"/>
      <dgm:spPr/>
    </dgm:pt>
    <dgm:pt modelId="{59142F3A-88DA-4A74-8A7B-53F6E80CBBD9}" type="pres">
      <dgm:prSet presAssocID="{BF01F631-3603-46C0-BDEE-88FBA5F8E944}" presName="vert2" presStyleCnt="0"/>
      <dgm:spPr/>
    </dgm:pt>
    <dgm:pt modelId="{A28F577F-EEB6-4CB9-BF91-27413E8F6414}" type="pres">
      <dgm:prSet presAssocID="{BF01F631-3603-46C0-BDEE-88FBA5F8E944}" presName="thinLine2b" presStyleLbl="callout" presStyleIdx="0" presStyleCnt="7"/>
      <dgm:spPr/>
    </dgm:pt>
    <dgm:pt modelId="{B5A17739-7B8B-434D-91ED-4EA0AD0A644E}" type="pres">
      <dgm:prSet presAssocID="{BF01F631-3603-46C0-BDEE-88FBA5F8E944}" presName="vertSpace2b" presStyleCnt="0"/>
      <dgm:spPr/>
    </dgm:pt>
    <dgm:pt modelId="{32BAF30D-9509-4F00-A7CA-54416BA80C35}" type="pres">
      <dgm:prSet presAssocID="{83623EEF-4583-4521-85F1-ABE3B46C03E9}" presName="horz2" presStyleCnt="0"/>
      <dgm:spPr/>
    </dgm:pt>
    <dgm:pt modelId="{01D4D89C-6748-46BD-B8AD-5317BCEA75EE}" type="pres">
      <dgm:prSet presAssocID="{83623EEF-4583-4521-85F1-ABE3B46C03E9}" presName="horzSpace2" presStyleCnt="0"/>
      <dgm:spPr/>
    </dgm:pt>
    <dgm:pt modelId="{E1953F8D-DFE5-4377-84DA-8A2811A2AEE4}" type="pres">
      <dgm:prSet presAssocID="{83623EEF-4583-4521-85F1-ABE3B46C03E9}" presName="tx2" presStyleLbl="revTx" presStyleIdx="2" presStyleCnt="8"/>
      <dgm:spPr/>
    </dgm:pt>
    <dgm:pt modelId="{7C912A18-AC8C-48A0-931B-275AFCB5666F}" type="pres">
      <dgm:prSet presAssocID="{83623EEF-4583-4521-85F1-ABE3B46C03E9}" presName="vert2" presStyleCnt="0"/>
      <dgm:spPr/>
    </dgm:pt>
    <dgm:pt modelId="{7C0800E2-A9AD-4B01-AF35-260335ED77CE}" type="pres">
      <dgm:prSet presAssocID="{83623EEF-4583-4521-85F1-ABE3B46C03E9}" presName="thinLine2b" presStyleLbl="callout" presStyleIdx="1" presStyleCnt="7"/>
      <dgm:spPr/>
    </dgm:pt>
    <dgm:pt modelId="{D04CA93C-0A2B-46A9-B803-013A3DD0BF75}" type="pres">
      <dgm:prSet presAssocID="{83623EEF-4583-4521-85F1-ABE3B46C03E9}" presName="vertSpace2b" presStyleCnt="0"/>
      <dgm:spPr/>
    </dgm:pt>
    <dgm:pt modelId="{168CDD09-8DF4-4BB1-A54F-3CE8BFD44F46}" type="pres">
      <dgm:prSet presAssocID="{ECE88C2E-DF21-4467-95D6-2446F7A9B501}" presName="horz2" presStyleCnt="0"/>
      <dgm:spPr/>
    </dgm:pt>
    <dgm:pt modelId="{8D33F8D1-B55D-43F6-8D2D-E248024EC193}" type="pres">
      <dgm:prSet presAssocID="{ECE88C2E-DF21-4467-95D6-2446F7A9B501}" presName="horzSpace2" presStyleCnt="0"/>
      <dgm:spPr/>
    </dgm:pt>
    <dgm:pt modelId="{0BA542AD-15BA-4553-A6BF-6954B6A32A4D}" type="pres">
      <dgm:prSet presAssocID="{ECE88C2E-DF21-4467-95D6-2446F7A9B501}" presName="tx2" presStyleLbl="revTx" presStyleIdx="3" presStyleCnt="8"/>
      <dgm:spPr/>
    </dgm:pt>
    <dgm:pt modelId="{5A60FD8D-AD47-473D-9857-EADC5104D8F6}" type="pres">
      <dgm:prSet presAssocID="{ECE88C2E-DF21-4467-95D6-2446F7A9B501}" presName="vert2" presStyleCnt="0"/>
      <dgm:spPr/>
    </dgm:pt>
    <dgm:pt modelId="{449CC994-3837-46B6-8C79-E82381B2D022}" type="pres">
      <dgm:prSet presAssocID="{ECE88C2E-DF21-4467-95D6-2446F7A9B501}" presName="thinLine2b" presStyleLbl="callout" presStyleIdx="2" presStyleCnt="7"/>
      <dgm:spPr/>
    </dgm:pt>
    <dgm:pt modelId="{B263096E-2439-43A7-8FCA-A86D729BB130}" type="pres">
      <dgm:prSet presAssocID="{ECE88C2E-DF21-4467-95D6-2446F7A9B501}" presName="vertSpace2b" presStyleCnt="0"/>
      <dgm:spPr/>
    </dgm:pt>
    <dgm:pt modelId="{C33E34F0-EAAF-42BA-B0A0-BAE681B31B9C}" type="pres">
      <dgm:prSet presAssocID="{E9F124EA-537F-47C8-BB45-54ACC1E65474}" presName="horz2" presStyleCnt="0"/>
      <dgm:spPr/>
    </dgm:pt>
    <dgm:pt modelId="{D5E2E3DB-7DEA-490C-9DD2-3848198B321E}" type="pres">
      <dgm:prSet presAssocID="{E9F124EA-537F-47C8-BB45-54ACC1E65474}" presName="horzSpace2" presStyleCnt="0"/>
      <dgm:spPr/>
    </dgm:pt>
    <dgm:pt modelId="{2D0E3145-BC2C-4A48-BF0F-98FBB01CD515}" type="pres">
      <dgm:prSet presAssocID="{E9F124EA-537F-47C8-BB45-54ACC1E65474}" presName="tx2" presStyleLbl="revTx" presStyleIdx="4" presStyleCnt="8"/>
      <dgm:spPr/>
    </dgm:pt>
    <dgm:pt modelId="{B81CF8D4-C087-468A-85B6-0E9D61576070}" type="pres">
      <dgm:prSet presAssocID="{E9F124EA-537F-47C8-BB45-54ACC1E65474}" presName="vert2" presStyleCnt="0"/>
      <dgm:spPr/>
    </dgm:pt>
    <dgm:pt modelId="{C42720A2-C5EB-4677-8105-51C95CCFFEC3}" type="pres">
      <dgm:prSet presAssocID="{E9F124EA-537F-47C8-BB45-54ACC1E65474}" presName="thinLine2b" presStyleLbl="callout" presStyleIdx="3" presStyleCnt="7"/>
      <dgm:spPr/>
    </dgm:pt>
    <dgm:pt modelId="{9904F102-440E-4DD0-85F7-B45B1859753A}" type="pres">
      <dgm:prSet presAssocID="{E9F124EA-537F-47C8-BB45-54ACC1E65474}" presName="vertSpace2b" presStyleCnt="0"/>
      <dgm:spPr/>
    </dgm:pt>
    <dgm:pt modelId="{13808928-7034-4F8B-8476-A83A9FE12C92}" type="pres">
      <dgm:prSet presAssocID="{3869A597-217D-4DBF-849A-5A48A08E97D2}" presName="horz2" presStyleCnt="0"/>
      <dgm:spPr/>
    </dgm:pt>
    <dgm:pt modelId="{02590FEA-BAA3-407A-8DC8-B5DC6B4FE580}" type="pres">
      <dgm:prSet presAssocID="{3869A597-217D-4DBF-849A-5A48A08E97D2}" presName="horzSpace2" presStyleCnt="0"/>
      <dgm:spPr/>
    </dgm:pt>
    <dgm:pt modelId="{9352F3F5-3A91-4145-9DF1-0B30E148C260}" type="pres">
      <dgm:prSet presAssocID="{3869A597-217D-4DBF-849A-5A48A08E97D2}" presName="tx2" presStyleLbl="revTx" presStyleIdx="5" presStyleCnt="8"/>
      <dgm:spPr/>
    </dgm:pt>
    <dgm:pt modelId="{F9EE0EED-693F-40A3-B587-ACEF815D9BC6}" type="pres">
      <dgm:prSet presAssocID="{3869A597-217D-4DBF-849A-5A48A08E97D2}" presName="vert2" presStyleCnt="0"/>
      <dgm:spPr/>
    </dgm:pt>
    <dgm:pt modelId="{28130AAD-AF17-4906-B052-98AC79F7215A}" type="pres">
      <dgm:prSet presAssocID="{3869A597-217D-4DBF-849A-5A48A08E97D2}" presName="thinLine2b" presStyleLbl="callout" presStyleIdx="4" presStyleCnt="7"/>
      <dgm:spPr/>
    </dgm:pt>
    <dgm:pt modelId="{8E5705C6-A2F2-4E8D-A0C6-6EDCE43180ED}" type="pres">
      <dgm:prSet presAssocID="{3869A597-217D-4DBF-849A-5A48A08E97D2}" presName="vertSpace2b" presStyleCnt="0"/>
      <dgm:spPr/>
    </dgm:pt>
    <dgm:pt modelId="{2AD01092-5911-4106-9E66-FD294654FFF5}" type="pres">
      <dgm:prSet presAssocID="{33BDD1AF-F6AF-47C7-BF77-10499B390844}" presName="horz2" presStyleCnt="0"/>
      <dgm:spPr/>
    </dgm:pt>
    <dgm:pt modelId="{B82B2675-959F-44EE-848F-54EC9844B3D5}" type="pres">
      <dgm:prSet presAssocID="{33BDD1AF-F6AF-47C7-BF77-10499B390844}" presName="horzSpace2" presStyleCnt="0"/>
      <dgm:spPr/>
    </dgm:pt>
    <dgm:pt modelId="{8345C107-BAB8-43BC-875F-B624E003945E}" type="pres">
      <dgm:prSet presAssocID="{33BDD1AF-F6AF-47C7-BF77-10499B390844}" presName="tx2" presStyleLbl="revTx" presStyleIdx="6" presStyleCnt="8"/>
      <dgm:spPr/>
    </dgm:pt>
    <dgm:pt modelId="{ADF409C3-6EA2-4DD8-900E-606CCF4F1089}" type="pres">
      <dgm:prSet presAssocID="{33BDD1AF-F6AF-47C7-BF77-10499B390844}" presName="vert2" presStyleCnt="0"/>
      <dgm:spPr/>
    </dgm:pt>
    <dgm:pt modelId="{47703709-1EE7-4C01-9999-28147CCC31BA}" type="pres">
      <dgm:prSet presAssocID="{33BDD1AF-F6AF-47C7-BF77-10499B390844}" presName="thinLine2b" presStyleLbl="callout" presStyleIdx="5" presStyleCnt="7"/>
      <dgm:spPr/>
    </dgm:pt>
    <dgm:pt modelId="{0BEE69FD-1868-4A20-BC60-4BB0D5E54B83}" type="pres">
      <dgm:prSet presAssocID="{33BDD1AF-F6AF-47C7-BF77-10499B390844}" presName="vertSpace2b" presStyleCnt="0"/>
      <dgm:spPr/>
    </dgm:pt>
    <dgm:pt modelId="{1167215C-0CEA-451D-AD08-581FD2439993}" type="pres">
      <dgm:prSet presAssocID="{42866308-D999-4F51-8411-19D9E6F84194}" presName="horz2" presStyleCnt="0"/>
      <dgm:spPr/>
    </dgm:pt>
    <dgm:pt modelId="{D125EB11-3D7B-4A7B-B642-17D4B7402EC7}" type="pres">
      <dgm:prSet presAssocID="{42866308-D999-4F51-8411-19D9E6F84194}" presName="horzSpace2" presStyleCnt="0"/>
      <dgm:spPr/>
    </dgm:pt>
    <dgm:pt modelId="{C3812760-E0B2-4120-B980-54542CFC45EF}" type="pres">
      <dgm:prSet presAssocID="{42866308-D999-4F51-8411-19D9E6F84194}" presName="tx2" presStyleLbl="revTx" presStyleIdx="7" presStyleCnt="8"/>
      <dgm:spPr/>
    </dgm:pt>
    <dgm:pt modelId="{80A780A3-7B54-4E69-B8A6-2004D11152ED}" type="pres">
      <dgm:prSet presAssocID="{42866308-D999-4F51-8411-19D9E6F84194}" presName="vert2" presStyleCnt="0"/>
      <dgm:spPr/>
    </dgm:pt>
    <dgm:pt modelId="{7F9EC3C0-50CE-4759-89B1-09D29AE62B98}" type="pres">
      <dgm:prSet presAssocID="{42866308-D999-4F51-8411-19D9E6F84194}" presName="thinLine2b" presStyleLbl="callout" presStyleIdx="6" presStyleCnt="7"/>
      <dgm:spPr/>
    </dgm:pt>
    <dgm:pt modelId="{74141CE4-8640-443A-90DB-E3BCDC9D36C2}" type="pres">
      <dgm:prSet presAssocID="{42866308-D999-4F51-8411-19D9E6F84194}" presName="vertSpace2b" presStyleCnt="0"/>
      <dgm:spPr/>
    </dgm:pt>
  </dgm:ptLst>
  <dgm:cxnLst>
    <dgm:cxn modelId="{7D55A70D-1F6E-43BF-86A5-9B1463538573}" srcId="{449B4AB2-05CD-4A48-9DCB-BBBA62425323}" destId="{42866308-D999-4F51-8411-19D9E6F84194}" srcOrd="6" destOrd="0" parTransId="{8EA2BABE-7FEA-4E35-8DCB-0CC5906D8D61}" sibTransId="{B7AEF036-2E0D-4142-9231-EEAC9C475C0B}"/>
    <dgm:cxn modelId="{5A673E19-C629-4349-BAE9-DFECE5F8F654}" srcId="{449B4AB2-05CD-4A48-9DCB-BBBA62425323}" destId="{E9F124EA-537F-47C8-BB45-54ACC1E65474}" srcOrd="3" destOrd="0" parTransId="{770EAD08-9BCC-4326-A6BA-67F3C5C7097D}" sibTransId="{25D7DACA-4F5B-405E-94E6-A4BE5B05FF38}"/>
    <dgm:cxn modelId="{BA5EEB5D-079A-4A16-9AEB-02AE4386E060}" srcId="{449B4AB2-05CD-4A48-9DCB-BBBA62425323}" destId="{3869A597-217D-4DBF-849A-5A48A08E97D2}" srcOrd="4" destOrd="0" parTransId="{BA7BC8FE-8217-464C-AFD0-83388B2A816C}" sibTransId="{01D0D73C-02D8-4734-8EC1-CF66571DBBD8}"/>
    <dgm:cxn modelId="{9B973F4D-D2BD-451B-8073-D0F44EC0D52F}" type="presOf" srcId="{33BDD1AF-F6AF-47C7-BF77-10499B390844}" destId="{8345C107-BAB8-43BC-875F-B624E003945E}" srcOrd="0" destOrd="0" presId="urn:microsoft.com/office/officeart/2008/layout/LinedList"/>
    <dgm:cxn modelId="{03D17D52-DA43-4F3A-AE23-1247FB872EF7}" type="presOf" srcId="{E9F124EA-537F-47C8-BB45-54ACC1E65474}" destId="{2D0E3145-BC2C-4A48-BF0F-98FBB01CD515}" srcOrd="0" destOrd="0" presId="urn:microsoft.com/office/officeart/2008/layout/LinedList"/>
    <dgm:cxn modelId="{5F85B97E-74B2-4756-8808-E38981D2A799}" type="presOf" srcId="{42866308-D999-4F51-8411-19D9E6F84194}" destId="{C3812760-E0B2-4120-B980-54542CFC45EF}" srcOrd="0" destOrd="0" presId="urn:microsoft.com/office/officeart/2008/layout/LinedList"/>
    <dgm:cxn modelId="{416B038B-28C4-4819-B5FA-002B9F83C645}" type="presOf" srcId="{F98463E4-8DBD-4089-9443-10B134CF78B9}" destId="{6CFADE58-5F89-4F06-BDF9-8215BB0D6119}" srcOrd="0" destOrd="0" presId="urn:microsoft.com/office/officeart/2008/layout/LinedList"/>
    <dgm:cxn modelId="{3585CE91-2F7E-458F-8C9F-673B9CF58DBF}" type="presOf" srcId="{ECE88C2E-DF21-4467-95D6-2446F7A9B501}" destId="{0BA542AD-15BA-4553-A6BF-6954B6A32A4D}" srcOrd="0" destOrd="0" presId="urn:microsoft.com/office/officeart/2008/layout/LinedList"/>
    <dgm:cxn modelId="{E9BC2D94-5B19-4C5F-82F8-E0515B629174}" srcId="{449B4AB2-05CD-4A48-9DCB-BBBA62425323}" destId="{83623EEF-4583-4521-85F1-ABE3B46C03E9}" srcOrd="1" destOrd="0" parTransId="{FFF6445E-1B20-4052-A860-E7116A745635}" sibTransId="{C9461270-64EA-4FD1-A444-80A6FBB262A2}"/>
    <dgm:cxn modelId="{5103A69E-8B5B-44E9-8B36-12CE412543CF}" type="presOf" srcId="{83623EEF-4583-4521-85F1-ABE3B46C03E9}" destId="{E1953F8D-DFE5-4377-84DA-8A2811A2AEE4}" srcOrd="0" destOrd="0" presId="urn:microsoft.com/office/officeart/2008/layout/LinedList"/>
    <dgm:cxn modelId="{2E9703A5-1D70-4A1C-9262-98B2137CF626}" type="presOf" srcId="{3869A597-217D-4DBF-849A-5A48A08E97D2}" destId="{9352F3F5-3A91-4145-9DF1-0B30E148C260}" srcOrd="0" destOrd="0" presId="urn:microsoft.com/office/officeart/2008/layout/LinedList"/>
    <dgm:cxn modelId="{93EF47B6-9925-454F-92C5-7FBD0E4B4843}" srcId="{449B4AB2-05CD-4A48-9DCB-BBBA62425323}" destId="{ECE88C2E-DF21-4467-95D6-2446F7A9B501}" srcOrd="2" destOrd="0" parTransId="{0598CC83-5498-4E39-A099-8D5C0BBAFAED}" sibTransId="{40EC0DBE-9ED5-4E36-96A7-910F8B7FEDE0}"/>
    <dgm:cxn modelId="{5858EAD3-D3FE-45F9-9B2B-1083961FBDD8}" type="presOf" srcId="{449B4AB2-05CD-4A48-9DCB-BBBA62425323}" destId="{1205DB23-4ABB-4A47-85A1-522E268393E3}" srcOrd="0" destOrd="0" presId="urn:microsoft.com/office/officeart/2008/layout/LinedList"/>
    <dgm:cxn modelId="{429E15D7-005E-49C5-B40B-BEA79A069528}" srcId="{449B4AB2-05CD-4A48-9DCB-BBBA62425323}" destId="{BF01F631-3603-46C0-BDEE-88FBA5F8E944}" srcOrd="0" destOrd="0" parTransId="{876E1F07-352E-42B6-A392-F827CFD5EF7E}" sibTransId="{19958FCA-C2A9-48EF-A5BE-81F3BB56D34B}"/>
    <dgm:cxn modelId="{A2A4BADB-1B49-447A-8849-EE486D574F46}" srcId="{449B4AB2-05CD-4A48-9DCB-BBBA62425323}" destId="{33BDD1AF-F6AF-47C7-BF77-10499B390844}" srcOrd="5" destOrd="0" parTransId="{C52F3560-28F4-4704-80BC-B91723C5791B}" sibTransId="{84EA65FB-011E-4189-BE81-3E6AB96C17DB}"/>
    <dgm:cxn modelId="{F95A55EC-39F3-4726-84EB-9E020EBAB190}" type="presOf" srcId="{BF01F631-3603-46C0-BDEE-88FBA5F8E944}" destId="{FD606F9A-867F-4212-A7B1-F03B7A97AFCE}" srcOrd="0" destOrd="0" presId="urn:microsoft.com/office/officeart/2008/layout/LinedList"/>
    <dgm:cxn modelId="{A9D4D2FA-01F2-4915-88E3-7127E3C17992}" srcId="{F98463E4-8DBD-4089-9443-10B134CF78B9}" destId="{449B4AB2-05CD-4A48-9DCB-BBBA62425323}" srcOrd="0" destOrd="0" parTransId="{A95DBEF6-1955-40B6-BB66-CEDA1092EEE7}" sibTransId="{52FDDA52-B70F-4095-97A5-EE5F0E8F3109}"/>
    <dgm:cxn modelId="{FBC564EB-9ACE-45D8-9DB8-DBCA6245C154}" type="presParOf" srcId="{6CFADE58-5F89-4F06-BDF9-8215BB0D6119}" destId="{F5613D83-95E9-42FE-9C70-8290C834BBE0}" srcOrd="0" destOrd="0" presId="urn:microsoft.com/office/officeart/2008/layout/LinedList"/>
    <dgm:cxn modelId="{87A8235D-5A81-4084-A488-8AE31A651D46}" type="presParOf" srcId="{6CFADE58-5F89-4F06-BDF9-8215BB0D6119}" destId="{54BA26CD-7EB5-4FF9-A01A-B25790179C51}" srcOrd="1" destOrd="0" presId="urn:microsoft.com/office/officeart/2008/layout/LinedList"/>
    <dgm:cxn modelId="{5FCFB90B-CAF4-4FA2-BE70-E0D6CFE1F4C2}" type="presParOf" srcId="{54BA26CD-7EB5-4FF9-A01A-B25790179C51}" destId="{1205DB23-4ABB-4A47-85A1-522E268393E3}" srcOrd="0" destOrd="0" presId="urn:microsoft.com/office/officeart/2008/layout/LinedList"/>
    <dgm:cxn modelId="{079B93CF-003C-4606-B430-B145633DE3D2}" type="presParOf" srcId="{54BA26CD-7EB5-4FF9-A01A-B25790179C51}" destId="{CF2A3AAB-A11F-4565-B4C2-CCF11E887030}" srcOrd="1" destOrd="0" presId="urn:microsoft.com/office/officeart/2008/layout/LinedList"/>
    <dgm:cxn modelId="{DC728650-16B5-442C-BF26-258D01705610}" type="presParOf" srcId="{CF2A3AAB-A11F-4565-B4C2-CCF11E887030}" destId="{3D2CEA53-5315-4D1B-B236-2ADB2F8ADCED}" srcOrd="0" destOrd="0" presId="urn:microsoft.com/office/officeart/2008/layout/LinedList"/>
    <dgm:cxn modelId="{21B038EE-D4DA-4A38-8039-B44832612AE3}" type="presParOf" srcId="{CF2A3AAB-A11F-4565-B4C2-CCF11E887030}" destId="{ABEBA95F-A54D-4464-9C51-06AD06CD23E8}" srcOrd="1" destOrd="0" presId="urn:microsoft.com/office/officeart/2008/layout/LinedList"/>
    <dgm:cxn modelId="{F6BC5EFC-C786-4F73-827B-535DB4551A8B}" type="presParOf" srcId="{ABEBA95F-A54D-4464-9C51-06AD06CD23E8}" destId="{5866D864-D864-4ABC-8FFC-BB7A88EA76F4}" srcOrd="0" destOrd="0" presId="urn:microsoft.com/office/officeart/2008/layout/LinedList"/>
    <dgm:cxn modelId="{45A8C8B1-9CCF-4599-9D50-AAEDC431201E}" type="presParOf" srcId="{ABEBA95F-A54D-4464-9C51-06AD06CD23E8}" destId="{FD606F9A-867F-4212-A7B1-F03B7A97AFCE}" srcOrd="1" destOrd="0" presId="urn:microsoft.com/office/officeart/2008/layout/LinedList"/>
    <dgm:cxn modelId="{82AA6CCB-F0E4-47E1-B241-791AC91DB253}" type="presParOf" srcId="{ABEBA95F-A54D-4464-9C51-06AD06CD23E8}" destId="{59142F3A-88DA-4A74-8A7B-53F6E80CBBD9}" srcOrd="2" destOrd="0" presId="urn:microsoft.com/office/officeart/2008/layout/LinedList"/>
    <dgm:cxn modelId="{1C25E5B8-4B5F-47F7-B94D-821A8AFE43EE}" type="presParOf" srcId="{CF2A3AAB-A11F-4565-B4C2-CCF11E887030}" destId="{A28F577F-EEB6-4CB9-BF91-27413E8F6414}" srcOrd="2" destOrd="0" presId="urn:microsoft.com/office/officeart/2008/layout/LinedList"/>
    <dgm:cxn modelId="{4A4B7E79-B897-4590-AC71-0927577485CD}" type="presParOf" srcId="{CF2A3AAB-A11F-4565-B4C2-CCF11E887030}" destId="{B5A17739-7B8B-434D-91ED-4EA0AD0A644E}" srcOrd="3" destOrd="0" presId="urn:microsoft.com/office/officeart/2008/layout/LinedList"/>
    <dgm:cxn modelId="{907ED6C5-D893-4649-A84F-66DF7E875EEA}" type="presParOf" srcId="{CF2A3AAB-A11F-4565-B4C2-CCF11E887030}" destId="{32BAF30D-9509-4F00-A7CA-54416BA80C35}" srcOrd="4" destOrd="0" presId="urn:microsoft.com/office/officeart/2008/layout/LinedList"/>
    <dgm:cxn modelId="{155FFBDC-77A0-45DF-9375-AD7A0851A6C6}" type="presParOf" srcId="{32BAF30D-9509-4F00-A7CA-54416BA80C35}" destId="{01D4D89C-6748-46BD-B8AD-5317BCEA75EE}" srcOrd="0" destOrd="0" presId="urn:microsoft.com/office/officeart/2008/layout/LinedList"/>
    <dgm:cxn modelId="{7B9A6BA4-068A-4F1A-985E-71232A06EB3A}" type="presParOf" srcId="{32BAF30D-9509-4F00-A7CA-54416BA80C35}" destId="{E1953F8D-DFE5-4377-84DA-8A2811A2AEE4}" srcOrd="1" destOrd="0" presId="urn:microsoft.com/office/officeart/2008/layout/LinedList"/>
    <dgm:cxn modelId="{18ADB318-1196-4140-ACBF-0DE633AF0159}" type="presParOf" srcId="{32BAF30D-9509-4F00-A7CA-54416BA80C35}" destId="{7C912A18-AC8C-48A0-931B-275AFCB5666F}" srcOrd="2" destOrd="0" presId="urn:microsoft.com/office/officeart/2008/layout/LinedList"/>
    <dgm:cxn modelId="{A57E33FB-9CD2-40CF-8AF7-F3669A038828}" type="presParOf" srcId="{CF2A3AAB-A11F-4565-B4C2-CCF11E887030}" destId="{7C0800E2-A9AD-4B01-AF35-260335ED77CE}" srcOrd="5" destOrd="0" presId="urn:microsoft.com/office/officeart/2008/layout/LinedList"/>
    <dgm:cxn modelId="{E91A599F-3B39-40C9-93C4-097C41F5D8E3}" type="presParOf" srcId="{CF2A3AAB-A11F-4565-B4C2-CCF11E887030}" destId="{D04CA93C-0A2B-46A9-B803-013A3DD0BF75}" srcOrd="6" destOrd="0" presId="urn:microsoft.com/office/officeart/2008/layout/LinedList"/>
    <dgm:cxn modelId="{746A64C1-9BD0-404A-9F9F-319E27D9DDF9}" type="presParOf" srcId="{CF2A3AAB-A11F-4565-B4C2-CCF11E887030}" destId="{168CDD09-8DF4-4BB1-A54F-3CE8BFD44F46}" srcOrd="7" destOrd="0" presId="urn:microsoft.com/office/officeart/2008/layout/LinedList"/>
    <dgm:cxn modelId="{58DDCD79-D5FA-43FB-9938-34B4976A4622}" type="presParOf" srcId="{168CDD09-8DF4-4BB1-A54F-3CE8BFD44F46}" destId="{8D33F8D1-B55D-43F6-8D2D-E248024EC193}" srcOrd="0" destOrd="0" presId="urn:microsoft.com/office/officeart/2008/layout/LinedList"/>
    <dgm:cxn modelId="{F6E0A9D4-8338-4855-B81C-E29707D15AAF}" type="presParOf" srcId="{168CDD09-8DF4-4BB1-A54F-3CE8BFD44F46}" destId="{0BA542AD-15BA-4553-A6BF-6954B6A32A4D}" srcOrd="1" destOrd="0" presId="urn:microsoft.com/office/officeart/2008/layout/LinedList"/>
    <dgm:cxn modelId="{B1AD1897-33A8-48FF-93BB-38CE1AD89D6B}" type="presParOf" srcId="{168CDD09-8DF4-4BB1-A54F-3CE8BFD44F46}" destId="{5A60FD8D-AD47-473D-9857-EADC5104D8F6}" srcOrd="2" destOrd="0" presId="urn:microsoft.com/office/officeart/2008/layout/LinedList"/>
    <dgm:cxn modelId="{8277948E-9CC6-48A6-8B4B-E0F4C9D89A1E}" type="presParOf" srcId="{CF2A3AAB-A11F-4565-B4C2-CCF11E887030}" destId="{449CC994-3837-46B6-8C79-E82381B2D022}" srcOrd="8" destOrd="0" presId="urn:microsoft.com/office/officeart/2008/layout/LinedList"/>
    <dgm:cxn modelId="{81AFDE13-3D58-480C-906A-F86E53558169}" type="presParOf" srcId="{CF2A3AAB-A11F-4565-B4C2-CCF11E887030}" destId="{B263096E-2439-43A7-8FCA-A86D729BB130}" srcOrd="9" destOrd="0" presId="urn:microsoft.com/office/officeart/2008/layout/LinedList"/>
    <dgm:cxn modelId="{E34D2CEE-B286-4C76-BC64-B1113EC11519}" type="presParOf" srcId="{CF2A3AAB-A11F-4565-B4C2-CCF11E887030}" destId="{C33E34F0-EAAF-42BA-B0A0-BAE681B31B9C}" srcOrd="10" destOrd="0" presId="urn:microsoft.com/office/officeart/2008/layout/LinedList"/>
    <dgm:cxn modelId="{BD287ED3-E260-4B69-979D-A64B41195A5C}" type="presParOf" srcId="{C33E34F0-EAAF-42BA-B0A0-BAE681B31B9C}" destId="{D5E2E3DB-7DEA-490C-9DD2-3848198B321E}" srcOrd="0" destOrd="0" presId="urn:microsoft.com/office/officeart/2008/layout/LinedList"/>
    <dgm:cxn modelId="{8ECAFC18-6EE0-4B3F-B524-7C7CD86F31B0}" type="presParOf" srcId="{C33E34F0-EAAF-42BA-B0A0-BAE681B31B9C}" destId="{2D0E3145-BC2C-4A48-BF0F-98FBB01CD515}" srcOrd="1" destOrd="0" presId="urn:microsoft.com/office/officeart/2008/layout/LinedList"/>
    <dgm:cxn modelId="{DB6FA2D2-0DF2-4643-9E55-36B56BBD78F7}" type="presParOf" srcId="{C33E34F0-EAAF-42BA-B0A0-BAE681B31B9C}" destId="{B81CF8D4-C087-468A-85B6-0E9D61576070}" srcOrd="2" destOrd="0" presId="urn:microsoft.com/office/officeart/2008/layout/LinedList"/>
    <dgm:cxn modelId="{170FBF21-A803-4FC4-9575-EF0AC11E5BE6}" type="presParOf" srcId="{CF2A3AAB-A11F-4565-B4C2-CCF11E887030}" destId="{C42720A2-C5EB-4677-8105-51C95CCFFEC3}" srcOrd="11" destOrd="0" presId="urn:microsoft.com/office/officeart/2008/layout/LinedList"/>
    <dgm:cxn modelId="{E40B840F-B577-4685-BAB2-E053245FB7C7}" type="presParOf" srcId="{CF2A3AAB-A11F-4565-B4C2-CCF11E887030}" destId="{9904F102-440E-4DD0-85F7-B45B1859753A}" srcOrd="12" destOrd="0" presId="urn:microsoft.com/office/officeart/2008/layout/LinedList"/>
    <dgm:cxn modelId="{D57BAE0F-47FB-40AF-8456-8B55F5A60AF5}" type="presParOf" srcId="{CF2A3AAB-A11F-4565-B4C2-CCF11E887030}" destId="{13808928-7034-4F8B-8476-A83A9FE12C92}" srcOrd="13" destOrd="0" presId="urn:microsoft.com/office/officeart/2008/layout/LinedList"/>
    <dgm:cxn modelId="{2901EBCB-5CCF-4478-A0CA-0E060039799E}" type="presParOf" srcId="{13808928-7034-4F8B-8476-A83A9FE12C92}" destId="{02590FEA-BAA3-407A-8DC8-B5DC6B4FE580}" srcOrd="0" destOrd="0" presId="urn:microsoft.com/office/officeart/2008/layout/LinedList"/>
    <dgm:cxn modelId="{92C2B26D-C69F-4047-A111-9F3FEDA2D105}" type="presParOf" srcId="{13808928-7034-4F8B-8476-A83A9FE12C92}" destId="{9352F3F5-3A91-4145-9DF1-0B30E148C260}" srcOrd="1" destOrd="0" presId="urn:microsoft.com/office/officeart/2008/layout/LinedList"/>
    <dgm:cxn modelId="{7AA7CFCF-0545-4B4F-B6DA-DFF087494784}" type="presParOf" srcId="{13808928-7034-4F8B-8476-A83A9FE12C92}" destId="{F9EE0EED-693F-40A3-B587-ACEF815D9BC6}" srcOrd="2" destOrd="0" presId="urn:microsoft.com/office/officeart/2008/layout/LinedList"/>
    <dgm:cxn modelId="{F5877B55-8DB2-405A-94DC-FC6AEE75620E}" type="presParOf" srcId="{CF2A3AAB-A11F-4565-B4C2-CCF11E887030}" destId="{28130AAD-AF17-4906-B052-98AC79F7215A}" srcOrd="14" destOrd="0" presId="urn:microsoft.com/office/officeart/2008/layout/LinedList"/>
    <dgm:cxn modelId="{B671C1BD-0E69-4699-B66C-482FDB844B08}" type="presParOf" srcId="{CF2A3AAB-A11F-4565-B4C2-CCF11E887030}" destId="{8E5705C6-A2F2-4E8D-A0C6-6EDCE43180ED}" srcOrd="15" destOrd="0" presId="urn:microsoft.com/office/officeart/2008/layout/LinedList"/>
    <dgm:cxn modelId="{C940C6B9-17FB-4ABB-90EC-481F7F721FBD}" type="presParOf" srcId="{CF2A3AAB-A11F-4565-B4C2-CCF11E887030}" destId="{2AD01092-5911-4106-9E66-FD294654FFF5}" srcOrd="16" destOrd="0" presId="urn:microsoft.com/office/officeart/2008/layout/LinedList"/>
    <dgm:cxn modelId="{B9751F03-72DD-453B-9B56-F439893A958A}" type="presParOf" srcId="{2AD01092-5911-4106-9E66-FD294654FFF5}" destId="{B82B2675-959F-44EE-848F-54EC9844B3D5}" srcOrd="0" destOrd="0" presId="urn:microsoft.com/office/officeart/2008/layout/LinedList"/>
    <dgm:cxn modelId="{EEECD3AF-9099-45E5-981E-D0109B0C5CB8}" type="presParOf" srcId="{2AD01092-5911-4106-9E66-FD294654FFF5}" destId="{8345C107-BAB8-43BC-875F-B624E003945E}" srcOrd="1" destOrd="0" presId="urn:microsoft.com/office/officeart/2008/layout/LinedList"/>
    <dgm:cxn modelId="{03887F93-92D5-41F1-A21E-8248A02401F3}" type="presParOf" srcId="{2AD01092-5911-4106-9E66-FD294654FFF5}" destId="{ADF409C3-6EA2-4DD8-900E-606CCF4F1089}" srcOrd="2" destOrd="0" presId="urn:microsoft.com/office/officeart/2008/layout/LinedList"/>
    <dgm:cxn modelId="{A758972E-8C09-4D91-8F54-18B9EFD732A9}" type="presParOf" srcId="{CF2A3AAB-A11F-4565-B4C2-CCF11E887030}" destId="{47703709-1EE7-4C01-9999-28147CCC31BA}" srcOrd="17" destOrd="0" presId="urn:microsoft.com/office/officeart/2008/layout/LinedList"/>
    <dgm:cxn modelId="{5D4D7F73-75F9-4266-B249-AA91B9BBB02E}" type="presParOf" srcId="{CF2A3AAB-A11F-4565-B4C2-CCF11E887030}" destId="{0BEE69FD-1868-4A20-BC60-4BB0D5E54B83}" srcOrd="18" destOrd="0" presId="urn:microsoft.com/office/officeart/2008/layout/LinedList"/>
    <dgm:cxn modelId="{87CCBF6F-44D8-49D3-A6C1-DA1BFFA08D66}" type="presParOf" srcId="{CF2A3AAB-A11F-4565-B4C2-CCF11E887030}" destId="{1167215C-0CEA-451D-AD08-581FD2439993}" srcOrd="19" destOrd="0" presId="urn:microsoft.com/office/officeart/2008/layout/LinedList"/>
    <dgm:cxn modelId="{3C161348-3E43-41AA-B249-DFD88F2FBE21}" type="presParOf" srcId="{1167215C-0CEA-451D-AD08-581FD2439993}" destId="{D125EB11-3D7B-4A7B-B642-17D4B7402EC7}" srcOrd="0" destOrd="0" presId="urn:microsoft.com/office/officeart/2008/layout/LinedList"/>
    <dgm:cxn modelId="{1B7EB527-D2BB-4B83-AFCA-1536046CE399}" type="presParOf" srcId="{1167215C-0CEA-451D-AD08-581FD2439993}" destId="{C3812760-E0B2-4120-B980-54542CFC45EF}" srcOrd="1" destOrd="0" presId="urn:microsoft.com/office/officeart/2008/layout/LinedList"/>
    <dgm:cxn modelId="{92C448F9-B5DB-4EC9-B725-47C02B752ADA}" type="presParOf" srcId="{1167215C-0CEA-451D-AD08-581FD2439993}" destId="{80A780A3-7B54-4E69-B8A6-2004D11152ED}" srcOrd="2" destOrd="0" presId="urn:microsoft.com/office/officeart/2008/layout/LinedList"/>
    <dgm:cxn modelId="{123DC079-7751-4B66-918F-00D72F506074}" type="presParOf" srcId="{CF2A3AAB-A11F-4565-B4C2-CCF11E887030}" destId="{7F9EC3C0-50CE-4759-89B1-09D29AE62B98}" srcOrd="20" destOrd="0" presId="urn:microsoft.com/office/officeart/2008/layout/LinedList"/>
    <dgm:cxn modelId="{569902C9-D3FB-47B4-B8E6-4D6A0603BF1C}" type="presParOf" srcId="{CF2A3AAB-A11F-4565-B4C2-CCF11E887030}" destId="{74141CE4-8640-443A-90DB-E3BCDC9D36C2}" srcOrd="2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64B65-E44E-41A2-806E-979E9C277BC0}">
      <dsp:nvSpPr>
        <dsp:cNvPr id="0" name=""/>
        <dsp:cNvSpPr/>
      </dsp:nvSpPr>
      <dsp:spPr>
        <a:xfrm>
          <a:off x="0" y="104139"/>
          <a:ext cx="6586489" cy="6762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Google Scholar </a:t>
          </a:r>
          <a:r>
            <a:rPr lang="en-GB" sz="1700" kern="1200"/>
            <a:t>and</a:t>
          </a:r>
          <a:r>
            <a:rPr lang="en-GB" sz="1700" b="1" kern="1200"/>
            <a:t> PubMed </a:t>
          </a:r>
          <a:r>
            <a:rPr lang="en-GB" sz="1700" kern="1200"/>
            <a:t>were searched using terms for </a:t>
          </a:r>
          <a:r>
            <a:rPr lang="en-GB" sz="1700" b="1" kern="1200"/>
            <a:t>meditation </a:t>
          </a:r>
          <a:r>
            <a:rPr lang="en-GB" sz="1700" kern="1200"/>
            <a:t>and </a:t>
          </a:r>
          <a:r>
            <a:rPr lang="en-GB" sz="1700" b="1" kern="1200"/>
            <a:t>mindfulness practices</a:t>
          </a:r>
          <a:r>
            <a:rPr lang="en-GB" sz="1700" kern="1200"/>
            <a:t>. </a:t>
          </a:r>
          <a:endParaRPr lang="en-US" sz="1700" kern="1200"/>
        </a:p>
      </dsp:txBody>
      <dsp:txXfrm>
        <a:off x="33012" y="137151"/>
        <a:ext cx="6520465" cy="610236"/>
      </dsp:txXfrm>
    </dsp:sp>
    <dsp:sp modelId="{A593E7DF-9C3B-44A7-B21D-7571F04BE7DA}">
      <dsp:nvSpPr>
        <dsp:cNvPr id="0" name=""/>
        <dsp:cNvSpPr/>
      </dsp:nvSpPr>
      <dsp:spPr>
        <a:xfrm>
          <a:off x="0" y="829359"/>
          <a:ext cx="6586489" cy="6762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Three sources were selected to describe the specific views on concepts of mindfulness and meditation;</a:t>
          </a:r>
          <a:endParaRPr lang="en-US" sz="1700" kern="1200"/>
        </a:p>
      </dsp:txBody>
      <dsp:txXfrm>
        <a:off x="33012" y="862371"/>
        <a:ext cx="6520465" cy="610236"/>
      </dsp:txXfrm>
    </dsp:sp>
    <dsp:sp modelId="{6FC2DC6F-D248-4F03-9DEC-0B3A1506BAF8}">
      <dsp:nvSpPr>
        <dsp:cNvPr id="0" name=""/>
        <dsp:cNvSpPr/>
      </dsp:nvSpPr>
      <dsp:spPr>
        <a:xfrm>
          <a:off x="0" y="1554579"/>
          <a:ext cx="6586489" cy="6762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from the approximately 20 sources, considered to be used for the topic,</a:t>
          </a:r>
          <a:endParaRPr lang="en-US" sz="1700" kern="1200"/>
        </a:p>
      </dsp:txBody>
      <dsp:txXfrm>
        <a:off x="33012" y="1587591"/>
        <a:ext cx="6520465" cy="610236"/>
      </dsp:txXfrm>
    </dsp:sp>
    <dsp:sp modelId="{694869C4-AF43-4F82-845B-3D0428612E3C}">
      <dsp:nvSpPr>
        <dsp:cNvPr id="0" name=""/>
        <dsp:cNvSpPr/>
      </dsp:nvSpPr>
      <dsp:spPr>
        <a:xfrm>
          <a:off x="0" y="2279799"/>
          <a:ext cx="6586489" cy="6762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8 of them were reviewed. (2017-2021)</a:t>
          </a:r>
          <a:endParaRPr lang="en-US" sz="1700" kern="1200"/>
        </a:p>
      </dsp:txBody>
      <dsp:txXfrm>
        <a:off x="33012" y="2312811"/>
        <a:ext cx="6520465" cy="610236"/>
      </dsp:txXfrm>
    </dsp:sp>
    <dsp:sp modelId="{56B3B8F0-B824-4CDF-A63C-0225DAC9AB7C}">
      <dsp:nvSpPr>
        <dsp:cNvPr id="0" name=""/>
        <dsp:cNvSpPr/>
      </dsp:nvSpPr>
      <dsp:spPr>
        <a:xfrm>
          <a:off x="0" y="3005019"/>
          <a:ext cx="6586489" cy="6762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Most study outcomes targeted and registered the positive effects of meditation.</a:t>
          </a:r>
          <a:endParaRPr lang="en-US" sz="1700" kern="1200"/>
        </a:p>
      </dsp:txBody>
      <dsp:txXfrm>
        <a:off x="33012" y="3038031"/>
        <a:ext cx="6520465" cy="610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13D83-95E9-42FE-9C70-8290C834BBE0}">
      <dsp:nvSpPr>
        <dsp:cNvPr id="0" name=""/>
        <dsp:cNvSpPr/>
      </dsp:nvSpPr>
      <dsp:spPr>
        <a:xfrm>
          <a:off x="0" y="6205"/>
          <a:ext cx="86910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5DB23-4ABB-4A47-85A1-522E268393E3}">
      <dsp:nvSpPr>
        <dsp:cNvPr id="0" name=""/>
        <dsp:cNvSpPr/>
      </dsp:nvSpPr>
      <dsp:spPr>
        <a:xfrm flipH="1">
          <a:off x="0" y="6205"/>
          <a:ext cx="257343" cy="626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6205"/>
        <a:ext cx="257343" cy="6263669"/>
      </dsp:txXfrm>
    </dsp:sp>
    <dsp:sp modelId="{FD606F9A-867F-4212-A7B1-F03B7A97AFCE}">
      <dsp:nvSpPr>
        <dsp:cNvPr id="0" name=""/>
        <dsp:cNvSpPr/>
      </dsp:nvSpPr>
      <dsp:spPr>
        <a:xfrm>
          <a:off x="387709" y="50182"/>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Various technics seem to affect the brain differently</a:t>
          </a:r>
        </a:p>
      </dsp:txBody>
      <dsp:txXfrm>
        <a:off x="387709" y="50182"/>
        <a:ext cx="6822503" cy="879527"/>
      </dsp:txXfrm>
    </dsp:sp>
    <dsp:sp modelId="{A28F577F-EEB6-4CB9-BF91-27413E8F6414}">
      <dsp:nvSpPr>
        <dsp:cNvPr id="0" name=""/>
        <dsp:cNvSpPr/>
      </dsp:nvSpPr>
      <dsp:spPr>
        <a:xfrm>
          <a:off x="257343" y="929709"/>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53F8D-DFE5-4377-84DA-8A2811A2AEE4}">
      <dsp:nvSpPr>
        <dsp:cNvPr id="0" name=""/>
        <dsp:cNvSpPr/>
      </dsp:nvSpPr>
      <dsp:spPr>
        <a:xfrm>
          <a:off x="387709" y="973685"/>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It has been shown that </a:t>
          </a:r>
          <a:r>
            <a:rPr lang="en-GB" sz="1800" b="1" kern="1200" dirty="0"/>
            <a:t>almost all areas of the brain, except for the primary sensory cortex, have reportedly been activated </a:t>
          </a:r>
          <a:r>
            <a:rPr lang="en-GB" sz="1800" kern="1200" dirty="0"/>
            <a:t>by various meditation techniques. (Travis, 2020) </a:t>
          </a:r>
          <a:endParaRPr lang="en-US" sz="1800" kern="1200" dirty="0"/>
        </a:p>
      </dsp:txBody>
      <dsp:txXfrm>
        <a:off x="387709" y="973685"/>
        <a:ext cx="6822503" cy="879527"/>
      </dsp:txXfrm>
    </dsp:sp>
    <dsp:sp modelId="{7C0800E2-A9AD-4B01-AF35-260335ED77CE}">
      <dsp:nvSpPr>
        <dsp:cNvPr id="0" name=""/>
        <dsp:cNvSpPr/>
      </dsp:nvSpPr>
      <dsp:spPr>
        <a:xfrm>
          <a:off x="257343" y="1853213"/>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A542AD-15BA-4553-A6BF-6954B6A32A4D}">
      <dsp:nvSpPr>
        <dsp:cNvPr id="0" name=""/>
        <dsp:cNvSpPr/>
      </dsp:nvSpPr>
      <dsp:spPr>
        <a:xfrm>
          <a:off x="387709" y="1897189"/>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Even a short-term (up to 30 days) mindfulness meditation could induce similar structural changes in </a:t>
          </a:r>
          <a:r>
            <a:rPr lang="en-GB" sz="1800" kern="1200" dirty="0" err="1"/>
            <a:t>gray</a:t>
          </a:r>
          <a:r>
            <a:rPr lang="en-GB" sz="1800" kern="1200" dirty="0"/>
            <a:t> matter, (indicates its plasticity).  </a:t>
          </a:r>
          <a:endParaRPr lang="en-US" sz="1800" kern="1200" dirty="0"/>
        </a:p>
      </dsp:txBody>
      <dsp:txXfrm>
        <a:off x="387709" y="1897189"/>
        <a:ext cx="6822503" cy="879527"/>
      </dsp:txXfrm>
    </dsp:sp>
    <dsp:sp modelId="{449CC994-3837-46B6-8C79-E82381B2D022}">
      <dsp:nvSpPr>
        <dsp:cNvPr id="0" name=""/>
        <dsp:cNvSpPr/>
      </dsp:nvSpPr>
      <dsp:spPr>
        <a:xfrm>
          <a:off x="257343" y="2776716"/>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0E3145-BC2C-4A48-BF0F-98FBB01CD515}">
      <dsp:nvSpPr>
        <dsp:cNvPr id="0" name=""/>
        <dsp:cNvSpPr/>
      </dsp:nvSpPr>
      <dsp:spPr>
        <a:xfrm>
          <a:off x="387709" y="2820692"/>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structural changes in the ventral PCC (posterior singular cortex) could be a key node associated with self-awareness, cognition, and aging. (Tang, R., </a:t>
          </a:r>
          <a:r>
            <a:rPr lang="en-GB" sz="1800" kern="1200" dirty="0" err="1"/>
            <a:t>Friston</a:t>
          </a:r>
          <a:r>
            <a:rPr lang="en-GB" sz="1800" kern="1200" dirty="0"/>
            <a:t>, K. J., &amp; Tang, Y. Y., 2020)</a:t>
          </a:r>
          <a:endParaRPr lang="en-US" sz="1800" kern="1200" dirty="0"/>
        </a:p>
      </dsp:txBody>
      <dsp:txXfrm>
        <a:off x="387709" y="2820692"/>
        <a:ext cx="6822503" cy="879527"/>
      </dsp:txXfrm>
    </dsp:sp>
    <dsp:sp modelId="{C42720A2-C5EB-4677-8105-51C95CCFFEC3}">
      <dsp:nvSpPr>
        <dsp:cNvPr id="0" name=""/>
        <dsp:cNvSpPr/>
      </dsp:nvSpPr>
      <dsp:spPr>
        <a:xfrm>
          <a:off x="257343" y="3700220"/>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52F3F5-3A91-4145-9DF1-0B30E148C260}">
      <dsp:nvSpPr>
        <dsp:cNvPr id="0" name=""/>
        <dsp:cNvSpPr/>
      </dsp:nvSpPr>
      <dsp:spPr>
        <a:xfrm>
          <a:off x="387709" y="3744196"/>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According to Pascoe, M. C., Thompson, D. R., et al. (2020), the effects of meditation are associated with the activity of the endocrine system, including energetic homeostasis. </a:t>
          </a:r>
          <a:endParaRPr lang="en-US" sz="1800" kern="1200" dirty="0"/>
        </a:p>
      </dsp:txBody>
      <dsp:txXfrm>
        <a:off x="387709" y="3744196"/>
        <a:ext cx="6822503" cy="879527"/>
      </dsp:txXfrm>
    </dsp:sp>
    <dsp:sp modelId="{28130AAD-AF17-4906-B052-98AC79F7215A}">
      <dsp:nvSpPr>
        <dsp:cNvPr id="0" name=""/>
        <dsp:cNvSpPr/>
      </dsp:nvSpPr>
      <dsp:spPr>
        <a:xfrm>
          <a:off x="257343" y="4623723"/>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45C107-BAB8-43BC-875F-B624E003945E}">
      <dsp:nvSpPr>
        <dsp:cNvPr id="0" name=""/>
        <dsp:cNvSpPr/>
      </dsp:nvSpPr>
      <dsp:spPr>
        <a:xfrm>
          <a:off x="387709" y="4667699"/>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The following study (Kwak, 2020) notes strengthening networks of attention at the nervous level through short-term meditation</a:t>
          </a:r>
          <a:endParaRPr lang="en-US" sz="1800" kern="1200" dirty="0"/>
        </a:p>
      </dsp:txBody>
      <dsp:txXfrm>
        <a:off x="387709" y="4667699"/>
        <a:ext cx="6822503" cy="879527"/>
      </dsp:txXfrm>
    </dsp:sp>
    <dsp:sp modelId="{47703709-1EE7-4C01-9999-28147CCC31BA}">
      <dsp:nvSpPr>
        <dsp:cNvPr id="0" name=""/>
        <dsp:cNvSpPr/>
      </dsp:nvSpPr>
      <dsp:spPr>
        <a:xfrm>
          <a:off x="257343" y="5547227"/>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12760-E0B2-4120-B980-54542CFC45EF}">
      <dsp:nvSpPr>
        <dsp:cNvPr id="0" name=""/>
        <dsp:cNvSpPr/>
      </dsp:nvSpPr>
      <dsp:spPr>
        <a:xfrm>
          <a:off x="387709" y="5591203"/>
          <a:ext cx="6822503" cy="87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even short-term meditation may be beneficial for people at high risk for cognitive deficits. positive effect in the form of improving the nerve mechanisms of attention.</a:t>
          </a:r>
          <a:endParaRPr lang="en-US" sz="1800" kern="1200" dirty="0"/>
        </a:p>
      </dsp:txBody>
      <dsp:txXfrm>
        <a:off x="387709" y="5591203"/>
        <a:ext cx="6822503" cy="879527"/>
      </dsp:txXfrm>
    </dsp:sp>
    <dsp:sp modelId="{7F9EC3C0-50CE-4759-89B1-09D29AE62B98}">
      <dsp:nvSpPr>
        <dsp:cNvPr id="0" name=""/>
        <dsp:cNvSpPr/>
      </dsp:nvSpPr>
      <dsp:spPr>
        <a:xfrm>
          <a:off x="257343" y="6470730"/>
          <a:ext cx="695286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6CAAB-06D3-4BB6-94D9-597F5816FDE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0D001CF-753D-4DD8-9BDF-0373DAF3F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DFC630-2434-4862-979D-4A3C9838DB5D}"/>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3080303D-EBB7-4A33-B37C-8CB67B62400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38E21EC-03A2-4588-AF63-F69C4AA78B29}"/>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360196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BFBB8-6153-4153-8131-1DA6FAEDDE9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0D3F764-AD39-4F81-AFC0-E2C2C18F8AA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822D99F-5687-4060-A40A-77438A059415}"/>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68088E55-7E40-4CD7-8A67-AB85F96A42C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99E7C1A-E542-4574-8D8D-63B6C784391F}"/>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372079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71FEB09-97AE-47A8-9E39-9D9F4ECA6FD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67C8E70-E946-473E-9CF2-352C253E6B9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A518D7C-6FD7-4A88-91CB-67B94DFBE192}"/>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4E263CF2-0B26-4FF6-80A8-C70A0D577E7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AB208CF-70AA-4109-A2A6-864ECB23C53D}"/>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185275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345D6-56BC-4616-B9B9-B2EFA5686BF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18487CB-F256-48F6-A836-085C4837327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784D330-EE5D-4170-845F-C9676C04D079}"/>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ADA6F25A-98F1-4FEE-A182-270A98AC1A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E7DC355-A4D6-4594-AA2A-D398E90AF8E9}"/>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3047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56A49B-8F2D-423D-92AD-47A208E77E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C048511-57FD-44E5-AF54-CF2D67D80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569B920-8DBD-479A-A4C2-7899B8C663C5}"/>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D74AE9C4-1854-41BF-8219-51F1C44A75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0CDAC26-DD5A-4EA8-ADFA-9BF3D770CDBA}"/>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365406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797CE5-8401-4BDA-BF1F-35D2B8D58E3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B3181BF-C052-4CA4-ACCF-9485D730DAE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3400053-F556-4F4B-968E-F95D1027F68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34D4060-2133-4E74-9C25-265686533A5F}"/>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6" name="Zástupný symbol pro zápatí 5">
            <a:extLst>
              <a:ext uri="{FF2B5EF4-FFF2-40B4-BE49-F238E27FC236}">
                <a16:creationId xmlns:a16="http://schemas.microsoft.com/office/drawing/2014/main" id="{2B58E19B-9846-493D-89D5-A9AD7C626F5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4D4781-F554-44F4-9527-52BCC08CD3E2}"/>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332495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1A52DC-B5C0-48BC-8DBB-DBD989F8D8D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B4EDED7-DF2C-44F0-AC4D-B57B2BECA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18A6B6E-E97D-465E-AEC0-C1DF4B1EA53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484D8E0-57B3-42E6-8468-1497EB5A2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CE5FDD2-E6B5-4C98-9617-132011A3DEA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0F3FADA-9708-475A-AD3A-7DCC8B9E4306}"/>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8" name="Zástupný symbol pro zápatí 7">
            <a:extLst>
              <a:ext uri="{FF2B5EF4-FFF2-40B4-BE49-F238E27FC236}">
                <a16:creationId xmlns:a16="http://schemas.microsoft.com/office/drawing/2014/main" id="{2F55FD69-8DA8-4E82-8816-16B56B0BFD3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EA8BBAB-6B72-4301-95A5-5244D248FA79}"/>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63437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81170A-34D3-4A6B-A141-2B8BA6E25AD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559FAFF-ED06-49C0-A2F3-FDD2C20DF032}"/>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4" name="Zástupný symbol pro zápatí 3">
            <a:extLst>
              <a:ext uri="{FF2B5EF4-FFF2-40B4-BE49-F238E27FC236}">
                <a16:creationId xmlns:a16="http://schemas.microsoft.com/office/drawing/2014/main" id="{30576E7D-7379-4FF1-A999-89F20227BE3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8D7B847-2730-4929-A18D-6A20A1ADB64C}"/>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104358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3DA1E15-B2F4-4AE4-B89D-83FAAC1E00E9}"/>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3" name="Zástupný symbol pro zápatí 2">
            <a:extLst>
              <a:ext uri="{FF2B5EF4-FFF2-40B4-BE49-F238E27FC236}">
                <a16:creationId xmlns:a16="http://schemas.microsoft.com/office/drawing/2014/main" id="{011CF7DF-FC0F-4B09-9D53-BEE4553A44F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5F717CB-05B7-42B5-B9D0-43E2EA9C9EE2}"/>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2637688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C03F90-A0D8-4F65-B633-11642734F48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A1DB4F8D-897E-4B75-A73D-E27EFF376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3BF05FF-B246-46E4-ACFB-DEA96FE77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CCDD40E-9DB5-46DC-8B4D-C9853AE42643}"/>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6" name="Zástupný symbol pro zápatí 5">
            <a:extLst>
              <a:ext uri="{FF2B5EF4-FFF2-40B4-BE49-F238E27FC236}">
                <a16:creationId xmlns:a16="http://schemas.microsoft.com/office/drawing/2014/main" id="{E604A3CE-0CA6-469A-A360-D4BB40184F6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3FA8FE4-63C8-4816-8389-F760E4888C17}"/>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154370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2934F-3772-4A68-9679-F0344468A56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0FD2E52-AB9D-4E3C-9C92-1E9862B1D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720B97B-8C3F-4C1D-B529-DA230A4F7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5096899-3AE5-4C86-B9A4-5A3941869C33}"/>
              </a:ext>
            </a:extLst>
          </p:cNvPr>
          <p:cNvSpPr>
            <a:spLocks noGrp="1"/>
          </p:cNvSpPr>
          <p:nvPr>
            <p:ph type="dt" sz="half" idx="10"/>
          </p:nvPr>
        </p:nvSpPr>
        <p:spPr/>
        <p:txBody>
          <a:bodyPr/>
          <a:lstStyle/>
          <a:p>
            <a:fld id="{3DA750B0-C00B-4B29-AD12-720A811F65C1}" type="datetimeFigureOut">
              <a:rPr lang="cs-CZ" smtClean="0"/>
              <a:t>06.05.2021</a:t>
            </a:fld>
            <a:endParaRPr lang="cs-CZ"/>
          </a:p>
        </p:txBody>
      </p:sp>
      <p:sp>
        <p:nvSpPr>
          <p:cNvPr id="6" name="Zástupný symbol pro zápatí 5">
            <a:extLst>
              <a:ext uri="{FF2B5EF4-FFF2-40B4-BE49-F238E27FC236}">
                <a16:creationId xmlns:a16="http://schemas.microsoft.com/office/drawing/2014/main" id="{F9334380-0BA3-4EAC-92D8-4DEADAE81A2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C4E651E-C50F-46F2-9AF8-316393F6F4F4}"/>
              </a:ext>
            </a:extLst>
          </p:cNvPr>
          <p:cNvSpPr>
            <a:spLocks noGrp="1"/>
          </p:cNvSpPr>
          <p:nvPr>
            <p:ph type="sldNum" sz="quarter" idx="12"/>
          </p:nvPr>
        </p:nvSpPr>
        <p:spPr/>
        <p:txBody>
          <a:bodyPr/>
          <a:lstStyle/>
          <a:p>
            <a:fld id="{213DD460-6916-43F3-8131-6CADFE4AADA2}" type="slidenum">
              <a:rPr lang="cs-CZ" smtClean="0"/>
              <a:t>‹#›</a:t>
            </a:fld>
            <a:endParaRPr lang="cs-CZ"/>
          </a:p>
        </p:txBody>
      </p:sp>
    </p:spTree>
    <p:extLst>
      <p:ext uri="{BB962C8B-B14F-4D97-AF65-F5344CB8AC3E}">
        <p14:creationId xmlns:p14="http://schemas.microsoft.com/office/powerpoint/2010/main" val="428101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C97F390-BB4D-4F78-BF41-8A0797958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1064B6CC-FD5D-41AE-804B-3014AD79C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F71B77F-B9F0-4FA4-BAE6-7AEB63B74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750B0-C00B-4B29-AD12-720A811F65C1}" type="datetimeFigureOut">
              <a:rPr lang="cs-CZ" smtClean="0"/>
              <a:t>06.05.2021</a:t>
            </a:fld>
            <a:endParaRPr lang="cs-CZ"/>
          </a:p>
        </p:txBody>
      </p:sp>
      <p:sp>
        <p:nvSpPr>
          <p:cNvPr id="5" name="Zástupný symbol pro zápatí 4">
            <a:extLst>
              <a:ext uri="{FF2B5EF4-FFF2-40B4-BE49-F238E27FC236}">
                <a16:creationId xmlns:a16="http://schemas.microsoft.com/office/drawing/2014/main" id="{B247CC0B-F621-4222-9D83-F5C62CE69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E901886-ADBF-4C79-883C-0B7AD8682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DD460-6916-43F3-8131-6CADFE4AADA2}" type="slidenum">
              <a:rPr lang="cs-CZ" smtClean="0"/>
              <a:t>‹#›</a:t>
            </a:fld>
            <a:endParaRPr lang="cs-CZ"/>
          </a:p>
        </p:txBody>
      </p:sp>
    </p:spTree>
    <p:extLst>
      <p:ext uri="{BB962C8B-B14F-4D97-AF65-F5344CB8AC3E}">
        <p14:creationId xmlns:p14="http://schemas.microsoft.com/office/powerpoint/2010/main" val="1117077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hyperlink" Target="https://www.youtube.com/watch?v=LDs7jglje_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image" Target="../media/image7.jp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9.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4218C0D-07B3-4DAA-9767-4DA0BD6DEB53}"/>
              </a:ext>
            </a:extLst>
          </p:cNvPr>
          <p:cNvSpPr>
            <a:spLocks noGrp="1"/>
          </p:cNvSpPr>
          <p:nvPr>
            <p:ph type="ctrTitle"/>
          </p:nvPr>
        </p:nvSpPr>
        <p:spPr>
          <a:xfrm>
            <a:off x="2302092" y="1624334"/>
            <a:ext cx="7587816" cy="1804666"/>
          </a:xfrm>
        </p:spPr>
        <p:txBody>
          <a:bodyPr anchor="b">
            <a:normAutofit/>
          </a:bodyPr>
          <a:lstStyle/>
          <a:p>
            <a:r>
              <a:rPr lang="en-GB" sz="3200">
                <a:solidFill>
                  <a:schemeClr val="bg1">
                    <a:alpha val="60000"/>
                  </a:schemeClr>
                </a:solidFill>
              </a:rPr>
              <a:t>Scientifically proven benefits of  mindfulness related meditation   </a:t>
            </a:r>
            <a:endParaRPr lang="cs-CZ" sz="3200">
              <a:solidFill>
                <a:schemeClr val="bg1">
                  <a:alpha val="60000"/>
                </a:schemeClr>
              </a:solidFill>
            </a:endParaRPr>
          </a:p>
        </p:txBody>
      </p:sp>
      <p:sp>
        <p:nvSpPr>
          <p:cNvPr id="3" name="Podnadpis 2">
            <a:extLst>
              <a:ext uri="{FF2B5EF4-FFF2-40B4-BE49-F238E27FC236}">
                <a16:creationId xmlns:a16="http://schemas.microsoft.com/office/drawing/2014/main" id="{8AF67425-9636-4928-B429-0146FB4710F5}"/>
              </a:ext>
            </a:extLst>
          </p:cNvPr>
          <p:cNvSpPr>
            <a:spLocks noGrp="1"/>
          </p:cNvSpPr>
          <p:nvPr>
            <p:ph type="subTitle" idx="1"/>
          </p:nvPr>
        </p:nvSpPr>
        <p:spPr>
          <a:xfrm>
            <a:off x="3048000" y="3884876"/>
            <a:ext cx="6096000" cy="1079006"/>
          </a:xfrm>
        </p:spPr>
        <p:txBody>
          <a:bodyPr anchor="t">
            <a:normAutofit/>
          </a:bodyPr>
          <a:lstStyle/>
          <a:p>
            <a:r>
              <a:rPr lang="en-GB" sz="1400">
                <a:solidFill>
                  <a:schemeClr val="bg1"/>
                </a:solidFill>
              </a:rPr>
              <a:t>Marina Kiseleva </a:t>
            </a:r>
            <a:endParaRPr lang="cs-CZ" sz="1400">
              <a:solidFill>
                <a:schemeClr val="bg1"/>
              </a:solidFill>
            </a:endParaRPr>
          </a:p>
        </p:txBody>
      </p:sp>
      <p:pic>
        <p:nvPicPr>
          <p:cNvPr id="4" name="Nahraný zvuk">
            <a:hlinkClick r:id="" action="ppaction://media"/>
            <a:extLst>
              <a:ext uri="{FF2B5EF4-FFF2-40B4-BE49-F238E27FC236}">
                <a16:creationId xmlns:a16="http://schemas.microsoft.com/office/drawing/2014/main" id="{C43EE6CE-0E06-4E4C-A23A-E4BE4C0E5E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92141" y="5158155"/>
            <a:ext cx="633046" cy="633046"/>
          </a:xfrm>
          <a:prstGeom prst="rect">
            <a:avLst/>
          </a:prstGeom>
        </p:spPr>
      </p:pic>
    </p:spTree>
    <p:extLst>
      <p:ext uri="{BB962C8B-B14F-4D97-AF65-F5344CB8AC3E}">
        <p14:creationId xmlns:p14="http://schemas.microsoft.com/office/powerpoint/2010/main" val="21711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E75D9A4-2116-4971-A887-BCACEE1E2F86}"/>
              </a:ext>
            </a:extLst>
          </p:cNvPr>
          <p:cNvSpPr>
            <a:spLocks noGrp="1"/>
          </p:cNvSpPr>
          <p:nvPr>
            <p:ph idx="1"/>
          </p:nvPr>
        </p:nvSpPr>
        <p:spPr>
          <a:xfrm>
            <a:off x="192024" y="850392"/>
            <a:ext cx="11649456" cy="5760720"/>
          </a:xfrm>
        </p:spPr>
        <p:txBody>
          <a:bodyPr>
            <a:normAutofit fontScale="70000" lnSpcReduction="20000"/>
          </a:bodyPr>
          <a:lstStyle/>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Bodhi, B. (2011). What does mindfulness really mean? A canonical perspective. Contemporary Buddhism, 12(1), 19-39.</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Brandmeyer</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T., Delorme, A., &amp;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Wahbeh</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H. (2019). The neuroscience of meditation: classification, phenomenology, correlates, and mechanisms. Progress in brain research, 244, 1–29. https://doi.org/10.1016/bs.pbr.2018.10.020</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Davidson, R. J., &amp;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Kaszniak</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A. W. (2015). Conceptual and methodological issues in research on mindfulness and meditation. The American psychologist, 70(7), 581–592. https://doi.org/10.1037/a0039512</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Deolindo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C. S., Ribeiro, M. W.,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Aratanha</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 A., Afonso, R. F.,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Irrmischer</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 &amp;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Kozasa</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E. H. (2020). A Critical Analysis on Characterizing the Meditation Experience Through the Electroencephalogram. Frontiers in systems neuroscience, 14, 53. https://doi.org/10.3389/fnsys.2020.00053</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Hilton, L., Hempel, S., Ewing, B. A.,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Apaydin</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E., Xenakis, L., Newberry, S.,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Colaiaco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B., Maher, A. R.,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Shanman</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R. M.,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Sorbero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 E., &amp;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Maglione</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 A. (2017). Mindfulness Meditation for Chronic Pain: Systematic Review and Meta-analysis. Annals of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behavioral</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medicine : a publication of the Society of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Behavioral</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Medicine, 51(2), 199–213. https://doi.org/10.1007/s12160-016-9844-2</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Hilton, L., Maher, A. R.,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Colaiaco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B.,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Apaydin</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E.,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Sorbero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 E., Booth, M.,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Shanman</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R. M., &amp; Hempel, S. (2017). Meditation for posttraumatic stress: Systematic review and meta-analysis. Psychological trauma : theory, research, practice and policy, 9(4), 453–460. https://doi.org/10.1037/tra0000180</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Ido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Amihai</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Maria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Kozhevnikov</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(2015)"The Influence of Buddhist Meditation Traditions on the Autonomic System and Attention", BioMed Research International, vol. 2015, Article ID 731579, 13 pages, doi.org/10.1155/2015/731579  </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Kwak, S., Kim, S. Y., Bae, D., Hwang, W. J., Cho, K., Lim, K. O., Park, H. Y., Lee, T. Y., &amp; Kwon, J. S. (2020). Enhanced Attentional Network by Short-Term Intensive Meditation. Frontiers in psychology, 10, 3073. </a:t>
            </a:r>
            <a:r>
              <a:rPr lang="cs-CZ" sz="1800" dirty="0">
                <a:solidFill>
                  <a:srgbClr val="212121"/>
                </a:solidFill>
                <a:effectLst/>
                <a:latin typeface="Calibri" panose="020F0502020204030204" pitchFamily="34" charset="0"/>
                <a:ea typeface="DengXian" panose="02010600030101010101" pitchFamily="2" charset="-122"/>
                <a:cs typeface="Arial" panose="020B0604020202020204" pitchFamily="34" charset="0"/>
              </a:rPr>
              <a:t>https://doi.org/10.3389/fpsyg.2019.03073</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Matko</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K and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Sedlmeier</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P (2019) What Is Meditation? Proposing an Empirically Derived Classification System. Front. Psychol. 10:2276. </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doi</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10.3389/fpsyg.2019.02276 </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a:lnSpc>
                <a:spcPct val="115000"/>
              </a:lnSpc>
              <a:spcBef>
                <a:spcPts val="500"/>
              </a:spcBef>
              <a:spcAft>
                <a:spcPts val="1000"/>
              </a:spcAft>
            </a:pP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Ovadia-</a:t>
            </a:r>
            <a:r>
              <a:rPr lang="en-GB" sz="1800" dirty="0" err="1">
                <a:solidFill>
                  <a:srgbClr val="212121"/>
                </a:solidFill>
                <a:effectLst/>
                <a:latin typeface="Calibri" panose="020F0502020204030204" pitchFamily="34" charset="0"/>
                <a:ea typeface="DengXian" panose="02010600030101010101" pitchFamily="2" charset="-122"/>
                <a:cs typeface="Calibri" panose="020F0502020204030204" pitchFamily="34" charset="0"/>
              </a:rPr>
              <a:t>Blechman</a:t>
            </a:r>
            <a:r>
              <a:rPr lang="en-GB" sz="1800" dirty="0">
                <a:solidFill>
                  <a:srgbClr val="212121"/>
                </a:solidFill>
                <a:effectLst/>
                <a:latin typeface="Calibri" panose="020F0502020204030204" pitchFamily="34" charset="0"/>
                <a:ea typeface="DengXian" panose="02010600030101010101" pitchFamily="2" charset="-122"/>
                <a:cs typeface="Calibri" panose="020F0502020204030204" pitchFamily="34" charset="0"/>
              </a:rPr>
              <a:t>, Z. (2020). The influence of mindfulness meditation on inattention and physiological markers of stress on students with learning disabilities and/or attention deficit hyperactivity disorder. Research in developmental disabilities, 100, 103630. https://doi.org/10.1016/j.ridd.2020.103630</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TextovéPole 3">
            <a:extLst>
              <a:ext uri="{FF2B5EF4-FFF2-40B4-BE49-F238E27FC236}">
                <a16:creationId xmlns:a16="http://schemas.microsoft.com/office/drawing/2014/main" id="{29667877-D704-47D3-A4F3-C37925C569BA}"/>
              </a:ext>
            </a:extLst>
          </p:cNvPr>
          <p:cNvSpPr txBox="1"/>
          <p:nvPr/>
        </p:nvSpPr>
        <p:spPr>
          <a:xfrm>
            <a:off x="457200" y="320040"/>
            <a:ext cx="4462272" cy="369332"/>
          </a:xfrm>
          <a:prstGeom prst="rect">
            <a:avLst/>
          </a:prstGeom>
          <a:noFill/>
        </p:spPr>
        <p:txBody>
          <a:bodyPr wrap="square" rtlCol="0">
            <a:spAutoFit/>
          </a:bodyPr>
          <a:lstStyle/>
          <a:p>
            <a:r>
              <a:rPr lang="en-GB" dirty="0"/>
              <a:t>Reference</a:t>
            </a:r>
            <a:endParaRPr lang="cs-CZ" dirty="0"/>
          </a:p>
        </p:txBody>
      </p:sp>
    </p:spTree>
    <p:extLst>
      <p:ext uri="{BB962C8B-B14F-4D97-AF65-F5344CB8AC3E}">
        <p14:creationId xmlns:p14="http://schemas.microsoft.com/office/powerpoint/2010/main" val="1504370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A49A839-4F5E-4B35-B7AB-324CF7CCECEA}"/>
              </a:ext>
            </a:extLst>
          </p:cNvPr>
          <p:cNvSpPr>
            <a:spLocks noGrp="1"/>
          </p:cNvSpPr>
          <p:nvPr>
            <p:ph idx="1"/>
          </p:nvPr>
        </p:nvSpPr>
        <p:spPr>
          <a:xfrm>
            <a:off x="347472" y="228600"/>
            <a:ext cx="11006328" cy="5948363"/>
          </a:xfrm>
        </p:spPr>
        <p:txBody>
          <a:bodyPr>
            <a:normAutofit fontScale="55000" lnSpcReduction="20000"/>
          </a:bodyPr>
          <a:lstStyle/>
          <a:p>
            <a:pPr>
              <a:lnSpc>
                <a:spcPct val="115000"/>
              </a:lnSpc>
              <a:spcBef>
                <a:spcPts val="500"/>
              </a:spcBef>
              <a:spcAft>
                <a:spcPts val="1000"/>
              </a:spcAft>
            </a:pP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Pascoe, M. C., Thompson, D. R., &amp; Ski, C. F. (2020). Meditation and Endocrine Health and Wellbeing. Trends in endocrinology and metabolism: TEM, 31(7), 469–477. https://doi.org/10.1016/j.tem.2020.01.012  </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Tang, R.,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Friston</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K. J., &amp; Tang, Y. Y. (2020). Brief Mindfulness Meditation Induces Gray Matter Changes in a Brain Hub. Neural plasticity, 2020, 8830005. https://doi.org/10.1155/2020/8830005</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Tang, Y. Y.,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Hölzel</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B. K., &amp;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Posner</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M. I. (2015).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The</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neuroscience</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of</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mindfulness</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meditation</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Nature</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reviews</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Neuroscience</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16(4), 213–225. https://doi.org/10.1038/nrn3916</a:t>
            </a:r>
          </a:p>
          <a:p>
            <a:pPr>
              <a:lnSpc>
                <a:spcPct val="115000"/>
              </a:lnSpc>
              <a:spcBef>
                <a:spcPts val="500"/>
              </a:spcBef>
              <a:spcAft>
                <a:spcPts val="1000"/>
              </a:spcAft>
            </a:pP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Travis F. (2020). On the Neurobiology of Meditation: Comparison of Three Organizing Strategies to Investigate Brain Patterns during Meditation Practice.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Medicina</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(Kaunas, Lithuania), 56(12), 712. https://doi.org/10.3390/medicina56120712</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Trousselard</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M.,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Steiler</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D.,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Claverie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D., &amp;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Canini</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F. (2014).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L'histoire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de la Mindfulness à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l'épreuve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des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données</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actuelles</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de la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littérature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questions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en</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suspens</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[The history of Mindfulness put to the test of current scientific data: unresolved questions].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L'Encephale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40(6), 474–480. https://doi.org/10.1016/j.encep.2014.08.006</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U.S. Department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of</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Health</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and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Human</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Services</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(2018) Use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of</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Yoga</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Meditation</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and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Chiropractors</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Among</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U.S.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Adults</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Aged</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18 and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Over</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[Online]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Available</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from</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www.cdc.gov/nchs/data/databriefs/db325-h.pdf [</a:t>
            </a:r>
            <a:r>
              <a:rPr lang="cs-CZ"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Accessed</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7 </a:t>
            </a:r>
            <a:r>
              <a:rPr lang="en-US" sz="2700" dirty="0">
                <a:solidFill>
                  <a:srgbClr val="212121"/>
                </a:solidFill>
                <a:latin typeface="Calibri" panose="020F0502020204030204" pitchFamily="34" charset="0"/>
                <a:ea typeface="DengXian" panose="02010600030101010101" pitchFamily="2" charset="-122"/>
                <a:cs typeface="Calibri" panose="020F0502020204030204" pitchFamily="34" charset="0"/>
              </a:rPr>
              <a:t>Mar</a:t>
            </a:r>
            <a:r>
              <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rPr>
              <a:t> 2021]</a:t>
            </a:r>
          </a:p>
          <a:p>
            <a:pPr>
              <a:lnSpc>
                <a:spcPct val="115000"/>
              </a:lnSpc>
              <a:spcBef>
                <a:spcPts val="500"/>
              </a:spcBef>
              <a:spcAft>
                <a:spcPts val="1000"/>
              </a:spcAft>
            </a:pP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Whitney, J., &amp; Chang, D. F. (2020). Inner tradition made visible: the interpersonal benefits and effects of meditation practice on close relationships. Current Psychology, 1-11.</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Yuan, J. P., Connolly, C. G.,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Henje</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E., Sugrue, L. P., Yang, T. T., Xu, D., &amp;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Tymofiyeva</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O. (2020). Gray Matter Changes in Adolescents Participating in a Meditation Training. Frontiers in human neuroscience, 14, 319. https://doi.org/10.3389/fnhum.2020.00319</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pPr>
              <a:lnSpc>
                <a:spcPct val="115000"/>
              </a:lnSpc>
              <a:spcBef>
                <a:spcPts val="500"/>
              </a:spcBef>
              <a:spcAft>
                <a:spcPts val="1000"/>
              </a:spcAft>
            </a:pP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Zhiyi</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S.(2009).The Essentials of Buddhist Meditation, B.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Dharmamira</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translation, </a:t>
            </a:r>
            <a:r>
              <a:rPr lang="en-GB" sz="2700" dirty="0" err="1">
                <a:solidFill>
                  <a:srgbClr val="212121"/>
                </a:solidFill>
                <a:latin typeface="Calibri" panose="020F0502020204030204" pitchFamily="34" charset="0"/>
                <a:ea typeface="DengXian" panose="02010600030101010101" pitchFamily="2" charset="-122"/>
                <a:cs typeface="Calibri" panose="020F0502020204030204" pitchFamily="34" charset="0"/>
              </a:rPr>
              <a:t>Kalavinka</a:t>
            </a:r>
            <a:r>
              <a:rPr lang="en-GB" sz="2700" dirty="0">
                <a:solidFill>
                  <a:srgbClr val="212121"/>
                </a:solidFill>
                <a:latin typeface="Calibri" panose="020F0502020204030204" pitchFamily="34" charset="0"/>
                <a:ea typeface="DengXian" panose="02010600030101010101" pitchFamily="2" charset="-122"/>
                <a:cs typeface="Calibri" panose="020F0502020204030204" pitchFamily="34" charset="0"/>
              </a:rPr>
              <a:t> Press, Seattle, Wash, USA.</a:t>
            </a:r>
            <a:endParaRPr lang="cs-CZ" sz="2700" dirty="0">
              <a:solidFill>
                <a:srgbClr val="212121"/>
              </a:solidFill>
              <a:latin typeface="Calibri" panose="020F0502020204030204" pitchFamily="34" charset="0"/>
              <a:ea typeface="DengXian" panose="02010600030101010101" pitchFamily="2" charset="-122"/>
              <a:cs typeface="Calibri" panose="020F0502020204030204" pitchFamily="34" charset="0"/>
            </a:endParaRPr>
          </a:p>
          <a:p>
            <a:endParaRPr lang="cs-CZ" dirty="0"/>
          </a:p>
        </p:txBody>
      </p:sp>
    </p:spTree>
    <p:extLst>
      <p:ext uri="{BB962C8B-B14F-4D97-AF65-F5344CB8AC3E}">
        <p14:creationId xmlns:p14="http://schemas.microsoft.com/office/powerpoint/2010/main" val="2645101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27FB0F83-595A-4D04-B62D-E1EA35EB8061}"/>
              </a:ext>
            </a:extLst>
          </p:cNvPr>
          <p:cNvSpPr>
            <a:spLocks noGrp="1"/>
          </p:cNvSpPr>
          <p:nvPr>
            <p:ph type="title"/>
          </p:nvPr>
        </p:nvSpPr>
        <p:spPr>
          <a:xfrm>
            <a:off x="1812898" y="1492756"/>
            <a:ext cx="6923208" cy="1558931"/>
          </a:xfrm>
        </p:spPr>
        <p:txBody>
          <a:bodyPr anchor="b">
            <a:noAutofit/>
          </a:bodyPr>
          <a:lstStyle/>
          <a:p>
            <a:r>
              <a:rPr lang="en-GB" sz="4000" b="1" dirty="0">
                <a:latin typeface="Open Sans" panose="020B0606030504020204" pitchFamily="34" charset="0"/>
                <a:ea typeface="Open Sans" panose="020B0606030504020204" pitchFamily="34" charset="0"/>
                <a:cs typeface="Open Sans" panose="020B0606030504020204" pitchFamily="34" charset="0"/>
              </a:rPr>
              <a:t>Thank you for your attention!</a:t>
            </a:r>
            <a:br>
              <a:rPr lang="en-GB" sz="4000" dirty="0"/>
            </a:br>
            <a:endParaRPr lang="cs-CZ" sz="4000" dirty="0"/>
          </a:p>
        </p:txBody>
      </p:sp>
      <p:sp>
        <p:nvSpPr>
          <p:cNvPr id="9" name="Content Placeholder 8">
            <a:extLst>
              <a:ext uri="{FF2B5EF4-FFF2-40B4-BE49-F238E27FC236}">
                <a16:creationId xmlns:a16="http://schemas.microsoft.com/office/drawing/2014/main" id="{FFE966A0-18E1-4CEE-B762-D5A3F302AF1A}"/>
              </a:ext>
            </a:extLst>
          </p:cNvPr>
          <p:cNvSpPr>
            <a:spLocks noGrp="1"/>
          </p:cNvSpPr>
          <p:nvPr>
            <p:ph idx="1"/>
          </p:nvPr>
        </p:nvSpPr>
        <p:spPr>
          <a:xfrm>
            <a:off x="803083" y="3051687"/>
            <a:ext cx="6599582" cy="3349486"/>
          </a:xfrm>
        </p:spPr>
        <p:txBody>
          <a:bodyPr>
            <a:normAutofit/>
          </a:bodyPr>
          <a:lstStyle/>
          <a:p>
            <a:endParaRPr lang="en-US" sz="2000" dirty="0"/>
          </a:p>
          <a:p>
            <a:endParaRPr lang="en-US" sz="2000" dirty="0"/>
          </a:p>
          <a:p>
            <a:r>
              <a:rPr lang="en-US" sz="1800" dirty="0"/>
              <a:t>Questions </a:t>
            </a:r>
            <a:r>
              <a:rPr lang="en-US" sz="1800" dirty="0">
                <a:sym typeface="Wingdings" panose="05000000000000000000" pitchFamily="2" charset="2"/>
              </a:rPr>
              <a:t> </a:t>
            </a:r>
            <a:r>
              <a:rPr lang="en-US" sz="1800" dirty="0"/>
              <a:t>kiselevamarina322@gmail.com </a:t>
            </a:r>
          </a:p>
          <a:p>
            <a:r>
              <a:rPr lang="en-US" sz="1800" dirty="0"/>
              <a:t>5-minute </a:t>
            </a:r>
            <a:r>
              <a:rPr lang="en-US" sz="1800" dirty="0" err="1"/>
              <a:t>meditation</a:t>
            </a:r>
            <a:r>
              <a:rPr lang="en-US" sz="1800" dirty="0" err="1">
                <a:sym typeface="Wingdings" panose="05000000000000000000" pitchFamily="2" charset="2"/>
              </a:rPr>
              <a:t></a:t>
            </a:r>
            <a:r>
              <a:rPr lang="en-US" sz="1800" dirty="0" err="1">
                <a:hlinkClick r:id="rId4"/>
              </a:rPr>
              <a:t>https</a:t>
            </a:r>
            <a:r>
              <a:rPr lang="en-US" sz="1800" dirty="0">
                <a:hlinkClick r:id="rId4"/>
              </a:rPr>
              <a:t>://www.youtube.com/watch?v=LDs7jglje_U</a:t>
            </a:r>
            <a:endParaRPr lang="en-US" sz="1800" dirty="0"/>
          </a:p>
          <a:p>
            <a:pPr marL="0" indent="0">
              <a:buNone/>
            </a:pPr>
            <a:endParaRPr lang="en-US" sz="2000" dirty="0"/>
          </a:p>
        </p:txBody>
      </p:sp>
      <p:pic>
        <p:nvPicPr>
          <p:cNvPr id="5" name="Zástupný obsah 4" descr="Obsah obrázku text, vektorová grafika, vizitka&#10;&#10;Popis byl vytvořen automaticky">
            <a:extLst>
              <a:ext uri="{FF2B5EF4-FFF2-40B4-BE49-F238E27FC236}">
                <a16:creationId xmlns:a16="http://schemas.microsoft.com/office/drawing/2014/main" id="{7A6ED239-E8EF-4A52-A3DD-6D5DFBFF205D}"/>
              </a:ext>
            </a:extLst>
          </p:cNvPr>
          <p:cNvPicPr>
            <a:picLocks noChangeAspect="1"/>
          </p:cNvPicPr>
          <p:nvPr/>
        </p:nvPicPr>
        <p:blipFill rotWithShape="1">
          <a:blip r:embed="rId5">
            <a:extLst>
              <a:ext uri="{28A0092B-C50C-407E-A947-70E740481C1C}">
                <a14:useLocalDpi xmlns:a14="http://schemas.microsoft.com/office/drawing/2010/main" val="0"/>
              </a:ext>
            </a:extLst>
          </a:blip>
          <a:srcRect r="1" b="81"/>
          <a:stretch/>
        </p:blipFill>
        <p:spPr>
          <a:xfrm>
            <a:off x="7961874" y="2432985"/>
            <a:ext cx="2889307" cy="1992029"/>
          </a:xfrm>
          <a:prstGeom prst="rect">
            <a:avLst/>
          </a:prstGeom>
        </p:spPr>
      </p:pic>
      <p:pic>
        <p:nvPicPr>
          <p:cNvPr id="8" name="Nahraný zvuk">
            <a:hlinkClick r:id="" action="ppaction://media"/>
            <a:extLst>
              <a:ext uri="{FF2B5EF4-FFF2-40B4-BE49-F238E27FC236}">
                <a16:creationId xmlns:a16="http://schemas.microsoft.com/office/drawing/2014/main" id="{6DAD0F20-0935-4438-9527-5258C7B02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3065" y="5318284"/>
            <a:ext cx="737354" cy="737354"/>
          </a:xfrm>
          <a:prstGeom prst="rect">
            <a:avLst/>
          </a:prstGeom>
        </p:spPr>
      </p:pic>
    </p:spTree>
    <p:extLst>
      <p:ext uri="{BB962C8B-B14F-4D97-AF65-F5344CB8AC3E}">
        <p14:creationId xmlns:p14="http://schemas.microsoft.com/office/powerpoint/2010/main" val="22722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7EFBA4-8471-4505-A3D6-0A73A1FB155C}"/>
              </a:ext>
            </a:extLst>
          </p:cNvPr>
          <p:cNvSpPr>
            <a:spLocks noGrp="1"/>
          </p:cNvSpPr>
          <p:nvPr>
            <p:ph type="title"/>
          </p:nvPr>
        </p:nvSpPr>
        <p:spPr>
          <a:xfrm>
            <a:off x="3136392" y="475487"/>
            <a:ext cx="8631936" cy="1527047"/>
          </a:xfrm>
        </p:spPr>
        <p:txBody>
          <a:bodyPr anchor="b">
            <a:normAutofit/>
          </a:bodyPr>
          <a:lstStyle/>
          <a:p>
            <a:r>
              <a:rPr lang="en-GB" sz="2400" b="1" dirty="0">
                <a:solidFill>
                  <a:srgbClr val="151515"/>
                </a:solidFill>
                <a:latin typeface="Open Sans" panose="020B0606030504020204" pitchFamily="34" charset="0"/>
                <a:ea typeface="DengXian" panose="020B0503020204020204" pitchFamily="2" charset="-122"/>
                <a:cs typeface="Arial" panose="020B0604020202020204" pitchFamily="34" charset="0"/>
              </a:rPr>
              <a:t>What are the proven benefits of mindfulness related meditation</a:t>
            </a:r>
            <a:r>
              <a:rPr lang="cs-CZ" sz="2400" b="1" dirty="0">
                <a:solidFill>
                  <a:srgbClr val="151515"/>
                </a:solidFill>
                <a:latin typeface="Open Sans" panose="020B0606030504020204" pitchFamily="34" charset="0"/>
                <a:ea typeface="DengXian" panose="020B0503020204020204" pitchFamily="2" charset="-122"/>
                <a:cs typeface="Arial" panose="020B0604020202020204" pitchFamily="34" charset="0"/>
              </a:rPr>
              <a:t>? </a:t>
            </a:r>
            <a:br>
              <a:rPr lang="cs-CZ" sz="2400" dirty="0">
                <a:effectLst/>
                <a:latin typeface="Calibri" panose="020F0502020204030204" pitchFamily="34" charset="0"/>
                <a:ea typeface="DengXian" panose="020B0503020204020204" pitchFamily="2" charset="-122"/>
                <a:cs typeface="Arial" panose="020B0604020202020204" pitchFamily="34" charset="0"/>
              </a:rPr>
            </a:br>
            <a:r>
              <a:rPr lang="cs-CZ" sz="1800" dirty="0"/>
              <a:t> </a:t>
            </a:r>
          </a:p>
        </p:txBody>
      </p:sp>
      <p:sp>
        <p:nvSpPr>
          <p:cNvPr id="3" name="Zástupný obsah 2">
            <a:extLst>
              <a:ext uri="{FF2B5EF4-FFF2-40B4-BE49-F238E27FC236}">
                <a16:creationId xmlns:a16="http://schemas.microsoft.com/office/drawing/2014/main" id="{19B569EC-3A75-4A9D-8022-791F887396EA}"/>
              </a:ext>
            </a:extLst>
          </p:cNvPr>
          <p:cNvSpPr>
            <a:spLocks noGrp="1"/>
          </p:cNvSpPr>
          <p:nvPr>
            <p:ph idx="1"/>
          </p:nvPr>
        </p:nvSpPr>
        <p:spPr>
          <a:xfrm>
            <a:off x="3879713" y="2572665"/>
            <a:ext cx="6812280" cy="3188191"/>
          </a:xfrm>
        </p:spPr>
        <p:txBody>
          <a:bodyPr>
            <a:normAutofit fontScale="85000" lnSpcReduction="10000"/>
          </a:bodyPr>
          <a:lstStyle/>
          <a:p>
            <a:r>
              <a:rPr lang="en-GB" sz="2600" dirty="0">
                <a:latin typeface="Bierstadt Display" panose="020B0604020202020204" pitchFamily="34" charset="0"/>
                <a:ea typeface="Open Sans" panose="020B0606030504020204" pitchFamily="34" charset="0"/>
                <a:cs typeface="Open Sans" panose="020B0606030504020204" pitchFamily="34" charset="0"/>
              </a:rPr>
              <a:t>What is mindfulness?</a:t>
            </a:r>
          </a:p>
          <a:p>
            <a:r>
              <a:rPr lang="en-GB" sz="2600" dirty="0">
                <a:latin typeface="Bierstadt Display" panose="020B0604020202020204" pitchFamily="34" charset="0"/>
                <a:ea typeface="Open Sans" panose="020B0606030504020204" pitchFamily="34" charset="0"/>
                <a:cs typeface="Open Sans" panose="020B0606030504020204" pitchFamily="34" charset="0"/>
              </a:rPr>
              <a:t>What is meditation?</a:t>
            </a:r>
          </a:p>
          <a:p>
            <a:r>
              <a:rPr lang="en-GB" sz="2600" dirty="0">
                <a:latin typeface="Bierstadt Display" panose="020B0604020202020204" pitchFamily="34" charset="0"/>
                <a:ea typeface="Open Sans" panose="020B0606030504020204" pitchFamily="34" charset="0"/>
                <a:cs typeface="Open Sans" panose="020B0606030504020204" pitchFamily="34" charset="0"/>
              </a:rPr>
              <a:t>How to measure the results</a:t>
            </a:r>
            <a:r>
              <a:rPr lang="ru-RU" sz="2600" dirty="0">
                <a:latin typeface="Open Sans" panose="020B0606030504020204" pitchFamily="34" charset="0"/>
                <a:ea typeface="Open Sans" panose="020B0606030504020204" pitchFamily="34" charset="0"/>
                <a:cs typeface="Open Sans" panose="020B0606030504020204" pitchFamily="34" charset="0"/>
              </a:rPr>
              <a:t>/</a:t>
            </a:r>
            <a:r>
              <a:rPr lang="en-GB" sz="2600" dirty="0">
                <a:latin typeface="Bierstadt Display" panose="020B0604020202020204" pitchFamily="34" charset="0"/>
                <a:ea typeface="Open Sans" panose="020B0606030504020204" pitchFamily="34" charset="0"/>
                <a:cs typeface="Open Sans" panose="020B0606030504020204" pitchFamily="34" charset="0"/>
              </a:rPr>
              <a:t>effects of this process?</a:t>
            </a:r>
          </a:p>
          <a:p>
            <a:r>
              <a:rPr lang="en-GB" sz="2600" dirty="0">
                <a:latin typeface="Bierstadt Display" panose="020B0604020202020204" pitchFamily="34" charset="0"/>
                <a:ea typeface="Open Sans" panose="020B0606030504020204" pitchFamily="34" charset="0"/>
                <a:cs typeface="Open Sans" panose="020B0606030504020204" pitchFamily="34" charset="0"/>
              </a:rPr>
              <a:t>How to understand the process better (neuroscience)?</a:t>
            </a:r>
          </a:p>
          <a:p>
            <a:r>
              <a:rPr lang="en-GB" sz="2600" dirty="0">
                <a:latin typeface="Bierstadt Display" panose="020B0604020202020204" pitchFamily="34" charset="0"/>
                <a:ea typeface="Open Sans" panose="020B0606030504020204" pitchFamily="34" charset="0"/>
                <a:cs typeface="Open Sans" panose="020B0606030504020204" pitchFamily="34" charset="0"/>
              </a:rPr>
              <a:t>How to use this knowledge for helping people (therapy, personal practice)?</a:t>
            </a:r>
          </a:p>
          <a:p>
            <a:pPr marL="0" indent="0">
              <a:buNone/>
            </a:pPr>
            <a:endParaRPr lang="en-GB" sz="2600" dirty="0">
              <a:latin typeface="Bierstadt Display" panose="020B0604020202020204" pitchFamily="34" charset="0"/>
              <a:ea typeface="Open Sans" panose="020B0606030504020204" pitchFamily="34" charset="0"/>
              <a:cs typeface="Open Sans" panose="020B0606030504020204" pitchFamily="34" charset="0"/>
            </a:endParaRPr>
          </a:p>
          <a:p>
            <a:pPr marL="0" indent="0">
              <a:buNone/>
            </a:pPr>
            <a:r>
              <a:rPr lang="cs-CZ" sz="2100" b="1" dirty="0" err="1"/>
              <a:t>Keywords</a:t>
            </a:r>
            <a:r>
              <a:rPr lang="cs-CZ" sz="2100" b="1" dirty="0"/>
              <a:t>:</a:t>
            </a:r>
            <a:r>
              <a:rPr lang="cs-CZ" sz="2100" dirty="0"/>
              <a:t> M</a:t>
            </a:r>
            <a:r>
              <a:rPr lang="en-GB" sz="2100" dirty="0" err="1"/>
              <a:t>ind</a:t>
            </a:r>
            <a:r>
              <a:rPr lang="en-GB" sz="2100" dirty="0"/>
              <a:t>-body; Mindfulness; Attention; Brain network; Consciousness; Meditation; Neuroplasticity; Neural studies; Stress.</a:t>
            </a:r>
            <a:endParaRPr lang="cs-CZ" sz="2100" dirty="0"/>
          </a:p>
          <a:p>
            <a:endParaRPr lang="en-GB" sz="2600" dirty="0">
              <a:latin typeface="Bierstadt Display" panose="020B0604020202020204" pitchFamily="34" charset="0"/>
              <a:ea typeface="Open Sans" panose="020B0606030504020204" pitchFamily="34" charset="0"/>
              <a:cs typeface="Open Sans" panose="020B0606030504020204" pitchFamily="34" charset="0"/>
            </a:endParaRPr>
          </a:p>
          <a:p>
            <a:pPr marL="0" indent="0">
              <a:buNone/>
            </a:pPr>
            <a:endParaRPr lang="cs-CZ" sz="2000" dirty="0"/>
          </a:p>
          <a:p>
            <a:endParaRPr lang="cs-CZ" sz="2000" dirty="0"/>
          </a:p>
        </p:txBody>
      </p:sp>
      <p:pic>
        <p:nvPicPr>
          <p:cNvPr id="6" name="Picture 4" descr="White stones balanced in a stack">
            <a:extLst>
              <a:ext uri="{FF2B5EF4-FFF2-40B4-BE49-F238E27FC236}">
                <a16:creationId xmlns:a16="http://schemas.microsoft.com/office/drawing/2014/main" id="{23FC4733-E8DB-4809-8B67-7C35C44F8B0A}"/>
              </a:ext>
            </a:extLst>
          </p:cNvPr>
          <p:cNvPicPr>
            <a:picLocks noChangeAspect="1"/>
          </p:cNvPicPr>
          <p:nvPr/>
        </p:nvPicPr>
        <p:blipFill rotWithShape="1">
          <a:blip r:embed="rId4"/>
          <a:srcRect l="54719" r="161" b="-1"/>
          <a:stretch/>
        </p:blipFill>
        <p:spPr>
          <a:xfrm>
            <a:off x="-30883" y="1"/>
            <a:ext cx="2578140" cy="685800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7650"/>
            </a:solidFill>
          </a:ln>
        </p:spPr>
        <p:style>
          <a:lnRef idx="1">
            <a:schemeClr val="accent1"/>
          </a:lnRef>
          <a:fillRef idx="0">
            <a:schemeClr val="accent1"/>
          </a:fillRef>
          <a:effectRef idx="0">
            <a:schemeClr val="accent1"/>
          </a:effectRef>
          <a:fontRef idx="minor">
            <a:schemeClr val="tx1"/>
          </a:fontRef>
        </p:style>
      </p:cxnSp>
      <p:pic>
        <p:nvPicPr>
          <p:cNvPr id="4" name="Nahraný zvuk">
            <a:hlinkClick r:id="" action="ppaction://media"/>
            <a:extLst>
              <a:ext uri="{FF2B5EF4-FFF2-40B4-BE49-F238E27FC236}">
                <a16:creationId xmlns:a16="http://schemas.microsoft.com/office/drawing/2014/main" id="{2EDC0FCD-8EF9-4BEA-A059-0FA786B5A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7619" y="5119077"/>
            <a:ext cx="641779" cy="641779"/>
          </a:xfrm>
          <a:prstGeom prst="rect">
            <a:avLst/>
          </a:prstGeom>
        </p:spPr>
      </p:pic>
    </p:spTree>
    <p:extLst>
      <p:ext uri="{BB962C8B-B14F-4D97-AF65-F5344CB8AC3E}">
        <p14:creationId xmlns:p14="http://schemas.microsoft.com/office/powerpoint/2010/main" val="22340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4002B3F2-8A15-46CC-98B9-2E405110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osoba, exteriér&#10;&#10;Popis byl vytvořen automaticky">
            <a:extLst>
              <a:ext uri="{FF2B5EF4-FFF2-40B4-BE49-F238E27FC236}">
                <a16:creationId xmlns:a16="http://schemas.microsoft.com/office/drawing/2014/main" id="{9639C665-4D67-4E65-8422-816E3D1687AE}"/>
              </a:ext>
            </a:extLst>
          </p:cNvPr>
          <p:cNvPicPr>
            <a:picLocks noChangeAspect="1"/>
          </p:cNvPicPr>
          <p:nvPr/>
        </p:nvPicPr>
        <p:blipFill rotWithShape="1">
          <a:blip r:embed="rId4"/>
          <a:srcRect l="3271" r="3271"/>
          <a:stretch/>
        </p:blipFill>
        <p:spPr>
          <a:xfrm>
            <a:off x="1352842" y="0"/>
            <a:ext cx="3429001" cy="6858001"/>
          </a:xfrm>
          <a:prstGeom prst="rect">
            <a:avLst/>
          </a:prstGeom>
        </p:spPr>
      </p:pic>
      <p:sp>
        <p:nvSpPr>
          <p:cNvPr id="14" name="Rectangle 13">
            <a:extLst>
              <a:ext uri="{FF2B5EF4-FFF2-40B4-BE49-F238E27FC236}">
                <a16:creationId xmlns:a16="http://schemas.microsoft.com/office/drawing/2014/main" id="{6F168544-607B-491A-8601-3087D0FCE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703" y="1"/>
            <a:ext cx="7423298"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Nadpis 1">
            <a:extLst>
              <a:ext uri="{FF2B5EF4-FFF2-40B4-BE49-F238E27FC236}">
                <a16:creationId xmlns:a16="http://schemas.microsoft.com/office/drawing/2014/main" id="{BB0AD19C-B9DE-4DF2-B4F2-1F751CBA19A7}"/>
              </a:ext>
            </a:extLst>
          </p:cNvPr>
          <p:cNvSpPr>
            <a:spLocks noGrp="1"/>
          </p:cNvSpPr>
          <p:nvPr>
            <p:ph type="title"/>
          </p:nvPr>
        </p:nvSpPr>
        <p:spPr>
          <a:xfrm>
            <a:off x="5653287" y="784747"/>
            <a:ext cx="5667269" cy="1375720"/>
          </a:xfrm>
        </p:spPr>
        <p:txBody>
          <a:bodyPr anchor="b">
            <a:normAutofit/>
          </a:bodyPr>
          <a:lstStyle/>
          <a:p>
            <a:r>
              <a:rPr lang="cs-CZ" sz="3200" dirty="0" err="1">
                <a:solidFill>
                  <a:schemeClr val="bg1">
                    <a:alpha val="60000"/>
                  </a:schemeClr>
                </a:solidFill>
              </a:rPr>
              <a:t>mindfulness</a:t>
            </a:r>
            <a:endParaRPr lang="cs-CZ" sz="3200" dirty="0">
              <a:solidFill>
                <a:schemeClr val="bg1">
                  <a:alpha val="60000"/>
                </a:schemeClr>
              </a:solidFill>
            </a:endParaRPr>
          </a:p>
        </p:txBody>
      </p:sp>
      <p:sp>
        <p:nvSpPr>
          <p:cNvPr id="3" name="Zástupný obsah 2">
            <a:extLst>
              <a:ext uri="{FF2B5EF4-FFF2-40B4-BE49-F238E27FC236}">
                <a16:creationId xmlns:a16="http://schemas.microsoft.com/office/drawing/2014/main" id="{B8C1A202-4C11-4704-A7F5-3762A7B6A8B0}"/>
              </a:ext>
            </a:extLst>
          </p:cNvPr>
          <p:cNvSpPr>
            <a:spLocks noGrp="1"/>
          </p:cNvSpPr>
          <p:nvPr>
            <p:ph idx="1"/>
          </p:nvPr>
        </p:nvSpPr>
        <p:spPr>
          <a:xfrm>
            <a:off x="5646717" y="2447337"/>
            <a:ext cx="5667269" cy="3539220"/>
          </a:xfrm>
        </p:spPr>
        <p:txBody>
          <a:bodyPr anchor="t">
            <a:normAutofit/>
          </a:bodyPr>
          <a:lstStyle/>
          <a:p>
            <a:pPr marL="0" indent="0">
              <a:buNone/>
            </a:pPr>
            <a:r>
              <a:rPr lang="en-US" sz="1700" dirty="0">
                <a:solidFill>
                  <a:schemeClr val="bg1"/>
                </a:solidFill>
              </a:rPr>
              <a:t>“the awareness that arises from paying </a:t>
            </a:r>
            <a:r>
              <a:rPr lang="en-US" sz="1700" b="1" dirty="0">
                <a:solidFill>
                  <a:schemeClr val="bg1"/>
                </a:solidFill>
              </a:rPr>
              <a:t>attention</a:t>
            </a:r>
            <a:r>
              <a:rPr lang="en-US" sz="1700" dirty="0">
                <a:solidFill>
                  <a:schemeClr val="bg1"/>
                </a:solidFill>
              </a:rPr>
              <a:t>, on </a:t>
            </a:r>
            <a:r>
              <a:rPr lang="en-US" sz="1700" b="1" dirty="0">
                <a:solidFill>
                  <a:schemeClr val="bg1"/>
                </a:solidFill>
              </a:rPr>
              <a:t>purpose</a:t>
            </a:r>
            <a:r>
              <a:rPr lang="en-US" sz="1700" dirty="0">
                <a:solidFill>
                  <a:schemeClr val="bg1"/>
                </a:solidFill>
              </a:rPr>
              <a:t>, in the </a:t>
            </a:r>
            <a:r>
              <a:rPr lang="en-US" sz="1700" b="1" dirty="0">
                <a:solidFill>
                  <a:schemeClr val="bg1"/>
                </a:solidFill>
              </a:rPr>
              <a:t>present moment </a:t>
            </a:r>
            <a:r>
              <a:rPr lang="en-US" sz="1700" dirty="0">
                <a:solidFill>
                  <a:schemeClr val="bg1"/>
                </a:solidFill>
              </a:rPr>
              <a:t>and </a:t>
            </a:r>
            <a:r>
              <a:rPr lang="en-US" sz="1700" b="1" dirty="0">
                <a:solidFill>
                  <a:schemeClr val="bg1"/>
                </a:solidFill>
              </a:rPr>
              <a:t>non-judgmentally</a:t>
            </a:r>
            <a:r>
              <a:rPr lang="en-US" sz="1700" dirty="0">
                <a:solidFill>
                  <a:schemeClr val="bg1"/>
                </a:solidFill>
              </a:rPr>
              <a:t>”</a:t>
            </a:r>
          </a:p>
          <a:p>
            <a:pPr marL="0" indent="0">
              <a:buNone/>
            </a:pPr>
            <a:r>
              <a:rPr lang="en-US" sz="1700" dirty="0">
                <a:solidFill>
                  <a:schemeClr val="bg1"/>
                </a:solidFill>
              </a:rPr>
              <a:t>(Kabat-Zinn)</a:t>
            </a:r>
          </a:p>
          <a:p>
            <a:pPr marL="0" indent="0">
              <a:buNone/>
            </a:pPr>
            <a:r>
              <a:rPr lang="en-US" sz="1700" dirty="0">
                <a:solidFill>
                  <a:schemeClr val="bg1"/>
                </a:solidFill>
              </a:rPr>
              <a:t>is one of the techniques, used in meditation. </a:t>
            </a:r>
          </a:p>
          <a:p>
            <a:pPr marL="0" indent="0">
              <a:buNone/>
            </a:pPr>
            <a:r>
              <a:rPr lang="en-US" sz="1700" dirty="0">
                <a:solidFill>
                  <a:schemeClr val="bg1"/>
                </a:solidFill>
              </a:rPr>
              <a:t>has Buddhist and Hindu origins or traditions, but also has its roots in Jewish, Islamic and Christian religions. </a:t>
            </a:r>
          </a:p>
          <a:p>
            <a:pPr marL="0" indent="0">
              <a:buNone/>
            </a:pPr>
            <a:r>
              <a:rPr lang="en-US" sz="1700" dirty="0">
                <a:solidFill>
                  <a:schemeClr val="bg1"/>
                </a:solidFill>
              </a:rPr>
              <a:t>(</a:t>
            </a:r>
            <a:r>
              <a:rPr lang="en-US" sz="1700" dirty="0" err="1">
                <a:solidFill>
                  <a:schemeClr val="bg1"/>
                </a:solidFill>
              </a:rPr>
              <a:t>Trousselard</a:t>
            </a:r>
            <a:r>
              <a:rPr lang="en-US" sz="1700" dirty="0">
                <a:solidFill>
                  <a:schemeClr val="bg1"/>
                </a:solidFill>
              </a:rPr>
              <a:t>, M., </a:t>
            </a:r>
            <a:r>
              <a:rPr lang="en-US" sz="1700" dirty="0" err="1">
                <a:solidFill>
                  <a:schemeClr val="bg1"/>
                </a:solidFill>
              </a:rPr>
              <a:t>Steiler</a:t>
            </a:r>
            <a:r>
              <a:rPr lang="en-US" sz="1700" dirty="0">
                <a:solidFill>
                  <a:schemeClr val="bg1"/>
                </a:solidFill>
              </a:rPr>
              <a:t>, D et al.,2014) </a:t>
            </a:r>
          </a:p>
          <a:p>
            <a:pPr marL="0" indent="0">
              <a:buNone/>
            </a:pPr>
            <a:r>
              <a:rPr lang="en-US" sz="1700" dirty="0">
                <a:solidFill>
                  <a:schemeClr val="bg1"/>
                </a:solidFill>
              </a:rPr>
              <a:t>is not obligatorily linked to religious or cultural belief system. </a:t>
            </a:r>
          </a:p>
          <a:p>
            <a:pPr marL="0" indent="0">
              <a:buNone/>
            </a:pPr>
            <a:r>
              <a:rPr lang="en-US" sz="1700" dirty="0">
                <a:solidFill>
                  <a:schemeClr val="bg1"/>
                </a:solidFill>
              </a:rPr>
              <a:t>(</a:t>
            </a:r>
            <a:r>
              <a:rPr lang="en-US" sz="1700" dirty="0" err="1">
                <a:solidFill>
                  <a:schemeClr val="bg1"/>
                </a:solidFill>
              </a:rPr>
              <a:t>Trousselard</a:t>
            </a:r>
            <a:r>
              <a:rPr lang="en-US" sz="1700" dirty="0">
                <a:solidFill>
                  <a:schemeClr val="bg1"/>
                </a:solidFill>
              </a:rPr>
              <a:t>, M., </a:t>
            </a:r>
            <a:r>
              <a:rPr lang="en-US" sz="1700" dirty="0" err="1">
                <a:solidFill>
                  <a:schemeClr val="bg1"/>
                </a:solidFill>
              </a:rPr>
              <a:t>Steiler</a:t>
            </a:r>
            <a:r>
              <a:rPr lang="en-US" sz="1700" dirty="0">
                <a:solidFill>
                  <a:schemeClr val="bg1"/>
                </a:solidFill>
              </a:rPr>
              <a:t>, D et al.,2014) </a:t>
            </a:r>
          </a:p>
          <a:p>
            <a:pPr marL="0" indent="0">
              <a:buNone/>
            </a:pPr>
            <a:endParaRPr lang="en-US" sz="1700" dirty="0">
              <a:solidFill>
                <a:schemeClr val="bg1"/>
              </a:solidFill>
            </a:endParaRPr>
          </a:p>
          <a:p>
            <a:pPr marL="0" indent="0">
              <a:buNone/>
            </a:pPr>
            <a:endParaRPr lang="en-US" sz="1700" dirty="0">
              <a:solidFill>
                <a:schemeClr val="bg1"/>
              </a:solidFill>
            </a:endParaRPr>
          </a:p>
          <a:p>
            <a:pPr marL="0" indent="0">
              <a:buNone/>
            </a:pPr>
            <a:endParaRPr lang="cs-CZ" sz="1700" dirty="0">
              <a:solidFill>
                <a:schemeClr val="bg1"/>
              </a:solidFill>
            </a:endParaRPr>
          </a:p>
        </p:txBody>
      </p:sp>
      <p:sp>
        <p:nvSpPr>
          <p:cNvPr id="18" name="TextovéPole 17">
            <a:extLst>
              <a:ext uri="{FF2B5EF4-FFF2-40B4-BE49-F238E27FC236}">
                <a16:creationId xmlns:a16="http://schemas.microsoft.com/office/drawing/2014/main" id="{2B3AEEB6-4798-4934-8E93-02355EA30F05}"/>
              </a:ext>
            </a:extLst>
          </p:cNvPr>
          <p:cNvSpPr txBox="1"/>
          <p:nvPr/>
        </p:nvSpPr>
        <p:spPr>
          <a:xfrm>
            <a:off x="1352842" y="6550223"/>
            <a:ext cx="5667269" cy="307777"/>
          </a:xfrm>
          <a:prstGeom prst="rect">
            <a:avLst/>
          </a:prstGeom>
          <a:noFill/>
        </p:spPr>
        <p:txBody>
          <a:bodyPr wrap="square">
            <a:spAutoFit/>
          </a:bodyPr>
          <a:lstStyle/>
          <a:p>
            <a:r>
              <a:rPr lang="ru-RU" sz="1400" b="0" i="0" u="sng" dirty="0">
                <a:solidFill>
                  <a:srgbClr val="191B26"/>
                </a:solidFill>
                <a:effectLst/>
                <a:latin typeface="Open Sans" panose="020B0606030504020204" pitchFamily="34" charset="0"/>
              </a:rPr>
              <a:t>李磊瑜伽</a:t>
            </a:r>
            <a:r>
              <a:rPr lang="en-GB" sz="1400" b="0" i="0" u="sng" dirty="0">
                <a:solidFill>
                  <a:srgbClr val="191B26"/>
                </a:solidFill>
                <a:effectLst/>
                <a:latin typeface="Open Sans" panose="020B0606030504020204" pitchFamily="34" charset="0"/>
              </a:rPr>
              <a:t>, </a:t>
            </a:r>
            <a:r>
              <a:rPr lang="ru-RU" sz="1400" b="0" i="0" dirty="0">
                <a:solidFill>
                  <a:srgbClr val="191B26"/>
                </a:solidFill>
                <a:effectLst/>
                <a:latin typeface="Open Sans" panose="020B0606030504020204" pitchFamily="34" charset="0"/>
              </a:rPr>
              <a:t> </a:t>
            </a:r>
            <a:r>
              <a:rPr lang="ru-RU" sz="1400" b="0" i="0" u="sng" dirty="0">
                <a:solidFill>
                  <a:srgbClr val="191B26"/>
                </a:solidFill>
                <a:effectLst/>
                <a:latin typeface="Open Sans" panose="020B0606030504020204" pitchFamily="34" charset="0"/>
              </a:rPr>
              <a:t>Pixabay</a:t>
            </a:r>
            <a:r>
              <a:rPr lang="ru-RU" sz="1400" b="0" i="0" dirty="0">
                <a:solidFill>
                  <a:srgbClr val="191B26"/>
                </a:solidFill>
                <a:effectLst/>
                <a:latin typeface="Open Sans" panose="020B0606030504020204" pitchFamily="34" charset="0"/>
              </a:rPr>
              <a:t> </a:t>
            </a:r>
            <a:endParaRPr lang="cs-CZ" sz="1400" dirty="0"/>
          </a:p>
        </p:txBody>
      </p:sp>
      <p:pic>
        <p:nvPicPr>
          <p:cNvPr id="9" name="Nahraný zvuk">
            <a:hlinkClick r:id="" action="ppaction://media"/>
            <a:extLst>
              <a:ext uri="{FF2B5EF4-FFF2-40B4-BE49-F238E27FC236}">
                <a16:creationId xmlns:a16="http://schemas.microsoft.com/office/drawing/2014/main" id="{732EE01D-C2ED-4D81-9BDE-CA85DB0FD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4346" y="5595318"/>
            <a:ext cx="711223" cy="711223"/>
          </a:xfrm>
          <a:prstGeom prst="rect">
            <a:avLst/>
          </a:prstGeom>
        </p:spPr>
      </p:pic>
    </p:spTree>
    <p:extLst>
      <p:ext uri="{BB962C8B-B14F-4D97-AF65-F5344CB8AC3E}">
        <p14:creationId xmlns:p14="http://schemas.microsoft.com/office/powerpoint/2010/main" val="40356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86BE3C-69A5-47A3-96E4-FE30755F556B}"/>
              </a:ext>
            </a:extLst>
          </p:cNvPr>
          <p:cNvSpPr>
            <a:spLocks noGrp="1"/>
          </p:cNvSpPr>
          <p:nvPr>
            <p:ph type="title"/>
          </p:nvPr>
        </p:nvSpPr>
        <p:spPr>
          <a:xfrm>
            <a:off x="4965430" y="629267"/>
            <a:ext cx="3127983" cy="285133"/>
          </a:xfrm>
        </p:spPr>
        <p:txBody>
          <a:bodyPr vert="horz" lIns="91440" tIns="45720" rIns="91440" bIns="45720" rtlCol="0" anchor="ctr">
            <a:normAutofit fontScale="90000"/>
          </a:bodyPr>
          <a:lstStyle/>
          <a:p>
            <a:r>
              <a:rPr lang="en-US" sz="5400" dirty="0"/>
              <a:t>Meditation </a:t>
            </a:r>
          </a:p>
        </p:txBody>
      </p:sp>
      <p:sp>
        <p:nvSpPr>
          <p:cNvPr id="19" name="TextovéPole 18">
            <a:extLst>
              <a:ext uri="{FF2B5EF4-FFF2-40B4-BE49-F238E27FC236}">
                <a16:creationId xmlns:a16="http://schemas.microsoft.com/office/drawing/2014/main" id="{96006BE4-39DE-4A0B-A8E5-DB45DAE192D9}"/>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pic>
        <p:nvPicPr>
          <p:cNvPr id="14" name="Obrázek 13" descr="Obsah obrázku osoba, interiér, postel&#10;&#10;Popis byl vytvořen automaticky">
            <a:extLst>
              <a:ext uri="{FF2B5EF4-FFF2-40B4-BE49-F238E27FC236}">
                <a16:creationId xmlns:a16="http://schemas.microsoft.com/office/drawing/2014/main" id="{EAC2D360-7E7C-46C8-87EF-0011119F78B6}"/>
              </a:ext>
            </a:extLst>
          </p:cNvPr>
          <p:cNvPicPr>
            <a:picLocks noChangeAspect="1"/>
          </p:cNvPicPr>
          <p:nvPr/>
        </p:nvPicPr>
        <p:blipFill rotWithShape="1">
          <a:blip r:embed="rId4">
            <a:extLst>
              <a:ext uri="{28A0092B-C50C-407E-A947-70E740481C1C}">
                <a14:useLocalDpi xmlns:a14="http://schemas.microsoft.com/office/drawing/2010/main" val="0"/>
              </a:ext>
            </a:extLst>
          </a:blip>
          <a:srcRect l="35937" r="18943" b="-1"/>
          <a:stretch/>
        </p:blipFill>
        <p:spPr>
          <a:xfrm>
            <a:off x="20" y="10"/>
            <a:ext cx="4635571" cy="6857990"/>
          </a:xfrm>
          <a:prstGeom prst="rect">
            <a:avLst/>
          </a:prstGeom>
          <a:effectLst/>
        </p:spPr>
      </p:pic>
      <p:sp>
        <p:nvSpPr>
          <p:cNvPr id="3" name="TextovéPole 2">
            <a:extLst>
              <a:ext uri="{FF2B5EF4-FFF2-40B4-BE49-F238E27FC236}">
                <a16:creationId xmlns:a16="http://schemas.microsoft.com/office/drawing/2014/main" id="{FA9B63BF-E344-4FF3-B832-06FCE9C255A2}"/>
              </a:ext>
            </a:extLst>
          </p:cNvPr>
          <p:cNvSpPr txBox="1"/>
          <p:nvPr/>
        </p:nvSpPr>
        <p:spPr>
          <a:xfrm>
            <a:off x="5025292" y="1422399"/>
            <a:ext cx="6856468" cy="3693319"/>
          </a:xfrm>
          <a:prstGeom prst="rect">
            <a:avLst/>
          </a:prstGeom>
          <a:noFill/>
        </p:spPr>
        <p:txBody>
          <a:bodyPr wrap="square" rtlCol="0">
            <a:spAutoFit/>
          </a:bodyPr>
          <a:lstStyle/>
          <a:p>
            <a:r>
              <a:rPr lang="en-GB" sz="1800" dirty="0" err="1">
                <a:solidFill>
                  <a:srgbClr val="1A1A1A"/>
                </a:solidFill>
                <a:effectLst/>
                <a:latin typeface="Calibri" panose="020F0502020204030204" pitchFamily="34" charset="0"/>
                <a:ea typeface="DengXian" panose="02010600030101010101" pitchFamily="2" charset="-122"/>
                <a:cs typeface="Arial" panose="020B0604020202020204" pitchFamily="34" charset="0"/>
              </a:rPr>
              <a:t>Ido</a:t>
            </a:r>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a:t>
            </a:r>
            <a:r>
              <a:rPr lang="en-GB" sz="1800" dirty="0" err="1">
                <a:solidFill>
                  <a:srgbClr val="1A1A1A"/>
                </a:solidFill>
                <a:effectLst/>
                <a:latin typeface="Calibri" panose="020F0502020204030204" pitchFamily="34" charset="0"/>
                <a:ea typeface="DengXian" panose="02010600030101010101" pitchFamily="2" charset="-122"/>
                <a:cs typeface="Arial" panose="020B0604020202020204" pitchFamily="34" charset="0"/>
              </a:rPr>
              <a:t>Amihai</a:t>
            </a:r>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Maria </a:t>
            </a:r>
            <a:r>
              <a:rPr lang="en-GB" sz="1800" dirty="0" err="1">
                <a:solidFill>
                  <a:srgbClr val="1A1A1A"/>
                </a:solidFill>
                <a:effectLst/>
                <a:latin typeface="Calibri" panose="020F0502020204030204" pitchFamily="34" charset="0"/>
                <a:ea typeface="DengXian" panose="02010600030101010101" pitchFamily="2" charset="-122"/>
                <a:cs typeface="Arial" panose="020B0604020202020204" pitchFamily="34" charset="0"/>
              </a:rPr>
              <a:t>Kozhevnikov</a:t>
            </a:r>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(2015) mention that there are three main Buddhist traditions that we know today: Theravada, Mahayana, and Vajrayana. </a:t>
            </a:r>
            <a:endParaRPr lang="en-GB" dirty="0">
              <a:solidFill>
                <a:srgbClr val="1A1A1A"/>
              </a:solidFill>
              <a:latin typeface="Calibri" panose="020F0502020204030204" pitchFamily="34" charset="0"/>
              <a:ea typeface="DengXian" panose="02010600030101010101" pitchFamily="2" charset="-122"/>
              <a:cs typeface="Arial" panose="020B0604020202020204" pitchFamily="34" charset="0"/>
            </a:endParaRPr>
          </a:p>
          <a:p>
            <a:endPar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endParaRPr>
          </a:p>
          <a:p>
            <a:endParaRPr lang="en-GB" dirty="0">
              <a:solidFill>
                <a:srgbClr val="1A1A1A"/>
              </a:solidFill>
              <a:latin typeface="Calibri" panose="020F0502020204030204" pitchFamily="34" charset="0"/>
              <a:ea typeface="DengXian" panose="02010600030101010101" pitchFamily="2" charset="-122"/>
              <a:cs typeface="Arial" panose="020B0604020202020204" pitchFamily="34" charset="0"/>
            </a:endParaRPr>
          </a:p>
          <a:p>
            <a:endPar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endParaRPr>
          </a:p>
          <a:p>
            <a:endParaRPr lang="en-GB" dirty="0">
              <a:solidFill>
                <a:srgbClr val="1A1A1A"/>
              </a:solidFill>
              <a:latin typeface="Calibri" panose="020F0502020204030204" pitchFamily="34" charset="0"/>
              <a:ea typeface="DengXian" panose="02010600030101010101" pitchFamily="2" charset="-122"/>
              <a:cs typeface="Arial" panose="020B0604020202020204" pitchFamily="34" charset="0"/>
            </a:endParaRPr>
          </a:p>
          <a:p>
            <a:endPar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endParaRPr>
          </a:p>
          <a:p>
            <a:endParaRPr lang="en-GB" dirty="0">
              <a:solidFill>
                <a:srgbClr val="1A1A1A"/>
              </a:solidFill>
              <a:latin typeface="Calibri" panose="020F0502020204030204" pitchFamily="34" charset="0"/>
              <a:ea typeface="DengXian" panose="02010600030101010101" pitchFamily="2" charset="-122"/>
              <a:cs typeface="Arial" panose="020B0604020202020204" pitchFamily="34" charset="0"/>
            </a:endParaRPr>
          </a:p>
          <a:p>
            <a:endPar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endParaRPr>
          </a:p>
          <a:p>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a:t>
            </a:r>
            <a:r>
              <a:rPr lang="en-GB" sz="1800" dirty="0" err="1">
                <a:solidFill>
                  <a:srgbClr val="1A1A1A"/>
                </a:solidFill>
                <a:effectLst/>
                <a:latin typeface="Calibri" panose="020F0502020204030204" pitchFamily="34" charset="0"/>
                <a:ea typeface="DengXian" panose="02010600030101010101" pitchFamily="2" charset="-122"/>
                <a:cs typeface="Arial" panose="020B0604020202020204" pitchFamily="34" charset="0"/>
              </a:rPr>
              <a:t>Matko</a:t>
            </a:r>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K and </a:t>
            </a:r>
            <a:r>
              <a:rPr lang="en-GB" sz="1800" dirty="0" err="1">
                <a:solidFill>
                  <a:srgbClr val="1A1A1A"/>
                </a:solidFill>
                <a:effectLst/>
                <a:latin typeface="Calibri" panose="020F0502020204030204" pitchFamily="34" charset="0"/>
                <a:ea typeface="DengXian" panose="02010600030101010101" pitchFamily="2" charset="-122"/>
                <a:cs typeface="Arial" panose="020B0604020202020204" pitchFamily="34" charset="0"/>
              </a:rPr>
              <a:t>Sedlmeier</a:t>
            </a:r>
            <a:r>
              <a:rPr lang="en-GB"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P,(2019) demonstrated that there is no “meditation” as such, but instead of it, they propose to see it as different groups of techniques that might induce diverse effects. </a:t>
            </a:r>
            <a:endParaRPr lang="cs-CZ" dirty="0"/>
          </a:p>
        </p:txBody>
      </p:sp>
      <p:pic>
        <p:nvPicPr>
          <p:cNvPr id="5" name="Nahraný zvuk">
            <a:hlinkClick r:id="" action="ppaction://media"/>
            <a:extLst>
              <a:ext uri="{FF2B5EF4-FFF2-40B4-BE49-F238E27FC236}">
                <a16:creationId xmlns:a16="http://schemas.microsoft.com/office/drawing/2014/main" id="{7A6AE9C1-CDF7-4EB2-AF8D-DE6995C0F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27894" y="3161690"/>
            <a:ext cx="674321" cy="674321"/>
          </a:xfrm>
          <a:prstGeom prst="rect">
            <a:avLst/>
          </a:prstGeom>
        </p:spPr>
      </p:pic>
    </p:spTree>
    <p:extLst>
      <p:ext uri="{BB962C8B-B14F-4D97-AF65-F5344CB8AC3E}">
        <p14:creationId xmlns:p14="http://schemas.microsoft.com/office/powerpoint/2010/main" val="419666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829">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DC7B41-A199-476C-AE6F-0E195E69B5EE}"/>
              </a:ext>
            </a:extLst>
          </p:cNvPr>
          <p:cNvSpPr>
            <a:spLocks noGrp="1"/>
          </p:cNvSpPr>
          <p:nvPr>
            <p:ph type="title"/>
          </p:nvPr>
        </p:nvSpPr>
        <p:spPr>
          <a:xfrm>
            <a:off x="4795911" y="57594"/>
            <a:ext cx="3672952" cy="459318"/>
          </a:xfrm>
        </p:spPr>
        <p:txBody>
          <a:bodyPr>
            <a:normAutofit fontScale="90000"/>
          </a:bodyPr>
          <a:lstStyle/>
          <a:p>
            <a:r>
              <a:rPr lang="en-GB" sz="2700" b="1" dirty="0"/>
              <a:t>Measurement</a:t>
            </a:r>
            <a:r>
              <a:rPr lang="en-GB" dirty="0"/>
              <a:t> </a:t>
            </a:r>
            <a:endParaRPr lang="cs-CZ" dirty="0"/>
          </a:p>
        </p:txBody>
      </p:sp>
      <p:pic>
        <p:nvPicPr>
          <p:cNvPr id="8" name="Zástupný obsah 7">
            <a:extLst>
              <a:ext uri="{FF2B5EF4-FFF2-40B4-BE49-F238E27FC236}">
                <a16:creationId xmlns:a16="http://schemas.microsoft.com/office/drawing/2014/main" id="{B1BB2F84-6CDD-4C2F-88AC-00EE9C9C9576}"/>
              </a:ext>
            </a:extLst>
          </p:cNvPr>
          <p:cNvPicPr>
            <a:picLocks noGrp="1" noChangeAspect="1"/>
          </p:cNvPicPr>
          <p:nvPr>
            <p:ph idx="1"/>
          </p:nvPr>
        </p:nvPicPr>
        <p:blipFill>
          <a:blip r:embed="rId4"/>
          <a:stretch>
            <a:fillRect/>
          </a:stretch>
        </p:blipFill>
        <p:spPr>
          <a:xfrm>
            <a:off x="1231798" y="842784"/>
            <a:ext cx="4755533" cy="3170355"/>
          </a:xfrm>
          <a:prstGeom prst="rect">
            <a:avLst/>
          </a:prstGeom>
        </p:spPr>
      </p:pic>
      <p:pic>
        <p:nvPicPr>
          <p:cNvPr id="15" name="Obrázek 14">
            <a:extLst>
              <a:ext uri="{FF2B5EF4-FFF2-40B4-BE49-F238E27FC236}">
                <a16:creationId xmlns:a16="http://schemas.microsoft.com/office/drawing/2014/main" id="{C7DCC440-D01F-4E36-9786-552D5EFBC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575" y="492517"/>
            <a:ext cx="3672952" cy="3831604"/>
          </a:xfrm>
          <a:prstGeom prst="rect">
            <a:avLst/>
          </a:prstGeom>
        </p:spPr>
      </p:pic>
      <p:sp>
        <p:nvSpPr>
          <p:cNvPr id="17" name="TextovéPole 16">
            <a:extLst>
              <a:ext uri="{FF2B5EF4-FFF2-40B4-BE49-F238E27FC236}">
                <a16:creationId xmlns:a16="http://schemas.microsoft.com/office/drawing/2014/main" id="{2B63E663-CF74-4B22-AB72-3C48E621F049}"/>
              </a:ext>
            </a:extLst>
          </p:cNvPr>
          <p:cNvSpPr txBox="1"/>
          <p:nvPr/>
        </p:nvSpPr>
        <p:spPr>
          <a:xfrm>
            <a:off x="371649" y="5430740"/>
            <a:ext cx="4494550" cy="1477328"/>
          </a:xfrm>
          <a:prstGeom prst="rect">
            <a:avLst/>
          </a:prstGeom>
          <a:noFill/>
        </p:spPr>
        <p:txBody>
          <a:bodyPr wrap="square">
            <a:spAutoFit/>
          </a:bodyPr>
          <a:lstStyle/>
          <a:p>
            <a:r>
              <a:rPr lang="en-US"/>
              <a:t>„technical considerations on signal processing also don't follow standardized approaches, which may hinder generalizations“</a:t>
            </a:r>
          </a:p>
          <a:p>
            <a:r>
              <a:rPr lang="en-GB" sz="1800">
                <a:solidFill>
                  <a:srgbClr val="212121"/>
                </a:solidFill>
                <a:effectLst/>
                <a:latin typeface="Calibri" panose="020F0502020204030204" pitchFamily="34" charset="0"/>
                <a:ea typeface="DengXian" panose="02010600030101010101" pitchFamily="2" charset="-122"/>
                <a:cs typeface="Calibri" panose="020F0502020204030204" pitchFamily="34" charset="0"/>
              </a:rPr>
              <a:t>Deolindo, C. S., Ribeiro, M. W. et al. (2020).</a:t>
            </a:r>
          </a:p>
          <a:p>
            <a:endParaRPr lang="cs-CZ" dirty="0"/>
          </a:p>
        </p:txBody>
      </p:sp>
      <p:sp>
        <p:nvSpPr>
          <p:cNvPr id="18" name="TextovéPole 17">
            <a:extLst>
              <a:ext uri="{FF2B5EF4-FFF2-40B4-BE49-F238E27FC236}">
                <a16:creationId xmlns:a16="http://schemas.microsoft.com/office/drawing/2014/main" id="{2E1FC84A-9095-42FD-97C3-381D10A7DE1B}"/>
              </a:ext>
            </a:extLst>
          </p:cNvPr>
          <p:cNvSpPr txBox="1"/>
          <p:nvPr/>
        </p:nvSpPr>
        <p:spPr>
          <a:xfrm>
            <a:off x="7816132" y="4682095"/>
            <a:ext cx="3943847" cy="1477328"/>
          </a:xfrm>
          <a:prstGeom prst="rect">
            <a:avLst/>
          </a:prstGeom>
          <a:noFill/>
        </p:spPr>
        <p:txBody>
          <a:bodyPr wrap="square" rtlCol="0">
            <a:spAutoFit/>
          </a:bodyPr>
          <a:lstStyle/>
          <a:p>
            <a:pPr marL="285750" indent="-285750">
              <a:buFont typeface="Arial" panose="020B0604020202020204" pitchFamily="34" charset="0"/>
              <a:buChar char="•"/>
            </a:pPr>
            <a:r>
              <a:rPr lang="en-GB" dirty="0"/>
              <a:t>Functional MRI</a:t>
            </a:r>
          </a:p>
          <a:p>
            <a:pPr marL="285750" indent="-285750">
              <a:buFont typeface="Arial" panose="020B0604020202020204" pitchFamily="34" charset="0"/>
              <a:buChar char="•"/>
            </a:pPr>
            <a:r>
              <a:rPr lang="en-GB" dirty="0"/>
              <a:t>Uses magnetic energy</a:t>
            </a:r>
          </a:p>
          <a:p>
            <a:pPr marL="285750" indent="-285750">
              <a:buFont typeface="Arial" panose="020B0604020202020204" pitchFamily="34" charset="0"/>
              <a:buChar char="•"/>
            </a:pPr>
            <a:r>
              <a:rPr lang="en-GB" dirty="0"/>
              <a:t>Measuring the brain activity by measuring the amount of oxygen in the brain blood. </a:t>
            </a:r>
            <a:endParaRPr lang="cs-CZ" dirty="0"/>
          </a:p>
        </p:txBody>
      </p:sp>
      <p:sp>
        <p:nvSpPr>
          <p:cNvPr id="21" name="TextovéPole 20">
            <a:extLst>
              <a:ext uri="{FF2B5EF4-FFF2-40B4-BE49-F238E27FC236}">
                <a16:creationId xmlns:a16="http://schemas.microsoft.com/office/drawing/2014/main" id="{598C57C9-A162-4621-A627-E80542EEFC48}"/>
              </a:ext>
            </a:extLst>
          </p:cNvPr>
          <p:cNvSpPr txBox="1"/>
          <p:nvPr/>
        </p:nvSpPr>
        <p:spPr>
          <a:xfrm>
            <a:off x="226612" y="4284828"/>
            <a:ext cx="7223759" cy="923330"/>
          </a:xfrm>
          <a:prstGeom prst="rect">
            <a:avLst/>
          </a:prstGeom>
          <a:noFill/>
        </p:spPr>
        <p:txBody>
          <a:bodyPr wrap="square">
            <a:spAutoFit/>
          </a:bodyPr>
          <a:lstStyle/>
          <a:p>
            <a:pPr marL="285750" indent="-285750">
              <a:buFont typeface="Arial" panose="020B0604020202020204" pitchFamily="34" charset="0"/>
              <a:buChar char="•"/>
            </a:pPr>
            <a:r>
              <a:rPr lang="en-US" dirty="0"/>
              <a:t>An electrophysiological monitoring method to record electrical activity on the scalp, which represents the macroscopic activity of the surface layer of the brain underneath.</a:t>
            </a:r>
            <a:endParaRPr lang="cs-CZ" dirty="0"/>
          </a:p>
        </p:txBody>
      </p:sp>
      <p:sp>
        <p:nvSpPr>
          <p:cNvPr id="25" name="TextovéPole 24">
            <a:extLst>
              <a:ext uri="{FF2B5EF4-FFF2-40B4-BE49-F238E27FC236}">
                <a16:creationId xmlns:a16="http://schemas.microsoft.com/office/drawing/2014/main" id="{8E392E3D-F8FC-46D4-AB0A-326E9E8D960F}"/>
              </a:ext>
            </a:extLst>
          </p:cNvPr>
          <p:cNvSpPr txBox="1"/>
          <p:nvPr/>
        </p:nvSpPr>
        <p:spPr>
          <a:xfrm>
            <a:off x="1632007" y="3815402"/>
            <a:ext cx="3234192" cy="276999"/>
          </a:xfrm>
          <a:prstGeom prst="rect">
            <a:avLst/>
          </a:prstGeom>
          <a:noFill/>
        </p:spPr>
        <p:txBody>
          <a:bodyPr wrap="square">
            <a:spAutoFit/>
          </a:bodyPr>
          <a:lstStyle/>
          <a:p>
            <a:r>
              <a:rPr lang="cs-CZ" sz="1200" b="0" i="0" dirty="0" err="1">
                <a:solidFill>
                  <a:srgbClr val="646464"/>
                </a:solidFill>
                <a:effectLst/>
                <a:latin typeface="Merriweather"/>
              </a:rPr>
              <a:t>Illustration</a:t>
            </a:r>
            <a:r>
              <a:rPr lang="cs-CZ" sz="1200" b="0" i="0" dirty="0">
                <a:solidFill>
                  <a:srgbClr val="646464"/>
                </a:solidFill>
                <a:effectLst/>
                <a:latin typeface="Merriweather"/>
              </a:rPr>
              <a:t> by Cindy </a:t>
            </a:r>
            <a:r>
              <a:rPr lang="cs-CZ" sz="1200" b="0" i="0" dirty="0" err="1">
                <a:solidFill>
                  <a:srgbClr val="646464"/>
                </a:solidFill>
                <a:effectLst/>
                <a:latin typeface="Merriweather"/>
              </a:rPr>
              <a:t>Chung</a:t>
            </a:r>
            <a:endParaRPr lang="cs-CZ" sz="1200" dirty="0"/>
          </a:p>
        </p:txBody>
      </p:sp>
      <p:pic>
        <p:nvPicPr>
          <p:cNvPr id="24" name="Nahraný zvuk">
            <a:hlinkClick r:id="" action="ppaction://media"/>
            <a:extLst>
              <a:ext uri="{FF2B5EF4-FFF2-40B4-BE49-F238E27FC236}">
                <a16:creationId xmlns:a16="http://schemas.microsoft.com/office/drawing/2014/main" id="{5468420D-9C4A-4961-8363-2213E9E37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17672" y="5187058"/>
            <a:ext cx="487363" cy="487363"/>
          </a:xfrm>
          <a:prstGeom prst="rect">
            <a:avLst/>
          </a:prstGeom>
        </p:spPr>
      </p:pic>
    </p:spTree>
    <p:extLst>
      <p:ext uri="{BB962C8B-B14F-4D97-AF65-F5344CB8AC3E}">
        <p14:creationId xmlns:p14="http://schemas.microsoft.com/office/powerpoint/2010/main" val="14539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1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EBD035-6235-4DD1-991C-45182D036C76}"/>
              </a:ext>
            </a:extLst>
          </p:cNvPr>
          <p:cNvSpPr>
            <a:spLocks noGrp="1"/>
          </p:cNvSpPr>
          <p:nvPr>
            <p:ph type="title"/>
          </p:nvPr>
        </p:nvSpPr>
        <p:spPr>
          <a:xfrm>
            <a:off x="4965430" y="629266"/>
            <a:ext cx="6586491" cy="1676603"/>
          </a:xfrm>
        </p:spPr>
        <p:txBody>
          <a:bodyPr>
            <a:normAutofit/>
          </a:bodyPr>
          <a:lstStyle/>
          <a:p>
            <a:r>
              <a:rPr lang="en-GB" sz="5400" b="1" i="1">
                <a:effectLst/>
                <a:latin typeface="Open Sans" panose="020B0606030504020204" pitchFamily="34" charset="0"/>
                <a:ea typeface="Open Sans" panose="020B0606030504020204" pitchFamily="34" charset="0"/>
                <a:cs typeface="Open Sans" panose="020B0606030504020204" pitchFamily="34" charset="0"/>
              </a:rPr>
              <a:t>Methods: </a:t>
            </a:r>
            <a:br>
              <a:rPr lang="cs-CZ" sz="5400">
                <a:effectLst/>
                <a:latin typeface="Calibri" panose="020F0502020204030204" pitchFamily="34" charset="0"/>
                <a:ea typeface="DengXian" panose="02010600030101010101" pitchFamily="2" charset="-122"/>
                <a:cs typeface="Arial" panose="020B0604020202020204" pitchFamily="34" charset="0"/>
              </a:rPr>
            </a:br>
            <a:endParaRPr lang="cs-CZ" sz="5400" dirty="0"/>
          </a:p>
        </p:txBody>
      </p:sp>
      <p:pic>
        <p:nvPicPr>
          <p:cNvPr id="6" name="Picture 5">
            <a:extLst>
              <a:ext uri="{FF2B5EF4-FFF2-40B4-BE49-F238E27FC236}">
                <a16:creationId xmlns:a16="http://schemas.microsoft.com/office/drawing/2014/main" id="{49A91FD7-E2A5-4117-817C-388ADCAD3EFD}"/>
              </a:ext>
            </a:extLst>
          </p:cNvPr>
          <p:cNvPicPr>
            <a:picLocks noChangeAspect="1"/>
          </p:cNvPicPr>
          <p:nvPr/>
        </p:nvPicPr>
        <p:blipFill rotWithShape="1">
          <a:blip r:embed="rId4">
            <a:extLst>
              <a:ext uri="{28A0092B-C50C-407E-A947-70E740481C1C}">
                <a14:useLocalDpi xmlns:a14="http://schemas.microsoft.com/office/drawing/2010/main" val="0"/>
              </a:ext>
            </a:extLst>
          </a:blip>
          <a:srcRect l="49400" r="5650"/>
          <a:stretch/>
        </p:blipFill>
        <p:spPr>
          <a:xfrm>
            <a:off x="492941" y="629266"/>
            <a:ext cx="3744189" cy="5730894"/>
          </a:xfrm>
          <a:prstGeom prst="rect">
            <a:avLst/>
          </a:prstGeom>
          <a:effectLst/>
        </p:spPr>
      </p:pic>
      <p:graphicFrame>
        <p:nvGraphicFramePr>
          <p:cNvPr id="7" name="Zástupný obsah 2">
            <a:extLst>
              <a:ext uri="{FF2B5EF4-FFF2-40B4-BE49-F238E27FC236}">
                <a16:creationId xmlns:a16="http://schemas.microsoft.com/office/drawing/2014/main" id="{B30A707F-88B8-4F03-BAB3-C02D266F1805}"/>
              </a:ext>
            </a:extLst>
          </p:cNvPr>
          <p:cNvGraphicFramePr>
            <a:graphicFrameLocks noGrp="1"/>
          </p:cNvGraphicFramePr>
          <p:nvPr>
            <p:ph idx="1"/>
            <p:extLst>
              <p:ext uri="{D42A27DB-BD31-4B8C-83A1-F6EECF244321}">
                <p14:modId xmlns:p14="http://schemas.microsoft.com/office/powerpoint/2010/main" val="1046891256"/>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Nahraný zvuk">
            <a:hlinkClick r:id="" action="ppaction://media"/>
            <a:extLst>
              <a:ext uri="{FF2B5EF4-FFF2-40B4-BE49-F238E27FC236}">
                <a16:creationId xmlns:a16="http://schemas.microsoft.com/office/drawing/2014/main" id="{D01010FF-25A5-4754-8292-BC4FD272C4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37130" y="5980137"/>
            <a:ext cx="487363" cy="487363"/>
          </a:xfrm>
          <a:prstGeom prst="rect">
            <a:avLst/>
          </a:prstGeom>
        </p:spPr>
      </p:pic>
    </p:spTree>
    <p:extLst>
      <p:ext uri="{BB962C8B-B14F-4D97-AF65-F5344CB8AC3E}">
        <p14:creationId xmlns:p14="http://schemas.microsoft.com/office/powerpoint/2010/main" val="37862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894DA-7F45-4FB3-9C90-B30C8C431430}"/>
              </a:ext>
            </a:extLst>
          </p:cNvPr>
          <p:cNvSpPr>
            <a:spLocks noGrp="1"/>
          </p:cNvSpPr>
          <p:nvPr>
            <p:ph type="title"/>
          </p:nvPr>
        </p:nvSpPr>
        <p:spPr>
          <a:xfrm>
            <a:off x="5069940" y="365124"/>
            <a:ext cx="6172200" cy="1828800"/>
          </a:xfrm>
        </p:spPr>
        <p:txBody>
          <a:bodyPr>
            <a:normAutofit/>
          </a:bodyPr>
          <a:lstStyle/>
          <a:p>
            <a:r>
              <a:rPr lang="en-GB" b="1">
                <a:effectLst/>
                <a:latin typeface="Open Sans" panose="020B0606030504020204" pitchFamily="34" charset="0"/>
                <a:ea typeface="Open Sans" panose="020B0606030504020204" pitchFamily="34" charset="0"/>
                <a:cs typeface="Open Sans" panose="020B0606030504020204" pitchFamily="34" charset="0"/>
              </a:rPr>
              <a:t>The range of benefits </a:t>
            </a:r>
            <a:br>
              <a:rPr lang="cs-CZ">
                <a:effectLst/>
                <a:latin typeface="Calibri" panose="020F0502020204030204" pitchFamily="34" charset="0"/>
                <a:ea typeface="DengXian" panose="02010600030101010101" pitchFamily="2" charset="-122"/>
                <a:cs typeface="Arial" panose="020B0604020202020204" pitchFamily="34" charset="0"/>
              </a:rPr>
            </a:br>
            <a:endParaRPr lang="cs-CZ"/>
          </a:p>
        </p:txBody>
      </p:sp>
      <p:pic>
        <p:nvPicPr>
          <p:cNvPr id="4" name="Obrázek 3">
            <a:extLst>
              <a:ext uri="{FF2B5EF4-FFF2-40B4-BE49-F238E27FC236}">
                <a16:creationId xmlns:a16="http://schemas.microsoft.com/office/drawing/2014/main" id="{13ED2F20-3BB1-4750-A3F8-CA1870468D21}"/>
              </a:ext>
            </a:extLst>
          </p:cNvPr>
          <p:cNvPicPr>
            <a:picLocks noChangeAspect="1"/>
          </p:cNvPicPr>
          <p:nvPr/>
        </p:nvPicPr>
        <p:blipFill rotWithShape="1">
          <a:blip r:embed="rId4"/>
          <a:srcRect l="14591" r="54288" b="1"/>
          <a:stretch/>
        </p:blipFill>
        <p:spPr>
          <a:xfrm>
            <a:off x="20" y="10"/>
            <a:ext cx="4639713" cy="6857990"/>
          </a:xfrm>
          <a:prstGeom prst="rect">
            <a:avLst/>
          </a:prstGeom>
        </p:spPr>
      </p:pic>
      <p:sp>
        <p:nvSpPr>
          <p:cNvPr id="3" name="Zástupný obsah 2">
            <a:extLst>
              <a:ext uri="{FF2B5EF4-FFF2-40B4-BE49-F238E27FC236}">
                <a16:creationId xmlns:a16="http://schemas.microsoft.com/office/drawing/2014/main" id="{C7C9F031-3968-4B16-A29B-232F1A7A7AD0}"/>
              </a:ext>
            </a:extLst>
          </p:cNvPr>
          <p:cNvSpPr>
            <a:spLocks noGrp="1"/>
          </p:cNvSpPr>
          <p:nvPr>
            <p:ph idx="1"/>
          </p:nvPr>
        </p:nvSpPr>
        <p:spPr>
          <a:xfrm>
            <a:off x="5069940" y="2322576"/>
            <a:ext cx="6172200" cy="3858768"/>
          </a:xfrm>
        </p:spPr>
        <p:txBody>
          <a:bodyPr>
            <a:normAutofit/>
          </a:bodyPr>
          <a:lstStyle/>
          <a:p>
            <a:r>
              <a:rPr lang="en-US" sz="1700"/>
              <a:t>Recent findings have led to the assumption that the practice of meditation has some benefits for improving pain symptoms (Hilton, Hempel, 2017); </a:t>
            </a:r>
          </a:p>
          <a:p>
            <a:r>
              <a:rPr lang="en-US" sz="1700"/>
              <a:t>It could reduce stress, anxiety, depression (Brandmeyer,2019), (Hilton, Maher, 2017); </a:t>
            </a:r>
          </a:p>
          <a:p>
            <a:r>
              <a:rPr lang="en-US" sz="1700"/>
              <a:t>Meditation may also have positive effects on post-traumatic stress disorder (PTSD) and may improve health-related quality of life (Hilton, Maher, 2017).</a:t>
            </a:r>
          </a:p>
          <a:p>
            <a:r>
              <a:rPr lang="en-US" sz="1700"/>
              <a:t>Meditation seems to help improving levels of consciousness in adults (Yuan, 2020) </a:t>
            </a:r>
          </a:p>
          <a:p>
            <a:r>
              <a:rPr lang="en-US" sz="1700"/>
              <a:t>May have a possibility to reduce hyperactivity in students suffering from diagnosed learning disabilities or hyperactivity disorders(</a:t>
            </a:r>
            <a:r>
              <a:rPr lang="en-GB" sz="1700"/>
              <a:t>Ovadia-Blechman, Z.,2020).</a:t>
            </a:r>
            <a:endParaRPr lang="cs-CZ" sz="1700"/>
          </a:p>
          <a:p>
            <a:endParaRPr lang="cs-CZ" sz="1700"/>
          </a:p>
        </p:txBody>
      </p:sp>
      <p:pic>
        <p:nvPicPr>
          <p:cNvPr id="7" name="Nahraný zvuk">
            <a:hlinkClick r:id="" action="ppaction://media"/>
            <a:extLst>
              <a:ext uri="{FF2B5EF4-FFF2-40B4-BE49-F238E27FC236}">
                <a16:creationId xmlns:a16="http://schemas.microsoft.com/office/drawing/2014/main" id="{6A873E4C-44A5-4039-B511-73B047E3E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7371" y="5736493"/>
            <a:ext cx="573504" cy="573504"/>
          </a:xfrm>
          <a:prstGeom prst="rect">
            <a:avLst/>
          </a:prstGeom>
        </p:spPr>
      </p:pic>
    </p:spTree>
    <p:extLst>
      <p:ext uri="{BB962C8B-B14F-4D97-AF65-F5344CB8AC3E}">
        <p14:creationId xmlns:p14="http://schemas.microsoft.com/office/powerpoint/2010/main" val="23609171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18326E9-48AD-4BB1-80BA-EE9160C59D01}"/>
              </a:ext>
            </a:extLst>
          </p:cNvPr>
          <p:cNvPicPr>
            <a:picLocks noChangeAspect="1"/>
          </p:cNvPicPr>
          <p:nvPr/>
        </p:nvPicPr>
        <p:blipFill rotWithShape="1">
          <a:blip r:embed="rId4"/>
          <a:srcRect t="10755" b="11815"/>
          <a:stretch/>
        </p:blipFill>
        <p:spPr>
          <a:xfrm>
            <a:off x="7478618" y="2142876"/>
            <a:ext cx="4618278" cy="3359426"/>
          </a:xfrm>
          <a:prstGeom prst="rect">
            <a:avLst/>
          </a:prstGeom>
        </p:spPr>
      </p:pic>
      <p:graphicFrame>
        <p:nvGraphicFramePr>
          <p:cNvPr id="7" name="TextovéPole 4">
            <a:extLst>
              <a:ext uri="{FF2B5EF4-FFF2-40B4-BE49-F238E27FC236}">
                <a16:creationId xmlns:a16="http://schemas.microsoft.com/office/drawing/2014/main" id="{3C61283A-E889-4609-A61F-968B4EEAFD9C}"/>
              </a:ext>
            </a:extLst>
          </p:cNvPr>
          <p:cNvGraphicFramePr/>
          <p:nvPr>
            <p:extLst>
              <p:ext uri="{D42A27DB-BD31-4B8C-83A1-F6EECF244321}">
                <p14:modId xmlns:p14="http://schemas.microsoft.com/office/powerpoint/2010/main" val="4224495619"/>
              </p:ext>
            </p:extLst>
          </p:nvPr>
        </p:nvGraphicFramePr>
        <p:xfrm>
          <a:off x="238228" y="143123"/>
          <a:ext cx="8691087" cy="65209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ovéPole 16">
            <a:extLst>
              <a:ext uri="{FF2B5EF4-FFF2-40B4-BE49-F238E27FC236}">
                <a16:creationId xmlns:a16="http://schemas.microsoft.com/office/drawing/2014/main" id="{9BDA19AD-F5E1-4DE1-9953-D3597F93AB9E}"/>
              </a:ext>
            </a:extLst>
          </p:cNvPr>
          <p:cNvSpPr txBox="1"/>
          <p:nvPr/>
        </p:nvSpPr>
        <p:spPr>
          <a:xfrm>
            <a:off x="8547241" y="6664036"/>
            <a:ext cx="3896077" cy="261610"/>
          </a:xfrm>
          <a:prstGeom prst="rect">
            <a:avLst/>
          </a:prstGeom>
          <a:noFill/>
        </p:spPr>
        <p:txBody>
          <a:bodyPr wrap="square">
            <a:spAutoFit/>
          </a:bodyPr>
          <a:lstStyle/>
          <a:p>
            <a:r>
              <a:rPr lang="cs-CZ" sz="1100" dirty="0"/>
              <a:t>https://human-memory.net/primary-somatosensory-cortex/</a:t>
            </a:r>
          </a:p>
        </p:txBody>
      </p:sp>
      <p:pic>
        <p:nvPicPr>
          <p:cNvPr id="12" name="Nahraný zvuk">
            <a:hlinkClick r:id="" action="ppaction://media"/>
            <a:extLst>
              <a:ext uri="{FF2B5EF4-FFF2-40B4-BE49-F238E27FC236}">
                <a16:creationId xmlns:a16="http://schemas.microsoft.com/office/drawing/2014/main" id="{28C6E9D3-CCC8-4075-B1B4-A26A620E9D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52679" y="5288607"/>
            <a:ext cx="794562" cy="794562"/>
          </a:xfrm>
          <a:prstGeom prst="rect">
            <a:avLst/>
          </a:prstGeom>
        </p:spPr>
      </p:pic>
    </p:spTree>
    <p:extLst>
      <p:ext uri="{BB962C8B-B14F-4D97-AF65-F5344CB8AC3E}">
        <p14:creationId xmlns:p14="http://schemas.microsoft.com/office/powerpoint/2010/main" val="22863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12081F-9CB1-488C-AE00-60275E50B88F}"/>
              </a:ext>
            </a:extLst>
          </p:cNvPr>
          <p:cNvSpPr>
            <a:spLocks noGrp="1"/>
          </p:cNvSpPr>
          <p:nvPr>
            <p:ph type="title"/>
          </p:nvPr>
        </p:nvSpPr>
        <p:spPr>
          <a:xfrm>
            <a:off x="715836" y="530149"/>
            <a:ext cx="2270760" cy="407034"/>
          </a:xfrm>
        </p:spPr>
        <p:txBody>
          <a:bodyPr>
            <a:normAutofit fontScale="90000"/>
          </a:bodyPr>
          <a:lstStyle/>
          <a:p>
            <a:r>
              <a:rPr lang="en-GB" dirty="0"/>
              <a:t>Results </a:t>
            </a:r>
            <a:endParaRPr lang="cs-CZ" dirty="0"/>
          </a:p>
        </p:txBody>
      </p:sp>
      <p:sp>
        <p:nvSpPr>
          <p:cNvPr id="6" name="Zástupný obsah 5">
            <a:extLst>
              <a:ext uri="{FF2B5EF4-FFF2-40B4-BE49-F238E27FC236}">
                <a16:creationId xmlns:a16="http://schemas.microsoft.com/office/drawing/2014/main" id="{A1F27A57-BE29-4A59-89C4-F852BB5D1759}"/>
              </a:ext>
            </a:extLst>
          </p:cNvPr>
          <p:cNvSpPr>
            <a:spLocks noGrp="1"/>
          </p:cNvSpPr>
          <p:nvPr>
            <p:ph idx="1"/>
          </p:nvPr>
        </p:nvSpPr>
        <p:spPr>
          <a:xfrm>
            <a:off x="1381760" y="4100413"/>
            <a:ext cx="9974804" cy="1477328"/>
          </a:xfrm>
        </p:spPr>
        <p:txBody>
          <a:bodyPr>
            <a:normAutofit/>
          </a:bodyPr>
          <a:lstStyle/>
          <a:p>
            <a:pPr marL="0" indent="0">
              <a:buNone/>
            </a:pPr>
            <a:r>
              <a:rPr lang="en-US"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Although the research on the topic </a:t>
            </a:r>
            <a:r>
              <a:rPr lang="en-US" sz="1800" b="1"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remains limited </a:t>
            </a:r>
            <a:r>
              <a:rPr lang="en-US"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and the physiological process of meditation is not fully understood, much more information on meditation has become available since 2017. </a:t>
            </a:r>
            <a:r>
              <a:rPr lang="en-US" sz="1800" dirty="0">
                <a:solidFill>
                  <a:srgbClr val="1A1A1A"/>
                </a:solidFill>
                <a:latin typeface="Calibri" panose="020F0502020204030204" pitchFamily="34" charset="0"/>
                <a:ea typeface="DengXian" panose="02010600030101010101" pitchFamily="2" charset="-122"/>
                <a:cs typeface="Arial" panose="020B0604020202020204" pitchFamily="34" charset="0"/>
              </a:rPr>
              <a:t>Thus,</a:t>
            </a:r>
            <a:r>
              <a:rPr lang="en-US"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 we </a:t>
            </a:r>
            <a:r>
              <a:rPr lang="en-US" sz="1800" b="1"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can see some benefits </a:t>
            </a:r>
            <a:r>
              <a:rPr lang="en-US" sz="1800" dirty="0">
                <a:solidFill>
                  <a:srgbClr val="1A1A1A"/>
                </a:solidFill>
                <a:effectLst/>
                <a:latin typeface="Calibri" panose="020F0502020204030204" pitchFamily="34" charset="0"/>
                <a:ea typeface="DengXian" panose="02010600030101010101" pitchFamily="2" charset="-122"/>
                <a:cs typeface="Arial" panose="020B0604020202020204" pitchFamily="34" charset="0"/>
              </a:rPr>
              <a:t>of it, supported by the research, which itself sees the need for a fuller and more accurate investigation.</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cs-CZ" dirty="0"/>
          </a:p>
        </p:txBody>
      </p:sp>
      <p:sp>
        <p:nvSpPr>
          <p:cNvPr id="7" name="TextovéPole 6">
            <a:extLst>
              <a:ext uri="{FF2B5EF4-FFF2-40B4-BE49-F238E27FC236}">
                <a16:creationId xmlns:a16="http://schemas.microsoft.com/office/drawing/2014/main" id="{81967B6E-4441-4F2E-9764-BD2CC4CEFB5A}"/>
              </a:ext>
            </a:extLst>
          </p:cNvPr>
          <p:cNvSpPr txBox="1"/>
          <p:nvPr/>
        </p:nvSpPr>
        <p:spPr>
          <a:xfrm>
            <a:off x="1381760" y="1492377"/>
            <a:ext cx="9701640" cy="1477328"/>
          </a:xfrm>
          <a:prstGeom prst="rect">
            <a:avLst/>
          </a:prstGeom>
          <a:noFill/>
        </p:spPr>
        <p:txBody>
          <a:bodyPr wrap="square" rtlCol="0">
            <a:spAutoFit/>
          </a:bodyPr>
          <a:lstStyle/>
          <a:p>
            <a:r>
              <a:rPr lang="en-US" sz="1800" dirty="0">
                <a:effectLst/>
                <a:latin typeface="Calibri" panose="020F0502020204030204" pitchFamily="34" charset="0"/>
                <a:ea typeface="DengXian" panose="02010600030101010101" pitchFamily="2" charset="-122"/>
                <a:cs typeface="Arial" panose="020B0604020202020204" pitchFamily="34" charset="0"/>
              </a:rPr>
              <a:t>The research has shown that even though the concepts, technics and the physiological process around meditation are not identified and understood as well as many methodological challenges arisen (Davidson, R. J., &amp; </a:t>
            </a:r>
            <a:r>
              <a:rPr lang="en-US" sz="1800" dirty="0" err="1">
                <a:effectLst/>
                <a:latin typeface="Calibri" panose="020F0502020204030204" pitchFamily="34" charset="0"/>
                <a:ea typeface="DengXian" panose="02010600030101010101" pitchFamily="2" charset="-122"/>
                <a:cs typeface="Arial" panose="020B0604020202020204" pitchFamily="34" charset="0"/>
              </a:rPr>
              <a:t>Kaszniak</a:t>
            </a:r>
            <a:r>
              <a:rPr lang="en-US" sz="1800" dirty="0">
                <a:effectLst/>
                <a:latin typeface="Calibri" panose="020F0502020204030204" pitchFamily="34" charset="0"/>
                <a:ea typeface="DengXian" panose="02010600030101010101" pitchFamily="2" charset="-122"/>
                <a:cs typeface="Arial" panose="020B0604020202020204" pitchFamily="34" charset="0"/>
              </a:rPr>
              <a:t>, A. W.,2015), we may suggest the further fuller research on this topic in order to put the benefits of it into practice. </a:t>
            </a:r>
            <a:endParaRPr lang="cs-CZ" sz="1800" dirty="0">
              <a:effectLst/>
              <a:latin typeface="Calibri" panose="020F0502020204030204" pitchFamily="34" charset="0"/>
              <a:ea typeface="DengXian" panose="02010600030101010101" pitchFamily="2" charset="-122"/>
              <a:cs typeface="Arial" panose="020B0604020202020204" pitchFamily="34" charset="0"/>
            </a:endParaRPr>
          </a:p>
          <a:p>
            <a:endParaRPr lang="cs-CZ" dirty="0"/>
          </a:p>
        </p:txBody>
      </p:sp>
      <p:sp>
        <p:nvSpPr>
          <p:cNvPr id="8" name="TextovéPole 7">
            <a:extLst>
              <a:ext uri="{FF2B5EF4-FFF2-40B4-BE49-F238E27FC236}">
                <a16:creationId xmlns:a16="http://schemas.microsoft.com/office/drawing/2014/main" id="{B0DD939D-D431-4AD6-9503-591ADA25B98C}"/>
              </a:ext>
            </a:extLst>
          </p:cNvPr>
          <p:cNvSpPr txBox="1"/>
          <p:nvPr/>
        </p:nvSpPr>
        <p:spPr>
          <a:xfrm>
            <a:off x="838200" y="3216716"/>
            <a:ext cx="4296792" cy="523220"/>
          </a:xfrm>
          <a:prstGeom prst="rect">
            <a:avLst/>
          </a:prstGeom>
          <a:noFill/>
        </p:spPr>
        <p:txBody>
          <a:bodyPr wrap="square" rtlCol="0">
            <a:spAutoFit/>
          </a:bodyPr>
          <a:lstStyle/>
          <a:p>
            <a:r>
              <a:rPr lang="en-GB" sz="2800" dirty="0"/>
              <a:t>Conclusion</a:t>
            </a:r>
            <a:endParaRPr lang="cs-CZ" sz="2800" dirty="0"/>
          </a:p>
        </p:txBody>
      </p:sp>
      <p:pic>
        <p:nvPicPr>
          <p:cNvPr id="12" name="Nahraný zvuk">
            <a:hlinkClick r:id="" action="ppaction://media"/>
            <a:extLst>
              <a:ext uri="{FF2B5EF4-FFF2-40B4-BE49-F238E27FC236}">
                <a16:creationId xmlns:a16="http://schemas.microsoft.com/office/drawing/2014/main" id="{30C6350C-18A5-4412-B9D6-B987B1CBC3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0745" y="5581550"/>
            <a:ext cx="746301" cy="746301"/>
          </a:xfrm>
          <a:prstGeom prst="rect">
            <a:avLst/>
          </a:prstGeom>
        </p:spPr>
      </p:pic>
    </p:spTree>
    <p:extLst>
      <p:ext uri="{BB962C8B-B14F-4D97-AF65-F5344CB8AC3E}">
        <p14:creationId xmlns:p14="http://schemas.microsoft.com/office/powerpoint/2010/main" val="9415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1910</Words>
  <Application>Microsoft Office PowerPoint</Application>
  <PresentationFormat>Širokoúhlá obrazovka</PresentationFormat>
  <Paragraphs>95</Paragraphs>
  <Slides>12</Slides>
  <Notes>0</Notes>
  <HiddenSlides>0</HiddenSlides>
  <MMClips>10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12</vt:i4>
      </vt:variant>
    </vt:vector>
  </HeadingPairs>
  <TitlesOfParts>
    <vt:vector size="20" baseType="lpstr">
      <vt:lpstr>Meiryo</vt:lpstr>
      <vt:lpstr>Arial</vt:lpstr>
      <vt:lpstr>Bierstadt Display</vt:lpstr>
      <vt:lpstr>Calibri</vt:lpstr>
      <vt:lpstr>Calibri Light</vt:lpstr>
      <vt:lpstr>Merriweather</vt:lpstr>
      <vt:lpstr>Open Sans</vt:lpstr>
      <vt:lpstr>Motiv Office</vt:lpstr>
      <vt:lpstr>Scientifically proven benefits of  mindfulness related meditation   </vt:lpstr>
      <vt:lpstr>What are the proven benefits of mindfulness related meditation?   </vt:lpstr>
      <vt:lpstr>mindfulness</vt:lpstr>
      <vt:lpstr>Meditation </vt:lpstr>
      <vt:lpstr>Measurement </vt:lpstr>
      <vt:lpstr>Methods:  </vt:lpstr>
      <vt:lpstr>The range of benefits  </vt:lpstr>
      <vt:lpstr>Prezentace aplikace PowerPoint</vt:lpstr>
      <vt:lpstr>Results </vt:lpstr>
      <vt:lpstr>Prezentace aplikace PowerPoint</vt:lpstr>
      <vt:lpstr>Prezentace aplikace PowerPoint</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Marina Kiseleva</dc:creator>
  <cp:lastModifiedBy>Čábelková Inna</cp:lastModifiedBy>
  <cp:revision>7</cp:revision>
  <dcterms:created xsi:type="dcterms:W3CDTF">2021-04-29T15:41:07Z</dcterms:created>
  <dcterms:modified xsi:type="dcterms:W3CDTF">2021-05-06T09:40:00Z</dcterms:modified>
</cp:coreProperties>
</file>