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5" d="100"/>
          <a:sy n="55" d="100"/>
        </p:scale>
        <p:origin x="75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0DA5AD-7686-4481-BD64-65E6A8BAE7C0}"/>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E94B3A7-7182-409F-8B26-5407D0D7E8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2EDCBBA-D023-48D8-A8A5-31D977D3FF82}"/>
              </a:ext>
            </a:extLst>
          </p:cNvPr>
          <p:cNvSpPr>
            <a:spLocks noGrp="1"/>
          </p:cNvSpPr>
          <p:nvPr>
            <p:ph type="dt" sz="half" idx="10"/>
          </p:nvPr>
        </p:nvSpPr>
        <p:spPr/>
        <p:txBody>
          <a:bodyPr/>
          <a:lstStyle/>
          <a:p>
            <a:fld id="{719F736A-9172-403A-BC95-2699D3A13D0C}" type="datetimeFigureOut">
              <a:rPr lang="cs-CZ" smtClean="0"/>
              <a:t>03.05.2021</a:t>
            </a:fld>
            <a:endParaRPr lang="cs-CZ"/>
          </a:p>
        </p:txBody>
      </p:sp>
      <p:sp>
        <p:nvSpPr>
          <p:cNvPr id="5" name="Zástupný symbol pro zápatí 4">
            <a:extLst>
              <a:ext uri="{FF2B5EF4-FFF2-40B4-BE49-F238E27FC236}">
                <a16:creationId xmlns:a16="http://schemas.microsoft.com/office/drawing/2014/main" id="{55BB932E-F970-4978-AFF7-86ED721066B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7D43DB4-BD74-4BF4-81C3-4B425A47CF80}"/>
              </a:ext>
            </a:extLst>
          </p:cNvPr>
          <p:cNvSpPr>
            <a:spLocks noGrp="1"/>
          </p:cNvSpPr>
          <p:nvPr>
            <p:ph type="sldNum" sz="quarter" idx="12"/>
          </p:nvPr>
        </p:nvSpPr>
        <p:spPr/>
        <p:txBody>
          <a:bodyPr/>
          <a:lstStyle/>
          <a:p>
            <a:fld id="{0C726D8E-3C7F-4CD3-A3C9-7D34AEEF17DD}" type="slidenum">
              <a:rPr lang="cs-CZ" smtClean="0"/>
              <a:t>‹#›</a:t>
            </a:fld>
            <a:endParaRPr lang="cs-CZ"/>
          </a:p>
        </p:txBody>
      </p:sp>
    </p:spTree>
    <p:extLst>
      <p:ext uri="{BB962C8B-B14F-4D97-AF65-F5344CB8AC3E}">
        <p14:creationId xmlns:p14="http://schemas.microsoft.com/office/powerpoint/2010/main" val="53989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CB9292-7542-4793-B937-B29AD7F0B5A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D0C7346-F99E-46AF-B574-890FC7A294B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A06376E-994E-4723-93A1-D3ADB073F654}"/>
              </a:ext>
            </a:extLst>
          </p:cNvPr>
          <p:cNvSpPr>
            <a:spLocks noGrp="1"/>
          </p:cNvSpPr>
          <p:nvPr>
            <p:ph type="dt" sz="half" idx="10"/>
          </p:nvPr>
        </p:nvSpPr>
        <p:spPr/>
        <p:txBody>
          <a:bodyPr/>
          <a:lstStyle/>
          <a:p>
            <a:fld id="{719F736A-9172-403A-BC95-2699D3A13D0C}" type="datetimeFigureOut">
              <a:rPr lang="cs-CZ" smtClean="0"/>
              <a:t>03.05.2021</a:t>
            </a:fld>
            <a:endParaRPr lang="cs-CZ"/>
          </a:p>
        </p:txBody>
      </p:sp>
      <p:sp>
        <p:nvSpPr>
          <p:cNvPr id="5" name="Zástupný symbol pro zápatí 4">
            <a:extLst>
              <a:ext uri="{FF2B5EF4-FFF2-40B4-BE49-F238E27FC236}">
                <a16:creationId xmlns:a16="http://schemas.microsoft.com/office/drawing/2014/main" id="{1A258E74-FF9D-437B-9E17-AD39723D965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DF1847F-65F1-4BCF-9E49-9C2F8B41587E}"/>
              </a:ext>
            </a:extLst>
          </p:cNvPr>
          <p:cNvSpPr>
            <a:spLocks noGrp="1"/>
          </p:cNvSpPr>
          <p:nvPr>
            <p:ph type="sldNum" sz="quarter" idx="12"/>
          </p:nvPr>
        </p:nvSpPr>
        <p:spPr/>
        <p:txBody>
          <a:bodyPr/>
          <a:lstStyle/>
          <a:p>
            <a:fld id="{0C726D8E-3C7F-4CD3-A3C9-7D34AEEF17DD}" type="slidenum">
              <a:rPr lang="cs-CZ" smtClean="0"/>
              <a:t>‹#›</a:t>
            </a:fld>
            <a:endParaRPr lang="cs-CZ"/>
          </a:p>
        </p:txBody>
      </p:sp>
    </p:spTree>
    <p:extLst>
      <p:ext uri="{BB962C8B-B14F-4D97-AF65-F5344CB8AC3E}">
        <p14:creationId xmlns:p14="http://schemas.microsoft.com/office/powerpoint/2010/main" val="519194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FCA2794-A4C7-4868-AC32-8B1B8E2C02C9}"/>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F87FA5B-C267-4B17-99F0-233E18AF31D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F5FB7DA-3EBA-49D0-8C02-FC886B5DA5B5}"/>
              </a:ext>
            </a:extLst>
          </p:cNvPr>
          <p:cNvSpPr>
            <a:spLocks noGrp="1"/>
          </p:cNvSpPr>
          <p:nvPr>
            <p:ph type="dt" sz="half" idx="10"/>
          </p:nvPr>
        </p:nvSpPr>
        <p:spPr/>
        <p:txBody>
          <a:bodyPr/>
          <a:lstStyle/>
          <a:p>
            <a:fld id="{719F736A-9172-403A-BC95-2699D3A13D0C}" type="datetimeFigureOut">
              <a:rPr lang="cs-CZ" smtClean="0"/>
              <a:t>03.05.2021</a:t>
            </a:fld>
            <a:endParaRPr lang="cs-CZ"/>
          </a:p>
        </p:txBody>
      </p:sp>
      <p:sp>
        <p:nvSpPr>
          <p:cNvPr id="5" name="Zástupný symbol pro zápatí 4">
            <a:extLst>
              <a:ext uri="{FF2B5EF4-FFF2-40B4-BE49-F238E27FC236}">
                <a16:creationId xmlns:a16="http://schemas.microsoft.com/office/drawing/2014/main" id="{87F12E1F-D6A6-48F5-BE3E-1E10804B990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46FDDCE-17A5-45FB-83A7-0DCC1CEF2C06}"/>
              </a:ext>
            </a:extLst>
          </p:cNvPr>
          <p:cNvSpPr>
            <a:spLocks noGrp="1"/>
          </p:cNvSpPr>
          <p:nvPr>
            <p:ph type="sldNum" sz="quarter" idx="12"/>
          </p:nvPr>
        </p:nvSpPr>
        <p:spPr/>
        <p:txBody>
          <a:bodyPr/>
          <a:lstStyle/>
          <a:p>
            <a:fld id="{0C726D8E-3C7F-4CD3-A3C9-7D34AEEF17DD}" type="slidenum">
              <a:rPr lang="cs-CZ" smtClean="0"/>
              <a:t>‹#›</a:t>
            </a:fld>
            <a:endParaRPr lang="cs-CZ"/>
          </a:p>
        </p:txBody>
      </p:sp>
    </p:spTree>
    <p:extLst>
      <p:ext uri="{BB962C8B-B14F-4D97-AF65-F5344CB8AC3E}">
        <p14:creationId xmlns:p14="http://schemas.microsoft.com/office/powerpoint/2010/main" val="115270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22F340-183A-403C-83B8-9AF9D12CAD4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B3E0B1E-88C9-4DDD-A7C2-6196C6F4A52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F50CE4-97BC-4B9D-82B0-DCAB3D09AAD8}"/>
              </a:ext>
            </a:extLst>
          </p:cNvPr>
          <p:cNvSpPr>
            <a:spLocks noGrp="1"/>
          </p:cNvSpPr>
          <p:nvPr>
            <p:ph type="dt" sz="half" idx="10"/>
          </p:nvPr>
        </p:nvSpPr>
        <p:spPr/>
        <p:txBody>
          <a:bodyPr/>
          <a:lstStyle/>
          <a:p>
            <a:fld id="{719F736A-9172-403A-BC95-2699D3A13D0C}" type="datetimeFigureOut">
              <a:rPr lang="cs-CZ" smtClean="0"/>
              <a:t>03.05.2021</a:t>
            </a:fld>
            <a:endParaRPr lang="cs-CZ"/>
          </a:p>
        </p:txBody>
      </p:sp>
      <p:sp>
        <p:nvSpPr>
          <p:cNvPr id="5" name="Zástupný symbol pro zápatí 4">
            <a:extLst>
              <a:ext uri="{FF2B5EF4-FFF2-40B4-BE49-F238E27FC236}">
                <a16:creationId xmlns:a16="http://schemas.microsoft.com/office/drawing/2014/main" id="{1D28DBD4-2AD6-437C-977E-E661284B965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30D2EBF-C0D3-4784-A279-5668E28C2529}"/>
              </a:ext>
            </a:extLst>
          </p:cNvPr>
          <p:cNvSpPr>
            <a:spLocks noGrp="1"/>
          </p:cNvSpPr>
          <p:nvPr>
            <p:ph type="sldNum" sz="quarter" idx="12"/>
          </p:nvPr>
        </p:nvSpPr>
        <p:spPr/>
        <p:txBody>
          <a:bodyPr/>
          <a:lstStyle/>
          <a:p>
            <a:fld id="{0C726D8E-3C7F-4CD3-A3C9-7D34AEEF17DD}" type="slidenum">
              <a:rPr lang="cs-CZ" smtClean="0"/>
              <a:t>‹#›</a:t>
            </a:fld>
            <a:endParaRPr lang="cs-CZ"/>
          </a:p>
        </p:txBody>
      </p:sp>
    </p:spTree>
    <p:extLst>
      <p:ext uri="{BB962C8B-B14F-4D97-AF65-F5344CB8AC3E}">
        <p14:creationId xmlns:p14="http://schemas.microsoft.com/office/powerpoint/2010/main" val="3495595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F6886C-41BE-44B9-8085-5B51E054200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A66312F-205F-44AC-B55C-EF4804A996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303DDDA-87B4-4434-BAEB-5ED602A8D648}"/>
              </a:ext>
            </a:extLst>
          </p:cNvPr>
          <p:cNvSpPr>
            <a:spLocks noGrp="1"/>
          </p:cNvSpPr>
          <p:nvPr>
            <p:ph type="dt" sz="half" idx="10"/>
          </p:nvPr>
        </p:nvSpPr>
        <p:spPr/>
        <p:txBody>
          <a:bodyPr/>
          <a:lstStyle/>
          <a:p>
            <a:fld id="{719F736A-9172-403A-BC95-2699D3A13D0C}" type="datetimeFigureOut">
              <a:rPr lang="cs-CZ" smtClean="0"/>
              <a:t>03.05.2021</a:t>
            </a:fld>
            <a:endParaRPr lang="cs-CZ"/>
          </a:p>
        </p:txBody>
      </p:sp>
      <p:sp>
        <p:nvSpPr>
          <p:cNvPr id="5" name="Zástupný symbol pro zápatí 4">
            <a:extLst>
              <a:ext uri="{FF2B5EF4-FFF2-40B4-BE49-F238E27FC236}">
                <a16:creationId xmlns:a16="http://schemas.microsoft.com/office/drawing/2014/main" id="{26EEEB5B-391B-481C-9DBF-619C04614DE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9BF7363-59ED-4651-B245-E0B5BF7F9E6B}"/>
              </a:ext>
            </a:extLst>
          </p:cNvPr>
          <p:cNvSpPr>
            <a:spLocks noGrp="1"/>
          </p:cNvSpPr>
          <p:nvPr>
            <p:ph type="sldNum" sz="quarter" idx="12"/>
          </p:nvPr>
        </p:nvSpPr>
        <p:spPr/>
        <p:txBody>
          <a:bodyPr/>
          <a:lstStyle/>
          <a:p>
            <a:fld id="{0C726D8E-3C7F-4CD3-A3C9-7D34AEEF17DD}" type="slidenum">
              <a:rPr lang="cs-CZ" smtClean="0"/>
              <a:t>‹#›</a:t>
            </a:fld>
            <a:endParaRPr lang="cs-CZ"/>
          </a:p>
        </p:txBody>
      </p:sp>
    </p:spTree>
    <p:extLst>
      <p:ext uri="{BB962C8B-B14F-4D97-AF65-F5344CB8AC3E}">
        <p14:creationId xmlns:p14="http://schemas.microsoft.com/office/powerpoint/2010/main" val="1219175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3F5DA3-F046-434E-8705-7352B8B8A9F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630E9F2-9454-4E00-826D-4407A5864E42}"/>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3160294-6986-4414-8C68-E1DCCB655AD5}"/>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22BEF0B-3F29-411A-BF84-8F5E07BB5AAE}"/>
              </a:ext>
            </a:extLst>
          </p:cNvPr>
          <p:cNvSpPr>
            <a:spLocks noGrp="1"/>
          </p:cNvSpPr>
          <p:nvPr>
            <p:ph type="dt" sz="half" idx="10"/>
          </p:nvPr>
        </p:nvSpPr>
        <p:spPr/>
        <p:txBody>
          <a:bodyPr/>
          <a:lstStyle/>
          <a:p>
            <a:fld id="{719F736A-9172-403A-BC95-2699D3A13D0C}" type="datetimeFigureOut">
              <a:rPr lang="cs-CZ" smtClean="0"/>
              <a:t>03.05.2021</a:t>
            </a:fld>
            <a:endParaRPr lang="cs-CZ"/>
          </a:p>
        </p:txBody>
      </p:sp>
      <p:sp>
        <p:nvSpPr>
          <p:cNvPr id="6" name="Zástupný symbol pro zápatí 5">
            <a:extLst>
              <a:ext uri="{FF2B5EF4-FFF2-40B4-BE49-F238E27FC236}">
                <a16:creationId xmlns:a16="http://schemas.microsoft.com/office/drawing/2014/main" id="{CE228E97-FD2C-42CF-90E9-0C455C7E21C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553EDE2-5F76-4162-AA0E-D04BC5C0C0CD}"/>
              </a:ext>
            </a:extLst>
          </p:cNvPr>
          <p:cNvSpPr>
            <a:spLocks noGrp="1"/>
          </p:cNvSpPr>
          <p:nvPr>
            <p:ph type="sldNum" sz="quarter" idx="12"/>
          </p:nvPr>
        </p:nvSpPr>
        <p:spPr/>
        <p:txBody>
          <a:bodyPr/>
          <a:lstStyle/>
          <a:p>
            <a:fld id="{0C726D8E-3C7F-4CD3-A3C9-7D34AEEF17DD}" type="slidenum">
              <a:rPr lang="cs-CZ" smtClean="0"/>
              <a:t>‹#›</a:t>
            </a:fld>
            <a:endParaRPr lang="cs-CZ"/>
          </a:p>
        </p:txBody>
      </p:sp>
    </p:spTree>
    <p:extLst>
      <p:ext uri="{BB962C8B-B14F-4D97-AF65-F5344CB8AC3E}">
        <p14:creationId xmlns:p14="http://schemas.microsoft.com/office/powerpoint/2010/main" val="832919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463F38-7DC5-496F-99A6-458CF59463B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A02BB6D-8BC2-4CCB-BD60-7FA318AFD8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84A6DAE3-3BA6-46B5-B025-3AD2DEB59A6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7AA4E84C-D9EC-4F6F-800A-999AA02F4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15B443E-36FC-4789-A6A6-3345DAE0821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6F232A6-629A-4565-91C4-B30F505AFF1A}"/>
              </a:ext>
            </a:extLst>
          </p:cNvPr>
          <p:cNvSpPr>
            <a:spLocks noGrp="1"/>
          </p:cNvSpPr>
          <p:nvPr>
            <p:ph type="dt" sz="half" idx="10"/>
          </p:nvPr>
        </p:nvSpPr>
        <p:spPr/>
        <p:txBody>
          <a:bodyPr/>
          <a:lstStyle/>
          <a:p>
            <a:fld id="{719F736A-9172-403A-BC95-2699D3A13D0C}" type="datetimeFigureOut">
              <a:rPr lang="cs-CZ" smtClean="0"/>
              <a:t>03.05.2021</a:t>
            </a:fld>
            <a:endParaRPr lang="cs-CZ"/>
          </a:p>
        </p:txBody>
      </p:sp>
      <p:sp>
        <p:nvSpPr>
          <p:cNvPr id="8" name="Zástupný symbol pro zápatí 7">
            <a:extLst>
              <a:ext uri="{FF2B5EF4-FFF2-40B4-BE49-F238E27FC236}">
                <a16:creationId xmlns:a16="http://schemas.microsoft.com/office/drawing/2014/main" id="{CC5D96A7-2839-4B97-8B84-69C4D87512C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DF4793D-56A4-403F-BA9E-B98CB180427B}"/>
              </a:ext>
            </a:extLst>
          </p:cNvPr>
          <p:cNvSpPr>
            <a:spLocks noGrp="1"/>
          </p:cNvSpPr>
          <p:nvPr>
            <p:ph type="sldNum" sz="quarter" idx="12"/>
          </p:nvPr>
        </p:nvSpPr>
        <p:spPr/>
        <p:txBody>
          <a:bodyPr/>
          <a:lstStyle/>
          <a:p>
            <a:fld id="{0C726D8E-3C7F-4CD3-A3C9-7D34AEEF17DD}" type="slidenum">
              <a:rPr lang="cs-CZ" smtClean="0"/>
              <a:t>‹#›</a:t>
            </a:fld>
            <a:endParaRPr lang="cs-CZ"/>
          </a:p>
        </p:txBody>
      </p:sp>
    </p:spTree>
    <p:extLst>
      <p:ext uri="{BB962C8B-B14F-4D97-AF65-F5344CB8AC3E}">
        <p14:creationId xmlns:p14="http://schemas.microsoft.com/office/powerpoint/2010/main" val="1776686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A84D01-CCA5-435E-BF69-26EF1B086AC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37BCFD5-FC56-40D5-8C7C-20E72D90780E}"/>
              </a:ext>
            </a:extLst>
          </p:cNvPr>
          <p:cNvSpPr>
            <a:spLocks noGrp="1"/>
          </p:cNvSpPr>
          <p:nvPr>
            <p:ph type="dt" sz="half" idx="10"/>
          </p:nvPr>
        </p:nvSpPr>
        <p:spPr/>
        <p:txBody>
          <a:bodyPr/>
          <a:lstStyle/>
          <a:p>
            <a:fld id="{719F736A-9172-403A-BC95-2699D3A13D0C}" type="datetimeFigureOut">
              <a:rPr lang="cs-CZ" smtClean="0"/>
              <a:t>03.05.2021</a:t>
            </a:fld>
            <a:endParaRPr lang="cs-CZ"/>
          </a:p>
        </p:txBody>
      </p:sp>
      <p:sp>
        <p:nvSpPr>
          <p:cNvPr id="4" name="Zástupný symbol pro zápatí 3">
            <a:extLst>
              <a:ext uri="{FF2B5EF4-FFF2-40B4-BE49-F238E27FC236}">
                <a16:creationId xmlns:a16="http://schemas.microsoft.com/office/drawing/2014/main" id="{8D107998-CE5E-451B-865C-F42CC1D9804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384DFAD-13FE-4827-A6CF-6AD94C12F183}"/>
              </a:ext>
            </a:extLst>
          </p:cNvPr>
          <p:cNvSpPr>
            <a:spLocks noGrp="1"/>
          </p:cNvSpPr>
          <p:nvPr>
            <p:ph type="sldNum" sz="quarter" idx="12"/>
          </p:nvPr>
        </p:nvSpPr>
        <p:spPr/>
        <p:txBody>
          <a:bodyPr/>
          <a:lstStyle/>
          <a:p>
            <a:fld id="{0C726D8E-3C7F-4CD3-A3C9-7D34AEEF17DD}" type="slidenum">
              <a:rPr lang="cs-CZ" smtClean="0"/>
              <a:t>‹#›</a:t>
            </a:fld>
            <a:endParaRPr lang="cs-CZ"/>
          </a:p>
        </p:txBody>
      </p:sp>
    </p:spTree>
    <p:extLst>
      <p:ext uri="{BB962C8B-B14F-4D97-AF65-F5344CB8AC3E}">
        <p14:creationId xmlns:p14="http://schemas.microsoft.com/office/powerpoint/2010/main" val="3735260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3468F03-EA76-45BD-98FD-F34522F0BC85}"/>
              </a:ext>
            </a:extLst>
          </p:cNvPr>
          <p:cNvSpPr>
            <a:spLocks noGrp="1"/>
          </p:cNvSpPr>
          <p:nvPr>
            <p:ph type="dt" sz="half" idx="10"/>
          </p:nvPr>
        </p:nvSpPr>
        <p:spPr/>
        <p:txBody>
          <a:bodyPr/>
          <a:lstStyle/>
          <a:p>
            <a:fld id="{719F736A-9172-403A-BC95-2699D3A13D0C}" type="datetimeFigureOut">
              <a:rPr lang="cs-CZ" smtClean="0"/>
              <a:t>03.05.2021</a:t>
            </a:fld>
            <a:endParaRPr lang="cs-CZ"/>
          </a:p>
        </p:txBody>
      </p:sp>
      <p:sp>
        <p:nvSpPr>
          <p:cNvPr id="3" name="Zástupný symbol pro zápatí 2">
            <a:extLst>
              <a:ext uri="{FF2B5EF4-FFF2-40B4-BE49-F238E27FC236}">
                <a16:creationId xmlns:a16="http://schemas.microsoft.com/office/drawing/2014/main" id="{C5D463CC-5FEA-40E9-94EE-EAEE0ED5F43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1C3AD2F-083A-4530-BDE1-7BEA559D7296}"/>
              </a:ext>
            </a:extLst>
          </p:cNvPr>
          <p:cNvSpPr>
            <a:spLocks noGrp="1"/>
          </p:cNvSpPr>
          <p:nvPr>
            <p:ph type="sldNum" sz="quarter" idx="12"/>
          </p:nvPr>
        </p:nvSpPr>
        <p:spPr/>
        <p:txBody>
          <a:bodyPr/>
          <a:lstStyle/>
          <a:p>
            <a:fld id="{0C726D8E-3C7F-4CD3-A3C9-7D34AEEF17DD}" type="slidenum">
              <a:rPr lang="cs-CZ" smtClean="0"/>
              <a:t>‹#›</a:t>
            </a:fld>
            <a:endParaRPr lang="cs-CZ"/>
          </a:p>
        </p:txBody>
      </p:sp>
    </p:spTree>
    <p:extLst>
      <p:ext uri="{BB962C8B-B14F-4D97-AF65-F5344CB8AC3E}">
        <p14:creationId xmlns:p14="http://schemas.microsoft.com/office/powerpoint/2010/main" val="714475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F654F0-F4D6-4DA5-948A-A0A5E067B56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F65BFDE-FCBD-4630-9300-027945156D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14EB393-ACE2-420C-B4D2-CABBE0F75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2BA689D-B29B-4F85-A26F-45BC33B0A4A4}"/>
              </a:ext>
            </a:extLst>
          </p:cNvPr>
          <p:cNvSpPr>
            <a:spLocks noGrp="1"/>
          </p:cNvSpPr>
          <p:nvPr>
            <p:ph type="dt" sz="half" idx="10"/>
          </p:nvPr>
        </p:nvSpPr>
        <p:spPr/>
        <p:txBody>
          <a:bodyPr/>
          <a:lstStyle/>
          <a:p>
            <a:fld id="{719F736A-9172-403A-BC95-2699D3A13D0C}" type="datetimeFigureOut">
              <a:rPr lang="cs-CZ" smtClean="0"/>
              <a:t>03.05.2021</a:t>
            </a:fld>
            <a:endParaRPr lang="cs-CZ"/>
          </a:p>
        </p:txBody>
      </p:sp>
      <p:sp>
        <p:nvSpPr>
          <p:cNvPr id="6" name="Zástupný symbol pro zápatí 5">
            <a:extLst>
              <a:ext uri="{FF2B5EF4-FFF2-40B4-BE49-F238E27FC236}">
                <a16:creationId xmlns:a16="http://schemas.microsoft.com/office/drawing/2014/main" id="{EFE90B21-D91F-4275-975D-2732FD4D6BA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F852E95-874C-4EF8-9F15-8695DA3273E6}"/>
              </a:ext>
            </a:extLst>
          </p:cNvPr>
          <p:cNvSpPr>
            <a:spLocks noGrp="1"/>
          </p:cNvSpPr>
          <p:nvPr>
            <p:ph type="sldNum" sz="quarter" idx="12"/>
          </p:nvPr>
        </p:nvSpPr>
        <p:spPr/>
        <p:txBody>
          <a:bodyPr/>
          <a:lstStyle/>
          <a:p>
            <a:fld id="{0C726D8E-3C7F-4CD3-A3C9-7D34AEEF17DD}" type="slidenum">
              <a:rPr lang="cs-CZ" smtClean="0"/>
              <a:t>‹#›</a:t>
            </a:fld>
            <a:endParaRPr lang="cs-CZ"/>
          </a:p>
        </p:txBody>
      </p:sp>
    </p:spTree>
    <p:extLst>
      <p:ext uri="{BB962C8B-B14F-4D97-AF65-F5344CB8AC3E}">
        <p14:creationId xmlns:p14="http://schemas.microsoft.com/office/powerpoint/2010/main" val="2623924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62C522-061F-4299-AF8E-72840FAA7FF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63DDF0D-55DF-4320-82F0-B9ED343A17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FCBBB0B8-1088-4E2E-8188-7BD971A131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C2BE38D-7C14-4F3E-BF96-C089F5575418}"/>
              </a:ext>
            </a:extLst>
          </p:cNvPr>
          <p:cNvSpPr>
            <a:spLocks noGrp="1"/>
          </p:cNvSpPr>
          <p:nvPr>
            <p:ph type="dt" sz="half" idx="10"/>
          </p:nvPr>
        </p:nvSpPr>
        <p:spPr/>
        <p:txBody>
          <a:bodyPr/>
          <a:lstStyle/>
          <a:p>
            <a:fld id="{719F736A-9172-403A-BC95-2699D3A13D0C}" type="datetimeFigureOut">
              <a:rPr lang="cs-CZ" smtClean="0"/>
              <a:t>03.05.2021</a:t>
            </a:fld>
            <a:endParaRPr lang="cs-CZ"/>
          </a:p>
        </p:txBody>
      </p:sp>
      <p:sp>
        <p:nvSpPr>
          <p:cNvPr id="6" name="Zástupný symbol pro zápatí 5">
            <a:extLst>
              <a:ext uri="{FF2B5EF4-FFF2-40B4-BE49-F238E27FC236}">
                <a16:creationId xmlns:a16="http://schemas.microsoft.com/office/drawing/2014/main" id="{07B59014-E890-4ADE-B9A9-C0A1F6B74C8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6C26123-408E-424D-9922-58C867245D04}"/>
              </a:ext>
            </a:extLst>
          </p:cNvPr>
          <p:cNvSpPr>
            <a:spLocks noGrp="1"/>
          </p:cNvSpPr>
          <p:nvPr>
            <p:ph type="sldNum" sz="quarter" idx="12"/>
          </p:nvPr>
        </p:nvSpPr>
        <p:spPr/>
        <p:txBody>
          <a:bodyPr/>
          <a:lstStyle/>
          <a:p>
            <a:fld id="{0C726D8E-3C7F-4CD3-A3C9-7D34AEEF17DD}" type="slidenum">
              <a:rPr lang="cs-CZ" smtClean="0"/>
              <a:t>‹#›</a:t>
            </a:fld>
            <a:endParaRPr lang="cs-CZ"/>
          </a:p>
        </p:txBody>
      </p:sp>
    </p:spTree>
    <p:extLst>
      <p:ext uri="{BB962C8B-B14F-4D97-AF65-F5344CB8AC3E}">
        <p14:creationId xmlns:p14="http://schemas.microsoft.com/office/powerpoint/2010/main" val="286503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90CF7DE-D4A8-47DC-9B87-CAD84790C2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387FFA4-0411-4A74-9668-EBC99343E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D09B44F-9213-4BA4-8436-31E78545D0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F736A-9172-403A-BC95-2699D3A13D0C}" type="datetimeFigureOut">
              <a:rPr lang="cs-CZ" smtClean="0"/>
              <a:t>03.05.2021</a:t>
            </a:fld>
            <a:endParaRPr lang="cs-CZ"/>
          </a:p>
        </p:txBody>
      </p:sp>
      <p:sp>
        <p:nvSpPr>
          <p:cNvPr id="5" name="Zástupný symbol pro zápatí 4">
            <a:extLst>
              <a:ext uri="{FF2B5EF4-FFF2-40B4-BE49-F238E27FC236}">
                <a16:creationId xmlns:a16="http://schemas.microsoft.com/office/drawing/2014/main" id="{5CB50D53-AA58-42AC-94D8-5067B43D09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B7B8827-F9B5-4F5B-A191-CE7859DFAF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26D8E-3C7F-4CD3-A3C9-7D34AEEF17DD}" type="slidenum">
              <a:rPr lang="cs-CZ" smtClean="0"/>
              <a:t>‹#›</a:t>
            </a:fld>
            <a:endParaRPr lang="cs-CZ"/>
          </a:p>
        </p:txBody>
      </p:sp>
    </p:spTree>
    <p:extLst>
      <p:ext uri="{BB962C8B-B14F-4D97-AF65-F5344CB8AC3E}">
        <p14:creationId xmlns:p14="http://schemas.microsoft.com/office/powerpoint/2010/main" val="389673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D63717-5A04-46FE-93B0-DB464BEA4EF2}"/>
              </a:ext>
            </a:extLst>
          </p:cNvPr>
          <p:cNvSpPr>
            <a:spLocks noGrp="1"/>
          </p:cNvSpPr>
          <p:nvPr>
            <p:ph type="ctrTitle"/>
          </p:nvPr>
        </p:nvSpPr>
        <p:spPr>
          <a:xfrm>
            <a:off x="1524000" y="1122363"/>
            <a:ext cx="9144000" cy="734146"/>
          </a:xfrm>
        </p:spPr>
        <p:txBody>
          <a:bodyPr>
            <a:normAutofit fontScale="90000"/>
          </a:bodyPr>
          <a:lstStyle/>
          <a:p>
            <a:r>
              <a:rPr lang="cs-CZ" dirty="0"/>
              <a:t>Filosofie jazyka</a:t>
            </a:r>
          </a:p>
        </p:txBody>
      </p:sp>
      <p:sp>
        <p:nvSpPr>
          <p:cNvPr id="3" name="Podnadpis 2">
            <a:extLst>
              <a:ext uri="{FF2B5EF4-FFF2-40B4-BE49-F238E27FC236}">
                <a16:creationId xmlns:a16="http://schemas.microsoft.com/office/drawing/2014/main" id="{E544A098-9D84-4A29-8C35-1704AD659796}"/>
              </a:ext>
            </a:extLst>
          </p:cNvPr>
          <p:cNvSpPr>
            <a:spLocks noGrp="1"/>
          </p:cNvSpPr>
          <p:nvPr>
            <p:ph type="subTitle" idx="1"/>
          </p:nvPr>
        </p:nvSpPr>
        <p:spPr>
          <a:xfrm>
            <a:off x="1524000" y="1967345"/>
            <a:ext cx="9144000" cy="3290455"/>
          </a:xfrm>
        </p:spPr>
        <p:txBody>
          <a:bodyPr>
            <a:normAutofit/>
          </a:bodyPr>
          <a:lstStyle/>
          <a:p>
            <a:r>
              <a:rPr lang="cs-CZ" sz="4800" dirty="0"/>
              <a:t>Strukturalismus</a:t>
            </a:r>
          </a:p>
        </p:txBody>
      </p:sp>
    </p:spTree>
    <p:extLst>
      <p:ext uri="{BB962C8B-B14F-4D97-AF65-F5344CB8AC3E}">
        <p14:creationId xmlns:p14="http://schemas.microsoft.com/office/powerpoint/2010/main" val="224613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4DB6FE-5E74-4540-9216-ECDFFC9088A3}"/>
              </a:ext>
            </a:extLst>
          </p:cNvPr>
          <p:cNvSpPr>
            <a:spLocks noGrp="1"/>
          </p:cNvSpPr>
          <p:nvPr>
            <p:ph type="ctrTitle"/>
          </p:nvPr>
        </p:nvSpPr>
        <p:spPr>
          <a:xfrm>
            <a:off x="1524000" y="595745"/>
            <a:ext cx="9144000" cy="678873"/>
          </a:xfrm>
        </p:spPr>
        <p:txBody>
          <a:bodyPr>
            <a:normAutofit fontScale="90000"/>
          </a:bodyPr>
          <a:lstStyle/>
          <a:p>
            <a:r>
              <a:rPr lang="cs-CZ" dirty="0" err="1"/>
              <a:t>Epistéma</a:t>
            </a:r>
            <a:endParaRPr lang="cs-CZ" dirty="0"/>
          </a:p>
        </p:txBody>
      </p:sp>
      <p:sp>
        <p:nvSpPr>
          <p:cNvPr id="3" name="Podnadpis 2">
            <a:extLst>
              <a:ext uri="{FF2B5EF4-FFF2-40B4-BE49-F238E27FC236}">
                <a16:creationId xmlns:a16="http://schemas.microsoft.com/office/drawing/2014/main" id="{A90EA5F7-26C4-41AC-94A4-A45F9B3D3D13}"/>
              </a:ext>
            </a:extLst>
          </p:cNvPr>
          <p:cNvSpPr>
            <a:spLocks noGrp="1"/>
          </p:cNvSpPr>
          <p:nvPr>
            <p:ph type="subTitle" idx="1"/>
          </p:nvPr>
        </p:nvSpPr>
        <p:spPr>
          <a:xfrm>
            <a:off x="1524000" y="1052945"/>
            <a:ext cx="9144000" cy="5652655"/>
          </a:xfrm>
        </p:spPr>
        <p:txBody>
          <a:bodyPr>
            <a:normAutofit/>
          </a:bodyPr>
          <a:lstStyle/>
          <a:p>
            <a:pPr marL="342900" indent="-342900" algn="l">
              <a:buFontTx/>
              <a:buChar char="-"/>
            </a:pPr>
            <a:r>
              <a:rPr lang="cs-CZ" dirty="0"/>
              <a:t>Tento pořádající princip struktury našeho myšlení nazývá </a:t>
            </a:r>
            <a:r>
              <a:rPr lang="cs-CZ" dirty="0" err="1"/>
              <a:t>Foucault</a:t>
            </a:r>
            <a:r>
              <a:rPr lang="cs-CZ" dirty="0"/>
              <a:t> </a:t>
            </a:r>
            <a:r>
              <a:rPr lang="cs-CZ" b="1" dirty="0" err="1"/>
              <a:t>epistéma</a:t>
            </a:r>
            <a:r>
              <a:rPr lang="cs-CZ" b="1" dirty="0"/>
              <a:t>.</a:t>
            </a:r>
          </a:p>
          <a:p>
            <a:pPr marL="342900" indent="-342900" algn="l">
              <a:buFontTx/>
              <a:buChar char="-"/>
            </a:pPr>
            <a:endParaRPr lang="cs-CZ" b="1" dirty="0"/>
          </a:p>
          <a:p>
            <a:pPr marL="342900" indent="-342900" algn="l">
              <a:buFontTx/>
              <a:buChar char="-"/>
            </a:pPr>
            <a:r>
              <a:rPr lang="cs-CZ" b="1" dirty="0"/>
              <a:t> </a:t>
            </a:r>
            <a:r>
              <a:rPr lang="cs-CZ" b="1" dirty="0" err="1"/>
              <a:t>Epistéma</a:t>
            </a:r>
            <a:r>
              <a:rPr lang="cs-CZ" b="1" dirty="0"/>
              <a:t>:</a:t>
            </a:r>
          </a:p>
          <a:p>
            <a:pPr marL="342900" indent="-342900" algn="l">
              <a:buFontTx/>
              <a:buChar char="-"/>
            </a:pPr>
            <a:r>
              <a:rPr lang="cs-CZ" dirty="0"/>
              <a:t> formuje prostor, v němž se nám věci jeví jako navzájem sousedící, odkazující na sebe, </a:t>
            </a:r>
          </a:p>
          <a:p>
            <a:pPr marL="342900" indent="-342900" algn="l">
              <a:buFontTx/>
              <a:buChar char="-"/>
            </a:pPr>
            <a:r>
              <a:rPr lang="cs-CZ" dirty="0"/>
              <a:t>je kontext, v němž můžeme rozumět, umožňuje nám mluvit.</a:t>
            </a:r>
          </a:p>
          <a:p>
            <a:pPr marL="342900" indent="-342900" algn="l">
              <a:buFontTx/>
              <a:buChar char="-"/>
            </a:pPr>
            <a:r>
              <a:rPr lang="cs-CZ" dirty="0"/>
              <a:t>umožňuje se pohybovat v uspořádaném světě,</a:t>
            </a:r>
          </a:p>
          <a:p>
            <a:pPr marL="342900" indent="-342900" algn="l">
              <a:buFontTx/>
              <a:buChar char="-"/>
            </a:pPr>
            <a:r>
              <a:rPr lang="cs-CZ" dirty="0"/>
              <a:t>princip umožňující řád věcí,</a:t>
            </a:r>
          </a:p>
          <a:p>
            <a:pPr marL="342900" indent="-342900" algn="l">
              <a:buFontTx/>
              <a:buChar char="-"/>
            </a:pPr>
            <a:r>
              <a:rPr lang="cs-CZ" dirty="0"/>
              <a:t> to, co určuje vnitřní zákonitost věcí v naší kultuře a jejich textech (jsme zase u myšlenky „rastru“ nebo „mřížky“, která nějak člení, organizuje původně nediferencovanou substanci).</a:t>
            </a:r>
          </a:p>
          <a:p>
            <a:endParaRPr lang="cs-CZ" dirty="0"/>
          </a:p>
        </p:txBody>
      </p:sp>
    </p:spTree>
    <p:extLst>
      <p:ext uri="{BB962C8B-B14F-4D97-AF65-F5344CB8AC3E}">
        <p14:creationId xmlns:p14="http://schemas.microsoft.com/office/powerpoint/2010/main" val="2708595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36EACF-DEB8-49FE-BE4F-8FC54050CEB0}"/>
              </a:ext>
            </a:extLst>
          </p:cNvPr>
          <p:cNvSpPr>
            <a:spLocks noGrp="1"/>
          </p:cNvSpPr>
          <p:nvPr>
            <p:ph type="ctrTitle"/>
          </p:nvPr>
        </p:nvSpPr>
        <p:spPr>
          <a:xfrm>
            <a:off x="1524000" y="332509"/>
            <a:ext cx="9144000" cy="914400"/>
          </a:xfrm>
        </p:spPr>
        <p:txBody>
          <a:bodyPr>
            <a:normAutofit/>
          </a:bodyPr>
          <a:lstStyle/>
          <a:p>
            <a:r>
              <a:rPr lang="cs-CZ" dirty="0"/>
              <a:t>Pole poznání</a:t>
            </a:r>
          </a:p>
        </p:txBody>
      </p:sp>
      <p:sp>
        <p:nvSpPr>
          <p:cNvPr id="3" name="Podnadpis 2">
            <a:extLst>
              <a:ext uri="{FF2B5EF4-FFF2-40B4-BE49-F238E27FC236}">
                <a16:creationId xmlns:a16="http://schemas.microsoft.com/office/drawing/2014/main" id="{0DF20231-946F-4603-85A5-81405FF7D0D8}"/>
              </a:ext>
            </a:extLst>
          </p:cNvPr>
          <p:cNvSpPr>
            <a:spLocks noGrp="1"/>
          </p:cNvSpPr>
          <p:nvPr>
            <p:ph type="subTitle" idx="1"/>
          </p:nvPr>
        </p:nvSpPr>
        <p:spPr>
          <a:xfrm>
            <a:off x="1524000" y="1717964"/>
            <a:ext cx="9144000" cy="4572000"/>
          </a:xfrm>
        </p:spPr>
        <p:txBody>
          <a:bodyPr/>
          <a:lstStyle/>
          <a:p>
            <a:pPr algn="l"/>
            <a:r>
              <a:rPr lang="cs-CZ" b="1" dirty="0" err="1"/>
              <a:t>Epistéma</a:t>
            </a:r>
            <a:r>
              <a:rPr lang="cs-CZ" b="1" dirty="0"/>
              <a:t> </a:t>
            </a:r>
            <a:r>
              <a:rPr lang="cs-CZ" dirty="0"/>
              <a:t>je pole poznání.</a:t>
            </a:r>
          </a:p>
          <a:p>
            <a:pPr algn="l"/>
            <a:r>
              <a:rPr lang="cs-CZ" dirty="0"/>
              <a:t>Díky </a:t>
            </a:r>
            <a:r>
              <a:rPr lang="cs-CZ" b="1" dirty="0"/>
              <a:t>epistémé</a:t>
            </a:r>
            <a:r>
              <a:rPr lang="cs-CZ" dirty="0"/>
              <a:t> myslíme svět jako souvislý, naše vědění se vždy zabývá uspořádaným světem.</a:t>
            </a:r>
          </a:p>
          <a:p>
            <a:pPr algn="l"/>
            <a:r>
              <a:rPr lang="cs-CZ" dirty="0" err="1"/>
              <a:t>Foucault</a:t>
            </a:r>
            <a:r>
              <a:rPr lang="cs-CZ" dirty="0"/>
              <a:t> je přesvědčen, že člověk nevytváří svůj způsob poznání, ale poznává způsobem, který je vlastní epoše, v níž žije.</a:t>
            </a:r>
          </a:p>
          <a:p>
            <a:pPr algn="l"/>
            <a:r>
              <a:rPr lang="cs-CZ" b="1" dirty="0" err="1"/>
              <a:t>Epistéma</a:t>
            </a:r>
            <a:r>
              <a:rPr lang="cs-CZ" dirty="0"/>
              <a:t> epochy neboli „pole poznání“ vymezuje způsob rozpravy, který toto poznání umožňuje, také to zprostředkuje diskurz. V rozpravě – diskurzu se formuje myšlení, poznání a vyjádření poznání, poskytuje mu témata i způsob zpracování těchto témat.</a:t>
            </a:r>
          </a:p>
          <a:p>
            <a:endParaRPr lang="cs-CZ" dirty="0"/>
          </a:p>
        </p:txBody>
      </p:sp>
    </p:spTree>
    <p:extLst>
      <p:ext uri="{BB962C8B-B14F-4D97-AF65-F5344CB8AC3E}">
        <p14:creationId xmlns:p14="http://schemas.microsoft.com/office/powerpoint/2010/main" val="3797754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F6C876-4299-426E-BC45-D307328FBEA4}"/>
              </a:ext>
            </a:extLst>
          </p:cNvPr>
          <p:cNvSpPr>
            <a:spLocks noGrp="1"/>
          </p:cNvSpPr>
          <p:nvPr>
            <p:ph type="title"/>
          </p:nvPr>
        </p:nvSpPr>
        <p:spPr>
          <a:xfrm>
            <a:off x="838200" y="365126"/>
            <a:ext cx="10515600" cy="715530"/>
          </a:xfrm>
        </p:spPr>
        <p:txBody>
          <a:bodyPr/>
          <a:lstStyle/>
          <a:p>
            <a:pPr algn="ctr"/>
            <a:r>
              <a:rPr lang="cs-CZ" b="1" dirty="0"/>
              <a:t>Dějiny šílenství</a:t>
            </a:r>
            <a:r>
              <a:rPr lang="cs-CZ" dirty="0"/>
              <a:t> </a:t>
            </a:r>
          </a:p>
        </p:txBody>
      </p:sp>
      <p:sp>
        <p:nvSpPr>
          <p:cNvPr id="3" name="Zástupný obsah 2">
            <a:extLst>
              <a:ext uri="{FF2B5EF4-FFF2-40B4-BE49-F238E27FC236}">
                <a16:creationId xmlns:a16="http://schemas.microsoft.com/office/drawing/2014/main" id="{84E082C5-E63F-4F09-A38D-6722B26E2E6C}"/>
              </a:ext>
            </a:extLst>
          </p:cNvPr>
          <p:cNvSpPr>
            <a:spLocks noGrp="1"/>
          </p:cNvSpPr>
          <p:nvPr>
            <p:ph idx="1"/>
          </p:nvPr>
        </p:nvSpPr>
        <p:spPr>
          <a:xfrm>
            <a:off x="838200" y="1440873"/>
            <a:ext cx="10515600" cy="4736090"/>
          </a:xfrm>
        </p:spPr>
        <p:txBody>
          <a:bodyPr>
            <a:normAutofit fontScale="92500" lnSpcReduction="20000"/>
          </a:bodyPr>
          <a:lstStyle/>
          <a:p>
            <a:r>
              <a:rPr lang="cs-CZ" dirty="0" err="1"/>
              <a:t>Foucault</a:t>
            </a:r>
            <a:r>
              <a:rPr lang="cs-CZ" dirty="0"/>
              <a:t> v proslulé knize </a:t>
            </a:r>
            <a:r>
              <a:rPr lang="cs-CZ" b="1" dirty="0"/>
              <a:t>Dějiny šílenství</a:t>
            </a:r>
            <a:r>
              <a:rPr lang="cs-CZ" dirty="0"/>
              <a:t> sleduje fenomén duševní poruchy.</a:t>
            </a:r>
          </a:p>
          <a:p>
            <a:r>
              <a:rPr lang="cs-CZ" dirty="0"/>
              <a:t>Ukazuje, jak každá doba specifickým způsobem rozuměla „bláznovství“, jinakosti způsobené duševní poruchou. </a:t>
            </a:r>
          </a:p>
          <a:p>
            <a:r>
              <a:rPr lang="cs-CZ" dirty="0"/>
              <a:t>Ve starověku a středověku nositel označovaný za blázna nebyl chápán jako nemocný, ale vzbuzoval bázeň, zvědavost a otázky, zda-</a:t>
            </a:r>
            <a:r>
              <a:rPr lang="cs-CZ" dirty="0" err="1"/>
              <a:t>li</a:t>
            </a:r>
            <a:r>
              <a:rPr lang="cs-CZ" dirty="0"/>
              <a:t> jeho stav pochází od ďábla nebo od boha, je pro nás znamením, varováním či nebezpečím? Tato doba používala pro rozlišení tzv. </a:t>
            </a:r>
            <a:r>
              <a:rPr lang="cs-CZ" dirty="0" err="1"/>
              <a:t>ordály</a:t>
            </a:r>
            <a:r>
              <a:rPr lang="cs-CZ" dirty="0"/>
              <a:t>, boží soudy, zkoušky, ve kterých se mělo ukázat, zda bůh chce, aby někdo takový žil. Pokud tedy dotyčný </a:t>
            </a:r>
            <a:r>
              <a:rPr lang="cs-CZ" dirty="0" err="1"/>
              <a:t>ordál</a:t>
            </a:r>
            <a:r>
              <a:rPr lang="cs-CZ" dirty="0"/>
              <a:t> (bolestivou či nebezpečnou zkoušku, souboj se znevýhodněním či ve středověku tzv. lodi bláznů) přestál, byl považován za božího posla a byla mu poskytována úcta, pečovali o něj. Ke středověké dvorské kultuře dokonce patřila instituce šašků, kteří jediní mohli králi říkat pravdu (ústa, kterými promlouvá bůh), Dvorní šašek často pod maskou naivity sděloval hlubokou pravdu, nebo moudrými otázkami přiváděl lidi k poznání.</a:t>
            </a:r>
          </a:p>
          <a:p>
            <a:endParaRPr lang="cs-CZ" dirty="0"/>
          </a:p>
        </p:txBody>
      </p:sp>
    </p:spTree>
    <p:extLst>
      <p:ext uri="{BB962C8B-B14F-4D97-AF65-F5344CB8AC3E}">
        <p14:creationId xmlns:p14="http://schemas.microsoft.com/office/powerpoint/2010/main" val="799001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D28F6F-7C4A-4DE1-BBDF-C4F73DC021BA}"/>
              </a:ext>
            </a:extLst>
          </p:cNvPr>
          <p:cNvSpPr>
            <a:spLocks noGrp="1"/>
          </p:cNvSpPr>
          <p:nvPr>
            <p:ph type="title"/>
          </p:nvPr>
        </p:nvSpPr>
        <p:spPr>
          <a:xfrm>
            <a:off x="838200" y="365126"/>
            <a:ext cx="10515600" cy="729384"/>
          </a:xfrm>
        </p:spPr>
        <p:txBody>
          <a:bodyPr/>
          <a:lstStyle/>
          <a:p>
            <a:pPr algn="ctr"/>
            <a:r>
              <a:rPr lang="cs-CZ" dirty="0"/>
              <a:t>Ne-rozum v novověku</a:t>
            </a:r>
          </a:p>
        </p:txBody>
      </p:sp>
      <p:sp>
        <p:nvSpPr>
          <p:cNvPr id="3" name="Zástupný obsah 2">
            <a:extLst>
              <a:ext uri="{FF2B5EF4-FFF2-40B4-BE49-F238E27FC236}">
                <a16:creationId xmlns:a16="http://schemas.microsoft.com/office/drawing/2014/main" id="{81F048C1-43DC-4503-9E68-75920A5F8E30}"/>
              </a:ext>
            </a:extLst>
          </p:cNvPr>
          <p:cNvSpPr>
            <a:spLocks noGrp="1"/>
          </p:cNvSpPr>
          <p:nvPr>
            <p:ph idx="1"/>
          </p:nvPr>
        </p:nvSpPr>
        <p:spPr>
          <a:xfrm>
            <a:off x="838200" y="1094510"/>
            <a:ext cx="10515600" cy="5082453"/>
          </a:xfrm>
        </p:spPr>
        <p:txBody>
          <a:bodyPr>
            <a:normAutofit fontScale="92500" lnSpcReduction="20000"/>
          </a:bodyPr>
          <a:lstStyle/>
          <a:p>
            <a:r>
              <a:rPr lang="cs-CZ" dirty="0"/>
              <a:t>V novověku blázen nabyl charakteru pomatence, někoho, kdo se vymyká normě. Symptomatické bylo, že instituce blázinců nebo ústavů pro choromyslné, které byly zakládány na počátku novověku často využívaly předchozích leprosárií. </a:t>
            </a:r>
          </a:p>
          <a:p>
            <a:r>
              <a:rPr lang="cs-CZ" dirty="0"/>
              <a:t>Podle </a:t>
            </a:r>
            <a:r>
              <a:rPr lang="cs-CZ" dirty="0" err="1"/>
              <a:t>Foucaulta</a:t>
            </a:r>
            <a:r>
              <a:rPr lang="cs-CZ" dirty="0"/>
              <a:t> byla psychická porucha takovým morem novověku. Blázni byli internováni v hrozných podmínkách navzdory tomu, že rozvoj lékařství a psychiatrie identifikoval příčiny propuknutí duševních chorob a specifikoval jejich podoby. Léčení se tehdy více než předtím podobalo mučení a bylo provázeno systematickou likvidací nemocných (v důsledku špatných hygienických podmínek, drastických způsobů léčení nebo vyčerpávající fyzickou prací, která byla považována v éře rozumu za vlastní metodu léčení). </a:t>
            </a:r>
          </a:p>
          <a:p>
            <a:r>
              <a:rPr lang="cs-CZ" dirty="0"/>
              <a:t>Paradoxně doba rozumu a osvícenství, která se pyšnila humanismem, se k duševně nemocným chovala daleko </a:t>
            </a:r>
            <a:r>
              <a:rPr lang="cs-CZ" dirty="0" err="1"/>
              <a:t>nehumánněji</a:t>
            </a:r>
            <a:r>
              <a:rPr lang="cs-CZ" dirty="0"/>
              <a:t>, než kterákoli předtím. Ve věku rozumu nebylo místo pro ne-rozum. </a:t>
            </a:r>
          </a:p>
          <a:p>
            <a:endParaRPr lang="cs-CZ" dirty="0"/>
          </a:p>
        </p:txBody>
      </p:sp>
    </p:spTree>
    <p:extLst>
      <p:ext uri="{BB962C8B-B14F-4D97-AF65-F5344CB8AC3E}">
        <p14:creationId xmlns:p14="http://schemas.microsoft.com/office/powerpoint/2010/main" val="274738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067C91-2E79-482C-B92B-648F0729D0C8}"/>
              </a:ext>
            </a:extLst>
          </p:cNvPr>
          <p:cNvSpPr>
            <a:spLocks noGrp="1"/>
          </p:cNvSpPr>
          <p:nvPr>
            <p:ph type="title"/>
          </p:nvPr>
        </p:nvSpPr>
        <p:spPr>
          <a:xfrm>
            <a:off x="838200" y="365126"/>
            <a:ext cx="10515600" cy="729384"/>
          </a:xfrm>
        </p:spPr>
        <p:txBody>
          <a:bodyPr/>
          <a:lstStyle/>
          <a:p>
            <a:pPr algn="ctr"/>
            <a:r>
              <a:rPr lang="cs-CZ" dirty="0"/>
              <a:t>Slovo mluví</a:t>
            </a:r>
          </a:p>
        </p:txBody>
      </p:sp>
      <p:sp>
        <p:nvSpPr>
          <p:cNvPr id="3" name="Zástupný obsah 2">
            <a:extLst>
              <a:ext uri="{FF2B5EF4-FFF2-40B4-BE49-F238E27FC236}">
                <a16:creationId xmlns:a16="http://schemas.microsoft.com/office/drawing/2014/main" id="{77084D0D-DBA3-4800-B27C-B9AAE0B85D4B}"/>
              </a:ext>
            </a:extLst>
          </p:cNvPr>
          <p:cNvSpPr>
            <a:spLocks noGrp="1"/>
          </p:cNvSpPr>
          <p:nvPr>
            <p:ph idx="1"/>
          </p:nvPr>
        </p:nvSpPr>
        <p:spPr>
          <a:xfrm>
            <a:off x="838200" y="1399309"/>
            <a:ext cx="10515600" cy="4763799"/>
          </a:xfrm>
        </p:spPr>
        <p:txBody>
          <a:bodyPr/>
          <a:lstStyle/>
          <a:p>
            <a:r>
              <a:rPr lang="cs-CZ" dirty="0"/>
              <a:t>Strukturalisté tak reprezentují názor: určitý druh myšlení není dílem jeho autorů, ale naopak. </a:t>
            </a:r>
            <a:r>
              <a:rPr lang="cs-CZ" dirty="0" err="1"/>
              <a:t>Foucault</a:t>
            </a:r>
            <a:r>
              <a:rPr lang="cs-CZ" dirty="0"/>
              <a:t> cituje </a:t>
            </a:r>
            <a:r>
              <a:rPr lang="cs-CZ" dirty="0" err="1"/>
              <a:t>Mallarméa</a:t>
            </a:r>
            <a:r>
              <a:rPr lang="cs-CZ" dirty="0"/>
              <a:t> o tom, že básně se nedělají z myšlenek, nýbrž ze slov.</a:t>
            </a:r>
          </a:p>
          <a:p>
            <a:r>
              <a:rPr lang="cs-CZ" dirty="0"/>
              <a:t>Také Paul Valéry: Moje verše mají ten smysl, který se jim propůjčuje. Je to omyl protichůdný podstatě poezie, za jistých okolností pro ni smrtící, žádá-li se, aby každé básni odpovídal opravdový smysl.</a:t>
            </a:r>
          </a:p>
          <a:p>
            <a:r>
              <a:rPr lang="cs-CZ" dirty="0"/>
              <a:t>A tak na otázku: Kdo mluví? odpovídá podle </a:t>
            </a:r>
            <a:r>
              <a:rPr lang="cs-CZ" dirty="0" err="1"/>
              <a:t>Foucaulta</a:t>
            </a:r>
            <a:r>
              <a:rPr lang="cs-CZ" dirty="0"/>
              <a:t> </a:t>
            </a:r>
            <a:r>
              <a:rPr lang="cs-CZ" dirty="0" err="1"/>
              <a:t>Mallarmé</a:t>
            </a:r>
            <a:r>
              <a:rPr lang="cs-CZ" dirty="0"/>
              <a:t>: „slovo samo, nikoli jeho možný smysl…“</a:t>
            </a:r>
          </a:p>
          <a:p>
            <a:r>
              <a:rPr lang="cs-CZ" dirty="0"/>
              <a:t>Podobně u </a:t>
            </a:r>
            <a:r>
              <a:rPr lang="cs-CZ" dirty="0" err="1"/>
              <a:t>Heideggera</a:t>
            </a:r>
            <a:r>
              <a:rPr lang="cs-CZ" dirty="0"/>
              <a:t> (v rámci výkladu o hermeneutice) zaznívá: řeč je domem bytí. U nás Radim Palouš: Nápad mě </a:t>
            </a:r>
            <a:r>
              <a:rPr lang="cs-CZ" dirty="0" err="1"/>
              <a:t>napad</a:t>
            </a:r>
            <a:r>
              <a:rPr lang="cs-CZ" dirty="0"/>
              <a:t>. (Doslova byl jsem napaden nápadem.)</a:t>
            </a:r>
          </a:p>
          <a:p>
            <a:endParaRPr lang="cs-CZ" dirty="0"/>
          </a:p>
        </p:txBody>
      </p:sp>
    </p:spTree>
    <p:extLst>
      <p:ext uri="{BB962C8B-B14F-4D97-AF65-F5344CB8AC3E}">
        <p14:creationId xmlns:p14="http://schemas.microsoft.com/office/powerpoint/2010/main" val="2438101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D9EFE0-ED6C-4344-BA76-CF0076F96F2E}"/>
              </a:ext>
            </a:extLst>
          </p:cNvPr>
          <p:cNvSpPr>
            <a:spLocks noGrp="1"/>
          </p:cNvSpPr>
          <p:nvPr>
            <p:ph type="title"/>
          </p:nvPr>
        </p:nvSpPr>
        <p:spPr>
          <a:xfrm>
            <a:off x="838200" y="365126"/>
            <a:ext cx="10515600" cy="826366"/>
          </a:xfrm>
        </p:spPr>
        <p:txBody>
          <a:bodyPr/>
          <a:lstStyle/>
          <a:p>
            <a:pPr algn="ctr"/>
            <a:r>
              <a:rPr lang="cs-CZ" b="1" dirty="0"/>
              <a:t>Claude </a:t>
            </a:r>
            <a:r>
              <a:rPr lang="cs-CZ" b="1" dirty="0" err="1"/>
              <a:t>Lévi</a:t>
            </a:r>
            <a:r>
              <a:rPr lang="cs-CZ" b="1" dirty="0"/>
              <a:t>- Strauss </a:t>
            </a:r>
            <a:endParaRPr lang="cs-CZ" dirty="0"/>
          </a:p>
        </p:txBody>
      </p:sp>
      <p:sp>
        <p:nvSpPr>
          <p:cNvPr id="3" name="Zástupný obsah 2">
            <a:extLst>
              <a:ext uri="{FF2B5EF4-FFF2-40B4-BE49-F238E27FC236}">
                <a16:creationId xmlns:a16="http://schemas.microsoft.com/office/drawing/2014/main" id="{33E9B127-DCD0-480B-B9D9-BF95C5185236}"/>
              </a:ext>
            </a:extLst>
          </p:cNvPr>
          <p:cNvSpPr>
            <a:spLocks noGrp="1"/>
          </p:cNvSpPr>
          <p:nvPr>
            <p:ph idx="1"/>
          </p:nvPr>
        </p:nvSpPr>
        <p:spPr>
          <a:xfrm>
            <a:off x="838200" y="1191492"/>
            <a:ext cx="10515600" cy="4985471"/>
          </a:xfrm>
        </p:spPr>
        <p:txBody>
          <a:bodyPr>
            <a:normAutofit fontScale="92500" lnSpcReduction="10000"/>
          </a:bodyPr>
          <a:lstStyle/>
          <a:p>
            <a:r>
              <a:rPr lang="cs-CZ" b="1" dirty="0"/>
              <a:t>Claude </a:t>
            </a:r>
            <a:r>
              <a:rPr lang="cs-CZ" b="1" dirty="0" err="1"/>
              <a:t>Lévi</a:t>
            </a:r>
            <a:r>
              <a:rPr lang="cs-CZ" b="1" dirty="0"/>
              <a:t>- Strauss </a:t>
            </a:r>
            <a:r>
              <a:rPr lang="cs-CZ" dirty="0"/>
              <a:t>(čti </a:t>
            </a:r>
            <a:r>
              <a:rPr lang="cs-CZ" dirty="0" err="1"/>
              <a:t>klód</a:t>
            </a:r>
            <a:r>
              <a:rPr lang="cs-CZ" dirty="0"/>
              <a:t> </a:t>
            </a:r>
            <a:r>
              <a:rPr lang="cs-CZ" dirty="0" err="1"/>
              <a:t>lévi-stros</a:t>
            </a:r>
            <a:r>
              <a:rPr lang="cs-CZ" dirty="0"/>
              <a:t>), francouzský kulturní antropolog svoji pozornost obrátil ke zkoumání myšlení a jazyka tzv. „přírodních národů“ a jejich mýtických vyprávění. </a:t>
            </a:r>
          </a:p>
          <a:p>
            <a:r>
              <a:rPr lang="cs-CZ" dirty="0"/>
              <a:t>Nový je u něj především termín „přírodní národy“, nikoli jak říkali slavní antropologové </a:t>
            </a:r>
            <a:r>
              <a:rPr lang="cs-CZ" dirty="0" err="1"/>
              <a:t>Wundt</a:t>
            </a:r>
            <a:r>
              <a:rPr lang="cs-CZ" dirty="0"/>
              <a:t>, </a:t>
            </a:r>
            <a:r>
              <a:rPr lang="cs-CZ" dirty="0" err="1"/>
              <a:t>Frazer</a:t>
            </a:r>
            <a:r>
              <a:rPr lang="cs-CZ" dirty="0"/>
              <a:t> před ním: „divoši“, „barbaři“, „primitivové“. To jsou pojmy, které do té doby tvořily součást vědecké terminologie kulturní antropologie nebo psychoanalýzy. </a:t>
            </a:r>
          </a:p>
          <a:p>
            <a:r>
              <a:rPr lang="cs-CZ" dirty="0"/>
              <a:t>Jak ukázal </a:t>
            </a:r>
            <a:r>
              <a:rPr lang="cs-CZ" dirty="0" err="1"/>
              <a:t>Lévi</a:t>
            </a:r>
            <a:r>
              <a:rPr lang="cs-CZ" dirty="0"/>
              <a:t>-Strauss (Myšlení přírodních národů, Strukturální antropologie, Smutné tropy ad.), jsou důsledkem myšlení stejného, západního myšlení, eurocentrického nebo </a:t>
            </a:r>
            <a:r>
              <a:rPr lang="cs-CZ" dirty="0" err="1"/>
              <a:t>logocentrického</a:t>
            </a:r>
            <a:r>
              <a:rPr lang="cs-CZ" dirty="0"/>
              <a:t> myšlení, které vychází z představy nadřazenosti západní kultury nad zbytkem světa. </a:t>
            </a:r>
          </a:p>
          <a:p>
            <a:r>
              <a:rPr lang="cs-CZ" dirty="0"/>
              <a:t>Souvisí s imperiální převahou evropských států v tehdejších koloniích, s představou univerzální platnosti západních hodnot, které se staly měřítkem pro všechny další civilizace.</a:t>
            </a:r>
          </a:p>
        </p:txBody>
      </p:sp>
    </p:spTree>
    <p:extLst>
      <p:ext uri="{BB962C8B-B14F-4D97-AF65-F5344CB8AC3E}">
        <p14:creationId xmlns:p14="http://schemas.microsoft.com/office/powerpoint/2010/main" val="2475152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C4E7D2-992A-40B0-9DE5-3A2A3B8011B5}"/>
              </a:ext>
            </a:extLst>
          </p:cNvPr>
          <p:cNvSpPr>
            <a:spLocks noGrp="1"/>
          </p:cNvSpPr>
          <p:nvPr>
            <p:ph type="title"/>
          </p:nvPr>
        </p:nvSpPr>
        <p:spPr>
          <a:xfrm>
            <a:off x="838200" y="365126"/>
            <a:ext cx="10515600" cy="576984"/>
          </a:xfrm>
        </p:spPr>
        <p:txBody>
          <a:bodyPr>
            <a:normAutofit fontScale="90000"/>
          </a:bodyPr>
          <a:lstStyle/>
          <a:p>
            <a:pPr algn="ctr"/>
            <a:r>
              <a:rPr lang="cs-CZ" dirty="0"/>
              <a:t>Divoké myšlení versus divošské myšlení</a:t>
            </a:r>
          </a:p>
        </p:txBody>
      </p:sp>
      <p:sp>
        <p:nvSpPr>
          <p:cNvPr id="3" name="Zástupný obsah 2">
            <a:extLst>
              <a:ext uri="{FF2B5EF4-FFF2-40B4-BE49-F238E27FC236}">
                <a16:creationId xmlns:a16="http://schemas.microsoft.com/office/drawing/2014/main" id="{010188E4-54BF-494B-9186-AF4822E1B027}"/>
              </a:ext>
            </a:extLst>
          </p:cNvPr>
          <p:cNvSpPr>
            <a:spLocks noGrp="1"/>
          </p:cNvSpPr>
          <p:nvPr>
            <p:ph idx="1"/>
          </p:nvPr>
        </p:nvSpPr>
        <p:spPr/>
        <p:txBody>
          <a:bodyPr/>
          <a:lstStyle/>
          <a:p>
            <a:r>
              <a:rPr lang="cs-CZ" dirty="0"/>
              <a:t>Západní </a:t>
            </a:r>
            <a:r>
              <a:rPr lang="cs-CZ" dirty="0" err="1"/>
              <a:t>epistéma</a:t>
            </a:r>
            <a:r>
              <a:rPr lang="cs-CZ" dirty="0"/>
              <a:t> vytváří polaritu myšlení rozlišující mezi kulturním a nekulturním, civilizovaným a necivilizovaným, vědeckým a mýtickým. </a:t>
            </a:r>
            <a:r>
              <a:rPr lang="cs-CZ" dirty="0" err="1"/>
              <a:t>Lévi</a:t>
            </a:r>
            <a:r>
              <a:rPr lang="cs-CZ" dirty="0"/>
              <a:t>- </a:t>
            </a:r>
            <a:r>
              <a:rPr lang="cs-CZ" dirty="0" err="1"/>
              <a:t>Straus</a:t>
            </a:r>
            <a:r>
              <a:rPr lang="cs-CZ" dirty="0"/>
              <a:t>, který se věnoval především zkoumání života kmenů jihoamerických Indiánů ukazuje, jak odlišné a nesrovnatelné je myšlení, struktura řeči i hodnoty těchto přírodních národů. Oni nejsou divochy, barbary či primitivy, jejich myšlení i jazyk dokáží vyjádřit vrcholně abstraktní věci, dělají to jenom jinak než západní člověk. </a:t>
            </a:r>
          </a:p>
          <a:p>
            <a:endParaRPr lang="cs-CZ" dirty="0"/>
          </a:p>
        </p:txBody>
      </p:sp>
    </p:spTree>
    <p:extLst>
      <p:ext uri="{BB962C8B-B14F-4D97-AF65-F5344CB8AC3E}">
        <p14:creationId xmlns:p14="http://schemas.microsoft.com/office/powerpoint/2010/main" val="173028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BD0971-BD53-4958-8FF6-34CF69C17499}"/>
              </a:ext>
            </a:extLst>
          </p:cNvPr>
          <p:cNvSpPr>
            <a:spLocks noGrp="1"/>
          </p:cNvSpPr>
          <p:nvPr>
            <p:ph type="ctrTitle"/>
          </p:nvPr>
        </p:nvSpPr>
        <p:spPr>
          <a:xfrm>
            <a:off x="1496291" y="886836"/>
            <a:ext cx="9144000" cy="623310"/>
          </a:xfrm>
        </p:spPr>
        <p:txBody>
          <a:bodyPr>
            <a:normAutofit fontScale="90000"/>
          </a:bodyPr>
          <a:lstStyle/>
          <a:p>
            <a:r>
              <a:rPr lang="cs-CZ"/>
              <a:t>Literatura</a:t>
            </a:r>
            <a:endParaRPr lang="cs-CZ" dirty="0"/>
          </a:p>
        </p:txBody>
      </p:sp>
      <p:sp>
        <p:nvSpPr>
          <p:cNvPr id="3" name="Podnadpis 2">
            <a:extLst>
              <a:ext uri="{FF2B5EF4-FFF2-40B4-BE49-F238E27FC236}">
                <a16:creationId xmlns:a16="http://schemas.microsoft.com/office/drawing/2014/main" id="{2FA983F9-22C4-4B2F-A02A-AB4ABFFE0475}"/>
              </a:ext>
            </a:extLst>
          </p:cNvPr>
          <p:cNvSpPr>
            <a:spLocks noGrp="1"/>
          </p:cNvSpPr>
          <p:nvPr>
            <p:ph type="subTitle" idx="1"/>
          </p:nvPr>
        </p:nvSpPr>
        <p:spPr>
          <a:xfrm>
            <a:off x="1524000" y="2078182"/>
            <a:ext cx="9144000" cy="4211782"/>
          </a:xfrm>
        </p:spPr>
        <p:txBody>
          <a:bodyPr>
            <a:normAutofit fontScale="92500" lnSpcReduction="10000"/>
          </a:bodyPr>
          <a:lstStyle/>
          <a:p>
            <a:pPr algn="l"/>
            <a:r>
              <a:rPr lang="cs-CZ" cap="all" dirty="0" err="1">
                <a:effectLst/>
              </a:rPr>
              <a:t>Deleuze</a:t>
            </a:r>
            <a:r>
              <a:rPr lang="cs-CZ" dirty="0"/>
              <a:t>, </a:t>
            </a:r>
            <a:r>
              <a:rPr lang="cs-CZ" dirty="0" err="1"/>
              <a:t>Gilles</a:t>
            </a:r>
            <a:r>
              <a:rPr lang="cs-CZ" dirty="0"/>
              <a:t>. </a:t>
            </a:r>
            <a:r>
              <a:rPr lang="cs-CZ" i="1" dirty="0" err="1"/>
              <a:t>Podľa</a:t>
            </a:r>
            <a:r>
              <a:rPr lang="cs-CZ" i="1" dirty="0"/>
              <a:t> </a:t>
            </a:r>
            <a:r>
              <a:rPr lang="cs-CZ" i="1" dirty="0" err="1"/>
              <a:t>čoho</a:t>
            </a:r>
            <a:r>
              <a:rPr lang="cs-CZ" i="1" dirty="0"/>
              <a:t> rozpoznáme </a:t>
            </a:r>
            <a:r>
              <a:rPr lang="cs-CZ" i="1" dirty="0" err="1"/>
              <a:t>štrukturalizmus</a:t>
            </a:r>
            <a:r>
              <a:rPr lang="cs-CZ" i="1" dirty="0"/>
              <a:t>?</a:t>
            </a:r>
            <a:r>
              <a:rPr lang="cs-CZ" dirty="0"/>
              <a:t>. Bratislava: Archa, 1993.</a:t>
            </a:r>
          </a:p>
          <a:p>
            <a:pPr algn="l"/>
            <a:r>
              <a:rPr lang="cs-CZ" cap="all" dirty="0" err="1">
                <a:effectLst/>
              </a:rPr>
              <a:t>Foucault</a:t>
            </a:r>
            <a:r>
              <a:rPr lang="cs-CZ" dirty="0"/>
              <a:t>, Michel. </a:t>
            </a:r>
            <a:r>
              <a:rPr lang="cs-CZ" i="1" dirty="0"/>
              <a:t>Slova a věci</a:t>
            </a:r>
            <a:r>
              <a:rPr lang="cs-CZ" dirty="0"/>
              <a:t>. Vyd. 1. Brno: </a:t>
            </a:r>
            <a:r>
              <a:rPr lang="cs-CZ" dirty="0" err="1"/>
              <a:t>Computer</a:t>
            </a:r>
            <a:r>
              <a:rPr lang="cs-CZ" dirty="0"/>
              <a:t> </a:t>
            </a:r>
            <a:r>
              <a:rPr lang="cs-CZ" dirty="0" err="1"/>
              <a:t>Press</a:t>
            </a:r>
            <a:r>
              <a:rPr lang="cs-CZ" dirty="0"/>
              <a:t>, 2007.</a:t>
            </a:r>
          </a:p>
          <a:p>
            <a:pPr algn="l"/>
            <a:r>
              <a:rPr lang="cs-CZ" cap="all" dirty="0" err="1">
                <a:effectLst/>
              </a:rPr>
              <a:t>Foucault</a:t>
            </a:r>
            <a:r>
              <a:rPr lang="cs-CZ" dirty="0"/>
              <a:t>, Michel. </a:t>
            </a:r>
            <a:r>
              <a:rPr lang="cs-CZ" i="1" dirty="0"/>
              <a:t>Dějiny šílenství v době osvícenství: hledání historických kořenů pojmu duševní choroby</a:t>
            </a:r>
            <a:r>
              <a:rPr lang="cs-CZ" dirty="0"/>
              <a:t>. Překlad Věra Dvořáková. Praha: NLN, Nakladatelství Lidové noviny, 1994.</a:t>
            </a:r>
          </a:p>
          <a:p>
            <a:pPr algn="l"/>
            <a:r>
              <a:rPr lang="cs-CZ" cap="all" dirty="0" err="1">
                <a:effectLst/>
              </a:rPr>
              <a:t>Foucault</a:t>
            </a:r>
            <a:r>
              <a:rPr lang="cs-CZ" dirty="0"/>
              <a:t>, Michel. </a:t>
            </a:r>
            <a:r>
              <a:rPr lang="cs-CZ" i="1" dirty="0"/>
              <a:t>Dějiny sexuality. I, Vůle k vědění</a:t>
            </a:r>
            <a:r>
              <a:rPr lang="cs-CZ" dirty="0"/>
              <a:t>. Překlad Čestmír Pelikán. V Praze: </a:t>
            </a:r>
            <a:r>
              <a:rPr lang="cs-CZ" dirty="0" err="1"/>
              <a:t>Herrmann</a:t>
            </a:r>
            <a:r>
              <a:rPr lang="cs-CZ" dirty="0"/>
              <a:t> &amp; synové, 1999.</a:t>
            </a:r>
          </a:p>
          <a:p>
            <a:pPr algn="l"/>
            <a:r>
              <a:rPr lang="cs-CZ" cap="all" dirty="0" err="1">
                <a:effectLst/>
              </a:rPr>
              <a:t>Merleau</a:t>
            </a:r>
            <a:r>
              <a:rPr lang="cs-CZ" cap="all" dirty="0">
                <a:effectLst/>
              </a:rPr>
              <a:t>-Ponty</a:t>
            </a:r>
            <a:r>
              <a:rPr lang="cs-CZ" dirty="0"/>
              <a:t>, Maurice, </a:t>
            </a:r>
            <a:r>
              <a:rPr lang="cs-CZ" cap="all" dirty="0" err="1">
                <a:effectLst/>
              </a:rPr>
              <a:t>Barthes</a:t>
            </a:r>
            <a:r>
              <a:rPr lang="cs-CZ" dirty="0"/>
              <a:t>, Roland a </a:t>
            </a:r>
            <a:r>
              <a:rPr lang="cs-CZ" cap="all" dirty="0" err="1">
                <a:effectLst/>
              </a:rPr>
              <a:t>Lévi</a:t>
            </a:r>
            <a:r>
              <a:rPr lang="cs-CZ" cap="all" dirty="0">
                <a:effectLst/>
              </a:rPr>
              <a:t>-Strauss</a:t>
            </a:r>
            <a:r>
              <a:rPr lang="cs-CZ" dirty="0"/>
              <a:t>, Claude. </a:t>
            </a:r>
            <a:r>
              <a:rPr lang="cs-CZ" i="1" dirty="0"/>
              <a:t>Chvála moudrosti</a:t>
            </a:r>
            <a:r>
              <a:rPr lang="cs-CZ" dirty="0"/>
              <a:t>. Bratislava: Archa, 1994.</a:t>
            </a:r>
          </a:p>
          <a:p>
            <a:pPr algn="l"/>
            <a:r>
              <a:rPr lang="cs-CZ" cap="all" dirty="0" err="1">
                <a:effectLst/>
              </a:rPr>
              <a:t>Lévi</a:t>
            </a:r>
            <a:r>
              <a:rPr lang="cs-CZ" cap="all" dirty="0">
                <a:effectLst/>
              </a:rPr>
              <a:t>-Strauss</a:t>
            </a:r>
            <a:r>
              <a:rPr lang="cs-CZ" dirty="0"/>
              <a:t>, Claude. </a:t>
            </a:r>
            <a:r>
              <a:rPr lang="cs-CZ" i="1" dirty="0"/>
              <a:t>Myšlení přírodních národů</a:t>
            </a:r>
            <a:r>
              <a:rPr lang="cs-CZ" dirty="0"/>
              <a:t>. Překlad Jiří Pechar. Vyd. 2., v Dauphinu 1. Liberec: Dauphin, 1996.</a:t>
            </a:r>
          </a:p>
          <a:p>
            <a:endParaRPr lang="cs-CZ" dirty="0"/>
          </a:p>
        </p:txBody>
      </p:sp>
    </p:spTree>
    <p:extLst>
      <p:ext uri="{BB962C8B-B14F-4D97-AF65-F5344CB8AC3E}">
        <p14:creationId xmlns:p14="http://schemas.microsoft.com/office/powerpoint/2010/main" val="374233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C80F07-85B2-453D-82E1-0B675E354602}"/>
              </a:ext>
            </a:extLst>
          </p:cNvPr>
          <p:cNvSpPr>
            <a:spLocks noGrp="1"/>
          </p:cNvSpPr>
          <p:nvPr>
            <p:ph type="title"/>
          </p:nvPr>
        </p:nvSpPr>
        <p:spPr>
          <a:xfrm>
            <a:off x="838200" y="365125"/>
            <a:ext cx="10515600" cy="743239"/>
          </a:xfrm>
        </p:spPr>
        <p:txBody>
          <a:bodyPr>
            <a:normAutofit fontScale="90000"/>
          </a:bodyPr>
          <a:lstStyle/>
          <a:p>
            <a:pPr algn="ctr"/>
            <a:r>
              <a:rPr lang="cs-CZ" b="1" dirty="0"/>
              <a:t>Strukturalismus</a:t>
            </a:r>
            <a:br>
              <a:rPr lang="cs-CZ" dirty="0"/>
            </a:br>
            <a:endParaRPr lang="cs-CZ" dirty="0"/>
          </a:p>
        </p:txBody>
      </p:sp>
      <p:sp>
        <p:nvSpPr>
          <p:cNvPr id="3" name="Zástupný obsah 2">
            <a:extLst>
              <a:ext uri="{FF2B5EF4-FFF2-40B4-BE49-F238E27FC236}">
                <a16:creationId xmlns:a16="http://schemas.microsoft.com/office/drawing/2014/main" id="{482DDD10-D31B-4D37-8BC2-080223F53F2C}"/>
              </a:ext>
            </a:extLst>
          </p:cNvPr>
          <p:cNvSpPr>
            <a:spLocks noGrp="1"/>
          </p:cNvSpPr>
          <p:nvPr>
            <p:ph idx="1"/>
          </p:nvPr>
        </p:nvSpPr>
        <p:spPr>
          <a:xfrm>
            <a:off x="838200" y="997527"/>
            <a:ext cx="10515600" cy="5179436"/>
          </a:xfrm>
        </p:spPr>
        <p:txBody>
          <a:bodyPr>
            <a:normAutofit fontScale="92500" lnSpcReduction="20000"/>
          </a:bodyPr>
          <a:lstStyle/>
          <a:p>
            <a:r>
              <a:rPr lang="cs-CZ" dirty="0"/>
              <a:t>Strukturalismus – specifická metoda vědeckého poznání, uplatňuje se a rozvíjí napříč humanitními obory (v lingvistice, filosofii, sociologii, antropologii ad.)</a:t>
            </a:r>
          </a:p>
          <a:p>
            <a:r>
              <a:rPr lang="cs-CZ" b="1" dirty="0"/>
              <a:t>Kdo jsou strukturalisté:</a:t>
            </a:r>
            <a:endParaRPr lang="cs-CZ" dirty="0"/>
          </a:p>
          <a:p>
            <a:r>
              <a:rPr lang="cs-CZ" b="1" dirty="0"/>
              <a:t>Roman </a:t>
            </a:r>
            <a:r>
              <a:rPr lang="cs-CZ" b="1" dirty="0" err="1"/>
              <a:t>Jakobson</a:t>
            </a:r>
            <a:r>
              <a:rPr lang="cs-CZ" b="1" dirty="0"/>
              <a:t>, </a:t>
            </a:r>
            <a:r>
              <a:rPr lang="cs-CZ" dirty="0"/>
              <a:t>lingvista (vychází z </a:t>
            </a:r>
            <a:r>
              <a:rPr lang="cs-CZ" b="1" dirty="0"/>
              <a:t>Ferdinanda de </a:t>
            </a:r>
            <a:r>
              <a:rPr lang="cs-CZ" b="1" dirty="0" err="1"/>
              <a:t>Saussure</a:t>
            </a:r>
            <a:r>
              <a:rPr lang="cs-CZ" dirty="0"/>
              <a:t> – Strukturální lingvistika), </a:t>
            </a:r>
          </a:p>
          <a:p>
            <a:r>
              <a:rPr lang="cs-CZ" b="1" dirty="0"/>
              <a:t>Claude </a:t>
            </a:r>
            <a:r>
              <a:rPr lang="cs-CZ" b="1" dirty="0" err="1"/>
              <a:t>Lévi</a:t>
            </a:r>
            <a:r>
              <a:rPr lang="cs-CZ" b="1" dirty="0"/>
              <a:t>- Strauss, </a:t>
            </a:r>
            <a:r>
              <a:rPr lang="cs-CZ" dirty="0"/>
              <a:t>sociolog a antropolog (Strukturální antropologie), </a:t>
            </a:r>
          </a:p>
          <a:p>
            <a:r>
              <a:rPr lang="cs-CZ" b="1" dirty="0"/>
              <a:t>Jacques </a:t>
            </a:r>
            <a:r>
              <a:rPr lang="cs-CZ" b="1" dirty="0" err="1"/>
              <a:t>Lacan</a:t>
            </a:r>
            <a:r>
              <a:rPr lang="cs-CZ" dirty="0"/>
              <a:t>, psychoanalytik </a:t>
            </a:r>
          </a:p>
          <a:p>
            <a:r>
              <a:rPr lang="cs-CZ" b="1" dirty="0"/>
              <a:t>Michel </a:t>
            </a:r>
            <a:r>
              <a:rPr lang="cs-CZ" b="1" dirty="0" err="1"/>
              <a:t>Foucault</a:t>
            </a:r>
            <a:r>
              <a:rPr lang="cs-CZ" dirty="0" err="1"/>
              <a:t>,filosof</a:t>
            </a:r>
            <a:r>
              <a:rPr lang="cs-CZ" dirty="0"/>
              <a:t>, který obnovuje epistemologii </a:t>
            </a:r>
          </a:p>
          <a:p>
            <a:r>
              <a:rPr lang="cs-CZ" b="1" dirty="0"/>
              <a:t>Louis </a:t>
            </a:r>
            <a:r>
              <a:rPr lang="cs-CZ" b="1" dirty="0" err="1"/>
              <a:t>Althusser</a:t>
            </a:r>
            <a:r>
              <a:rPr lang="cs-CZ" dirty="0"/>
              <a:t>, marxistický filosof</a:t>
            </a:r>
          </a:p>
          <a:p>
            <a:r>
              <a:rPr lang="cs-CZ" b="1" dirty="0"/>
              <a:t>Roland </a:t>
            </a:r>
            <a:r>
              <a:rPr lang="cs-CZ" b="1" dirty="0" err="1"/>
              <a:t>Barthese</a:t>
            </a:r>
            <a:r>
              <a:rPr lang="cs-CZ" dirty="0"/>
              <a:t>, literární kritik</a:t>
            </a:r>
          </a:p>
          <a:p>
            <a:r>
              <a:rPr lang="cs-CZ" dirty="0"/>
              <a:t>spisovatelé ze skupiny </a:t>
            </a:r>
            <a:r>
              <a:rPr lang="cs-CZ" b="1" dirty="0"/>
              <a:t>Tel </a:t>
            </a:r>
            <a:r>
              <a:rPr lang="cs-CZ" b="1" dirty="0" err="1"/>
              <a:t>Quel</a:t>
            </a:r>
            <a:r>
              <a:rPr lang="cs-CZ" b="1" dirty="0"/>
              <a:t>, </a:t>
            </a:r>
          </a:p>
          <a:p>
            <a:r>
              <a:rPr lang="cs-CZ" b="1" dirty="0"/>
              <a:t>Jacques </a:t>
            </a:r>
            <a:r>
              <a:rPr lang="cs-CZ" b="1" dirty="0" err="1"/>
              <a:t>Derrida</a:t>
            </a:r>
            <a:r>
              <a:rPr lang="cs-CZ" b="1" dirty="0"/>
              <a:t>, </a:t>
            </a:r>
            <a:r>
              <a:rPr lang="cs-CZ" dirty="0"/>
              <a:t>filosof</a:t>
            </a:r>
          </a:p>
          <a:p>
            <a:endParaRPr lang="cs-CZ" dirty="0"/>
          </a:p>
          <a:p>
            <a:endParaRPr lang="cs-CZ" dirty="0"/>
          </a:p>
        </p:txBody>
      </p:sp>
    </p:spTree>
    <p:extLst>
      <p:ext uri="{BB962C8B-B14F-4D97-AF65-F5344CB8AC3E}">
        <p14:creationId xmlns:p14="http://schemas.microsoft.com/office/powerpoint/2010/main" val="1176195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93972F-4214-4BF3-8C01-2A755076DC2B}"/>
              </a:ext>
            </a:extLst>
          </p:cNvPr>
          <p:cNvSpPr>
            <a:spLocks noGrp="1"/>
          </p:cNvSpPr>
          <p:nvPr>
            <p:ph type="ctrTitle"/>
          </p:nvPr>
        </p:nvSpPr>
        <p:spPr>
          <a:xfrm>
            <a:off x="1413164" y="1"/>
            <a:ext cx="9351818" cy="1717962"/>
          </a:xfrm>
        </p:spPr>
        <p:txBody>
          <a:bodyPr>
            <a:normAutofit fontScale="90000"/>
          </a:bodyPr>
          <a:lstStyle/>
          <a:p>
            <a:br>
              <a:rPr lang="cs-CZ" b="1" dirty="0"/>
            </a:br>
            <a:br>
              <a:rPr lang="cs-CZ" b="1" dirty="0"/>
            </a:br>
            <a:br>
              <a:rPr lang="cs-CZ" b="1" dirty="0"/>
            </a:br>
            <a:r>
              <a:rPr lang="cs-CZ" b="1" dirty="0"/>
              <a:t>Východisko strukturalismu: </a:t>
            </a:r>
            <a:br>
              <a:rPr lang="cs-CZ" dirty="0"/>
            </a:br>
            <a:endParaRPr lang="cs-CZ" dirty="0"/>
          </a:p>
        </p:txBody>
      </p:sp>
      <p:sp>
        <p:nvSpPr>
          <p:cNvPr id="3" name="Podnadpis 2">
            <a:extLst>
              <a:ext uri="{FF2B5EF4-FFF2-40B4-BE49-F238E27FC236}">
                <a16:creationId xmlns:a16="http://schemas.microsoft.com/office/drawing/2014/main" id="{89DFA7D4-F9CF-42A7-8D64-14A299526802}"/>
              </a:ext>
            </a:extLst>
          </p:cNvPr>
          <p:cNvSpPr>
            <a:spLocks noGrp="1"/>
          </p:cNvSpPr>
          <p:nvPr>
            <p:ph type="subTitle" idx="1"/>
          </p:nvPr>
        </p:nvSpPr>
        <p:spPr>
          <a:xfrm>
            <a:off x="1316182" y="1136073"/>
            <a:ext cx="9351818" cy="4987635"/>
          </a:xfrm>
        </p:spPr>
        <p:txBody>
          <a:bodyPr/>
          <a:lstStyle/>
          <a:p>
            <a:pPr marL="342900" indent="-342900" algn="l">
              <a:buFontTx/>
              <a:buChar char="-"/>
            </a:pPr>
            <a:r>
              <a:rPr lang="cs-CZ" dirty="0"/>
              <a:t>Švýcarský lingvista Ferdinand de </a:t>
            </a:r>
            <a:r>
              <a:rPr lang="cs-CZ" dirty="0" err="1"/>
              <a:t>Saussure</a:t>
            </a:r>
            <a:r>
              <a:rPr lang="cs-CZ" dirty="0"/>
              <a:t> (1857–1913) rozlišil mezi jazykem jako systémem či schopností („umět anglicky“) a řečí jako jeho aktuálním použitím („promluvit anglicky“). </a:t>
            </a:r>
          </a:p>
          <a:p>
            <a:pPr marL="342900" indent="-342900" algn="l">
              <a:buFontTx/>
              <a:buChar char="-"/>
            </a:pPr>
            <a:r>
              <a:rPr lang="cs-CZ" dirty="0"/>
              <a:t>Dále ukázal, že jazyk má několik vrstev, z nichž každá tvoří ucelený systém a znak dostává význam pouze v rámci tohoto systému.</a:t>
            </a:r>
          </a:p>
          <a:p>
            <a:pPr algn="l"/>
            <a:r>
              <a:rPr lang="cs-CZ" dirty="0"/>
              <a:t>- Struktura je strukturou řeči – jazyk je systém diferencí.</a:t>
            </a:r>
          </a:p>
          <a:p>
            <a:pPr algn="l"/>
            <a:r>
              <a:rPr lang="cs-CZ" dirty="0"/>
              <a:t>- Základní teze </a:t>
            </a:r>
            <a:r>
              <a:rPr lang="cs-CZ" dirty="0" err="1"/>
              <a:t>Saussura</a:t>
            </a:r>
            <a:r>
              <a:rPr lang="cs-CZ" dirty="0"/>
              <a:t> a strukturalismu:</a:t>
            </a:r>
          </a:p>
          <a:p>
            <a:pPr lvl="0" algn="l"/>
            <a:r>
              <a:rPr lang="cs-CZ" b="1" dirty="0"/>
              <a:t>Jazyk je forma, nikoli substance.</a:t>
            </a:r>
          </a:p>
          <a:p>
            <a:pPr lvl="0" algn="l"/>
            <a:r>
              <a:rPr lang="cs-CZ" b="1" dirty="0"/>
              <a:t>Jazyk je znakové povahy </a:t>
            </a:r>
            <a:r>
              <a:rPr lang="cs-CZ" dirty="0"/>
              <a:t>(je arbitrární, význam slov je dán určitou konvencí)</a:t>
            </a:r>
          </a:p>
          <a:p>
            <a:pPr algn="l"/>
            <a:endParaRPr lang="cs-CZ" dirty="0"/>
          </a:p>
        </p:txBody>
      </p:sp>
    </p:spTree>
    <p:extLst>
      <p:ext uri="{BB962C8B-B14F-4D97-AF65-F5344CB8AC3E}">
        <p14:creationId xmlns:p14="http://schemas.microsoft.com/office/powerpoint/2010/main" val="322302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165C4D-3399-4DCC-BEFF-932B099981F6}"/>
              </a:ext>
            </a:extLst>
          </p:cNvPr>
          <p:cNvSpPr>
            <a:spLocks noGrp="1"/>
          </p:cNvSpPr>
          <p:nvPr>
            <p:ph type="ctrTitle"/>
          </p:nvPr>
        </p:nvSpPr>
        <p:spPr>
          <a:xfrm>
            <a:off x="1524000" y="568037"/>
            <a:ext cx="9144000" cy="845127"/>
          </a:xfrm>
        </p:spPr>
        <p:txBody>
          <a:bodyPr>
            <a:normAutofit fontScale="90000"/>
          </a:bodyPr>
          <a:lstStyle/>
          <a:p>
            <a:endParaRPr lang="cs-CZ" dirty="0"/>
          </a:p>
        </p:txBody>
      </p:sp>
      <p:sp>
        <p:nvSpPr>
          <p:cNvPr id="3" name="Podnadpis 2">
            <a:extLst>
              <a:ext uri="{FF2B5EF4-FFF2-40B4-BE49-F238E27FC236}">
                <a16:creationId xmlns:a16="http://schemas.microsoft.com/office/drawing/2014/main" id="{9A35550F-3CFF-4129-B0FF-771E8EBE67A7}"/>
              </a:ext>
            </a:extLst>
          </p:cNvPr>
          <p:cNvSpPr>
            <a:spLocks noGrp="1"/>
          </p:cNvSpPr>
          <p:nvPr>
            <p:ph type="subTitle" idx="1"/>
          </p:nvPr>
        </p:nvSpPr>
        <p:spPr>
          <a:xfrm>
            <a:off x="1524000" y="1759527"/>
            <a:ext cx="9144000" cy="4627418"/>
          </a:xfrm>
        </p:spPr>
        <p:txBody>
          <a:bodyPr/>
          <a:lstStyle/>
          <a:p>
            <a:pPr algn="l"/>
            <a:r>
              <a:rPr lang="cs-CZ" dirty="0" err="1"/>
              <a:t>Saussure</a:t>
            </a:r>
            <a:r>
              <a:rPr lang="cs-CZ" dirty="0"/>
              <a:t> rozlišuje:</a:t>
            </a:r>
          </a:p>
          <a:p>
            <a:pPr algn="l"/>
            <a:r>
              <a:rPr lang="cs-CZ" dirty="0"/>
              <a:t> jazyk (forma, systém) </a:t>
            </a:r>
            <a:r>
              <a:rPr lang="cs-CZ" dirty="0" err="1"/>
              <a:t>le</a:t>
            </a:r>
            <a:r>
              <a:rPr lang="cs-CZ" dirty="0"/>
              <a:t> </a:t>
            </a:r>
            <a:r>
              <a:rPr lang="cs-CZ" dirty="0" err="1"/>
              <a:t>lanque</a:t>
            </a:r>
            <a:r>
              <a:rPr lang="cs-CZ" dirty="0"/>
              <a:t>, </a:t>
            </a:r>
            <a:r>
              <a:rPr lang="cs-CZ" dirty="0" err="1"/>
              <a:t>language</a:t>
            </a:r>
            <a:r>
              <a:rPr lang="cs-CZ" dirty="0"/>
              <a:t>, </a:t>
            </a:r>
            <a:r>
              <a:rPr lang="cs-CZ" dirty="0" err="1"/>
              <a:t>die</a:t>
            </a:r>
            <a:r>
              <a:rPr lang="cs-CZ" dirty="0"/>
              <a:t> </a:t>
            </a:r>
            <a:r>
              <a:rPr lang="cs-CZ" dirty="0" err="1"/>
              <a:t>Sprache</a:t>
            </a:r>
            <a:endParaRPr lang="cs-CZ" dirty="0"/>
          </a:p>
          <a:p>
            <a:pPr algn="l"/>
            <a:r>
              <a:rPr lang="cs-CZ" dirty="0"/>
              <a:t> a řeč – </a:t>
            </a:r>
            <a:r>
              <a:rPr lang="cs-CZ" dirty="0" err="1"/>
              <a:t>le</a:t>
            </a:r>
            <a:r>
              <a:rPr lang="cs-CZ" dirty="0"/>
              <a:t> </a:t>
            </a:r>
            <a:r>
              <a:rPr lang="cs-CZ" dirty="0" err="1"/>
              <a:t>parole</a:t>
            </a:r>
            <a:r>
              <a:rPr lang="cs-CZ" dirty="0"/>
              <a:t>, </a:t>
            </a:r>
            <a:r>
              <a:rPr lang="cs-CZ" dirty="0" err="1"/>
              <a:t>speech</a:t>
            </a:r>
            <a:r>
              <a:rPr lang="cs-CZ" dirty="0"/>
              <a:t>, </a:t>
            </a:r>
            <a:r>
              <a:rPr lang="cs-CZ" dirty="0" err="1"/>
              <a:t>die</a:t>
            </a:r>
            <a:r>
              <a:rPr lang="cs-CZ" dirty="0"/>
              <a:t> </a:t>
            </a:r>
            <a:r>
              <a:rPr lang="cs-CZ" dirty="0" err="1"/>
              <a:t>Rede</a:t>
            </a:r>
            <a:endParaRPr lang="cs-CZ" dirty="0"/>
          </a:p>
          <a:p>
            <a:pPr algn="l"/>
            <a:r>
              <a:rPr lang="cs-CZ" dirty="0"/>
              <a:t> schopnost řeči </a:t>
            </a:r>
            <a:r>
              <a:rPr lang="cs-CZ" dirty="0" err="1"/>
              <a:t>langage</a:t>
            </a:r>
            <a:r>
              <a:rPr lang="cs-CZ" dirty="0"/>
              <a:t> (v těsné vazbě na kognici, tělesnost)</a:t>
            </a:r>
          </a:p>
          <a:p>
            <a:pPr algn="l"/>
            <a:r>
              <a:rPr lang="cs-CZ" dirty="0"/>
              <a:t> </a:t>
            </a:r>
          </a:p>
          <a:p>
            <a:pPr algn="l"/>
            <a:r>
              <a:rPr lang="cs-CZ" dirty="0"/>
              <a:t> </a:t>
            </a:r>
            <a:r>
              <a:rPr lang="cs-CZ" dirty="0" err="1"/>
              <a:t>Chomsky</a:t>
            </a:r>
            <a:r>
              <a:rPr lang="cs-CZ" dirty="0"/>
              <a:t> Noam podobně rozlišuje: </a:t>
            </a:r>
          </a:p>
          <a:p>
            <a:pPr algn="l"/>
            <a:r>
              <a:rPr lang="cs-CZ" dirty="0"/>
              <a:t>kompetence – jazyk</a:t>
            </a:r>
          </a:p>
          <a:p>
            <a:pPr algn="l"/>
            <a:r>
              <a:rPr lang="cs-CZ" dirty="0" err="1"/>
              <a:t>performace</a:t>
            </a:r>
            <a:r>
              <a:rPr lang="cs-CZ" dirty="0"/>
              <a:t> – provádění – řeč</a:t>
            </a:r>
          </a:p>
          <a:p>
            <a:pPr algn="l"/>
            <a:endParaRPr lang="cs-CZ" dirty="0"/>
          </a:p>
        </p:txBody>
      </p:sp>
    </p:spTree>
    <p:extLst>
      <p:ext uri="{BB962C8B-B14F-4D97-AF65-F5344CB8AC3E}">
        <p14:creationId xmlns:p14="http://schemas.microsoft.com/office/powerpoint/2010/main" val="353352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F0E97-5B93-4B86-8EF1-993D3C5FAA20}"/>
              </a:ext>
            </a:extLst>
          </p:cNvPr>
          <p:cNvSpPr>
            <a:spLocks noGrp="1"/>
          </p:cNvSpPr>
          <p:nvPr>
            <p:ph type="ctrTitle"/>
          </p:nvPr>
        </p:nvSpPr>
        <p:spPr>
          <a:xfrm>
            <a:off x="1330036" y="665019"/>
            <a:ext cx="9337964" cy="762000"/>
          </a:xfrm>
        </p:spPr>
        <p:txBody>
          <a:bodyPr>
            <a:normAutofit fontScale="90000"/>
          </a:bodyPr>
          <a:lstStyle/>
          <a:p>
            <a:r>
              <a:rPr lang="cs-CZ" dirty="0"/>
              <a:t>Jazyk jako systém diferencí</a:t>
            </a:r>
          </a:p>
        </p:txBody>
      </p:sp>
      <p:sp>
        <p:nvSpPr>
          <p:cNvPr id="3" name="Podnadpis 2">
            <a:extLst>
              <a:ext uri="{FF2B5EF4-FFF2-40B4-BE49-F238E27FC236}">
                <a16:creationId xmlns:a16="http://schemas.microsoft.com/office/drawing/2014/main" id="{167BC761-EF4D-48D6-BB40-27D196E03A3E}"/>
              </a:ext>
            </a:extLst>
          </p:cNvPr>
          <p:cNvSpPr>
            <a:spLocks noGrp="1"/>
          </p:cNvSpPr>
          <p:nvPr>
            <p:ph type="subTitle" idx="1"/>
          </p:nvPr>
        </p:nvSpPr>
        <p:spPr>
          <a:xfrm>
            <a:off x="1330036" y="2078182"/>
            <a:ext cx="9337964" cy="4267200"/>
          </a:xfrm>
        </p:spPr>
        <p:txBody>
          <a:bodyPr>
            <a:normAutofit/>
          </a:bodyPr>
          <a:lstStyle/>
          <a:p>
            <a:pPr marL="342900" indent="-342900" algn="l">
              <a:buFontTx/>
              <a:buChar char="-"/>
            </a:pPr>
            <a:r>
              <a:rPr lang="cs-CZ" dirty="0"/>
              <a:t>Jazyk pojatý jako systém diferencí (je heterogenní – skládá se z jednotlivých znaků) vyjadřuje skutečnost (která je homogenní – nejsou tam mezery).</a:t>
            </a:r>
          </a:p>
          <a:p>
            <a:pPr marL="342900" indent="-342900" algn="l">
              <a:buFontTx/>
              <a:buChar char="-"/>
            </a:pPr>
            <a:r>
              <a:rPr lang="cs-CZ" dirty="0"/>
              <a:t> Proto strukturalisté přirovnávají jazyk k rastru, mřížce, kterou přikládáme na skutečnost a pojmy ji vyjadřujeme. </a:t>
            </a:r>
          </a:p>
          <a:p>
            <a:pPr marL="342900" indent="-342900" algn="l">
              <a:buFontTx/>
              <a:buChar char="-"/>
            </a:pPr>
            <a:r>
              <a:rPr lang="cs-CZ" dirty="0"/>
              <a:t>(Příklad u Petříčka: duha – barevné spektrum je homogenní, kontinuální, nejsou tam mezery, jedna barva plynule přechází v druhou). </a:t>
            </a:r>
          </a:p>
          <a:p>
            <a:pPr algn="l"/>
            <a:r>
              <a:rPr lang="cs-CZ" dirty="0"/>
              <a:t>Závěr: </a:t>
            </a:r>
            <a:r>
              <a:rPr lang="cs-CZ" b="1" dirty="0"/>
              <a:t>Různé jazyky různě dělí svět</a:t>
            </a:r>
            <a:r>
              <a:rPr lang="cs-CZ" dirty="0"/>
              <a:t> (viz idiomy, nepřeložitelná úsloví), nebo dokonce </a:t>
            </a:r>
            <a:r>
              <a:rPr lang="cs-CZ" b="1" dirty="0"/>
              <a:t>různé jazyky vytvářejí různé světy. </a:t>
            </a:r>
            <a:endParaRPr lang="cs-CZ" dirty="0"/>
          </a:p>
          <a:p>
            <a:endParaRPr lang="cs-CZ" dirty="0"/>
          </a:p>
        </p:txBody>
      </p:sp>
    </p:spTree>
    <p:extLst>
      <p:ext uri="{BB962C8B-B14F-4D97-AF65-F5344CB8AC3E}">
        <p14:creationId xmlns:p14="http://schemas.microsoft.com/office/powerpoint/2010/main" val="1974573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72B4B7-4BF4-4672-A7D8-303CDE1FC8A0}"/>
              </a:ext>
            </a:extLst>
          </p:cNvPr>
          <p:cNvSpPr>
            <a:spLocks noGrp="1"/>
          </p:cNvSpPr>
          <p:nvPr>
            <p:ph type="ctrTitle"/>
          </p:nvPr>
        </p:nvSpPr>
        <p:spPr>
          <a:xfrm>
            <a:off x="1524000" y="775855"/>
            <a:ext cx="9144000" cy="824345"/>
          </a:xfrm>
        </p:spPr>
        <p:txBody>
          <a:bodyPr>
            <a:normAutofit fontScale="90000"/>
          </a:bodyPr>
          <a:lstStyle/>
          <a:p>
            <a:r>
              <a:rPr lang="cs-CZ" dirty="0"/>
              <a:t>Jazyk jako struktura</a:t>
            </a:r>
          </a:p>
        </p:txBody>
      </p:sp>
      <p:sp>
        <p:nvSpPr>
          <p:cNvPr id="3" name="Podnadpis 2">
            <a:extLst>
              <a:ext uri="{FF2B5EF4-FFF2-40B4-BE49-F238E27FC236}">
                <a16:creationId xmlns:a16="http://schemas.microsoft.com/office/drawing/2014/main" id="{AC6C94CA-7514-4D26-A849-9A7F6AA4AB71}"/>
              </a:ext>
            </a:extLst>
          </p:cNvPr>
          <p:cNvSpPr>
            <a:spLocks noGrp="1"/>
          </p:cNvSpPr>
          <p:nvPr>
            <p:ph type="subTitle" idx="1"/>
          </p:nvPr>
        </p:nvSpPr>
        <p:spPr>
          <a:xfrm>
            <a:off x="1524000" y="1967345"/>
            <a:ext cx="9144000" cy="4558146"/>
          </a:xfrm>
        </p:spPr>
        <p:txBody>
          <a:bodyPr>
            <a:normAutofit/>
          </a:bodyPr>
          <a:lstStyle/>
          <a:p>
            <a:pPr algn="l"/>
            <a:r>
              <a:rPr lang="cs-CZ" dirty="0"/>
              <a:t>- Jazyk je určitá struktura vzájemného vymezování. A mluvíme-li spolu, pak si rozumíme proto, že všichni mluvíme stejným jazykem, tj., že žijeme ve skutečnosti členěné stejným způsobem.</a:t>
            </a:r>
          </a:p>
          <a:p>
            <a:pPr algn="l"/>
            <a:r>
              <a:rPr lang="cs-CZ" dirty="0"/>
              <a:t> - Není-li tomu tak?? Narážíme na meze vlastního myšlení – je obtížné myslet jiné, myslet jinak.</a:t>
            </a:r>
          </a:p>
          <a:p>
            <a:pPr algn="l"/>
            <a:r>
              <a:rPr lang="cs-CZ" dirty="0"/>
              <a:t> - Proto také strukturalisté (M. </a:t>
            </a:r>
            <a:r>
              <a:rPr lang="cs-CZ" dirty="0" err="1"/>
              <a:t>Foucault</a:t>
            </a:r>
            <a:r>
              <a:rPr lang="cs-CZ" dirty="0"/>
              <a:t>, C. </a:t>
            </a:r>
            <a:r>
              <a:rPr lang="cs-CZ" dirty="0" err="1"/>
              <a:t>Lévi</a:t>
            </a:r>
            <a:r>
              <a:rPr lang="cs-CZ" dirty="0"/>
              <a:t>-Strauss) hovoří o tom, že naše myšlení je myšlení Stejného. Buď řeči druhého rozumíme, potom ji automaticky podřazujeme a zakomponujeme do nám již známé struktury, anebo nerozumíme, a potom narážíme na meze vlastního myšlení (pokud ovšem automaticky nepředpokládáme, že ten druhý je hlupák, blázen nebo primitiv).</a:t>
            </a:r>
          </a:p>
          <a:p>
            <a:pPr algn="l"/>
            <a:endParaRPr lang="cs-CZ" dirty="0"/>
          </a:p>
        </p:txBody>
      </p:sp>
    </p:spTree>
    <p:extLst>
      <p:ext uri="{BB962C8B-B14F-4D97-AF65-F5344CB8AC3E}">
        <p14:creationId xmlns:p14="http://schemas.microsoft.com/office/powerpoint/2010/main" val="931068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C79DE0-B41F-46E2-A8F0-D0D97697D318}"/>
              </a:ext>
            </a:extLst>
          </p:cNvPr>
          <p:cNvSpPr>
            <a:spLocks noGrp="1"/>
          </p:cNvSpPr>
          <p:nvPr>
            <p:ph type="ctrTitle"/>
          </p:nvPr>
        </p:nvSpPr>
        <p:spPr>
          <a:xfrm>
            <a:off x="1524000" y="734291"/>
            <a:ext cx="9144000" cy="865909"/>
          </a:xfrm>
        </p:spPr>
        <p:txBody>
          <a:bodyPr>
            <a:normAutofit fontScale="90000"/>
          </a:bodyPr>
          <a:lstStyle/>
          <a:p>
            <a:r>
              <a:rPr lang="cs-CZ" dirty="0"/>
              <a:t>Stejné a jiné (myšlení)</a:t>
            </a:r>
          </a:p>
        </p:txBody>
      </p:sp>
      <p:sp>
        <p:nvSpPr>
          <p:cNvPr id="3" name="Podnadpis 2">
            <a:extLst>
              <a:ext uri="{FF2B5EF4-FFF2-40B4-BE49-F238E27FC236}">
                <a16:creationId xmlns:a16="http://schemas.microsoft.com/office/drawing/2014/main" id="{F141E71F-E4F6-44CE-88CA-588A5450FF01}"/>
              </a:ext>
            </a:extLst>
          </p:cNvPr>
          <p:cNvSpPr>
            <a:spLocks noGrp="1"/>
          </p:cNvSpPr>
          <p:nvPr>
            <p:ph type="subTitle" idx="1"/>
          </p:nvPr>
        </p:nvSpPr>
        <p:spPr>
          <a:xfrm>
            <a:off x="1524000" y="1870364"/>
            <a:ext cx="9144000" cy="4475018"/>
          </a:xfrm>
        </p:spPr>
        <p:txBody>
          <a:bodyPr/>
          <a:lstStyle/>
          <a:p>
            <a:pPr algn="l"/>
            <a:r>
              <a:rPr lang="cs-CZ" dirty="0"/>
              <a:t>- O tom: Michel </a:t>
            </a:r>
            <a:r>
              <a:rPr lang="cs-CZ" dirty="0" err="1"/>
              <a:t>Foucault</a:t>
            </a:r>
            <a:r>
              <a:rPr lang="cs-CZ" dirty="0"/>
              <a:t> </a:t>
            </a:r>
            <a:r>
              <a:rPr lang="cs-CZ" b="1" dirty="0"/>
              <a:t>Slova a věci</a:t>
            </a:r>
            <a:r>
              <a:rPr lang="cs-CZ" dirty="0"/>
              <a:t> (1966</a:t>
            </a:r>
            <a:r>
              <a:rPr lang="cs-CZ" i="1" dirty="0"/>
              <a:t>): „Tato kniha má svůj původ v jednom </a:t>
            </a:r>
            <a:r>
              <a:rPr lang="cs-CZ" i="1" dirty="0" err="1"/>
              <a:t>Borgesově</a:t>
            </a:r>
            <a:r>
              <a:rPr lang="cs-CZ" i="1" dirty="0"/>
              <a:t> textu. Ve smíchu, který při jeho čtení otřásá vším tím, co je běžné našemu myšlení – našemu myšlení: tomu myšlení, které patří k naší době a k našemu zeměpisu; tento smích rozrušuje všechny uspořádané plochy a roviny, jež našemu myšlení vyjevují celé hemžení nejrůznějších bytostí, a pod tímto smíchem se hroutí naše tisíciletá zkušenost se Stejným a Jiným. </a:t>
            </a:r>
            <a:r>
              <a:rPr lang="cs-CZ" i="1" dirty="0" err="1"/>
              <a:t>Borgesův</a:t>
            </a:r>
            <a:r>
              <a:rPr lang="cs-CZ" i="1" dirty="0"/>
              <a:t> text cituje „jistou čínskou encyklopedii“, která uvádí, že zvířata se dělí na: a) ta, která patří císaři, b) ta, která jsou nabalzamovaná, c) zdomácnělá zvířata, d) prasata, e) sirény, f) bájná zvířata, g) toulavé psy, h) zvířata obsažená v této klasifikaci, i) ta, která se chovají bláznivě, j) nespočetná, k) nakreslená jemným štětcem z velbloudí srsti, l) a tak dále, m) ta, která rozbila džbán, n) ta, která zdálky připomínají mouchy.“</a:t>
            </a:r>
          </a:p>
        </p:txBody>
      </p:sp>
    </p:spTree>
    <p:extLst>
      <p:ext uri="{BB962C8B-B14F-4D97-AF65-F5344CB8AC3E}">
        <p14:creationId xmlns:p14="http://schemas.microsoft.com/office/powerpoint/2010/main" val="3794757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22FF4A-B51B-4F83-AD4E-BA7B2302B668}"/>
              </a:ext>
            </a:extLst>
          </p:cNvPr>
          <p:cNvSpPr>
            <a:spLocks noGrp="1"/>
          </p:cNvSpPr>
          <p:nvPr>
            <p:ph type="ctrTitle"/>
          </p:nvPr>
        </p:nvSpPr>
        <p:spPr>
          <a:xfrm>
            <a:off x="1524000" y="706583"/>
            <a:ext cx="9144000" cy="893617"/>
          </a:xfrm>
        </p:spPr>
        <p:txBody>
          <a:bodyPr>
            <a:normAutofit fontScale="90000"/>
          </a:bodyPr>
          <a:lstStyle/>
          <a:p>
            <a:r>
              <a:rPr lang="cs-CZ" dirty="0"/>
              <a:t>Hranice našeho myšlení</a:t>
            </a:r>
          </a:p>
        </p:txBody>
      </p:sp>
      <p:sp>
        <p:nvSpPr>
          <p:cNvPr id="3" name="Podnadpis 2">
            <a:extLst>
              <a:ext uri="{FF2B5EF4-FFF2-40B4-BE49-F238E27FC236}">
                <a16:creationId xmlns:a16="http://schemas.microsoft.com/office/drawing/2014/main" id="{F8E2CE98-1D40-4111-8410-C681D2D89779}"/>
              </a:ext>
            </a:extLst>
          </p:cNvPr>
          <p:cNvSpPr>
            <a:spLocks noGrp="1"/>
          </p:cNvSpPr>
          <p:nvPr>
            <p:ph type="subTitle" idx="1"/>
          </p:nvPr>
        </p:nvSpPr>
        <p:spPr>
          <a:xfrm>
            <a:off x="1524000" y="1828799"/>
            <a:ext cx="9144000" cy="4544291"/>
          </a:xfrm>
        </p:spPr>
        <p:txBody>
          <a:bodyPr>
            <a:normAutofit fontScale="92500" lnSpcReduction="10000"/>
          </a:bodyPr>
          <a:lstStyle/>
          <a:p>
            <a:r>
              <a:rPr lang="cs-CZ" sz="3600" i="1" dirty="0"/>
              <a:t>„To, před čím se v úžase nad takovouto klasifikací náhle ocitáme a co se nám v tomto výčtu jeví jako exotický půvab jiného myšlení, je hranice našeho myšlení, holá nemožnost myslet něco takového.“ </a:t>
            </a:r>
            <a:r>
              <a:rPr lang="cs-CZ" sz="3600" dirty="0"/>
              <a:t>(</a:t>
            </a:r>
            <a:r>
              <a:rPr lang="cs-CZ" sz="3600" dirty="0" err="1"/>
              <a:t>Foucault</a:t>
            </a:r>
            <a:r>
              <a:rPr lang="cs-CZ" sz="3600" dirty="0"/>
              <a:t>)</a:t>
            </a:r>
          </a:p>
          <a:p>
            <a:endParaRPr lang="cs-CZ" sz="3600" dirty="0"/>
          </a:p>
          <a:p>
            <a:endParaRPr lang="cs-CZ" sz="3600" dirty="0"/>
          </a:p>
          <a:p>
            <a:r>
              <a:rPr lang="cs-CZ" sz="3600" dirty="0"/>
              <a:t>Proč nejsme schopni myslet tuto klasifikaci, která se nám jeví jako nahodilá, jako žádná klasifikace? Co to má společného s hranicemi našeho myšlení?</a:t>
            </a:r>
          </a:p>
          <a:p>
            <a:pPr algn="l"/>
            <a:endParaRPr lang="cs-CZ" dirty="0"/>
          </a:p>
          <a:p>
            <a:endParaRPr lang="cs-CZ" dirty="0"/>
          </a:p>
        </p:txBody>
      </p:sp>
    </p:spTree>
    <p:extLst>
      <p:ext uri="{BB962C8B-B14F-4D97-AF65-F5344CB8AC3E}">
        <p14:creationId xmlns:p14="http://schemas.microsoft.com/office/powerpoint/2010/main" val="3618585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4F1797-3407-490D-9836-1EC4A7E06E27}"/>
              </a:ext>
            </a:extLst>
          </p:cNvPr>
          <p:cNvSpPr>
            <a:spLocks noGrp="1"/>
          </p:cNvSpPr>
          <p:nvPr>
            <p:ph type="ctrTitle"/>
          </p:nvPr>
        </p:nvSpPr>
        <p:spPr>
          <a:xfrm>
            <a:off x="1524000" y="1122363"/>
            <a:ext cx="9144000" cy="678728"/>
          </a:xfrm>
        </p:spPr>
        <p:txBody>
          <a:bodyPr>
            <a:normAutofit fontScale="90000"/>
          </a:bodyPr>
          <a:lstStyle/>
          <a:p>
            <a:r>
              <a:rPr lang="cs-CZ" dirty="0"/>
              <a:t>Odlišná struktura</a:t>
            </a:r>
          </a:p>
        </p:txBody>
      </p:sp>
      <p:sp>
        <p:nvSpPr>
          <p:cNvPr id="3" name="Podnadpis 2">
            <a:extLst>
              <a:ext uri="{FF2B5EF4-FFF2-40B4-BE49-F238E27FC236}">
                <a16:creationId xmlns:a16="http://schemas.microsoft.com/office/drawing/2014/main" id="{61D9FC97-96A6-4063-8DF9-97A6AABCE0FE}"/>
              </a:ext>
            </a:extLst>
          </p:cNvPr>
          <p:cNvSpPr>
            <a:spLocks noGrp="1"/>
          </p:cNvSpPr>
          <p:nvPr>
            <p:ph type="subTitle" idx="1"/>
          </p:nvPr>
        </p:nvSpPr>
        <p:spPr>
          <a:xfrm>
            <a:off x="1524000" y="2161309"/>
            <a:ext cx="9144000" cy="4281055"/>
          </a:xfrm>
        </p:spPr>
        <p:txBody>
          <a:bodyPr>
            <a:normAutofit fontScale="92500" lnSpcReduction="10000"/>
          </a:bodyPr>
          <a:lstStyle/>
          <a:p>
            <a:pPr marL="342900" indent="-342900" algn="l">
              <a:buFontTx/>
              <a:buChar char="-"/>
            </a:pPr>
            <a:r>
              <a:rPr lang="cs-CZ" dirty="0" err="1"/>
              <a:t>Borgesův</a:t>
            </a:r>
            <a:r>
              <a:rPr lang="cs-CZ" dirty="0"/>
              <a:t> text ukazuje, vlastně to, že souvislost věcí, a tedy i jejich jakési základní utřídění (což je předpoklad každého myšlení) není nic samozřejmého, ukazuje, že ke každé klasifikaci patří určitý základní princip. A tuto nutnost principu ukazuje fiktivní „čínská encyklopedie“ právě tím, že nám v jejím případě jakýkoli princip chybí, a tedy nám umožňuje, abychom si uvědomili jeho nepostradatelnost. </a:t>
            </a:r>
          </a:p>
          <a:p>
            <a:pPr marL="342900" indent="-342900" algn="l">
              <a:buFontTx/>
              <a:buChar char="-"/>
            </a:pPr>
            <a:r>
              <a:rPr lang="cs-CZ" dirty="0"/>
              <a:t>Princip utřídění se nám ukazuje právě svou nepřítomností. A tedy tento </a:t>
            </a:r>
            <a:r>
              <a:rPr lang="cs-CZ" i="1" dirty="0"/>
              <a:t>„nesmyslný text ukazuje, že nějaký takový princip musí být kdesi i za naším myšlením (archeologie). Protože však na vlastní myšlení nemám možnost nahlédnout zvnějšku, právě proto, že naše myšlení můžeme uchopit jen prostředky našeho myšlení, právě proto že tento princip nevidíme, nemáme možnost si jej uvědomit. Aby tento princip mohl fungovat, pak dokonce musí být neviditelný.“ </a:t>
            </a:r>
            <a:r>
              <a:rPr lang="cs-CZ" dirty="0"/>
              <a:t>(viz Petříček)</a:t>
            </a:r>
          </a:p>
          <a:p>
            <a:r>
              <a:rPr lang="cs-CZ" dirty="0"/>
              <a:t> </a:t>
            </a:r>
          </a:p>
          <a:p>
            <a:endParaRPr lang="cs-CZ" dirty="0"/>
          </a:p>
        </p:txBody>
      </p:sp>
    </p:spTree>
    <p:extLst>
      <p:ext uri="{BB962C8B-B14F-4D97-AF65-F5344CB8AC3E}">
        <p14:creationId xmlns:p14="http://schemas.microsoft.com/office/powerpoint/2010/main" val="9330319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1892</Words>
  <Application>Microsoft Office PowerPoint</Application>
  <PresentationFormat>Širokoúhlá obrazovka</PresentationFormat>
  <Paragraphs>89</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Calibri Light</vt:lpstr>
      <vt:lpstr>Motiv Office</vt:lpstr>
      <vt:lpstr>Filosofie jazyka</vt:lpstr>
      <vt:lpstr>Strukturalismus </vt:lpstr>
      <vt:lpstr>   Východisko strukturalismu:  </vt:lpstr>
      <vt:lpstr>Prezentace aplikace PowerPoint</vt:lpstr>
      <vt:lpstr>Jazyk jako systém diferencí</vt:lpstr>
      <vt:lpstr>Jazyk jako struktura</vt:lpstr>
      <vt:lpstr>Stejné a jiné (myšlení)</vt:lpstr>
      <vt:lpstr>Hranice našeho myšlení</vt:lpstr>
      <vt:lpstr>Odlišná struktura</vt:lpstr>
      <vt:lpstr>Epistéma</vt:lpstr>
      <vt:lpstr>Pole poznání</vt:lpstr>
      <vt:lpstr>Dějiny šílenství </vt:lpstr>
      <vt:lpstr>Ne-rozum v novověku</vt:lpstr>
      <vt:lpstr>Slovo mluví</vt:lpstr>
      <vt:lpstr>Claude Lévi- Strauss </vt:lpstr>
      <vt:lpstr>Divoké myšlení versus divošské myšlení</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Filosofie jazyka</dc:title>
  <dc:creator>Naděžda Pelcová</dc:creator>
  <cp:lastModifiedBy>Naděžda Pelcová</cp:lastModifiedBy>
  <cp:revision>7</cp:revision>
  <dcterms:created xsi:type="dcterms:W3CDTF">2021-05-03T14:22:54Z</dcterms:created>
  <dcterms:modified xsi:type="dcterms:W3CDTF">2021-05-03T15:11:23Z</dcterms:modified>
</cp:coreProperties>
</file>