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 id="260" r:id="rId3"/>
    <p:sldId id="263" r:id="rId4"/>
    <p:sldId id="265" r:id="rId5"/>
    <p:sldId id="262" r:id="rId6"/>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32" autoAdjust="0"/>
  </p:normalViewPr>
  <p:slideViewPr>
    <p:cSldViewPr snapToGrid="0">
      <p:cViewPr varScale="1">
        <p:scale>
          <a:sx n="93" d="100"/>
          <a:sy n="93" d="100"/>
        </p:scale>
        <p:origin x="259"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cs-CZ"/>
              <a:t>Kliknutím lze upravit styl.</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endParaRPr lang="en-US" dirty="0"/>
          </a:p>
        </p:txBody>
      </p:sp>
      <p:sp>
        <p:nvSpPr>
          <p:cNvPr id="4" name="Date Placeholder 3"/>
          <p:cNvSpPr>
            <a:spLocks noGrp="1"/>
          </p:cNvSpPr>
          <p:nvPr>
            <p:ph type="dt" sz="half" idx="10"/>
          </p:nvPr>
        </p:nvSpPr>
        <p:spPr/>
        <p:txBody>
          <a:bodyPr/>
          <a:lstStyle/>
          <a:p>
            <a:fld id="{DAC2791E-7F0F-475D-AC9E-50A5DBD50514}" type="datetimeFigureOut">
              <a:rPr lang="cs-CZ" smtClean="0"/>
              <a:t>13.02.2024</a:t>
            </a:fld>
            <a:endParaRPr lang="cs-CZ"/>
          </a:p>
        </p:txBody>
      </p:sp>
      <p:sp>
        <p:nvSpPr>
          <p:cNvPr id="5" name="Footer Placeholder 4"/>
          <p:cNvSpPr>
            <a:spLocks noGrp="1"/>
          </p:cNvSpPr>
          <p:nvPr>
            <p:ph type="ftr" sz="quarter" idx="11"/>
          </p:nvPr>
        </p:nvSpPr>
        <p:spPr/>
        <p:txBody>
          <a:bodyPr/>
          <a:lstStyle/>
          <a:p>
            <a:endParaRPr lang="cs-CZ"/>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5219F997-B238-48EB-9336-78FF6EE09A7F}" type="slidenum">
              <a:rPr lang="cs-CZ" smtClean="0"/>
              <a:t>‹#›</a:t>
            </a:fld>
            <a:endParaRPr lang="cs-CZ"/>
          </a:p>
        </p:txBody>
      </p:sp>
    </p:spTree>
    <p:extLst>
      <p:ext uri="{BB962C8B-B14F-4D97-AF65-F5344CB8AC3E}">
        <p14:creationId xmlns:p14="http://schemas.microsoft.com/office/powerpoint/2010/main" val="13875863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cs-CZ"/>
              <a:t>Kliknutím lze upravit styl.</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DAC2791E-7F0F-475D-AC9E-50A5DBD50514}" type="datetimeFigureOut">
              <a:rPr lang="cs-CZ" smtClean="0"/>
              <a:t>13.02.2024</a:t>
            </a:fld>
            <a:endParaRPr lang="cs-CZ"/>
          </a:p>
        </p:txBody>
      </p:sp>
      <p:sp>
        <p:nvSpPr>
          <p:cNvPr id="5" name="Footer Placeholder 4"/>
          <p:cNvSpPr>
            <a:spLocks noGrp="1"/>
          </p:cNvSpPr>
          <p:nvPr>
            <p:ph type="ftr" sz="quarter" idx="11"/>
          </p:nvPr>
        </p:nvSpPr>
        <p:spPr/>
        <p:txBody>
          <a:bodyPr/>
          <a:lstStyle/>
          <a:p>
            <a:endParaRPr lang="cs-CZ"/>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219F997-B238-48EB-9336-78FF6EE09A7F}" type="slidenum">
              <a:rPr lang="cs-CZ" smtClean="0"/>
              <a:t>‹#›</a:t>
            </a:fld>
            <a:endParaRPr lang="cs-CZ"/>
          </a:p>
        </p:txBody>
      </p:sp>
    </p:spTree>
    <p:extLst>
      <p:ext uri="{BB962C8B-B14F-4D97-AF65-F5344CB8AC3E}">
        <p14:creationId xmlns:p14="http://schemas.microsoft.com/office/powerpoint/2010/main" val="30925654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cs-CZ"/>
              <a:t>Kliknutím lze upravit styl.</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Kliknutím lze upravit styly předlohy textu.</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DAC2791E-7F0F-475D-AC9E-50A5DBD50514}" type="datetimeFigureOut">
              <a:rPr lang="cs-CZ" smtClean="0"/>
              <a:t>13.02.2024</a:t>
            </a:fld>
            <a:endParaRPr lang="cs-CZ"/>
          </a:p>
        </p:txBody>
      </p:sp>
      <p:sp>
        <p:nvSpPr>
          <p:cNvPr id="5" name="Footer Placeholder 4"/>
          <p:cNvSpPr>
            <a:spLocks noGrp="1"/>
          </p:cNvSpPr>
          <p:nvPr>
            <p:ph type="ftr" sz="quarter" idx="11"/>
          </p:nvPr>
        </p:nvSpPr>
        <p:spPr/>
        <p:txBody>
          <a:bodyPr/>
          <a:lstStyle/>
          <a:p>
            <a:endParaRPr lang="cs-CZ"/>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219F997-B238-48EB-9336-78FF6EE09A7F}" type="slidenum">
              <a:rPr lang="cs-CZ" smtClean="0"/>
              <a:t>‹#›</a:t>
            </a:fld>
            <a:endParaRPr lang="cs-CZ"/>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894138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cs-CZ"/>
              <a:t>Kliknutím lze upravit styl.</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a:t>Kliknutím lze upravit styly předlohy textu.</a:t>
            </a:r>
          </a:p>
        </p:txBody>
      </p:sp>
      <p:sp>
        <p:nvSpPr>
          <p:cNvPr id="5" name="Date Placeholder 4"/>
          <p:cNvSpPr>
            <a:spLocks noGrp="1"/>
          </p:cNvSpPr>
          <p:nvPr>
            <p:ph type="dt" sz="half" idx="10"/>
          </p:nvPr>
        </p:nvSpPr>
        <p:spPr/>
        <p:txBody>
          <a:bodyPr/>
          <a:lstStyle/>
          <a:p>
            <a:fld id="{DAC2791E-7F0F-475D-AC9E-50A5DBD50514}" type="datetimeFigureOut">
              <a:rPr lang="cs-CZ" smtClean="0"/>
              <a:t>13.02.2024</a:t>
            </a:fld>
            <a:endParaRPr lang="cs-CZ"/>
          </a:p>
        </p:txBody>
      </p:sp>
      <p:sp>
        <p:nvSpPr>
          <p:cNvPr id="6" name="Footer Placeholder 5"/>
          <p:cNvSpPr>
            <a:spLocks noGrp="1"/>
          </p:cNvSpPr>
          <p:nvPr>
            <p:ph type="ftr" sz="quarter" idx="11"/>
          </p:nvPr>
        </p:nvSpPr>
        <p:spPr/>
        <p:txBody>
          <a:bodyPr/>
          <a:lstStyle/>
          <a:p>
            <a:endParaRPr lang="cs-CZ"/>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219F997-B238-48EB-9336-78FF6EE09A7F}" type="slidenum">
              <a:rPr lang="cs-CZ" smtClean="0"/>
              <a:t>‹#›</a:t>
            </a:fld>
            <a:endParaRPr lang="cs-CZ"/>
          </a:p>
        </p:txBody>
      </p:sp>
    </p:spTree>
    <p:extLst>
      <p:ext uri="{BB962C8B-B14F-4D97-AF65-F5344CB8AC3E}">
        <p14:creationId xmlns:p14="http://schemas.microsoft.com/office/powerpoint/2010/main" val="8502527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cs-CZ"/>
              <a:t>Kliknutím lze upravit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Kliknutím lze upravit styly předlohy textu.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a:t>Kliknutím lze upravit styly předlohy textu.</a:t>
            </a:r>
          </a:p>
        </p:txBody>
      </p:sp>
      <p:sp>
        <p:nvSpPr>
          <p:cNvPr id="5" name="Date Placeholder 4"/>
          <p:cNvSpPr>
            <a:spLocks noGrp="1"/>
          </p:cNvSpPr>
          <p:nvPr>
            <p:ph type="dt" sz="half" idx="10"/>
          </p:nvPr>
        </p:nvSpPr>
        <p:spPr/>
        <p:txBody>
          <a:bodyPr/>
          <a:lstStyle/>
          <a:p>
            <a:fld id="{DAC2791E-7F0F-475D-AC9E-50A5DBD50514}" type="datetimeFigureOut">
              <a:rPr lang="cs-CZ" smtClean="0"/>
              <a:t>13.02.2024</a:t>
            </a:fld>
            <a:endParaRPr lang="cs-CZ"/>
          </a:p>
        </p:txBody>
      </p:sp>
      <p:sp>
        <p:nvSpPr>
          <p:cNvPr id="6" name="Footer Placeholder 5"/>
          <p:cNvSpPr>
            <a:spLocks noGrp="1"/>
          </p:cNvSpPr>
          <p:nvPr>
            <p:ph type="ftr" sz="quarter" idx="11"/>
          </p:nvPr>
        </p:nvSpPr>
        <p:spPr/>
        <p:txBody>
          <a:bodyPr/>
          <a:lstStyle/>
          <a:p>
            <a:endParaRPr lang="cs-CZ"/>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219F997-B238-48EB-9336-78FF6EE09A7F}" type="slidenum">
              <a:rPr lang="cs-CZ" smtClean="0"/>
              <a:t>‹#›</a:t>
            </a:fld>
            <a:endParaRPr lang="cs-CZ"/>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093524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cs-CZ"/>
              <a:t>Kliknutím lze upravit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Kliknutím lze upravit styly předlohy textu.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a:t>Kliknutím lze upravit styly předlohy textu.</a:t>
            </a:r>
          </a:p>
        </p:txBody>
      </p:sp>
      <p:sp>
        <p:nvSpPr>
          <p:cNvPr id="5" name="Date Placeholder 4"/>
          <p:cNvSpPr>
            <a:spLocks noGrp="1"/>
          </p:cNvSpPr>
          <p:nvPr>
            <p:ph type="dt" sz="half" idx="10"/>
          </p:nvPr>
        </p:nvSpPr>
        <p:spPr/>
        <p:txBody>
          <a:bodyPr/>
          <a:lstStyle/>
          <a:p>
            <a:fld id="{DAC2791E-7F0F-475D-AC9E-50A5DBD50514}" type="datetimeFigureOut">
              <a:rPr lang="cs-CZ" smtClean="0"/>
              <a:t>13.02.2024</a:t>
            </a:fld>
            <a:endParaRPr lang="cs-CZ"/>
          </a:p>
        </p:txBody>
      </p:sp>
      <p:sp>
        <p:nvSpPr>
          <p:cNvPr id="6" name="Footer Placeholder 5"/>
          <p:cNvSpPr>
            <a:spLocks noGrp="1"/>
          </p:cNvSpPr>
          <p:nvPr>
            <p:ph type="ftr" sz="quarter" idx="11"/>
          </p:nvPr>
        </p:nvSpPr>
        <p:spPr/>
        <p:txBody>
          <a:bodyPr/>
          <a:lstStyle/>
          <a:p>
            <a:endParaRPr lang="cs-CZ"/>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219F997-B238-48EB-9336-78FF6EE09A7F}" type="slidenum">
              <a:rPr lang="cs-CZ" smtClean="0"/>
              <a:t>‹#›</a:t>
            </a:fld>
            <a:endParaRPr lang="cs-CZ"/>
          </a:p>
        </p:txBody>
      </p:sp>
    </p:spTree>
    <p:extLst>
      <p:ext uri="{BB962C8B-B14F-4D97-AF65-F5344CB8AC3E}">
        <p14:creationId xmlns:p14="http://schemas.microsoft.com/office/powerpoint/2010/main" val="29561808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ncho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DAC2791E-7F0F-475D-AC9E-50A5DBD50514}" type="datetimeFigureOut">
              <a:rPr lang="cs-CZ" smtClean="0"/>
              <a:t>13.02.2024</a:t>
            </a:fld>
            <a:endParaRPr lang="cs-CZ"/>
          </a:p>
        </p:txBody>
      </p:sp>
      <p:sp>
        <p:nvSpPr>
          <p:cNvPr id="5" name="Footer Placeholder 4"/>
          <p:cNvSpPr>
            <a:spLocks noGrp="1"/>
          </p:cNvSpPr>
          <p:nvPr>
            <p:ph type="ftr" sz="quarter" idx="11"/>
          </p:nvPr>
        </p:nvSpPr>
        <p:spPr/>
        <p:txBody>
          <a:bodyPr/>
          <a:lstStyle/>
          <a:p>
            <a:endParaRPr lang="cs-CZ"/>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219F997-B238-48EB-9336-78FF6EE09A7F}" type="slidenum">
              <a:rPr lang="cs-CZ" smtClean="0"/>
              <a:t>‹#›</a:t>
            </a:fld>
            <a:endParaRPr lang="cs-CZ"/>
          </a:p>
        </p:txBody>
      </p:sp>
    </p:spTree>
    <p:extLst>
      <p:ext uri="{BB962C8B-B14F-4D97-AF65-F5344CB8AC3E}">
        <p14:creationId xmlns:p14="http://schemas.microsoft.com/office/powerpoint/2010/main" val="17707320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cs-CZ"/>
              <a:t>Kliknutím lze upravit styl.</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DAC2791E-7F0F-475D-AC9E-50A5DBD50514}" type="datetimeFigureOut">
              <a:rPr lang="cs-CZ" smtClean="0"/>
              <a:t>13.02.2024</a:t>
            </a:fld>
            <a:endParaRPr lang="cs-CZ"/>
          </a:p>
        </p:txBody>
      </p:sp>
      <p:sp>
        <p:nvSpPr>
          <p:cNvPr id="5" name="Footer Placeholder 4"/>
          <p:cNvSpPr>
            <a:spLocks noGrp="1"/>
          </p:cNvSpPr>
          <p:nvPr>
            <p:ph type="ftr" sz="quarter" idx="11"/>
          </p:nvPr>
        </p:nvSpPr>
        <p:spPr/>
        <p:txBody>
          <a:bodyPr/>
          <a:lstStyle/>
          <a:p>
            <a:endParaRPr lang="cs-CZ"/>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219F997-B238-48EB-9336-78FF6EE09A7F}" type="slidenum">
              <a:rPr lang="cs-CZ" smtClean="0"/>
              <a:t>‹#›</a:t>
            </a:fld>
            <a:endParaRPr lang="cs-CZ"/>
          </a:p>
        </p:txBody>
      </p:sp>
    </p:spTree>
    <p:extLst>
      <p:ext uri="{BB962C8B-B14F-4D97-AF65-F5344CB8AC3E}">
        <p14:creationId xmlns:p14="http://schemas.microsoft.com/office/powerpoint/2010/main" val="2716387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cs-CZ"/>
              <a:t>Kliknutím lze upravit styl.</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DAC2791E-7F0F-475D-AC9E-50A5DBD50514}" type="datetimeFigureOut">
              <a:rPr lang="cs-CZ" smtClean="0"/>
              <a:t>13.02.2024</a:t>
            </a:fld>
            <a:endParaRPr lang="cs-CZ"/>
          </a:p>
        </p:txBody>
      </p:sp>
      <p:sp>
        <p:nvSpPr>
          <p:cNvPr id="5" name="Footer Placeholder 4"/>
          <p:cNvSpPr>
            <a:spLocks noGrp="1"/>
          </p:cNvSpPr>
          <p:nvPr>
            <p:ph type="ftr" sz="quarter" idx="11"/>
          </p:nvPr>
        </p:nvSpPr>
        <p:spPr/>
        <p:txBody>
          <a:bodyPr/>
          <a:lstStyle/>
          <a:p>
            <a:endParaRPr lang="cs-CZ"/>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219F997-B238-48EB-9336-78FF6EE09A7F}" type="slidenum">
              <a:rPr lang="cs-CZ" smtClean="0"/>
              <a:t>‹#›</a:t>
            </a:fld>
            <a:endParaRPr lang="cs-CZ"/>
          </a:p>
        </p:txBody>
      </p:sp>
    </p:spTree>
    <p:extLst>
      <p:ext uri="{BB962C8B-B14F-4D97-AF65-F5344CB8AC3E}">
        <p14:creationId xmlns:p14="http://schemas.microsoft.com/office/powerpoint/2010/main" val="4058631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DAC2791E-7F0F-475D-AC9E-50A5DBD50514}" type="datetimeFigureOut">
              <a:rPr lang="cs-CZ" smtClean="0"/>
              <a:t>13.02.2024</a:t>
            </a:fld>
            <a:endParaRPr lang="cs-CZ"/>
          </a:p>
        </p:txBody>
      </p:sp>
      <p:sp>
        <p:nvSpPr>
          <p:cNvPr id="5" name="Footer Placeholder 4"/>
          <p:cNvSpPr>
            <a:spLocks noGrp="1"/>
          </p:cNvSpPr>
          <p:nvPr>
            <p:ph type="ftr" sz="quarter" idx="11"/>
          </p:nvPr>
        </p:nvSpPr>
        <p:spPr/>
        <p:txBody>
          <a:bodyPr/>
          <a:lstStyle/>
          <a:p>
            <a:endParaRPr lang="cs-CZ"/>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219F997-B238-48EB-9336-78FF6EE09A7F}" type="slidenum">
              <a:rPr lang="cs-CZ" smtClean="0"/>
              <a:t>‹#›</a:t>
            </a:fld>
            <a:endParaRPr lang="cs-CZ"/>
          </a:p>
        </p:txBody>
      </p:sp>
    </p:spTree>
    <p:extLst>
      <p:ext uri="{BB962C8B-B14F-4D97-AF65-F5344CB8AC3E}">
        <p14:creationId xmlns:p14="http://schemas.microsoft.com/office/powerpoint/2010/main" val="1333245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DAC2791E-7F0F-475D-AC9E-50A5DBD50514}" type="datetimeFigureOut">
              <a:rPr lang="cs-CZ" smtClean="0"/>
              <a:t>13.02.2024</a:t>
            </a:fld>
            <a:endParaRPr lang="cs-CZ"/>
          </a:p>
        </p:txBody>
      </p:sp>
      <p:sp>
        <p:nvSpPr>
          <p:cNvPr id="6" name="Footer Placeholder 5"/>
          <p:cNvSpPr>
            <a:spLocks noGrp="1"/>
          </p:cNvSpPr>
          <p:nvPr>
            <p:ph type="ftr" sz="quarter" idx="11"/>
          </p:nvPr>
        </p:nvSpPr>
        <p:spPr/>
        <p:txBody>
          <a:bodyPr/>
          <a:lstStyle/>
          <a:p>
            <a:endParaRPr lang="cs-CZ"/>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5219F997-B238-48EB-9336-78FF6EE09A7F}" type="slidenum">
              <a:rPr lang="cs-CZ" smtClean="0"/>
              <a:t>‹#›</a:t>
            </a:fld>
            <a:endParaRPr lang="cs-CZ"/>
          </a:p>
        </p:txBody>
      </p:sp>
    </p:spTree>
    <p:extLst>
      <p:ext uri="{BB962C8B-B14F-4D97-AF65-F5344CB8AC3E}">
        <p14:creationId xmlns:p14="http://schemas.microsoft.com/office/powerpoint/2010/main" val="42343556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cs-CZ"/>
              <a:t>Kliknutím lze upravit styl.</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DAC2791E-7F0F-475D-AC9E-50A5DBD50514}" type="datetimeFigureOut">
              <a:rPr lang="cs-CZ" smtClean="0"/>
              <a:t>13.02.2024</a:t>
            </a:fld>
            <a:endParaRPr lang="cs-CZ"/>
          </a:p>
        </p:txBody>
      </p:sp>
      <p:sp>
        <p:nvSpPr>
          <p:cNvPr id="8" name="Footer Placeholder 7"/>
          <p:cNvSpPr>
            <a:spLocks noGrp="1"/>
          </p:cNvSpPr>
          <p:nvPr>
            <p:ph type="ftr" sz="quarter" idx="11"/>
          </p:nvPr>
        </p:nvSpPr>
        <p:spPr/>
        <p:txBody>
          <a:bodyPr/>
          <a:lstStyle/>
          <a:p>
            <a:endParaRPr lang="cs-CZ"/>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5219F997-B238-48EB-9336-78FF6EE09A7F}" type="slidenum">
              <a:rPr lang="cs-CZ" smtClean="0"/>
              <a:t>‹#›</a:t>
            </a:fld>
            <a:endParaRPr lang="cs-CZ"/>
          </a:p>
        </p:txBody>
      </p:sp>
    </p:spTree>
    <p:extLst>
      <p:ext uri="{BB962C8B-B14F-4D97-AF65-F5344CB8AC3E}">
        <p14:creationId xmlns:p14="http://schemas.microsoft.com/office/powerpoint/2010/main" val="386459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DAC2791E-7F0F-475D-AC9E-50A5DBD50514}" type="datetimeFigureOut">
              <a:rPr lang="cs-CZ" smtClean="0"/>
              <a:t>13.02.2024</a:t>
            </a:fld>
            <a:endParaRPr lang="cs-CZ"/>
          </a:p>
        </p:txBody>
      </p:sp>
      <p:sp>
        <p:nvSpPr>
          <p:cNvPr id="4" name="Footer Placeholder 3"/>
          <p:cNvSpPr>
            <a:spLocks noGrp="1"/>
          </p:cNvSpPr>
          <p:nvPr>
            <p:ph type="ftr" sz="quarter" idx="11"/>
          </p:nvPr>
        </p:nvSpPr>
        <p:spPr/>
        <p:txBody>
          <a:bodyPr/>
          <a:lstStyle/>
          <a:p>
            <a:endParaRPr lang="cs-CZ"/>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5219F997-B238-48EB-9336-78FF6EE09A7F}" type="slidenum">
              <a:rPr lang="cs-CZ" smtClean="0"/>
              <a:t>‹#›</a:t>
            </a:fld>
            <a:endParaRPr lang="cs-CZ"/>
          </a:p>
        </p:txBody>
      </p:sp>
    </p:spTree>
    <p:extLst>
      <p:ext uri="{BB962C8B-B14F-4D97-AF65-F5344CB8AC3E}">
        <p14:creationId xmlns:p14="http://schemas.microsoft.com/office/powerpoint/2010/main" val="37756433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C2791E-7F0F-475D-AC9E-50A5DBD50514}" type="datetimeFigureOut">
              <a:rPr lang="cs-CZ" smtClean="0"/>
              <a:t>13.02.2024</a:t>
            </a:fld>
            <a:endParaRPr lang="cs-CZ"/>
          </a:p>
        </p:txBody>
      </p:sp>
      <p:sp>
        <p:nvSpPr>
          <p:cNvPr id="3" name="Footer Placeholder 2"/>
          <p:cNvSpPr>
            <a:spLocks noGrp="1"/>
          </p:cNvSpPr>
          <p:nvPr>
            <p:ph type="ftr" sz="quarter" idx="11"/>
          </p:nvPr>
        </p:nvSpPr>
        <p:spPr/>
        <p:txBody>
          <a:bodyPr/>
          <a:lstStyle/>
          <a:p>
            <a:endParaRPr lang="cs-CZ"/>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5219F997-B238-48EB-9336-78FF6EE09A7F}" type="slidenum">
              <a:rPr lang="cs-CZ" smtClean="0"/>
              <a:t>‹#›</a:t>
            </a:fld>
            <a:endParaRPr lang="cs-CZ"/>
          </a:p>
        </p:txBody>
      </p:sp>
    </p:spTree>
    <p:extLst>
      <p:ext uri="{BB962C8B-B14F-4D97-AF65-F5344CB8AC3E}">
        <p14:creationId xmlns:p14="http://schemas.microsoft.com/office/powerpoint/2010/main" val="19045635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cs-CZ"/>
              <a:t>Kliknutím lze upravit styl.</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DAC2791E-7F0F-475D-AC9E-50A5DBD50514}" type="datetimeFigureOut">
              <a:rPr lang="cs-CZ" smtClean="0"/>
              <a:t>13.02.2024</a:t>
            </a:fld>
            <a:endParaRPr lang="cs-CZ"/>
          </a:p>
        </p:txBody>
      </p:sp>
      <p:sp>
        <p:nvSpPr>
          <p:cNvPr id="6" name="Footer Placeholder 5"/>
          <p:cNvSpPr>
            <a:spLocks noGrp="1"/>
          </p:cNvSpPr>
          <p:nvPr>
            <p:ph type="ftr" sz="quarter" idx="11"/>
          </p:nvPr>
        </p:nvSpPr>
        <p:spPr/>
        <p:txBody>
          <a:bodyPr/>
          <a:lstStyle/>
          <a:p>
            <a:endParaRPr lang="cs-CZ"/>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219F997-B238-48EB-9336-78FF6EE09A7F}" type="slidenum">
              <a:rPr lang="cs-CZ" smtClean="0"/>
              <a:t>‹#›</a:t>
            </a:fld>
            <a:endParaRPr lang="cs-CZ"/>
          </a:p>
        </p:txBody>
      </p:sp>
    </p:spTree>
    <p:extLst>
      <p:ext uri="{BB962C8B-B14F-4D97-AF65-F5344CB8AC3E}">
        <p14:creationId xmlns:p14="http://schemas.microsoft.com/office/powerpoint/2010/main" val="4790186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cs-CZ"/>
              <a:t>Kliknutím lze upravit styl.</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DAC2791E-7F0F-475D-AC9E-50A5DBD50514}" type="datetimeFigureOut">
              <a:rPr lang="cs-CZ" smtClean="0"/>
              <a:t>13.02.2024</a:t>
            </a:fld>
            <a:endParaRPr lang="cs-CZ"/>
          </a:p>
        </p:txBody>
      </p:sp>
      <p:sp>
        <p:nvSpPr>
          <p:cNvPr id="6" name="Footer Placeholder 5"/>
          <p:cNvSpPr>
            <a:spLocks noGrp="1"/>
          </p:cNvSpPr>
          <p:nvPr>
            <p:ph type="ftr" sz="quarter" idx="11"/>
          </p:nvPr>
        </p:nvSpPr>
        <p:spPr/>
        <p:txBody>
          <a:bodyPr/>
          <a:lstStyle/>
          <a:p>
            <a:endParaRPr lang="cs-CZ"/>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219F997-B238-48EB-9336-78FF6EE09A7F}" type="slidenum">
              <a:rPr lang="cs-CZ" smtClean="0"/>
              <a:t>‹#›</a:t>
            </a:fld>
            <a:endParaRPr lang="cs-CZ"/>
          </a:p>
        </p:txBody>
      </p:sp>
    </p:spTree>
    <p:extLst>
      <p:ext uri="{BB962C8B-B14F-4D97-AF65-F5344CB8AC3E}">
        <p14:creationId xmlns:p14="http://schemas.microsoft.com/office/powerpoint/2010/main" val="3760479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cs-CZ"/>
              <a:t>Kliknutím lze upravit styl.</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DAC2791E-7F0F-475D-AC9E-50A5DBD50514}" type="datetimeFigureOut">
              <a:rPr lang="cs-CZ" smtClean="0"/>
              <a:t>13.02.2024</a:t>
            </a:fld>
            <a:endParaRPr lang="cs-CZ"/>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cs-CZ"/>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5219F997-B238-48EB-9336-78FF6EE09A7F}" type="slidenum">
              <a:rPr lang="cs-CZ" smtClean="0"/>
              <a:t>‹#›</a:t>
            </a:fld>
            <a:endParaRPr lang="cs-CZ"/>
          </a:p>
        </p:txBody>
      </p:sp>
    </p:spTree>
    <p:extLst>
      <p:ext uri="{BB962C8B-B14F-4D97-AF65-F5344CB8AC3E}">
        <p14:creationId xmlns:p14="http://schemas.microsoft.com/office/powerpoint/2010/main" val="14508218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studyin-uk.com/language-centre/courses/ielts-academic/" TargetMode="External"/><Relationship Id="rId2" Type="http://schemas.openxmlformats.org/officeDocument/2006/relationships/hyperlink" Target="https://www.studyin-uk.com/study-options/language-study/" TargetMode="External"/><Relationship Id="rId1" Type="http://schemas.openxmlformats.org/officeDocument/2006/relationships/slideLayout" Target="../slideLayouts/slideLayout4.xml"/><Relationship Id="rId5" Type="http://schemas.openxmlformats.org/officeDocument/2006/relationships/hyperlink" Target="https://www.studyin-uk.com/language-centre/courses/ielts-general/" TargetMode="External"/><Relationship Id="rId4" Type="http://schemas.openxmlformats.org/officeDocument/2006/relationships/hyperlink" Target="https://www.studyin-uk.com/profiles/university/"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t>Course</a:t>
            </a:r>
            <a:r>
              <a:rPr lang="cs-CZ" b="1" dirty="0"/>
              <a:t> </a:t>
            </a:r>
            <a:r>
              <a:rPr lang="cs-CZ" b="1" dirty="0" err="1"/>
              <a:t>description</a:t>
            </a:r>
            <a:endParaRPr lang="cs-CZ" b="1" dirty="0"/>
          </a:p>
        </p:txBody>
      </p:sp>
      <p:sp>
        <p:nvSpPr>
          <p:cNvPr id="3" name="Zástupný symbol pro obsah 2"/>
          <p:cNvSpPr>
            <a:spLocks noGrp="1"/>
          </p:cNvSpPr>
          <p:nvPr>
            <p:ph idx="1"/>
          </p:nvPr>
        </p:nvSpPr>
        <p:spPr>
          <a:xfrm>
            <a:off x="2589212" y="2146126"/>
            <a:ext cx="8915400" cy="3777622"/>
          </a:xfrm>
        </p:spPr>
        <p:txBody>
          <a:bodyPr>
            <a:normAutofit/>
          </a:bodyPr>
          <a:lstStyle/>
          <a:p>
            <a:r>
              <a:rPr lang="en-US" dirty="0"/>
              <a:t>The objective of the course is to develop grammatical competence in students, to acquire academic vocabulary, and to enhance all four language skills with regard to the needs of university students. The leaving level of English in this course is B2.  </a:t>
            </a:r>
            <a:endParaRPr lang="cs-CZ" dirty="0"/>
          </a:p>
          <a:p>
            <a:r>
              <a:rPr lang="cs-CZ" dirty="0" err="1"/>
              <a:t>This</a:t>
            </a:r>
            <a:r>
              <a:rPr lang="cs-CZ" dirty="0"/>
              <a:t> </a:t>
            </a:r>
            <a:r>
              <a:rPr lang="cs-CZ" b="1" dirty="0" err="1"/>
              <a:t>blended</a:t>
            </a:r>
            <a:r>
              <a:rPr lang="cs-CZ" b="1" dirty="0"/>
              <a:t> learning </a:t>
            </a:r>
            <a:r>
              <a:rPr lang="cs-CZ" b="1" dirty="0" err="1"/>
              <a:t>course</a:t>
            </a:r>
            <a:r>
              <a:rPr lang="cs-CZ" b="1" dirty="0"/>
              <a:t> </a:t>
            </a:r>
            <a:r>
              <a:rPr lang="cs-CZ" dirty="0" err="1"/>
              <a:t>introduces</a:t>
            </a:r>
            <a:r>
              <a:rPr lang="cs-CZ" dirty="0"/>
              <a:t> </a:t>
            </a:r>
            <a:r>
              <a:rPr lang="cs-CZ" dirty="0" err="1"/>
              <a:t>students</a:t>
            </a:r>
            <a:r>
              <a:rPr lang="cs-CZ" dirty="0"/>
              <a:t> to </a:t>
            </a:r>
            <a:r>
              <a:rPr lang="en-US" dirty="0"/>
              <a:t>academic skills </a:t>
            </a:r>
            <a:r>
              <a:rPr lang="cs-CZ" dirty="0"/>
              <a:t>via 1 </a:t>
            </a:r>
            <a:r>
              <a:rPr lang="cs-CZ" dirty="0" err="1"/>
              <a:t>contact</a:t>
            </a:r>
            <a:r>
              <a:rPr lang="cs-CZ" dirty="0"/>
              <a:t> </a:t>
            </a:r>
            <a:r>
              <a:rPr lang="cs-CZ" dirty="0" err="1"/>
              <a:t>lesson</a:t>
            </a:r>
            <a:r>
              <a:rPr lang="cs-CZ" dirty="0"/>
              <a:t> and a set </a:t>
            </a:r>
            <a:r>
              <a:rPr lang="cs-CZ" dirty="0" err="1"/>
              <a:t>of</a:t>
            </a:r>
            <a:r>
              <a:rPr lang="cs-CZ" dirty="0"/>
              <a:t> </a:t>
            </a:r>
            <a:r>
              <a:rPr lang="cs-CZ" dirty="0" err="1"/>
              <a:t>autonomous</a:t>
            </a:r>
            <a:r>
              <a:rPr lang="cs-CZ" dirty="0"/>
              <a:t> online </a:t>
            </a:r>
            <a:r>
              <a:rPr lang="cs-CZ" dirty="0" err="1"/>
              <a:t>activities</a:t>
            </a:r>
            <a:r>
              <a:rPr lang="cs-CZ" dirty="0"/>
              <a:t> </a:t>
            </a:r>
            <a:r>
              <a:rPr lang="cs-CZ" dirty="0" err="1"/>
              <a:t>provided</a:t>
            </a:r>
            <a:r>
              <a:rPr lang="cs-CZ" dirty="0"/>
              <a:t> by </a:t>
            </a:r>
            <a:r>
              <a:rPr lang="cs-CZ" dirty="0" err="1"/>
              <a:t>the</a:t>
            </a:r>
            <a:r>
              <a:rPr lang="cs-CZ" dirty="0"/>
              <a:t> </a:t>
            </a:r>
            <a:r>
              <a:rPr lang="cs-CZ" dirty="0" err="1"/>
              <a:t>Moodle</a:t>
            </a:r>
            <a:r>
              <a:rPr lang="cs-CZ" dirty="0"/>
              <a:t> </a:t>
            </a:r>
            <a:r>
              <a:rPr lang="cs-CZ" dirty="0" err="1"/>
              <a:t>platform</a:t>
            </a:r>
            <a:r>
              <a:rPr lang="cs-CZ" dirty="0"/>
              <a:t>.</a:t>
            </a:r>
          </a:p>
          <a:p>
            <a:r>
              <a:rPr lang="cs-CZ" dirty="0" err="1"/>
              <a:t>Textbook</a:t>
            </a:r>
            <a:r>
              <a:rPr lang="cs-CZ" dirty="0"/>
              <a:t>: </a:t>
            </a:r>
            <a:r>
              <a:rPr lang="cs-CZ" dirty="0" err="1"/>
              <a:t>Brook</a:t>
            </a:r>
            <a:r>
              <a:rPr lang="cs-CZ" dirty="0"/>
              <a:t>-Hart, G., </a:t>
            </a:r>
            <a:r>
              <a:rPr lang="cs-CZ" dirty="0" err="1"/>
              <a:t>Jakeman</a:t>
            </a:r>
            <a:r>
              <a:rPr lang="cs-CZ" dirty="0"/>
              <a:t>, V. </a:t>
            </a:r>
            <a:r>
              <a:rPr lang="cs-CZ" dirty="0" err="1"/>
              <a:t>Complete</a:t>
            </a:r>
            <a:r>
              <a:rPr lang="cs-CZ" dirty="0"/>
              <a:t> IELTS </a:t>
            </a:r>
            <a:r>
              <a:rPr lang="cs-CZ" dirty="0" err="1"/>
              <a:t>Bands</a:t>
            </a:r>
            <a:r>
              <a:rPr lang="cs-CZ" dirty="0"/>
              <a:t> 5-6.5 (</a:t>
            </a:r>
            <a:r>
              <a:rPr lang="cs-CZ" dirty="0" err="1"/>
              <a:t>Students</a:t>
            </a:r>
            <a:r>
              <a:rPr lang="cs-CZ" dirty="0"/>
              <a:t>' </a:t>
            </a:r>
            <a:r>
              <a:rPr lang="cs-CZ" dirty="0" err="1"/>
              <a:t>Book</a:t>
            </a:r>
            <a:r>
              <a:rPr lang="cs-CZ" dirty="0"/>
              <a:t>), CUP, 2012. </a:t>
            </a:r>
          </a:p>
          <a:p>
            <a:r>
              <a:rPr lang="cs-CZ" dirty="0" err="1"/>
              <a:t>Units</a:t>
            </a:r>
            <a:r>
              <a:rPr lang="cs-CZ" dirty="0"/>
              <a:t> 1-8</a:t>
            </a:r>
          </a:p>
        </p:txBody>
      </p:sp>
    </p:spTree>
    <p:extLst>
      <p:ext uri="{BB962C8B-B14F-4D97-AF65-F5344CB8AC3E}">
        <p14:creationId xmlns:p14="http://schemas.microsoft.com/office/powerpoint/2010/main" val="26307497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t>Credit</a:t>
            </a:r>
            <a:r>
              <a:rPr lang="cs-CZ" b="1" dirty="0"/>
              <a:t> </a:t>
            </a:r>
            <a:r>
              <a:rPr lang="cs-CZ" b="1" dirty="0" err="1"/>
              <a:t>requirements</a:t>
            </a:r>
            <a:endParaRPr lang="cs-CZ" b="1" dirty="0"/>
          </a:p>
        </p:txBody>
      </p:sp>
      <p:sp>
        <p:nvSpPr>
          <p:cNvPr id="3" name="Zástupný symbol pro obsah 2"/>
          <p:cNvSpPr>
            <a:spLocks noGrp="1"/>
          </p:cNvSpPr>
          <p:nvPr>
            <p:ph idx="1"/>
          </p:nvPr>
        </p:nvSpPr>
        <p:spPr/>
        <p:txBody>
          <a:bodyPr/>
          <a:lstStyle/>
          <a:p>
            <a:r>
              <a:rPr lang="en-US" dirty="0"/>
              <a:t>The course is assigned </a:t>
            </a:r>
            <a:r>
              <a:rPr lang="cs-CZ" dirty="0"/>
              <a:t>3</a:t>
            </a:r>
            <a:r>
              <a:rPr lang="en-US" dirty="0"/>
              <a:t> credits accrued after completion of the following conditions</a:t>
            </a:r>
            <a:r>
              <a:rPr lang="cs-CZ" dirty="0"/>
              <a:t>:</a:t>
            </a:r>
            <a:endParaRPr lang="en-US" dirty="0"/>
          </a:p>
          <a:p>
            <a:r>
              <a:rPr lang="en-US" dirty="0"/>
              <a:t>Attendance (</a:t>
            </a:r>
            <a:r>
              <a:rPr lang="cs-CZ" dirty="0"/>
              <a:t>max. 3 </a:t>
            </a:r>
            <a:r>
              <a:rPr lang="cs-CZ" dirty="0" err="1"/>
              <a:t>unexused</a:t>
            </a:r>
            <a:r>
              <a:rPr lang="cs-CZ" dirty="0"/>
              <a:t> </a:t>
            </a:r>
            <a:r>
              <a:rPr lang="cs-CZ" dirty="0" err="1"/>
              <a:t>absences</a:t>
            </a:r>
            <a:r>
              <a:rPr lang="en-US" dirty="0"/>
              <a:t>)</a:t>
            </a:r>
          </a:p>
          <a:p>
            <a:r>
              <a:rPr lang="en-US" dirty="0"/>
              <a:t>Active work during sessions</a:t>
            </a:r>
            <a:endParaRPr lang="cs-CZ" dirty="0"/>
          </a:p>
          <a:p>
            <a:r>
              <a:rPr lang="cs-CZ" dirty="0"/>
              <a:t>Meeting </a:t>
            </a:r>
            <a:r>
              <a:rPr lang="cs-CZ" dirty="0" err="1"/>
              <a:t>the</a:t>
            </a:r>
            <a:r>
              <a:rPr lang="cs-CZ" dirty="0"/>
              <a:t> </a:t>
            </a:r>
            <a:r>
              <a:rPr lang="cs-CZ" dirty="0" err="1"/>
              <a:t>deadlines</a:t>
            </a:r>
            <a:r>
              <a:rPr lang="cs-CZ" dirty="0"/>
              <a:t> in </a:t>
            </a:r>
            <a:r>
              <a:rPr lang="cs-CZ" dirty="0" err="1"/>
              <a:t>moodle</a:t>
            </a:r>
            <a:r>
              <a:rPr lang="cs-CZ" dirty="0"/>
              <a:t> and </a:t>
            </a:r>
            <a:r>
              <a:rPr lang="cs-CZ" dirty="0" err="1"/>
              <a:t>submitting</a:t>
            </a:r>
            <a:r>
              <a:rPr lang="cs-CZ" dirty="0"/>
              <a:t> </a:t>
            </a:r>
            <a:r>
              <a:rPr lang="cs-CZ" b="1" dirty="0" err="1"/>
              <a:t>all</a:t>
            </a:r>
            <a:r>
              <a:rPr lang="cs-CZ" dirty="0"/>
              <a:t> </a:t>
            </a:r>
            <a:r>
              <a:rPr lang="cs-CZ" dirty="0" err="1"/>
              <a:t>compulsory</a:t>
            </a:r>
            <a:r>
              <a:rPr lang="cs-CZ" dirty="0"/>
              <a:t> </a:t>
            </a:r>
            <a:r>
              <a:rPr lang="cs-CZ" dirty="0" err="1"/>
              <a:t>assignments</a:t>
            </a:r>
            <a:endParaRPr lang="en-US" dirty="0"/>
          </a:p>
          <a:p>
            <a:r>
              <a:rPr lang="cs-CZ" dirty="0" err="1"/>
              <a:t>Delivering</a:t>
            </a:r>
            <a:r>
              <a:rPr lang="cs-CZ" dirty="0"/>
              <a:t> </a:t>
            </a:r>
            <a:r>
              <a:rPr lang="cs-CZ" dirty="0" err="1"/>
              <a:t>an</a:t>
            </a:r>
            <a:r>
              <a:rPr lang="cs-CZ" dirty="0"/>
              <a:t> oral </a:t>
            </a:r>
            <a:r>
              <a:rPr lang="cs-CZ" dirty="0" err="1"/>
              <a:t>presentation</a:t>
            </a:r>
            <a:r>
              <a:rPr lang="cs-CZ" dirty="0"/>
              <a:t> on a </a:t>
            </a:r>
            <a:r>
              <a:rPr lang="cs-CZ" dirty="0" err="1"/>
              <a:t>selected</a:t>
            </a:r>
            <a:r>
              <a:rPr lang="cs-CZ" dirty="0"/>
              <a:t> </a:t>
            </a:r>
            <a:r>
              <a:rPr lang="cs-CZ" dirty="0" err="1"/>
              <a:t>topic</a:t>
            </a:r>
            <a:endParaRPr lang="en-US" dirty="0"/>
          </a:p>
          <a:p>
            <a:r>
              <a:rPr lang="en-US" dirty="0"/>
              <a:t>Passing the final course test (min. 60% of the total score)</a:t>
            </a:r>
            <a:r>
              <a:rPr lang="cs-CZ" dirty="0"/>
              <a:t> </a:t>
            </a:r>
          </a:p>
          <a:p>
            <a:r>
              <a:rPr lang="cs-CZ" dirty="0"/>
              <a:t>Test </a:t>
            </a:r>
            <a:r>
              <a:rPr lang="cs-CZ" dirty="0" err="1"/>
              <a:t>date</a:t>
            </a:r>
            <a:r>
              <a:rPr lang="cs-CZ" dirty="0"/>
              <a:t>: May 15, 2024.</a:t>
            </a:r>
            <a:endParaRPr lang="en-US" dirty="0"/>
          </a:p>
          <a:p>
            <a:endParaRPr lang="cs-CZ" dirty="0"/>
          </a:p>
        </p:txBody>
      </p:sp>
    </p:spTree>
    <p:extLst>
      <p:ext uri="{BB962C8B-B14F-4D97-AF65-F5344CB8AC3E}">
        <p14:creationId xmlns:p14="http://schemas.microsoft.com/office/powerpoint/2010/main" val="5258488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E175309-0D26-6033-7893-128BDB81AA1B}"/>
              </a:ext>
            </a:extLst>
          </p:cNvPr>
          <p:cNvSpPr>
            <a:spLocks noGrp="1"/>
          </p:cNvSpPr>
          <p:nvPr>
            <p:ph type="title"/>
          </p:nvPr>
        </p:nvSpPr>
        <p:spPr/>
        <p:txBody>
          <a:bodyPr/>
          <a:lstStyle/>
          <a:p>
            <a:pPr algn="ctr"/>
            <a:r>
              <a:rPr lang="cs-CZ" b="1" dirty="0" err="1"/>
              <a:t>What</a:t>
            </a:r>
            <a:r>
              <a:rPr lang="cs-CZ" b="1" dirty="0"/>
              <a:t> </a:t>
            </a:r>
            <a:r>
              <a:rPr lang="cs-CZ" b="1" dirty="0" err="1"/>
              <a:t>is</a:t>
            </a:r>
            <a:r>
              <a:rPr lang="cs-CZ" b="1" dirty="0"/>
              <a:t> IELTS?</a:t>
            </a:r>
            <a:endParaRPr lang="en-GB" b="1" dirty="0"/>
          </a:p>
        </p:txBody>
      </p:sp>
      <p:sp>
        <p:nvSpPr>
          <p:cNvPr id="3" name="Zástupný obsah 2">
            <a:extLst>
              <a:ext uri="{FF2B5EF4-FFF2-40B4-BE49-F238E27FC236}">
                <a16:creationId xmlns:a16="http://schemas.microsoft.com/office/drawing/2014/main" id="{9068C503-3605-396D-70F1-1A661AD61420}"/>
              </a:ext>
            </a:extLst>
          </p:cNvPr>
          <p:cNvSpPr>
            <a:spLocks noGrp="1"/>
          </p:cNvSpPr>
          <p:nvPr>
            <p:ph sz="half" idx="1"/>
          </p:nvPr>
        </p:nvSpPr>
        <p:spPr/>
        <p:txBody>
          <a:bodyPr>
            <a:normAutofit fontScale="70000" lnSpcReduction="20000"/>
          </a:bodyPr>
          <a:lstStyle/>
          <a:p>
            <a:pPr>
              <a:lnSpc>
                <a:spcPts val="1800"/>
              </a:lnSpc>
              <a:spcAft>
                <a:spcPts val="1500"/>
              </a:spcAft>
            </a:pPr>
            <a:r>
              <a:rPr lang="en-GB" b="1" dirty="0">
                <a:solidFill>
                  <a:srgbClr val="000000"/>
                </a:solidFill>
                <a:effectLst/>
                <a:latin typeface="Calibri" panose="020F0502020204030204" pitchFamily="34" charset="0"/>
                <a:ea typeface="Times New Roman" panose="02020603050405020304" pitchFamily="18" charset="0"/>
              </a:rPr>
              <a:t>IELTS, the International English Language Testing System, is a test of </a:t>
            </a:r>
            <a:r>
              <a:rPr lang="en-GB" b="1" u="none" strike="noStrike" dirty="0">
                <a:solidFill>
                  <a:srgbClr val="000000"/>
                </a:solidFill>
                <a:effectLst/>
                <a:latin typeface="Calibri" panose="020F0502020204030204" pitchFamily="34" charset="0"/>
                <a:ea typeface="Times New Roman" panose="02020603050405020304" pitchFamily="18" charset="0"/>
                <a:hlinkClick r:id="rId2"/>
              </a:rPr>
              <a:t>English language</a:t>
            </a:r>
            <a:r>
              <a:rPr lang="en-GB" b="1" dirty="0">
                <a:solidFill>
                  <a:srgbClr val="000000"/>
                </a:solidFill>
                <a:effectLst/>
                <a:latin typeface="Calibri" panose="020F0502020204030204" pitchFamily="34" charset="0"/>
                <a:ea typeface="Times New Roman" panose="02020603050405020304" pitchFamily="18" charset="0"/>
              </a:rPr>
              <a:t> proficiency and one of the world’s most popular and respected forms of testing English in education and migration.</a:t>
            </a:r>
            <a:endParaRPr lang="cs-CZ" b="1" dirty="0">
              <a:effectLst/>
              <a:latin typeface="Times New Roman" panose="02020603050405020304" pitchFamily="18" charset="0"/>
              <a:ea typeface="Times New Roman" panose="02020603050405020304" pitchFamily="18" charset="0"/>
            </a:endParaRPr>
          </a:p>
          <a:p>
            <a:pPr algn="l">
              <a:lnSpc>
                <a:spcPts val="1800"/>
              </a:lnSpc>
              <a:spcAft>
                <a:spcPts val="1500"/>
              </a:spcAft>
            </a:pPr>
            <a:r>
              <a:rPr lang="en-GB" b="1" dirty="0">
                <a:solidFill>
                  <a:srgbClr val="000000"/>
                </a:solidFill>
                <a:effectLst/>
                <a:latin typeface="Calibri" panose="020F0502020204030204" pitchFamily="34" charset="0"/>
                <a:ea typeface="Times New Roman" panose="02020603050405020304" pitchFamily="18" charset="0"/>
              </a:rPr>
              <a:t>Intended for non-native speakers who are looking to study or work in an English-speaking environment, IELTS training is an internationally recognised system for testing English language ability in four categories:</a:t>
            </a:r>
            <a:endParaRPr lang="cs-CZ" b="1" dirty="0">
              <a:effectLst/>
              <a:latin typeface="Times New Roman" panose="02020603050405020304" pitchFamily="18" charset="0"/>
              <a:ea typeface="Times New Roman" panose="02020603050405020304" pitchFamily="18" charset="0"/>
            </a:endParaRPr>
          </a:p>
          <a:p>
            <a:pPr marL="342900" lvl="0" indent="-342900" algn="l">
              <a:buSzPts val="1000"/>
              <a:buFont typeface="Symbol" panose="05050102010706020507" pitchFamily="18" charset="2"/>
              <a:buChar char=""/>
              <a:tabLst>
                <a:tab pos="457200" algn="l"/>
              </a:tabLst>
            </a:pPr>
            <a:r>
              <a:rPr lang="en-GB" b="1"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Listening</a:t>
            </a:r>
            <a:endParaRPr lang="cs-CZ" b="1"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buSzPts val="1000"/>
              <a:buFont typeface="Symbol" panose="05050102010706020507" pitchFamily="18" charset="2"/>
              <a:buChar char=""/>
              <a:tabLst>
                <a:tab pos="457200" algn="l"/>
              </a:tabLst>
            </a:pPr>
            <a:r>
              <a:rPr lang="en-GB" b="1"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Reading</a:t>
            </a:r>
            <a:endParaRPr lang="cs-CZ" b="1"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buSzPts val="1000"/>
              <a:buFont typeface="Symbol" panose="05050102010706020507" pitchFamily="18" charset="2"/>
              <a:buChar char=""/>
              <a:tabLst>
                <a:tab pos="457200" algn="l"/>
              </a:tabLst>
            </a:pPr>
            <a:r>
              <a:rPr lang="en-GB" b="1"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Writing</a:t>
            </a:r>
            <a:endParaRPr lang="cs-CZ" b="1"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buSzPts val="1000"/>
              <a:buFont typeface="Symbol" panose="05050102010706020507" pitchFamily="18" charset="2"/>
              <a:buChar char=""/>
              <a:tabLst>
                <a:tab pos="457200" algn="l"/>
              </a:tabLst>
            </a:pPr>
            <a:r>
              <a:rPr lang="en-GB" b="1"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Speaking</a:t>
            </a:r>
            <a:endParaRPr lang="cs-CZ" b="1"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Zástupný obsah 3">
            <a:extLst>
              <a:ext uri="{FF2B5EF4-FFF2-40B4-BE49-F238E27FC236}">
                <a16:creationId xmlns:a16="http://schemas.microsoft.com/office/drawing/2014/main" id="{6E567844-7836-9A50-9308-CA386E69958A}"/>
              </a:ext>
            </a:extLst>
          </p:cNvPr>
          <p:cNvSpPr>
            <a:spLocks noGrp="1"/>
          </p:cNvSpPr>
          <p:nvPr>
            <p:ph sz="half" idx="2"/>
          </p:nvPr>
        </p:nvSpPr>
        <p:spPr/>
        <p:txBody>
          <a:bodyPr>
            <a:normAutofit fontScale="70000" lnSpcReduction="20000"/>
          </a:bodyPr>
          <a:lstStyle/>
          <a:p>
            <a:pPr algn="ctr"/>
            <a:r>
              <a:rPr lang="en-GB" sz="2300" b="1" kern="100" dirty="0">
                <a:effectLst/>
                <a:latin typeface="Calibri" panose="020F0502020204030204" pitchFamily="34" charset="0"/>
                <a:ea typeface="Calibri" panose="020F0502020204030204" pitchFamily="34" charset="0"/>
                <a:cs typeface="Calibri" panose="020F0502020204030204" pitchFamily="34" charset="0"/>
              </a:rPr>
              <a:t>IELTS Test Types</a:t>
            </a:r>
            <a:endParaRPr lang="cs-CZ" sz="23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ts val="1800"/>
              </a:lnSpc>
              <a:spcAft>
                <a:spcPts val="1500"/>
              </a:spcAft>
            </a:pPr>
            <a:r>
              <a:rPr lang="cs-CZ" sz="2300" kern="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There</a:t>
            </a:r>
            <a:r>
              <a:rPr lang="cs-CZ" sz="23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are </a:t>
            </a:r>
            <a:r>
              <a:rPr lang="cs-CZ" sz="2300" kern="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two</a:t>
            </a:r>
            <a:r>
              <a:rPr lang="cs-CZ" sz="23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cs-CZ" sz="2300" kern="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different</a:t>
            </a:r>
            <a:r>
              <a:rPr lang="cs-CZ" sz="23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cs-CZ" sz="2300" kern="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types</a:t>
            </a:r>
            <a:r>
              <a:rPr lang="cs-CZ" sz="23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cs-CZ" sz="2300" kern="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of</a:t>
            </a:r>
            <a:r>
              <a:rPr lang="cs-CZ" sz="23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IELTS test and </a:t>
            </a:r>
            <a:r>
              <a:rPr lang="cs-CZ" sz="2300" kern="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once</a:t>
            </a:r>
            <a:r>
              <a:rPr lang="cs-CZ" sz="23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cs-CZ" sz="2300" kern="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graded</a:t>
            </a:r>
            <a:r>
              <a:rPr lang="cs-CZ" sz="23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cs-CZ" sz="2300" kern="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your</a:t>
            </a:r>
            <a:r>
              <a:rPr lang="cs-CZ" sz="23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IELTS </a:t>
            </a:r>
            <a:r>
              <a:rPr lang="cs-CZ" sz="2300" kern="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score</a:t>
            </a:r>
            <a:r>
              <a:rPr lang="cs-CZ" sz="23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cs-CZ" sz="2300" kern="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is</a:t>
            </a:r>
            <a:r>
              <a:rPr lang="cs-CZ" sz="23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cs-CZ" sz="2300" kern="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valid</a:t>
            </a:r>
            <a:r>
              <a:rPr lang="cs-CZ" sz="23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cs-CZ" sz="2300" kern="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for</a:t>
            </a:r>
            <a:r>
              <a:rPr lang="cs-CZ" sz="23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cs-CZ" sz="2300" kern="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two</a:t>
            </a:r>
            <a:r>
              <a:rPr lang="cs-CZ" sz="23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cs-CZ" sz="2300" kern="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years</a:t>
            </a:r>
            <a:r>
              <a:rPr lang="cs-CZ" sz="23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endParaRPr lang="cs-CZ" sz="23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Bef>
                <a:spcPts val="750"/>
              </a:spcBef>
              <a:buSzPts val="1000"/>
              <a:buFont typeface="Symbol" panose="05050102010706020507" pitchFamily="18" charset="2"/>
              <a:buChar char=""/>
              <a:tabLst>
                <a:tab pos="457200" algn="l"/>
              </a:tabLst>
            </a:pPr>
            <a:r>
              <a:rPr lang="cs-CZ" sz="2300" u="sng" kern="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hlinkClick r:id="rId3"/>
              </a:rPr>
              <a:t>Academic</a:t>
            </a:r>
            <a:r>
              <a:rPr lang="cs-CZ" sz="2300" u="sng"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hlinkClick r:id="rId3"/>
              </a:rPr>
              <a:t> IELTS</a:t>
            </a:r>
            <a:r>
              <a:rPr lang="cs-CZ" sz="23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cs-CZ" sz="2300" kern="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is</a:t>
            </a:r>
            <a:r>
              <a:rPr lang="cs-CZ" sz="23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cs-CZ" sz="2300" kern="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for</a:t>
            </a:r>
            <a:r>
              <a:rPr lang="cs-CZ" sz="23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cs-CZ" sz="2300" kern="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international</a:t>
            </a:r>
            <a:r>
              <a:rPr lang="cs-CZ" sz="23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cs-CZ" sz="2300" kern="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students</a:t>
            </a:r>
            <a:r>
              <a:rPr lang="cs-CZ" sz="23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cs-CZ" sz="2300" kern="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who</a:t>
            </a:r>
            <a:r>
              <a:rPr lang="cs-CZ" sz="23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cs-CZ" sz="2300" kern="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wish</a:t>
            </a:r>
            <a:r>
              <a:rPr lang="cs-CZ" sz="23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to study </a:t>
            </a:r>
            <a:r>
              <a:rPr lang="cs-CZ" sz="2300" kern="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a:t>
            </a:r>
            <a:r>
              <a:rPr lang="cs-CZ" sz="23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 </a:t>
            </a:r>
            <a:r>
              <a:rPr lang="cs-CZ" sz="2300" u="sng"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hlinkClick r:id="rId4"/>
              </a:rPr>
              <a:t>UK university</a:t>
            </a:r>
            <a:r>
              <a:rPr lang="cs-CZ" sz="23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cs-CZ" sz="2300" kern="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or</a:t>
            </a:r>
            <a:r>
              <a:rPr lang="cs-CZ" sz="23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cs-CZ" sz="2300" kern="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join</a:t>
            </a:r>
            <a:r>
              <a:rPr lang="cs-CZ" sz="23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cs-CZ" sz="2300" kern="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an</a:t>
            </a:r>
            <a:r>
              <a:rPr lang="cs-CZ" sz="23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institute </a:t>
            </a:r>
            <a:r>
              <a:rPr lang="cs-CZ" sz="2300" kern="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of</a:t>
            </a:r>
            <a:r>
              <a:rPr lang="cs-CZ" sz="23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cs-CZ" sz="2300" kern="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higher</a:t>
            </a:r>
            <a:r>
              <a:rPr lang="cs-CZ" sz="23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cs-CZ" sz="2300" kern="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education</a:t>
            </a:r>
            <a:r>
              <a:rPr lang="cs-CZ" sz="23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endParaRPr lang="cs-CZ" sz="23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cs-CZ" sz="2300" u="sng" kern="0" dirty="0">
                <a:solidFill>
                  <a:srgbClr val="0563C1"/>
                </a:solidFill>
                <a:effectLst/>
                <a:latin typeface="Calibri" panose="020F0502020204030204" pitchFamily="34" charset="0"/>
                <a:ea typeface="Times New Roman" panose="02020603050405020304" pitchFamily="18" charset="0"/>
                <a:hlinkClick r:id="rId5"/>
              </a:rPr>
              <a:t>General IELTS</a:t>
            </a:r>
            <a:r>
              <a:rPr lang="cs-CZ" sz="2300" kern="0" dirty="0">
                <a:effectLst/>
                <a:latin typeface="Calibri" panose="020F0502020204030204" pitchFamily="34" charset="0"/>
                <a:ea typeface="Times New Roman" panose="02020603050405020304" pitchFamily="18" charset="0"/>
              </a:rPr>
              <a:t> </a:t>
            </a:r>
            <a:r>
              <a:rPr lang="cs-CZ" sz="2300" kern="0" dirty="0" err="1">
                <a:effectLst/>
                <a:latin typeface="Calibri" panose="020F0502020204030204" pitchFamily="34" charset="0"/>
                <a:ea typeface="Times New Roman" panose="02020603050405020304" pitchFamily="18" charset="0"/>
              </a:rPr>
              <a:t>classes</a:t>
            </a:r>
            <a:r>
              <a:rPr lang="cs-CZ" sz="2300" kern="0" dirty="0">
                <a:effectLst/>
                <a:latin typeface="Calibri" panose="020F0502020204030204" pitchFamily="34" charset="0"/>
                <a:ea typeface="Times New Roman" panose="02020603050405020304" pitchFamily="18" charset="0"/>
              </a:rPr>
              <a:t> </a:t>
            </a:r>
            <a:r>
              <a:rPr lang="cs-CZ" sz="2300" kern="0" dirty="0" err="1">
                <a:effectLst/>
                <a:latin typeface="Calibri" panose="020F0502020204030204" pitchFamily="34" charset="0"/>
                <a:ea typeface="Times New Roman" panose="02020603050405020304" pitchFamily="18" charset="0"/>
              </a:rPr>
              <a:t>focus</a:t>
            </a:r>
            <a:r>
              <a:rPr lang="cs-CZ" sz="2300" kern="0" dirty="0">
                <a:effectLst/>
                <a:latin typeface="Calibri" panose="020F0502020204030204" pitchFamily="34" charset="0"/>
                <a:ea typeface="Times New Roman" panose="02020603050405020304" pitchFamily="18" charset="0"/>
              </a:rPr>
              <a:t> on </a:t>
            </a:r>
            <a:r>
              <a:rPr lang="cs-CZ" sz="2300" kern="0" dirty="0" err="1">
                <a:effectLst/>
                <a:latin typeface="Calibri" panose="020F0502020204030204" pitchFamily="34" charset="0"/>
                <a:ea typeface="Times New Roman" panose="02020603050405020304" pitchFamily="18" charset="0"/>
              </a:rPr>
              <a:t>English</a:t>
            </a:r>
            <a:r>
              <a:rPr lang="cs-CZ" sz="2300" kern="0" dirty="0">
                <a:effectLst/>
                <a:latin typeface="Calibri" panose="020F0502020204030204" pitchFamily="34" charset="0"/>
                <a:ea typeface="Times New Roman" panose="02020603050405020304" pitchFamily="18" charset="0"/>
              </a:rPr>
              <a:t> </a:t>
            </a:r>
            <a:r>
              <a:rPr lang="cs-CZ" sz="2300" kern="0" dirty="0" err="1">
                <a:effectLst/>
                <a:latin typeface="Calibri" panose="020F0502020204030204" pitchFamily="34" charset="0"/>
                <a:ea typeface="Times New Roman" panose="02020603050405020304" pitchFamily="18" charset="0"/>
              </a:rPr>
              <a:t>survival</a:t>
            </a:r>
            <a:r>
              <a:rPr lang="cs-CZ" sz="2300" kern="0" dirty="0">
                <a:effectLst/>
                <a:latin typeface="Calibri" panose="020F0502020204030204" pitchFamily="34" charset="0"/>
                <a:ea typeface="Times New Roman" panose="02020603050405020304" pitchFamily="18" charset="0"/>
              </a:rPr>
              <a:t> </a:t>
            </a:r>
            <a:r>
              <a:rPr lang="cs-CZ" sz="2300" kern="0" dirty="0" err="1">
                <a:effectLst/>
                <a:latin typeface="Calibri" panose="020F0502020204030204" pitchFamily="34" charset="0"/>
                <a:ea typeface="Times New Roman" panose="02020603050405020304" pitchFamily="18" charset="0"/>
              </a:rPr>
              <a:t>skills</a:t>
            </a:r>
            <a:r>
              <a:rPr lang="cs-CZ" sz="2300" kern="0" dirty="0">
                <a:effectLst/>
                <a:latin typeface="Calibri" panose="020F0502020204030204" pitchFamily="34" charset="0"/>
                <a:ea typeface="Times New Roman" panose="02020603050405020304" pitchFamily="18" charset="0"/>
              </a:rPr>
              <a:t> and </a:t>
            </a:r>
            <a:r>
              <a:rPr lang="cs-CZ" sz="2300" kern="0" dirty="0" err="1">
                <a:effectLst/>
                <a:latin typeface="Calibri" panose="020F0502020204030204" pitchFamily="34" charset="0"/>
                <a:ea typeface="Times New Roman" panose="02020603050405020304" pitchFamily="18" charset="0"/>
              </a:rPr>
              <a:t>social</a:t>
            </a:r>
            <a:r>
              <a:rPr lang="cs-CZ" sz="2300" kern="0" dirty="0">
                <a:effectLst/>
                <a:latin typeface="Calibri" panose="020F0502020204030204" pitchFamily="34" charset="0"/>
                <a:ea typeface="Times New Roman" panose="02020603050405020304" pitchFamily="18" charset="0"/>
              </a:rPr>
              <a:t> and </a:t>
            </a:r>
            <a:r>
              <a:rPr lang="cs-CZ" sz="2300" kern="0" dirty="0" err="1">
                <a:effectLst/>
                <a:latin typeface="Calibri" panose="020F0502020204030204" pitchFamily="34" charset="0"/>
                <a:ea typeface="Times New Roman" panose="02020603050405020304" pitchFamily="18" charset="0"/>
              </a:rPr>
              <a:t>workplace</a:t>
            </a:r>
            <a:r>
              <a:rPr lang="cs-CZ" sz="2300" kern="0" dirty="0">
                <a:effectLst/>
                <a:latin typeface="Calibri" panose="020F0502020204030204" pitchFamily="34" charset="0"/>
                <a:ea typeface="Times New Roman" panose="02020603050405020304" pitchFamily="18" charset="0"/>
              </a:rPr>
              <a:t> </a:t>
            </a:r>
            <a:r>
              <a:rPr lang="cs-CZ" sz="2300" kern="0" dirty="0" err="1">
                <a:effectLst/>
                <a:latin typeface="Calibri" panose="020F0502020204030204" pitchFamily="34" charset="0"/>
                <a:ea typeface="Times New Roman" panose="02020603050405020304" pitchFamily="18" charset="0"/>
              </a:rPr>
              <a:t>language</a:t>
            </a:r>
            <a:r>
              <a:rPr lang="cs-CZ" sz="2300" kern="0" dirty="0">
                <a:effectLst/>
                <a:latin typeface="Calibri" panose="020F0502020204030204" pitchFamily="34" charset="0"/>
                <a:ea typeface="Times New Roman" panose="02020603050405020304" pitchFamily="18" charset="0"/>
              </a:rPr>
              <a:t>, </a:t>
            </a:r>
            <a:r>
              <a:rPr lang="cs-CZ" sz="2300" kern="0" dirty="0" err="1">
                <a:effectLst/>
                <a:latin typeface="Calibri" panose="020F0502020204030204" pitchFamily="34" charset="0"/>
                <a:ea typeface="Times New Roman" panose="02020603050405020304" pitchFamily="18" charset="0"/>
              </a:rPr>
              <a:t>ideal</a:t>
            </a:r>
            <a:r>
              <a:rPr lang="cs-CZ" sz="2300" kern="0" dirty="0">
                <a:effectLst/>
                <a:latin typeface="Calibri" panose="020F0502020204030204" pitchFamily="34" charset="0"/>
                <a:ea typeface="Times New Roman" panose="02020603050405020304" pitchFamily="18" charset="0"/>
              </a:rPr>
              <a:t> </a:t>
            </a:r>
            <a:r>
              <a:rPr lang="cs-CZ" sz="2300" kern="0" dirty="0" err="1">
                <a:effectLst/>
                <a:latin typeface="Calibri" panose="020F0502020204030204" pitchFamily="34" charset="0"/>
                <a:ea typeface="Times New Roman" panose="02020603050405020304" pitchFamily="18" charset="0"/>
              </a:rPr>
              <a:t>for</a:t>
            </a:r>
            <a:r>
              <a:rPr lang="cs-CZ" sz="2300" kern="0" dirty="0">
                <a:effectLst/>
                <a:latin typeface="Calibri" panose="020F0502020204030204" pitchFamily="34" charset="0"/>
                <a:ea typeface="Times New Roman" panose="02020603050405020304" pitchFamily="18" charset="0"/>
              </a:rPr>
              <a:t> </a:t>
            </a:r>
            <a:r>
              <a:rPr lang="cs-CZ" sz="2300" kern="0" dirty="0" err="1">
                <a:effectLst/>
                <a:latin typeface="Calibri" panose="020F0502020204030204" pitchFamily="34" charset="0"/>
                <a:ea typeface="Times New Roman" panose="02020603050405020304" pitchFamily="18" charset="0"/>
              </a:rPr>
              <a:t>those</a:t>
            </a:r>
            <a:r>
              <a:rPr lang="cs-CZ" sz="2300" kern="0" dirty="0">
                <a:effectLst/>
                <a:latin typeface="Calibri" panose="020F0502020204030204" pitchFamily="34" charset="0"/>
                <a:ea typeface="Times New Roman" panose="02020603050405020304" pitchFamily="18" charset="0"/>
              </a:rPr>
              <a:t> </a:t>
            </a:r>
            <a:r>
              <a:rPr lang="cs-CZ" sz="2300" kern="0" dirty="0" err="1">
                <a:effectLst/>
                <a:latin typeface="Calibri" panose="020F0502020204030204" pitchFamily="34" charset="0"/>
                <a:ea typeface="Times New Roman" panose="02020603050405020304" pitchFamily="18" charset="0"/>
              </a:rPr>
              <a:t>who</a:t>
            </a:r>
            <a:r>
              <a:rPr lang="cs-CZ" sz="2300" kern="0" dirty="0">
                <a:effectLst/>
                <a:latin typeface="Calibri" panose="020F0502020204030204" pitchFamily="34" charset="0"/>
                <a:ea typeface="Times New Roman" panose="02020603050405020304" pitchFamily="18" charset="0"/>
              </a:rPr>
              <a:t> are </a:t>
            </a:r>
            <a:r>
              <a:rPr lang="cs-CZ" sz="2300" kern="0" dirty="0" err="1">
                <a:effectLst/>
                <a:latin typeface="Calibri" panose="020F0502020204030204" pitchFamily="34" charset="0"/>
                <a:ea typeface="Times New Roman" panose="02020603050405020304" pitchFamily="18" charset="0"/>
              </a:rPr>
              <a:t>planning</a:t>
            </a:r>
            <a:r>
              <a:rPr lang="cs-CZ" sz="2300" kern="0" dirty="0">
                <a:effectLst/>
                <a:latin typeface="Calibri" panose="020F0502020204030204" pitchFamily="34" charset="0"/>
                <a:ea typeface="Times New Roman" panose="02020603050405020304" pitchFamily="18" charset="0"/>
              </a:rPr>
              <a:t> to </a:t>
            </a:r>
            <a:r>
              <a:rPr lang="cs-CZ" sz="2300" kern="0" dirty="0" err="1">
                <a:effectLst/>
                <a:latin typeface="Calibri" panose="020F0502020204030204" pitchFamily="34" charset="0"/>
                <a:ea typeface="Times New Roman" panose="02020603050405020304" pitchFamily="18" charset="0"/>
              </a:rPr>
              <a:t>migrate</a:t>
            </a:r>
            <a:r>
              <a:rPr lang="cs-CZ" sz="2300" kern="0" dirty="0">
                <a:effectLst/>
                <a:latin typeface="Calibri" panose="020F0502020204030204" pitchFamily="34" charset="0"/>
                <a:ea typeface="Times New Roman" panose="02020603050405020304" pitchFamily="18" charset="0"/>
              </a:rPr>
              <a:t> to </a:t>
            </a:r>
            <a:r>
              <a:rPr lang="cs-CZ" sz="2300" kern="0" dirty="0" err="1">
                <a:effectLst/>
                <a:latin typeface="Calibri" panose="020F0502020204030204" pitchFamily="34" charset="0"/>
                <a:ea typeface="Times New Roman" panose="02020603050405020304" pitchFamily="18" charset="0"/>
              </a:rPr>
              <a:t>English-speaking</a:t>
            </a:r>
            <a:r>
              <a:rPr lang="cs-CZ" sz="2300" kern="0" dirty="0">
                <a:effectLst/>
                <a:latin typeface="Calibri" panose="020F0502020204030204" pitchFamily="34" charset="0"/>
                <a:ea typeface="Times New Roman" panose="02020603050405020304" pitchFamily="18" charset="0"/>
              </a:rPr>
              <a:t> </a:t>
            </a:r>
            <a:r>
              <a:rPr lang="cs-CZ" sz="2300" kern="0" dirty="0" err="1">
                <a:effectLst/>
                <a:latin typeface="Calibri" panose="020F0502020204030204" pitchFamily="34" charset="0"/>
                <a:ea typeface="Times New Roman" panose="02020603050405020304" pitchFamily="18" charset="0"/>
              </a:rPr>
              <a:t>countries</a:t>
            </a:r>
            <a:r>
              <a:rPr lang="cs-CZ" sz="2300" kern="0" dirty="0">
                <a:effectLst/>
                <a:latin typeface="Calibri" panose="020F0502020204030204" pitchFamily="34" charset="0"/>
                <a:ea typeface="Times New Roman" panose="02020603050405020304" pitchFamily="18" charset="0"/>
              </a:rPr>
              <a:t> such as </a:t>
            </a:r>
            <a:r>
              <a:rPr lang="cs-CZ" sz="2300" kern="0" dirty="0" err="1">
                <a:effectLst/>
                <a:latin typeface="Calibri" panose="020F0502020204030204" pitchFamily="34" charset="0"/>
                <a:ea typeface="Times New Roman" panose="02020603050405020304" pitchFamily="18" charset="0"/>
              </a:rPr>
              <a:t>Australia</a:t>
            </a:r>
            <a:r>
              <a:rPr lang="cs-CZ" sz="2300" kern="0" dirty="0">
                <a:effectLst/>
                <a:latin typeface="Calibri" panose="020F0502020204030204" pitchFamily="34" charset="0"/>
                <a:ea typeface="Times New Roman" panose="02020603050405020304" pitchFamily="18" charset="0"/>
              </a:rPr>
              <a:t>, </a:t>
            </a:r>
            <a:r>
              <a:rPr lang="cs-CZ" sz="2300" kern="0" dirty="0" err="1">
                <a:effectLst/>
                <a:latin typeface="Calibri" panose="020F0502020204030204" pitchFamily="34" charset="0"/>
                <a:ea typeface="Times New Roman" panose="02020603050405020304" pitchFamily="18" charset="0"/>
              </a:rPr>
              <a:t>Canada</a:t>
            </a:r>
            <a:r>
              <a:rPr lang="cs-CZ" sz="2300" kern="0" dirty="0">
                <a:effectLst/>
                <a:latin typeface="Calibri" panose="020F0502020204030204" pitchFamily="34" charset="0"/>
                <a:ea typeface="Times New Roman" panose="02020603050405020304" pitchFamily="18" charset="0"/>
              </a:rPr>
              <a:t> and New </a:t>
            </a:r>
            <a:r>
              <a:rPr lang="cs-CZ" sz="2300" kern="0" dirty="0" err="1">
                <a:effectLst/>
                <a:latin typeface="Calibri" panose="020F0502020204030204" pitchFamily="34" charset="0"/>
                <a:ea typeface="Times New Roman" panose="02020603050405020304" pitchFamily="18" charset="0"/>
              </a:rPr>
              <a:t>Zealand</a:t>
            </a:r>
            <a:r>
              <a:rPr lang="cs-CZ" sz="1800" kern="0" dirty="0">
                <a:effectLst/>
                <a:latin typeface="Calibri" panose="020F0502020204030204" pitchFamily="34" charset="0"/>
                <a:ea typeface="Times New Roman" panose="02020603050405020304" pitchFamily="18" charset="0"/>
              </a:rPr>
              <a:t>.</a:t>
            </a:r>
            <a:endParaRPr lang="en-GB" dirty="0"/>
          </a:p>
        </p:txBody>
      </p:sp>
    </p:spTree>
    <p:extLst>
      <p:ext uri="{BB962C8B-B14F-4D97-AF65-F5344CB8AC3E}">
        <p14:creationId xmlns:p14="http://schemas.microsoft.com/office/powerpoint/2010/main" val="23726883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E27EF89-AA7E-AFCD-7689-0878CBF7B312}"/>
              </a:ext>
            </a:extLst>
          </p:cNvPr>
          <p:cNvSpPr>
            <a:spLocks noGrp="1"/>
          </p:cNvSpPr>
          <p:nvPr>
            <p:ph type="title"/>
          </p:nvPr>
        </p:nvSpPr>
        <p:spPr>
          <a:xfrm>
            <a:off x="2592925" y="624110"/>
            <a:ext cx="8911687" cy="817512"/>
          </a:xfrm>
        </p:spPr>
        <p:txBody>
          <a:bodyPr/>
          <a:lstStyle/>
          <a:p>
            <a:pPr algn="ctr"/>
            <a:r>
              <a:rPr lang="cs-CZ" b="1" dirty="0" err="1"/>
              <a:t>Academic</a:t>
            </a:r>
            <a:r>
              <a:rPr lang="cs-CZ" b="1" dirty="0"/>
              <a:t> </a:t>
            </a:r>
            <a:r>
              <a:rPr lang="cs-CZ" b="1" dirty="0" err="1"/>
              <a:t>English</a:t>
            </a:r>
            <a:endParaRPr lang="en-GB" b="1" dirty="0"/>
          </a:p>
        </p:txBody>
      </p:sp>
      <p:sp>
        <p:nvSpPr>
          <p:cNvPr id="3" name="Zástupný obsah 2">
            <a:extLst>
              <a:ext uri="{FF2B5EF4-FFF2-40B4-BE49-F238E27FC236}">
                <a16:creationId xmlns:a16="http://schemas.microsoft.com/office/drawing/2014/main" id="{B43DA8BA-8B91-C12B-62AC-CFEFF3140BE7}"/>
              </a:ext>
            </a:extLst>
          </p:cNvPr>
          <p:cNvSpPr>
            <a:spLocks noGrp="1"/>
          </p:cNvSpPr>
          <p:nvPr>
            <p:ph idx="1"/>
          </p:nvPr>
        </p:nvSpPr>
        <p:spPr>
          <a:xfrm>
            <a:off x="2589212" y="1705232"/>
            <a:ext cx="8915400" cy="4712044"/>
          </a:xfrm>
        </p:spPr>
        <p:txBody>
          <a:bodyPr>
            <a:normAutofit fontScale="92500" lnSpcReduction="20000"/>
          </a:bodyPr>
          <a:lstStyle/>
          <a:p>
            <a:pPr>
              <a:spcAft>
                <a:spcPts val="1500"/>
              </a:spcAft>
            </a:pPr>
            <a:r>
              <a:rPr lang="en-GB" sz="1800" b="1" kern="0" spc="-25" dirty="0">
                <a:solidFill>
                  <a:srgbClr val="10324C"/>
                </a:solidFill>
                <a:effectLst/>
                <a:latin typeface="Calibri" panose="020F0502020204030204" pitchFamily="34" charset="0"/>
                <a:ea typeface="Times New Roman" panose="02020603050405020304" pitchFamily="18" charset="0"/>
                <a:cs typeface="Calibri" panose="020F0502020204030204" pitchFamily="34" charset="0"/>
              </a:rPr>
              <a:t>Academic English (AE) is the specific 'branch' of English we use to read, study, and write about academic subjects. AE typically has its own style, tone, vocabulary, and structure than can differ from everyday English use.</a:t>
            </a:r>
            <a:endParaRPr lang="cs-CZ"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800" b="1" kern="0" spc="-25" dirty="0">
                <a:solidFill>
                  <a:srgbClr val="10324C"/>
                </a:solidFill>
                <a:effectLst/>
                <a:latin typeface="Calibri" panose="020F0502020204030204" pitchFamily="34" charset="0"/>
                <a:ea typeface="Times New Roman" panose="02020603050405020304" pitchFamily="18" charset="0"/>
                <a:cs typeface="Calibri" panose="020F0502020204030204" pitchFamily="34" charset="0"/>
              </a:rPr>
              <a:t>Although Academic English often contains complex vocabulary and sentence structures, good academic writing should still be clear, concise, and easy to read. After all, who really wants to read a sentence that looks like this:</a:t>
            </a:r>
            <a:endParaRPr lang="cs-CZ"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800" b="1" i="1" kern="0" spc="-25" dirty="0">
                <a:solidFill>
                  <a:srgbClr val="10324C"/>
                </a:solidFill>
                <a:effectLst/>
                <a:latin typeface="Calibri" panose="020F0502020204030204" pitchFamily="34" charset="0"/>
                <a:ea typeface="Times New Roman" panose="02020603050405020304" pitchFamily="18" charset="0"/>
                <a:cs typeface="Calibri" panose="020F0502020204030204" pitchFamily="34" charset="0"/>
              </a:rPr>
              <a:t>"It has been unequivocally deliberated for millennia the precise inception of 'language' amongst scholars and linguists alike, for whom the answer appears ineffable.„</a:t>
            </a:r>
            <a:endParaRPr lang="cs-CZ" sz="1800" b="1" i="1" kern="0" spc="-25" dirty="0">
              <a:solidFill>
                <a:srgbClr val="10324C"/>
              </a:solidFill>
              <a:effectLst/>
              <a:latin typeface="Calibri" panose="020F0502020204030204" pitchFamily="34" charset="0"/>
              <a:ea typeface="Times New Roman" panose="02020603050405020304" pitchFamily="18" charset="0"/>
              <a:cs typeface="Calibri" panose="020F0502020204030204" pitchFamily="34" charset="0"/>
            </a:endParaRPr>
          </a:p>
          <a:p>
            <a:pPr marL="0" indent="0">
              <a:buNone/>
            </a:pPr>
            <a:endParaRPr lang="cs-CZ"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800" b="1" kern="0" spc="-25" dirty="0">
                <a:solidFill>
                  <a:srgbClr val="10324C"/>
                </a:solidFill>
                <a:effectLst/>
                <a:latin typeface="Calibri" panose="020F0502020204030204" pitchFamily="34" charset="0"/>
                <a:ea typeface="Times New Roman" panose="02020603050405020304" pitchFamily="18" charset="0"/>
                <a:cs typeface="Calibri" panose="020F0502020204030204" pitchFamily="34" charset="0"/>
              </a:rPr>
              <a:t>Nobody. That's who!</a:t>
            </a:r>
            <a:endParaRPr lang="cs-CZ"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cs-CZ"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800" b="1" kern="0" spc="-25" dirty="0">
                <a:solidFill>
                  <a:srgbClr val="10324C"/>
                </a:solidFill>
                <a:effectLst/>
                <a:latin typeface="Calibri" panose="020F0502020204030204" pitchFamily="34" charset="0"/>
                <a:ea typeface="Times New Roman" panose="02020603050405020304" pitchFamily="18" charset="0"/>
                <a:cs typeface="Calibri" panose="020F0502020204030204" pitchFamily="34" charset="0"/>
              </a:rPr>
              <a:t>An important consideration of Academic English and academic writing is the audience. Generally, when writing an academic piece (e.g., an essay), the intended audience is knowledgeable in the field and is familiar with Academic English. Good academic writers utilize academic vocabulary and structures they believe their readers to be comfortable with and guide them through and explain new or unknown terms and topics.</a:t>
            </a:r>
            <a:endParaRPr lang="cs-CZ"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1156788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475133"/>
          </a:xfrm>
        </p:spPr>
        <p:txBody>
          <a:bodyPr>
            <a:normAutofit fontScale="90000"/>
          </a:bodyPr>
          <a:lstStyle/>
          <a:p>
            <a:pPr algn="ctr"/>
            <a:r>
              <a:rPr lang="en-US" sz="3200" b="1" dirty="0">
                <a:latin typeface="Calibri" panose="020F0502020204030204" pitchFamily="34" charset="0"/>
                <a:cs typeface="Calibri" panose="020F0502020204030204" pitchFamily="34" charset="0"/>
              </a:rPr>
              <a:t>Facts about English</a:t>
            </a:r>
            <a:br>
              <a:rPr lang="cs-CZ" sz="3200" b="1" i="1" dirty="0"/>
            </a:br>
            <a:endParaRPr lang="cs-CZ" sz="3200" dirty="0"/>
          </a:p>
        </p:txBody>
      </p:sp>
      <p:sp>
        <p:nvSpPr>
          <p:cNvPr id="3" name="Zástupný symbol pro obsah 2"/>
          <p:cNvSpPr>
            <a:spLocks noGrp="1"/>
          </p:cNvSpPr>
          <p:nvPr>
            <p:ph idx="1"/>
          </p:nvPr>
        </p:nvSpPr>
        <p:spPr>
          <a:xfrm>
            <a:off x="838200" y="741406"/>
            <a:ext cx="10515600" cy="5651156"/>
          </a:xfrm>
        </p:spPr>
        <p:txBody>
          <a:bodyPr>
            <a:noAutofit/>
          </a:bodyPr>
          <a:lstStyle/>
          <a:p>
            <a:pPr lvl="0"/>
            <a:endParaRPr lang="cs-CZ" sz="1550" b="1" dirty="0"/>
          </a:p>
          <a:p>
            <a:pPr lvl="0"/>
            <a:r>
              <a:rPr lang="en-US" sz="1550" b="1" dirty="0">
                <a:latin typeface="Calibri" panose="020F0502020204030204" pitchFamily="34" charset="0"/>
                <a:cs typeface="Calibri" panose="020F0502020204030204" pitchFamily="34" charset="0"/>
              </a:rPr>
              <a:t>Did you know</a:t>
            </a:r>
            <a:r>
              <a:rPr lang="en-US" sz="1550" dirty="0">
                <a:latin typeface="Calibri" panose="020F0502020204030204" pitchFamily="34" charset="0"/>
                <a:cs typeface="Calibri" panose="020F0502020204030204" pitchFamily="34" charset="0"/>
              </a:rPr>
              <a:t> that English is the most widespread language in the world and is more widely spoken and written than any other language? </a:t>
            </a:r>
            <a:endParaRPr lang="cs-CZ" sz="1550" dirty="0">
              <a:latin typeface="Calibri" panose="020F0502020204030204" pitchFamily="34" charset="0"/>
              <a:cs typeface="Calibri" panose="020F0502020204030204" pitchFamily="34" charset="0"/>
            </a:endParaRPr>
          </a:p>
          <a:p>
            <a:pPr lvl="0"/>
            <a:r>
              <a:rPr lang="en-US" sz="1550" b="1" dirty="0">
                <a:latin typeface="Calibri" panose="020F0502020204030204" pitchFamily="34" charset="0"/>
                <a:cs typeface="Calibri" panose="020F0502020204030204" pitchFamily="34" charset="0"/>
              </a:rPr>
              <a:t>Did you know</a:t>
            </a:r>
            <a:r>
              <a:rPr lang="en-US" sz="1550" dirty="0">
                <a:latin typeface="Calibri" panose="020F0502020204030204" pitchFamily="34" charset="0"/>
                <a:cs typeface="Calibri" panose="020F0502020204030204" pitchFamily="34" charset="0"/>
              </a:rPr>
              <a:t> that over 400 million people use the English vocabulary as a mother tongue, only surpassed in numbers, but not in distribution by speakers of the many varieties of Chinese? </a:t>
            </a:r>
            <a:endParaRPr lang="cs-CZ" sz="1550" dirty="0">
              <a:latin typeface="Calibri" panose="020F0502020204030204" pitchFamily="34" charset="0"/>
              <a:cs typeface="Calibri" panose="020F0502020204030204" pitchFamily="34" charset="0"/>
            </a:endParaRPr>
          </a:p>
          <a:p>
            <a:pPr lvl="0"/>
            <a:r>
              <a:rPr lang="en-US" sz="1550" b="1" dirty="0">
                <a:latin typeface="Calibri" panose="020F0502020204030204" pitchFamily="34" charset="0"/>
                <a:cs typeface="Calibri" panose="020F0502020204030204" pitchFamily="34" charset="0"/>
              </a:rPr>
              <a:t>Did you know</a:t>
            </a:r>
            <a:r>
              <a:rPr lang="en-US" sz="1550" dirty="0">
                <a:latin typeface="Calibri" panose="020F0502020204030204" pitchFamily="34" charset="0"/>
                <a:cs typeface="Calibri" panose="020F0502020204030204" pitchFamily="34" charset="0"/>
              </a:rPr>
              <a:t> that over 700 million people speak English as a foreign language? </a:t>
            </a:r>
            <a:endParaRPr lang="cs-CZ" sz="1550" dirty="0">
              <a:latin typeface="Calibri" panose="020F0502020204030204" pitchFamily="34" charset="0"/>
              <a:cs typeface="Calibri" panose="020F0502020204030204" pitchFamily="34" charset="0"/>
            </a:endParaRPr>
          </a:p>
          <a:p>
            <a:pPr lvl="0"/>
            <a:r>
              <a:rPr lang="en-US" sz="1550" b="1" dirty="0">
                <a:latin typeface="Calibri" panose="020F0502020204030204" pitchFamily="34" charset="0"/>
                <a:cs typeface="Calibri" panose="020F0502020204030204" pitchFamily="34" charset="0"/>
              </a:rPr>
              <a:t>Did you know</a:t>
            </a:r>
            <a:r>
              <a:rPr lang="en-US" sz="1550" dirty="0">
                <a:latin typeface="Calibri" panose="020F0502020204030204" pitchFamily="34" charset="0"/>
                <a:cs typeface="Calibri" panose="020F0502020204030204" pitchFamily="34" charset="0"/>
              </a:rPr>
              <a:t> that of all the world's languages (over 2,700) English is arguably the richest in vocabulary; and that the Oxford English Dictionary lists about 500,000 words, and a further half-million technical and scientific terms remain uncatalogued? </a:t>
            </a:r>
            <a:endParaRPr lang="cs-CZ" sz="1550" dirty="0">
              <a:latin typeface="Calibri" panose="020F0502020204030204" pitchFamily="34" charset="0"/>
              <a:cs typeface="Calibri" panose="020F0502020204030204" pitchFamily="34" charset="0"/>
            </a:endParaRPr>
          </a:p>
          <a:p>
            <a:pPr lvl="0"/>
            <a:r>
              <a:rPr lang="en-US" sz="1550" b="1" dirty="0">
                <a:latin typeface="Calibri" panose="020F0502020204030204" pitchFamily="34" charset="0"/>
                <a:cs typeface="Calibri" panose="020F0502020204030204" pitchFamily="34" charset="0"/>
              </a:rPr>
              <a:t>Did you know</a:t>
            </a:r>
            <a:r>
              <a:rPr lang="en-US" sz="1550" dirty="0">
                <a:latin typeface="Calibri" panose="020F0502020204030204" pitchFamily="34" charset="0"/>
                <a:cs typeface="Calibri" panose="020F0502020204030204" pitchFamily="34" charset="0"/>
              </a:rPr>
              <a:t> that the main language used throughout the world on the internet is English? </a:t>
            </a:r>
            <a:endParaRPr lang="cs-CZ" sz="1550" dirty="0">
              <a:latin typeface="Calibri" panose="020F0502020204030204" pitchFamily="34" charset="0"/>
              <a:cs typeface="Calibri" panose="020F0502020204030204" pitchFamily="34" charset="0"/>
            </a:endParaRPr>
          </a:p>
          <a:p>
            <a:pPr lvl="0"/>
            <a:r>
              <a:rPr lang="en-US" sz="1550" b="1" dirty="0">
                <a:latin typeface="Calibri" panose="020F0502020204030204" pitchFamily="34" charset="0"/>
                <a:cs typeface="Calibri" panose="020F0502020204030204" pitchFamily="34" charset="0"/>
              </a:rPr>
              <a:t>Did you know</a:t>
            </a:r>
            <a:r>
              <a:rPr lang="en-US" sz="1550" dirty="0">
                <a:latin typeface="Calibri" panose="020F0502020204030204" pitchFamily="34" charset="0"/>
                <a:cs typeface="Calibri" panose="020F0502020204030204" pitchFamily="34" charset="0"/>
              </a:rPr>
              <a:t> that more than half of the world's technical and scientific periodicals are in English? </a:t>
            </a:r>
            <a:endParaRPr lang="cs-CZ" sz="1550" dirty="0">
              <a:latin typeface="Calibri" panose="020F0502020204030204" pitchFamily="34" charset="0"/>
              <a:cs typeface="Calibri" panose="020F0502020204030204" pitchFamily="34" charset="0"/>
            </a:endParaRPr>
          </a:p>
          <a:p>
            <a:pPr lvl="0"/>
            <a:r>
              <a:rPr lang="en-US" sz="1550" b="1" dirty="0">
                <a:latin typeface="Calibri" panose="020F0502020204030204" pitchFamily="34" charset="0"/>
                <a:cs typeface="Calibri" panose="020F0502020204030204" pitchFamily="34" charset="0"/>
              </a:rPr>
              <a:t>Did you know</a:t>
            </a:r>
            <a:r>
              <a:rPr lang="en-US" sz="1550" dirty="0">
                <a:latin typeface="Calibri" panose="020F0502020204030204" pitchFamily="34" charset="0"/>
                <a:cs typeface="Calibri" panose="020F0502020204030204" pitchFamily="34" charset="0"/>
              </a:rPr>
              <a:t> that English is the medium for 80% of the information stored in the world's computers? </a:t>
            </a:r>
            <a:endParaRPr lang="cs-CZ" sz="1550" dirty="0">
              <a:latin typeface="Calibri" panose="020F0502020204030204" pitchFamily="34" charset="0"/>
              <a:cs typeface="Calibri" panose="020F0502020204030204" pitchFamily="34" charset="0"/>
            </a:endParaRPr>
          </a:p>
          <a:p>
            <a:pPr lvl="0"/>
            <a:r>
              <a:rPr lang="en-US" sz="1550" b="1" dirty="0">
                <a:latin typeface="Calibri" panose="020F0502020204030204" pitchFamily="34" charset="0"/>
                <a:cs typeface="Calibri" panose="020F0502020204030204" pitchFamily="34" charset="0"/>
              </a:rPr>
              <a:t>Did you know</a:t>
            </a:r>
            <a:r>
              <a:rPr lang="en-US" sz="1550" dirty="0">
                <a:latin typeface="Calibri" panose="020F0502020204030204" pitchFamily="34" charset="0"/>
                <a:cs typeface="Calibri" panose="020F0502020204030204" pitchFamily="34" charset="0"/>
              </a:rPr>
              <a:t> that 5 of the largest broadcasting companies in the world (CBS, NBC, ABC, BBC and CBC) transmit in English, reaching millions and millions of people all over the world? </a:t>
            </a:r>
            <a:endParaRPr lang="cs-CZ" sz="1550" dirty="0">
              <a:latin typeface="Calibri" panose="020F0502020204030204" pitchFamily="34" charset="0"/>
              <a:cs typeface="Calibri" panose="020F0502020204030204" pitchFamily="34" charset="0"/>
            </a:endParaRPr>
          </a:p>
          <a:p>
            <a:pPr lvl="0"/>
            <a:r>
              <a:rPr lang="en-US" sz="1550" b="1" dirty="0">
                <a:latin typeface="Calibri" panose="020F0502020204030204" pitchFamily="34" charset="0"/>
                <a:cs typeface="Calibri" panose="020F0502020204030204" pitchFamily="34" charset="0"/>
              </a:rPr>
              <a:t>Did you know </a:t>
            </a:r>
            <a:r>
              <a:rPr lang="en-US" sz="1550" dirty="0">
                <a:latin typeface="Calibri" panose="020F0502020204030204" pitchFamily="34" charset="0"/>
                <a:cs typeface="Calibri" panose="020F0502020204030204" pitchFamily="34" charset="0"/>
              </a:rPr>
              <a:t>that the oldest word in English is “town.”?</a:t>
            </a:r>
            <a:endParaRPr lang="cs-CZ" sz="1550" dirty="0">
              <a:latin typeface="Calibri" panose="020F0502020204030204" pitchFamily="34" charset="0"/>
              <a:cs typeface="Calibri" panose="020F0502020204030204" pitchFamily="34" charset="0"/>
            </a:endParaRPr>
          </a:p>
          <a:p>
            <a:pPr lvl="0"/>
            <a:r>
              <a:rPr lang="en-US" sz="1550" b="1" dirty="0">
                <a:latin typeface="Calibri" panose="020F0502020204030204" pitchFamily="34" charset="0"/>
                <a:cs typeface="Calibri" panose="020F0502020204030204" pitchFamily="34" charset="0"/>
              </a:rPr>
              <a:t>Did you know </a:t>
            </a:r>
            <a:r>
              <a:rPr lang="en-US" sz="1550" dirty="0">
                <a:latin typeface="Calibri" panose="020F0502020204030204" pitchFamily="34" charset="0"/>
                <a:cs typeface="Calibri" panose="020F0502020204030204" pitchFamily="34" charset="0"/>
              </a:rPr>
              <a:t>that there is a word “</a:t>
            </a:r>
            <a:r>
              <a:rPr lang="en-US" sz="1550" dirty="0" err="1">
                <a:latin typeface="Calibri" panose="020F0502020204030204" pitchFamily="34" charset="0"/>
                <a:cs typeface="Calibri" panose="020F0502020204030204" pitchFamily="34" charset="0"/>
              </a:rPr>
              <a:t>Ough</a:t>
            </a:r>
            <a:r>
              <a:rPr lang="en-US" sz="1550" dirty="0">
                <a:latin typeface="Calibri" panose="020F0502020204030204" pitchFamily="34" charset="0"/>
                <a:cs typeface="Calibri" panose="020F0502020204030204" pitchFamily="34" charset="0"/>
              </a:rPr>
              <a:t>” which can be written and pronounced in 9 different ways? “A rough-coated, dough-faced, thoughtful ploughman strode through the streets of Scarborough; after falling into a slough, he coughed and hiccoughed.” </a:t>
            </a:r>
            <a:endParaRPr lang="cs-CZ" sz="1550" dirty="0">
              <a:latin typeface="Calibri" panose="020F0502020204030204" pitchFamily="34" charset="0"/>
              <a:cs typeface="Calibri" panose="020F0502020204030204" pitchFamily="34" charset="0"/>
            </a:endParaRPr>
          </a:p>
          <a:p>
            <a:endParaRPr lang="cs-CZ" sz="1550" dirty="0"/>
          </a:p>
        </p:txBody>
      </p:sp>
    </p:spTree>
    <p:extLst>
      <p:ext uri="{BB962C8B-B14F-4D97-AF65-F5344CB8AC3E}">
        <p14:creationId xmlns:p14="http://schemas.microsoft.com/office/powerpoint/2010/main" val="76446374"/>
      </p:ext>
    </p:extLst>
  </p:cSld>
  <p:clrMapOvr>
    <a:masterClrMapping/>
  </p:clrMapOvr>
</p:sld>
</file>

<file path=ppt/theme/theme1.xml><?xml version="1.0" encoding="utf-8"?>
<a:theme xmlns:a="http://schemas.openxmlformats.org/drawingml/2006/main" name="Stébla">
  <a:themeElements>
    <a:clrScheme name="Stébla">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Stébla">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tébla">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148</TotalTime>
  <Words>791</Words>
  <Application>Microsoft Office PowerPoint</Application>
  <PresentationFormat>Širokoúhlá obrazovka</PresentationFormat>
  <Paragraphs>44</Paragraphs>
  <Slides>5</Slides>
  <Notes>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5</vt:i4>
      </vt:variant>
    </vt:vector>
  </HeadingPairs>
  <TitlesOfParts>
    <vt:vector size="12" baseType="lpstr">
      <vt:lpstr>Arial</vt:lpstr>
      <vt:lpstr>Calibri</vt:lpstr>
      <vt:lpstr>Century Gothic</vt:lpstr>
      <vt:lpstr>Symbol</vt:lpstr>
      <vt:lpstr>Times New Roman</vt:lpstr>
      <vt:lpstr>Wingdings 3</vt:lpstr>
      <vt:lpstr>Stébla</vt:lpstr>
      <vt:lpstr>Course description</vt:lpstr>
      <vt:lpstr>Credit requirements</vt:lpstr>
      <vt:lpstr>What is IELTS?</vt:lpstr>
      <vt:lpstr>Academic English</vt:lpstr>
      <vt:lpstr>Facts about English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difference between general and academic English</dc:title>
  <dc:creator>Konárková, Michaela</dc:creator>
  <cp:lastModifiedBy>Michaela Konárková</cp:lastModifiedBy>
  <cp:revision>24</cp:revision>
  <dcterms:created xsi:type="dcterms:W3CDTF">2017-10-02T08:16:22Z</dcterms:created>
  <dcterms:modified xsi:type="dcterms:W3CDTF">2024-02-13T13:46:47Z</dcterms:modified>
</cp:coreProperties>
</file>