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17" r:id="rId47"/>
    <p:sldId id="318" r:id="rId48"/>
    <p:sldId id="319" r:id="rId49"/>
    <p:sldId id="320" r:id="rId50"/>
    <p:sldId id="306" r:id="rId51"/>
    <p:sldId id="314" r:id="rId52"/>
    <p:sldId id="316" r:id="rId53"/>
    <p:sldId id="327" r:id="rId54"/>
    <p:sldId id="328" r:id="rId55"/>
    <p:sldId id="307" r:id="rId56"/>
    <p:sldId id="305" r:id="rId57"/>
    <p:sldId id="308" r:id="rId58"/>
    <p:sldId id="309" r:id="rId59"/>
    <p:sldId id="310" r:id="rId60"/>
    <p:sldId id="311" r:id="rId61"/>
    <p:sldId id="312" r:id="rId62"/>
    <p:sldId id="321" r:id="rId63"/>
    <p:sldId id="322" r:id="rId64"/>
    <p:sldId id="323" r:id="rId65"/>
    <p:sldId id="324" r:id="rId66"/>
    <p:sldId id="325" r:id="rId67"/>
    <p:sldId id="326" r:id="rId68"/>
  </p:sldIdLst>
  <p:sldSz cx="12192000" cy="6858000"/>
  <p:notesSz cx="6797675" cy="9872663"/>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10/6/2021</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806153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10/6/2021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030707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10/6/2021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831773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10/6/2021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000977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10/6/2021</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671810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10/6/2021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260725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10/6/2021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944636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10/6/2021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197500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10/6/2021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900885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10/6/2021</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1378064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10/6/2021</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73740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10/6/2021</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870912739"/>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CD695D-2731-4AA3-A548-860D0B3E8851}"/>
              </a:ext>
            </a:extLst>
          </p:cNvPr>
          <p:cNvPicPr>
            <a:picLocks noChangeAspect="1"/>
          </p:cNvPicPr>
          <p:nvPr/>
        </p:nvPicPr>
        <p:blipFill rotWithShape="1">
          <a:blip r:embed="rId2"/>
          <a:srcRect t="24945" b="19133"/>
          <a:stretch/>
        </p:blipFill>
        <p:spPr>
          <a:xfrm>
            <a:off x="-1" y="8888"/>
            <a:ext cx="12192000" cy="4551026"/>
          </a:xfrm>
          <a:prstGeom prst="rect">
            <a:avLst/>
          </a:prstGeom>
        </p:spPr>
      </p:pic>
      <p:sp>
        <p:nvSpPr>
          <p:cNvPr id="9" name="Rectangle 8">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11" name="Rectangle 10">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Nadpis 1">
            <a:extLst>
              <a:ext uri="{FF2B5EF4-FFF2-40B4-BE49-F238E27FC236}">
                <a16:creationId xmlns:a16="http://schemas.microsoft.com/office/drawing/2014/main" id="{BCA8A7B7-CEE6-42A0-936B-7DDE89CC27D8}"/>
              </a:ext>
            </a:extLst>
          </p:cNvPr>
          <p:cNvSpPr>
            <a:spLocks noGrp="1"/>
          </p:cNvSpPr>
          <p:nvPr>
            <p:ph type="ctrTitle"/>
          </p:nvPr>
        </p:nvSpPr>
        <p:spPr>
          <a:xfrm>
            <a:off x="372723" y="4956811"/>
            <a:ext cx="11439414" cy="897439"/>
          </a:xfrm>
        </p:spPr>
        <p:txBody>
          <a:bodyPr>
            <a:normAutofit/>
          </a:bodyPr>
          <a:lstStyle/>
          <a:p>
            <a:r>
              <a:rPr lang="cs-CZ" sz="4800" b="1" dirty="0">
                <a:solidFill>
                  <a:srgbClr val="C00000"/>
                </a:solidFill>
              </a:rPr>
              <a:t>Jazyková cvičení V</a:t>
            </a:r>
            <a:endParaRPr lang="cs-CZ" sz="2800" dirty="0">
              <a:solidFill>
                <a:srgbClr val="C00000"/>
              </a:solidFill>
            </a:endParaRPr>
          </a:p>
        </p:txBody>
      </p:sp>
      <p:sp>
        <p:nvSpPr>
          <p:cNvPr id="3" name="Podnadpis 2">
            <a:extLst>
              <a:ext uri="{FF2B5EF4-FFF2-40B4-BE49-F238E27FC236}">
                <a16:creationId xmlns:a16="http://schemas.microsoft.com/office/drawing/2014/main" id="{F289B250-BBA7-4084-9620-20778846EF36}"/>
              </a:ext>
            </a:extLst>
          </p:cNvPr>
          <p:cNvSpPr>
            <a:spLocks noGrp="1"/>
          </p:cNvSpPr>
          <p:nvPr>
            <p:ph type="subTitle" idx="1"/>
          </p:nvPr>
        </p:nvSpPr>
        <p:spPr>
          <a:xfrm>
            <a:off x="764275" y="5783001"/>
            <a:ext cx="10656310" cy="425961"/>
          </a:xfrm>
        </p:spPr>
        <p:txBody>
          <a:bodyPr>
            <a:normAutofit fontScale="92500" lnSpcReduction="20000"/>
          </a:bodyPr>
          <a:lstStyle/>
          <a:p>
            <a:r>
              <a:rPr lang="ru-RU" sz="2800" b="1" dirty="0">
                <a:solidFill>
                  <a:srgbClr val="FF0000"/>
                </a:solidFill>
              </a:rPr>
              <a:t>ГРАММАТИКА</a:t>
            </a:r>
            <a:endParaRPr lang="cs-CZ" sz="2800" b="1" dirty="0">
              <a:solidFill>
                <a:srgbClr val="FF0000"/>
              </a:solidFill>
            </a:endParaRPr>
          </a:p>
        </p:txBody>
      </p:sp>
    </p:spTree>
    <p:extLst>
      <p:ext uri="{BB962C8B-B14F-4D97-AF65-F5344CB8AC3E}">
        <p14:creationId xmlns:p14="http://schemas.microsoft.com/office/powerpoint/2010/main" val="139559916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768858-AED9-4A75-A856-DD320A343867}"/>
              </a:ext>
            </a:extLst>
          </p:cNvPr>
          <p:cNvSpPr>
            <a:spLocks noGrp="1"/>
          </p:cNvSpPr>
          <p:nvPr>
            <p:ph type="title"/>
          </p:nvPr>
        </p:nvSpPr>
        <p:spPr>
          <a:xfrm>
            <a:off x="1066800" y="355106"/>
            <a:ext cx="10058400" cy="1117549"/>
          </a:xfrm>
        </p:spPr>
        <p:txBody>
          <a:bodyPr/>
          <a:lstStyle/>
          <a:p>
            <a:pPr algn="ctr"/>
            <a:r>
              <a:rPr lang="ru-RU" sz="4000" dirty="0">
                <a:solidFill>
                  <a:srgbClr val="00B050"/>
                </a:solidFill>
                <a:latin typeface="Arial" panose="020B0604020202020204" pitchFamily="34" charset="0"/>
                <a:ea typeface="+mj-ea"/>
                <a:cs typeface="Arial" panose="020B0604020202020204" pitchFamily="34" charset="0"/>
              </a:rPr>
              <a:t>Классы глагола</a:t>
            </a:r>
            <a:endParaRPr lang="cs-CZ" dirty="0">
              <a:solidFill>
                <a:srgbClr val="00B050"/>
              </a:solidFill>
              <a:latin typeface="Arial" panose="020B0604020202020204" pitchFamily="34" charset="0"/>
              <a:cs typeface="Arial" panose="020B0604020202020204" pitchFamily="34" charset="0"/>
            </a:endParaRPr>
          </a:p>
        </p:txBody>
      </p:sp>
      <p:graphicFrame>
        <p:nvGraphicFramePr>
          <p:cNvPr id="3" name="Zástupný symbol pro obsah 4">
            <a:extLst>
              <a:ext uri="{FF2B5EF4-FFF2-40B4-BE49-F238E27FC236}">
                <a16:creationId xmlns:a16="http://schemas.microsoft.com/office/drawing/2014/main" id="{C065FEAE-077A-497F-8F0A-93D07CB47A57}"/>
              </a:ext>
            </a:extLst>
          </p:cNvPr>
          <p:cNvGraphicFramePr>
            <a:graphicFrameLocks/>
          </p:cNvGraphicFramePr>
          <p:nvPr>
            <p:extLst>
              <p:ext uri="{D42A27DB-BD31-4B8C-83A1-F6EECF244321}">
                <p14:modId xmlns:p14="http://schemas.microsoft.com/office/powerpoint/2010/main" val="2060557699"/>
              </p:ext>
            </p:extLst>
          </p:nvPr>
        </p:nvGraphicFramePr>
        <p:xfrm>
          <a:off x="1817449" y="1472655"/>
          <a:ext cx="8557101" cy="4199388"/>
        </p:xfrm>
        <a:graphic>
          <a:graphicData uri="http://schemas.openxmlformats.org/drawingml/2006/table">
            <a:tbl>
              <a:tblPr firstRow="1" firstCol="1" bandRow="1"/>
              <a:tblGrid>
                <a:gridCol w="1391293">
                  <a:extLst>
                    <a:ext uri="{9D8B030D-6E8A-4147-A177-3AD203B41FA5}">
                      <a16:colId xmlns:a16="http://schemas.microsoft.com/office/drawing/2014/main" val="20000"/>
                    </a:ext>
                  </a:extLst>
                </a:gridCol>
                <a:gridCol w="1623720">
                  <a:extLst>
                    <a:ext uri="{9D8B030D-6E8A-4147-A177-3AD203B41FA5}">
                      <a16:colId xmlns:a16="http://schemas.microsoft.com/office/drawing/2014/main" val="20001"/>
                    </a:ext>
                  </a:extLst>
                </a:gridCol>
                <a:gridCol w="1623720">
                  <a:extLst>
                    <a:ext uri="{9D8B030D-6E8A-4147-A177-3AD203B41FA5}">
                      <a16:colId xmlns:a16="http://schemas.microsoft.com/office/drawing/2014/main" val="20002"/>
                    </a:ext>
                  </a:extLst>
                </a:gridCol>
                <a:gridCol w="1308333">
                  <a:extLst>
                    <a:ext uri="{9D8B030D-6E8A-4147-A177-3AD203B41FA5}">
                      <a16:colId xmlns:a16="http://schemas.microsoft.com/office/drawing/2014/main" val="20003"/>
                    </a:ext>
                  </a:extLst>
                </a:gridCol>
                <a:gridCol w="2610035">
                  <a:extLst>
                    <a:ext uri="{9D8B030D-6E8A-4147-A177-3AD203B41FA5}">
                      <a16:colId xmlns:a16="http://schemas.microsoft.com/office/drawing/2014/main" val="20004"/>
                    </a:ext>
                  </a:extLst>
                </a:gridCol>
              </a:tblGrid>
              <a:tr h="314151">
                <a:tc gridSpan="5">
                  <a:txBody>
                    <a:bodyPr/>
                    <a:lstStyle/>
                    <a:p>
                      <a:pPr algn="ctr">
                        <a:lnSpc>
                          <a:spcPct val="115000"/>
                        </a:lnSpc>
                        <a:spcAft>
                          <a:spcPts val="0"/>
                        </a:spcAft>
                      </a:pPr>
                      <a:r>
                        <a:rPr lang="ru-RU" sz="2000" b="1" dirty="0">
                          <a:effectLst/>
                          <a:latin typeface="Arial" panose="020B0604020202020204" pitchFamily="34" charset="0"/>
                          <a:ea typeface="Times New Roman"/>
                          <a:cs typeface="Arial" panose="020B0604020202020204" pitchFamily="34" charset="0"/>
                        </a:rPr>
                        <a:t>Таблица классов глаголов</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314151">
                <a:tc>
                  <a:txBody>
                    <a:bodyPr/>
                    <a:lstStyle/>
                    <a:p>
                      <a:pPr>
                        <a:lnSpc>
                          <a:spcPct val="115000"/>
                        </a:lnSpc>
                        <a:spcAft>
                          <a:spcPts val="0"/>
                        </a:spcAft>
                      </a:pPr>
                      <a:r>
                        <a:rPr lang="ru-RU" sz="2000" b="1" dirty="0">
                          <a:effectLst/>
                          <a:latin typeface="Arial" panose="020B0604020202020204" pitchFamily="34" charset="0"/>
                          <a:ea typeface="Times New Roman"/>
                          <a:cs typeface="Arial" panose="020B0604020202020204" pitchFamily="34" charset="0"/>
                        </a:rPr>
                        <a:t> </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b="1" dirty="0">
                          <a:effectLst/>
                          <a:latin typeface="Arial" panose="020B0604020202020204" pitchFamily="34" charset="0"/>
                          <a:ea typeface="Times New Roman"/>
                          <a:cs typeface="Arial" panose="020B0604020202020204" pitchFamily="34" charset="0"/>
                        </a:rPr>
                        <a:t>Класс</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b="1" dirty="0">
                          <a:effectLst/>
                          <a:latin typeface="Arial" panose="020B0604020202020204" pitchFamily="34" charset="0"/>
                          <a:ea typeface="Times New Roman"/>
                          <a:cs typeface="Arial" panose="020B0604020202020204" pitchFamily="34" charset="0"/>
                        </a:rPr>
                        <a:t>ОП/ОН</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b="1" dirty="0">
                          <a:effectLst/>
                          <a:latin typeface="Arial" panose="020B0604020202020204" pitchFamily="34" charset="0"/>
                          <a:ea typeface="Times New Roman"/>
                          <a:cs typeface="Arial" panose="020B0604020202020204" pitchFamily="34" charset="0"/>
                        </a:rPr>
                        <a:t>Тип спр.</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b="1" dirty="0">
                          <a:effectLst/>
                          <a:latin typeface="Arial" panose="020B0604020202020204" pitchFamily="34" charset="0"/>
                          <a:ea typeface="Times New Roman"/>
                          <a:cs typeface="Arial" panose="020B0604020202020204" pitchFamily="34" charset="0"/>
                        </a:rPr>
                        <a:t>Пример</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14151">
                <a:tc rowSpan="5">
                  <a:txBody>
                    <a:bodyPr/>
                    <a:lstStyle/>
                    <a:p>
                      <a:pPr>
                        <a:lnSpc>
                          <a:spcPct val="115000"/>
                        </a:lnSpc>
                        <a:spcAft>
                          <a:spcPts val="0"/>
                        </a:spcAft>
                      </a:pPr>
                      <a:r>
                        <a:rPr lang="ru-RU" sz="2000" b="1" dirty="0">
                          <a:effectLst/>
                          <a:latin typeface="Arial" panose="020B0604020202020204" pitchFamily="34" charset="0"/>
                          <a:ea typeface="Times New Roman"/>
                          <a:cs typeface="Arial" panose="020B0604020202020204" pitchFamily="34" charset="0"/>
                        </a:rPr>
                        <a:t>ПГ</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b="1" dirty="0">
                          <a:effectLst/>
                          <a:latin typeface="Arial" panose="020B0604020202020204" pitchFamily="34" charset="0"/>
                          <a:ea typeface="Times New Roman"/>
                          <a:cs typeface="Arial" panose="020B0604020202020204" pitchFamily="34" charset="0"/>
                        </a:rPr>
                        <a:t>1</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b="1" dirty="0">
                          <a:solidFill>
                            <a:srgbClr val="FF0000"/>
                          </a:solidFill>
                          <a:effectLst/>
                          <a:latin typeface="Arial" panose="020B0604020202020204" pitchFamily="34" charset="0"/>
                          <a:ea typeface="Times New Roman"/>
                          <a:cs typeface="Arial" panose="020B0604020202020204" pitchFamily="34" charset="0"/>
                        </a:rPr>
                        <a:t>А/</a:t>
                      </a:r>
                      <a:r>
                        <a:rPr lang="cs-CZ" sz="2000" b="1" dirty="0">
                          <a:solidFill>
                            <a:srgbClr val="FF0000"/>
                          </a:solidFill>
                          <a:effectLst/>
                          <a:latin typeface="Arial" panose="020B0604020202020204" pitchFamily="34" charset="0"/>
                          <a:ea typeface="Times New Roman"/>
                          <a:cs typeface="Arial" panose="020B0604020202020204" pitchFamily="34" charset="0"/>
                        </a:rPr>
                        <a:t>AJ</a:t>
                      </a:r>
                      <a:endParaRPr lang="cs-CZ" sz="2000" b="1" dirty="0">
                        <a:solidFill>
                          <a:srgbClr val="FF0000"/>
                        </a:solidFill>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b="1" dirty="0">
                          <a:effectLst/>
                          <a:latin typeface="Arial" panose="020B0604020202020204" pitchFamily="34" charset="0"/>
                          <a:ea typeface="Times New Roman"/>
                          <a:cs typeface="Arial" panose="020B0604020202020204" pitchFamily="34" charset="0"/>
                        </a:rPr>
                        <a:t>1</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b="1" dirty="0">
                          <a:effectLst/>
                          <a:latin typeface="Arial" panose="020B0604020202020204" pitchFamily="34" charset="0"/>
                          <a:ea typeface="Times New Roman"/>
                          <a:cs typeface="Arial" panose="020B0604020202020204" pitchFamily="34" charset="0"/>
                        </a:rPr>
                        <a:t>дум</a:t>
                      </a:r>
                      <a:r>
                        <a:rPr lang="ru-RU" sz="2000" b="1" dirty="0">
                          <a:solidFill>
                            <a:srgbClr val="FF0000"/>
                          </a:solidFill>
                          <a:effectLst/>
                          <a:latin typeface="Arial" panose="020B0604020202020204" pitchFamily="34" charset="0"/>
                          <a:ea typeface="Times New Roman"/>
                          <a:cs typeface="Arial" panose="020B0604020202020204" pitchFamily="34" charset="0"/>
                        </a:rPr>
                        <a:t>а</a:t>
                      </a:r>
                      <a:r>
                        <a:rPr lang="ru-RU" sz="2000" b="1" dirty="0">
                          <a:effectLst/>
                          <a:latin typeface="Arial" panose="020B0604020202020204" pitchFamily="34" charset="0"/>
                          <a:ea typeface="Times New Roman"/>
                          <a:cs typeface="Arial" panose="020B0604020202020204" pitchFamily="34" charset="0"/>
                        </a:rPr>
                        <a:t>- / дум</a:t>
                      </a:r>
                      <a:r>
                        <a:rPr lang="ru-RU" sz="2000" b="1" dirty="0">
                          <a:solidFill>
                            <a:srgbClr val="FF0000"/>
                          </a:solidFill>
                          <a:effectLst/>
                          <a:latin typeface="Arial" panose="020B0604020202020204" pitchFamily="34" charset="0"/>
                          <a:ea typeface="Times New Roman"/>
                          <a:cs typeface="Arial" panose="020B0604020202020204" pitchFamily="34" charset="0"/>
                        </a:rPr>
                        <a:t>а</a:t>
                      </a:r>
                      <a:r>
                        <a:rPr lang="cs-CZ" sz="2000" b="1" dirty="0">
                          <a:solidFill>
                            <a:srgbClr val="FF0000"/>
                          </a:solidFill>
                          <a:effectLst/>
                          <a:latin typeface="Arial" panose="020B0604020202020204" pitchFamily="34" charset="0"/>
                          <a:ea typeface="Times New Roman"/>
                          <a:cs typeface="Arial" panose="020B0604020202020204" pitchFamily="34" charset="0"/>
                        </a:rPr>
                        <a:t>j</a:t>
                      </a:r>
                      <a:r>
                        <a:rPr lang="ru-RU" sz="2000" b="1" dirty="0">
                          <a:effectLst/>
                          <a:latin typeface="Arial" panose="020B0604020202020204" pitchFamily="34" charset="0"/>
                          <a:ea typeface="Times New Roman"/>
                          <a:cs typeface="Arial" panose="020B0604020202020204" pitchFamily="34" charset="0"/>
                        </a:rPr>
                        <a:t>-</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14151">
                <a:tc vMerge="1">
                  <a:txBody>
                    <a:bodyPr/>
                    <a:lstStyle/>
                    <a:p>
                      <a:endParaRPr lang="cs-CZ"/>
                    </a:p>
                  </a:txBody>
                  <a:tcPr/>
                </a:tc>
                <a:tc>
                  <a:txBody>
                    <a:bodyPr/>
                    <a:lstStyle/>
                    <a:p>
                      <a:pPr>
                        <a:lnSpc>
                          <a:spcPct val="115000"/>
                        </a:lnSpc>
                        <a:spcAft>
                          <a:spcPts val="0"/>
                        </a:spcAft>
                      </a:pPr>
                      <a:r>
                        <a:rPr lang="ru-RU" sz="2000" b="1" dirty="0">
                          <a:effectLst/>
                          <a:latin typeface="Arial" panose="020B0604020202020204" pitchFamily="34" charset="0"/>
                          <a:ea typeface="Times New Roman"/>
                          <a:cs typeface="Arial" panose="020B0604020202020204" pitchFamily="34" charset="0"/>
                        </a:rPr>
                        <a:t>2</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b="1" dirty="0">
                          <a:solidFill>
                            <a:srgbClr val="FF0000"/>
                          </a:solidFill>
                          <a:effectLst/>
                          <a:latin typeface="Arial" panose="020B0604020202020204" pitchFamily="34" charset="0"/>
                          <a:ea typeface="Times New Roman"/>
                          <a:cs typeface="Arial" panose="020B0604020202020204" pitchFamily="34" charset="0"/>
                        </a:rPr>
                        <a:t>Е/Е</a:t>
                      </a:r>
                      <a:r>
                        <a:rPr lang="cs-CZ" sz="2000" b="1" dirty="0">
                          <a:solidFill>
                            <a:srgbClr val="FF0000"/>
                          </a:solidFill>
                          <a:effectLst/>
                          <a:latin typeface="Arial" panose="020B0604020202020204" pitchFamily="34" charset="0"/>
                          <a:ea typeface="Times New Roman"/>
                          <a:cs typeface="Arial" panose="020B0604020202020204" pitchFamily="34" charset="0"/>
                        </a:rPr>
                        <a:t>J</a:t>
                      </a:r>
                      <a:endParaRPr lang="cs-CZ" sz="2000" b="1" dirty="0">
                        <a:solidFill>
                          <a:srgbClr val="FF0000"/>
                        </a:solidFill>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b="1" dirty="0">
                          <a:effectLst/>
                          <a:latin typeface="Arial" panose="020B0604020202020204" pitchFamily="34" charset="0"/>
                          <a:ea typeface="Times New Roman"/>
                          <a:cs typeface="Arial" panose="020B0604020202020204" pitchFamily="34" charset="0"/>
                        </a:rPr>
                        <a:t>1</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b="1" dirty="0">
                          <a:effectLst/>
                          <a:latin typeface="Arial" panose="020B0604020202020204" pitchFamily="34" charset="0"/>
                          <a:ea typeface="Times New Roman"/>
                          <a:cs typeface="Arial" panose="020B0604020202020204" pitchFamily="34" charset="0"/>
                        </a:rPr>
                        <a:t>красн</a:t>
                      </a:r>
                      <a:r>
                        <a:rPr lang="ru-RU" sz="2000" b="1" dirty="0">
                          <a:solidFill>
                            <a:srgbClr val="FF0000"/>
                          </a:solidFill>
                          <a:effectLst/>
                          <a:latin typeface="Arial" panose="020B0604020202020204" pitchFamily="34" charset="0"/>
                          <a:ea typeface="Times New Roman"/>
                          <a:cs typeface="Arial" panose="020B0604020202020204" pitchFamily="34" charset="0"/>
                        </a:rPr>
                        <a:t>е</a:t>
                      </a:r>
                      <a:r>
                        <a:rPr lang="ru-RU" sz="2000" b="1" dirty="0">
                          <a:effectLst/>
                          <a:latin typeface="Arial" panose="020B0604020202020204" pitchFamily="34" charset="0"/>
                          <a:ea typeface="Times New Roman"/>
                          <a:cs typeface="Arial" panose="020B0604020202020204" pitchFamily="34" charset="0"/>
                        </a:rPr>
                        <a:t>- / красн</a:t>
                      </a:r>
                      <a:r>
                        <a:rPr lang="ru-RU" sz="2000" b="1" dirty="0">
                          <a:solidFill>
                            <a:srgbClr val="FF0000"/>
                          </a:solidFill>
                          <a:effectLst/>
                          <a:latin typeface="Arial" panose="020B0604020202020204" pitchFamily="34" charset="0"/>
                          <a:ea typeface="Times New Roman"/>
                          <a:cs typeface="Arial" panose="020B0604020202020204" pitchFamily="34" charset="0"/>
                        </a:rPr>
                        <a:t>е</a:t>
                      </a:r>
                      <a:r>
                        <a:rPr lang="cs-CZ" sz="2000" b="1" dirty="0">
                          <a:solidFill>
                            <a:srgbClr val="FF0000"/>
                          </a:solidFill>
                          <a:effectLst/>
                          <a:latin typeface="Arial" panose="020B0604020202020204" pitchFamily="34" charset="0"/>
                          <a:ea typeface="Times New Roman"/>
                          <a:cs typeface="Arial" panose="020B0604020202020204" pitchFamily="34" charset="0"/>
                        </a:rPr>
                        <a:t>j</a:t>
                      </a:r>
                      <a:r>
                        <a:rPr lang="ru-RU" sz="2000" b="1" dirty="0">
                          <a:effectLst/>
                          <a:latin typeface="Arial" panose="020B0604020202020204" pitchFamily="34" charset="0"/>
                          <a:ea typeface="Times New Roman"/>
                          <a:cs typeface="Arial" panose="020B0604020202020204" pitchFamily="34" charset="0"/>
                        </a:rPr>
                        <a:t>-</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14151">
                <a:tc vMerge="1">
                  <a:txBody>
                    <a:bodyPr/>
                    <a:lstStyle/>
                    <a:p>
                      <a:endParaRPr lang="cs-CZ"/>
                    </a:p>
                  </a:txBody>
                  <a:tcPr/>
                </a:tc>
                <a:tc>
                  <a:txBody>
                    <a:bodyPr/>
                    <a:lstStyle/>
                    <a:p>
                      <a:pPr>
                        <a:lnSpc>
                          <a:spcPct val="115000"/>
                        </a:lnSpc>
                        <a:spcAft>
                          <a:spcPts val="0"/>
                        </a:spcAft>
                      </a:pPr>
                      <a:r>
                        <a:rPr lang="ru-RU" sz="2000" b="1" dirty="0">
                          <a:effectLst/>
                          <a:latin typeface="Arial" panose="020B0604020202020204" pitchFamily="34" charset="0"/>
                          <a:ea typeface="Times New Roman"/>
                          <a:cs typeface="Arial" panose="020B0604020202020204" pitchFamily="34" charset="0"/>
                        </a:rPr>
                        <a:t>3</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2000" b="1" dirty="0">
                          <a:solidFill>
                            <a:srgbClr val="FF0000"/>
                          </a:solidFill>
                          <a:effectLst/>
                          <a:latin typeface="Arial" panose="020B0604020202020204" pitchFamily="34" charset="0"/>
                          <a:ea typeface="Times New Roman"/>
                          <a:cs typeface="Arial" panose="020B0604020202020204" pitchFamily="34" charset="0"/>
                        </a:rPr>
                        <a:t>OVA/UJ</a:t>
                      </a:r>
                      <a:endParaRPr lang="cs-CZ" sz="2000" b="1" dirty="0">
                        <a:solidFill>
                          <a:srgbClr val="FF0000"/>
                        </a:solidFill>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2000" b="1" dirty="0">
                          <a:effectLst/>
                          <a:latin typeface="Arial" panose="020B0604020202020204" pitchFamily="34" charset="0"/>
                          <a:ea typeface="Times New Roman"/>
                          <a:cs typeface="Arial" panose="020B0604020202020204" pitchFamily="34" charset="0"/>
                        </a:rPr>
                        <a:t>1</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b="1" dirty="0">
                          <a:effectLst/>
                          <a:latin typeface="Arial" panose="020B0604020202020204" pitchFamily="34" charset="0"/>
                          <a:ea typeface="Times New Roman"/>
                          <a:cs typeface="Arial" panose="020B0604020202020204" pitchFamily="34" charset="0"/>
                        </a:rPr>
                        <a:t>бесед</a:t>
                      </a:r>
                      <a:r>
                        <a:rPr lang="ru-RU" sz="2000" b="1" dirty="0">
                          <a:solidFill>
                            <a:srgbClr val="FF0000"/>
                          </a:solidFill>
                          <a:effectLst/>
                          <a:latin typeface="Arial" panose="020B0604020202020204" pitchFamily="34" charset="0"/>
                          <a:ea typeface="Times New Roman"/>
                          <a:cs typeface="Arial" panose="020B0604020202020204" pitchFamily="34" charset="0"/>
                        </a:rPr>
                        <a:t>ова</a:t>
                      </a:r>
                      <a:r>
                        <a:rPr lang="ru-RU" sz="2000" b="1" dirty="0">
                          <a:effectLst/>
                          <a:latin typeface="Arial" panose="020B0604020202020204" pitchFamily="34" charset="0"/>
                          <a:ea typeface="Times New Roman"/>
                          <a:cs typeface="Arial" panose="020B0604020202020204" pitchFamily="34" charset="0"/>
                        </a:rPr>
                        <a:t>- / бесед</a:t>
                      </a:r>
                      <a:r>
                        <a:rPr lang="ru-RU" sz="2000" b="1" dirty="0">
                          <a:solidFill>
                            <a:srgbClr val="FF0000"/>
                          </a:solidFill>
                          <a:effectLst/>
                          <a:latin typeface="Arial" panose="020B0604020202020204" pitchFamily="34" charset="0"/>
                          <a:ea typeface="Times New Roman"/>
                          <a:cs typeface="Arial" panose="020B0604020202020204" pitchFamily="34" charset="0"/>
                        </a:rPr>
                        <a:t>у</a:t>
                      </a:r>
                      <a:r>
                        <a:rPr lang="cs-CZ" sz="2000" b="1" dirty="0">
                          <a:solidFill>
                            <a:srgbClr val="FF0000"/>
                          </a:solidFill>
                          <a:effectLst/>
                          <a:latin typeface="Arial" panose="020B0604020202020204" pitchFamily="34" charset="0"/>
                          <a:ea typeface="Times New Roman"/>
                          <a:cs typeface="Arial" panose="020B0604020202020204" pitchFamily="34" charset="0"/>
                        </a:rPr>
                        <a:t>j</a:t>
                      </a:r>
                      <a:r>
                        <a:rPr lang="ru-RU" sz="2000" b="1" dirty="0">
                          <a:effectLst/>
                          <a:latin typeface="Arial" panose="020B0604020202020204" pitchFamily="34" charset="0"/>
                          <a:ea typeface="Times New Roman"/>
                          <a:cs typeface="Arial" panose="020B0604020202020204" pitchFamily="34" charset="0"/>
                        </a:rPr>
                        <a:t>-</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14151">
                <a:tc vMerge="1">
                  <a:txBody>
                    <a:bodyPr/>
                    <a:lstStyle/>
                    <a:p>
                      <a:endParaRPr lang="cs-CZ"/>
                    </a:p>
                  </a:txBody>
                  <a:tcPr/>
                </a:tc>
                <a:tc>
                  <a:txBody>
                    <a:bodyPr/>
                    <a:lstStyle/>
                    <a:p>
                      <a:pPr>
                        <a:lnSpc>
                          <a:spcPct val="115000"/>
                        </a:lnSpc>
                        <a:spcAft>
                          <a:spcPts val="0"/>
                        </a:spcAft>
                      </a:pPr>
                      <a:r>
                        <a:rPr lang="ru-RU" sz="2000" b="1" dirty="0">
                          <a:effectLst/>
                          <a:latin typeface="Arial" panose="020B0604020202020204" pitchFamily="34" charset="0"/>
                          <a:ea typeface="Times New Roman"/>
                          <a:cs typeface="Arial" panose="020B0604020202020204" pitchFamily="34" charset="0"/>
                        </a:rPr>
                        <a:t>4</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2000" b="1" dirty="0">
                          <a:solidFill>
                            <a:srgbClr val="FF0000"/>
                          </a:solidFill>
                          <a:effectLst/>
                          <a:latin typeface="Arial" panose="020B0604020202020204" pitchFamily="34" charset="0"/>
                          <a:ea typeface="Times New Roman"/>
                          <a:cs typeface="Arial" panose="020B0604020202020204" pitchFamily="34" charset="0"/>
                        </a:rPr>
                        <a:t>NU/N</a:t>
                      </a:r>
                      <a:endParaRPr lang="cs-CZ" sz="2000" b="1" dirty="0">
                        <a:solidFill>
                          <a:srgbClr val="FF0000"/>
                        </a:solidFill>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2000" b="1" dirty="0">
                          <a:effectLst/>
                          <a:latin typeface="Arial" panose="020B0604020202020204" pitchFamily="34" charset="0"/>
                          <a:ea typeface="Times New Roman"/>
                          <a:cs typeface="Arial" panose="020B0604020202020204" pitchFamily="34" charset="0"/>
                        </a:rPr>
                        <a:t>1</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b="1" dirty="0">
                          <a:effectLst/>
                          <a:latin typeface="Arial" panose="020B0604020202020204" pitchFamily="34" charset="0"/>
                          <a:ea typeface="Times New Roman"/>
                          <a:cs typeface="Arial" panose="020B0604020202020204" pitchFamily="34" charset="0"/>
                        </a:rPr>
                        <a:t>вер</a:t>
                      </a:r>
                      <a:r>
                        <a:rPr lang="ru-RU" sz="2000" b="1" dirty="0">
                          <a:solidFill>
                            <a:srgbClr val="FF0000"/>
                          </a:solidFill>
                          <a:effectLst/>
                          <a:latin typeface="Arial" panose="020B0604020202020204" pitchFamily="34" charset="0"/>
                          <a:ea typeface="Times New Roman"/>
                          <a:cs typeface="Arial" panose="020B0604020202020204" pitchFamily="34" charset="0"/>
                        </a:rPr>
                        <a:t>ну</a:t>
                      </a:r>
                      <a:r>
                        <a:rPr lang="ru-RU" sz="2000" b="1" dirty="0">
                          <a:effectLst/>
                          <a:latin typeface="Arial" panose="020B0604020202020204" pitchFamily="34" charset="0"/>
                          <a:ea typeface="Times New Roman"/>
                          <a:cs typeface="Arial" panose="020B0604020202020204" pitchFamily="34" charset="0"/>
                        </a:rPr>
                        <a:t>- / вер</a:t>
                      </a:r>
                      <a:r>
                        <a:rPr lang="ru-RU" sz="2000" b="1" dirty="0">
                          <a:solidFill>
                            <a:srgbClr val="FF0000"/>
                          </a:solidFill>
                          <a:effectLst/>
                          <a:latin typeface="Arial" panose="020B0604020202020204" pitchFamily="34" charset="0"/>
                          <a:ea typeface="Times New Roman"/>
                          <a:cs typeface="Arial" panose="020B0604020202020204" pitchFamily="34" charset="0"/>
                        </a:rPr>
                        <a:t>н</a:t>
                      </a:r>
                      <a:r>
                        <a:rPr lang="ru-RU" sz="2000" b="1" dirty="0">
                          <a:effectLst/>
                          <a:latin typeface="Arial" panose="020B0604020202020204" pitchFamily="34" charset="0"/>
                          <a:ea typeface="Times New Roman"/>
                          <a:cs typeface="Arial" panose="020B0604020202020204" pitchFamily="34" charset="0"/>
                        </a:rPr>
                        <a:t>-</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14151">
                <a:tc vMerge="1">
                  <a:txBody>
                    <a:bodyPr/>
                    <a:lstStyle/>
                    <a:p>
                      <a:endParaRPr lang="cs-CZ"/>
                    </a:p>
                  </a:txBody>
                  <a:tcPr/>
                </a:tc>
                <a:tc>
                  <a:txBody>
                    <a:bodyPr/>
                    <a:lstStyle/>
                    <a:p>
                      <a:pPr>
                        <a:lnSpc>
                          <a:spcPct val="115000"/>
                        </a:lnSpc>
                        <a:spcAft>
                          <a:spcPts val="0"/>
                        </a:spcAft>
                      </a:pPr>
                      <a:r>
                        <a:rPr lang="ru-RU" sz="2000" b="1" dirty="0">
                          <a:effectLst/>
                          <a:latin typeface="Arial" panose="020B0604020202020204" pitchFamily="34" charset="0"/>
                          <a:ea typeface="Times New Roman"/>
                          <a:cs typeface="Arial" panose="020B0604020202020204" pitchFamily="34" charset="0"/>
                        </a:rPr>
                        <a:t>5</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2000" b="1" dirty="0">
                          <a:solidFill>
                            <a:srgbClr val="FF0000"/>
                          </a:solidFill>
                          <a:effectLst/>
                          <a:latin typeface="Arial" panose="020B0604020202020204" pitchFamily="34" charset="0"/>
                          <a:ea typeface="Times New Roman"/>
                          <a:cs typeface="Arial" panose="020B0604020202020204" pitchFamily="34" charset="0"/>
                        </a:rPr>
                        <a:t>I/0</a:t>
                      </a:r>
                      <a:endParaRPr lang="cs-CZ" sz="2000" b="1" dirty="0">
                        <a:solidFill>
                          <a:srgbClr val="FF0000"/>
                        </a:solidFill>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2000" b="1" dirty="0">
                          <a:effectLst/>
                          <a:latin typeface="Arial" panose="020B0604020202020204" pitchFamily="34" charset="0"/>
                          <a:ea typeface="Times New Roman"/>
                          <a:cs typeface="Arial" panose="020B0604020202020204" pitchFamily="34" charset="0"/>
                        </a:rPr>
                        <a:t>2</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b="1" dirty="0">
                          <a:effectLst/>
                          <a:latin typeface="Arial" panose="020B0604020202020204" pitchFamily="34" charset="0"/>
                          <a:ea typeface="Times New Roman"/>
                          <a:cs typeface="Arial" panose="020B0604020202020204" pitchFamily="34" charset="0"/>
                        </a:rPr>
                        <a:t>говор</a:t>
                      </a:r>
                      <a:r>
                        <a:rPr lang="ru-RU" sz="2000" b="1" dirty="0">
                          <a:solidFill>
                            <a:srgbClr val="FF0000"/>
                          </a:solidFill>
                          <a:effectLst/>
                          <a:latin typeface="Arial" panose="020B0604020202020204" pitchFamily="34" charset="0"/>
                          <a:ea typeface="Times New Roman"/>
                          <a:cs typeface="Arial" panose="020B0604020202020204" pitchFamily="34" charset="0"/>
                        </a:rPr>
                        <a:t>и</a:t>
                      </a:r>
                      <a:r>
                        <a:rPr lang="ru-RU" sz="2000" b="1" dirty="0">
                          <a:effectLst/>
                          <a:latin typeface="Arial" panose="020B0604020202020204" pitchFamily="34" charset="0"/>
                          <a:ea typeface="Times New Roman"/>
                          <a:cs typeface="Arial" panose="020B0604020202020204" pitchFamily="34" charset="0"/>
                        </a:rPr>
                        <a:t>- / говор-</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14151">
                <a:tc rowSpan="5">
                  <a:txBody>
                    <a:bodyPr/>
                    <a:lstStyle/>
                    <a:p>
                      <a:pPr>
                        <a:lnSpc>
                          <a:spcPct val="115000"/>
                        </a:lnSpc>
                        <a:spcAft>
                          <a:spcPts val="0"/>
                        </a:spcAft>
                      </a:pPr>
                      <a:r>
                        <a:rPr lang="ru-RU" sz="2000" b="1" dirty="0">
                          <a:effectLst/>
                          <a:latin typeface="Arial" panose="020B0604020202020204" pitchFamily="34" charset="0"/>
                          <a:ea typeface="Times New Roman"/>
                          <a:cs typeface="Arial" panose="020B0604020202020204" pitchFamily="34" charset="0"/>
                        </a:rPr>
                        <a:t>НГ</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b="1" dirty="0">
                          <a:effectLst/>
                          <a:latin typeface="Arial" panose="020B0604020202020204" pitchFamily="34" charset="0"/>
                          <a:ea typeface="Times New Roman"/>
                          <a:cs typeface="Arial" panose="020B0604020202020204" pitchFamily="34" charset="0"/>
                        </a:rPr>
                        <a:t>1</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b="1" dirty="0">
                          <a:solidFill>
                            <a:srgbClr val="FF0000"/>
                          </a:solidFill>
                          <a:effectLst/>
                          <a:latin typeface="Arial" panose="020B0604020202020204" pitchFamily="34" charset="0"/>
                          <a:ea typeface="Times New Roman"/>
                          <a:cs typeface="Arial" panose="020B0604020202020204" pitchFamily="34" charset="0"/>
                        </a:rPr>
                        <a:t>А/0</a:t>
                      </a:r>
                      <a:endParaRPr lang="cs-CZ" sz="2000" b="1" dirty="0">
                        <a:solidFill>
                          <a:srgbClr val="FF0000"/>
                        </a:solidFill>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b="1" dirty="0">
                          <a:effectLst/>
                          <a:latin typeface="Arial" panose="020B0604020202020204" pitchFamily="34" charset="0"/>
                          <a:ea typeface="Times New Roman"/>
                          <a:cs typeface="Arial" panose="020B0604020202020204" pitchFamily="34" charset="0"/>
                        </a:rPr>
                        <a:t>1</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b="1" dirty="0">
                          <a:effectLst/>
                          <a:latin typeface="Arial" panose="020B0604020202020204" pitchFamily="34" charset="0"/>
                          <a:ea typeface="Times New Roman"/>
                          <a:cs typeface="Arial" panose="020B0604020202020204" pitchFamily="34" charset="0"/>
                        </a:rPr>
                        <a:t>пис</a:t>
                      </a:r>
                      <a:r>
                        <a:rPr lang="ru-RU" sz="2000" b="1" dirty="0">
                          <a:solidFill>
                            <a:srgbClr val="FF0000"/>
                          </a:solidFill>
                          <a:effectLst/>
                          <a:latin typeface="Arial" panose="020B0604020202020204" pitchFamily="34" charset="0"/>
                          <a:ea typeface="Times New Roman"/>
                          <a:cs typeface="Arial" panose="020B0604020202020204" pitchFamily="34" charset="0"/>
                        </a:rPr>
                        <a:t>а</a:t>
                      </a:r>
                      <a:r>
                        <a:rPr lang="ru-RU" sz="2000" b="1" dirty="0">
                          <a:effectLst/>
                          <a:latin typeface="Arial" panose="020B0604020202020204" pitchFamily="34" charset="0"/>
                          <a:ea typeface="Times New Roman"/>
                          <a:cs typeface="Arial" panose="020B0604020202020204" pitchFamily="34" charset="0"/>
                        </a:rPr>
                        <a:t>- / пиш-</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14151">
                <a:tc vMerge="1">
                  <a:txBody>
                    <a:bodyPr/>
                    <a:lstStyle/>
                    <a:p>
                      <a:endParaRPr lang="cs-CZ"/>
                    </a:p>
                  </a:txBody>
                  <a:tcPr/>
                </a:tc>
                <a:tc>
                  <a:txBody>
                    <a:bodyPr/>
                    <a:lstStyle/>
                    <a:p>
                      <a:pPr>
                        <a:lnSpc>
                          <a:spcPct val="115000"/>
                        </a:lnSpc>
                        <a:spcAft>
                          <a:spcPts val="0"/>
                        </a:spcAft>
                      </a:pPr>
                      <a:r>
                        <a:rPr lang="ru-RU" sz="2000" b="1" dirty="0">
                          <a:effectLst/>
                          <a:latin typeface="Arial" panose="020B0604020202020204" pitchFamily="34" charset="0"/>
                          <a:ea typeface="Times New Roman"/>
                          <a:cs typeface="Arial" panose="020B0604020202020204" pitchFamily="34" charset="0"/>
                        </a:rPr>
                        <a:t>2</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b="1" dirty="0">
                          <a:solidFill>
                            <a:srgbClr val="FF0000"/>
                          </a:solidFill>
                          <a:effectLst/>
                          <a:latin typeface="Arial" panose="020B0604020202020204" pitchFamily="34" charset="0"/>
                          <a:ea typeface="Times New Roman"/>
                          <a:cs typeface="Arial" panose="020B0604020202020204" pitchFamily="34" charset="0"/>
                        </a:rPr>
                        <a:t>А/0</a:t>
                      </a:r>
                      <a:endParaRPr lang="cs-CZ" sz="2000" b="1" dirty="0">
                        <a:solidFill>
                          <a:srgbClr val="FF0000"/>
                        </a:solidFill>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b="1" dirty="0">
                          <a:effectLst/>
                          <a:latin typeface="Arial" panose="020B0604020202020204" pitchFamily="34" charset="0"/>
                          <a:ea typeface="Times New Roman"/>
                          <a:cs typeface="Arial" panose="020B0604020202020204" pitchFamily="34" charset="0"/>
                        </a:rPr>
                        <a:t>2</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b="1" dirty="0">
                          <a:effectLst/>
                          <a:latin typeface="Arial" panose="020B0604020202020204" pitchFamily="34" charset="0"/>
                          <a:ea typeface="Times New Roman"/>
                          <a:cs typeface="Arial" panose="020B0604020202020204" pitchFamily="34" charset="0"/>
                        </a:rPr>
                        <a:t>держ</a:t>
                      </a:r>
                      <a:r>
                        <a:rPr lang="ru-RU" sz="2000" b="1" dirty="0">
                          <a:solidFill>
                            <a:srgbClr val="FF0000"/>
                          </a:solidFill>
                          <a:effectLst/>
                          <a:latin typeface="Arial" panose="020B0604020202020204" pitchFamily="34" charset="0"/>
                          <a:ea typeface="Times New Roman"/>
                          <a:cs typeface="Arial" panose="020B0604020202020204" pitchFamily="34" charset="0"/>
                        </a:rPr>
                        <a:t>а</a:t>
                      </a:r>
                      <a:r>
                        <a:rPr lang="ru-RU" sz="2000" b="1" dirty="0">
                          <a:effectLst/>
                          <a:latin typeface="Arial" panose="020B0604020202020204" pitchFamily="34" charset="0"/>
                          <a:ea typeface="Times New Roman"/>
                          <a:cs typeface="Arial" panose="020B0604020202020204" pitchFamily="34" charset="0"/>
                        </a:rPr>
                        <a:t>- / держ-</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14151">
                <a:tc vMerge="1">
                  <a:txBody>
                    <a:bodyPr/>
                    <a:lstStyle/>
                    <a:p>
                      <a:endParaRPr lang="cs-CZ"/>
                    </a:p>
                  </a:txBody>
                  <a:tcPr/>
                </a:tc>
                <a:tc>
                  <a:txBody>
                    <a:bodyPr/>
                    <a:lstStyle/>
                    <a:p>
                      <a:pPr>
                        <a:lnSpc>
                          <a:spcPct val="115000"/>
                        </a:lnSpc>
                        <a:spcAft>
                          <a:spcPts val="0"/>
                        </a:spcAft>
                      </a:pPr>
                      <a:r>
                        <a:rPr lang="ru-RU" sz="2000" b="1" dirty="0">
                          <a:effectLst/>
                          <a:latin typeface="Arial" panose="020B0604020202020204" pitchFamily="34" charset="0"/>
                          <a:ea typeface="Times New Roman"/>
                          <a:cs typeface="Arial" panose="020B0604020202020204" pitchFamily="34" charset="0"/>
                        </a:rPr>
                        <a:t>3</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b="1" dirty="0">
                          <a:solidFill>
                            <a:srgbClr val="FF0000"/>
                          </a:solidFill>
                          <a:effectLst/>
                          <a:latin typeface="Arial" panose="020B0604020202020204" pitchFamily="34" charset="0"/>
                          <a:ea typeface="Times New Roman"/>
                          <a:cs typeface="Arial" panose="020B0604020202020204" pitchFamily="34" charset="0"/>
                        </a:rPr>
                        <a:t>Е/0</a:t>
                      </a:r>
                      <a:endParaRPr lang="cs-CZ" sz="2000" b="1" dirty="0">
                        <a:solidFill>
                          <a:srgbClr val="FF0000"/>
                        </a:solidFill>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b="1" dirty="0">
                          <a:effectLst/>
                          <a:latin typeface="Arial" panose="020B0604020202020204" pitchFamily="34" charset="0"/>
                          <a:ea typeface="Times New Roman"/>
                          <a:cs typeface="Arial" panose="020B0604020202020204" pitchFamily="34" charset="0"/>
                        </a:rPr>
                        <a:t>2</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b="1" dirty="0">
                          <a:effectLst/>
                          <a:latin typeface="Arial" panose="020B0604020202020204" pitchFamily="34" charset="0"/>
                          <a:ea typeface="Times New Roman"/>
                          <a:cs typeface="Arial" panose="020B0604020202020204" pitchFamily="34" charset="0"/>
                        </a:rPr>
                        <a:t>смотр</a:t>
                      </a:r>
                      <a:r>
                        <a:rPr lang="ru-RU" sz="2000" b="1" dirty="0">
                          <a:solidFill>
                            <a:srgbClr val="FF0000"/>
                          </a:solidFill>
                          <a:effectLst/>
                          <a:latin typeface="Arial" panose="020B0604020202020204" pitchFamily="34" charset="0"/>
                          <a:ea typeface="Times New Roman"/>
                          <a:cs typeface="Arial" panose="020B0604020202020204" pitchFamily="34" charset="0"/>
                        </a:rPr>
                        <a:t>е</a:t>
                      </a:r>
                      <a:r>
                        <a:rPr lang="ru-RU" sz="2000" b="1" dirty="0">
                          <a:effectLst/>
                          <a:latin typeface="Arial" panose="020B0604020202020204" pitchFamily="34" charset="0"/>
                          <a:ea typeface="Times New Roman"/>
                          <a:cs typeface="Arial" panose="020B0604020202020204" pitchFamily="34" charset="0"/>
                        </a:rPr>
                        <a:t> / смотр-</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14151">
                <a:tc vMerge="1">
                  <a:txBody>
                    <a:bodyPr/>
                    <a:lstStyle/>
                    <a:p>
                      <a:endParaRPr lang="cs-CZ"/>
                    </a:p>
                  </a:txBody>
                  <a:tcPr/>
                </a:tc>
                <a:tc>
                  <a:txBody>
                    <a:bodyPr/>
                    <a:lstStyle/>
                    <a:p>
                      <a:pPr>
                        <a:lnSpc>
                          <a:spcPct val="115000"/>
                        </a:lnSpc>
                        <a:spcAft>
                          <a:spcPts val="0"/>
                        </a:spcAft>
                      </a:pPr>
                      <a:r>
                        <a:rPr lang="ru-RU" sz="2000" b="1" dirty="0">
                          <a:effectLst/>
                          <a:latin typeface="Arial" panose="020B0604020202020204" pitchFamily="34" charset="0"/>
                          <a:ea typeface="Times New Roman"/>
                          <a:cs typeface="Arial" panose="020B0604020202020204" pitchFamily="34" charset="0"/>
                        </a:rPr>
                        <a:t>4</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b="1" dirty="0">
                          <a:solidFill>
                            <a:srgbClr val="FF0000"/>
                          </a:solidFill>
                          <a:effectLst/>
                          <a:latin typeface="Arial" panose="020B0604020202020204" pitchFamily="34" charset="0"/>
                          <a:ea typeface="Times New Roman"/>
                          <a:cs typeface="Arial" panose="020B0604020202020204" pitchFamily="34" charset="0"/>
                        </a:rPr>
                        <a:t>0/ </a:t>
                      </a:r>
                      <a:r>
                        <a:rPr lang="cs-CZ" sz="2000" b="1" dirty="0">
                          <a:solidFill>
                            <a:srgbClr val="FF0000"/>
                          </a:solidFill>
                          <a:effectLst/>
                          <a:latin typeface="Arial" panose="020B0604020202020204" pitchFamily="34" charset="0"/>
                          <a:ea typeface="Times New Roman"/>
                          <a:cs typeface="Arial" panose="020B0604020202020204" pitchFamily="34" charset="0"/>
                        </a:rPr>
                        <a:t>NU/N</a:t>
                      </a:r>
                      <a:endParaRPr lang="cs-CZ" sz="2000" b="1" dirty="0">
                        <a:solidFill>
                          <a:srgbClr val="FF0000"/>
                        </a:solidFill>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b="1" dirty="0">
                          <a:effectLst/>
                          <a:latin typeface="Arial" panose="020B0604020202020204" pitchFamily="34" charset="0"/>
                          <a:ea typeface="Times New Roman"/>
                          <a:cs typeface="Arial" panose="020B0604020202020204" pitchFamily="34" charset="0"/>
                        </a:rPr>
                        <a:t>1</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b="1" dirty="0">
                          <a:effectLst/>
                          <a:latin typeface="Arial" panose="020B0604020202020204" pitchFamily="34" charset="0"/>
                          <a:ea typeface="Times New Roman"/>
                          <a:cs typeface="Arial" panose="020B0604020202020204" pitchFamily="34" charset="0"/>
                        </a:rPr>
                        <a:t>сох- / сох</a:t>
                      </a:r>
                      <a:r>
                        <a:rPr lang="ru-RU" sz="2000" b="1" dirty="0">
                          <a:solidFill>
                            <a:srgbClr val="FF0000"/>
                          </a:solidFill>
                          <a:effectLst/>
                          <a:latin typeface="Arial" panose="020B0604020202020204" pitchFamily="34" charset="0"/>
                          <a:ea typeface="Times New Roman"/>
                          <a:cs typeface="Arial" panose="020B0604020202020204" pitchFamily="34" charset="0"/>
                        </a:rPr>
                        <a:t>ну</a:t>
                      </a:r>
                      <a:r>
                        <a:rPr lang="ru-RU" sz="2000" b="1" dirty="0">
                          <a:effectLst/>
                          <a:latin typeface="Arial" panose="020B0604020202020204" pitchFamily="34" charset="0"/>
                          <a:ea typeface="Times New Roman"/>
                          <a:cs typeface="Arial" panose="020B0604020202020204" pitchFamily="34" charset="0"/>
                        </a:rPr>
                        <a:t>- / сох</a:t>
                      </a:r>
                      <a:r>
                        <a:rPr lang="ru-RU" sz="2000" b="1" dirty="0">
                          <a:solidFill>
                            <a:srgbClr val="FF0000"/>
                          </a:solidFill>
                          <a:effectLst/>
                          <a:latin typeface="Arial" panose="020B0604020202020204" pitchFamily="34" charset="0"/>
                          <a:ea typeface="Times New Roman"/>
                          <a:cs typeface="Arial" panose="020B0604020202020204" pitchFamily="34" charset="0"/>
                        </a:rPr>
                        <a:t>н</a:t>
                      </a:r>
                      <a:r>
                        <a:rPr lang="ru-RU" sz="2000" b="1" dirty="0">
                          <a:effectLst/>
                          <a:latin typeface="Arial" panose="020B0604020202020204" pitchFamily="34" charset="0"/>
                          <a:ea typeface="Times New Roman"/>
                          <a:cs typeface="Arial" panose="020B0604020202020204" pitchFamily="34" charset="0"/>
                        </a:rPr>
                        <a:t>-</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14151">
                <a:tc vMerge="1">
                  <a:txBody>
                    <a:bodyPr/>
                    <a:lstStyle/>
                    <a:p>
                      <a:endParaRPr lang="cs-CZ"/>
                    </a:p>
                  </a:txBody>
                  <a:tcPr/>
                </a:tc>
                <a:tc>
                  <a:txBody>
                    <a:bodyPr/>
                    <a:lstStyle/>
                    <a:p>
                      <a:pPr>
                        <a:lnSpc>
                          <a:spcPct val="115000"/>
                        </a:lnSpc>
                        <a:spcAft>
                          <a:spcPts val="0"/>
                        </a:spcAft>
                      </a:pPr>
                      <a:r>
                        <a:rPr lang="ru-RU" sz="2000" b="1" dirty="0">
                          <a:effectLst/>
                          <a:latin typeface="Arial" panose="020B0604020202020204" pitchFamily="34" charset="0"/>
                          <a:ea typeface="Times New Roman"/>
                          <a:cs typeface="Arial" panose="020B0604020202020204" pitchFamily="34" charset="0"/>
                        </a:rPr>
                        <a:t>5</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b="1" dirty="0">
                          <a:solidFill>
                            <a:srgbClr val="FF0000"/>
                          </a:solidFill>
                          <a:effectLst/>
                          <a:latin typeface="Arial" panose="020B0604020202020204" pitchFamily="34" charset="0"/>
                          <a:ea typeface="Times New Roman"/>
                          <a:cs typeface="Arial" panose="020B0604020202020204" pitchFamily="34" charset="0"/>
                        </a:rPr>
                        <a:t>0/0</a:t>
                      </a:r>
                      <a:endParaRPr lang="cs-CZ" sz="2000" b="1" dirty="0">
                        <a:solidFill>
                          <a:srgbClr val="FF0000"/>
                        </a:solidFill>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b="1" dirty="0">
                          <a:effectLst/>
                          <a:latin typeface="Arial" panose="020B0604020202020204" pitchFamily="34" charset="0"/>
                          <a:ea typeface="Times New Roman"/>
                          <a:cs typeface="Arial" panose="020B0604020202020204" pitchFamily="34" charset="0"/>
                        </a:rPr>
                        <a:t>1</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b="1" dirty="0">
                          <a:effectLst/>
                          <a:latin typeface="Arial" panose="020B0604020202020204" pitchFamily="34" charset="0"/>
                          <a:ea typeface="Times New Roman"/>
                          <a:cs typeface="Arial" panose="020B0604020202020204" pitchFamily="34" charset="0"/>
                        </a:rPr>
                        <a:t>нес- / нес-</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643980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5F7996-A9D5-4694-B24A-39F19E3EF839}"/>
              </a:ext>
            </a:extLst>
          </p:cNvPr>
          <p:cNvSpPr>
            <a:spLocks noGrp="1"/>
          </p:cNvSpPr>
          <p:nvPr>
            <p:ph type="title"/>
          </p:nvPr>
        </p:nvSpPr>
        <p:spPr/>
        <p:txBody>
          <a:bodyPr>
            <a:normAutofit/>
          </a:bodyPr>
          <a:lstStyle/>
          <a:p>
            <a:pPr algn="ctr"/>
            <a:r>
              <a:rPr lang="ru-RU" sz="2800" b="1" dirty="0">
                <a:solidFill>
                  <a:srgbClr val="FF0000"/>
                </a:solidFill>
                <a:latin typeface="Arial" panose="020B0604020202020204" pitchFamily="34" charset="0"/>
                <a:ea typeface="+mj-ea"/>
                <a:cs typeface="Arial" panose="020B0604020202020204" pitchFamily="34" charset="0"/>
              </a:rPr>
              <a:t>СПРЯЖЕНИЕ ГЛАГОЛА</a:t>
            </a:r>
            <a:endParaRPr lang="cs-CZ" sz="2800" dirty="0">
              <a:solidFill>
                <a:srgbClr val="FF0000"/>
              </a:solidFill>
              <a:latin typeface="Arial" panose="020B0604020202020204" pitchFamily="34" charset="0"/>
              <a:cs typeface="Arial" panose="020B0604020202020204" pitchFamily="34" charset="0"/>
            </a:endParaRPr>
          </a:p>
        </p:txBody>
      </p:sp>
      <p:graphicFrame>
        <p:nvGraphicFramePr>
          <p:cNvPr id="3" name="Zástupný symbol pro obsah 11">
            <a:extLst>
              <a:ext uri="{FF2B5EF4-FFF2-40B4-BE49-F238E27FC236}">
                <a16:creationId xmlns:a16="http://schemas.microsoft.com/office/drawing/2014/main" id="{A9007A68-047A-49FB-BBF9-FE4CB612FD1A}"/>
              </a:ext>
            </a:extLst>
          </p:cNvPr>
          <p:cNvGraphicFramePr>
            <a:graphicFrameLocks/>
          </p:cNvGraphicFramePr>
          <p:nvPr>
            <p:extLst>
              <p:ext uri="{D42A27DB-BD31-4B8C-83A1-F6EECF244321}">
                <p14:modId xmlns:p14="http://schemas.microsoft.com/office/powerpoint/2010/main" val="356033925"/>
              </p:ext>
            </p:extLst>
          </p:nvPr>
        </p:nvGraphicFramePr>
        <p:xfrm>
          <a:off x="1466289" y="2014194"/>
          <a:ext cx="9259421" cy="3885221"/>
        </p:xfrm>
        <a:graphic>
          <a:graphicData uri="http://schemas.openxmlformats.org/drawingml/2006/table">
            <a:tbl>
              <a:tblPr firstRow="1" firstCol="1" lastRow="1" lastCol="1" bandRow="1" bandCol="1"/>
              <a:tblGrid>
                <a:gridCol w="934436">
                  <a:extLst>
                    <a:ext uri="{9D8B030D-6E8A-4147-A177-3AD203B41FA5}">
                      <a16:colId xmlns:a16="http://schemas.microsoft.com/office/drawing/2014/main" val="20000"/>
                    </a:ext>
                  </a:extLst>
                </a:gridCol>
                <a:gridCol w="614698">
                  <a:extLst>
                    <a:ext uri="{9D8B030D-6E8A-4147-A177-3AD203B41FA5}">
                      <a16:colId xmlns:a16="http://schemas.microsoft.com/office/drawing/2014/main" val="20001"/>
                    </a:ext>
                  </a:extLst>
                </a:gridCol>
                <a:gridCol w="914379">
                  <a:extLst>
                    <a:ext uri="{9D8B030D-6E8A-4147-A177-3AD203B41FA5}">
                      <a16:colId xmlns:a16="http://schemas.microsoft.com/office/drawing/2014/main" val="20002"/>
                    </a:ext>
                  </a:extLst>
                </a:gridCol>
                <a:gridCol w="1274233">
                  <a:extLst>
                    <a:ext uri="{9D8B030D-6E8A-4147-A177-3AD203B41FA5}">
                      <a16:colId xmlns:a16="http://schemas.microsoft.com/office/drawing/2014/main" val="20003"/>
                    </a:ext>
                  </a:extLst>
                </a:gridCol>
                <a:gridCol w="1061860">
                  <a:extLst>
                    <a:ext uri="{9D8B030D-6E8A-4147-A177-3AD203B41FA5}">
                      <a16:colId xmlns:a16="http://schemas.microsoft.com/office/drawing/2014/main" val="20004"/>
                    </a:ext>
                  </a:extLst>
                </a:gridCol>
                <a:gridCol w="1274233">
                  <a:extLst>
                    <a:ext uri="{9D8B030D-6E8A-4147-A177-3AD203B41FA5}">
                      <a16:colId xmlns:a16="http://schemas.microsoft.com/office/drawing/2014/main" val="20005"/>
                    </a:ext>
                  </a:extLst>
                </a:gridCol>
                <a:gridCol w="849489">
                  <a:extLst>
                    <a:ext uri="{9D8B030D-6E8A-4147-A177-3AD203B41FA5}">
                      <a16:colId xmlns:a16="http://schemas.microsoft.com/office/drawing/2014/main" val="20006"/>
                    </a:ext>
                  </a:extLst>
                </a:gridCol>
                <a:gridCol w="1061860">
                  <a:extLst>
                    <a:ext uri="{9D8B030D-6E8A-4147-A177-3AD203B41FA5}">
                      <a16:colId xmlns:a16="http://schemas.microsoft.com/office/drawing/2014/main" val="20007"/>
                    </a:ext>
                  </a:extLst>
                </a:gridCol>
                <a:gridCol w="1274233">
                  <a:extLst>
                    <a:ext uri="{9D8B030D-6E8A-4147-A177-3AD203B41FA5}">
                      <a16:colId xmlns:a16="http://schemas.microsoft.com/office/drawing/2014/main" val="20008"/>
                    </a:ext>
                  </a:extLst>
                </a:gridCol>
              </a:tblGrid>
              <a:tr h="390954">
                <a:tc gridSpan="2">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15000"/>
                        </a:lnSpc>
                        <a:spcAft>
                          <a:spcPts val="1000"/>
                        </a:spcAft>
                      </a:pPr>
                      <a:r>
                        <a:rPr lang="ru-RU" sz="1800" b="1" dirty="0">
                          <a:effectLst/>
                          <a:latin typeface="Arial" panose="020B0604020202020204" pitchFamily="34" charset="0"/>
                          <a:ea typeface="Calibri"/>
                          <a:cs typeface="Arial" panose="020B0604020202020204" pitchFamily="34" charset="0"/>
                        </a:rPr>
                        <a:t>инфинитив</a:t>
                      </a:r>
                      <a:endParaRPr lang="cs-CZ" sz="18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cs-CZ"/>
                    </a:p>
                  </a:txBody>
                  <a:tcPr/>
                </a:tc>
                <a:tc rowSpan="3">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15000"/>
                        </a:lnSpc>
                        <a:spcAft>
                          <a:spcPts val="1000"/>
                        </a:spcAft>
                      </a:pPr>
                      <a:r>
                        <a:rPr lang="ru-RU" sz="1800" b="1" dirty="0">
                          <a:solidFill>
                            <a:srgbClr val="00B050"/>
                          </a:solidFill>
                          <a:effectLst/>
                          <a:latin typeface="Arial" panose="020B0604020202020204" pitchFamily="34" charset="0"/>
                          <a:ea typeface="Calibri"/>
                          <a:cs typeface="Arial" panose="020B0604020202020204" pitchFamily="34" charset="0"/>
                        </a:rPr>
                        <a:t>1 спр.</a:t>
                      </a:r>
                      <a:endParaRPr lang="cs-CZ" sz="1800" b="1" dirty="0">
                        <a:solidFill>
                          <a:srgbClr val="00B050"/>
                        </a:solidFill>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15000"/>
                        </a:lnSpc>
                        <a:spcAft>
                          <a:spcPts val="1000"/>
                        </a:spcAft>
                      </a:pPr>
                      <a:r>
                        <a:rPr lang="ru-RU" sz="1800" b="1" dirty="0">
                          <a:solidFill>
                            <a:srgbClr val="0070C0"/>
                          </a:solidFill>
                          <a:effectLst/>
                          <a:latin typeface="Arial" panose="020B0604020202020204" pitchFamily="34" charset="0"/>
                          <a:ea typeface="Calibri"/>
                          <a:cs typeface="Arial" panose="020B0604020202020204" pitchFamily="34" charset="0"/>
                        </a:rPr>
                        <a:t>писать</a:t>
                      </a:r>
                      <a:endParaRPr lang="cs-CZ" sz="1800" b="1" dirty="0">
                        <a:solidFill>
                          <a:srgbClr val="0070C0"/>
                        </a:solidFill>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15000"/>
                        </a:lnSpc>
                        <a:spcAft>
                          <a:spcPts val="1000"/>
                        </a:spcAft>
                      </a:pPr>
                      <a:r>
                        <a:rPr lang="ru-RU" sz="1800" b="1" dirty="0">
                          <a:solidFill>
                            <a:srgbClr val="0070C0"/>
                          </a:solidFill>
                          <a:effectLst/>
                          <a:latin typeface="Arial" panose="020B0604020202020204" pitchFamily="34" charset="0"/>
                          <a:ea typeface="Calibri"/>
                          <a:cs typeface="Arial" panose="020B0604020202020204" pitchFamily="34" charset="0"/>
                        </a:rPr>
                        <a:t>идти</a:t>
                      </a:r>
                      <a:endParaRPr lang="cs-CZ" sz="1800" b="1" dirty="0">
                        <a:solidFill>
                          <a:srgbClr val="0070C0"/>
                        </a:solidFill>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15000"/>
                        </a:lnSpc>
                        <a:spcAft>
                          <a:spcPts val="1000"/>
                        </a:spcAft>
                      </a:pPr>
                      <a:r>
                        <a:rPr lang="ru-RU" sz="1800" b="1" dirty="0">
                          <a:solidFill>
                            <a:srgbClr val="0070C0"/>
                          </a:solidFill>
                          <a:effectLst/>
                          <a:latin typeface="Arial" panose="020B0604020202020204" pitchFamily="34" charset="0"/>
                          <a:ea typeface="Calibri"/>
                          <a:cs typeface="Arial" panose="020B0604020202020204" pitchFamily="34" charset="0"/>
                        </a:rPr>
                        <a:t>думать</a:t>
                      </a:r>
                      <a:endParaRPr lang="cs-CZ" sz="1800" b="1" dirty="0">
                        <a:solidFill>
                          <a:srgbClr val="0070C0"/>
                        </a:solidFill>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15000"/>
                        </a:lnSpc>
                        <a:spcAft>
                          <a:spcPts val="1000"/>
                        </a:spcAft>
                      </a:pPr>
                      <a:r>
                        <a:rPr lang="ru-RU" sz="1800" b="1" dirty="0">
                          <a:solidFill>
                            <a:srgbClr val="00B050"/>
                          </a:solidFill>
                          <a:effectLst/>
                          <a:latin typeface="Arial" panose="020B0604020202020204" pitchFamily="34" charset="0"/>
                          <a:ea typeface="Calibri"/>
                          <a:cs typeface="Arial" panose="020B0604020202020204" pitchFamily="34" charset="0"/>
                        </a:rPr>
                        <a:t>2 спр.</a:t>
                      </a:r>
                      <a:endParaRPr lang="cs-CZ" sz="1800" b="1" dirty="0">
                        <a:solidFill>
                          <a:srgbClr val="00B050"/>
                        </a:solidFill>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15000"/>
                        </a:lnSpc>
                        <a:spcAft>
                          <a:spcPts val="1000"/>
                        </a:spcAft>
                      </a:pPr>
                      <a:r>
                        <a:rPr lang="ru-RU" sz="1800" b="1" dirty="0">
                          <a:solidFill>
                            <a:srgbClr val="0070C0"/>
                          </a:solidFill>
                          <a:effectLst/>
                          <a:latin typeface="Arial" panose="020B0604020202020204" pitchFamily="34" charset="0"/>
                          <a:ea typeface="Calibri"/>
                          <a:cs typeface="Arial" panose="020B0604020202020204" pitchFamily="34" charset="0"/>
                        </a:rPr>
                        <a:t>верить</a:t>
                      </a:r>
                      <a:endParaRPr lang="cs-CZ" sz="1800" b="1" dirty="0">
                        <a:solidFill>
                          <a:srgbClr val="0070C0"/>
                        </a:solidFill>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15000"/>
                        </a:lnSpc>
                        <a:spcAft>
                          <a:spcPts val="1000"/>
                        </a:spcAft>
                      </a:pPr>
                      <a:r>
                        <a:rPr lang="ru-RU" sz="1800" b="1" dirty="0">
                          <a:solidFill>
                            <a:srgbClr val="0070C0"/>
                          </a:solidFill>
                          <a:effectLst/>
                          <a:latin typeface="Arial" panose="020B0604020202020204" pitchFamily="34" charset="0"/>
                          <a:ea typeface="Calibri"/>
                          <a:cs typeface="Arial" panose="020B0604020202020204" pitchFamily="34" charset="0"/>
                        </a:rPr>
                        <a:t>держать</a:t>
                      </a:r>
                      <a:endParaRPr lang="cs-CZ" sz="1800" b="1" dirty="0">
                        <a:solidFill>
                          <a:srgbClr val="0070C0"/>
                        </a:solidFill>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706182">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15000"/>
                        </a:lnSpc>
                        <a:spcAft>
                          <a:spcPts val="1000"/>
                        </a:spcAft>
                      </a:pPr>
                      <a:r>
                        <a:rPr lang="ru-RU" sz="1800" b="1" dirty="0">
                          <a:effectLst/>
                          <a:latin typeface="Arial" panose="020B0604020202020204" pitchFamily="34" charset="0"/>
                          <a:ea typeface="Calibri"/>
                          <a:cs typeface="Arial" panose="020B0604020202020204" pitchFamily="34" charset="0"/>
                        </a:rPr>
                        <a:t>ед.ч.</a:t>
                      </a:r>
                      <a:endParaRPr lang="cs-CZ" sz="18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15000"/>
                        </a:lnSpc>
                        <a:spcAft>
                          <a:spcPts val="1000"/>
                        </a:spcAft>
                      </a:pPr>
                      <a:r>
                        <a:rPr lang="ru-RU" sz="1800" b="1" dirty="0">
                          <a:effectLst/>
                          <a:latin typeface="Arial" panose="020B0604020202020204" pitchFamily="34" charset="0"/>
                          <a:ea typeface="Calibri"/>
                          <a:cs typeface="Arial" panose="020B0604020202020204" pitchFamily="34" charset="0"/>
                        </a:rPr>
                        <a:t>1 л.</a:t>
                      </a:r>
                      <a:endParaRPr lang="cs-CZ" sz="18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800" b="1" dirty="0">
                          <a:effectLst/>
                          <a:latin typeface="Arial" panose="020B0604020202020204" pitchFamily="34" charset="0"/>
                          <a:ea typeface="Calibri"/>
                          <a:cs typeface="Arial" panose="020B0604020202020204" pitchFamily="34" charset="0"/>
                        </a:rPr>
                        <a:t>2 л.</a:t>
                      </a:r>
                      <a:endParaRPr lang="cs-CZ" sz="18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800" b="1" dirty="0">
                          <a:effectLst/>
                          <a:latin typeface="Arial" panose="020B0604020202020204" pitchFamily="34" charset="0"/>
                          <a:ea typeface="Calibri"/>
                          <a:cs typeface="Arial" panose="020B0604020202020204" pitchFamily="34" charset="0"/>
                        </a:rPr>
                        <a:t>3 л.</a:t>
                      </a:r>
                      <a:endParaRPr lang="cs-CZ" sz="18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cs-CZ"/>
                    </a:p>
                  </a:txBody>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15000"/>
                        </a:lnSpc>
                        <a:spcAft>
                          <a:spcPts val="1000"/>
                        </a:spcAft>
                      </a:pPr>
                      <a:r>
                        <a:rPr lang="ru-RU" sz="1800" b="1" dirty="0">
                          <a:effectLst/>
                          <a:latin typeface="Arial" panose="020B0604020202020204" pitchFamily="34" charset="0"/>
                          <a:ea typeface="Calibri"/>
                          <a:cs typeface="Arial" panose="020B0604020202020204" pitchFamily="34" charset="0"/>
                        </a:rPr>
                        <a:t>пишу</a:t>
                      </a:r>
                      <a:endParaRPr lang="cs-CZ" sz="18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800" b="1" dirty="0">
                          <a:effectLst/>
                          <a:latin typeface="Arial" panose="020B0604020202020204" pitchFamily="34" charset="0"/>
                          <a:ea typeface="Calibri"/>
                          <a:cs typeface="Arial" panose="020B0604020202020204" pitchFamily="34" charset="0"/>
                        </a:rPr>
                        <a:t>пишешь</a:t>
                      </a:r>
                      <a:endParaRPr lang="cs-CZ" sz="18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800" b="1" dirty="0">
                          <a:effectLst/>
                          <a:latin typeface="Arial" panose="020B0604020202020204" pitchFamily="34" charset="0"/>
                          <a:ea typeface="Calibri"/>
                          <a:cs typeface="Arial" panose="020B0604020202020204" pitchFamily="34" charset="0"/>
                        </a:rPr>
                        <a:t>пишет</a:t>
                      </a:r>
                      <a:endParaRPr lang="cs-CZ" sz="18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15000"/>
                        </a:lnSpc>
                        <a:spcAft>
                          <a:spcPts val="1000"/>
                        </a:spcAft>
                      </a:pPr>
                      <a:r>
                        <a:rPr lang="ru-RU" sz="1800" b="1" dirty="0">
                          <a:effectLst/>
                          <a:latin typeface="Arial" panose="020B0604020202020204" pitchFamily="34" charset="0"/>
                          <a:ea typeface="Calibri"/>
                          <a:cs typeface="Arial" panose="020B0604020202020204" pitchFamily="34" charset="0"/>
                        </a:rPr>
                        <a:t>иду</a:t>
                      </a:r>
                      <a:endParaRPr lang="cs-CZ" sz="18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800" b="1" dirty="0">
                          <a:effectLst/>
                          <a:latin typeface="Arial" panose="020B0604020202020204" pitchFamily="34" charset="0"/>
                          <a:ea typeface="Calibri"/>
                          <a:cs typeface="Arial" panose="020B0604020202020204" pitchFamily="34" charset="0"/>
                        </a:rPr>
                        <a:t>идёшь</a:t>
                      </a:r>
                      <a:endParaRPr lang="cs-CZ" sz="18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800" b="1" dirty="0">
                          <a:effectLst/>
                          <a:latin typeface="Arial" panose="020B0604020202020204" pitchFamily="34" charset="0"/>
                          <a:ea typeface="Calibri"/>
                          <a:cs typeface="Arial" panose="020B0604020202020204" pitchFamily="34" charset="0"/>
                        </a:rPr>
                        <a:t>идёт</a:t>
                      </a:r>
                      <a:endParaRPr lang="cs-CZ" sz="18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15000"/>
                        </a:lnSpc>
                        <a:spcAft>
                          <a:spcPts val="1000"/>
                        </a:spcAft>
                      </a:pPr>
                      <a:r>
                        <a:rPr lang="ru-RU" sz="1800" b="1" dirty="0">
                          <a:effectLst/>
                          <a:latin typeface="Arial" panose="020B0604020202020204" pitchFamily="34" charset="0"/>
                          <a:ea typeface="Calibri"/>
                          <a:cs typeface="Arial" panose="020B0604020202020204" pitchFamily="34" charset="0"/>
                        </a:rPr>
                        <a:t>думаю</a:t>
                      </a:r>
                      <a:endParaRPr lang="cs-CZ" sz="18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800" b="1" dirty="0">
                          <a:effectLst/>
                          <a:latin typeface="Arial" panose="020B0604020202020204" pitchFamily="34" charset="0"/>
                          <a:ea typeface="Calibri"/>
                          <a:cs typeface="Arial" panose="020B0604020202020204" pitchFamily="34" charset="0"/>
                        </a:rPr>
                        <a:t>думаешь</a:t>
                      </a:r>
                      <a:endParaRPr lang="cs-CZ" sz="18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800" b="1" dirty="0">
                          <a:effectLst/>
                          <a:latin typeface="Arial" panose="020B0604020202020204" pitchFamily="34" charset="0"/>
                          <a:ea typeface="Calibri"/>
                          <a:cs typeface="Arial" panose="020B0604020202020204" pitchFamily="34" charset="0"/>
                        </a:rPr>
                        <a:t>думает</a:t>
                      </a:r>
                      <a:endParaRPr lang="cs-CZ" sz="18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15000"/>
                        </a:lnSpc>
                        <a:spcAft>
                          <a:spcPts val="1000"/>
                        </a:spcAft>
                      </a:pPr>
                      <a:r>
                        <a:rPr lang="ru-RU" sz="1800" b="1" dirty="0">
                          <a:effectLst/>
                          <a:latin typeface="Arial" panose="020B0604020202020204" pitchFamily="34" charset="0"/>
                          <a:ea typeface="Calibri"/>
                          <a:cs typeface="Arial" panose="020B0604020202020204" pitchFamily="34" charset="0"/>
                        </a:rPr>
                        <a:t> </a:t>
                      </a:r>
                      <a:endParaRPr lang="cs-CZ" sz="18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15000"/>
                        </a:lnSpc>
                        <a:spcAft>
                          <a:spcPts val="1000"/>
                        </a:spcAft>
                      </a:pPr>
                      <a:r>
                        <a:rPr lang="ru-RU" sz="1800" b="1" dirty="0">
                          <a:effectLst/>
                          <a:latin typeface="Arial" panose="020B0604020202020204" pitchFamily="34" charset="0"/>
                          <a:ea typeface="Calibri"/>
                          <a:cs typeface="Arial" panose="020B0604020202020204" pitchFamily="34" charset="0"/>
                        </a:rPr>
                        <a:t>верю</a:t>
                      </a:r>
                      <a:endParaRPr lang="cs-CZ" sz="18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800" b="1" dirty="0">
                          <a:effectLst/>
                          <a:latin typeface="Arial" panose="020B0604020202020204" pitchFamily="34" charset="0"/>
                          <a:ea typeface="Calibri"/>
                          <a:cs typeface="Arial" panose="020B0604020202020204" pitchFamily="34" charset="0"/>
                        </a:rPr>
                        <a:t>веришь</a:t>
                      </a:r>
                      <a:endParaRPr lang="cs-CZ" sz="18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800" b="1" dirty="0">
                          <a:effectLst/>
                          <a:latin typeface="Arial" panose="020B0604020202020204" pitchFamily="34" charset="0"/>
                          <a:ea typeface="Calibri"/>
                          <a:cs typeface="Arial" panose="020B0604020202020204" pitchFamily="34" charset="0"/>
                        </a:rPr>
                        <a:t>верит</a:t>
                      </a:r>
                      <a:endParaRPr lang="cs-CZ" sz="18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15000"/>
                        </a:lnSpc>
                        <a:spcAft>
                          <a:spcPts val="1000"/>
                        </a:spcAft>
                      </a:pPr>
                      <a:r>
                        <a:rPr lang="ru-RU" sz="1800" b="1" dirty="0">
                          <a:effectLst/>
                          <a:latin typeface="Arial" panose="020B0604020202020204" pitchFamily="34" charset="0"/>
                          <a:ea typeface="Calibri"/>
                          <a:cs typeface="Arial" panose="020B0604020202020204" pitchFamily="34" charset="0"/>
                        </a:rPr>
                        <a:t>держу</a:t>
                      </a:r>
                      <a:endParaRPr lang="cs-CZ" sz="18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800" b="1" dirty="0">
                          <a:effectLst/>
                          <a:latin typeface="Arial" panose="020B0604020202020204" pitchFamily="34" charset="0"/>
                          <a:ea typeface="Calibri"/>
                          <a:cs typeface="Arial" panose="020B0604020202020204" pitchFamily="34" charset="0"/>
                        </a:rPr>
                        <a:t>держишь</a:t>
                      </a:r>
                      <a:endParaRPr lang="cs-CZ" sz="18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800" b="1" dirty="0">
                          <a:effectLst/>
                          <a:latin typeface="Arial" panose="020B0604020202020204" pitchFamily="34" charset="0"/>
                          <a:ea typeface="Calibri"/>
                          <a:cs typeface="Arial" panose="020B0604020202020204" pitchFamily="34" charset="0"/>
                        </a:rPr>
                        <a:t>держит</a:t>
                      </a:r>
                      <a:endParaRPr lang="cs-CZ" sz="18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788085">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15000"/>
                        </a:lnSpc>
                        <a:spcAft>
                          <a:spcPts val="1000"/>
                        </a:spcAft>
                      </a:pPr>
                      <a:r>
                        <a:rPr lang="ru-RU" sz="1800" b="1" dirty="0">
                          <a:effectLst/>
                          <a:latin typeface="Arial" panose="020B0604020202020204" pitchFamily="34" charset="0"/>
                          <a:ea typeface="Calibri"/>
                          <a:cs typeface="Arial" panose="020B0604020202020204" pitchFamily="34" charset="0"/>
                        </a:rPr>
                        <a:t>мн.ч.</a:t>
                      </a:r>
                      <a:endParaRPr lang="cs-CZ" sz="18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15000"/>
                        </a:lnSpc>
                        <a:spcAft>
                          <a:spcPts val="1000"/>
                        </a:spcAft>
                      </a:pPr>
                      <a:r>
                        <a:rPr lang="ru-RU" sz="1800" b="1" dirty="0">
                          <a:effectLst/>
                          <a:latin typeface="Arial" panose="020B0604020202020204" pitchFamily="34" charset="0"/>
                          <a:ea typeface="Calibri"/>
                          <a:cs typeface="Arial" panose="020B0604020202020204" pitchFamily="34" charset="0"/>
                        </a:rPr>
                        <a:t>1 л.</a:t>
                      </a:r>
                      <a:endParaRPr lang="cs-CZ" sz="18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800" b="1" dirty="0">
                          <a:effectLst/>
                          <a:latin typeface="Arial" panose="020B0604020202020204" pitchFamily="34" charset="0"/>
                          <a:ea typeface="Calibri"/>
                          <a:cs typeface="Arial" panose="020B0604020202020204" pitchFamily="34" charset="0"/>
                        </a:rPr>
                        <a:t>2 л.</a:t>
                      </a:r>
                      <a:endParaRPr lang="cs-CZ" sz="18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800" b="1" dirty="0">
                          <a:effectLst/>
                          <a:latin typeface="Arial" panose="020B0604020202020204" pitchFamily="34" charset="0"/>
                          <a:ea typeface="Calibri"/>
                          <a:cs typeface="Arial" panose="020B0604020202020204" pitchFamily="34" charset="0"/>
                        </a:rPr>
                        <a:t>3 л.</a:t>
                      </a:r>
                      <a:endParaRPr lang="cs-CZ" sz="18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cs-CZ"/>
                    </a:p>
                  </a:txBody>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15000"/>
                        </a:lnSpc>
                        <a:spcAft>
                          <a:spcPts val="1000"/>
                        </a:spcAft>
                      </a:pPr>
                      <a:r>
                        <a:rPr lang="ru-RU" sz="1800" b="1" dirty="0">
                          <a:effectLst/>
                          <a:latin typeface="Arial" panose="020B0604020202020204" pitchFamily="34" charset="0"/>
                          <a:ea typeface="Calibri"/>
                          <a:cs typeface="Arial" panose="020B0604020202020204" pitchFamily="34" charset="0"/>
                        </a:rPr>
                        <a:t>пишем</a:t>
                      </a:r>
                      <a:endParaRPr lang="cs-CZ" sz="18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800" b="1" dirty="0">
                          <a:effectLst/>
                          <a:latin typeface="Arial" panose="020B0604020202020204" pitchFamily="34" charset="0"/>
                          <a:ea typeface="Calibri"/>
                          <a:cs typeface="Arial" panose="020B0604020202020204" pitchFamily="34" charset="0"/>
                        </a:rPr>
                        <a:t>пишете</a:t>
                      </a:r>
                      <a:endParaRPr lang="cs-CZ" sz="18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800" b="1" dirty="0">
                          <a:effectLst/>
                          <a:latin typeface="Arial" panose="020B0604020202020204" pitchFamily="34" charset="0"/>
                          <a:ea typeface="Calibri"/>
                          <a:cs typeface="Arial" panose="020B0604020202020204" pitchFamily="34" charset="0"/>
                        </a:rPr>
                        <a:t>пишут</a:t>
                      </a:r>
                      <a:endParaRPr lang="cs-CZ" sz="18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15000"/>
                        </a:lnSpc>
                        <a:spcAft>
                          <a:spcPts val="1000"/>
                        </a:spcAft>
                      </a:pPr>
                      <a:r>
                        <a:rPr lang="ru-RU" sz="1800" b="1" dirty="0">
                          <a:effectLst/>
                          <a:latin typeface="Arial" panose="020B0604020202020204" pitchFamily="34" charset="0"/>
                          <a:ea typeface="Calibri"/>
                          <a:cs typeface="Arial" panose="020B0604020202020204" pitchFamily="34" charset="0"/>
                        </a:rPr>
                        <a:t>идём</a:t>
                      </a:r>
                      <a:endParaRPr lang="cs-CZ" sz="18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800" b="1" dirty="0">
                          <a:effectLst/>
                          <a:latin typeface="Arial" panose="020B0604020202020204" pitchFamily="34" charset="0"/>
                          <a:ea typeface="Calibri"/>
                          <a:cs typeface="Arial" panose="020B0604020202020204" pitchFamily="34" charset="0"/>
                        </a:rPr>
                        <a:t>идёте</a:t>
                      </a:r>
                      <a:endParaRPr lang="cs-CZ" sz="18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800" b="1" dirty="0">
                          <a:effectLst/>
                          <a:latin typeface="Arial" panose="020B0604020202020204" pitchFamily="34" charset="0"/>
                          <a:ea typeface="Calibri"/>
                          <a:cs typeface="Arial" panose="020B0604020202020204" pitchFamily="34" charset="0"/>
                        </a:rPr>
                        <a:t>идут</a:t>
                      </a:r>
                      <a:endParaRPr lang="cs-CZ" sz="18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15000"/>
                        </a:lnSpc>
                        <a:spcAft>
                          <a:spcPts val="1000"/>
                        </a:spcAft>
                      </a:pPr>
                      <a:r>
                        <a:rPr lang="ru-RU" sz="1800" b="1" dirty="0">
                          <a:effectLst/>
                          <a:latin typeface="Arial" panose="020B0604020202020204" pitchFamily="34" charset="0"/>
                          <a:ea typeface="Calibri"/>
                          <a:cs typeface="Arial" panose="020B0604020202020204" pitchFamily="34" charset="0"/>
                        </a:rPr>
                        <a:t>думаем</a:t>
                      </a:r>
                      <a:endParaRPr lang="cs-CZ" sz="18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800" b="1" dirty="0">
                          <a:effectLst/>
                          <a:latin typeface="Arial" panose="020B0604020202020204" pitchFamily="34" charset="0"/>
                          <a:ea typeface="Calibri"/>
                          <a:cs typeface="Arial" panose="020B0604020202020204" pitchFamily="34" charset="0"/>
                        </a:rPr>
                        <a:t>думаете</a:t>
                      </a:r>
                      <a:endParaRPr lang="cs-CZ" sz="18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800" b="1" dirty="0">
                          <a:effectLst/>
                          <a:latin typeface="Arial" panose="020B0604020202020204" pitchFamily="34" charset="0"/>
                          <a:ea typeface="Calibri"/>
                          <a:cs typeface="Arial" panose="020B0604020202020204" pitchFamily="34" charset="0"/>
                        </a:rPr>
                        <a:t>думают</a:t>
                      </a:r>
                      <a:endParaRPr lang="cs-CZ" sz="18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cs-CZ"/>
                    </a:p>
                  </a:txBody>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15000"/>
                        </a:lnSpc>
                        <a:spcAft>
                          <a:spcPts val="1000"/>
                        </a:spcAft>
                      </a:pPr>
                      <a:r>
                        <a:rPr lang="ru-RU" sz="1800" b="1" dirty="0">
                          <a:effectLst/>
                          <a:latin typeface="Arial" panose="020B0604020202020204" pitchFamily="34" charset="0"/>
                          <a:ea typeface="Calibri"/>
                          <a:cs typeface="Arial" panose="020B0604020202020204" pitchFamily="34" charset="0"/>
                        </a:rPr>
                        <a:t>верим</a:t>
                      </a:r>
                      <a:endParaRPr lang="cs-CZ" sz="18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800" b="1" dirty="0">
                          <a:effectLst/>
                          <a:latin typeface="Arial" panose="020B0604020202020204" pitchFamily="34" charset="0"/>
                          <a:ea typeface="Calibri"/>
                          <a:cs typeface="Arial" panose="020B0604020202020204" pitchFamily="34" charset="0"/>
                        </a:rPr>
                        <a:t>верите</a:t>
                      </a:r>
                      <a:endParaRPr lang="cs-CZ" sz="18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800" b="1" dirty="0">
                          <a:effectLst/>
                          <a:latin typeface="Arial" panose="020B0604020202020204" pitchFamily="34" charset="0"/>
                          <a:ea typeface="Calibri"/>
                          <a:cs typeface="Arial" panose="020B0604020202020204" pitchFamily="34" charset="0"/>
                        </a:rPr>
                        <a:t>верят</a:t>
                      </a:r>
                      <a:endParaRPr lang="cs-CZ" sz="18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15000"/>
                        </a:lnSpc>
                        <a:spcAft>
                          <a:spcPts val="1000"/>
                        </a:spcAft>
                      </a:pPr>
                      <a:r>
                        <a:rPr lang="ru-RU" sz="1800" b="1" dirty="0">
                          <a:effectLst/>
                          <a:latin typeface="Arial" panose="020B0604020202020204" pitchFamily="34" charset="0"/>
                          <a:ea typeface="Calibri"/>
                          <a:cs typeface="Arial" panose="020B0604020202020204" pitchFamily="34" charset="0"/>
                        </a:rPr>
                        <a:t>держим</a:t>
                      </a:r>
                      <a:endParaRPr lang="cs-CZ" sz="18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800" b="1" dirty="0">
                          <a:effectLst/>
                          <a:latin typeface="Arial" panose="020B0604020202020204" pitchFamily="34" charset="0"/>
                          <a:ea typeface="Calibri"/>
                          <a:cs typeface="Arial" panose="020B0604020202020204" pitchFamily="34" charset="0"/>
                        </a:rPr>
                        <a:t>держите</a:t>
                      </a:r>
                      <a:endParaRPr lang="cs-CZ" sz="18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800" b="1" dirty="0">
                          <a:effectLst/>
                          <a:latin typeface="Arial" panose="020B0604020202020204" pitchFamily="34" charset="0"/>
                          <a:ea typeface="Calibri"/>
                          <a:cs typeface="Arial" panose="020B0604020202020204" pitchFamily="34" charset="0"/>
                        </a:rPr>
                        <a:t>Держат</a:t>
                      </a:r>
                      <a:endParaRPr lang="cs-CZ" sz="18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451686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5BC627E1-8AF4-4B98-800D-4613FBF4B6CC}"/>
              </a:ext>
            </a:extLst>
          </p:cNvPr>
          <p:cNvSpPr/>
          <p:nvPr/>
        </p:nvSpPr>
        <p:spPr>
          <a:xfrm>
            <a:off x="1340528" y="910736"/>
            <a:ext cx="9374820" cy="4724114"/>
          </a:xfrm>
          <a:prstGeom prst="rect">
            <a:avLst/>
          </a:prstGeom>
        </p:spPr>
        <p:txBody>
          <a:bodyPr wrap="square">
            <a:spAutoFit/>
          </a:bodyPr>
          <a:lstStyle/>
          <a:p>
            <a:pPr lvl="0"/>
            <a:r>
              <a:rPr lang="ru-RU" sz="2000" dirty="0">
                <a:solidFill>
                  <a:prstClr val="black"/>
                </a:solidFill>
                <a:latin typeface="Arial" panose="020B0604020202020204" pitchFamily="34" charset="0"/>
                <a:ea typeface="Calibri"/>
                <a:cs typeface="Arial" panose="020B0604020202020204" pitchFamily="34" charset="0"/>
              </a:rPr>
              <a:t>Важным отличием между языками является наличие </a:t>
            </a:r>
            <a:r>
              <a:rPr lang="ru-RU" sz="2000" b="1" u="sng" dirty="0">
                <a:solidFill>
                  <a:srgbClr val="00B050"/>
                </a:solidFill>
                <a:latin typeface="Arial" panose="020B0604020202020204" pitchFamily="34" charset="0"/>
                <a:ea typeface="Calibri"/>
                <a:cs typeface="Arial" panose="020B0604020202020204" pitchFamily="34" charset="0"/>
              </a:rPr>
              <a:t>чередования при спряжении</a:t>
            </a:r>
            <a:r>
              <a:rPr lang="ru-RU" sz="2000" b="1" dirty="0">
                <a:solidFill>
                  <a:prstClr val="black"/>
                </a:solidFill>
                <a:latin typeface="Arial" panose="020B0604020202020204" pitchFamily="34" charset="0"/>
                <a:ea typeface="Calibri"/>
                <a:cs typeface="Arial" panose="020B0604020202020204" pitchFamily="34" charset="0"/>
              </a:rPr>
              <a:t>.</a:t>
            </a:r>
            <a:r>
              <a:rPr lang="ru-RU" sz="2000" dirty="0">
                <a:solidFill>
                  <a:prstClr val="black"/>
                </a:solidFill>
                <a:latin typeface="Arial" panose="020B0604020202020204" pitchFamily="34" charset="0"/>
                <a:ea typeface="Calibri"/>
                <a:cs typeface="Arial" panose="020B0604020202020204" pitchFamily="34" charset="0"/>
              </a:rPr>
              <a:t> </a:t>
            </a:r>
          </a:p>
          <a:p>
            <a:pPr lvl="0"/>
            <a:endParaRPr lang="ru-RU" sz="2000" dirty="0">
              <a:solidFill>
                <a:prstClr val="black"/>
              </a:solidFill>
              <a:latin typeface="Arial" panose="020B0604020202020204" pitchFamily="34" charset="0"/>
              <a:ea typeface="Calibri"/>
              <a:cs typeface="Arial" panose="020B0604020202020204" pitchFamily="34" charset="0"/>
            </a:endParaRPr>
          </a:p>
          <a:p>
            <a:pPr lvl="0"/>
            <a:r>
              <a:rPr lang="ru-RU" sz="2000" dirty="0">
                <a:solidFill>
                  <a:prstClr val="black"/>
                </a:solidFill>
                <a:latin typeface="Arial" panose="020B0604020202020204" pitchFamily="34" charset="0"/>
                <a:ea typeface="Calibri"/>
                <a:cs typeface="Arial" panose="020B0604020202020204" pitchFamily="34" charset="0"/>
              </a:rPr>
              <a:t>Изменения основы характерны для РЯ у глаголов типа </a:t>
            </a:r>
            <a:r>
              <a:rPr lang="ru-RU" sz="2000" i="1" dirty="0">
                <a:solidFill>
                  <a:prstClr val="black"/>
                </a:solidFill>
                <a:latin typeface="Arial" panose="020B0604020202020204" pitchFamily="34" charset="0"/>
                <a:ea typeface="Calibri"/>
                <a:cs typeface="Arial" panose="020B0604020202020204" pitchFamily="34" charset="0"/>
              </a:rPr>
              <a:t>хо</a:t>
            </a:r>
            <a:r>
              <a:rPr lang="ru-RU" sz="2000" b="1" i="1" dirty="0">
                <a:solidFill>
                  <a:prstClr val="black"/>
                </a:solidFill>
                <a:latin typeface="Arial" panose="020B0604020202020204" pitchFamily="34" charset="0"/>
                <a:ea typeface="Calibri"/>
                <a:cs typeface="Arial" panose="020B0604020202020204" pitchFamily="34" charset="0"/>
              </a:rPr>
              <a:t>ж</a:t>
            </a:r>
            <a:r>
              <a:rPr lang="ru-RU" sz="2000" i="1" dirty="0">
                <a:solidFill>
                  <a:prstClr val="black"/>
                </a:solidFill>
                <a:latin typeface="Arial" panose="020B0604020202020204" pitchFamily="34" charset="0"/>
                <a:ea typeface="Calibri"/>
                <a:cs typeface="Arial" panose="020B0604020202020204" pitchFamily="34" charset="0"/>
              </a:rPr>
              <a:t>у</a:t>
            </a:r>
            <a:r>
              <a:rPr lang="ru-RU" sz="2000" dirty="0">
                <a:solidFill>
                  <a:prstClr val="black"/>
                </a:solidFill>
                <a:latin typeface="Arial" panose="020B0604020202020204" pitchFamily="34" charset="0"/>
                <a:ea typeface="Calibri"/>
                <a:cs typeface="Arial" panose="020B0604020202020204" pitchFamily="34" charset="0"/>
              </a:rPr>
              <a:t> х </a:t>
            </a:r>
            <a:r>
              <a:rPr lang="ru-RU" sz="2000" i="1" dirty="0">
                <a:solidFill>
                  <a:prstClr val="black"/>
                </a:solidFill>
                <a:latin typeface="Arial" panose="020B0604020202020204" pitchFamily="34" charset="0"/>
                <a:ea typeface="Calibri"/>
                <a:cs typeface="Arial" panose="020B0604020202020204" pitchFamily="34" charset="0"/>
              </a:rPr>
              <a:t>хо</a:t>
            </a:r>
            <a:r>
              <a:rPr lang="ru-RU" sz="2000" b="1" i="1" dirty="0">
                <a:solidFill>
                  <a:prstClr val="black"/>
                </a:solidFill>
                <a:latin typeface="Arial" panose="020B0604020202020204" pitchFamily="34" charset="0"/>
                <a:ea typeface="Calibri"/>
                <a:cs typeface="Arial" panose="020B0604020202020204" pitchFamily="34" charset="0"/>
              </a:rPr>
              <a:t>д</a:t>
            </a:r>
            <a:r>
              <a:rPr lang="ru-RU" sz="2000" i="1" dirty="0">
                <a:solidFill>
                  <a:prstClr val="black"/>
                </a:solidFill>
                <a:latin typeface="Arial" panose="020B0604020202020204" pitchFamily="34" charset="0"/>
                <a:ea typeface="Calibri"/>
                <a:cs typeface="Arial" panose="020B0604020202020204" pitchFamily="34" charset="0"/>
              </a:rPr>
              <a:t>ишь</a:t>
            </a:r>
            <a:r>
              <a:rPr lang="ru-RU" sz="2000" dirty="0">
                <a:solidFill>
                  <a:prstClr val="black"/>
                </a:solidFill>
                <a:latin typeface="Arial" panose="020B0604020202020204" pitchFamily="34" charset="0"/>
                <a:ea typeface="Calibri"/>
                <a:cs typeface="Arial" panose="020B0604020202020204" pitchFamily="34" charset="0"/>
              </a:rPr>
              <a:t> (с тематическим гласным </a:t>
            </a:r>
            <a:r>
              <a:rPr lang="ru-RU" sz="2000" b="1" dirty="0">
                <a:solidFill>
                  <a:prstClr val="black"/>
                </a:solidFill>
                <a:latin typeface="Arial" panose="020B0604020202020204" pitchFamily="34" charset="0"/>
                <a:ea typeface="Calibri"/>
                <a:cs typeface="Arial" panose="020B0604020202020204" pitchFamily="34" charset="0"/>
              </a:rPr>
              <a:t>и</a:t>
            </a:r>
            <a:r>
              <a:rPr lang="ru-RU" sz="2000" dirty="0">
                <a:solidFill>
                  <a:prstClr val="black"/>
                </a:solidFill>
                <a:latin typeface="Arial" panose="020B0604020202020204" pitchFamily="34" charset="0"/>
                <a:ea typeface="Calibri"/>
                <a:cs typeface="Arial" panose="020B0604020202020204" pitchFamily="34" charset="0"/>
              </a:rPr>
              <a:t>) и отсутствуют у соответствующих чешских глаголов, напр.: </a:t>
            </a:r>
            <a:r>
              <a:rPr lang="ru-RU" sz="2000" i="1" dirty="0" err="1">
                <a:solidFill>
                  <a:prstClr val="black"/>
                </a:solidFill>
                <a:latin typeface="Arial" panose="020B0604020202020204" pitchFamily="34" charset="0"/>
                <a:ea typeface="Calibri"/>
                <a:cs typeface="Arial" panose="020B0604020202020204" pitchFamily="34" charset="0"/>
              </a:rPr>
              <a:t>cho</a:t>
            </a:r>
            <a:r>
              <a:rPr lang="ru-RU" sz="2000" b="1" i="1" dirty="0" err="1">
                <a:solidFill>
                  <a:prstClr val="black"/>
                </a:solidFill>
                <a:latin typeface="Arial" panose="020B0604020202020204" pitchFamily="34" charset="0"/>
                <a:ea typeface="Calibri"/>
                <a:cs typeface="Arial" panose="020B0604020202020204" pitchFamily="34" charset="0"/>
              </a:rPr>
              <a:t>d</a:t>
            </a:r>
            <a:r>
              <a:rPr lang="ru-RU" sz="2000" i="1" dirty="0" err="1">
                <a:solidFill>
                  <a:prstClr val="black"/>
                </a:solidFill>
                <a:latin typeface="Arial" panose="020B0604020202020204" pitchFamily="34" charset="0"/>
                <a:ea typeface="Calibri"/>
                <a:cs typeface="Arial" panose="020B0604020202020204" pitchFamily="34" charset="0"/>
              </a:rPr>
              <a:t>ím</a:t>
            </a:r>
            <a:r>
              <a:rPr lang="cs-CZ" sz="2000" dirty="0">
                <a:solidFill>
                  <a:prstClr val="black"/>
                </a:solidFill>
                <a:latin typeface="Arial" panose="020B0604020202020204" pitchFamily="34" charset="0"/>
                <a:ea typeface="Calibri"/>
                <a:cs typeface="Arial" panose="020B0604020202020204" pitchFamily="34" charset="0"/>
              </a:rPr>
              <a:t> x </a:t>
            </a:r>
            <a:r>
              <a:rPr lang="cs-CZ" sz="2000" i="1" dirty="0">
                <a:solidFill>
                  <a:prstClr val="black"/>
                </a:solidFill>
                <a:latin typeface="Arial" panose="020B0604020202020204" pitchFamily="34" charset="0"/>
                <a:ea typeface="Calibri"/>
                <a:cs typeface="Arial" panose="020B0604020202020204" pitchFamily="34" charset="0"/>
              </a:rPr>
              <a:t>cho</a:t>
            </a:r>
            <a:r>
              <a:rPr lang="cs-CZ" sz="2000" b="1" i="1" dirty="0">
                <a:solidFill>
                  <a:prstClr val="black"/>
                </a:solidFill>
                <a:latin typeface="Arial" panose="020B0604020202020204" pitchFamily="34" charset="0"/>
                <a:ea typeface="Calibri"/>
                <a:cs typeface="Arial" panose="020B0604020202020204" pitchFamily="34" charset="0"/>
              </a:rPr>
              <a:t>d</a:t>
            </a:r>
            <a:r>
              <a:rPr lang="cs-CZ" sz="2000" i="1" dirty="0">
                <a:solidFill>
                  <a:prstClr val="black"/>
                </a:solidFill>
                <a:latin typeface="Arial" panose="020B0604020202020204" pitchFamily="34" charset="0"/>
                <a:ea typeface="Calibri"/>
                <a:cs typeface="Arial" panose="020B0604020202020204" pitchFamily="34" charset="0"/>
              </a:rPr>
              <a:t>íš</a:t>
            </a:r>
            <a:r>
              <a:rPr lang="cs-CZ" sz="2000" dirty="0">
                <a:solidFill>
                  <a:prstClr val="black"/>
                </a:solidFill>
                <a:latin typeface="Arial" panose="020B0604020202020204" pitchFamily="34" charset="0"/>
                <a:ea typeface="Calibri"/>
                <a:cs typeface="Arial" panose="020B0604020202020204" pitchFamily="34" charset="0"/>
              </a:rPr>
              <a:t>. </a:t>
            </a:r>
            <a:endParaRPr lang="ru-RU" sz="2000" dirty="0">
              <a:solidFill>
                <a:prstClr val="black"/>
              </a:solidFill>
              <a:latin typeface="Arial" panose="020B0604020202020204" pitchFamily="34" charset="0"/>
              <a:ea typeface="Calibri"/>
              <a:cs typeface="Arial" panose="020B0604020202020204" pitchFamily="34" charset="0"/>
            </a:endParaRPr>
          </a:p>
          <a:p>
            <a:pPr lvl="0"/>
            <a:r>
              <a:rPr lang="ru-RU" sz="2000" dirty="0">
                <a:solidFill>
                  <a:prstClr val="black"/>
                </a:solidFill>
                <a:latin typeface="Arial" panose="020B0604020202020204" pitchFamily="34" charset="0"/>
                <a:ea typeface="Calibri"/>
                <a:cs typeface="Arial" panose="020B0604020202020204" pitchFamily="34" charset="0"/>
              </a:rPr>
              <a:t>Хорошо известные РЯ изменения основы на </a:t>
            </a:r>
            <a:r>
              <a:rPr lang="ru-RU" sz="2000" b="1" dirty="0">
                <a:solidFill>
                  <a:prstClr val="black"/>
                </a:solidFill>
                <a:latin typeface="Arial" panose="020B0604020202020204" pitchFamily="34" charset="0"/>
                <a:ea typeface="Calibri"/>
                <a:cs typeface="Arial" panose="020B0604020202020204" pitchFamily="34" charset="0"/>
              </a:rPr>
              <a:t>k</a:t>
            </a:r>
            <a:r>
              <a:rPr lang="ru-RU" sz="2000" dirty="0">
                <a:solidFill>
                  <a:prstClr val="black"/>
                </a:solidFill>
                <a:latin typeface="Arial" panose="020B0604020202020204" pitchFamily="34" charset="0"/>
                <a:ea typeface="Calibri"/>
                <a:cs typeface="Arial" panose="020B0604020202020204" pitchFamily="34" charset="0"/>
              </a:rPr>
              <a:t>, </a:t>
            </a:r>
            <a:r>
              <a:rPr lang="ru-RU" sz="2000" b="1" dirty="0">
                <a:solidFill>
                  <a:prstClr val="black"/>
                </a:solidFill>
                <a:latin typeface="Arial" panose="020B0604020202020204" pitchFamily="34" charset="0"/>
                <a:ea typeface="Calibri"/>
                <a:cs typeface="Arial" panose="020B0604020202020204" pitchFamily="34" charset="0"/>
              </a:rPr>
              <a:t>g</a:t>
            </a:r>
            <a:r>
              <a:rPr lang="ru-RU" sz="2000" dirty="0">
                <a:solidFill>
                  <a:prstClr val="black"/>
                </a:solidFill>
                <a:latin typeface="Arial" panose="020B0604020202020204" pitchFamily="34" charset="0"/>
                <a:ea typeface="Calibri"/>
                <a:cs typeface="Arial" panose="020B0604020202020204" pitchFamily="34" charset="0"/>
              </a:rPr>
              <a:t>, </a:t>
            </a:r>
            <a:r>
              <a:rPr lang="ru-RU" sz="2000" b="1" dirty="0">
                <a:solidFill>
                  <a:prstClr val="black"/>
                </a:solidFill>
                <a:latin typeface="Arial" panose="020B0604020202020204" pitchFamily="34" charset="0"/>
                <a:ea typeface="Calibri"/>
                <a:cs typeface="Arial" panose="020B0604020202020204" pitchFamily="34" charset="0"/>
              </a:rPr>
              <a:t>h</a:t>
            </a:r>
            <a:r>
              <a:rPr lang="ru-RU" sz="2000" dirty="0">
                <a:solidFill>
                  <a:prstClr val="black"/>
                </a:solidFill>
                <a:latin typeface="Arial" panose="020B0604020202020204" pitchFamily="34" charset="0"/>
                <a:ea typeface="Calibri"/>
                <a:cs typeface="Arial" panose="020B0604020202020204" pitchFamily="34" charset="0"/>
              </a:rPr>
              <a:t>, напр. чередования типа: (</a:t>
            </a:r>
            <a:r>
              <a:rPr lang="ru-RU" sz="2000" i="1" dirty="0">
                <a:solidFill>
                  <a:prstClr val="black"/>
                </a:solidFill>
                <a:latin typeface="Arial" panose="020B0604020202020204" pitchFamily="34" charset="0"/>
                <a:ea typeface="Calibri"/>
                <a:cs typeface="Arial" panose="020B0604020202020204" pitchFamily="34" charset="0"/>
              </a:rPr>
              <a:t>мо</a:t>
            </a:r>
            <a:r>
              <a:rPr lang="ru-RU" sz="2000" b="1" i="1" dirty="0">
                <a:solidFill>
                  <a:prstClr val="black"/>
                </a:solidFill>
                <a:latin typeface="Arial" panose="020B0604020202020204" pitchFamily="34" charset="0"/>
                <a:ea typeface="Calibri"/>
                <a:cs typeface="Arial" panose="020B0604020202020204" pitchFamily="34" charset="0"/>
              </a:rPr>
              <a:t>г</a:t>
            </a:r>
            <a:r>
              <a:rPr lang="ru-RU" sz="2000" i="1" dirty="0">
                <a:solidFill>
                  <a:prstClr val="black"/>
                </a:solidFill>
                <a:latin typeface="Arial" panose="020B0604020202020204" pitchFamily="34" charset="0"/>
                <a:ea typeface="Calibri"/>
                <a:cs typeface="Arial" panose="020B0604020202020204" pitchFamily="34" charset="0"/>
              </a:rPr>
              <a:t>у</a:t>
            </a:r>
            <a:r>
              <a:rPr lang="ru-RU" sz="2000" dirty="0">
                <a:solidFill>
                  <a:prstClr val="black"/>
                </a:solidFill>
                <a:latin typeface="Arial" panose="020B0604020202020204" pitchFamily="34" charset="0"/>
                <a:ea typeface="Calibri"/>
                <a:cs typeface="Arial" panose="020B0604020202020204" pitchFamily="34" charset="0"/>
              </a:rPr>
              <a:t> х </a:t>
            </a:r>
            <a:r>
              <a:rPr lang="ru-RU" sz="2000" i="1" dirty="0">
                <a:solidFill>
                  <a:prstClr val="black"/>
                </a:solidFill>
                <a:latin typeface="Arial" panose="020B0604020202020204" pitchFamily="34" charset="0"/>
                <a:ea typeface="Calibri"/>
                <a:cs typeface="Arial" panose="020B0604020202020204" pitchFamily="34" charset="0"/>
              </a:rPr>
              <a:t>мо</a:t>
            </a:r>
            <a:r>
              <a:rPr lang="ru-RU" sz="2000" b="1" i="1" dirty="0">
                <a:solidFill>
                  <a:prstClr val="black"/>
                </a:solidFill>
                <a:latin typeface="Arial" panose="020B0604020202020204" pitchFamily="34" charset="0"/>
                <a:ea typeface="Calibri"/>
                <a:cs typeface="Arial" panose="020B0604020202020204" pitchFamily="34" charset="0"/>
              </a:rPr>
              <a:t>ж</a:t>
            </a:r>
            <a:r>
              <a:rPr lang="ru-RU" sz="2000" i="1" dirty="0">
                <a:solidFill>
                  <a:prstClr val="black"/>
                </a:solidFill>
                <a:latin typeface="Arial" panose="020B0604020202020204" pitchFamily="34" charset="0"/>
                <a:ea typeface="Calibri"/>
                <a:cs typeface="Arial" panose="020B0604020202020204" pitchFamily="34" charset="0"/>
              </a:rPr>
              <a:t>ешь</a:t>
            </a:r>
            <a:r>
              <a:rPr lang="ru-RU" sz="2000" dirty="0">
                <a:solidFill>
                  <a:prstClr val="black"/>
                </a:solidFill>
                <a:latin typeface="Arial" panose="020B0604020202020204" pitchFamily="34" charset="0"/>
                <a:ea typeface="Calibri"/>
                <a:cs typeface="Arial" panose="020B0604020202020204" pitchFamily="34" charset="0"/>
              </a:rPr>
              <a:t>,</a:t>
            </a:r>
            <a:r>
              <a:rPr lang="ru-RU" sz="2000" i="1" dirty="0">
                <a:solidFill>
                  <a:prstClr val="black"/>
                </a:solidFill>
                <a:latin typeface="Arial" panose="020B0604020202020204" pitchFamily="34" charset="0"/>
                <a:ea typeface="Calibri"/>
                <a:cs typeface="Arial" panose="020B0604020202020204" pitchFamily="34" charset="0"/>
              </a:rPr>
              <a:t> пе</a:t>
            </a:r>
            <a:r>
              <a:rPr lang="ru-RU" sz="2000" b="1" i="1" dirty="0">
                <a:solidFill>
                  <a:prstClr val="black"/>
                </a:solidFill>
                <a:latin typeface="Arial" panose="020B0604020202020204" pitchFamily="34" charset="0"/>
                <a:ea typeface="Calibri"/>
                <a:cs typeface="Arial" panose="020B0604020202020204" pitchFamily="34" charset="0"/>
              </a:rPr>
              <a:t>к</a:t>
            </a:r>
            <a:r>
              <a:rPr lang="ru-RU" sz="2000" i="1" dirty="0">
                <a:solidFill>
                  <a:prstClr val="black"/>
                </a:solidFill>
                <a:latin typeface="Arial" panose="020B0604020202020204" pitchFamily="34" charset="0"/>
                <a:ea typeface="Calibri"/>
                <a:cs typeface="Arial" panose="020B0604020202020204" pitchFamily="34" charset="0"/>
              </a:rPr>
              <a:t>у </a:t>
            </a:r>
            <a:r>
              <a:rPr lang="ru-RU" sz="2000" dirty="0">
                <a:solidFill>
                  <a:prstClr val="black"/>
                </a:solidFill>
                <a:latin typeface="Arial" panose="020B0604020202020204" pitchFamily="34" charset="0"/>
                <a:ea typeface="Calibri"/>
                <a:cs typeface="Arial" panose="020B0604020202020204" pitchFamily="34" charset="0"/>
              </a:rPr>
              <a:t>х </a:t>
            </a:r>
            <a:r>
              <a:rPr lang="ru-RU" sz="2000" i="1" dirty="0">
                <a:solidFill>
                  <a:prstClr val="black"/>
                </a:solidFill>
                <a:latin typeface="Arial" panose="020B0604020202020204" pitchFamily="34" charset="0"/>
                <a:ea typeface="Calibri"/>
                <a:cs typeface="Arial" panose="020B0604020202020204" pitchFamily="34" charset="0"/>
              </a:rPr>
              <a:t>пе</a:t>
            </a:r>
            <a:r>
              <a:rPr lang="ru-RU" sz="2000" b="1" i="1" dirty="0">
                <a:solidFill>
                  <a:prstClr val="black"/>
                </a:solidFill>
                <a:latin typeface="Arial" panose="020B0604020202020204" pitchFamily="34" charset="0"/>
                <a:ea typeface="Calibri"/>
                <a:cs typeface="Arial" panose="020B0604020202020204" pitchFamily="34" charset="0"/>
              </a:rPr>
              <a:t>ч</a:t>
            </a:r>
            <a:r>
              <a:rPr lang="ru-RU" sz="2000" i="1" dirty="0">
                <a:solidFill>
                  <a:prstClr val="black"/>
                </a:solidFill>
                <a:latin typeface="Arial" panose="020B0604020202020204" pitchFamily="34" charset="0"/>
                <a:ea typeface="Calibri"/>
                <a:cs typeface="Arial" panose="020B0604020202020204" pitchFamily="34" charset="0"/>
              </a:rPr>
              <a:t>ёшь</a:t>
            </a:r>
            <a:r>
              <a:rPr lang="ru-RU" sz="2000" dirty="0">
                <a:solidFill>
                  <a:prstClr val="black"/>
                </a:solidFill>
                <a:latin typeface="Arial" panose="020B0604020202020204" pitchFamily="34" charset="0"/>
                <a:ea typeface="Calibri"/>
                <a:cs typeface="Arial" panose="020B0604020202020204" pitchFamily="34" charset="0"/>
              </a:rPr>
              <a:t>) в ЧЯ присутствуют лишь в редких случаях, напр.: </a:t>
            </a:r>
            <a:r>
              <a:rPr lang="ru-RU" sz="2000" i="1" dirty="0" err="1">
                <a:solidFill>
                  <a:prstClr val="black"/>
                </a:solidFill>
                <a:latin typeface="Arial" panose="020B0604020202020204" pitchFamily="34" charset="0"/>
                <a:ea typeface="Calibri"/>
                <a:cs typeface="Arial" panose="020B0604020202020204" pitchFamily="34" charset="0"/>
              </a:rPr>
              <a:t>mo</a:t>
            </a:r>
            <a:r>
              <a:rPr lang="ru-RU" sz="2000" b="1" i="1" dirty="0" err="1">
                <a:solidFill>
                  <a:prstClr val="black"/>
                </a:solidFill>
                <a:latin typeface="Arial" panose="020B0604020202020204" pitchFamily="34" charset="0"/>
                <a:ea typeface="Calibri"/>
                <a:cs typeface="Arial" panose="020B0604020202020204" pitchFamily="34" charset="0"/>
              </a:rPr>
              <a:t>h</a:t>
            </a:r>
            <a:r>
              <a:rPr lang="ru-RU" sz="2000" i="1" dirty="0" err="1">
                <a:solidFill>
                  <a:prstClr val="black"/>
                </a:solidFill>
                <a:latin typeface="Arial" panose="020B0604020202020204" pitchFamily="34" charset="0"/>
                <a:ea typeface="Calibri"/>
                <a:cs typeface="Arial" panose="020B0604020202020204" pitchFamily="34" charset="0"/>
              </a:rPr>
              <a:t>u</a:t>
            </a:r>
            <a:r>
              <a:rPr lang="ru-RU" sz="2000" dirty="0">
                <a:solidFill>
                  <a:prstClr val="black"/>
                </a:solidFill>
                <a:latin typeface="Arial" panose="020B0604020202020204" pitchFamily="34" charset="0"/>
                <a:ea typeface="Calibri"/>
                <a:cs typeface="Arial" panose="020B0604020202020204" pitchFamily="34" charset="0"/>
              </a:rPr>
              <a:t> x </a:t>
            </a:r>
            <a:r>
              <a:rPr lang="ru-RU" sz="2000" i="1" dirty="0" err="1">
                <a:solidFill>
                  <a:prstClr val="black"/>
                </a:solidFill>
                <a:latin typeface="Arial" panose="020B0604020202020204" pitchFamily="34" charset="0"/>
                <a:ea typeface="Calibri"/>
                <a:cs typeface="Arial" panose="020B0604020202020204" pitchFamily="34" charset="0"/>
              </a:rPr>
              <a:t>mů</a:t>
            </a:r>
            <a:r>
              <a:rPr lang="ru-RU" sz="2000" b="1" i="1" dirty="0" err="1">
                <a:solidFill>
                  <a:prstClr val="black"/>
                </a:solidFill>
                <a:latin typeface="Arial" panose="020B0604020202020204" pitchFamily="34" charset="0"/>
                <a:ea typeface="Calibri"/>
                <a:cs typeface="Arial" panose="020B0604020202020204" pitchFamily="34" charset="0"/>
              </a:rPr>
              <a:t>ž</a:t>
            </a:r>
            <a:r>
              <a:rPr lang="ru-RU" sz="2000" i="1" dirty="0" err="1">
                <a:solidFill>
                  <a:prstClr val="black"/>
                </a:solidFill>
                <a:latin typeface="Arial" panose="020B0604020202020204" pitchFamily="34" charset="0"/>
                <a:ea typeface="Calibri"/>
                <a:cs typeface="Arial" panose="020B0604020202020204" pitchFamily="34" charset="0"/>
              </a:rPr>
              <a:t>eš</a:t>
            </a:r>
            <a:r>
              <a:rPr lang="ru-RU" sz="2000" dirty="0">
                <a:solidFill>
                  <a:prstClr val="black"/>
                </a:solidFill>
                <a:latin typeface="Arial" panose="020B0604020202020204" pitchFamily="34" charset="0"/>
                <a:ea typeface="Calibri"/>
                <a:cs typeface="Arial" panose="020B0604020202020204" pitchFamily="34" charset="0"/>
              </a:rPr>
              <a:t>.</a:t>
            </a:r>
          </a:p>
          <a:p>
            <a:pPr lvl="0"/>
            <a:endParaRPr lang="cs-CZ" sz="2000" dirty="0">
              <a:solidFill>
                <a:prstClr val="black"/>
              </a:solidFill>
              <a:latin typeface="Arial" panose="020B0604020202020204" pitchFamily="34" charset="0"/>
              <a:cs typeface="Arial" panose="020B0604020202020204" pitchFamily="34" charset="0"/>
            </a:endParaRPr>
          </a:p>
          <a:p>
            <a:pPr lvl="0"/>
            <a:r>
              <a:rPr lang="ru-RU" sz="2000" b="1" dirty="0">
                <a:solidFill>
                  <a:prstClr val="black"/>
                </a:solidFill>
                <a:latin typeface="Arial" panose="020B0604020202020204" pitchFamily="34" charset="0"/>
                <a:cs typeface="Arial" panose="020B0604020202020204" pitchFamily="34" charset="0"/>
              </a:rPr>
              <a:t>Альтернации встречаются в обоих языках</a:t>
            </a:r>
            <a:r>
              <a:rPr lang="ru-RU" sz="2000" dirty="0">
                <a:solidFill>
                  <a:prstClr val="black"/>
                </a:solidFill>
                <a:latin typeface="Arial" panose="020B0604020202020204" pitchFamily="34" charset="0"/>
                <a:cs typeface="Arial" panose="020B0604020202020204" pitchFamily="34" charset="0"/>
              </a:rPr>
              <a:t>, но могут отличаться условиями проявления и элементами системы.</a:t>
            </a:r>
          </a:p>
          <a:p>
            <a:pPr lvl="0">
              <a:lnSpc>
                <a:spcPct val="115000"/>
              </a:lnSpc>
              <a:spcAft>
                <a:spcPts val="1000"/>
              </a:spcAft>
            </a:pPr>
            <a:r>
              <a:rPr lang="cs-CZ" sz="2000" i="1" dirty="0">
                <a:solidFill>
                  <a:prstClr val="black"/>
                </a:solidFill>
                <a:latin typeface="Arial" panose="020B0604020202020204" pitchFamily="34" charset="0"/>
                <a:ea typeface="Times New Roman"/>
                <a:cs typeface="Arial" panose="020B0604020202020204" pitchFamily="34" charset="0"/>
              </a:rPr>
              <a:t>učesat – </a:t>
            </a:r>
            <a:r>
              <a:rPr lang="cs-CZ" sz="2000" i="1" dirty="0" err="1">
                <a:solidFill>
                  <a:prstClr val="black"/>
                </a:solidFill>
                <a:latin typeface="Arial" panose="020B0604020202020204" pitchFamily="34" charset="0"/>
                <a:ea typeface="Times New Roman"/>
                <a:cs typeface="Arial" panose="020B0604020202020204" pitchFamily="34" charset="0"/>
              </a:rPr>
              <a:t>učeši</a:t>
            </a:r>
            <a:r>
              <a:rPr lang="cs-CZ" sz="2000" i="1" dirty="0">
                <a:solidFill>
                  <a:prstClr val="black"/>
                </a:solidFill>
                <a:latin typeface="Arial" panose="020B0604020202020204" pitchFamily="34" charset="0"/>
                <a:ea typeface="Times New Roman"/>
                <a:cs typeface="Arial" panose="020B0604020202020204" pitchFamily="34" charset="0"/>
              </a:rPr>
              <a:t> </a:t>
            </a:r>
            <a:r>
              <a:rPr lang="ru-RU" sz="2000" i="1" dirty="0">
                <a:solidFill>
                  <a:prstClr val="black"/>
                </a:solidFill>
                <a:latin typeface="Arial" panose="020B0604020202020204" pitchFamily="34" charset="0"/>
                <a:ea typeface="Times New Roman"/>
                <a:cs typeface="Arial" panose="020B0604020202020204" pitchFamily="34" charset="0"/>
              </a:rPr>
              <a:t>	причесать - причешу</a:t>
            </a:r>
            <a:endParaRPr lang="cs-CZ" sz="2000" i="1" dirty="0">
              <a:solidFill>
                <a:prstClr val="black"/>
              </a:solidFill>
              <a:latin typeface="Arial" panose="020B0604020202020204" pitchFamily="34" charset="0"/>
              <a:ea typeface="Calibri"/>
              <a:cs typeface="Arial" panose="020B0604020202020204" pitchFamily="34" charset="0"/>
            </a:endParaRPr>
          </a:p>
          <a:p>
            <a:pPr lvl="0">
              <a:lnSpc>
                <a:spcPct val="115000"/>
              </a:lnSpc>
              <a:spcAft>
                <a:spcPts val="1000"/>
              </a:spcAft>
            </a:pPr>
            <a:r>
              <a:rPr lang="cs-CZ" sz="2000" i="1" dirty="0">
                <a:solidFill>
                  <a:prstClr val="black"/>
                </a:solidFill>
                <a:latin typeface="Arial" panose="020B0604020202020204" pitchFamily="34" charset="0"/>
                <a:ea typeface="Times New Roman"/>
                <a:cs typeface="Arial" panose="020B0604020202020204" pitchFamily="34" charset="0"/>
              </a:rPr>
              <a:t>ukázat – ukáži</a:t>
            </a:r>
            <a:r>
              <a:rPr lang="ru-RU" sz="2000" i="1" dirty="0">
                <a:solidFill>
                  <a:prstClr val="black"/>
                </a:solidFill>
                <a:latin typeface="Arial" panose="020B0604020202020204" pitchFamily="34" charset="0"/>
                <a:ea typeface="Times New Roman"/>
                <a:cs typeface="Arial" panose="020B0604020202020204" pitchFamily="34" charset="0"/>
              </a:rPr>
              <a:t>	показать - покажу</a:t>
            </a:r>
            <a:endParaRPr lang="cs-CZ" sz="2000" i="1" dirty="0">
              <a:solidFill>
                <a:prstClr val="black"/>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1873538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ED98A1D6-F095-4E9E-AEA6-F7756644D837}"/>
              </a:ext>
            </a:extLst>
          </p:cNvPr>
          <p:cNvSpPr/>
          <p:nvPr/>
        </p:nvSpPr>
        <p:spPr>
          <a:xfrm>
            <a:off x="798990" y="593259"/>
            <a:ext cx="10963922" cy="5647700"/>
          </a:xfrm>
          <a:prstGeom prst="rect">
            <a:avLst/>
          </a:prstGeom>
        </p:spPr>
        <p:txBody>
          <a:bodyPr wrap="square">
            <a:spAutoFit/>
          </a:bodyPr>
          <a:lstStyle/>
          <a:p>
            <a:pPr lvl="0"/>
            <a:r>
              <a:rPr lang="ru-RU" sz="1900" b="1" u="sng" dirty="0">
                <a:solidFill>
                  <a:srgbClr val="00B050"/>
                </a:solidFill>
                <a:latin typeface="Arial" panose="020B0604020202020204" pitchFamily="34" charset="0"/>
                <a:cs typeface="Arial" panose="020B0604020202020204" pitchFamily="34" charset="0"/>
              </a:rPr>
              <a:t>Чередования</a:t>
            </a:r>
            <a:r>
              <a:rPr lang="ru-RU" sz="1900" b="1" dirty="0">
                <a:solidFill>
                  <a:srgbClr val="00B050"/>
                </a:solidFill>
                <a:latin typeface="Arial" panose="020B0604020202020204" pitchFamily="34" charset="0"/>
                <a:cs typeface="Arial" panose="020B0604020202020204" pitchFamily="34" charset="0"/>
              </a:rPr>
              <a:t>  в РЯ зависят от спряжения глагола</a:t>
            </a:r>
          </a:p>
          <a:p>
            <a:pPr lvl="0"/>
            <a:endParaRPr lang="cs-CZ" sz="1900" dirty="0">
              <a:solidFill>
                <a:prstClr val="black"/>
              </a:solidFill>
              <a:latin typeface="Arial" panose="020B0604020202020204" pitchFamily="34" charset="0"/>
              <a:cs typeface="Arial" panose="020B0604020202020204" pitchFamily="34" charset="0"/>
            </a:endParaRPr>
          </a:p>
          <a:p>
            <a:pPr lvl="0"/>
            <a:r>
              <a:rPr lang="ru-RU" sz="1900" b="1" dirty="0">
                <a:solidFill>
                  <a:prstClr val="black"/>
                </a:solidFill>
                <a:latin typeface="Arial" panose="020B0604020202020204" pitchFamily="34" charset="0"/>
                <a:cs typeface="Arial" panose="020B0604020202020204" pitchFamily="34" charset="0"/>
              </a:rPr>
              <a:t>1 </a:t>
            </a:r>
            <a:r>
              <a:rPr lang="ru-RU" sz="1900" b="1" dirty="0" err="1">
                <a:solidFill>
                  <a:prstClr val="black"/>
                </a:solidFill>
                <a:latin typeface="Arial" panose="020B0604020202020204" pitchFamily="34" charset="0"/>
                <a:cs typeface="Arial" panose="020B0604020202020204" pitchFamily="34" charset="0"/>
              </a:rPr>
              <a:t>спр</a:t>
            </a:r>
            <a:r>
              <a:rPr lang="ru-RU" sz="1900" b="1" dirty="0">
                <a:solidFill>
                  <a:prstClr val="black"/>
                </a:solidFill>
                <a:latin typeface="Arial" panose="020B0604020202020204" pitchFamily="34" charset="0"/>
                <a:cs typeface="Arial" panose="020B0604020202020204" pitchFamily="34" charset="0"/>
              </a:rPr>
              <a:t>. </a:t>
            </a:r>
            <a:r>
              <a:rPr lang="ru-RU" sz="1900" dirty="0">
                <a:solidFill>
                  <a:prstClr val="black"/>
                </a:solidFill>
                <a:latin typeface="Arial" panose="020B0604020202020204" pitchFamily="34" charset="0"/>
                <a:cs typeface="Arial" panose="020B0604020202020204" pitchFamily="34" charset="0"/>
              </a:rPr>
              <a:t>– во всех формах лица, числа (напр. </a:t>
            </a:r>
            <a:r>
              <a:rPr lang="ru-RU" sz="1900" i="1" dirty="0">
                <a:solidFill>
                  <a:prstClr val="black"/>
                </a:solidFill>
                <a:latin typeface="Arial" panose="020B0604020202020204" pitchFamily="34" charset="0"/>
                <a:cs typeface="Arial" panose="020B0604020202020204" pitchFamily="34" charset="0"/>
              </a:rPr>
              <a:t>плакать</a:t>
            </a:r>
            <a:r>
              <a:rPr lang="ru-RU" sz="1900" dirty="0">
                <a:solidFill>
                  <a:prstClr val="black"/>
                </a:solidFill>
                <a:latin typeface="Arial" panose="020B0604020202020204" pitchFamily="34" charset="0"/>
                <a:cs typeface="Arial" panose="020B0604020202020204" pitchFamily="34" charset="0"/>
              </a:rPr>
              <a:t>)</a:t>
            </a:r>
            <a:endParaRPr lang="cs-CZ" sz="1900" dirty="0">
              <a:solidFill>
                <a:prstClr val="black"/>
              </a:solidFill>
              <a:latin typeface="Arial" panose="020B0604020202020204" pitchFamily="34" charset="0"/>
              <a:cs typeface="Arial" panose="020B0604020202020204" pitchFamily="34" charset="0"/>
            </a:endParaRPr>
          </a:p>
          <a:p>
            <a:pPr lvl="0"/>
            <a:r>
              <a:rPr lang="ru-RU" sz="1900" b="1" dirty="0">
                <a:solidFill>
                  <a:prstClr val="black"/>
                </a:solidFill>
                <a:latin typeface="Arial" panose="020B0604020202020204" pitchFamily="34" charset="0"/>
                <a:cs typeface="Arial" panose="020B0604020202020204" pitchFamily="34" charset="0"/>
              </a:rPr>
              <a:t>2 </a:t>
            </a:r>
            <a:r>
              <a:rPr lang="ru-RU" sz="1900" b="1" dirty="0" err="1">
                <a:solidFill>
                  <a:prstClr val="black"/>
                </a:solidFill>
                <a:latin typeface="Arial" panose="020B0604020202020204" pitchFamily="34" charset="0"/>
                <a:cs typeface="Arial" panose="020B0604020202020204" pitchFamily="34" charset="0"/>
              </a:rPr>
              <a:t>спр</a:t>
            </a:r>
            <a:r>
              <a:rPr lang="ru-RU" sz="1900" b="1" dirty="0">
                <a:solidFill>
                  <a:prstClr val="black"/>
                </a:solidFill>
                <a:latin typeface="Arial" panose="020B0604020202020204" pitchFamily="34" charset="0"/>
                <a:cs typeface="Arial" panose="020B0604020202020204" pitchFamily="34" charset="0"/>
              </a:rPr>
              <a:t>. </a:t>
            </a:r>
            <a:r>
              <a:rPr lang="ru-RU" sz="1900" dirty="0">
                <a:solidFill>
                  <a:prstClr val="black"/>
                </a:solidFill>
                <a:latin typeface="Arial" panose="020B0604020202020204" pitchFamily="34" charset="0"/>
                <a:cs typeface="Arial" panose="020B0604020202020204" pitchFamily="34" charset="0"/>
              </a:rPr>
              <a:t>– только в 1.л.ед.ч. (напр. </a:t>
            </a:r>
            <a:r>
              <a:rPr lang="ru-RU" sz="1900" i="1" dirty="0">
                <a:solidFill>
                  <a:prstClr val="black"/>
                </a:solidFill>
                <a:latin typeface="Arial" panose="020B0604020202020204" pitchFamily="34" charset="0"/>
                <a:cs typeface="Arial" panose="020B0604020202020204" pitchFamily="34" charset="0"/>
              </a:rPr>
              <a:t>платить</a:t>
            </a:r>
            <a:r>
              <a:rPr lang="ru-RU" sz="1900" dirty="0">
                <a:solidFill>
                  <a:prstClr val="black"/>
                </a:solidFill>
                <a:latin typeface="Arial" panose="020B0604020202020204" pitchFamily="34" charset="0"/>
                <a:cs typeface="Arial" panose="020B0604020202020204" pitchFamily="34" charset="0"/>
              </a:rPr>
              <a:t>)</a:t>
            </a:r>
          </a:p>
          <a:p>
            <a:pPr lvl="0"/>
            <a:endParaRPr lang="ru-RU" sz="1900" dirty="0">
              <a:solidFill>
                <a:prstClr val="black"/>
              </a:solidFill>
              <a:latin typeface="Arial" panose="020B0604020202020204" pitchFamily="34" charset="0"/>
              <a:cs typeface="Arial" panose="020B0604020202020204" pitchFamily="34" charset="0"/>
            </a:endParaRPr>
          </a:p>
          <a:p>
            <a:pPr lvl="0"/>
            <a:r>
              <a:rPr lang="ru-RU" sz="1900" b="1" dirty="0">
                <a:solidFill>
                  <a:prstClr val="black"/>
                </a:solidFill>
                <a:latin typeface="Arial" panose="020B0604020202020204" pitchFamily="34" charset="0"/>
                <a:cs typeface="Arial" panose="020B0604020202020204" pitchFamily="34" charset="0"/>
              </a:rPr>
              <a:t>Примеры чередований</a:t>
            </a:r>
          </a:p>
          <a:p>
            <a:pPr marL="285750" lvl="0" indent="-285750">
              <a:buFont typeface="Arial" panose="020B0604020202020204" pitchFamily="34" charset="0"/>
              <a:buChar char="•"/>
            </a:pPr>
            <a:r>
              <a:rPr lang="ru-RU" sz="1900" i="1" dirty="0">
                <a:solidFill>
                  <a:prstClr val="black"/>
                </a:solidFill>
                <a:latin typeface="Arial" panose="020B0604020202020204" pitchFamily="34" charset="0"/>
                <a:cs typeface="Arial" panose="020B0604020202020204" pitchFamily="34" charset="0"/>
              </a:rPr>
              <a:t>жечь — жгу, жжёшь, жжёт, жжём, </a:t>
            </a:r>
            <a:r>
              <a:rPr lang="ru-RU" sz="1900" i="1" dirty="0" err="1">
                <a:solidFill>
                  <a:prstClr val="black"/>
                </a:solidFill>
                <a:latin typeface="Arial" panose="020B0604020202020204" pitchFamily="34" charset="0"/>
                <a:cs typeface="Arial" panose="020B0604020202020204" pitchFamily="34" charset="0"/>
              </a:rPr>
              <a:t>жжёте</a:t>
            </a:r>
            <a:r>
              <a:rPr lang="ru-RU" sz="1900" i="1" dirty="0">
                <a:solidFill>
                  <a:prstClr val="black"/>
                </a:solidFill>
                <a:latin typeface="Arial" panose="020B0604020202020204" pitchFamily="34" charset="0"/>
                <a:cs typeface="Arial" panose="020B0604020202020204" pitchFamily="34" charset="0"/>
              </a:rPr>
              <a:t>, жгут</a:t>
            </a:r>
          </a:p>
          <a:p>
            <a:pPr marL="285750" lvl="0" indent="-285750">
              <a:buFont typeface="Arial" panose="020B0604020202020204" pitchFamily="34" charset="0"/>
              <a:buChar char="•"/>
            </a:pPr>
            <a:r>
              <a:rPr lang="ru-RU" sz="1900" i="1" dirty="0">
                <a:solidFill>
                  <a:prstClr val="black"/>
                </a:solidFill>
                <a:latin typeface="Arial" panose="020B0604020202020204" pitchFamily="34" charset="0"/>
                <a:cs typeface="Arial" panose="020B0604020202020204" pitchFamily="34" charset="0"/>
              </a:rPr>
              <a:t>хотеть — хочу, хочешь, хочет, хотим, хотите, хотят</a:t>
            </a:r>
          </a:p>
          <a:p>
            <a:pPr marL="285750" lvl="0" indent="-285750">
              <a:buFont typeface="Arial" panose="020B0604020202020204" pitchFamily="34" charset="0"/>
              <a:buChar char="•"/>
            </a:pPr>
            <a:r>
              <a:rPr lang="ru-RU" sz="1900" i="1" dirty="0">
                <a:solidFill>
                  <a:prstClr val="black"/>
                </a:solidFill>
                <a:latin typeface="Arial" panose="020B0604020202020204" pitchFamily="34" charset="0"/>
                <a:cs typeface="Arial" panose="020B0604020202020204" pitchFamily="34" charset="0"/>
              </a:rPr>
              <a:t>ехать — еду, едешь, едет, едем, едете, едут </a:t>
            </a:r>
          </a:p>
          <a:p>
            <a:pPr marL="285750" lvl="0" indent="-285750">
              <a:buFont typeface="Arial" panose="020B0604020202020204" pitchFamily="34" charset="0"/>
              <a:buChar char="•"/>
            </a:pPr>
            <a:r>
              <a:rPr lang="ru-RU" sz="1900" i="1" dirty="0">
                <a:solidFill>
                  <a:prstClr val="black"/>
                </a:solidFill>
                <a:latin typeface="Arial" panose="020B0604020202020204" pitchFamily="34" charset="0"/>
                <a:cs typeface="Arial" panose="020B0604020202020204" pitchFamily="34" charset="0"/>
              </a:rPr>
              <a:t>колыхать — колышу, колышешь, колышет, колышем, колышете, колышут (возможен и вариант колыхаю, колыхаешь)</a:t>
            </a:r>
          </a:p>
          <a:p>
            <a:pPr marL="285750" lvl="0" indent="-285750">
              <a:buFont typeface="Arial" panose="020B0604020202020204" pitchFamily="34" charset="0"/>
              <a:buChar char="•"/>
            </a:pPr>
            <a:r>
              <a:rPr lang="ru-RU" sz="1900" i="1" dirty="0">
                <a:solidFill>
                  <a:prstClr val="black"/>
                </a:solidFill>
                <a:latin typeface="Arial" panose="020B0604020202020204" pitchFamily="34" charset="0"/>
                <a:cs typeface="Arial" panose="020B0604020202020204" pitchFamily="34" charset="0"/>
              </a:rPr>
              <a:t>полоскать — полощу, полощешь, полощет, полощем, полощете, полощут (возможен и вариант </a:t>
            </a:r>
            <a:r>
              <a:rPr lang="ru-RU" sz="1900" i="1" dirty="0" err="1">
                <a:solidFill>
                  <a:prstClr val="black"/>
                </a:solidFill>
                <a:latin typeface="Arial" panose="020B0604020202020204" pitchFamily="34" charset="0"/>
                <a:cs typeface="Arial" panose="020B0604020202020204" pitchFamily="34" charset="0"/>
              </a:rPr>
              <a:t>полоскаю</a:t>
            </a:r>
            <a:r>
              <a:rPr lang="ru-RU" sz="1900" i="1" dirty="0">
                <a:solidFill>
                  <a:prstClr val="black"/>
                </a:solidFill>
                <a:latin typeface="Arial" panose="020B0604020202020204" pitchFamily="34" charset="0"/>
                <a:cs typeface="Arial" panose="020B0604020202020204" pitchFamily="34" charset="0"/>
              </a:rPr>
              <a:t>, </a:t>
            </a:r>
            <a:r>
              <a:rPr lang="ru-RU" sz="1900" i="1" dirty="0" err="1">
                <a:solidFill>
                  <a:prstClr val="black"/>
                </a:solidFill>
                <a:latin typeface="Arial" panose="020B0604020202020204" pitchFamily="34" charset="0"/>
                <a:cs typeface="Arial" panose="020B0604020202020204" pitchFamily="34" charset="0"/>
              </a:rPr>
              <a:t>полоскаешь</a:t>
            </a:r>
            <a:r>
              <a:rPr lang="ru-RU" sz="1900" i="1" dirty="0">
                <a:solidFill>
                  <a:prstClr val="black"/>
                </a:solidFill>
                <a:latin typeface="Arial" panose="020B0604020202020204" pitchFamily="34" charset="0"/>
                <a:cs typeface="Arial" panose="020B0604020202020204" pitchFamily="34" charset="0"/>
              </a:rPr>
              <a:t>)</a:t>
            </a:r>
          </a:p>
          <a:p>
            <a:pPr marL="285750" lvl="0" indent="-285750">
              <a:buFont typeface="Arial" panose="020B0604020202020204" pitchFamily="34" charset="0"/>
              <a:buChar char="•"/>
            </a:pPr>
            <a:r>
              <a:rPr lang="ru-RU" sz="1900" i="1" dirty="0">
                <a:solidFill>
                  <a:prstClr val="black"/>
                </a:solidFill>
                <a:latin typeface="Arial" panose="020B0604020202020204" pitchFamily="34" charset="0"/>
                <a:cs typeface="Arial" panose="020B0604020202020204" pitchFamily="34" charset="0"/>
              </a:rPr>
              <a:t>лазить — лажу, лазишь, лазит, лазим, лазите, лазят (существует и глагол лазать с формами лазаю, лазаешь, лазает и т.д.)</a:t>
            </a:r>
          </a:p>
          <a:p>
            <a:pPr marL="285750" lvl="0" indent="-285750">
              <a:buFont typeface="Arial" panose="020B0604020202020204" pitchFamily="34" charset="0"/>
              <a:buChar char="•"/>
            </a:pPr>
            <a:r>
              <a:rPr lang="ru-RU" sz="1900" i="1" dirty="0">
                <a:solidFill>
                  <a:prstClr val="black"/>
                </a:solidFill>
                <a:latin typeface="Arial" panose="020B0604020202020204" pitchFamily="34" charset="0"/>
                <a:cs typeface="Arial" panose="020B0604020202020204" pitchFamily="34" charset="0"/>
              </a:rPr>
              <a:t>махать — машу, машешь, машет, машем, машете, машут (в разговорной речи возможен и вариант махаю, махаешь)</a:t>
            </a:r>
          </a:p>
          <a:p>
            <a:pPr marL="285750" lvl="0" indent="-285750">
              <a:buFont typeface="Arial" panose="020B0604020202020204" pitchFamily="34" charset="0"/>
              <a:buChar char="•"/>
            </a:pPr>
            <a:endParaRPr lang="ru-RU" sz="1900" dirty="0">
              <a:solidFill>
                <a:prstClr val="black"/>
              </a:solidFill>
              <a:latin typeface="Arial" panose="020B0604020202020204" pitchFamily="34" charset="0"/>
              <a:cs typeface="Arial" panose="020B0604020202020204" pitchFamily="34" charset="0"/>
            </a:endParaRPr>
          </a:p>
          <a:p>
            <a:pPr marL="285750" lvl="0" indent="-285750">
              <a:buFont typeface="Courier New" panose="02070309020205020404" pitchFamily="49" charset="0"/>
              <a:buChar char="o"/>
            </a:pPr>
            <a:r>
              <a:rPr lang="ru-RU" sz="1900" dirty="0">
                <a:solidFill>
                  <a:prstClr val="black"/>
                </a:solidFill>
                <a:latin typeface="Arial" panose="020B0604020202020204" pitchFamily="34" charset="0"/>
                <a:cs typeface="Arial" panose="020B0604020202020204" pitchFamily="34" charset="0"/>
              </a:rPr>
              <a:t>Придумайте предложения с некоторыми формами и переведите их.</a:t>
            </a:r>
            <a:endParaRPr lang="cs-CZ" sz="19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2249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22090A85-288B-4910-BD05-FC83D105ED96}"/>
              </a:ext>
            </a:extLst>
          </p:cNvPr>
          <p:cNvSpPr/>
          <p:nvPr/>
        </p:nvSpPr>
        <p:spPr>
          <a:xfrm>
            <a:off x="2121763" y="1376039"/>
            <a:ext cx="7563775" cy="3477875"/>
          </a:xfrm>
          <a:prstGeom prst="rect">
            <a:avLst/>
          </a:prstGeom>
        </p:spPr>
        <p:txBody>
          <a:bodyPr wrap="square">
            <a:spAutoFit/>
          </a:bodyPr>
          <a:lstStyle/>
          <a:p>
            <a:pPr lvl="0"/>
            <a:r>
              <a:rPr lang="ru-RU" sz="2000" b="1" u="sng" dirty="0">
                <a:solidFill>
                  <a:srgbClr val="00B050"/>
                </a:solidFill>
                <a:latin typeface="Arial" panose="020B0604020202020204" pitchFamily="34" charset="0"/>
                <a:ea typeface="Calibri"/>
                <a:cs typeface="Arial" panose="020B0604020202020204" pitchFamily="34" charset="0"/>
              </a:rPr>
              <a:t>ТРАНСПОЗИЦИЯ ГРАММАТИЧЕСКИХ ФОРМ ЛИЦА</a:t>
            </a:r>
            <a:r>
              <a:rPr lang="ru-RU" sz="2000" b="1" dirty="0">
                <a:solidFill>
                  <a:srgbClr val="00B050"/>
                </a:solidFill>
                <a:latin typeface="Arial" panose="020B0604020202020204" pitchFamily="34" charset="0"/>
                <a:ea typeface="Calibri"/>
                <a:cs typeface="Arial" panose="020B0604020202020204" pitchFamily="34" charset="0"/>
              </a:rPr>
              <a:t> </a:t>
            </a:r>
          </a:p>
          <a:p>
            <a:pPr lvl="0"/>
            <a:endParaRPr lang="ru-RU" sz="2000" b="1" dirty="0">
              <a:solidFill>
                <a:prstClr val="black"/>
              </a:solidFill>
              <a:latin typeface="Arial" panose="020B0604020202020204" pitchFamily="34" charset="0"/>
              <a:ea typeface="Calibri"/>
              <a:cs typeface="Arial" panose="020B0604020202020204" pitchFamily="34" charset="0"/>
            </a:endParaRPr>
          </a:p>
          <a:p>
            <a:pPr lvl="0"/>
            <a:r>
              <a:rPr lang="ru-RU" sz="2000" dirty="0">
                <a:solidFill>
                  <a:prstClr val="black"/>
                </a:solidFill>
                <a:latin typeface="Arial" panose="020B0604020202020204" pitchFamily="34" charset="0"/>
                <a:ea typeface="Calibri"/>
                <a:cs typeface="Arial" panose="020B0604020202020204" pitchFamily="34" charset="0"/>
              </a:rPr>
              <a:t>характерна как для русского, так и для чешского языка. В конкретном употреблении можно наблюдать большое количество сходных явлений. </a:t>
            </a:r>
          </a:p>
          <a:p>
            <a:pPr lvl="0"/>
            <a:r>
              <a:rPr lang="ru-RU" sz="2000" dirty="0">
                <a:solidFill>
                  <a:prstClr val="black"/>
                </a:solidFill>
                <a:latin typeface="Arial" panose="020B0604020202020204" pitchFamily="34" charset="0"/>
                <a:ea typeface="Calibri"/>
                <a:cs typeface="Arial" panose="020B0604020202020204" pitchFamily="34" charset="0"/>
              </a:rPr>
              <a:t>Например, авторское или докторское «</a:t>
            </a:r>
            <a:r>
              <a:rPr lang="ru-RU" sz="2000" i="1" dirty="0">
                <a:solidFill>
                  <a:prstClr val="black"/>
                </a:solidFill>
                <a:latin typeface="Arial" panose="020B0604020202020204" pitchFamily="34" charset="0"/>
                <a:ea typeface="Calibri"/>
                <a:cs typeface="Arial" panose="020B0604020202020204" pitchFamily="34" charset="0"/>
              </a:rPr>
              <a:t>мы</a:t>
            </a:r>
            <a:r>
              <a:rPr lang="ru-RU" sz="2000" dirty="0">
                <a:solidFill>
                  <a:prstClr val="black"/>
                </a:solidFill>
                <a:latin typeface="Arial" panose="020B0604020202020204" pitchFamily="34" charset="0"/>
                <a:ea typeface="Calibri"/>
                <a:cs typeface="Arial" panose="020B0604020202020204" pitchFamily="34" charset="0"/>
              </a:rPr>
              <a:t>», специфическое использование форм 3 л. </a:t>
            </a:r>
            <a:r>
              <a:rPr lang="ru-RU" sz="2000" dirty="0" err="1">
                <a:solidFill>
                  <a:prstClr val="black"/>
                </a:solidFill>
                <a:latin typeface="Arial" panose="020B0604020202020204" pitchFamily="34" charset="0"/>
                <a:ea typeface="Calibri"/>
                <a:cs typeface="Arial" panose="020B0604020202020204" pitchFamily="34" charset="0"/>
              </a:rPr>
              <a:t>ед.ч</a:t>
            </a:r>
            <a:r>
              <a:rPr lang="ru-RU" sz="2000" dirty="0">
                <a:solidFill>
                  <a:prstClr val="black"/>
                </a:solidFill>
                <a:latin typeface="Arial" panose="020B0604020202020204" pitchFamily="34" charset="0"/>
                <a:ea typeface="Calibri"/>
                <a:cs typeface="Arial" panose="020B0604020202020204" pitchFamily="34" charset="0"/>
              </a:rPr>
              <a:t>. при общении с маленькими детьми. </a:t>
            </a:r>
            <a:r>
              <a:rPr lang="cs-CZ" sz="2000" i="1" dirty="0">
                <a:solidFill>
                  <a:prstClr val="black"/>
                </a:solidFill>
                <a:latin typeface="Arial" panose="020B0604020202020204" pitchFamily="34" charset="0"/>
                <a:ea typeface="Calibri"/>
                <a:cs typeface="Arial" panose="020B0604020202020204" pitchFamily="34" charset="0"/>
              </a:rPr>
              <a:t>Maminka ti to pofouká.</a:t>
            </a:r>
            <a:r>
              <a:rPr lang="ru-RU" sz="2000" dirty="0">
                <a:solidFill>
                  <a:prstClr val="black"/>
                </a:solidFill>
                <a:latin typeface="Arial" panose="020B0604020202020204" pitchFamily="34" charset="0"/>
                <a:ea typeface="Calibri"/>
                <a:cs typeface="Arial" panose="020B0604020202020204" pitchFamily="34" charset="0"/>
              </a:rPr>
              <a:t> (в значении 1 л. </a:t>
            </a:r>
            <a:r>
              <a:rPr lang="ru-RU" sz="2000" dirty="0" err="1">
                <a:solidFill>
                  <a:prstClr val="black"/>
                </a:solidFill>
                <a:latin typeface="Arial" panose="020B0604020202020204" pitchFamily="34" charset="0"/>
                <a:ea typeface="Calibri"/>
                <a:cs typeface="Arial" panose="020B0604020202020204" pitchFamily="34" charset="0"/>
              </a:rPr>
              <a:t>ед.ч</a:t>
            </a:r>
            <a:r>
              <a:rPr lang="ru-RU" sz="2000" dirty="0">
                <a:solidFill>
                  <a:prstClr val="black"/>
                </a:solidFill>
                <a:latin typeface="Arial" panose="020B0604020202020204" pitchFamily="34" charset="0"/>
                <a:ea typeface="Calibri"/>
                <a:cs typeface="Arial" panose="020B0604020202020204" pitchFamily="34" charset="0"/>
              </a:rPr>
              <a:t>.) или </a:t>
            </a:r>
            <a:r>
              <a:rPr lang="ru-RU" sz="2000" i="1" dirty="0">
                <a:solidFill>
                  <a:prstClr val="black"/>
                </a:solidFill>
                <a:latin typeface="Arial" panose="020B0604020202020204" pitchFamily="34" charset="0"/>
                <a:ea typeface="Calibri"/>
                <a:cs typeface="Arial" panose="020B0604020202020204" pitchFamily="34" charset="0"/>
              </a:rPr>
              <a:t>Это кто у нас вырос такой большой</a:t>
            </a:r>
            <a:r>
              <a:rPr lang="cs-CZ" sz="2000" i="1" dirty="0">
                <a:solidFill>
                  <a:prstClr val="black"/>
                </a:solidFill>
                <a:latin typeface="Arial" panose="020B0604020202020204" pitchFamily="34" charset="0"/>
                <a:ea typeface="Calibri"/>
                <a:cs typeface="Arial" panose="020B0604020202020204" pitchFamily="34" charset="0"/>
              </a:rPr>
              <a:t>?</a:t>
            </a:r>
            <a:r>
              <a:rPr lang="ru-RU" sz="2000" dirty="0">
                <a:solidFill>
                  <a:prstClr val="black"/>
                </a:solidFill>
                <a:latin typeface="Arial" panose="020B0604020202020204" pitchFamily="34" charset="0"/>
                <a:ea typeface="Calibri"/>
                <a:cs typeface="Arial" panose="020B0604020202020204" pitchFamily="34" charset="0"/>
              </a:rPr>
              <a:t> (в значении 2 л. </a:t>
            </a:r>
            <a:r>
              <a:rPr lang="ru-RU" sz="2000" dirty="0" err="1">
                <a:solidFill>
                  <a:prstClr val="black"/>
                </a:solidFill>
                <a:latin typeface="Arial" panose="020B0604020202020204" pitchFamily="34" charset="0"/>
                <a:ea typeface="Calibri"/>
                <a:cs typeface="Arial" panose="020B0604020202020204" pitchFamily="34" charset="0"/>
              </a:rPr>
              <a:t>ед.ч</a:t>
            </a:r>
            <a:r>
              <a:rPr lang="ru-RU" sz="2000" dirty="0">
                <a:solidFill>
                  <a:prstClr val="black"/>
                </a:solidFill>
                <a:latin typeface="Arial" panose="020B0604020202020204" pitchFamily="34" charset="0"/>
                <a:ea typeface="Calibri"/>
                <a:cs typeface="Arial" panose="020B0604020202020204" pitchFamily="34" charset="0"/>
              </a:rPr>
              <a:t>.). </a:t>
            </a:r>
          </a:p>
          <a:p>
            <a:pPr lvl="0"/>
            <a:endParaRPr lang="ru-RU" sz="2000" dirty="0">
              <a:solidFill>
                <a:prstClr val="black"/>
              </a:solidFill>
              <a:latin typeface="Arial" panose="020B0604020202020204" pitchFamily="34" charset="0"/>
              <a:ea typeface="Calibri"/>
              <a:cs typeface="Arial" panose="020B0604020202020204" pitchFamily="34" charset="0"/>
            </a:endParaRPr>
          </a:p>
          <a:p>
            <a:pPr lvl="0"/>
            <a:r>
              <a:rPr lang="ru-RU" sz="2000" dirty="0">
                <a:solidFill>
                  <a:prstClr val="black"/>
                </a:solidFill>
                <a:latin typeface="Arial" panose="020B0604020202020204" pitchFamily="34" charset="0"/>
                <a:ea typeface="Calibri"/>
                <a:cs typeface="Arial" panose="020B0604020202020204" pitchFamily="34" charset="0"/>
              </a:rPr>
              <a:t>В то же время есть и случаи </a:t>
            </a:r>
            <a:r>
              <a:rPr lang="ru-RU" sz="2000" b="1" dirty="0">
                <a:solidFill>
                  <a:prstClr val="black"/>
                </a:solidFill>
                <a:latin typeface="Arial" panose="020B0604020202020204" pitchFamily="34" charset="0"/>
                <a:ea typeface="Calibri"/>
                <a:cs typeface="Arial" panose="020B0604020202020204" pitchFamily="34" charset="0"/>
              </a:rPr>
              <a:t>межъязыковой асимметрии</a:t>
            </a:r>
            <a:r>
              <a:rPr lang="ru-RU" sz="2000" dirty="0">
                <a:solidFill>
                  <a:prstClr val="black"/>
                </a:solidFill>
                <a:latin typeface="Arial" panose="020B0604020202020204" pitchFamily="34" charset="0"/>
                <a:ea typeface="Calibri"/>
                <a:cs typeface="Arial" panose="020B0604020202020204" pitchFamily="34" charset="0"/>
              </a:rPr>
              <a:t>.</a:t>
            </a:r>
            <a:endParaRPr lang="cs-CZ" sz="2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0259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FA2CA60D-255C-4435-833E-F75CB0DC78ED}"/>
              </a:ext>
            </a:extLst>
          </p:cNvPr>
          <p:cNvSpPr/>
          <p:nvPr/>
        </p:nvSpPr>
        <p:spPr>
          <a:xfrm>
            <a:off x="2476870" y="1118586"/>
            <a:ext cx="6667130" cy="4549964"/>
          </a:xfrm>
          <a:prstGeom prst="rect">
            <a:avLst/>
          </a:prstGeom>
        </p:spPr>
        <p:txBody>
          <a:bodyPr wrap="square">
            <a:spAutoFit/>
          </a:bodyPr>
          <a:lstStyle/>
          <a:p>
            <a:pPr lvl="0">
              <a:lnSpc>
                <a:spcPct val="115000"/>
              </a:lnSpc>
              <a:spcAft>
                <a:spcPts val="1000"/>
              </a:spcAft>
            </a:pPr>
            <a:r>
              <a:rPr lang="ru-RU" sz="2000" b="1" dirty="0">
                <a:solidFill>
                  <a:prstClr val="black"/>
                </a:solidFill>
                <a:latin typeface="Arial" panose="020B0604020202020204" pitchFamily="34" charset="0"/>
                <a:ea typeface="Calibri"/>
                <a:cs typeface="Arial" panose="020B0604020202020204" pitchFamily="34" charset="0"/>
              </a:rPr>
              <a:t>Синонимичная замена лиц и чисел:</a:t>
            </a:r>
          </a:p>
          <a:p>
            <a:pPr lvl="0">
              <a:lnSpc>
                <a:spcPct val="115000"/>
              </a:lnSpc>
              <a:spcAft>
                <a:spcPts val="1000"/>
              </a:spcAft>
            </a:pPr>
            <a:r>
              <a:rPr lang="ru-RU" sz="2000" b="1" dirty="0">
                <a:solidFill>
                  <a:prstClr val="black"/>
                </a:solidFill>
                <a:latin typeface="Arial" panose="020B0604020202020204" pitchFamily="34" charset="0"/>
                <a:ea typeface="Calibri"/>
                <a:cs typeface="Arial" panose="020B0604020202020204" pitchFamily="34" charset="0"/>
              </a:rPr>
              <a:t>ЧЯ = РЯ:</a:t>
            </a:r>
          </a:p>
          <a:p>
            <a:pPr marL="342900" lvl="0" indent="-342900">
              <a:lnSpc>
                <a:spcPct val="115000"/>
              </a:lnSpc>
              <a:buFont typeface="Wingdings" panose="05000000000000000000" pitchFamily="2" charset="2"/>
              <a:buChar char="Ø"/>
            </a:pPr>
            <a:r>
              <a:rPr lang="ru-RU" sz="2000" dirty="0">
                <a:solidFill>
                  <a:prstClr val="black"/>
                </a:solidFill>
                <a:latin typeface="Arial" panose="020B0604020202020204" pitchFamily="34" charset="0"/>
                <a:ea typeface="Times New Roman"/>
                <a:cs typeface="Arial" panose="020B0604020202020204" pitchFamily="34" charset="0"/>
              </a:rPr>
              <a:t>1 мн. – 2 ед. или мн. (</a:t>
            </a:r>
            <a:r>
              <a:rPr lang="ru-RU" sz="2000" i="1" dirty="0">
                <a:solidFill>
                  <a:prstClr val="black"/>
                </a:solidFill>
                <a:latin typeface="Arial" panose="020B0604020202020204" pitchFamily="34" charset="0"/>
                <a:ea typeface="Times New Roman"/>
                <a:cs typeface="Arial" panose="020B0604020202020204" pitchFamily="34" charset="0"/>
              </a:rPr>
              <a:t>Как мы себя чувствуем?</a:t>
            </a:r>
            <a:r>
              <a:rPr lang="ru-RU" sz="2000" dirty="0">
                <a:solidFill>
                  <a:prstClr val="black"/>
                </a:solidFill>
                <a:latin typeface="Arial" panose="020B0604020202020204" pitchFamily="34" charset="0"/>
                <a:ea typeface="Times New Roman"/>
                <a:cs typeface="Arial" panose="020B0604020202020204" pitchFamily="34" charset="0"/>
              </a:rPr>
              <a:t>)</a:t>
            </a:r>
          </a:p>
          <a:p>
            <a:pPr marL="342900" lvl="0" indent="-342900">
              <a:lnSpc>
                <a:spcPct val="115000"/>
              </a:lnSpc>
              <a:buFont typeface="Wingdings" panose="05000000000000000000" pitchFamily="2" charset="2"/>
              <a:buChar char="Ø"/>
            </a:pPr>
            <a:r>
              <a:rPr lang="ru-RU" sz="2000" dirty="0">
                <a:solidFill>
                  <a:prstClr val="black"/>
                </a:solidFill>
                <a:latin typeface="Arial" panose="020B0604020202020204" pitchFamily="34" charset="0"/>
                <a:ea typeface="Times New Roman"/>
                <a:cs typeface="Arial" panose="020B0604020202020204" pitchFamily="34" charset="0"/>
              </a:rPr>
              <a:t>3 ед. – 1 ед. (</a:t>
            </a:r>
            <a:r>
              <a:rPr lang="ru-RU" sz="2000" i="1" dirty="0">
                <a:solidFill>
                  <a:prstClr val="black"/>
                </a:solidFill>
                <a:latin typeface="Arial" panose="020B0604020202020204" pitchFamily="34" charset="0"/>
                <a:ea typeface="Times New Roman"/>
                <a:cs typeface="Arial" panose="020B0604020202020204" pitchFamily="34" charset="0"/>
              </a:rPr>
              <a:t>мама тебе поможет</a:t>
            </a:r>
            <a:r>
              <a:rPr lang="ru-RU" sz="2000" dirty="0">
                <a:solidFill>
                  <a:prstClr val="black"/>
                </a:solidFill>
                <a:latin typeface="Arial" panose="020B0604020202020204" pitchFamily="34" charset="0"/>
                <a:ea typeface="Times New Roman"/>
                <a:cs typeface="Arial" panose="020B0604020202020204" pitchFamily="34" charset="0"/>
              </a:rPr>
              <a:t>)</a:t>
            </a:r>
          </a:p>
          <a:p>
            <a:pPr marL="342900" lvl="0" indent="-342900">
              <a:lnSpc>
                <a:spcPct val="115000"/>
              </a:lnSpc>
              <a:buFont typeface="Wingdings" panose="05000000000000000000" pitchFamily="2" charset="2"/>
              <a:buChar char="Ø"/>
            </a:pPr>
            <a:r>
              <a:rPr lang="ru-RU" sz="2000" dirty="0">
                <a:solidFill>
                  <a:prstClr val="black"/>
                </a:solidFill>
                <a:latin typeface="Arial" panose="020B0604020202020204" pitchFamily="34" charset="0"/>
                <a:ea typeface="Times New Roman"/>
                <a:cs typeface="Arial" panose="020B0604020202020204" pitchFamily="34" charset="0"/>
              </a:rPr>
              <a:t>3 ед. – 2 ед. (</a:t>
            </a:r>
            <a:r>
              <a:rPr lang="ru-RU" sz="2000" i="1" dirty="0">
                <a:solidFill>
                  <a:prstClr val="black"/>
                </a:solidFill>
                <a:latin typeface="Arial" panose="020B0604020202020204" pitchFamily="34" charset="0"/>
                <a:ea typeface="Times New Roman"/>
                <a:cs typeface="Arial" panose="020B0604020202020204" pitchFamily="34" charset="0"/>
              </a:rPr>
              <a:t>Как у нас сегодня девушка вырядилась! – </a:t>
            </a:r>
            <a:r>
              <a:rPr lang="cs-CZ" sz="2000" i="1" dirty="0">
                <a:solidFill>
                  <a:prstClr val="black"/>
                </a:solidFill>
                <a:latin typeface="Arial" panose="020B0604020202020204" pitchFamily="34" charset="0"/>
                <a:ea typeface="Times New Roman"/>
                <a:cs typeface="Arial" panose="020B0604020202020204" pitchFamily="34" charset="0"/>
              </a:rPr>
              <a:t>Podívejme, slečinka se na to vystrojila.</a:t>
            </a:r>
            <a:r>
              <a:rPr lang="ru-RU" sz="2000" dirty="0">
                <a:solidFill>
                  <a:prstClr val="black"/>
                </a:solidFill>
                <a:latin typeface="Arial" panose="020B0604020202020204" pitchFamily="34" charset="0"/>
                <a:ea typeface="Times New Roman"/>
                <a:cs typeface="Arial" panose="020B0604020202020204" pitchFamily="34" charset="0"/>
              </a:rPr>
              <a:t>)</a:t>
            </a:r>
          </a:p>
          <a:p>
            <a:pPr marL="342900" lvl="0" indent="-342900">
              <a:lnSpc>
                <a:spcPct val="115000"/>
              </a:lnSpc>
              <a:buFont typeface="Wingdings" panose="05000000000000000000" pitchFamily="2" charset="2"/>
              <a:buChar char="Ø"/>
            </a:pPr>
            <a:r>
              <a:rPr lang="ru-RU" sz="2000" dirty="0">
                <a:solidFill>
                  <a:prstClr val="black"/>
                </a:solidFill>
                <a:latin typeface="Arial" panose="020B0604020202020204" pitchFamily="34" charset="0"/>
                <a:ea typeface="Times New Roman"/>
                <a:cs typeface="Arial" panose="020B0604020202020204" pitchFamily="34" charset="0"/>
              </a:rPr>
              <a:t>2 </a:t>
            </a:r>
            <a:r>
              <a:rPr lang="ru-RU" sz="2000" dirty="0" err="1">
                <a:solidFill>
                  <a:prstClr val="black"/>
                </a:solidFill>
                <a:latin typeface="Arial" panose="020B0604020202020204" pitchFamily="34" charset="0"/>
                <a:ea typeface="Times New Roman"/>
                <a:cs typeface="Arial" panose="020B0604020202020204" pitchFamily="34" charset="0"/>
              </a:rPr>
              <a:t>ед</a:t>
            </a:r>
            <a:r>
              <a:rPr lang="ru-RU" sz="2000" dirty="0">
                <a:solidFill>
                  <a:prstClr val="black"/>
                </a:solidFill>
                <a:latin typeface="Arial" panose="020B0604020202020204" pitchFamily="34" charset="0"/>
                <a:ea typeface="Times New Roman"/>
                <a:cs typeface="Arial" panose="020B0604020202020204" pitchFamily="34" charset="0"/>
              </a:rPr>
              <a:t> .– 1 ед. (</a:t>
            </a:r>
            <a:r>
              <a:rPr lang="ru-RU" sz="2000" i="1" dirty="0">
                <a:solidFill>
                  <a:prstClr val="black"/>
                </a:solidFill>
                <a:latin typeface="Arial" panose="020B0604020202020204" pitchFamily="34" charset="0"/>
                <a:ea typeface="Times New Roman"/>
                <a:cs typeface="Arial" panose="020B0604020202020204" pitchFamily="34" charset="0"/>
              </a:rPr>
              <a:t>успокойся, дуреха </a:t>
            </a:r>
            <a:r>
              <a:rPr lang="ru-RU" sz="2000" dirty="0">
                <a:solidFill>
                  <a:prstClr val="black"/>
                </a:solidFill>
                <a:latin typeface="Arial" panose="020B0604020202020204" pitchFamily="34" charset="0"/>
                <a:ea typeface="Times New Roman"/>
                <a:cs typeface="Arial" panose="020B0604020202020204" pitchFamily="34" charset="0"/>
              </a:rPr>
              <a:t>– по отношению к себе)</a:t>
            </a:r>
          </a:p>
          <a:p>
            <a:pPr marL="342900" lvl="0" indent="-342900">
              <a:lnSpc>
                <a:spcPct val="115000"/>
              </a:lnSpc>
              <a:buFont typeface="Wingdings" panose="05000000000000000000" pitchFamily="2" charset="2"/>
              <a:buChar char="Ø"/>
            </a:pPr>
            <a:r>
              <a:rPr lang="ru-RU" sz="2000" dirty="0">
                <a:solidFill>
                  <a:prstClr val="black"/>
                </a:solidFill>
                <a:latin typeface="Arial" panose="020B0604020202020204" pitchFamily="34" charset="0"/>
                <a:ea typeface="Times New Roman"/>
                <a:cs typeface="Arial" panose="020B0604020202020204" pitchFamily="34" charset="0"/>
              </a:rPr>
              <a:t>1 мн. – 1 ед. (</a:t>
            </a:r>
            <a:r>
              <a:rPr lang="ru-RU" sz="2000" i="1" dirty="0">
                <a:solidFill>
                  <a:prstClr val="black"/>
                </a:solidFill>
                <a:latin typeface="Arial" panose="020B0604020202020204" pitchFamily="34" charset="0"/>
                <a:ea typeface="Times New Roman"/>
                <a:cs typeface="Arial" panose="020B0604020202020204" pitchFamily="34" charset="0"/>
              </a:rPr>
              <a:t>таким образом мы приходим к выводу</a:t>
            </a:r>
            <a:r>
              <a:rPr lang="ru-RU" sz="2000" dirty="0">
                <a:solidFill>
                  <a:prstClr val="black"/>
                </a:solidFill>
                <a:latin typeface="Arial" panose="020B0604020202020204" pitchFamily="34" charset="0"/>
                <a:ea typeface="Times New Roman"/>
                <a:cs typeface="Arial" panose="020B0604020202020204" pitchFamily="34" charset="0"/>
              </a:rPr>
              <a:t>… - лекторское</a:t>
            </a:r>
            <a:r>
              <a:rPr lang="cs-CZ" sz="2000" dirty="0">
                <a:solidFill>
                  <a:prstClr val="black"/>
                </a:solidFill>
                <a:latin typeface="Arial" panose="020B0604020202020204" pitchFamily="34" charset="0"/>
                <a:ea typeface="Times New Roman"/>
                <a:cs typeface="Arial" panose="020B0604020202020204" pitchFamily="34" charset="0"/>
              </a:rPr>
              <a:t> </a:t>
            </a:r>
            <a:r>
              <a:rPr lang="ru-RU" sz="2000" dirty="0">
                <a:solidFill>
                  <a:prstClr val="black"/>
                </a:solidFill>
                <a:latin typeface="Arial" panose="020B0604020202020204" pitchFamily="34" charset="0"/>
                <a:ea typeface="Times New Roman"/>
                <a:cs typeface="Arial" panose="020B0604020202020204" pitchFamily="34" charset="0"/>
              </a:rPr>
              <a:t>мы)</a:t>
            </a:r>
          </a:p>
          <a:p>
            <a:pPr marL="285750" lvl="0" indent="-285750">
              <a:buFont typeface="Wingdings" panose="05000000000000000000" pitchFamily="2" charset="2"/>
              <a:buChar char="Ø"/>
            </a:pPr>
            <a:r>
              <a:rPr lang="ru-RU" sz="2000" dirty="0">
                <a:solidFill>
                  <a:prstClr val="black"/>
                </a:solidFill>
                <a:latin typeface="Arial" panose="020B0604020202020204" pitchFamily="34" charset="0"/>
                <a:ea typeface="Calibri"/>
                <a:cs typeface="Arial" panose="020B0604020202020204" pitchFamily="34" charset="0"/>
              </a:rPr>
              <a:t>2 ед. – 2 мн. (</a:t>
            </a:r>
            <a:r>
              <a:rPr lang="ru-RU" sz="2000" i="1" dirty="0">
                <a:solidFill>
                  <a:prstClr val="black"/>
                </a:solidFill>
                <a:latin typeface="Arial" panose="020B0604020202020204" pitchFamily="34" charset="0"/>
                <a:ea typeface="Calibri"/>
                <a:cs typeface="Arial" panose="020B0604020202020204" pitchFamily="34" charset="0"/>
              </a:rPr>
              <a:t>Берегись</a:t>
            </a:r>
            <a:r>
              <a:rPr lang="cs-CZ" sz="2000" i="1" dirty="0">
                <a:solidFill>
                  <a:prstClr val="black"/>
                </a:solidFill>
                <a:latin typeface="Arial" panose="020B0604020202020204" pitchFamily="34" charset="0"/>
                <a:ea typeface="Calibri"/>
                <a:cs typeface="Arial" panose="020B0604020202020204" pitchFamily="34" charset="0"/>
              </a:rPr>
              <a:t>!</a:t>
            </a:r>
            <a:r>
              <a:rPr lang="cs-CZ" sz="2000" dirty="0">
                <a:solidFill>
                  <a:prstClr val="black"/>
                </a:solidFill>
                <a:latin typeface="Arial" panose="020B0604020202020204" pitchFamily="34" charset="0"/>
                <a:ea typeface="Calibri"/>
                <a:cs typeface="Arial" panose="020B0604020202020204" pitchFamily="34" charset="0"/>
              </a:rPr>
              <a:t>)</a:t>
            </a:r>
            <a:endParaRPr lang="cs-CZ" sz="2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29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9868E448-EB09-425E-B840-66249A71687F}"/>
              </a:ext>
            </a:extLst>
          </p:cNvPr>
          <p:cNvSpPr/>
          <p:nvPr/>
        </p:nvSpPr>
        <p:spPr>
          <a:xfrm>
            <a:off x="1997476" y="1003178"/>
            <a:ext cx="7146524" cy="4837222"/>
          </a:xfrm>
          <a:prstGeom prst="rect">
            <a:avLst/>
          </a:prstGeom>
        </p:spPr>
        <p:txBody>
          <a:bodyPr wrap="square">
            <a:spAutoFit/>
          </a:bodyPr>
          <a:lstStyle/>
          <a:p>
            <a:pPr lvl="0">
              <a:lnSpc>
                <a:spcPct val="115000"/>
              </a:lnSpc>
              <a:spcAft>
                <a:spcPts val="1000"/>
              </a:spcAft>
            </a:pPr>
            <a:r>
              <a:rPr lang="cs-CZ" sz="2000" b="1" dirty="0">
                <a:solidFill>
                  <a:prstClr val="black"/>
                </a:solidFill>
                <a:latin typeface="Arial" panose="020B0604020202020204" pitchFamily="34" charset="0"/>
                <a:ea typeface="Calibri"/>
                <a:cs typeface="Arial" panose="020B0604020202020204" pitchFamily="34" charset="0"/>
              </a:rPr>
              <a:t>ЧЯ ≠ РЯ:</a:t>
            </a:r>
          </a:p>
          <a:p>
            <a:pPr marL="285750" lvl="0" indent="-285750">
              <a:lnSpc>
                <a:spcPct val="115000"/>
              </a:lnSpc>
              <a:buFont typeface="Wingdings" panose="05000000000000000000" pitchFamily="2" charset="2"/>
              <a:buChar char="Ø"/>
            </a:pPr>
            <a:r>
              <a:rPr lang="ru-RU" sz="2000" dirty="0">
                <a:solidFill>
                  <a:prstClr val="black"/>
                </a:solidFill>
                <a:latin typeface="Arial" panose="020B0604020202020204" pitchFamily="34" charset="0"/>
                <a:ea typeface="Times New Roman"/>
                <a:cs typeface="Arial" panose="020B0604020202020204" pitchFamily="34" charset="0"/>
              </a:rPr>
              <a:t>3 </a:t>
            </a:r>
            <a:r>
              <a:rPr lang="ru-RU" sz="2000" dirty="0" err="1">
                <a:solidFill>
                  <a:prstClr val="black"/>
                </a:solidFill>
                <a:latin typeface="Arial" panose="020B0604020202020204" pitchFamily="34" charset="0"/>
                <a:ea typeface="Times New Roman"/>
                <a:cs typeface="Arial" panose="020B0604020202020204" pitchFamily="34" charset="0"/>
              </a:rPr>
              <a:t>мн.ч</a:t>
            </a:r>
            <a:r>
              <a:rPr lang="ru-RU" sz="2000" dirty="0">
                <a:solidFill>
                  <a:prstClr val="black"/>
                </a:solidFill>
                <a:latin typeface="Arial" panose="020B0604020202020204" pitchFamily="34" charset="0"/>
                <a:ea typeface="Times New Roman"/>
                <a:cs typeface="Arial" panose="020B0604020202020204" pitchFamily="34" charset="0"/>
              </a:rPr>
              <a:t>.. – 1 </a:t>
            </a:r>
            <a:r>
              <a:rPr lang="ru-RU" sz="2000" dirty="0" err="1">
                <a:solidFill>
                  <a:prstClr val="black"/>
                </a:solidFill>
                <a:latin typeface="Arial" panose="020B0604020202020204" pitchFamily="34" charset="0"/>
                <a:ea typeface="Times New Roman"/>
                <a:cs typeface="Arial" panose="020B0604020202020204" pitchFamily="34" charset="0"/>
              </a:rPr>
              <a:t>ед.ч</a:t>
            </a:r>
            <a:r>
              <a:rPr lang="ru-RU" sz="2000" dirty="0">
                <a:solidFill>
                  <a:prstClr val="black"/>
                </a:solidFill>
                <a:latin typeface="Arial" panose="020B0604020202020204" pitchFamily="34" charset="0"/>
                <a:ea typeface="Times New Roman"/>
                <a:cs typeface="Arial" panose="020B0604020202020204" pitchFamily="34" charset="0"/>
              </a:rPr>
              <a:t>.. </a:t>
            </a:r>
            <a:r>
              <a:rPr lang="ru-RU" sz="2000" i="1" dirty="0">
                <a:solidFill>
                  <a:prstClr val="black"/>
                </a:solidFill>
                <a:latin typeface="Arial" panose="020B0604020202020204" pitchFamily="34" charset="0"/>
                <a:ea typeface="Times New Roman"/>
                <a:cs typeface="Arial" panose="020B0604020202020204" pitchFamily="34" charset="0"/>
              </a:rPr>
              <a:t>Оставьте его в покое, говорят вам!</a:t>
            </a:r>
            <a:r>
              <a:rPr lang="ru-RU" sz="2000" dirty="0">
                <a:solidFill>
                  <a:prstClr val="black"/>
                </a:solidFill>
                <a:latin typeface="Arial" panose="020B0604020202020204" pitchFamily="34" charset="0"/>
                <a:ea typeface="Times New Roman"/>
                <a:cs typeface="Arial" panose="020B0604020202020204" pitchFamily="34" charset="0"/>
              </a:rPr>
              <a:t> (раздражение)</a:t>
            </a:r>
          </a:p>
          <a:p>
            <a:pPr marL="285750" lvl="0" indent="-285750">
              <a:lnSpc>
                <a:spcPct val="115000"/>
              </a:lnSpc>
              <a:spcAft>
                <a:spcPts val="1000"/>
              </a:spcAft>
              <a:buFont typeface="Wingdings" panose="05000000000000000000" pitchFamily="2" charset="2"/>
              <a:buChar char="Ø"/>
            </a:pPr>
            <a:r>
              <a:rPr lang="ru-RU" sz="2000" dirty="0">
                <a:solidFill>
                  <a:prstClr val="black"/>
                </a:solidFill>
                <a:latin typeface="Arial" panose="020B0604020202020204" pitchFamily="34" charset="0"/>
                <a:ea typeface="Calibri"/>
                <a:cs typeface="Arial" panose="020B0604020202020204" pitchFamily="34" charset="0"/>
              </a:rPr>
              <a:t>Безличные глаголы:</a:t>
            </a:r>
          </a:p>
          <a:p>
            <a:pPr marL="285750" lvl="0" indent="-285750">
              <a:lnSpc>
                <a:spcPct val="115000"/>
              </a:lnSpc>
              <a:spcAft>
                <a:spcPts val="1000"/>
              </a:spcAft>
              <a:buFont typeface="Courier New" panose="02070309020205020404" pitchFamily="49" charset="0"/>
              <a:buChar char="o"/>
            </a:pPr>
            <a:r>
              <a:rPr lang="cs-CZ" sz="2000" i="1" dirty="0">
                <a:solidFill>
                  <a:prstClr val="black"/>
                </a:solidFill>
                <a:latin typeface="Arial" panose="020B0604020202020204" pitchFamily="34" charset="0"/>
                <a:ea typeface="Calibri"/>
                <a:cs typeface="Arial" panose="020B0604020202020204" pitchFamily="34" charset="0"/>
              </a:rPr>
              <a:t>Prší.</a:t>
            </a:r>
          </a:p>
          <a:p>
            <a:pPr marL="285750" lvl="0" indent="-285750">
              <a:lnSpc>
                <a:spcPct val="115000"/>
              </a:lnSpc>
              <a:spcAft>
                <a:spcPts val="1000"/>
              </a:spcAft>
              <a:buFont typeface="Courier New" panose="02070309020205020404" pitchFamily="49" charset="0"/>
              <a:buChar char="o"/>
            </a:pPr>
            <a:r>
              <a:rPr lang="cs-CZ" sz="2000" i="1" dirty="0">
                <a:solidFill>
                  <a:prstClr val="black"/>
                </a:solidFill>
                <a:latin typeface="Arial" panose="020B0604020202020204" pitchFamily="34" charset="0"/>
                <a:ea typeface="Calibri"/>
                <a:cs typeface="Arial" panose="020B0604020202020204" pitchFamily="34" charset="0"/>
              </a:rPr>
              <a:t>Mrazí mě.</a:t>
            </a:r>
          </a:p>
          <a:p>
            <a:pPr marL="285750" lvl="0" indent="-285750">
              <a:lnSpc>
                <a:spcPct val="115000"/>
              </a:lnSpc>
              <a:spcAft>
                <a:spcPts val="1000"/>
              </a:spcAft>
              <a:buFont typeface="Courier New" panose="02070309020205020404" pitchFamily="49" charset="0"/>
              <a:buChar char="o"/>
            </a:pPr>
            <a:r>
              <a:rPr lang="cs-CZ" sz="2000" i="1" dirty="0">
                <a:solidFill>
                  <a:prstClr val="black"/>
                </a:solidFill>
                <a:latin typeface="Arial" panose="020B0604020202020204" pitchFamily="34" charset="0"/>
                <a:ea typeface="Calibri"/>
                <a:cs typeface="Arial" panose="020B0604020202020204" pitchFamily="34" charset="0"/>
              </a:rPr>
              <a:t>V kamnech praská.</a:t>
            </a:r>
          </a:p>
          <a:p>
            <a:pPr marL="285750" lvl="0" indent="-285750">
              <a:lnSpc>
                <a:spcPct val="115000"/>
              </a:lnSpc>
              <a:spcAft>
                <a:spcPts val="1000"/>
              </a:spcAft>
              <a:buFont typeface="Courier New" panose="02070309020205020404" pitchFamily="49" charset="0"/>
              <a:buChar char="o"/>
            </a:pPr>
            <a:r>
              <a:rPr lang="cs-CZ" sz="2000" i="1" dirty="0">
                <a:solidFill>
                  <a:prstClr val="black"/>
                </a:solidFill>
                <a:latin typeface="Arial" panose="020B0604020202020204" pitchFamily="34" charset="0"/>
                <a:ea typeface="Calibri"/>
                <a:cs typeface="Arial" panose="020B0604020202020204" pitchFamily="34" charset="0"/>
              </a:rPr>
              <a:t>Bolí mě zub</a:t>
            </a:r>
            <a:r>
              <a:rPr lang="ru-RU" sz="2000" i="1" dirty="0">
                <a:solidFill>
                  <a:prstClr val="black"/>
                </a:solidFill>
                <a:latin typeface="Arial" panose="020B0604020202020204" pitchFamily="34" charset="0"/>
                <a:ea typeface="Calibri"/>
                <a:cs typeface="Arial" panose="020B0604020202020204" pitchFamily="34" charset="0"/>
              </a:rPr>
              <a:t>.</a:t>
            </a:r>
            <a:r>
              <a:rPr lang="cs-CZ" sz="2000" i="1" dirty="0">
                <a:solidFill>
                  <a:prstClr val="black"/>
                </a:solidFill>
                <a:latin typeface="Arial" panose="020B0604020202020204" pitchFamily="34" charset="0"/>
                <a:ea typeface="Calibri"/>
                <a:cs typeface="Arial" panose="020B0604020202020204" pitchFamily="34" charset="0"/>
              </a:rPr>
              <a:t> Bolí mě v zádech.</a:t>
            </a:r>
          </a:p>
          <a:p>
            <a:pPr marL="285750" lvl="0" indent="-285750">
              <a:lnSpc>
                <a:spcPct val="115000"/>
              </a:lnSpc>
              <a:spcAft>
                <a:spcPts val="1000"/>
              </a:spcAft>
              <a:buFont typeface="Wingdings" panose="05000000000000000000" pitchFamily="2" charset="2"/>
              <a:buChar char="Ø"/>
            </a:pPr>
            <a:r>
              <a:rPr lang="ru-RU" sz="2000" dirty="0">
                <a:solidFill>
                  <a:prstClr val="black"/>
                </a:solidFill>
                <a:latin typeface="Arial" panose="020B0604020202020204" pitchFamily="34" charset="0"/>
                <a:ea typeface="Calibri"/>
                <a:cs typeface="Arial" panose="020B0604020202020204" pitchFamily="34" charset="0"/>
              </a:rPr>
              <a:t>Некоторые личные глаголы могут употребляться в значении безличных: </a:t>
            </a:r>
            <a:r>
              <a:rPr lang="ru-RU" sz="2000" i="1" dirty="0">
                <a:solidFill>
                  <a:prstClr val="black"/>
                </a:solidFill>
                <a:latin typeface="Arial" panose="020B0604020202020204" pitchFamily="34" charset="0"/>
                <a:ea typeface="Calibri"/>
                <a:cs typeface="Arial" panose="020B0604020202020204" pitchFamily="34" charset="0"/>
              </a:rPr>
              <a:t>ветер дует – сильно дует.</a:t>
            </a:r>
          </a:p>
          <a:p>
            <a:pPr marL="285750" lvl="0" indent="-285750">
              <a:buFont typeface="Wingdings" panose="05000000000000000000" pitchFamily="2" charset="2"/>
              <a:buChar char="Ø"/>
            </a:pPr>
            <a:r>
              <a:rPr lang="ru-RU" sz="2000" dirty="0">
                <a:solidFill>
                  <a:prstClr val="black"/>
                </a:solidFill>
                <a:latin typeface="Arial" panose="020B0604020202020204" pitchFamily="34" charset="0"/>
                <a:ea typeface="Calibri"/>
                <a:cs typeface="Arial" panose="020B0604020202020204" pitchFamily="34" charset="0"/>
              </a:rPr>
              <a:t>Чешский </a:t>
            </a:r>
            <a:r>
              <a:rPr lang="ru-RU" sz="2000" dirty="0" err="1">
                <a:solidFill>
                  <a:prstClr val="black"/>
                </a:solidFill>
                <a:latin typeface="Arial" panose="020B0604020202020204" pitchFamily="34" charset="0"/>
                <a:ea typeface="Calibri"/>
                <a:cs typeface="Arial" panose="020B0604020202020204" pitchFamily="34" charset="0"/>
              </a:rPr>
              <a:t>результатив</a:t>
            </a:r>
            <a:r>
              <a:rPr lang="ru-RU" sz="2000" dirty="0">
                <a:solidFill>
                  <a:prstClr val="black"/>
                </a:solidFill>
                <a:latin typeface="Arial" panose="020B0604020202020204" pitchFamily="34" charset="0"/>
                <a:ea typeface="Calibri"/>
                <a:cs typeface="Arial" panose="020B0604020202020204" pitchFamily="34" charset="0"/>
              </a:rPr>
              <a:t> </a:t>
            </a:r>
            <a:r>
              <a:rPr lang="cs-CZ" sz="2000" i="1" dirty="0">
                <a:solidFill>
                  <a:prstClr val="black"/>
                </a:solidFill>
                <a:latin typeface="Arial" panose="020B0604020202020204" pitchFamily="34" charset="0"/>
                <a:ea typeface="Calibri"/>
                <a:cs typeface="Arial" panose="020B0604020202020204" pitchFamily="34" charset="0"/>
              </a:rPr>
              <a:t>mám uvařeno/uklízeno/sbaleno</a:t>
            </a:r>
            <a:endParaRPr lang="cs-CZ" sz="2000" i="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1215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a:extLst>
              <a:ext uri="{FF2B5EF4-FFF2-40B4-BE49-F238E27FC236}">
                <a16:creationId xmlns:a16="http://schemas.microsoft.com/office/drawing/2014/main" id="{619C173C-8D5C-49D4-A77D-306BDA6048F6}"/>
              </a:ext>
            </a:extLst>
          </p:cNvPr>
          <p:cNvGraphicFramePr>
            <a:graphicFrameLocks noGrp="1"/>
          </p:cNvGraphicFramePr>
          <p:nvPr>
            <p:extLst>
              <p:ext uri="{D42A27DB-BD31-4B8C-83A1-F6EECF244321}">
                <p14:modId xmlns:p14="http://schemas.microsoft.com/office/powerpoint/2010/main" val="413046705"/>
              </p:ext>
            </p:extLst>
          </p:nvPr>
        </p:nvGraphicFramePr>
        <p:xfrm>
          <a:off x="1511166" y="1345701"/>
          <a:ext cx="8511723" cy="3732324"/>
        </p:xfrm>
        <a:graphic>
          <a:graphicData uri="http://schemas.openxmlformats.org/drawingml/2006/table">
            <a:tbl>
              <a:tblPr firstRow="1" firstCol="1" lastRow="1" lastCol="1" bandRow="1" bandCol="1"/>
              <a:tblGrid>
                <a:gridCol w="4160520">
                  <a:extLst>
                    <a:ext uri="{9D8B030D-6E8A-4147-A177-3AD203B41FA5}">
                      <a16:colId xmlns:a16="http://schemas.microsoft.com/office/drawing/2014/main" val="20000"/>
                    </a:ext>
                  </a:extLst>
                </a:gridCol>
                <a:gridCol w="4351203">
                  <a:extLst>
                    <a:ext uri="{9D8B030D-6E8A-4147-A177-3AD203B41FA5}">
                      <a16:colId xmlns:a16="http://schemas.microsoft.com/office/drawing/2014/main" val="20001"/>
                    </a:ext>
                  </a:extLst>
                </a:gridCol>
              </a:tblGrid>
              <a:tr h="369611">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15000"/>
                        </a:lnSpc>
                        <a:spcAft>
                          <a:spcPts val="1000"/>
                        </a:spcAft>
                      </a:pPr>
                      <a:r>
                        <a:rPr lang="cs-CZ" sz="2000" b="1" dirty="0">
                          <a:effectLst/>
                          <a:latin typeface="Arial" panose="020B0604020202020204" pitchFamily="34" charset="0"/>
                          <a:ea typeface="Calibri"/>
                          <a:cs typeface="Arial" panose="020B0604020202020204" pitchFamily="34" charset="0"/>
                        </a:rPr>
                        <a:t>Maso nakrájíme na plátky.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15000"/>
                        </a:lnSpc>
                        <a:spcAft>
                          <a:spcPts val="1000"/>
                        </a:spcAft>
                      </a:pPr>
                      <a:r>
                        <a:rPr lang="ru-RU" sz="2000" b="1" dirty="0">
                          <a:effectLst/>
                          <a:latin typeface="Arial" panose="020B0604020202020204" pitchFamily="34" charset="0"/>
                          <a:ea typeface="Calibri"/>
                          <a:cs typeface="Arial" panose="020B0604020202020204" pitchFamily="34" charset="0"/>
                        </a:rPr>
                        <a:t>Мясо нарезают ломтиками.</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9611">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15000"/>
                        </a:lnSpc>
                        <a:spcAft>
                          <a:spcPts val="1000"/>
                        </a:spcAft>
                      </a:pPr>
                      <a:r>
                        <a:rPr lang="cs-CZ" sz="2000" b="1" dirty="0">
                          <a:effectLst/>
                          <a:latin typeface="Arial" panose="020B0604020202020204" pitchFamily="34" charset="0"/>
                          <a:ea typeface="Calibri"/>
                          <a:cs typeface="Arial" panose="020B0604020202020204" pitchFamily="34" charset="0"/>
                        </a:rPr>
                        <a:t>Tebe člověk neošidí.</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15000"/>
                        </a:lnSpc>
                        <a:spcAft>
                          <a:spcPts val="1000"/>
                        </a:spcAft>
                      </a:pPr>
                      <a:r>
                        <a:rPr lang="ru-RU" sz="2000" b="1" dirty="0">
                          <a:effectLst/>
                          <a:latin typeface="Arial" panose="020B0604020202020204" pitchFamily="34" charset="0"/>
                          <a:ea typeface="Calibri"/>
                          <a:cs typeface="Arial" panose="020B0604020202020204" pitchFamily="34" charset="0"/>
                        </a:rPr>
                        <a:t>Тебя не проведешь.</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9611">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15000"/>
                        </a:lnSpc>
                        <a:spcAft>
                          <a:spcPts val="1000"/>
                        </a:spcAft>
                      </a:pPr>
                      <a:r>
                        <a:rPr lang="cs-CZ" sz="2000" b="1" dirty="0">
                          <a:effectLst/>
                          <a:latin typeface="Arial" panose="020B0604020202020204" pitchFamily="34" charset="0"/>
                          <a:ea typeface="Calibri"/>
                          <a:cs typeface="Arial" panose="020B0604020202020204" pitchFamily="34" charset="0"/>
                        </a:rPr>
                        <a:t>Lže jako když tiskne.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15000"/>
                        </a:lnSpc>
                        <a:spcAft>
                          <a:spcPts val="1000"/>
                        </a:spcAft>
                      </a:pPr>
                      <a:r>
                        <a:rPr lang="ru-RU" sz="2000" b="1" dirty="0">
                          <a:effectLst/>
                          <a:latin typeface="Arial" panose="020B0604020202020204" pitchFamily="34" charset="0"/>
                          <a:ea typeface="Calibri"/>
                          <a:cs typeface="Arial" panose="020B0604020202020204" pitchFamily="34" charset="0"/>
                        </a:rPr>
                        <a:t> </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57329">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15000"/>
                        </a:lnSpc>
                        <a:spcAft>
                          <a:spcPts val="1000"/>
                        </a:spcAft>
                      </a:pPr>
                      <a:r>
                        <a:rPr lang="cs-CZ" sz="2000" b="1" dirty="0">
                          <a:effectLst/>
                          <a:latin typeface="Arial" panose="020B0604020202020204" pitchFamily="34" charset="0"/>
                          <a:ea typeface="Calibri"/>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15000"/>
                        </a:lnSpc>
                        <a:spcAft>
                          <a:spcPts val="1000"/>
                        </a:spcAft>
                      </a:pPr>
                      <a:r>
                        <a:rPr lang="ru-RU" sz="2000" b="1" dirty="0">
                          <a:effectLst/>
                          <a:latin typeface="Arial" panose="020B0604020202020204" pitchFamily="34" charset="0"/>
                          <a:ea typeface="Calibri"/>
                          <a:cs typeface="Arial" panose="020B0604020202020204" pitchFamily="34" charset="0"/>
                        </a:rPr>
                        <a:t>Чувство, как будто грязью облили.</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57329">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15000"/>
                        </a:lnSpc>
                        <a:spcAft>
                          <a:spcPts val="1000"/>
                        </a:spcAft>
                      </a:pPr>
                      <a:r>
                        <a:rPr lang="cs-CZ" sz="2000" b="1" dirty="0">
                          <a:effectLst/>
                          <a:latin typeface="Arial" panose="020B0604020202020204" pitchFamily="34" charset="0"/>
                          <a:ea typeface="Calibri"/>
                          <a:cs typeface="Arial" panose="020B0604020202020204" pitchFamily="34" charset="0"/>
                        </a:rPr>
                        <a:t>Tento dezert se podává s ovocem.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15000"/>
                        </a:lnSpc>
                        <a:spcAft>
                          <a:spcPts val="1000"/>
                        </a:spcAft>
                      </a:pPr>
                      <a:r>
                        <a:rPr lang="ru-RU" sz="2000" b="1" dirty="0">
                          <a:effectLst/>
                          <a:latin typeface="Arial" panose="020B0604020202020204" pitchFamily="34" charset="0"/>
                          <a:ea typeface="Calibri"/>
                          <a:cs typeface="Arial" panose="020B0604020202020204" pitchFamily="34" charset="0"/>
                        </a:rPr>
                        <a:t>Этот десерт подают с фруктами.</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69611">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15000"/>
                        </a:lnSpc>
                        <a:spcAft>
                          <a:spcPts val="1000"/>
                        </a:spcAft>
                      </a:pPr>
                      <a:r>
                        <a:rPr lang="cs-CZ" sz="2000" b="1" dirty="0">
                          <a:effectLst/>
                          <a:latin typeface="Arial" panose="020B0604020202020204" pitchFamily="34" charset="0"/>
                          <a:ea typeface="Calibri"/>
                          <a:cs typeface="Arial" panose="020B0604020202020204" pitchFamily="34" charset="0"/>
                        </a:rPr>
                        <a:t>Někdo zaklepal na dveře.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15000"/>
                        </a:lnSpc>
                        <a:spcAft>
                          <a:spcPts val="1000"/>
                        </a:spcAft>
                      </a:pPr>
                      <a:r>
                        <a:rPr lang="ru-RU" sz="2000" b="1" dirty="0">
                          <a:effectLst/>
                          <a:latin typeface="Arial" panose="020B0604020202020204" pitchFamily="34" charset="0"/>
                          <a:ea typeface="Calibri"/>
                          <a:cs typeface="Arial" panose="020B0604020202020204" pitchFamily="34" charset="0"/>
                        </a:rPr>
                        <a:t>В дверь постучали.</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69611">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15000"/>
                        </a:lnSpc>
                        <a:spcAft>
                          <a:spcPts val="1000"/>
                        </a:spcAft>
                      </a:pPr>
                      <a:r>
                        <a:rPr lang="cs-CZ" sz="2000" b="1" dirty="0">
                          <a:effectLst/>
                          <a:latin typeface="Arial" panose="020B0604020202020204" pitchFamily="34" charset="0"/>
                          <a:ea typeface="Calibri"/>
                          <a:cs typeface="Arial" panose="020B0604020202020204" pitchFamily="34" charset="0"/>
                        </a:rPr>
                        <a:t>Jde se tam lesem.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15000"/>
                        </a:lnSpc>
                        <a:spcAft>
                          <a:spcPts val="1000"/>
                        </a:spcAft>
                      </a:pPr>
                      <a:r>
                        <a:rPr lang="ru-RU" sz="2000" b="1" dirty="0">
                          <a:effectLst/>
                          <a:latin typeface="Arial" panose="020B0604020202020204" pitchFamily="34" charset="0"/>
                          <a:ea typeface="Calibri"/>
                          <a:cs typeface="Arial" panose="020B0604020202020204" pitchFamily="34" charset="0"/>
                        </a:rPr>
                        <a:t> </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69611">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15000"/>
                        </a:lnSpc>
                        <a:spcAft>
                          <a:spcPts val="1000"/>
                        </a:spcAft>
                      </a:pPr>
                      <a:r>
                        <a:rPr lang="cs-CZ" sz="2000" b="1" dirty="0">
                          <a:effectLst/>
                          <a:latin typeface="Arial" panose="020B0604020202020204" pitchFamily="34" charset="0"/>
                          <a:ea typeface="Calibri"/>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15000"/>
                        </a:lnSpc>
                        <a:spcAft>
                          <a:spcPts val="1000"/>
                        </a:spcAft>
                      </a:pPr>
                      <a:r>
                        <a:rPr lang="ru-RU" sz="2000" b="1" dirty="0">
                          <a:effectLst/>
                          <a:latin typeface="Arial" panose="020B0604020202020204" pitchFamily="34" charset="0"/>
                          <a:ea typeface="Calibri"/>
                          <a:cs typeface="Arial" panose="020B0604020202020204" pitchFamily="34" charset="0"/>
                        </a:rPr>
                        <a:t>Мне не спится.</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8336283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A4131785-4E9B-4FA4-9DB8-F3C9071419F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589103" y="1269508"/>
            <a:ext cx="8540318" cy="4421078"/>
          </a:xfrm>
          <a:prstGeom prst="rect">
            <a:avLst/>
          </a:prstGeom>
          <a:noFill/>
          <a:ln>
            <a:noFill/>
          </a:ln>
        </p:spPr>
      </p:pic>
    </p:spTree>
    <p:extLst>
      <p:ext uri="{BB962C8B-B14F-4D97-AF65-F5344CB8AC3E}">
        <p14:creationId xmlns:p14="http://schemas.microsoft.com/office/powerpoint/2010/main" val="318415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BDA2CB63-E300-4993-AE8B-2BDCD4E788A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390617"/>
            <a:ext cx="9635242" cy="6081204"/>
          </a:xfrm>
          <a:prstGeom prst="rect">
            <a:avLst/>
          </a:prstGeom>
          <a:noFill/>
          <a:ln>
            <a:noFill/>
          </a:ln>
        </p:spPr>
      </p:pic>
    </p:spTree>
    <p:extLst>
      <p:ext uri="{BB962C8B-B14F-4D97-AF65-F5344CB8AC3E}">
        <p14:creationId xmlns:p14="http://schemas.microsoft.com/office/powerpoint/2010/main" val="3159516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a:extLst>
              <a:ext uri="{FF2B5EF4-FFF2-40B4-BE49-F238E27FC236}">
                <a16:creationId xmlns:a16="http://schemas.microsoft.com/office/drawing/2014/main" id="{972DE9D6-6ECE-4513-82D7-4723FA935E1F}"/>
              </a:ext>
            </a:extLst>
          </p:cNvPr>
          <p:cNvSpPr/>
          <p:nvPr/>
        </p:nvSpPr>
        <p:spPr>
          <a:xfrm>
            <a:off x="3642804" y="956158"/>
            <a:ext cx="6770703" cy="4493538"/>
          </a:xfrm>
          <a:prstGeom prst="rect">
            <a:avLst/>
          </a:prstGeom>
        </p:spPr>
        <p:txBody>
          <a:bodyPr wrap="square">
            <a:spAutoFit/>
          </a:bodyPr>
          <a:lstStyle/>
          <a:p>
            <a:r>
              <a:rPr lang="ru-RU" sz="2200" b="1" dirty="0">
                <a:solidFill>
                  <a:srgbClr val="FF0000"/>
                </a:solidFill>
                <a:latin typeface="Arial" panose="020B0604020202020204" pitchFamily="34" charset="0"/>
                <a:cs typeface="Arial" panose="020B0604020202020204" pitchFamily="34" charset="0"/>
              </a:rPr>
              <a:t>ФОРМЫ ГЛАГОЛА</a:t>
            </a:r>
            <a:r>
              <a:rPr lang="ru-RU" sz="2200" dirty="0">
                <a:solidFill>
                  <a:srgbClr val="FF0000"/>
                </a:solidFill>
                <a:latin typeface="Arial" panose="020B0604020202020204" pitchFamily="34" charset="0"/>
                <a:cs typeface="Arial" panose="020B0604020202020204" pitchFamily="34" charset="0"/>
              </a:rPr>
              <a:t>: </a:t>
            </a:r>
          </a:p>
          <a:p>
            <a:endParaRPr lang="cs-CZ" sz="2200" dirty="0">
              <a:latin typeface="Arial" panose="020B0604020202020204" pitchFamily="34" charset="0"/>
              <a:cs typeface="Arial" panose="020B0604020202020204" pitchFamily="34" charset="0"/>
            </a:endParaRPr>
          </a:p>
          <a:p>
            <a:r>
              <a:rPr lang="ru-RU" sz="2200" b="1" dirty="0">
                <a:solidFill>
                  <a:srgbClr val="00B050"/>
                </a:solidFill>
                <a:latin typeface="Arial" panose="020B0604020202020204" pitchFamily="34" charset="0"/>
                <a:cs typeface="Arial" panose="020B0604020202020204" pitchFamily="34" charset="0"/>
              </a:rPr>
              <a:t>личные</a:t>
            </a:r>
            <a:r>
              <a:rPr lang="ru-RU" sz="2200" dirty="0">
                <a:latin typeface="Arial" panose="020B0604020202020204" pitchFamily="34" charset="0"/>
                <a:cs typeface="Arial" panose="020B0604020202020204" pitchFamily="34" charset="0"/>
              </a:rPr>
              <a:t> х </a:t>
            </a:r>
            <a:r>
              <a:rPr lang="ru-RU" sz="2200" b="1" dirty="0">
                <a:solidFill>
                  <a:srgbClr val="0070C0"/>
                </a:solidFill>
                <a:latin typeface="Arial" panose="020B0604020202020204" pitchFamily="34" charset="0"/>
                <a:cs typeface="Arial" panose="020B0604020202020204" pitchFamily="34" charset="0"/>
              </a:rPr>
              <a:t>неличные</a:t>
            </a:r>
            <a:r>
              <a:rPr lang="ru-RU" sz="2200" dirty="0">
                <a:latin typeface="Arial" panose="020B0604020202020204" pitchFamily="34" charset="0"/>
                <a:cs typeface="Arial" panose="020B0604020202020204" pitchFamily="34" charset="0"/>
              </a:rPr>
              <a:t> (</a:t>
            </a:r>
            <a:r>
              <a:rPr lang="ru-RU" sz="2200" dirty="0">
                <a:solidFill>
                  <a:srgbClr val="0070C0"/>
                </a:solidFill>
                <a:latin typeface="Arial" panose="020B0604020202020204" pitchFamily="34" charset="0"/>
                <a:cs typeface="Arial" panose="020B0604020202020204" pitchFamily="34" charset="0"/>
              </a:rPr>
              <a:t>инфинитив, причастия, деепричастия</a:t>
            </a:r>
            <a:r>
              <a:rPr lang="ru-RU" sz="2200" dirty="0">
                <a:latin typeface="Arial" panose="020B0604020202020204" pitchFamily="34" charset="0"/>
                <a:cs typeface="Arial" panose="020B0604020202020204" pitchFamily="34" charset="0"/>
              </a:rPr>
              <a:t>)</a:t>
            </a:r>
          </a:p>
          <a:p>
            <a:endParaRPr lang="cs-CZ" sz="2200" dirty="0">
              <a:latin typeface="Arial" panose="020B0604020202020204" pitchFamily="34" charset="0"/>
              <a:cs typeface="Arial" panose="020B0604020202020204" pitchFamily="34" charset="0"/>
            </a:endParaRPr>
          </a:p>
          <a:p>
            <a:r>
              <a:rPr lang="ru-RU" sz="2200" b="1" dirty="0">
                <a:latin typeface="Arial" panose="020B0604020202020204" pitchFamily="34" charset="0"/>
                <a:cs typeface="Arial" panose="020B0604020202020204" pitchFamily="34" charset="0"/>
              </a:rPr>
              <a:t>Грамматические категории:</a:t>
            </a:r>
          </a:p>
          <a:p>
            <a:endParaRPr lang="ru-RU" sz="2200" b="1" dirty="0">
              <a:latin typeface="Arial" panose="020B0604020202020204" pitchFamily="34" charset="0"/>
              <a:cs typeface="Arial" panose="020B0604020202020204" pitchFamily="34" charset="0"/>
            </a:endParaRPr>
          </a:p>
          <a:p>
            <a:r>
              <a:rPr lang="ru-RU" sz="2200" b="1" dirty="0">
                <a:solidFill>
                  <a:srgbClr val="00B050"/>
                </a:solidFill>
                <a:latin typeface="Arial" panose="020B0604020202020204" pitchFamily="34" charset="0"/>
                <a:cs typeface="Arial" panose="020B0604020202020204" pitchFamily="34" charset="0"/>
              </a:rPr>
              <a:t>1.	Лицо</a:t>
            </a:r>
          </a:p>
          <a:p>
            <a:r>
              <a:rPr lang="ru-RU" sz="2200" b="1" dirty="0">
                <a:solidFill>
                  <a:srgbClr val="00B050"/>
                </a:solidFill>
                <a:latin typeface="Arial" panose="020B0604020202020204" pitchFamily="34" charset="0"/>
                <a:cs typeface="Arial" panose="020B0604020202020204" pitchFamily="34" charset="0"/>
              </a:rPr>
              <a:t>2.	Число</a:t>
            </a:r>
          </a:p>
          <a:p>
            <a:r>
              <a:rPr lang="ru-RU" sz="2200" b="1" dirty="0">
                <a:solidFill>
                  <a:srgbClr val="00B050"/>
                </a:solidFill>
                <a:latin typeface="Arial" panose="020B0604020202020204" pitchFamily="34" charset="0"/>
                <a:cs typeface="Arial" panose="020B0604020202020204" pitchFamily="34" charset="0"/>
              </a:rPr>
              <a:t>3.	Время</a:t>
            </a:r>
          </a:p>
          <a:p>
            <a:r>
              <a:rPr lang="ru-RU" sz="2200" b="1" dirty="0">
                <a:solidFill>
                  <a:srgbClr val="0070C0"/>
                </a:solidFill>
                <a:latin typeface="Arial" panose="020B0604020202020204" pitchFamily="34" charset="0"/>
                <a:cs typeface="Arial" panose="020B0604020202020204" pitchFamily="34" charset="0"/>
              </a:rPr>
              <a:t>4.	Наклонение</a:t>
            </a:r>
          </a:p>
          <a:p>
            <a:r>
              <a:rPr lang="ru-RU" sz="2200" b="1" dirty="0">
                <a:solidFill>
                  <a:srgbClr val="0070C0"/>
                </a:solidFill>
                <a:latin typeface="Arial" panose="020B0604020202020204" pitchFamily="34" charset="0"/>
                <a:cs typeface="Arial" panose="020B0604020202020204" pitchFamily="34" charset="0"/>
              </a:rPr>
              <a:t>5.	Залог</a:t>
            </a:r>
          </a:p>
          <a:p>
            <a:r>
              <a:rPr lang="ru-RU" sz="2200" b="1" dirty="0">
                <a:solidFill>
                  <a:srgbClr val="00B050"/>
                </a:solidFill>
                <a:latin typeface="Arial" panose="020B0604020202020204" pitchFamily="34" charset="0"/>
                <a:cs typeface="Arial" panose="020B0604020202020204" pitchFamily="34" charset="0"/>
              </a:rPr>
              <a:t>6.	Вид</a:t>
            </a:r>
            <a:endParaRPr lang="cs-CZ" sz="2200"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6827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4A0B8471-0041-438A-B599-188556A7987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205" y="383959"/>
            <a:ext cx="8521589" cy="6090081"/>
          </a:xfrm>
          <a:prstGeom prst="rect">
            <a:avLst/>
          </a:prstGeom>
          <a:noFill/>
          <a:ln>
            <a:noFill/>
          </a:ln>
        </p:spPr>
      </p:pic>
    </p:spTree>
    <p:extLst>
      <p:ext uri="{BB962C8B-B14F-4D97-AF65-F5344CB8AC3E}">
        <p14:creationId xmlns:p14="http://schemas.microsoft.com/office/powerpoint/2010/main" val="38744639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ADCC103F-463B-423E-ACEC-7BE0C435025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329671" y="523901"/>
            <a:ext cx="9532657" cy="5810197"/>
          </a:xfrm>
          <a:prstGeom prst="rect">
            <a:avLst/>
          </a:prstGeom>
          <a:noFill/>
          <a:ln>
            <a:noFill/>
          </a:ln>
        </p:spPr>
      </p:pic>
    </p:spTree>
    <p:extLst>
      <p:ext uri="{BB962C8B-B14F-4D97-AF65-F5344CB8AC3E}">
        <p14:creationId xmlns:p14="http://schemas.microsoft.com/office/powerpoint/2010/main" val="19479160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6F0F5A7D-0413-43F5-BE13-0FC6A6A92B87}"/>
              </a:ext>
            </a:extLst>
          </p:cNvPr>
          <p:cNvSpPr/>
          <p:nvPr/>
        </p:nvSpPr>
        <p:spPr>
          <a:xfrm>
            <a:off x="2565647" y="1535837"/>
            <a:ext cx="6578353" cy="3293209"/>
          </a:xfrm>
          <a:prstGeom prst="rect">
            <a:avLst/>
          </a:prstGeom>
        </p:spPr>
        <p:txBody>
          <a:bodyPr wrap="square">
            <a:spAutoFit/>
          </a:bodyPr>
          <a:lstStyle/>
          <a:p>
            <a:pPr lvl="0" algn="ctr"/>
            <a:r>
              <a:rPr lang="ru-RU" sz="2800" b="1" dirty="0">
                <a:solidFill>
                  <a:srgbClr val="00B050"/>
                </a:solidFill>
                <a:latin typeface="Arial" panose="020B0604020202020204" pitchFamily="34" charset="0"/>
                <a:ea typeface="Calibri"/>
                <a:cs typeface="Arial" panose="020B0604020202020204" pitchFamily="34" charset="0"/>
              </a:rPr>
              <a:t>КАТЕГОРИЯ ВРЕМЕНИ</a:t>
            </a:r>
          </a:p>
          <a:p>
            <a:pPr lvl="0" algn="ctr"/>
            <a:endParaRPr lang="ru-RU" sz="2800" b="1" dirty="0">
              <a:solidFill>
                <a:prstClr val="black"/>
              </a:solidFill>
              <a:latin typeface="Arial" panose="020B0604020202020204" pitchFamily="34" charset="0"/>
              <a:ea typeface="Calibri"/>
              <a:cs typeface="Arial" panose="020B0604020202020204" pitchFamily="34" charset="0"/>
            </a:endParaRPr>
          </a:p>
          <a:p>
            <a:pPr lvl="0" algn="ctr"/>
            <a:endParaRPr lang="ru-RU" sz="2800" b="1" dirty="0">
              <a:solidFill>
                <a:prstClr val="black"/>
              </a:solidFill>
              <a:latin typeface="Arial" panose="020B0604020202020204" pitchFamily="34" charset="0"/>
              <a:ea typeface="Calibri"/>
              <a:cs typeface="Arial" panose="020B0604020202020204" pitchFamily="34" charset="0"/>
            </a:endParaRPr>
          </a:p>
          <a:p>
            <a:pPr marL="285750" lvl="0" indent="-285750">
              <a:buFont typeface="Wingdings" panose="05000000000000000000" pitchFamily="2" charset="2"/>
              <a:buChar char="§"/>
            </a:pPr>
            <a:r>
              <a:rPr lang="ru-RU" sz="2000" dirty="0">
                <a:solidFill>
                  <a:prstClr val="black"/>
                </a:solidFill>
                <a:latin typeface="Arial" panose="020B0604020202020204" pitchFamily="34" charset="0"/>
                <a:ea typeface="Calibri"/>
                <a:cs typeface="Arial" panose="020B0604020202020204" pitchFamily="34" charset="0"/>
              </a:rPr>
              <a:t>Выражает отношение действия к моменту речи.</a:t>
            </a:r>
          </a:p>
          <a:p>
            <a:pPr marL="285750" lvl="0" indent="-285750">
              <a:buFont typeface="Wingdings" panose="05000000000000000000" pitchFamily="2" charset="2"/>
              <a:buChar char="§"/>
            </a:pPr>
            <a:endParaRPr lang="ru-RU" sz="2000" dirty="0">
              <a:solidFill>
                <a:prstClr val="black"/>
              </a:solidFill>
              <a:latin typeface="Arial" panose="020B0604020202020204" pitchFamily="34" charset="0"/>
              <a:ea typeface="Calibri"/>
              <a:cs typeface="Arial" panose="020B0604020202020204" pitchFamily="34" charset="0"/>
            </a:endParaRPr>
          </a:p>
          <a:p>
            <a:pPr marL="285750" lvl="0" indent="-285750">
              <a:buFont typeface="Wingdings" panose="05000000000000000000" pitchFamily="2" charset="2"/>
              <a:buChar char="§"/>
            </a:pPr>
            <a:r>
              <a:rPr lang="ru-RU" sz="2000" dirty="0">
                <a:solidFill>
                  <a:prstClr val="black"/>
                </a:solidFill>
                <a:latin typeface="Arial" panose="020B0604020202020204" pitchFamily="34" charset="0"/>
                <a:ea typeface="Calibri"/>
                <a:cs typeface="Arial" panose="020B0604020202020204" pitchFamily="34" charset="0"/>
              </a:rPr>
              <a:t>Для русского и чешского языков характерна </a:t>
            </a:r>
            <a:r>
              <a:rPr lang="ru-RU" sz="2400" b="1" dirty="0">
                <a:solidFill>
                  <a:prstClr val="black"/>
                </a:solidFill>
                <a:latin typeface="Arial" panose="020B0604020202020204" pitchFamily="34" charset="0"/>
                <a:ea typeface="Calibri"/>
                <a:cs typeface="Arial" panose="020B0604020202020204" pitchFamily="34" charset="0"/>
              </a:rPr>
              <a:t>трехчленная система временных форм</a:t>
            </a:r>
            <a:r>
              <a:rPr lang="ru-RU" sz="2000" dirty="0">
                <a:solidFill>
                  <a:prstClr val="black"/>
                </a:solidFill>
                <a:latin typeface="Arial" panose="020B0604020202020204" pitchFamily="34" charset="0"/>
                <a:ea typeface="Calibri"/>
                <a:cs typeface="Arial" panose="020B0604020202020204" pitchFamily="34" charset="0"/>
              </a:rPr>
              <a:t>, включающая настоящее, прошедшее и будущее время</a:t>
            </a:r>
            <a:r>
              <a:rPr lang="cs-CZ" sz="2000" dirty="0">
                <a:solidFill>
                  <a:prstClr val="black"/>
                </a:solidFill>
                <a:latin typeface="Arial" panose="020B0604020202020204" pitchFamily="34" charset="0"/>
                <a:ea typeface="Calibri"/>
                <a:cs typeface="Arial" panose="020B0604020202020204" pitchFamily="34" charset="0"/>
              </a:rPr>
              <a:t>. </a:t>
            </a:r>
            <a:endParaRPr lang="ru-RU" sz="2000" dirty="0">
              <a:solidFill>
                <a:prstClr val="black"/>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13664655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69143C-8E62-4A97-B7B1-E8B6950B7689}"/>
              </a:ext>
            </a:extLst>
          </p:cNvPr>
          <p:cNvSpPr>
            <a:spLocks noGrp="1"/>
          </p:cNvSpPr>
          <p:nvPr>
            <p:ph type="title"/>
          </p:nvPr>
        </p:nvSpPr>
        <p:spPr>
          <a:xfrm>
            <a:off x="8458200" y="951883"/>
            <a:ext cx="3161963" cy="1645920"/>
          </a:xfrm>
        </p:spPr>
        <p:txBody>
          <a:bodyPr>
            <a:normAutofit fontScale="90000"/>
          </a:bodyPr>
          <a:lstStyle/>
          <a:p>
            <a:pPr lvl="0">
              <a:spcBef>
                <a:spcPts val="0"/>
              </a:spcBef>
            </a:pPr>
            <a:br>
              <a:rPr lang="cs-CZ" sz="1800" b="1" dirty="0">
                <a:solidFill>
                  <a:prstClr val="black"/>
                </a:solidFill>
                <a:latin typeface="Constantia"/>
                <a:ea typeface="Calibri"/>
                <a:cs typeface="Times New Roman"/>
              </a:rPr>
            </a:br>
            <a:br>
              <a:rPr lang="cs-CZ" sz="1800" b="1" dirty="0">
                <a:solidFill>
                  <a:prstClr val="black"/>
                </a:solidFill>
                <a:latin typeface="Constantia"/>
                <a:ea typeface="Calibri"/>
                <a:cs typeface="Times New Roman"/>
              </a:rPr>
            </a:br>
            <a:br>
              <a:rPr lang="cs-CZ" sz="1800" b="1" dirty="0">
                <a:solidFill>
                  <a:prstClr val="black"/>
                </a:solidFill>
                <a:latin typeface="Constantia"/>
                <a:ea typeface="Calibri"/>
                <a:cs typeface="Times New Roman"/>
              </a:rPr>
            </a:br>
            <a:r>
              <a:rPr lang="ru-RU" sz="2200" b="1" dirty="0">
                <a:solidFill>
                  <a:prstClr val="black"/>
                </a:solidFill>
                <a:latin typeface="Arial" panose="020B0604020202020204" pitchFamily="34" charset="0"/>
                <a:ea typeface="Calibri"/>
                <a:cs typeface="Arial" panose="020B0604020202020204" pitchFamily="34" charset="0"/>
              </a:rPr>
              <a:t>Формы будущего времени от глаголов </a:t>
            </a:r>
            <a:r>
              <a:rPr lang="ru-RU" sz="2200" b="1" dirty="0">
                <a:solidFill>
                  <a:srgbClr val="FF0000"/>
                </a:solidFill>
                <a:latin typeface="Arial" panose="020B0604020202020204" pitchFamily="34" charset="0"/>
                <a:ea typeface="Calibri"/>
                <a:cs typeface="Arial" panose="020B0604020202020204" pitchFamily="34" charset="0"/>
              </a:rPr>
              <a:t>несовершенного</a:t>
            </a:r>
            <a:r>
              <a:rPr lang="ru-RU" sz="2200" b="1" dirty="0">
                <a:solidFill>
                  <a:prstClr val="black"/>
                </a:solidFill>
                <a:latin typeface="Arial" panose="020B0604020202020204" pitchFamily="34" charset="0"/>
                <a:ea typeface="Calibri"/>
                <a:cs typeface="Arial" panose="020B0604020202020204" pitchFamily="34" charset="0"/>
              </a:rPr>
              <a:t> вида образуются сходным образом.</a:t>
            </a:r>
            <a:br>
              <a:rPr lang="cs-CZ" sz="2200" b="1" dirty="0">
                <a:solidFill>
                  <a:prstClr val="black"/>
                </a:solidFill>
                <a:latin typeface="Arial" panose="020B0604020202020204" pitchFamily="34" charset="0"/>
                <a:cs typeface="Arial" panose="020B0604020202020204" pitchFamily="34" charset="0"/>
              </a:rPr>
            </a:br>
            <a:endParaRPr lang="cs-CZ" sz="2000" dirty="0">
              <a:latin typeface="Arial" panose="020B0604020202020204" pitchFamily="34" charset="0"/>
              <a:cs typeface="Arial" panose="020B0604020202020204" pitchFamily="34" charset="0"/>
            </a:endParaRPr>
          </a:p>
        </p:txBody>
      </p:sp>
      <p:pic>
        <p:nvPicPr>
          <p:cNvPr id="7" name="Zástupný obsah 6">
            <a:extLst>
              <a:ext uri="{FF2B5EF4-FFF2-40B4-BE49-F238E27FC236}">
                <a16:creationId xmlns:a16="http://schemas.microsoft.com/office/drawing/2014/main" id="{0FED024A-3968-46C8-B044-5E0BCD8F1CF7}"/>
              </a:ext>
            </a:extLst>
          </p:cNvPr>
          <p:cNvPicPr>
            <a:picLocks noGrp="1" noChangeAspect="1"/>
          </p:cNvPicPr>
          <p:nvPr>
            <p:ph idx="1"/>
          </p:nvPr>
        </p:nvPicPr>
        <p:blipFill>
          <a:blip r:embed="rId2"/>
          <a:stretch>
            <a:fillRect/>
          </a:stretch>
        </p:blipFill>
        <p:spPr>
          <a:xfrm>
            <a:off x="376187" y="1509204"/>
            <a:ext cx="7420601" cy="3684233"/>
          </a:xfrm>
          <a:prstGeom prst="rect">
            <a:avLst/>
          </a:prstGeom>
        </p:spPr>
      </p:pic>
      <p:sp>
        <p:nvSpPr>
          <p:cNvPr id="6" name="Zástupný text 5">
            <a:extLst>
              <a:ext uri="{FF2B5EF4-FFF2-40B4-BE49-F238E27FC236}">
                <a16:creationId xmlns:a16="http://schemas.microsoft.com/office/drawing/2014/main" id="{B1C8569A-F587-4470-B777-2175F9112D0B}"/>
              </a:ext>
            </a:extLst>
          </p:cNvPr>
          <p:cNvSpPr>
            <a:spLocks noGrp="1"/>
          </p:cNvSpPr>
          <p:nvPr>
            <p:ph type="body" sz="half" idx="2"/>
          </p:nvPr>
        </p:nvSpPr>
        <p:spPr>
          <a:xfrm>
            <a:off x="8458200" y="2597803"/>
            <a:ext cx="3161963" cy="3606800"/>
          </a:xfrm>
        </p:spPr>
        <p:txBody>
          <a:bodyPr/>
          <a:lstStyle/>
          <a:p>
            <a:pPr lvl="0">
              <a:lnSpc>
                <a:spcPct val="100000"/>
              </a:lnSpc>
              <a:spcBef>
                <a:spcPts val="0"/>
              </a:spcBef>
              <a:buClrTx/>
            </a:pPr>
            <a:r>
              <a:rPr lang="ru-RU" sz="2000" b="1" dirty="0">
                <a:solidFill>
                  <a:prstClr val="black"/>
                </a:solidFill>
                <a:latin typeface="Arial" panose="020B0604020202020204" pitchFamily="34" charset="0"/>
                <a:ea typeface="Calibri"/>
                <a:cs typeface="Arial" panose="020B0604020202020204" pitchFamily="34" charset="0"/>
              </a:rPr>
              <a:t>Формы глаголов </a:t>
            </a:r>
            <a:r>
              <a:rPr lang="ru-RU" sz="2000" b="1" dirty="0">
                <a:solidFill>
                  <a:srgbClr val="FF0000"/>
                </a:solidFill>
                <a:latin typeface="Arial" panose="020B0604020202020204" pitchFamily="34" charset="0"/>
                <a:ea typeface="Calibri"/>
                <a:cs typeface="Arial" panose="020B0604020202020204" pitchFamily="34" charset="0"/>
              </a:rPr>
              <a:t>совершенного</a:t>
            </a:r>
            <a:r>
              <a:rPr lang="ru-RU" sz="2000" b="1" dirty="0">
                <a:solidFill>
                  <a:prstClr val="black"/>
                </a:solidFill>
                <a:latin typeface="Arial" panose="020B0604020202020204" pitchFamily="34" charset="0"/>
                <a:ea typeface="Calibri"/>
                <a:cs typeface="Arial" panose="020B0604020202020204" pitchFamily="34" charset="0"/>
              </a:rPr>
              <a:t> вида в обоих языках уже заключают в себе значение будущего времени</a:t>
            </a:r>
            <a:r>
              <a:rPr lang="ru-RU" sz="2000" dirty="0">
                <a:solidFill>
                  <a:prstClr val="black"/>
                </a:solidFill>
                <a:latin typeface="Arial" panose="020B0604020202020204" pitchFamily="34" charset="0"/>
                <a:ea typeface="Calibri"/>
                <a:cs typeface="Arial" panose="020B0604020202020204" pitchFamily="34" charset="0"/>
              </a:rPr>
              <a:t>.</a:t>
            </a:r>
          </a:p>
          <a:p>
            <a:pPr lvl="0">
              <a:lnSpc>
                <a:spcPct val="100000"/>
              </a:lnSpc>
              <a:spcBef>
                <a:spcPts val="0"/>
              </a:spcBef>
              <a:buClrTx/>
            </a:pPr>
            <a:r>
              <a:rPr lang="ru-RU" sz="2000" i="1" dirty="0">
                <a:solidFill>
                  <a:prstClr val="black"/>
                </a:solidFill>
                <a:latin typeface="Arial" panose="020B0604020202020204" pitchFamily="34" charset="0"/>
                <a:ea typeface="Calibri"/>
                <a:cs typeface="Arial" panose="020B0604020202020204" pitchFamily="34" charset="0"/>
              </a:rPr>
              <a:t>я сделаю </a:t>
            </a:r>
            <a:r>
              <a:rPr lang="ru-RU" sz="2000" dirty="0">
                <a:solidFill>
                  <a:prstClr val="black"/>
                </a:solidFill>
                <a:latin typeface="Arial" panose="020B0604020202020204" pitchFamily="34" charset="0"/>
                <a:ea typeface="Calibri"/>
                <a:cs typeface="Arial" panose="020B0604020202020204" pitchFamily="34" charset="0"/>
              </a:rPr>
              <a:t>х</a:t>
            </a:r>
            <a:r>
              <a:rPr lang="ru-RU" sz="2000" i="1" dirty="0">
                <a:solidFill>
                  <a:prstClr val="black"/>
                </a:solidFill>
                <a:latin typeface="Arial" panose="020B0604020202020204" pitchFamily="34" charset="0"/>
                <a:ea typeface="Calibri"/>
                <a:cs typeface="Arial" panose="020B0604020202020204" pitchFamily="34" charset="0"/>
              </a:rPr>
              <a:t> </a:t>
            </a:r>
            <a:r>
              <a:rPr lang="cs-CZ" sz="2000" i="1" dirty="0">
                <a:solidFill>
                  <a:prstClr val="black"/>
                </a:solidFill>
                <a:latin typeface="Arial" panose="020B0604020202020204" pitchFamily="34" charset="0"/>
                <a:ea typeface="Calibri"/>
                <a:cs typeface="Arial" panose="020B0604020202020204" pitchFamily="34" charset="0"/>
              </a:rPr>
              <a:t>udělám</a:t>
            </a:r>
            <a:endParaRPr lang="cs-CZ" sz="2000" dirty="0">
              <a:solidFill>
                <a:prstClr val="black"/>
              </a:solidFill>
              <a:latin typeface="Arial" panose="020B0604020202020204" pitchFamily="34" charset="0"/>
              <a:cs typeface="Arial" panose="020B0604020202020204" pitchFamily="34" charset="0"/>
            </a:endParaRPr>
          </a:p>
          <a:p>
            <a:endParaRPr lang="cs-CZ" dirty="0"/>
          </a:p>
        </p:txBody>
      </p:sp>
    </p:spTree>
    <p:extLst>
      <p:ext uri="{BB962C8B-B14F-4D97-AF65-F5344CB8AC3E}">
        <p14:creationId xmlns:p14="http://schemas.microsoft.com/office/powerpoint/2010/main" val="2976230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AA08A29B-989C-4493-9A71-50D465DEE023}"/>
              </a:ext>
            </a:extLst>
          </p:cNvPr>
          <p:cNvPicPr>
            <a:picLocks noGrp="1" noChangeAspect="1"/>
          </p:cNvPicPr>
          <p:nvPr>
            <p:ph idx="1"/>
          </p:nvPr>
        </p:nvPicPr>
        <p:blipFill>
          <a:blip r:embed="rId2"/>
          <a:stretch>
            <a:fillRect/>
          </a:stretch>
        </p:blipFill>
        <p:spPr>
          <a:xfrm>
            <a:off x="266331" y="1314884"/>
            <a:ext cx="7631350" cy="3523447"/>
          </a:xfrm>
          <a:prstGeom prst="rect">
            <a:avLst/>
          </a:prstGeom>
        </p:spPr>
      </p:pic>
      <p:sp>
        <p:nvSpPr>
          <p:cNvPr id="4" name="Zástupný text 3">
            <a:extLst>
              <a:ext uri="{FF2B5EF4-FFF2-40B4-BE49-F238E27FC236}">
                <a16:creationId xmlns:a16="http://schemas.microsoft.com/office/drawing/2014/main" id="{CEECA9A1-4F0F-493D-B44E-4C55CA80579C}"/>
              </a:ext>
            </a:extLst>
          </p:cNvPr>
          <p:cNvSpPr>
            <a:spLocks noGrp="1"/>
          </p:cNvSpPr>
          <p:nvPr>
            <p:ph type="body" sz="half" idx="2"/>
          </p:nvPr>
        </p:nvSpPr>
        <p:spPr>
          <a:xfrm>
            <a:off x="8458200" y="1625600"/>
            <a:ext cx="3161963" cy="3606800"/>
          </a:xfrm>
        </p:spPr>
        <p:txBody>
          <a:bodyPr/>
          <a:lstStyle/>
          <a:p>
            <a:pPr lvl="0">
              <a:lnSpc>
                <a:spcPct val="100000"/>
              </a:lnSpc>
              <a:spcBef>
                <a:spcPts val="0"/>
              </a:spcBef>
              <a:buClrTx/>
            </a:pPr>
            <a:r>
              <a:rPr lang="ru-RU" sz="2000" dirty="0">
                <a:solidFill>
                  <a:prstClr val="black"/>
                </a:solidFill>
                <a:latin typeface="Arial" panose="020B0604020202020204" pitchFamily="34" charset="0"/>
                <a:ea typeface="Calibri"/>
                <a:cs typeface="Arial" panose="020B0604020202020204" pitchFamily="34" charset="0"/>
              </a:rPr>
              <a:t>Формы прошедшего времени в РЯ обращают на себя внимание </a:t>
            </a:r>
            <a:r>
              <a:rPr lang="ru-RU" sz="2000" b="1" dirty="0">
                <a:solidFill>
                  <a:prstClr val="black"/>
                </a:solidFill>
                <a:latin typeface="Arial" panose="020B0604020202020204" pitchFamily="34" charset="0"/>
                <a:ea typeface="Calibri"/>
                <a:cs typeface="Arial" panose="020B0604020202020204" pitchFamily="34" charset="0"/>
              </a:rPr>
              <a:t>отсутствием в своем составе вспомогательного глагола</a:t>
            </a:r>
            <a:r>
              <a:rPr lang="ru-RU" sz="2000" dirty="0">
                <a:solidFill>
                  <a:prstClr val="black"/>
                </a:solidFill>
                <a:latin typeface="Arial" panose="020B0604020202020204" pitchFamily="34" charset="0"/>
                <a:ea typeface="Calibri"/>
                <a:cs typeface="Arial" panose="020B0604020202020204" pitchFamily="34" charset="0"/>
              </a:rPr>
              <a:t> при </a:t>
            </a:r>
            <a:r>
              <a:rPr lang="ru-RU" sz="2000" b="1" dirty="0">
                <a:solidFill>
                  <a:prstClr val="black"/>
                </a:solidFill>
                <a:latin typeface="Arial" panose="020B0604020202020204" pitchFamily="34" charset="0"/>
                <a:ea typeface="Calibri"/>
                <a:cs typeface="Arial" panose="020B0604020202020204" pitchFamily="34" charset="0"/>
              </a:rPr>
              <a:t>необходимости использовать подлежащее</a:t>
            </a:r>
            <a:r>
              <a:rPr lang="ru-RU" sz="2000" dirty="0">
                <a:solidFill>
                  <a:prstClr val="black"/>
                </a:solidFill>
                <a:latin typeface="Arial" panose="020B0604020202020204" pitchFamily="34" charset="0"/>
                <a:ea typeface="Calibri"/>
                <a:cs typeface="Arial" panose="020B0604020202020204" pitchFamily="34" charset="0"/>
              </a:rPr>
              <a:t>.</a:t>
            </a:r>
          </a:p>
          <a:p>
            <a:endParaRPr lang="cs-CZ" dirty="0"/>
          </a:p>
        </p:txBody>
      </p:sp>
    </p:spTree>
    <p:extLst>
      <p:ext uri="{BB962C8B-B14F-4D97-AF65-F5344CB8AC3E}">
        <p14:creationId xmlns:p14="http://schemas.microsoft.com/office/powerpoint/2010/main" val="970251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180F62C7-86F4-4FF2-A017-F569580F2050}"/>
              </a:ext>
            </a:extLst>
          </p:cNvPr>
          <p:cNvSpPr>
            <a:spLocks noGrp="1"/>
          </p:cNvSpPr>
          <p:nvPr>
            <p:ph idx="4294967295"/>
          </p:nvPr>
        </p:nvSpPr>
        <p:spPr>
          <a:xfrm>
            <a:off x="1660124" y="878889"/>
            <a:ext cx="8655728" cy="5438067"/>
          </a:xfrm>
        </p:spPr>
        <p:txBody>
          <a:bodyPr>
            <a:normAutofit/>
          </a:bodyPr>
          <a:lstStyle/>
          <a:p>
            <a:pPr marL="285750" lvl="0" indent="-285750">
              <a:spcBef>
                <a:spcPts val="0"/>
              </a:spcBef>
              <a:buClrTx/>
              <a:buFont typeface="Wingdings" panose="05000000000000000000" pitchFamily="2" charset="2"/>
              <a:buChar char="Ø"/>
            </a:pPr>
            <a:r>
              <a:rPr lang="ru-RU" sz="2000" dirty="0">
                <a:solidFill>
                  <a:prstClr val="black"/>
                </a:solidFill>
                <a:latin typeface="Arial" panose="020B0604020202020204" pitchFamily="34" charset="0"/>
                <a:ea typeface="Calibri"/>
                <a:cs typeface="Arial" panose="020B0604020202020204" pitchFamily="34" charset="0"/>
              </a:rPr>
              <a:t>Кроме того ЧЯ располагает не отличающимися широкой сферой употребления </a:t>
            </a:r>
            <a:r>
              <a:rPr lang="ru-RU" sz="2000" b="1" dirty="0">
                <a:solidFill>
                  <a:prstClr val="black"/>
                </a:solidFill>
                <a:latin typeface="Arial" panose="020B0604020202020204" pitchFamily="34" charset="0"/>
                <a:ea typeface="Calibri"/>
                <a:cs typeface="Arial" panose="020B0604020202020204" pitchFamily="34" charset="0"/>
              </a:rPr>
              <a:t>формами предпрошедшего времени, </a:t>
            </a:r>
            <a:r>
              <a:rPr lang="ru-RU" sz="2000" dirty="0">
                <a:solidFill>
                  <a:prstClr val="black"/>
                </a:solidFill>
                <a:latin typeface="Arial" panose="020B0604020202020204" pitchFamily="34" charset="0"/>
                <a:ea typeface="Calibri"/>
                <a:cs typeface="Arial" panose="020B0604020202020204" pitchFamily="34" charset="0"/>
              </a:rPr>
              <a:t>напр.: </a:t>
            </a:r>
            <a:r>
              <a:rPr lang="cs-CZ" sz="2000" i="1" dirty="0">
                <a:solidFill>
                  <a:prstClr val="black"/>
                </a:solidFill>
                <a:latin typeface="Arial" panose="020B0604020202020204" pitchFamily="34" charset="0"/>
                <a:ea typeface="Calibri"/>
                <a:cs typeface="Arial" panose="020B0604020202020204" pitchFamily="34" charset="0"/>
              </a:rPr>
              <a:t>byl jsem nesl</a:t>
            </a:r>
            <a:r>
              <a:rPr lang="ru-RU" sz="2000" dirty="0">
                <a:solidFill>
                  <a:prstClr val="black"/>
                </a:solidFill>
                <a:latin typeface="Arial" panose="020B0604020202020204" pitchFamily="34" charset="0"/>
                <a:ea typeface="Calibri"/>
                <a:cs typeface="Arial" panose="020B0604020202020204" pitchFamily="34" charset="0"/>
              </a:rPr>
              <a:t>. </a:t>
            </a:r>
          </a:p>
          <a:p>
            <a:pPr marL="0" lvl="0" indent="0">
              <a:spcBef>
                <a:spcPts val="0"/>
              </a:spcBef>
              <a:buClrTx/>
              <a:buNone/>
            </a:pPr>
            <a:endParaRPr lang="cs-CZ" sz="2000" dirty="0">
              <a:solidFill>
                <a:prstClr val="black"/>
              </a:solidFill>
              <a:latin typeface="Arial" panose="020B0604020202020204" pitchFamily="34" charset="0"/>
              <a:ea typeface="Calibri"/>
              <a:cs typeface="Arial" panose="020B0604020202020204" pitchFamily="34" charset="0"/>
            </a:endParaRPr>
          </a:p>
          <a:p>
            <a:pPr marL="0" lvl="0" indent="0">
              <a:spcBef>
                <a:spcPts val="0"/>
              </a:spcBef>
              <a:buClrTx/>
              <a:buNone/>
            </a:pPr>
            <a:r>
              <a:rPr lang="ru-RU" sz="2000" dirty="0">
                <a:solidFill>
                  <a:prstClr val="black"/>
                </a:solidFill>
                <a:latin typeface="Arial" panose="020B0604020202020204" pitchFamily="34" charset="0"/>
                <a:ea typeface="Calibri"/>
                <a:cs typeface="Arial" panose="020B0604020202020204" pitchFamily="34" charset="0"/>
              </a:rPr>
              <a:t>Проблематика плюсквамперфекта более актуальна для ЧЯ</a:t>
            </a:r>
            <a:endParaRPr lang="cs-CZ" sz="2000" dirty="0">
              <a:solidFill>
                <a:prstClr val="black"/>
              </a:solidFill>
              <a:latin typeface="Arial" panose="020B0604020202020204" pitchFamily="34" charset="0"/>
              <a:ea typeface="Calibri"/>
              <a:cs typeface="Arial" panose="020B0604020202020204" pitchFamily="34" charset="0"/>
            </a:endParaRPr>
          </a:p>
          <a:p>
            <a:pPr marL="285750" lvl="0" indent="-285750">
              <a:spcBef>
                <a:spcPts val="0"/>
              </a:spcBef>
              <a:buClrTx/>
              <a:buFont typeface="Courier New" panose="02070309020205020404" pitchFamily="49" charset="0"/>
              <a:buChar char="o"/>
            </a:pPr>
            <a:r>
              <a:rPr lang="cs-CZ" sz="2000" i="1" dirty="0">
                <a:solidFill>
                  <a:prstClr val="black"/>
                </a:solidFill>
                <a:latin typeface="Arial" panose="020B0604020202020204" pitchFamily="34" charset="0"/>
                <a:cs typeface="Arial" panose="020B0604020202020204" pitchFamily="34" charset="0"/>
              </a:rPr>
              <a:t>Stalo se, jak byl král přikázal. Odešel vykonat, co byl již řekl.</a:t>
            </a:r>
            <a:endParaRPr lang="ru-RU" sz="2000" dirty="0">
              <a:solidFill>
                <a:prstClr val="black"/>
              </a:solidFill>
              <a:latin typeface="Arial" panose="020B0604020202020204" pitchFamily="34" charset="0"/>
              <a:ea typeface="Calibri"/>
              <a:cs typeface="Arial" panose="020B0604020202020204" pitchFamily="34" charset="0"/>
            </a:endParaRPr>
          </a:p>
          <a:p>
            <a:pPr marL="0" lvl="0" indent="0">
              <a:spcBef>
                <a:spcPts val="0"/>
              </a:spcBef>
              <a:buClrTx/>
              <a:buNone/>
            </a:pPr>
            <a:endParaRPr lang="ru-RU" sz="2000" dirty="0">
              <a:solidFill>
                <a:prstClr val="black"/>
              </a:solidFill>
              <a:latin typeface="Arial" panose="020B0604020202020204" pitchFamily="34" charset="0"/>
              <a:ea typeface="Calibri"/>
              <a:cs typeface="Arial" panose="020B0604020202020204" pitchFamily="34" charset="0"/>
            </a:endParaRPr>
          </a:p>
          <a:p>
            <a:pPr marL="285750" lvl="0" indent="-285750">
              <a:spcBef>
                <a:spcPts val="0"/>
              </a:spcBef>
              <a:buClrTx/>
              <a:buFont typeface="Wingdings" panose="05000000000000000000" pitchFamily="2" charset="2"/>
              <a:buChar char="Ø"/>
            </a:pPr>
            <a:r>
              <a:rPr lang="ru-RU" sz="2000" dirty="0">
                <a:solidFill>
                  <a:prstClr val="black"/>
                </a:solidFill>
                <a:latin typeface="Arial" panose="020B0604020202020204" pitchFamily="34" charset="0"/>
                <a:ea typeface="Calibri"/>
                <a:cs typeface="Arial" panose="020B0604020202020204" pitchFamily="34" charset="0"/>
              </a:rPr>
              <a:t>Для обоих языков возможно в ограниченной мере употребление форм </a:t>
            </a:r>
            <a:r>
              <a:rPr lang="ru-RU" sz="2000" b="1" dirty="0">
                <a:solidFill>
                  <a:prstClr val="black"/>
                </a:solidFill>
                <a:latin typeface="Arial" panose="020B0604020202020204" pitchFamily="34" charset="0"/>
                <a:ea typeface="Calibri"/>
                <a:cs typeface="Arial" panose="020B0604020202020204" pitchFamily="34" charset="0"/>
              </a:rPr>
              <a:t>многократных глаголов </a:t>
            </a:r>
            <a:r>
              <a:rPr lang="ru-RU" sz="2000" dirty="0">
                <a:solidFill>
                  <a:prstClr val="black"/>
                </a:solidFill>
                <a:latin typeface="Arial" panose="020B0604020202020204" pitchFamily="34" charset="0"/>
                <a:ea typeface="Calibri"/>
                <a:cs typeface="Arial" panose="020B0604020202020204" pitchFamily="34" charset="0"/>
              </a:rPr>
              <a:t>для выражения грамматического значения давнопрошедшего времени (напр.: </a:t>
            </a:r>
            <a:r>
              <a:rPr lang="ru-RU" sz="2000" i="1" dirty="0">
                <a:solidFill>
                  <a:prstClr val="black"/>
                </a:solidFill>
                <a:latin typeface="Arial" panose="020B0604020202020204" pitchFamily="34" charset="0"/>
                <a:ea typeface="Calibri"/>
                <a:cs typeface="Arial" panose="020B0604020202020204" pitchFamily="34" charset="0"/>
              </a:rPr>
              <a:t>нашивал</a:t>
            </a:r>
            <a:r>
              <a:rPr lang="ru-RU" sz="2000" dirty="0">
                <a:solidFill>
                  <a:prstClr val="black"/>
                </a:solidFill>
                <a:latin typeface="Arial" panose="020B0604020202020204" pitchFamily="34" charset="0"/>
                <a:ea typeface="Calibri"/>
                <a:cs typeface="Arial" panose="020B0604020202020204" pitchFamily="34" charset="0"/>
              </a:rPr>
              <a:t> х </a:t>
            </a:r>
            <a:r>
              <a:rPr lang="cs-CZ" sz="2000" i="1" dirty="0">
                <a:solidFill>
                  <a:prstClr val="black"/>
                </a:solidFill>
                <a:latin typeface="Arial" panose="020B0604020202020204" pitchFamily="34" charset="0"/>
                <a:ea typeface="Calibri"/>
                <a:cs typeface="Arial" panose="020B0604020202020204" pitchFamily="34" charset="0"/>
              </a:rPr>
              <a:t>nosíval</a:t>
            </a:r>
            <a:r>
              <a:rPr lang="ru-RU" sz="2000" dirty="0">
                <a:solidFill>
                  <a:prstClr val="black"/>
                </a:solidFill>
                <a:latin typeface="Arial" panose="020B0604020202020204" pitchFamily="34" charset="0"/>
                <a:ea typeface="Calibri"/>
                <a:cs typeface="Arial" panose="020B0604020202020204" pitchFamily="34" charset="0"/>
              </a:rPr>
              <a:t>). В РЯ эти формы не образуются </a:t>
            </a:r>
            <a:r>
              <a:rPr lang="ru-RU" sz="2000" dirty="0" err="1">
                <a:solidFill>
                  <a:prstClr val="black"/>
                </a:solidFill>
                <a:latin typeface="Arial" panose="020B0604020202020204" pitchFamily="34" charset="0"/>
                <a:ea typeface="Calibri"/>
                <a:cs typeface="Arial" panose="020B0604020202020204" pitchFamily="34" charset="0"/>
              </a:rPr>
              <a:t>парадигматически</a:t>
            </a:r>
            <a:r>
              <a:rPr lang="ru-RU" sz="2000" dirty="0">
                <a:solidFill>
                  <a:prstClr val="black"/>
                </a:solidFill>
                <a:latin typeface="Arial" panose="020B0604020202020204" pitchFamily="34" charset="0"/>
                <a:ea typeface="Calibri"/>
                <a:cs typeface="Arial" panose="020B0604020202020204" pitchFamily="34" charset="0"/>
              </a:rPr>
              <a:t>.</a:t>
            </a:r>
          </a:p>
          <a:p>
            <a:pPr marL="285750" lvl="0" indent="-285750">
              <a:spcBef>
                <a:spcPts val="0"/>
              </a:spcBef>
              <a:buClrTx/>
              <a:buFont typeface="Wingdings" panose="05000000000000000000" pitchFamily="2" charset="2"/>
              <a:buChar char="Ø"/>
            </a:pPr>
            <a:endParaRPr lang="cs-CZ" sz="2000" dirty="0">
              <a:solidFill>
                <a:prstClr val="black"/>
              </a:solidFill>
              <a:latin typeface="Arial" panose="020B0604020202020204" pitchFamily="34" charset="0"/>
              <a:ea typeface="Calibri"/>
              <a:cs typeface="Arial" panose="020B0604020202020204" pitchFamily="34" charset="0"/>
            </a:endParaRPr>
          </a:p>
          <a:p>
            <a:pPr marL="285750" lvl="0" indent="-285750">
              <a:spcBef>
                <a:spcPts val="0"/>
              </a:spcBef>
              <a:buClrTx/>
              <a:buFont typeface="Courier New" panose="02070309020205020404" pitchFamily="49" charset="0"/>
              <a:buChar char="o"/>
            </a:pPr>
            <a:r>
              <a:rPr lang="ru-RU" sz="2000" dirty="0">
                <a:solidFill>
                  <a:prstClr val="black"/>
                </a:solidFill>
                <a:latin typeface="Arial" panose="020B0604020202020204" pitchFamily="34" charset="0"/>
                <a:ea typeface="Calibri"/>
                <a:cs typeface="Arial" panose="020B0604020202020204" pitchFamily="34" charset="0"/>
              </a:rPr>
              <a:t> </a:t>
            </a:r>
            <a:r>
              <a:rPr lang="cs-CZ" sz="2000" i="1" dirty="0">
                <a:solidFill>
                  <a:prstClr val="black"/>
                </a:solidFill>
                <a:latin typeface="Arial" panose="020B0604020202020204" pitchFamily="34" charset="0"/>
                <a:cs typeface="Arial" panose="020B0604020202020204" pitchFamily="34" charset="0"/>
              </a:rPr>
              <a:t>Matka bdívala nad nemocným dítětem. Zavazadla balíval na poslední chvíli. Do slamníků se cpávala sláma. Odpoledne se dělávalo hezky. Vzájemně se chválívali. Koupávala ho ve vaničce.</a:t>
            </a:r>
            <a:endParaRPr lang="cs-CZ" sz="2000" i="1" dirty="0">
              <a:solidFill>
                <a:prstClr val="black"/>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13221782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CE571A4A-FEA4-45DC-9014-11BB83ECF3D4}"/>
              </a:ext>
            </a:extLst>
          </p:cNvPr>
          <p:cNvSpPr>
            <a:spLocks noGrp="1"/>
          </p:cNvSpPr>
          <p:nvPr>
            <p:ph idx="4294967295"/>
          </p:nvPr>
        </p:nvSpPr>
        <p:spPr>
          <a:xfrm>
            <a:off x="1571348" y="1079500"/>
            <a:ext cx="8771138" cy="5334000"/>
          </a:xfrm>
        </p:spPr>
        <p:txBody>
          <a:bodyPr>
            <a:normAutofit/>
          </a:bodyPr>
          <a:lstStyle/>
          <a:p>
            <a:pPr marL="0" lvl="0" indent="449580" algn="just">
              <a:lnSpc>
                <a:spcPct val="115000"/>
              </a:lnSpc>
              <a:spcBef>
                <a:spcPts val="0"/>
              </a:spcBef>
              <a:spcAft>
                <a:spcPts val="1000"/>
              </a:spcAft>
              <a:buClrTx/>
              <a:buNone/>
            </a:pPr>
            <a:r>
              <a:rPr lang="ru-RU" sz="2000" dirty="0">
                <a:solidFill>
                  <a:prstClr val="black"/>
                </a:solidFill>
                <a:latin typeface="Arial" panose="020B0604020202020204" pitchFamily="34" charset="0"/>
                <a:ea typeface="Calibri"/>
                <a:cs typeface="Arial" panose="020B0604020202020204" pitchFamily="34" charset="0"/>
              </a:rPr>
              <a:t>И </a:t>
            </a:r>
            <a:r>
              <a:rPr lang="ru-RU" sz="2000" b="1" dirty="0">
                <a:solidFill>
                  <a:prstClr val="black"/>
                </a:solidFill>
                <a:latin typeface="Arial" panose="020B0604020202020204" pitchFamily="34" charset="0"/>
                <a:ea typeface="Calibri"/>
                <a:cs typeface="Arial" panose="020B0604020202020204" pitchFamily="34" charset="0"/>
              </a:rPr>
              <a:t>в категории времени</a:t>
            </a:r>
            <a:r>
              <a:rPr lang="ru-RU" sz="2000" dirty="0">
                <a:solidFill>
                  <a:prstClr val="black"/>
                </a:solidFill>
                <a:latin typeface="Arial" panose="020B0604020202020204" pitchFamily="34" charset="0"/>
                <a:ea typeface="Calibri"/>
                <a:cs typeface="Arial" panose="020B0604020202020204" pitchFamily="34" charset="0"/>
              </a:rPr>
              <a:t> распространенным явлением можно считать </a:t>
            </a:r>
            <a:r>
              <a:rPr lang="ru-RU" sz="2000" b="1" u="sng" dirty="0">
                <a:solidFill>
                  <a:srgbClr val="00B050"/>
                </a:solidFill>
                <a:latin typeface="Arial" panose="020B0604020202020204" pitchFamily="34" charset="0"/>
                <a:ea typeface="Calibri"/>
                <a:cs typeface="Arial" panose="020B0604020202020204" pitchFamily="34" charset="0"/>
              </a:rPr>
              <a:t>транспозицию грамматических форм</a:t>
            </a:r>
            <a:r>
              <a:rPr lang="ru-RU" sz="2000" dirty="0">
                <a:solidFill>
                  <a:prstClr val="black"/>
                </a:solidFill>
                <a:latin typeface="Arial" panose="020B0604020202020204" pitchFamily="34" charset="0"/>
                <a:ea typeface="Calibri"/>
                <a:cs typeface="Arial" panose="020B0604020202020204" pitchFamily="34" charset="0"/>
              </a:rPr>
              <a:t>. Здесь встречаются </a:t>
            </a:r>
            <a:r>
              <a:rPr lang="ru-RU" sz="2000" b="1" dirty="0">
                <a:solidFill>
                  <a:prstClr val="black"/>
                </a:solidFill>
                <a:latin typeface="Arial" panose="020B0604020202020204" pitchFamily="34" charset="0"/>
                <a:ea typeface="Calibri"/>
                <a:cs typeface="Arial" panose="020B0604020202020204" pitchFamily="34" charset="0"/>
              </a:rPr>
              <a:t>общие обоим языкам случаи</a:t>
            </a:r>
            <a:r>
              <a:rPr lang="ru-RU" sz="2000" dirty="0">
                <a:solidFill>
                  <a:prstClr val="black"/>
                </a:solidFill>
                <a:latin typeface="Arial" panose="020B0604020202020204" pitchFamily="34" charset="0"/>
                <a:ea typeface="Calibri"/>
                <a:cs typeface="Arial" panose="020B0604020202020204" pitchFamily="34" charset="0"/>
              </a:rPr>
              <a:t>.</a:t>
            </a:r>
          </a:p>
          <a:p>
            <a:pPr marL="0" lvl="0" indent="449580" algn="just">
              <a:lnSpc>
                <a:spcPct val="115000"/>
              </a:lnSpc>
              <a:spcBef>
                <a:spcPts val="0"/>
              </a:spcBef>
              <a:spcAft>
                <a:spcPts val="1000"/>
              </a:spcAft>
              <a:buClrTx/>
              <a:buNone/>
            </a:pPr>
            <a:r>
              <a:rPr lang="ru-RU" sz="2000" b="1" dirty="0">
                <a:solidFill>
                  <a:prstClr val="black"/>
                </a:solidFill>
                <a:latin typeface="Arial" panose="020B0604020202020204" pitchFamily="34" charset="0"/>
                <a:ea typeface="Calibri"/>
                <a:cs typeface="Arial" panose="020B0604020202020204" pitchFamily="34" charset="0"/>
              </a:rPr>
              <a:t>ЧЯ = РЯ</a:t>
            </a:r>
            <a:endParaRPr lang="cs-CZ" sz="2000" b="1" dirty="0">
              <a:solidFill>
                <a:prstClr val="black"/>
              </a:solidFill>
              <a:latin typeface="Arial" panose="020B0604020202020204" pitchFamily="34" charset="0"/>
              <a:ea typeface="Calibri"/>
              <a:cs typeface="Arial" panose="020B0604020202020204" pitchFamily="34" charset="0"/>
            </a:endParaRPr>
          </a:p>
          <a:p>
            <a:pPr marL="285750" lvl="0" indent="-285750" algn="just">
              <a:lnSpc>
                <a:spcPct val="115000"/>
              </a:lnSpc>
              <a:spcBef>
                <a:spcPts val="0"/>
              </a:spcBef>
              <a:buClrTx/>
              <a:buFont typeface="Wingdings" panose="05000000000000000000" pitchFamily="2" charset="2"/>
              <a:buChar char="§"/>
            </a:pPr>
            <a:r>
              <a:rPr lang="ru-RU" sz="2000" dirty="0">
                <a:solidFill>
                  <a:prstClr val="black"/>
                </a:solidFill>
                <a:latin typeface="Arial" panose="020B0604020202020204" pitchFamily="34" charset="0"/>
                <a:ea typeface="Calibri"/>
                <a:cs typeface="Arial" panose="020B0604020202020204" pitchFamily="34" charset="0"/>
              </a:rPr>
              <a:t>Настоящее историческое (</a:t>
            </a:r>
            <a:r>
              <a:rPr lang="cs-CZ" sz="2000" i="1" dirty="0">
                <a:solidFill>
                  <a:prstClr val="black"/>
                </a:solidFill>
                <a:latin typeface="Arial" panose="020B0604020202020204" pitchFamily="34" charset="0"/>
                <a:ea typeface="Calibri"/>
                <a:cs typeface="Arial" panose="020B0604020202020204" pitchFamily="34" charset="0"/>
              </a:rPr>
              <a:t>Roku 1348 zakládá Karel IV. Univerzitu.</a:t>
            </a:r>
            <a:r>
              <a:rPr lang="cs-CZ" sz="2000" dirty="0">
                <a:solidFill>
                  <a:prstClr val="black"/>
                </a:solidFill>
                <a:latin typeface="Arial" panose="020B0604020202020204" pitchFamily="34" charset="0"/>
                <a:ea typeface="Calibri"/>
                <a:cs typeface="Arial" panose="020B0604020202020204" pitchFamily="34" charset="0"/>
              </a:rPr>
              <a:t> x </a:t>
            </a:r>
            <a:r>
              <a:rPr lang="cs-CZ" sz="2000" i="1" dirty="0">
                <a:solidFill>
                  <a:prstClr val="black"/>
                </a:solidFill>
                <a:latin typeface="Arial" panose="020B0604020202020204" pitchFamily="34" charset="0"/>
                <a:ea typeface="Calibri"/>
                <a:cs typeface="Arial" panose="020B0604020202020204" pitchFamily="34" charset="0"/>
              </a:rPr>
              <a:t>В 1725 </a:t>
            </a:r>
            <a:r>
              <a:rPr lang="ru-RU" sz="2000" i="1" dirty="0">
                <a:solidFill>
                  <a:prstClr val="black"/>
                </a:solidFill>
                <a:latin typeface="Arial" panose="020B0604020202020204" pitchFamily="34" charset="0"/>
                <a:ea typeface="Calibri"/>
                <a:cs typeface="Arial" panose="020B0604020202020204" pitchFamily="34" charset="0"/>
              </a:rPr>
              <a:t>году Петр I умирает.</a:t>
            </a:r>
            <a:r>
              <a:rPr lang="ru-RU" sz="2000" dirty="0">
                <a:solidFill>
                  <a:prstClr val="black"/>
                </a:solidFill>
                <a:latin typeface="Arial" panose="020B0604020202020204" pitchFamily="34" charset="0"/>
                <a:ea typeface="Calibri"/>
                <a:cs typeface="Arial" panose="020B0604020202020204" pitchFamily="34" charset="0"/>
              </a:rPr>
              <a:t>).</a:t>
            </a:r>
            <a:endParaRPr lang="cs-CZ" sz="2000" dirty="0">
              <a:solidFill>
                <a:prstClr val="black"/>
              </a:solidFill>
              <a:latin typeface="Arial" panose="020B0604020202020204" pitchFamily="34" charset="0"/>
              <a:ea typeface="Calibri"/>
              <a:cs typeface="Arial" panose="020B0604020202020204" pitchFamily="34" charset="0"/>
            </a:endParaRPr>
          </a:p>
          <a:p>
            <a:pPr marL="285750" lvl="0" indent="-285750" algn="just">
              <a:lnSpc>
                <a:spcPct val="115000"/>
              </a:lnSpc>
              <a:spcBef>
                <a:spcPts val="0"/>
              </a:spcBef>
              <a:spcAft>
                <a:spcPts val="1000"/>
              </a:spcAft>
              <a:buClrTx/>
              <a:buFont typeface="Wingdings" panose="05000000000000000000" pitchFamily="2" charset="2"/>
              <a:buChar char="§"/>
            </a:pPr>
            <a:r>
              <a:rPr lang="ru-RU" sz="2000" dirty="0">
                <a:solidFill>
                  <a:prstClr val="black"/>
                </a:solidFill>
                <a:latin typeface="Arial" panose="020B0604020202020204" pitchFamily="34" charset="0"/>
                <a:ea typeface="Calibri"/>
                <a:cs typeface="Arial" panose="020B0604020202020204" pitchFamily="34" charset="0"/>
              </a:rPr>
              <a:t>Или выражение с помощью форм настоящего времени вневременного действия. </a:t>
            </a:r>
            <a:r>
              <a:rPr lang="cs-CZ" sz="2000" i="1" dirty="0">
                <a:solidFill>
                  <a:prstClr val="black"/>
                </a:solidFill>
                <a:latin typeface="Arial" panose="020B0604020202020204" pitchFamily="34" charset="0"/>
                <a:ea typeface="Calibri"/>
                <a:cs typeface="Arial" panose="020B0604020202020204" pitchFamily="34" charset="0"/>
              </a:rPr>
              <a:t>Kdo jinému jámu kopá, sám do ní padá.</a:t>
            </a:r>
            <a:r>
              <a:rPr lang="cs-CZ" sz="2000" dirty="0">
                <a:solidFill>
                  <a:prstClr val="black"/>
                </a:solidFill>
                <a:latin typeface="Arial" panose="020B0604020202020204" pitchFamily="34" charset="0"/>
                <a:ea typeface="Calibri"/>
                <a:cs typeface="Arial" panose="020B0604020202020204" pitchFamily="34" charset="0"/>
              </a:rPr>
              <a:t> х </a:t>
            </a:r>
            <a:r>
              <a:rPr lang="ru-RU" sz="2000" i="1" dirty="0">
                <a:solidFill>
                  <a:prstClr val="black"/>
                </a:solidFill>
                <a:latin typeface="Arial" panose="020B0604020202020204" pitchFamily="34" charset="0"/>
                <a:ea typeface="Calibri"/>
                <a:cs typeface="Arial" panose="020B0604020202020204" pitchFamily="34" charset="0"/>
              </a:rPr>
              <a:t>Как аукнется, так и откликнется.</a:t>
            </a:r>
            <a:endParaRPr lang="cs-CZ" sz="2000" dirty="0">
              <a:solidFill>
                <a:prstClr val="black"/>
              </a:solidFill>
              <a:latin typeface="Arial" panose="020B0604020202020204" pitchFamily="34" charset="0"/>
              <a:ea typeface="Calibri"/>
              <a:cs typeface="Arial" panose="020B0604020202020204" pitchFamily="34" charset="0"/>
            </a:endParaRPr>
          </a:p>
          <a:p>
            <a:pPr marL="285750" lvl="0" indent="-285750">
              <a:spcBef>
                <a:spcPts val="0"/>
              </a:spcBef>
              <a:buClrTx/>
              <a:buFont typeface="Wingdings" panose="05000000000000000000" pitchFamily="2" charset="2"/>
              <a:buChar char="§"/>
            </a:pPr>
            <a:r>
              <a:rPr lang="ru-RU" sz="2000" dirty="0">
                <a:solidFill>
                  <a:prstClr val="black"/>
                </a:solidFill>
                <a:latin typeface="Arial" panose="020B0604020202020204" pitchFamily="34" charset="0"/>
                <a:ea typeface="Calibri"/>
                <a:cs typeface="Arial" panose="020B0604020202020204" pitchFamily="34" charset="0"/>
              </a:rPr>
              <a:t>Употребление глагола настоящего времени НСВ в значении будущего времени, например: </a:t>
            </a:r>
            <a:r>
              <a:rPr lang="cs-CZ" sz="2000" i="1" dirty="0">
                <a:solidFill>
                  <a:prstClr val="black"/>
                </a:solidFill>
                <a:latin typeface="Arial" panose="020B0604020202020204" pitchFamily="34" charset="0"/>
                <a:ea typeface="Calibri"/>
                <a:cs typeface="Arial" panose="020B0604020202020204" pitchFamily="34" charset="0"/>
              </a:rPr>
              <a:t>Zítra jedu do Prahy</a:t>
            </a:r>
            <a:r>
              <a:rPr lang="ru-RU" sz="2000" i="1" dirty="0">
                <a:solidFill>
                  <a:prstClr val="black"/>
                </a:solidFill>
                <a:latin typeface="Arial" panose="020B0604020202020204" pitchFamily="34" charset="0"/>
                <a:ea typeface="Calibri"/>
                <a:cs typeface="Arial" panose="020B0604020202020204" pitchFamily="34" charset="0"/>
              </a:rPr>
              <a:t>.</a:t>
            </a:r>
            <a:r>
              <a:rPr lang="ru-RU" sz="2000" dirty="0">
                <a:solidFill>
                  <a:prstClr val="black"/>
                </a:solidFill>
                <a:latin typeface="Arial" panose="020B0604020202020204" pitchFamily="34" charset="0"/>
                <a:ea typeface="Calibri"/>
                <a:cs typeface="Arial" panose="020B0604020202020204" pitchFamily="34" charset="0"/>
              </a:rPr>
              <a:t> х </a:t>
            </a:r>
            <a:r>
              <a:rPr lang="ru-RU" sz="2000" i="1" dirty="0">
                <a:solidFill>
                  <a:prstClr val="black"/>
                </a:solidFill>
                <a:latin typeface="Arial" panose="020B0604020202020204" pitchFamily="34" charset="0"/>
                <a:ea typeface="Calibri"/>
                <a:cs typeface="Arial" panose="020B0604020202020204" pitchFamily="34" charset="0"/>
              </a:rPr>
              <a:t>Завтра я еду в Прагу.</a:t>
            </a:r>
            <a:endParaRPr lang="cs-CZ" sz="2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4316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C043BDAD-83C8-4A5C-814C-34101AD242B7}"/>
              </a:ext>
            </a:extLst>
          </p:cNvPr>
          <p:cNvSpPr/>
          <p:nvPr/>
        </p:nvSpPr>
        <p:spPr>
          <a:xfrm>
            <a:off x="612559" y="746695"/>
            <a:ext cx="10963923" cy="5317353"/>
          </a:xfrm>
          <a:prstGeom prst="rect">
            <a:avLst/>
          </a:prstGeom>
        </p:spPr>
        <p:txBody>
          <a:bodyPr wrap="square">
            <a:spAutoFit/>
          </a:bodyPr>
          <a:lstStyle/>
          <a:p>
            <a:pPr marL="0" marR="0" lvl="0" indent="449580" algn="just" defTabSz="914400" eaLnBrk="1" fontAlgn="auto" latinLnBrk="0" hangingPunct="1">
              <a:lnSpc>
                <a:spcPct val="115000"/>
              </a:lnSpc>
              <a:spcBef>
                <a:spcPts val="0"/>
              </a:spcBef>
              <a:spcAft>
                <a:spcPts val="1000"/>
              </a:spcAft>
              <a:buClrTx/>
              <a:buSzTx/>
              <a:buFontTx/>
              <a:buNone/>
              <a:tabLst/>
              <a:defRPr/>
            </a:pPr>
            <a:r>
              <a:rPr kumimoji="0" lang="ru-RU" sz="2000" b="1" i="0"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Русский и чешский языки </a:t>
            </a:r>
            <a:r>
              <a:rPr kumimoji="0" lang="ru-RU" sz="2000" b="1" i="0" u="sng"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расходятся в возможностях транспозиции</a:t>
            </a:r>
            <a:r>
              <a:rPr kumimoji="0" lang="ru-RU" sz="2000" b="1" i="0"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a:t>
            </a:r>
          </a:p>
          <a:p>
            <a:pPr marL="0" marR="0" lvl="0" indent="449580" algn="just" defTabSz="914400" eaLnBrk="1" fontAlgn="auto" latinLnBrk="0" hangingPunct="1">
              <a:lnSpc>
                <a:spcPct val="115000"/>
              </a:lnSpc>
              <a:spcBef>
                <a:spcPts val="0"/>
              </a:spcBef>
              <a:spcAft>
                <a:spcPts val="1000"/>
              </a:spcAft>
              <a:buClrTx/>
              <a:buSzTx/>
              <a:buFontTx/>
              <a:buNone/>
              <a:tabLst/>
              <a:defRPr/>
            </a:pPr>
            <a:endParaRPr kumimoji="0" lang="cs-CZ" sz="2000" b="1" i="0"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endParaRPr>
          </a:p>
          <a:p>
            <a:pPr marL="285750" marR="0" lvl="0" indent="-285750" algn="just" defTabSz="914400" eaLnBrk="1" fontAlgn="auto" latinLnBrk="0" hangingPunct="1">
              <a:lnSpc>
                <a:spcPct val="115000"/>
              </a:lnSpc>
              <a:spcBef>
                <a:spcPts val="0"/>
              </a:spcBef>
              <a:spcAft>
                <a:spcPts val="0"/>
              </a:spcAft>
              <a:buClrTx/>
              <a:buSzTx/>
              <a:buFont typeface="Wingdings" panose="05000000000000000000" pitchFamily="2" charset="2"/>
              <a:buChar char="§"/>
              <a:tabLst/>
              <a:defRPr/>
            </a:pPr>
            <a:r>
              <a:rPr kumimoji="0" lang="ru-RU" sz="2000" b="0" i="0"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В ЧЯ форма будущего совершенного в значении настоящего (т.е. в значении неактуального презенса) употребляется практически без ограничения.</a:t>
            </a:r>
          </a:p>
          <a:p>
            <a:pPr marL="0" marR="0" lvl="0" indent="0" algn="just" defTabSz="914400" eaLnBrk="1" fontAlgn="auto" latinLnBrk="0" hangingPunct="1">
              <a:lnSpc>
                <a:spcPct val="115000"/>
              </a:lnSpc>
              <a:spcBef>
                <a:spcPts val="0"/>
              </a:spcBef>
              <a:spcAft>
                <a:spcPts val="0"/>
              </a:spcAft>
              <a:buClrTx/>
              <a:buSzTx/>
              <a:buFontTx/>
              <a:buNone/>
              <a:tabLst/>
              <a:defRPr/>
            </a:pPr>
            <a:r>
              <a:rPr kumimoji="0" lang="cs-CZ" sz="2000" b="0" i="1"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K večeři si obyčejně koupím salám.</a:t>
            </a:r>
            <a:r>
              <a:rPr kumimoji="0" lang="cs-CZ" sz="2000" b="0" i="0"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 </a:t>
            </a:r>
            <a:endParaRPr kumimoji="0" lang="ru-RU" sz="2000" b="0" i="0"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endParaRPr>
          </a:p>
          <a:p>
            <a:pPr marL="0" marR="0" lvl="0" indent="0" algn="just" defTabSz="914400" eaLnBrk="1" fontAlgn="auto" latinLnBrk="0" hangingPunct="1">
              <a:lnSpc>
                <a:spcPct val="115000"/>
              </a:lnSpc>
              <a:spcBef>
                <a:spcPts val="0"/>
              </a:spcBef>
              <a:spcAft>
                <a:spcPts val="0"/>
              </a:spcAft>
              <a:buClrTx/>
              <a:buSzTx/>
              <a:buFontTx/>
              <a:buNone/>
              <a:tabLst/>
              <a:defRPr/>
            </a:pPr>
            <a:r>
              <a:rPr kumimoji="0" lang="cs-CZ" sz="2000" b="1" i="0"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В</a:t>
            </a:r>
            <a:r>
              <a:rPr kumimoji="0" lang="ru-RU" sz="2000" b="1" i="0"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 РЯ подобное употребление очень ограничено!</a:t>
            </a:r>
            <a:r>
              <a:rPr kumimoji="0" lang="ru-RU" sz="2000" b="0" i="0"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 Оно характерно лишь для конструкций со специфическими модальными оттенками.</a:t>
            </a:r>
          </a:p>
          <a:p>
            <a:pPr marL="0" marR="0" lvl="0" indent="0" algn="just" defTabSz="914400" eaLnBrk="1" fontAlgn="auto" latinLnBrk="0" hangingPunct="1">
              <a:lnSpc>
                <a:spcPct val="115000"/>
              </a:lnSpc>
              <a:spcBef>
                <a:spcPts val="0"/>
              </a:spcBef>
              <a:spcAft>
                <a:spcPts val="0"/>
              </a:spcAft>
              <a:buClrTx/>
              <a:buSzTx/>
              <a:buFontTx/>
              <a:buNone/>
              <a:tabLst/>
              <a:defRPr/>
            </a:pPr>
            <a:r>
              <a:rPr kumimoji="0" lang="ru-RU" sz="2000" b="0" i="1"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Идет медленно, нет-нет да и остановится</a:t>
            </a:r>
            <a:r>
              <a:rPr kumimoji="0" lang="ru-RU" sz="2000" b="0" i="0"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a:t>
            </a:r>
          </a:p>
          <a:p>
            <a:pPr marL="0" marR="0" lvl="0" indent="0" algn="just" defTabSz="914400" eaLnBrk="1" fontAlgn="auto" latinLnBrk="0" hangingPunct="1">
              <a:lnSpc>
                <a:spcPct val="115000"/>
              </a:lnSpc>
              <a:spcBef>
                <a:spcPts val="0"/>
              </a:spcBef>
              <a:spcAft>
                <a:spcPts val="0"/>
              </a:spcAft>
              <a:buClrTx/>
              <a:buSzTx/>
              <a:buFontTx/>
              <a:buNone/>
              <a:tabLst/>
              <a:defRPr/>
            </a:pPr>
            <a:endParaRPr kumimoji="0" lang="cs-CZ" sz="2000" b="0" i="0"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endParaRPr>
          </a:p>
          <a:p>
            <a:pPr marL="285750" marR="0" lvl="0" indent="-285750" algn="just" defTabSz="914400" eaLnBrk="1" fontAlgn="auto" latinLnBrk="0" hangingPunct="1">
              <a:lnSpc>
                <a:spcPct val="115000"/>
              </a:lnSpc>
              <a:spcBef>
                <a:spcPts val="0"/>
              </a:spcBef>
              <a:spcAft>
                <a:spcPts val="1000"/>
              </a:spcAft>
              <a:buClrTx/>
              <a:buSzTx/>
              <a:buFont typeface="Wingdings" panose="05000000000000000000" pitchFamily="2" charset="2"/>
              <a:buChar char="§"/>
              <a:tabLst/>
              <a:defRPr/>
            </a:pPr>
            <a:r>
              <a:rPr kumimoji="0" lang="ru-RU" sz="2000" b="0" i="0"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В ЧЯ также широко распространено настоящее драматическое.</a:t>
            </a:r>
          </a:p>
          <a:p>
            <a:pPr marL="0" marR="0" lvl="0" indent="0" algn="just" defTabSz="914400" eaLnBrk="1" fontAlgn="auto" latinLnBrk="0" hangingPunct="1">
              <a:lnSpc>
                <a:spcPct val="115000"/>
              </a:lnSpc>
              <a:spcBef>
                <a:spcPts val="0"/>
              </a:spcBef>
              <a:spcAft>
                <a:spcPts val="1000"/>
              </a:spcAft>
              <a:buClrTx/>
              <a:buSzTx/>
              <a:buFontTx/>
              <a:buNone/>
              <a:tabLst/>
              <a:defRPr/>
            </a:pPr>
            <a:r>
              <a:rPr kumimoji="0" lang="cs-CZ" sz="2000" b="0" i="1"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Prodíral jsem se lesem a najednou na mě někdo vyběhne z houští</a:t>
            </a:r>
            <a:r>
              <a:rPr kumimoji="0" lang="ru-RU" sz="2000" b="0" i="0"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 </a:t>
            </a:r>
          </a:p>
          <a:p>
            <a:pPr marL="0" marR="0" lvl="0" indent="0" algn="just" defTabSz="914400" eaLnBrk="1" fontAlgn="auto" latinLnBrk="0" hangingPunct="1">
              <a:lnSpc>
                <a:spcPct val="115000"/>
              </a:lnSpc>
              <a:spcBef>
                <a:spcPts val="0"/>
              </a:spcBef>
              <a:spcAft>
                <a:spcPts val="1000"/>
              </a:spcAft>
              <a:buClrTx/>
              <a:buSzTx/>
              <a:buFontTx/>
              <a:buNone/>
              <a:tabLst/>
              <a:defRPr/>
            </a:pPr>
            <a:r>
              <a:rPr kumimoji="0" lang="ru-RU" sz="2000" b="0" i="0"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В РЯ его образование возможно, однако употребление не отличается широтой.</a:t>
            </a:r>
            <a:endParaRPr kumimoji="0" lang="cs-CZ" sz="2000" b="0" i="0"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endParaRPr>
          </a:p>
          <a:p>
            <a:pPr marL="0" marR="0" lvl="0" indent="0" algn="just" defTabSz="914400" eaLnBrk="1" fontAlgn="auto" latinLnBrk="0" hangingPunct="1">
              <a:lnSpc>
                <a:spcPct val="115000"/>
              </a:lnSpc>
              <a:spcBef>
                <a:spcPts val="0"/>
              </a:spcBef>
              <a:spcAft>
                <a:spcPts val="1000"/>
              </a:spcAft>
              <a:buClrTx/>
              <a:buSzTx/>
              <a:buFontTx/>
              <a:buNone/>
              <a:tabLst/>
              <a:defRPr/>
            </a:pPr>
            <a:r>
              <a:rPr kumimoji="0" lang="ru-RU" sz="2000" b="0" i="1"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Как взмолится золотая рыбка!</a:t>
            </a:r>
            <a:endParaRPr kumimoji="0" lang="cs-CZ" sz="2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9833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AC61432F-1AEA-4D04-A964-31C458A9B259}"/>
              </a:ext>
            </a:extLst>
          </p:cNvPr>
          <p:cNvSpPr/>
          <p:nvPr/>
        </p:nvSpPr>
        <p:spPr>
          <a:xfrm>
            <a:off x="1784411" y="1843950"/>
            <a:ext cx="7821227" cy="3477875"/>
          </a:xfrm>
          <a:prstGeom prst="rect">
            <a:avLst/>
          </a:prstGeom>
        </p:spPr>
        <p:txBody>
          <a:bodyPr wrap="square">
            <a:spAutoFit/>
          </a:bodyPr>
          <a:lstStyle/>
          <a:p>
            <a:pPr marL="285750" lvl="0" indent="-285750">
              <a:buFont typeface="Courier New" panose="02070309020205020404" pitchFamily="49" charset="0"/>
              <a:buChar char="o"/>
            </a:pPr>
            <a:r>
              <a:rPr lang="cs-CZ" sz="2000" dirty="0">
                <a:solidFill>
                  <a:prstClr val="black"/>
                </a:solidFill>
                <a:latin typeface="Arial" panose="020B0604020202020204" pitchFamily="34" charset="0"/>
                <a:cs typeface="Arial" panose="020B0604020202020204" pitchFamily="34" charset="0"/>
              </a:rPr>
              <a:t>Obvykle uklidím po synovi hračky, když jde spát.</a:t>
            </a:r>
          </a:p>
          <a:p>
            <a:pPr marL="285750" lvl="0" indent="-285750">
              <a:buFont typeface="Courier New" panose="02070309020205020404" pitchFamily="49" charset="0"/>
              <a:buChar char="o"/>
            </a:pPr>
            <a:r>
              <a:rPr lang="cs-CZ" sz="2000" dirty="0">
                <a:solidFill>
                  <a:prstClr val="black"/>
                </a:solidFill>
                <a:latin typeface="Arial" panose="020B0604020202020204" pitchFamily="34" charset="0"/>
                <a:cs typeface="Arial" panose="020B0604020202020204" pitchFamily="34" charset="0"/>
              </a:rPr>
              <a:t>Obvykle udělám všechno, co ti na očích vidím</a:t>
            </a:r>
          </a:p>
          <a:p>
            <a:pPr marL="285750" lvl="0" indent="-285750">
              <a:buFont typeface="Courier New" panose="02070309020205020404" pitchFamily="49" charset="0"/>
              <a:buChar char="o"/>
            </a:pPr>
            <a:r>
              <a:rPr lang="cs-CZ" sz="2000" dirty="0">
                <a:solidFill>
                  <a:prstClr val="black"/>
                </a:solidFill>
                <a:latin typeface="Arial" panose="020B0604020202020204" pitchFamily="34" charset="0"/>
                <a:cs typeface="Arial" panose="020B0604020202020204" pitchFamily="34" charset="0"/>
              </a:rPr>
              <a:t>Slova jako taxi či hotel Číňan často nepochopí.</a:t>
            </a:r>
          </a:p>
          <a:p>
            <a:pPr marL="285750" lvl="0" indent="-285750">
              <a:buFont typeface="Courier New" panose="02070309020205020404" pitchFamily="49" charset="0"/>
              <a:buChar char="o"/>
            </a:pPr>
            <a:r>
              <a:rPr lang="cs-CZ" sz="2000" dirty="0">
                <a:solidFill>
                  <a:prstClr val="black"/>
                </a:solidFill>
                <a:latin typeface="Arial" panose="020B0604020202020204" pitchFamily="34" charset="0"/>
                <a:cs typeface="Arial" panose="020B0604020202020204" pitchFamily="34" charset="0"/>
              </a:rPr>
              <a:t>Muži vykouří v průměru 25 cigaret a ženy 21 cigaret denně.</a:t>
            </a:r>
          </a:p>
          <a:p>
            <a:pPr marL="285750" lvl="0" indent="-285750">
              <a:buFont typeface="Courier New" panose="02070309020205020404" pitchFamily="49" charset="0"/>
              <a:buChar char="o"/>
            </a:pPr>
            <a:r>
              <a:rPr lang="cs-CZ" sz="2000" dirty="0">
                <a:solidFill>
                  <a:prstClr val="black"/>
                </a:solidFill>
                <a:latin typeface="Arial" panose="020B0604020202020204" pitchFamily="34" charset="0"/>
                <a:cs typeface="Arial" panose="020B0604020202020204" pitchFamily="34" charset="0"/>
              </a:rPr>
              <a:t>Denně do země přijde až 300 nelegálních uprchlíků.</a:t>
            </a:r>
          </a:p>
          <a:p>
            <a:pPr marL="285750" lvl="0" indent="-285750">
              <a:buFont typeface="Courier New" panose="02070309020205020404" pitchFamily="49" charset="0"/>
              <a:buChar char="o"/>
            </a:pPr>
            <a:r>
              <a:rPr lang="cs-CZ" sz="2000" dirty="0">
                <a:solidFill>
                  <a:prstClr val="black"/>
                </a:solidFill>
                <a:latin typeface="Arial" panose="020B0604020202020204" pitchFamily="34" charset="0"/>
                <a:cs typeface="Arial" panose="020B0604020202020204" pitchFamily="34" charset="0"/>
              </a:rPr>
              <a:t>Člověk se plazí po poušti a najednou uvidí studnu.</a:t>
            </a:r>
          </a:p>
          <a:p>
            <a:pPr marL="285750" lvl="0" indent="-285750">
              <a:buFont typeface="Courier New" panose="02070309020205020404" pitchFamily="49" charset="0"/>
              <a:buChar char="o"/>
            </a:pPr>
            <a:r>
              <a:rPr lang="cs-CZ" sz="2000" dirty="0">
                <a:solidFill>
                  <a:prstClr val="black"/>
                </a:solidFill>
                <a:latin typeface="Arial" panose="020B0604020202020204" pitchFamily="34" charset="0"/>
                <a:cs typeface="Arial" panose="020B0604020202020204" pitchFamily="34" charset="0"/>
              </a:rPr>
              <a:t>Každý den vejde do zahrady, uvidí květiny a řekne: „Všechno je zde stejné jako včera.“</a:t>
            </a:r>
          </a:p>
          <a:p>
            <a:pPr marL="285750" lvl="0" indent="-285750">
              <a:buFont typeface="Courier New" panose="02070309020205020404" pitchFamily="49" charset="0"/>
              <a:buChar char="o"/>
            </a:pPr>
            <a:r>
              <a:rPr lang="cs-CZ" sz="2000" dirty="0">
                <a:solidFill>
                  <a:prstClr val="black"/>
                </a:solidFill>
                <a:latin typeface="Arial" panose="020B0604020202020204" pitchFamily="34" charset="0"/>
                <a:cs typeface="Arial" panose="020B0604020202020204" pitchFamily="34" charset="0"/>
              </a:rPr>
              <a:t>Když se dozvím proč, docela mě to rozzlobí, ale ještě to přejdu.</a:t>
            </a:r>
          </a:p>
          <a:p>
            <a:pPr marL="285750" lvl="0" indent="-285750">
              <a:buFont typeface="Courier New" panose="02070309020205020404" pitchFamily="49" charset="0"/>
              <a:buChar char="o"/>
            </a:pPr>
            <a:r>
              <a:rPr lang="cs-CZ" sz="2000" dirty="0">
                <a:solidFill>
                  <a:prstClr val="black"/>
                </a:solidFill>
                <a:latin typeface="Arial" panose="020B0604020202020204" pitchFamily="34" charset="0"/>
                <a:cs typeface="Arial" panose="020B0604020202020204" pitchFamily="34" charset="0"/>
              </a:rPr>
              <a:t>Jenom si tak plavu na kajaku a najednou mě málem sežere velryba!</a:t>
            </a:r>
          </a:p>
        </p:txBody>
      </p:sp>
    </p:spTree>
    <p:extLst>
      <p:ext uri="{BB962C8B-B14F-4D97-AF65-F5344CB8AC3E}">
        <p14:creationId xmlns:p14="http://schemas.microsoft.com/office/powerpoint/2010/main" val="39330529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064601C0-B043-4D6E-9197-EF29A2F39E9D}"/>
              </a:ext>
            </a:extLst>
          </p:cNvPr>
          <p:cNvSpPr/>
          <p:nvPr/>
        </p:nvSpPr>
        <p:spPr>
          <a:xfrm>
            <a:off x="2985856" y="1262744"/>
            <a:ext cx="6096000" cy="4093428"/>
          </a:xfrm>
          <a:prstGeom prst="rect">
            <a:avLst/>
          </a:prstGeom>
        </p:spPr>
        <p:txBody>
          <a:bodyPr>
            <a:spAutoFit/>
          </a:bodyPr>
          <a:lstStyle/>
          <a:p>
            <a:pPr marL="285750" lvl="0" indent="-285750">
              <a:buFont typeface="Wingdings" panose="05000000000000000000" pitchFamily="2" charset="2"/>
              <a:buChar char="§"/>
            </a:pPr>
            <a:r>
              <a:rPr lang="ru-RU" sz="2000" dirty="0">
                <a:solidFill>
                  <a:prstClr val="black"/>
                </a:solidFill>
                <a:latin typeface="Arial" panose="020B0604020202020204" pitchFamily="34" charset="0"/>
                <a:ea typeface="Calibri"/>
                <a:cs typeface="Arial" panose="020B0604020202020204" pitchFamily="34" charset="0"/>
              </a:rPr>
              <a:t>В РЯ прошедшее совершенное может транспонироваться в настоящее.</a:t>
            </a:r>
          </a:p>
          <a:p>
            <a:pPr lvl="0"/>
            <a:r>
              <a:rPr lang="ru-RU" sz="2000" i="1" dirty="0">
                <a:solidFill>
                  <a:prstClr val="black"/>
                </a:solidFill>
                <a:latin typeface="Arial" panose="020B0604020202020204" pitchFamily="34" charset="0"/>
                <a:ea typeface="Calibri"/>
                <a:cs typeface="Arial" panose="020B0604020202020204" pitchFamily="34" charset="0"/>
              </a:rPr>
              <a:t>Над рекой повис туман</a:t>
            </a:r>
            <a:r>
              <a:rPr lang="ru-RU" sz="2000" dirty="0">
                <a:solidFill>
                  <a:prstClr val="black"/>
                </a:solidFill>
                <a:latin typeface="Arial" panose="020B0604020202020204" pitchFamily="34" charset="0"/>
                <a:ea typeface="Calibri"/>
                <a:cs typeface="Arial" panose="020B0604020202020204" pitchFamily="34" charset="0"/>
              </a:rPr>
              <a:t>. </a:t>
            </a:r>
          </a:p>
          <a:p>
            <a:pPr lvl="0"/>
            <a:r>
              <a:rPr lang="ru-RU" sz="2000" dirty="0">
                <a:solidFill>
                  <a:prstClr val="black"/>
                </a:solidFill>
                <a:latin typeface="Arial" panose="020B0604020202020204" pitchFamily="34" charset="0"/>
                <a:ea typeface="Calibri"/>
                <a:cs typeface="Arial" panose="020B0604020202020204" pitchFamily="34" charset="0"/>
              </a:rPr>
              <a:t>ЧЯ обычно избегает подобных конструкций.</a:t>
            </a:r>
          </a:p>
          <a:p>
            <a:pPr lvl="0"/>
            <a:endParaRPr lang="cs-CZ" sz="2000" dirty="0">
              <a:solidFill>
                <a:prstClr val="black"/>
              </a:solidFill>
              <a:latin typeface="Arial" panose="020B0604020202020204" pitchFamily="34" charset="0"/>
              <a:ea typeface="Calibri"/>
              <a:cs typeface="Arial" panose="020B0604020202020204" pitchFamily="34" charset="0"/>
            </a:endParaRPr>
          </a:p>
          <a:p>
            <a:pPr marL="285750" lvl="0" indent="-285750">
              <a:buFont typeface="Wingdings" panose="05000000000000000000" pitchFamily="2" charset="2"/>
              <a:buChar char="§"/>
            </a:pPr>
            <a:r>
              <a:rPr lang="ru-RU" sz="2000" dirty="0">
                <a:solidFill>
                  <a:prstClr val="black"/>
                </a:solidFill>
                <a:latin typeface="Arial" panose="020B0604020202020204" pitchFamily="34" charset="0"/>
                <a:cs typeface="Arial" panose="020B0604020202020204" pitchFamily="34" charset="0"/>
              </a:rPr>
              <a:t>Формы прошедшего времени могут выступать в РЯ в значении будущего. </a:t>
            </a:r>
          </a:p>
          <a:p>
            <a:pPr lvl="0"/>
            <a:r>
              <a:rPr lang="ru-RU" sz="2000" i="1" dirty="0">
                <a:solidFill>
                  <a:prstClr val="black"/>
                </a:solidFill>
                <a:latin typeface="Arial" panose="020B0604020202020204" pitchFamily="34" charset="0"/>
                <a:cs typeface="Arial" panose="020B0604020202020204" pitchFamily="34" charset="0"/>
              </a:rPr>
              <a:t>Так я тебе и поверил. </a:t>
            </a:r>
          </a:p>
          <a:p>
            <a:pPr lvl="0"/>
            <a:endParaRPr lang="ru-RU" sz="2000" i="1" dirty="0">
              <a:solidFill>
                <a:prstClr val="black"/>
              </a:solidFill>
              <a:latin typeface="Arial" panose="020B0604020202020204" pitchFamily="34" charset="0"/>
              <a:cs typeface="Arial" panose="020B0604020202020204" pitchFamily="34" charset="0"/>
            </a:endParaRPr>
          </a:p>
          <a:p>
            <a:pPr marL="285750" lvl="0" indent="-285750">
              <a:buFont typeface="Courier New" panose="02070309020205020404" pitchFamily="49" charset="0"/>
              <a:buChar char="o"/>
            </a:pPr>
            <a:r>
              <a:rPr lang="ru-RU" sz="2000" i="1" dirty="0">
                <a:solidFill>
                  <a:prstClr val="black"/>
                </a:solidFill>
                <a:latin typeface="Arial" panose="020B0604020202020204" pitchFamily="34" charset="0"/>
                <a:cs typeface="Arial" panose="020B0604020202020204" pitchFamily="34" charset="0"/>
              </a:rPr>
              <a:t>Как же, так он туда и поехал.</a:t>
            </a:r>
          </a:p>
          <a:p>
            <a:pPr marL="285750" lvl="0" indent="-285750">
              <a:buFont typeface="Courier New" panose="02070309020205020404" pitchFamily="49" charset="0"/>
              <a:buChar char="o"/>
            </a:pPr>
            <a:r>
              <a:rPr lang="ru-RU" sz="2000" i="1" dirty="0">
                <a:solidFill>
                  <a:prstClr val="black"/>
                </a:solidFill>
                <a:latin typeface="Arial" panose="020B0604020202020204" pitchFamily="34" charset="0"/>
                <a:cs typeface="Arial" panose="020B0604020202020204" pitchFamily="34" charset="0"/>
              </a:rPr>
              <a:t>Так мы и бросились тебе помогать.</a:t>
            </a:r>
          </a:p>
          <a:p>
            <a:pPr marL="285750" lvl="0" indent="-285750">
              <a:buFont typeface="Courier New" panose="02070309020205020404" pitchFamily="49" charset="0"/>
              <a:buChar char="o"/>
            </a:pPr>
            <a:r>
              <a:rPr lang="ru-RU" sz="2000" i="1" dirty="0">
                <a:solidFill>
                  <a:prstClr val="black"/>
                </a:solidFill>
                <a:latin typeface="Arial" panose="020B0604020202020204" pitchFamily="34" charset="0"/>
                <a:cs typeface="Arial" panose="020B0604020202020204" pitchFamily="34" charset="0"/>
              </a:rPr>
              <a:t>Над хутором сгустились сумерки.</a:t>
            </a:r>
          </a:p>
          <a:p>
            <a:pPr marL="285750" lvl="0" indent="-285750">
              <a:buFont typeface="Courier New" panose="02070309020205020404" pitchFamily="49" charset="0"/>
              <a:buChar char="o"/>
            </a:pPr>
            <a:r>
              <a:rPr lang="ru-RU" sz="2000" i="1" dirty="0">
                <a:solidFill>
                  <a:prstClr val="black"/>
                </a:solidFill>
                <a:latin typeface="Arial" panose="020B0604020202020204" pitchFamily="34" charset="0"/>
                <a:cs typeface="Arial" panose="020B0604020202020204" pitchFamily="34" charset="0"/>
              </a:rPr>
              <a:t>Над нами собрались тучи.</a:t>
            </a:r>
          </a:p>
        </p:txBody>
      </p:sp>
    </p:spTree>
    <p:extLst>
      <p:ext uri="{BB962C8B-B14F-4D97-AF65-F5344CB8AC3E}">
        <p14:creationId xmlns:p14="http://schemas.microsoft.com/office/powerpoint/2010/main" val="1698777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F8176A6F-6A97-4CB9-AD27-D71D3ECA77D6}"/>
              </a:ext>
            </a:extLst>
          </p:cNvPr>
          <p:cNvSpPr>
            <a:spLocks noGrp="1"/>
          </p:cNvSpPr>
          <p:nvPr>
            <p:ph type="title"/>
          </p:nvPr>
        </p:nvSpPr>
        <p:spPr/>
        <p:txBody>
          <a:bodyPr/>
          <a:lstStyle/>
          <a:p>
            <a:r>
              <a:rPr lang="ru-RU" dirty="0">
                <a:solidFill>
                  <a:srgbClr val="00B050"/>
                </a:solidFill>
              </a:rPr>
              <a:t>Грамматические признаки глагола</a:t>
            </a:r>
            <a:endParaRPr lang="cs-CZ" dirty="0">
              <a:solidFill>
                <a:srgbClr val="00B050"/>
              </a:solidFill>
            </a:endParaRPr>
          </a:p>
        </p:txBody>
      </p:sp>
      <p:sp>
        <p:nvSpPr>
          <p:cNvPr id="5" name="Zástupný obsah 4">
            <a:extLst>
              <a:ext uri="{FF2B5EF4-FFF2-40B4-BE49-F238E27FC236}">
                <a16:creationId xmlns:a16="http://schemas.microsoft.com/office/drawing/2014/main" id="{34889F7C-9F60-4376-8A1D-E95B37FC46B3}"/>
              </a:ext>
            </a:extLst>
          </p:cNvPr>
          <p:cNvSpPr>
            <a:spLocks noGrp="1"/>
          </p:cNvSpPr>
          <p:nvPr>
            <p:ph sz="half" idx="1"/>
          </p:nvPr>
        </p:nvSpPr>
        <p:spPr/>
        <p:txBody>
          <a:bodyPr/>
          <a:lstStyle/>
          <a:p>
            <a:pPr marL="0" lvl="0" indent="0" algn="ctr">
              <a:spcBef>
                <a:spcPct val="20000"/>
              </a:spcBef>
              <a:buClr>
                <a:srgbClr val="A7EA52"/>
              </a:buClr>
              <a:buSzPct val="95000"/>
              <a:buNone/>
            </a:pPr>
            <a:r>
              <a:rPr lang="ru-RU" sz="2200" b="1" u="sng" dirty="0">
                <a:solidFill>
                  <a:srgbClr val="212745"/>
                </a:solidFill>
                <a:latin typeface="Arial" panose="020B0604020202020204" pitchFamily="34" charset="0"/>
                <a:cs typeface="Arial" panose="020B0604020202020204" pitchFamily="34" charset="0"/>
              </a:rPr>
              <a:t>Постоянные</a:t>
            </a:r>
            <a:endParaRPr lang="cs-CZ" sz="2200" b="1" u="sng" dirty="0">
              <a:solidFill>
                <a:srgbClr val="212745"/>
              </a:solidFill>
              <a:latin typeface="Arial" panose="020B0604020202020204" pitchFamily="34" charset="0"/>
              <a:cs typeface="Arial" panose="020B0604020202020204" pitchFamily="34" charset="0"/>
            </a:endParaRPr>
          </a:p>
          <a:p>
            <a:endParaRPr lang="cs-CZ" sz="2200" dirty="0">
              <a:latin typeface="Arial" panose="020B0604020202020204" pitchFamily="34" charset="0"/>
              <a:cs typeface="Arial" panose="020B0604020202020204" pitchFamily="34" charset="0"/>
            </a:endParaRPr>
          </a:p>
          <a:p>
            <a:pPr marL="274320" lvl="0" indent="-274320">
              <a:spcBef>
                <a:spcPct val="20000"/>
              </a:spcBef>
              <a:buClr>
                <a:srgbClr val="A7EA52"/>
              </a:buClr>
              <a:buSzPct val="95000"/>
              <a:buFont typeface="Wingdings 2"/>
              <a:buChar char=""/>
            </a:pPr>
            <a:r>
              <a:rPr lang="ru-RU" sz="2200" dirty="0">
                <a:solidFill>
                  <a:prstClr val="black"/>
                </a:solidFill>
                <a:latin typeface="Arial" panose="020B0604020202020204" pitchFamily="34" charset="0"/>
                <a:cs typeface="Arial" panose="020B0604020202020204" pitchFamily="34" charset="0"/>
              </a:rPr>
              <a:t>Вид</a:t>
            </a:r>
          </a:p>
          <a:p>
            <a:pPr marL="274320" lvl="0" indent="-274320">
              <a:spcBef>
                <a:spcPct val="20000"/>
              </a:spcBef>
              <a:buClr>
                <a:srgbClr val="A7EA52"/>
              </a:buClr>
              <a:buSzPct val="95000"/>
              <a:buFont typeface="Wingdings 2"/>
              <a:buChar char=""/>
            </a:pPr>
            <a:r>
              <a:rPr lang="ru-RU" sz="2200" dirty="0">
                <a:solidFill>
                  <a:prstClr val="black"/>
                </a:solidFill>
                <a:latin typeface="Arial" panose="020B0604020202020204" pitchFamily="34" charset="0"/>
                <a:cs typeface="Arial" panose="020B0604020202020204" pitchFamily="34" charset="0"/>
              </a:rPr>
              <a:t>Залог</a:t>
            </a:r>
          </a:p>
          <a:p>
            <a:pPr marL="274320" lvl="0" indent="-274320">
              <a:spcBef>
                <a:spcPct val="20000"/>
              </a:spcBef>
              <a:buClr>
                <a:srgbClr val="A7EA52"/>
              </a:buClr>
              <a:buSzPct val="95000"/>
              <a:buFont typeface="Wingdings 2"/>
              <a:buChar char=""/>
            </a:pPr>
            <a:r>
              <a:rPr lang="ru-RU" sz="2200" dirty="0">
                <a:solidFill>
                  <a:prstClr val="black"/>
                </a:solidFill>
                <a:latin typeface="Arial" panose="020B0604020202020204" pitchFamily="34" charset="0"/>
                <a:cs typeface="Arial" panose="020B0604020202020204" pitchFamily="34" charset="0"/>
              </a:rPr>
              <a:t>Возвратность</a:t>
            </a:r>
          </a:p>
          <a:p>
            <a:pPr marL="274320" lvl="0" indent="-274320">
              <a:spcBef>
                <a:spcPct val="20000"/>
              </a:spcBef>
              <a:buClr>
                <a:srgbClr val="A7EA52"/>
              </a:buClr>
              <a:buSzPct val="95000"/>
              <a:buFont typeface="Wingdings 2"/>
              <a:buChar char=""/>
            </a:pPr>
            <a:r>
              <a:rPr lang="ru-RU" sz="2200" dirty="0">
                <a:solidFill>
                  <a:prstClr val="black"/>
                </a:solidFill>
                <a:latin typeface="Arial" panose="020B0604020202020204" pitchFamily="34" charset="0"/>
                <a:cs typeface="Arial" panose="020B0604020202020204" pitchFamily="34" charset="0"/>
              </a:rPr>
              <a:t>Переходность</a:t>
            </a:r>
          </a:p>
          <a:p>
            <a:pPr marL="274320" lvl="0" indent="-274320">
              <a:spcBef>
                <a:spcPct val="20000"/>
              </a:spcBef>
              <a:buClr>
                <a:srgbClr val="A7EA52"/>
              </a:buClr>
              <a:buSzPct val="95000"/>
              <a:buFont typeface="Wingdings 2"/>
              <a:buChar char=""/>
            </a:pPr>
            <a:r>
              <a:rPr lang="ru-RU" sz="2200" dirty="0">
                <a:solidFill>
                  <a:prstClr val="black"/>
                </a:solidFill>
                <a:latin typeface="Arial" panose="020B0604020202020204" pitchFamily="34" charset="0"/>
                <a:cs typeface="Arial" panose="020B0604020202020204" pitchFamily="34" charset="0"/>
              </a:rPr>
              <a:t>Тип спряжения глагола</a:t>
            </a:r>
            <a:endParaRPr lang="cs-CZ" sz="2200" dirty="0">
              <a:solidFill>
                <a:prstClr val="black"/>
              </a:solidFill>
              <a:latin typeface="Arial" panose="020B0604020202020204" pitchFamily="34" charset="0"/>
              <a:cs typeface="Arial" panose="020B0604020202020204" pitchFamily="34" charset="0"/>
            </a:endParaRPr>
          </a:p>
          <a:p>
            <a:endParaRPr lang="cs-CZ" dirty="0"/>
          </a:p>
        </p:txBody>
      </p:sp>
      <p:sp>
        <p:nvSpPr>
          <p:cNvPr id="6" name="Zástupný obsah 5">
            <a:extLst>
              <a:ext uri="{FF2B5EF4-FFF2-40B4-BE49-F238E27FC236}">
                <a16:creationId xmlns:a16="http://schemas.microsoft.com/office/drawing/2014/main" id="{38C03F1B-02F5-4682-AEED-8A35C0FFDD71}"/>
              </a:ext>
            </a:extLst>
          </p:cNvPr>
          <p:cNvSpPr>
            <a:spLocks noGrp="1"/>
          </p:cNvSpPr>
          <p:nvPr>
            <p:ph sz="half" idx="2"/>
          </p:nvPr>
        </p:nvSpPr>
        <p:spPr/>
        <p:txBody>
          <a:bodyPr/>
          <a:lstStyle/>
          <a:p>
            <a:pPr marL="0" lvl="0" indent="0" algn="ctr">
              <a:spcBef>
                <a:spcPct val="20000"/>
              </a:spcBef>
              <a:buClr>
                <a:srgbClr val="A7EA52"/>
              </a:buClr>
              <a:buSzPct val="95000"/>
              <a:buNone/>
            </a:pPr>
            <a:r>
              <a:rPr lang="ru-RU" sz="2200" b="1" u="sng" dirty="0">
                <a:solidFill>
                  <a:srgbClr val="212745"/>
                </a:solidFill>
                <a:latin typeface="Arial" panose="020B0604020202020204" pitchFamily="34" charset="0"/>
                <a:cs typeface="Arial" panose="020B0604020202020204" pitchFamily="34" charset="0"/>
              </a:rPr>
              <a:t>Непостоянные</a:t>
            </a:r>
            <a:endParaRPr lang="cs-CZ" sz="2200" b="1" u="sng" dirty="0">
              <a:solidFill>
                <a:srgbClr val="212745"/>
              </a:solidFill>
              <a:latin typeface="Arial" panose="020B0604020202020204" pitchFamily="34" charset="0"/>
              <a:cs typeface="Arial" panose="020B0604020202020204" pitchFamily="34" charset="0"/>
            </a:endParaRPr>
          </a:p>
          <a:p>
            <a:pPr marL="0" lvl="0" indent="0" algn="ctr">
              <a:spcBef>
                <a:spcPct val="20000"/>
              </a:spcBef>
              <a:buClr>
                <a:srgbClr val="A7EA52"/>
              </a:buClr>
              <a:buSzPct val="95000"/>
              <a:buNone/>
            </a:pPr>
            <a:endParaRPr lang="cs-CZ" sz="2200" b="1" dirty="0">
              <a:solidFill>
                <a:srgbClr val="212745"/>
              </a:solidFill>
              <a:latin typeface="Arial" panose="020B0604020202020204" pitchFamily="34" charset="0"/>
              <a:cs typeface="Arial" panose="020B0604020202020204" pitchFamily="34" charset="0"/>
            </a:endParaRPr>
          </a:p>
          <a:p>
            <a:pPr marL="274320" lvl="0" indent="-274320">
              <a:spcBef>
                <a:spcPct val="20000"/>
              </a:spcBef>
              <a:buClr>
                <a:srgbClr val="A7EA52"/>
              </a:buClr>
              <a:buSzPct val="95000"/>
              <a:buFont typeface="Wingdings 2"/>
              <a:buChar char=""/>
            </a:pPr>
            <a:r>
              <a:rPr lang="ru-RU" sz="2200" dirty="0">
                <a:solidFill>
                  <a:prstClr val="black"/>
                </a:solidFill>
                <a:latin typeface="Arial" panose="020B0604020202020204" pitchFamily="34" charset="0"/>
                <a:cs typeface="Arial" panose="020B0604020202020204" pitchFamily="34" charset="0"/>
              </a:rPr>
              <a:t>Наклонение</a:t>
            </a:r>
          </a:p>
          <a:p>
            <a:pPr marL="274320" lvl="0" indent="-274320">
              <a:spcBef>
                <a:spcPct val="20000"/>
              </a:spcBef>
              <a:buClr>
                <a:srgbClr val="A7EA52"/>
              </a:buClr>
              <a:buSzPct val="95000"/>
              <a:buFont typeface="Wingdings 2"/>
              <a:buChar char=""/>
            </a:pPr>
            <a:r>
              <a:rPr lang="ru-RU" sz="2200" dirty="0">
                <a:solidFill>
                  <a:prstClr val="black"/>
                </a:solidFill>
                <a:latin typeface="Arial" panose="020B0604020202020204" pitchFamily="34" charset="0"/>
                <a:cs typeface="Arial" panose="020B0604020202020204" pitchFamily="34" charset="0"/>
              </a:rPr>
              <a:t>Время</a:t>
            </a:r>
          </a:p>
          <a:p>
            <a:pPr marL="274320" lvl="0" indent="-274320">
              <a:spcBef>
                <a:spcPct val="20000"/>
              </a:spcBef>
              <a:buClr>
                <a:srgbClr val="A7EA52"/>
              </a:buClr>
              <a:buSzPct val="95000"/>
              <a:buFont typeface="Wingdings 2"/>
              <a:buChar char=""/>
            </a:pPr>
            <a:r>
              <a:rPr lang="ru-RU" sz="2200" dirty="0">
                <a:solidFill>
                  <a:prstClr val="black"/>
                </a:solidFill>
                <a:latin typeface="Arial" panose="020B0604020202020204" pitchFamily="34" charset="0"/>
                <a:cs typeface="Arial" panose="020B0604020202020204" pitchFamily="34" charset="0"/>
              </a:rPr>
              <a:t>Лицо</a:t>
            </a:r>
          </a:p>
          <a:p>
            <a:pPr marL="274320" lvl="0" indent="-274320">
              <a:spcBef>
                <a:spcPct val="20000"/>
              </a:spcBef>
              <a:buClr>
                <a:srgbClr val="A7EA52"/>
              </a:buClr>
              <a:buSzPct val="95000"/>
              <a:buFont typeface="Wingdings 2"/>
              <a:buChar char=""/>
            </a:pPr>
            <a:r>
              <a:rPr lang="ru-RU" sz="2200" dirty="0">
                <a:solidFill>
                  <a:prstClr val="black"/>
                </a:solidFill>
                <a:latin typeface="Arial" panose="020B0604020202020204" pitchFamily="34" charset="0"/>
                <a:cs typeface="Arial" panose="020B0604020202020204" pitchFamily="34" charset="0"/>
              </a:rPr>
              <a:t>Число </a:t>
            </a:r>
          </a:p>
          <a:p>
            <a:pPr marL="274320" lvl="0" indent="-274320">
              <a:spcBef>
                <a:spcPct val="20000"/>
              </a:spcBef>
              <a:buClr>
                <a:srgbClr val="A7EA52"/>
              </a:buClr>
              <a:buSzPct val="95000"/>
              <a:buFont typeface="Wingdings 2"/>
              <a:buChar char=""/>
            </a:pPr>
            <a:r>
              <a:rPr lang="ru-RU" sz="2200" dirty="0">
                <a:solidFill>
                  <a:prstClr val="black"/>
                </a:solidFill>
                <a:latin typeface="Arial" panose="020B0604020202020204" pitchFamily="34" charset="0"/>
                <a:cs typeface="Arial" panose="020B0604020202020204" pitchFamily="34" charset="0"/>
              </a:rPr>
              <a:t>Род</a:t>
            </a:r>
            <a:endParaRPr lang="cs-CZ" sz="2200" dirty="0">
              <a:solidFill>
                <a:prstClr val="black"/>
              </a:solidFill>
              <a:latin typeface="Arial" panose="020B0604020202020204" pitchFamily="34" charset="0"/>
              <a:cs typeface="Arial" panose="020B0604020202020204" pitchFamily="34" charset="0"/>
            </a:endParaRPr>
          </a:p>
          <a:p>
            <a:endParaRPr lang="cs-CZ" dirty="0"/>
          </a:p>
        </p:txBody>
      </p:sp>
    </p:spTree>
    <p:extLst>
      <p:ext uri="{BB962C8B-B14F-4D97-AF65-F5344CB8AC3E}">
        <p14:creationId xmlns:p14="http://schemas.microsoft.com/office/powerpoint/2010/main" val="1922378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269D3FA7-3010-4770-BAAC-03530C503A75}"/>
              </a:ext>
            </a:extLst>
          </p:cNvPr>
          <p:cNvSpPr/>
          <p:nvPr/>
        </p:nvSpPr>
        <p:spPr>
          <a:xfrm>
            <a:off x="1491448" y="937485"/>
            <a:ext cx="9365941" cy="4450449"/>
          </a:xfrm>
          <a:prstGeom prst="rect">
            <a:avLst/>
          </a:prstGeom>
        </p:spPr>
        <p:txBody>
          <a:bodyPr wrap="square">
            <a:sp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ru-RU" sz="2000" b="1" i="0"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РЯ прошедшее время – ЧЯ настоящее время</a:t>
            </a:r>
            <a:endParaRPr kumimoji="0" lang="ru-RU" sz="2000" b="0" i="0"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endParaRPr>
          </a:p>
          <a:p>
            <a:pPr marL="800100" marR="0" lvl="1" indent="-342900" defTabSz="914400" eaLnBrk="1" fontAlgn="auto" latinLnBrk="0" hangingPunct="1">
              <a:lnSpc>
                <a:spcPct val="115000"/>
              </a:lnSpc>
              <a:spcBef>
                <a:spcPts val="0"/>
              </a:spcBef>
              <a:spcAft>
                <a:spcPts val="0"/>
              </a:spcAft>
              <a:buClrTx/>
              <a:buSzTx/>
              <a:buFont typeface="Wingdings" panose="05000000000000000000" pitchFamily="2" charset="2"/>
              <a:buChar char="Ø"/>
              <a:tabLst/>
              <a:defRPr/>
            </a:pPr>
            <a:r>
              <a:rPr kumimoji="0" lang="ru-RU" sz="2000" b="0" i="0"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Со вспомогательным глаголом </a:t>
            </a:r>
            <a:r>
              <a:rPr kumimoji="0" lang="ru-RU" sz="2000" b="0" i="0" u="none" strike="noStrike" kern="0" cap="none" spc="0" normalizeH="0" baseline="0" noProof="0" dirty="0" err="1">
                <a:ln>
                  <a:noFill/>
                </a:ln>
                <a:solidFill>
                  <a:prstClr val="black"/>
                </a:solidFill>
                <a:effectLst/>
                <a:uLnTx/>
                <a:uFillTx/>
                <a:latin typeface="Arial" panose="020B0604020202020204" pitchFamily="34" charset="0"/>
                <a:ea typeface="Calibri"/>
                <a:cs typeface="Arial" panose="020B0604020202020204" pitchFamily="34" charset="0"/>
              </a:rPr>
              <a:t>je</a:t>
            </a:r>
            <a:r>
              <a:rPr kumimoji="0" lang="ru-RU" sz="2000" b="0" i="0"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a:t>
            </a:r>
            <a:r>
              <a:rPr kumimoji="0" lang="ru-RU" sz="2000" b="0" i="0" u="none" strike="noStrike" kern="0" cap="none" spc="0" normalizeH="0" baseline="0" noProof="0" dirty="0" err="1">
                <a:ln>
                  <a:noFill/>
                </a:ln>
                <a:solidFill>
                  <a:prstClr val="black"/>
                </a:solidFill>
                <a:effectLst/>
                <a:uLnTx/>
                <a:uFillTx/>
                <a:latin typeface="Arial" panose="020B0604020202020204" pitchFamily="34" charset="0"/>
                <a:ea typeface="Calibri"/>
                <a:cs typeface="Arial" panose="020B0604020202020204" pitchFamily="34" charset="0"/>
              </a:rPr>
              <a:t>má</a:t>
            </a:r>
            <a:r>
              <a:rPr kumimoji="0" lang="ru-RU" sz="2000" b="0" i="0"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 + прилагательное</a:t>
            </a:r>
          </a:p>
          <a:p>
            <a:pPr marL="1257300" marR="0" lvl="2" indent="-342900" defTabSz="91440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ru-RU" sz="2000" b="0" i="1"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Клей застыл. </a:t>
            </a:r>
          </a:p>
          <a:p>
            <a:pPr marL="1257300" marR="0" lvl="2" indent="-342900" defTabSz="91440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ru-RU" sz="2000" b="0" i="1"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Пиво выдохлось.</a:t>
            </a:r>
          </a:p>
          <a:p>
            <a:pPr marL="800100" marR="0" lvl="1" indent="-342900" defTabSz="914400" eaLnBrk="1" fontAlgn="auto" latinLnBrk="0" hangingPunct="1">
              <a:lnSpc>
                <a:spcPct val="115000"/>
              </a:lnSpc>
              <a:spcBef>
                <a:spcPts val="0"/>
              </a:spcBef>
              <a:spcAft>
                <a:spcPts val="0"/>
              </a:spcAft>
              <a:buClrTx/>
              <a:buSzTx/>
              <a:buFont typeface="Wingdings" panose="05000000000000000000" pitchFamily="2" charset="2"/>
              <a:buChar char="Ø"/>
              <a:tabLst/>
              <a:defRPr/>
            </a:pPr>
            <a:r>
              <a:rPr kumimoji="0" lang="ru-RU" sz="2000" b="0" i="0"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Со вспомогательным глаголом </a:t>
            </a:r>
            <a:r>
              <a:rPr kumimoji="0" lang="ru-RU" sz="2000" b="0" i="0" u="none" strike="noStrike" kern="0" cap="none" spc="0" normalizeH="0" baseline="0" noProof="0" dirty="0" err="1">
                <a:ln>
                  <a:noFill/>
                </a:ln>
                <a:solidFill>
                  <a:prstClr val="black"/>
                </a:solidFill>
                <a:effectLst/>
                <a:uLnTx/>
                <a:uFillTx/>
                <a:latin typeface="Arial" panose="020B0604020202020204" pitchFamily="34" charset="0"/>
                <a:ea typeface="Calibri"/>
                <a:cs typeface="Arial" panose="020B0604020202020204" pitchFamily="34" charset="0"/>
              </a:rPr>
              <a:t>je</a:t>
            </a:r>
            <a:r>
              <a:rPr kumimoji="0" lang="ru-RU" sz="2000" b="0" i="0"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a:t>
            </a:r>
            <a:r>
              <a:rPr kumimoji="0" lang="ru-RU" sz="2000" b="0" i="0" u="none" strike="noStrike" kern="0" cap="none" spc="0" normalizeH="0" baseline="0" noProof="0" dirty="0" err="1">
                <a:ln>
                  <a:noFill/>
                </a:ln>
                <a:solidFill>
                  <a:prstClr val="black"/>
                </a:solidFill>
                <a:effectLst/>
                <a:uLnTx/>
                <a:uFillTx/>
                <a:latin typeface="Arial" panose="020B0604020202020204" pitchFamily="34" charset="0"/>
                <a:ea typeface="Calibri"/>
                <a:cs typeface="Arial" panose="020B0604020202020204" pitchFamily="34" charset="0"/>
              </a:rPr>
              <a:t>má</a:t>
            </a:r>
            <a:r>
              <a:rPr kumimoji="0" lang="ru-RU" sz="2000" b="0" i="0"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 + отглагольное сущ. или наречие</a:t>
            </a:r>
          </a:p>
          <a:p>
            <a:pPr marL="1257300" marR="0" lvl="2" indent="-342900" defTabSz="91440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ru-RU" sz="2000" b="0" i="1"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Отец уже встал.</a:t>
            </a:r>
          </a:p>
          <a:p>
            <a:pPr marL="1257300" marR="0" lvl="2" indent="-342900" defTabSz="91440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ru-RU" sz="2000" b="0" i="1"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Поезд опоздал на 30 минут .</a:t>
            </a:r>
          </a:p>
          <a:p>
            <a:pPr marL="800100" marR="0" lvl="1" indent="-342900" defTabSz="914400" eaLnBrk="1" fontAlgn="auto" latinLnBrk="0" hangingPunct="1">
              <a:lnSpc>
                <a:spcPct val="115000"/>
              </a:lnSpc>
              <a:spcBef>
                <a:spcPts val="0"/>
              </a:spcBef>
              <a:spcAft>
                <a:spcPts val="0"/>
              </a:spcAft>
              <a:buClrTx/>
              <a:buSzTx/>
              <a:buFont typeface="Wingdings" panose="05000000000000000000" pitchFamily="2" charset="2"/>
              <a:buChar char="Ø"/>
              <a:tabLst/>
              <a:defRPr/>
            </a:pPr>
            <a:r>
              <a:rPr kumimoji="0" lang="ru-RU" sz="2000" b="0" i="0"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Пассивные причастные конструкции</a:t>
            </a:r>
          </a:p>
          <a:p>
            <a:pPr marL="1257300" marR="0" lvl="2" indent="-342900" defTabSz="91440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ru-RU" sz="2000" b="0" i="1"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Я устала.</a:t>
            </a:r>
          </a:p>
          <a:p>
            <a:pPr marL="1257300" marR="0" lvl="2" indent="-342900" defTabSz="91440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ru-RU" sz="2000" b="0" i="1"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Все пропало</a:t>
            </a:r>
            <a:r>
              <a:rPr kumimoji="0" lang="ru-RU" sz="2000" b="0" i="0"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a:t>
            </a:r>
          </a:p>
          <a:p>
            <a:pPr marL="800100" marR="0" lvl="1" indent="-342900" defTabSz="914400" eaLnBrk="1" fontAlgn="auto" latinLnBrk="0" hangingPunct="1">
              <a:lnSpc>
                <a:spcPct val="115000"/>
              </a:lnSpc>
              <a:spcBef>
                <a:spcPts val="0"/>
              </a:spcBef>
              <a:spcAft>
                <a:spcPts val="0"/>
              </a:spcAft>
              <a:buClrTx/>
              <a:buSzTx/>
              <a:buFont typeface="Wingdings" panose="05000000000000000000" pitchFamily="2" charset="2"/>
              <a:buChar char="Ø"/>
              <a:tabLst/>
              <a:defRPr/>
            </a:pPr>
            <a:r>
              <a:rPr kumimoji="0" lang="ru-RU" sz="2000" b="0" i="0"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Форма настоящего времени несовершенного вида</a:t>
            </a:r>
          </a:p>
          <a:p>
            <a:pPr marL="1257300" marR="0" lvl="2" indent="-342900" defTabSz="91440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ru-RU" sz="2000" b="0" i="0"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Рядом с городом раскинулось озеро.</a:t>
            </a:r>
            <a:endParaRPr kumimoji="0" lang="cs-CZ" sz="2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5690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483E0755-B0F2-437D-9FF0-290F6CDDCAC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4434" y="152636"/>
            <a:ext cx="7992888" cy="6552728"/>
          </a:xfrm>
          <a:prstGeom prst="rect">
            <a:avLst/>
          </a:prstGeom>
          <a:noFill/>
          <a:ln>
            <a:noFill/>
          </a:ln>
        </p:spPr>
      </p:pic>
    </p:spTree>
    <p:extLst>
      <p:ext uri="{BB962C8B-B14F-4D97-AF65-F5344CB8AC3E}">
        <p14:creationId xmlns:p14="http://schemas.microsoft.com/office/powerpoint/2010/main" val="39474808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D9F06E82-D255-4F1B-9E46-16333420956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19928" y="889986"/>
            <a:ext cx="9352143" cy="5078027"/>
          </a:xfrm>
          <a:prstGeom prst="rect">
            <a:avLst/>
          </a:prstGeom>
          <a:noFill/>
          <a:ln>
            <a:noFill/>
          </a:ln>
        </p:spPr>
      </p:pic>
    </p:spTree>
    <p:extLst>
      <p:ext uri="{BB962C8B-B14F-4D97-AF65-F5344CB8AC3E}">
        <p14:creationId xmlns:p14="http://schemas.microsoft.com/office/powerpoint/2010/main" val="26431030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A237D095-3C4B-497E-B43D-587182214E5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9596" y="124288"/>
            <a:ext cx="7272808" cy="6858000"/>
          </a:xfrm>
          <a:prstGeom prst="rect">
            <a:avLst/>
          </a:prstGeom>
          <a:noFill/>
          <a:ln>
            <a:noFill/>
          </a:ln>
        </p:spPr>
      </p:pic>
    </p:spTree>
    <p:extLst>
      <p:ext uri="{BB962C8B-B14F-4D97-AF65-F5344CB8AC3E}">
        <p14:creationId xmlns:p14="http://schemas.microsoft.com/office/powerpoint/2010/main" val="23331316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2D082E8-CF16-4540-B91D-FADB47DDCADB}"/>
              </a:ext>
            </a:extLst>
          </p:cNvPr>
          <p:cNvSpPr>
            <a:spLocks noGrp="1"/>
          </p:cNvSpPr>
          <p:nvPr>
            <p:ph type="title"/>
          </p:nvPr>
        </p:nvSpPr>
        <p:spPr/>
        <p:txBody>
          <a:bodyPr>
            <a:normAutofit/>
          </a:bodyPr>
          <a:lstStyle/>
          <a:p>
            <a:pPr algn="ctr"/>
            <a:r>
              <a:rPr lang="ru-RU" sz="4400" dirty="0">
                <a:solidFill>
                  <a:srgbClr val="00B050"/>
                </a:solidFill>
                <a:latin typeface="Arial" panose="020B0604020202020204" pitchFamily="34" charset="0"/>
                <a:cs typeface="Arial" panose="020B0604020202020204" pitchFamily="34" charset="0"/>
              </a:rPr>
              <a:t>Категория вида глагола</a:t>
            </a:r>
            <a:endParaRPr lang="cs-CZ" sz="4400" dirty="0">
              <a:solidFill>
                <a:srgbClr val="00B050"/>
              </a:solidFill>
              <a:latin typeface="Arial" panose="020B0604020202020204" pitchFamily="34" charset="0"/>
              <a:cs typeface="Arial" panose="020B0604020202020204" pitchFamily="34" charset="0"/>
            </a:endParaRPr>
          </a:p>
        </p:txBody>
      </p:sp>
      <p:sp>
        <p:nvSpPr>
          <p:cNvPr id="3" name="Zástupný obsah 2">
            <a:extLst>
              <a:ext uri="{FF2B5EF4-FFF2-40B4-BE49-F238E27FC236}">
                <a16:creationId xmlns:a16="http://schemas.microsoft.com/office/drawing/2014/main" id="{0C775539-8640-49C0-8B44-D5C0B5BC158B}"/>
              </a:ext>
            </a:extLst>
          </p:cNvPr>
          <p:cNvSpPr>
            <a:spLocks noGrp="1"/>
          </p:cNvSpPr>
          <p:nvPr>
            <p:ph idx="1"/>
          </p:nvPr>
        </p:nvSpPr>
        <p:spPr/>
        <p:txBody>
          <a:bodyPr/>
          <a:lstStyle/>
          <a:p>
            <a:pPr marL="274320" lvl="0" indent="-274320">
              <a:spcBef>
                <a:spcPct val="20000"/>
              </a:spcBef>
              <a:buClr>
                <a:srgbClr val="A7EA52"/>
              </a:buClr>
              <a:buSzPct val="95000"/>
              <a:buFont typeface="Wingdings 2"/>
              <a:buChar char=""/>
            </a:pPr>
            <a:r>
              <a:rPr lang="ru-RU" sz="2200" b="1" dirty="0">
                <a:solidFill>
                  <a:prstClr val="black"/>
                </a:solidFill>
                <a:latin typeface="Arial" panose="020B0604020202020204" pitchFamily="34" charset="0"/>
                <a:ea typeface="Times New Roman"/>
                <a:cs typeface="Arial" panose="020B0604020202020204" pitchFamily="34" charset="0"/>
              </a:rPr>
              <a:t>Характеризует протекание действия с точки зрения того, как оно развивается во времени вне зависимости от момента речи</a:t>
            </a:r>
            <a:r>
              <a:rPr lang="ru-RU" sz="2200" dirty="0">
                <a:solidFill>
                  <a:prstClr val="black"/>
                </a:solidFill>
                <a:latin typeface="Arial" panose="020B0604020202020204" pitchFamily="34" charset="0"/>
                <a:ea typeface="Times New Roman"/>
                <a:cs typeface="Arial" panose="020B0604020202020204" pitchFamily="34" charset="0"/>
              </a:rPr>
              <a:t>.</a:t>
            </a:r>
          </a:p>
          <a:p>
            <a:pPr marL="0" lvl="0" indent="0">
              <a:spcBef>
                <a:spcPct val="20000"/>
              </a:spcBef>
              <a:buClr>
                <a:srgbClr val="A7EA52"/>
              </a:buClr>
              <a:buSzPct val="95000"/>
              <a:buNone/>
            </a:pPr>
            <a:endParaRPr lang="ru-RU" sz="2200" dirty="0">
              <a:solidFill>
                <a:prstClr val="black"/>
              </a:solidFill>
              <a:latin typeface="Arial" panose="020B0604020202020204" pitchFamily="34" charset="0"/>
              <a:ea typeface="Times New Roman"/>
              <a:cs typeface="Arial" panose="020B0604020202020204" pitchFamily="34" charset="0"/>
            </a:endParaRPr>
          </a:p>
          <a:p>
            <a:pPr marL="274320" lvl="0" indent="-274320">
              <a:spcBef>
                <a:spcPct val="20000"/>
              </a:spcBef>
              <a:buClr>
                <a:srgbClr val="A7EA52"/>
              </a:buClr>
              <a:buSzPct val="95000"/>
              <a:buFont typeface="Wingdings 2"/>
              <a:buChar char=""/>
            </a:pPr>
            <a:r>
              <a:rPr lang="ru-RU" sz="2200" dirty="0">
                <a:solidFill>
                  <a:prstClr val="black"/>
                </a:solidFill>
                <a:latin typeface="Arial" panose="020B0604020202020204" pitchFamily="34" charset="0"/>
                <a:ea typeface="Times New Roman"/>
                <a:cs typeface="Arial" panose="020B0604020202020204" pitchFamily="34" charset="0"/>
              </a:rPr>
              <a:t>Определяется по наличию или отсутствию у глагола значения ограничения действия в его развитии.</a:t>
            </a:r>
          </a:p>
          <a:p>
            <a:pPr marL="0" lvl="0" indent="0">
              <a:spcBef>
                <a:spcPct val="20000"/>
              </a:spcBef>
              <a:buClr>
                <a:srgbClr val="A7EA52"/>
              </a:buClr>
              <a:buSzPct val="95000"/>
              <a:buNone/>
            </a:pPr>
            <a:endParaRPr lang="ru-RU" sz="2200" dirty="0">
              <a:solidFill>
                <a:prstClr val="black"/>
              </a:solidFill>
              <a:latin typeface="Arial" panose="020B0604020202020204" pitchFamily="34" charset="0"/>
              <a:ea typeface="Times New Roman"/>
              <a:cs typeface="Arial" panose="020B0604020202020204" pitchFamily="34" charset="0"/>
            </a:endParaRPr>
          </a:p>
          <a:p>
            <a:pPr marL="274320" lvl="0" indent="-274320">
              <a:spcBef>
                <a:spcPct val="20000"/>
              </a:spcBef>
              <a:buClr>
                <a:srgbClr val="A7EA52"/>
              </a:buClr>
              <a:buSzPct val="95000"/>
              <a:buFont typeface="Wingdings 2"/>
              <a:buChar char=""/>
            </a:pPr>
            <a:r>
              <a:rPr lang="ru-RU" sz="2200" dirty="0">
                <a:solidFill>
                  <a:prstClr val="black"/>
                </a:solidFill>
                <a:latin typeface="Arial" panose="020B0604020202020204" pitchFamily="34" charset="0"/>
                <a:ea typeface="Times New Roman"/>
                <a:cs typeface="Arial" panose="020B0604020202020204" pitchFamily="34" charset="0"/>
              </a:rPr>
              <a:t>Присуща абсолютно всем глаголам.</a:t>
            </a:r>
          </a:p>
        </p:txBody>
      </p:sp>
    </p:spTree>
    <p:extLst>
      <p:ext uri="{BB962C8B-B14F-4D97-AF65-F5344CB8AC3E}">
        <p14:creationId xmlns:p14="http://schemas.microsoft.com/office/powerpoint/2010/main" val="35004358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text 5">
            <a:extLst>
              <a:ext uri="{FF2B5EF4-FFF2-40B4-BE49-F238E27FC236}">
                <a16:creationId xmlns:a16="http://schemas.microsoft.com/office/drawing/2014/main" id="{44DD8A10-FE9F-4F5A-B387-8D115C80EC48}"/>
              </a:ext>
            </a:extLst>
          </p:cNvPr>
          <p:cNvSpPr>
            <a:spLocks noGrp="1"/>
          </p:cNvSpPr>
          <p:nvPr>
            <p:ph type="body" sz="half" idx="2"/>
          </p:nvPr>
        </p:nvSpPr>
        <p:spPr>
          <a:xfrm>
            <a:off x="8449322" y="1782055"/>
            <a:ext cx="3161963" cy="3606800"/>
          </a:xfrm>
        </p:spPr>
        <p:txBody>
          <a:bodyPr>
            <a:normAutofit fontScale="92500"/>
          </a:bodyPr>
          <a:lstStyle/>
          <a:p>
            <a:r>
              <a:rPr lang="ru-RU" sz="2400" b="1" dirty="0">
                <a:solidFill>
                  <a:srgbClr val="212745"/>
                </a:solidFill>
                <a:latin typeface="Arial" panose="020B0604020202020204" pitchFamily="34" charset="0"/>
                <a:ea typeface="+mj-ea"/>
                <a:cs typeface="Arial" panose="020B0604020202020204" pitchFamily="34" charset="0"/>
              </a:rPr>
              <a:t>Категория вида в славянских языках тесно связана с категорией времени</a:t>
            </a:r>
            <a:r>
              <a:rPr lang="ru-RU" sz="2400" dirty="0">
                <a:solidFill>
                  <a:srgbClr val="212745"/>
                </a:solidFill>
                <a:latin typeface="Arial" panose="020B0604020202020204" pitchFamily="34" charset="0"/>
                <a:ea typeface="+mj-ea"/>
                <a:cs typeface="Arial" panose="020B0604020202020204" pitchFamily="34" charset="0"/>
              </a:rPr>
              <a:t> и образование временных форм зависит от принадлежности к одному из видов.</a:t>
            </a:r>
            <a:endParaRPr lang="cs-CZ" dirty="0">
              <a:latin typeface="Arial" panose="020B0604020202020204" pitchFamily="34" charset="0"/>
              <a:cs typeface="Arial" panose="020B0604020202020204" pitchFamily="34" charset="0"/>
            </a:endParaRPr>
          </a:p>
        </p:txBody>
      </p:sp>
      <p:graphicFrame>
        <p:nvGraphicFramePr>
          <p:cNvPr id="7" name="Zástupný symbol pro obsah 9">
            <a:extLst>
              <a:ext uri="{FF2B5EF4-FFF2-40B4-BE49-F238E27FC236}">
                <a16:creationId xmlns:a16="http://schemas.microsoft.com/office/drawing/2014/main" id="{09A024E6-957D-4B1C-B40D-BACC51BA9201}"/>
              </a:ext>
            </a:extLst>
          </p:cNvPr>
          <p:cNvGraphicFramePr>
            <a:graphicFrameLocks/>
          </p:cNvGraphicFramePr>
          <p:nvPr>
            <p:extLst>
              <p:ext uri="{D42A27DB-BD31-4B8C-83A1-F6EECF244321}">
                <p14:modId xmlns:p14="http://schemas.microsoft.com/office/powerpoint/2010/main" val="2746985414"/>
              </p:ext>
            </p:extLst>
          </p:nvPr>
        </p:nvGraphicFramePr>
        <p:xfrm>
          <a:off x="115410" y="2183908"/>
          <a:ext cx="7972147" cy="2786851"/>
        </p:xfrm>
        <a:graphic>
          <a:graphicData uri="http://schemas.openxmlformats.org/drawingml/2006/table">
            <a:tbl>
              <a:tblPr firstRow="1" firstCol="1" lastRow="1" lastCol="1" bandRow="1" bandCol="1"/>
              <a:tblGrid>
                <a:gridCol w="1094448">
                  <a:extLst>
                    <a:ext uri="{9D8B030D-6E8A-4147-A177-3AD203B41FA5}">
                      <a16:colId xmlns:a16="http://schemas.microsoft.com/office/drawing/2014/main" val="20000"/>
                    </a:ext>
                  </a:extLst>
                </a:gridCol>
                <a:gridCol w="1240112">
                  <a:extLst>
                    <a:ext uri="{9D8B030D-6E8A-4147-A177-3AD203B41FA5}">
                      <a16:colId xmlns:a16="http://schemas.microsoft.com/office/drawing/2014/main" val="20001"/>
                    </a:ext>
                  </a:extLst>
                </a:gridCol>
                <a:gridCol w="1208617">
                  <a:extLst>
                    <a:ext uri="{9D8B030D-6E8A-4147-A177-3AD203B41FA5}">
                      <a16:colId xmlns:a16="http://schemas.microsoft.com/office/drawing/2014/main" val="20002"/>
                    </a:ext>
                  </a:extLst>
                </a:gridCol>
                <a:gridCol w="1594429">
                  <a:extLst>
                    <a:ext uri="{9D8B030D-6E8A-4147-A177-3AD203B41FA5}">
                      <a16:colId xmlns:a16="http://schemas.microsoft.com/office/drawing/2014/main" val="20003"/>
                    </a:ext>
                  </a:extLst>
                </a:gridCol>
                <a:gridCol w="1594429">
                  <a:extLst>
                    <a:ext uri="{9D8B030D-6E8A-4147-A177-3AD203B41FA5}">
                      <a16:colId xmlns:a16="http://schemas.microsoft.com/office/drawing/2014/main" val="20004"/>
                    </a:ext>
                  </a:extLst>
                </a:gridCol>
                <a:gridCol w="1240112">
                  <a:extLst>
                    <a:ext uri="{9D8B030D-6E8A-4147-A177-3AD203B41FA5}">
                      <a16:colId xmlns:a16="http://schemas.microsoft.com/office/drawing/2014/main" val="20005"/>
                    </a:ext>
                  </a:extLst>
                </a:gridCol>
              </a:tblGrid>
              <a:tr h="398122">
                <a:tc rowSpan="2">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07000"/>
                        </a:lnSpc>
                        <a:spcAft>
                          <a:spcPts val="0"/>
                        </a:spcAft>
                      </a:pPr>
                      <a:r>
                        <a:rPr lang="ru-RU" sz="1600" b="1" dirty="0">
                          <a:effectLst/>
                          <a:latin typeface="Times New Roman"/>
                          <a:ea typeface="Times New Roman"/>
                        </a:rPr>
                        <a:t>Глаголы</a:t>
                      </a:r>
                      <a:endParaRPr lang="cs-CZ" sz="16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07000"/>
                        </a:lnSpc>
                        <a:spcAft>
                          <a:spcPts val="0"/>
                        </a:spcAft>
                      </a:pPr>
                      <a:r>
                        <a:rPr lang="ru-RU" sz="1600" b="1" dirty="0">
                          <a:effectLst/>
                          <a:latin typeface="Times New Roman"/>
                          <a:ea typeface="Times New Roman"/>
                        </a:rPr>
                        <a:t>Инфинитив</a:t>
                      </a:r>
                      <a:endParaRPr lang="cs-CZ" sz="16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ctr">
                        <a:lnSpc>
                          <a:spcPct val="107000"/>
                        </a:lnSpc>
                        <a:spcAft>
                          <a:spcPts val="0"/>
                        </a:spcAft>
                      </a:pPr>
                      <a:r>
                        <a:rPr lang="ru-RU" sz="1600" b="1" dirty="0">
                          <a:effectLst/>
                          <a:latin typeface="Times New Roman"/>
                          <a:ea typeface="Times New Roman"/>
                        </a:rPr>
                        <a:t>Время</a:t>
                      </a:r>
                      <a:endParaRPr lang="cs-CZ" sz="16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796243">
                <a:tc vMerge="1">
                  <a:txBody>
                    <a:bodyPr/>
                    <a:lstStyle/>
                    <a:p>
                      <a:endParaRPr lang="cs-CZ"/>
                    </a:p>
                  </a:txBody>
                  <a:tcPr/>
                </a:tc>
                <a:tc vMerge="1">
                  <a:txBody>
                    <a:bodyPr/>
                    <a:lstStyle/>
                    <a:p>
                      <a:endParaRPr lang="cs-CZ"/>
                    </a:p>
                  </a:txBody>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07000"/>
                        </a:lnSpc>
                        <a:spcAft>
                          <a:spcPts val="0"/>
                        </a:spcAft>
                      </a:pPr>
                      <a:r>
                        <a:rPr lang="ru-RU" sz="1600" b="1" dirty="0">
                          <a:effectLst/>
                          <a:latin typeface="Times New Roman"/>
                          <a:ea typeface="Times New Roman"/>
                        </a:rPr>
                        <a:t>настоящее</a:t>
                      </a:r>
                      <a:endParaRPr lang="cs-CZ" sz="16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07000"/>
                        </a:lnSpc>
                        <a:spcAft>
                          <a:spcPts val="0"/>
                        </a:spcAft>
                      </a:pPr>
                      <a:r>
                        <a:rPr lang="ru-RU" sz="1600" b="1" dirty="0">
                          <a:effectLst/>
                          <a:latin typeface="Times New Roman"/>
                          <a:ea typeface="Times New Roman"/>
                        </a:rPr>
                        <a:t>прошедшее</a:t>
                      </a:r>
                      <a:endParaRPr lang="cs-CZ" sz="16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07000"/>
                        </a:lnSpc>
                        <a:spcAft>
                          <a:spcPts val="0"/>
                        </a:spcAft>
                      </a:pPr>
                      <a:r>
                        <a:rPr lang="ru-RU" sz="1600" b="1" dirty="0">
                          <a:effectLst/>
                          <a:latin typeface="Times New Roman"/>
                          <a:ea typeface="Times New Roman"/>
                        </a:rPr>
                        <a:t>аналитическое будущее</a:t>
                      </a:r>
                      <a:endParaRPr lang="cs-CZ" sz="16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07000"/>
                        </a:lnSpc>
                        <a:spcAft>
                          <a:spcPts val="0"/>
                        </a:spcAft>
                      </a:pPr>
                      <a:r>
                        <a:rPr lang="ru-RU" sz="1600" b="1" dirty="0">
                          <a:effectLst/>
                          <a:latin typeface="Times New Roman"/>
                          <a:ea typeface="Times New Roman"/>
                        </a:rPr>
                        <a:t>простое будущее</a:t>
                      </a:r>
                      <a:endParaRPr lang="cs-CZ" sz="16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96243">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07000"/>
                        </a:lnSpc>
                        <a:spcAft>
                          <a:spcPts val="0"/>
                        </a:spcAft>
                      </a:pPr>
                      <a:r>
                        <a:rPr lang="ru-RU" sz="1600" b="1" dirty="0">
                          <a:effectLst/>
                          <a:latin typeface="Times New Roman"/>
                          <a:ea typeface="Times New Roman"/>
                        </a:rPr>
                        <a:t>НСВ</a:t>
                      </a:r>
                      <a:endParaRPr lang="cs-CZ" sz="16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07000"/>
                        </a:lnSpc>
                        <a:spcAft>
                          <a:spcPts val="0"/>
                        </a:spcAft>
                      </a:pPr>
                      <a:r>
                        <a:rPr lang="cs-CZ" sz="1600" b="1" dirty="0">
                          <a:effectLst/>
                          <a:latin typeface="Times New Roman"/>
                          <a:ea typeface="Times New Roman"/>
                        </a:rPr>
                        <a:t>psát</a:t>
                      </a:r>
                    </a:p>
                    <a:p>
                      <a:pPr algn="just">
                        <a:lnSpc>
                          <a:spcPct val="107000"/>
                        </a:lnSpc>
                        <a:spcAft>
                          <a:spcPts val="0"/>
                        </a:spcAft>
                      </a:pPr>
                      <a:r>
                        <a:rPr lang="ru-RU" sz="1600" b="1" dirty="0">
                          <a:effectLst/>
                          <a:latin typeface="Times New Roman"/>
                          <a:ea typeface="Times New Roman"/>
                        </a:rPr>
                        <a:t>писать</a:t>
                      </a:r>
                      <a:endParaRPr lang="cs-CZ" sz="16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07000"/>
                        </a:lnSpc>
                        <a:spcAft>
                          <a:spcPts val="0"/>
                        </a:spcAft>
                      </a:pPr>
                      <a:r>
                        <a:rPr lang="cs-CZ" sz="1600" b="1" dirty="0">
                          <a:effectLst/>
                          <a:latin typeface="Times New Roman"/>
                          <a:ea typeface="Times New Roman"/>
                        </a:rPr>
                        <a:t>píšu</a:t>
                      </a:r>
                    </a:p>
                    <a:p>
                      <a:pPr algn="just">
                        <a:lnSpc>
                          <a:spcPct val="107000"/>
                        </a:lnSpc>
                        <a:spcAft>
                          <a:spcPts val="0"/>
                        </a:spcAft>
                      </a:pPr>
                      <a:r>
                        <a:rPr lang="ru-RU" sz="1600" b="1" dirty="0">
                          <a:effectLst/>
                          <a:latin typeface="Times New Roman"/>
                          <a:ea typeface="Times New Roman"/>
                        </a:rPr>
                        <a:t>я пишу</a:t>
                      </a:r>
                      <a:endParaRPr lang="cs-CZ" sz="16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07000"/>
                        </a:lnSpc>
                        <a:spcAft>
                          <a:spcPts val="0"/>
                        </a:spcAft>
                      </a:pPr>
                      <a:r>
                        <a:rPr lang="cs-CZ" sz="1600" b="1" dirty="0">
                          <a:effectLst/>
                          <a:latin typeface="Times New Roman"/>
                          <a:ea typeface="Times New Roman"/>
                        </a:rPr>
                        <a:t>psal jsem</a:t>
                      </a:r>
                    </a:p>
                    <a:p>
                      <a:pPr algn="just">
                        <a:lnSpc>
                          <a:spcPct val="107000"/>
                        </a:lnSpc>
                        <a:spcAft>
                          <a:spcPts val="0"/>
                        </a:spcAft>
                      </a:pPr>
                      <a:r>
                        <a:rPr lang="ru-RU" sz="1600" b="1" dirty="0">
                          <a:effectLst/>
                          <a:latin typeface="Times New Roman"/>
                          <a:ea typeface="Times New Roman"/>
                        </a:rPr>
                        <a:t>я писал</a:t>
                      </a:r>
                      <a:endParaRPr lang="cs-CZ" sz="16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07000"/>
                        </a:lnSpc>
                        <a:spcAft>
                          <a:spcPts val="0"/>
                        </a:spcAft>
                      </a:pPr>
                      <a:r>
                        <a:rPr lang="ru-RU" sz="1600" b="1" dirty="0">
                          <a:effectLst/>
                          <a:latin typeface="Times New Roman"/>
                          <a:ea typeface="Times New Roman"/>
                        </a:rPr>
                        <a:t>b</a:t>
                      </a:r>
                      <a:r>
                        <a:rPr lang="cs-CZ" sz="1600" b="1" dirty="0">
                          <a:effectLst/>
                          <a:latin typeface="Times New Roman"/>
                          <a:ea typeface="Times New Roman"/>
                        </a:rPr>
                        <a:t>udu psát</a:t>
                      </a:r>
                    </a:p>
                    <a:p>
                      <a:pPr algn="just">
                        <a:lnSpc>
                          <a:spcPct val="107000"/>
                        </a:lnSpc>
                        <a:spcAft>
                          <a:spcPts val="0"/>
                        </a:spcAft>
                      </a:pPr>
                      <a:r>
                        <a:rPr lang="ru-RU" sz="1600" b="1" dirty="0">
                          <a:effectLst/>
                          <a:latin typeface="Times New Roman"/>
                          <a:ea typeface="Times New Roman"/>
                        </a:rPr>
                        <a:t>я буду писать</a:t>
                      </a:r>
                      <a:endParaRPr lang="cs-CZ" sz="16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07000"/>
                        </a:lnSpc>
                        <a:spcAft>
                          <a:spcPts val="0"/>
                        </a:spcAft>
                      </a:pPr>
                      <a:r>
                        <a:rPr lang="ru-RU" sz="1600" b="1" dirty="0">
                          <a:effectLst/>
                          <a:latin typeface="Times New Roman"/>
                          <a:ea typeface="Times New Roman"/>
                        </a:rPr>
                        <a:t> </a:t>
                      </a:r>
                      <a:endParaRPr lang="cs-CZ" sz="16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96243">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07000"/>
                        </a:lnSpc>
                        <a:spcAft>
                          <a:spcPts val="0"/>
                        </a:spcAft>
                      </a:pPr>
                      <a:r>
                        <a:rPr lang="ru-RU" sz="1600" b="1" dirty="0">
                          <a:effectLst/>
                          <a:latin typeface="Times New Roman"/>
                          <a:ea typeface="Times New Roman"/>
                        </a:rPr>
                        <a:t>СВ</a:t>
                      </a:r>
                      <a:endParaRPr lang="cs-CZ" sz="16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07000"/>
                        </a:lnSpc>
                        <a:spcAft>
                          <a:spcPts val="0"/>
                        </a:spcAft>
                      </a:pPr>
                      <a:r>
                        <a:rPr lang="cs-CZ" sz="1600" b="1" dirty="0">
                          <a:effectLst/>
                          <a:latin typeface="Times New Roman"/>
                          <a:ea typeface="Times New Roman"/>
                        </a:rPr>
                        <a:t>napsat</a:t>
                      </a:r>
                    </a:p>
                    <a:p>
                      <a:pPr algn="just">
                        <a:lnSpc>
                          <a:spcPct val="107000"/>
                        </a:lnSpc>
                        <a:spcAft>
                          <a:spcPts val="0"/>
                        </a:spcAft>
                      </a:pPr>
                      <a:r>
                        <a:rPr lang="ru-RU" sz="1600" b="1" dirty="0">
                          <a:effectLst/>
                          <a:latin typeface="Times New Roman"/>
                          <a:ea typeface="Times New Roman"/>
                        </a:rPr>
                        <a:t>написать</a:t>
                      </a:r>
                      <a:endParaRPr lang="cs-CZ" sz="16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07000"/>
                        </a:lnSpc>
                        <a:spcAft>
                          <a:spcPts val="0"/>
                        </a:spcAft>
                      </a:pPr>
                      <a:r>
                        <a:rPr lang="ru-RU" sz="1600" b="1" dirty="0">
                          <a:effectLst/>
                          <a:latin typeface="Times New Roman"/>
                          <a:ea typeface="Times New Roman"/>
                        </a:rPr>
                        <a:t> </a:t>
                      </a:r>
                      <a:endParaRPr lang="cs-CZ" sz="16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07000"/>
                        </a:lnSpc>
                        <a:spcAft>
                          <a:spcPts val="0"/>
                        </a:spcAft>
                      </a:pPr>
                      <a:r>
                        <a:rPr lang="cs-CZ" sz="1600" b="1" dirty="0">
                          <a:effectLst/>
                          <a:latin typeface="Times New Roman"/>
                          <a:ea typeface="Times New Roman"/>
                        </a:rPr>
                        <a:t>napsal jsem</a:t>
                      </a:r>
                    </a:p>
                    <a:p>
                      <a:pPr algn="just">
                        <a:lnSpc>
                          <a:spcPct val="107000"/>
                        </a:lnSpc>
                        <a:spcAft>
                          <a:spcPts val="0"/>
                        </a:spcAft>
                      </a:pPr>
                      <a:r>
                        <a:rPr lang="ru-RU" sz="1600" b="1" dirty="0">
                          <a:effectLst/>
                          <a:latin typeface="Times New Roman"/>
                          <a:ea typeface="Times New Roman"/>
                        </a:rPr>
                        <a:t>я написал</a:t>
                      </a:r>
                      <a:endParaRPr lang="cs-CZ" sz="16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07000"/>
                        </a:lnSpc>
                        <a:spcAft>
                          <a:spcPts val="0"/>
                        </a:spcAft>
                      </a:pPr>
                      <a:r>
                        <a:rPr lang="ru-RU" sz="1600" b="1" dirty="0">
                          <a:effectLst/>
                          <a:latin typeface="Times New Roman"/>
                          <a:ea typeface="Times New Roman"/>
                        </a:rPr>
                        <a:t> </a:t>
                      </a:r>
                      <a:endParaRPr lang="cs-CZ" sz="16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07000"/>
                        </a:lnSpc>
                        <a:spcAft>
                          <a:spcPts val="0"/>
                        </a:spcAft>
                      </a:pPr>
                      <a:r>
                        <a:rPr lang="cs-CZ" sz="1600" b="1" dirty="0">
                          <a:effectLst/>
                          <a:latin typeface="Times New Roman"/>
                          <a:ea typeface="Times New Roman"/>
                        </a:rPr>
                        <a:t>napíšu</a:t>
                      </a:r>
                    </a:p>
                    <a:p>
                      <a:pPr algn="just">
                        <a:lnSpc>
                          <a:spcPct val="107000"/>
                        </a:lnSpc>
                        <a:spcAft>
                          <a:spcPts val="0"/>
                        </a:spcAft>
                      </a:pPr>
                      <a:r>
                        <a:rPr lang="ru-RU" sz="1600" b="1" dirty="0">
                          <a:effectLst/>
                          <a:latin typeface="Times New Roman"/>
                          <a:ea typeface="Times New Roman"/>
                        </a:rPr>
                        <a:t>я напишу</a:t>
                      </a:r>
                      <a:endParaRPr lang="cs-CZ" sz="16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969665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15DA6125-CB21-4601-B42D-EDC56A240280}"/>
              </a:ext>
            </a:extLst>
          </p:cNvPr>
          <p:cNvSpPr/>
          <p:nvPr/>
        </p:nvSpPr>
        <p:spPr>
          <a:xfrm>
            <a:off x="1492928" y="1243786"/>
            <a:ext cx="9206143" cy="4370427"/>
          </a:xfrm>
          <a:prstGeom prst="rect">
            <a:avLst/>
          </a:prstGeom>
        </p:spPr>
        <p:txBody>
          <a:bodyPr wrap="square">
            <a:spAutoFit/>
          </a:bodyPr>
          <a:lstStyle/>
          <a:p>
            <a:r>
              <a:rPr lang="ru-RU" sz="2000" u="sng" dirty="0">
                <a:solidFill>
                  <a:prstClr val="black"/>
                </a:solidFill>
                <a:latin typeface="Arial" panose="020B0604020202020204" pitchFamily="34" charset="0"/>
                <a:ea typeface="Times New Roman"/>
                <a:cs typeface="Arial" panose="020B0604020202020204" pitchFamily="34" charset="0"/>
              </a:rPr>
              <a:t>И чешский и русский языки располагают </a:t>
            </a:r>
            <a:r>
              <a:rPr lang="ru-RU" sz="2000" b="1" u="sng" dirty="0">
                <a:solidFill>
                  <a:prstClr val="black"/>
                </a:solidFill>
                <a:latin typeface="Arial" panose="020B0604020202020204" pitchFamily="34" charset="0"/>
                <a:ea typeface="Times New Roman"/>
                <a:cs typeface="Arial" panose="020B0604020202020204" pitchFamily="34" charset="0"/>
              </a:rPr>
              <a:t>двучленной парадигмой </a:t>
            </a:r>
            <a:r>
              <a:rPr lang="ru-RU" sz="2000" u="sng" dirty="0">
                <a:solidFill>
                  <a:prstClr val="black"/>
                </a:solidFill>
                <a:latin typeface="Arial" panose="020B0604020202020204" pitchFamily="34" charset="0"/>
                <a:ea typeface="Times New Roman"/>
                <a:cs typeface="Arial" panose="020B0604020202020204" pitchFamily="34" charset="0"/>
              </a:rPr>
              <a:t>совершенных и несовершенных форм глагола, противопоставленных по категориальным видовым признакам </a:t>
            </a:r>
            <a:r>
              <a:rPr lang="ru-RU" sz="2000" b="1" u="sng" dirty="0">
                <a:solidFill>
                  <a:prstClr val="black"/>
                </a:solidFill>
                <a:latin typeface="Arial" panose="020B0604020202020204" pitchFamily="34" charset="0"/>
                <a:ea typeface="Times New Roman"/>
                <a:cs typeface="Arial" panose="020B0604020202020204" pitchFamily="34" charset="0"/>
              </a:rPr>
              <a:t>целостности и предельности</a:t>
            </a:r>
            <a:r>
              <a:rPr lang="ru-RU" sz="2000" dirty="0">
                <a:solidFill>
                  <a:prstClr val="black"/>
                </a:solidFill>
                <a:latin typeface="Arial" panose="020B0604020202020204" pitchFamily="34" charset="0"/>
                <a:ea typeface="Times New Roman"/>
                <a:cs typeface="Arial" panose="020B0604020202020204" pitchFamily="34" charset="0"/>
              </a:rPr>
              <a:t>.</a:t>
            </a:r>
          </a:p>
          <a:p>
            <a:endParaRPr lang="ru-RU" sz="2000" dirty="0">
              <a:solidFill>
                <a:prstClr val="black"/>
              </a:solidFill>
              <a:latin typeface="Arial" panose="020B0604020202020204" pitchFamily="34" charset="0"/>
              <a:ea typeface="Times New Roman"/>
              <a:cs typeface="Arial" panose="020B0604020202020204" pitchFamily="34" charset="0"/>
            </a:endParaRPr>
          </a:p>
          <a:p>
            <a:r>
              <a:rPr lang="ru-RU" sz="2000" dirty="0">
                <a:solidFill>
                  <a:prstClr val="black"/>
                </a:solidFill>
                <a:latin typeface="Arial" panose="020B0604020202020204" pitchFamily="34" charset="0"/>
                <a:ea typeface="Times New Roman"/>
                <a:cs typeface="Arial" panose="020B0604020202020204" pitchFamily="34" charset="0"/>
              </a:rPr>
              <a:t>Структуру видовых противопоставлений в принципе можно считать сходной.</a:t>
            </a:r>
          </a:p>
          <a:p>
            <a:endParaRPr lang="ru-RU" sz="2000" dirty="0">
              <a:solidFill>
                <a:prstClr val="black"/>
              </a:solidFill>
              <a:latin typeface="Arial" panose="020B0604020202020204" pitchFamily="34" charset="0"/>
              <a:ea typeface="Times New Roman"/>
              <a:cs typeface="Arial" panose="020B0604020202020204" pitchFamily="34" charset="0"/>
            </a:endParaRPr>
          </a:p>
          <a:p>
            <a:pPr marL="285750" indent="-285750">
              <a:buFont typeface="Arial" panose="020B0604020202020204" pitchFamily="34" charset="0"/>
              <a:buChar char="•"/>
            </a:pPr>
            <a:r>
              <a:rPr lang="ru-RU" sz="2000" b="1" dirty="0">
                <a:solidFill>
                  <a:srgbClr val="00B050"/>
                </a:solidFill>
                <a:latin typeface="Arial" panose="020B0604020202020204" pitchFamily="34" charset="0"/>
                <a:ea typeface="Times New Roman"/>
                <a:cs typeface="Arial" panose="020B0604020202020204" pitchFamily="34" charset="0"/>
              </a:rPr>
              <a:t>Н</a:t>
            </a:r>
            <a:r>
              <a:rPr lang="cs-CZ" sz="2000" b="1" dirty="0">
                <a:solidFill>
                  <a:srgbClr val="00B050"/>
                </a:solidFill>
                <a:latin typeface="Arial" panose="020B0604020202020204" pitchFamily="34" charset="0"/>
                <a:ea typeface="Times New Roman"/>
                <a:cs typeface="Arial" panose="020B0604020202020204" pitchFamily="34" charset="0"/>
              </a:rPr>
              <a:t>C</a:t>
            </a:r>
            <a:r>
              <a:rPr lang="ru-RU" sz="2000" b="1" dirty="0">
                <a:solidFill>
                  <a:srgbClr val="00B050"/>
                </a:solidFill>
                <a:latin typeface="Arial" panose="020B0604020202020204" pitchFamily="34" charset="0"/>
                <a:ea typeface="Times New Roman"/>
                <a:cs typeface="Arial" panose="020B0604020202020204" pitchFamily="34" charset="0"/>
              </a:rPr>
              <a:t>В</a:t>
            </a:r>
            <a:r>
              <a:rPr lang="ru-RU" sz="2000" dirty="0">
                <a:solidFill>
                  <a:prstClr val="black"/>
                </a:solidFill>
                <a:latin typeface="Arial" panose="020B0604020202020204" pitchFamily="34" charset="0"/>
                <a:ea typeface="Times New Roman"/>
                <a:cs typeface="Arial" panose="020B0604020202020204" pitchFamily="34" charset="0"/>
              </a:rPr>
              <a:t> – Обозначает действие в его течении, без указания на предел. (</a:t>
            </a:r>
            <a:r>
              <a:rPr lang="ru-RU" sz="2000" i="1" dirty="0">
                <a:solidFill>
                  <a:prstClr val="black"/>
                </a:solidFill>
                <a:latin typeface="Arial" panose="020B0604020202020204" pitchFamily="34" charset="0"/>
                <a:ea typeface="Times New Roman"/>
                <a:cs typeface="Arial" panose="020B0604020202020204" pitchFamily="34" charset="0"/>
              </a:rPr>
              <a:t>поет, </a:t>
            </a:r>
            <a:r>
              <a:rPr lang="ru-RU" sz="2000" i="1" dirty="0" err="1">
                <a:solidFill>
                  <a:prstClr val="black"/>
                </a:solidFill>
                <a:latin typeface="Arial" panose="020B0604020202020204" pitchFamily="34" charset="0"/>
                <a:ea typeface="Times New Roman"/>
                <a:cs typeface="Arial" panose="020B0604020202020204" pitchFamily="34" charset="0"/>
              </a:rPr>
              <a:t>zpívá</a:t>
            </a:r>
            <a:r>
              <a:rPr lang="ru-RU" sz="2000" dirty="0">
                <a:solidFill>
                  <a:prstClr val="black"/>
                </a:solidFill>
                <a:latin typeface="Arial" panose="020B0604020202020204" pitchFamily="34" charset="0"/>
                <a:ea typeface="Times New Roman"/>
                <a:cs typeface="Arial" panose="020B0604020202020204" pitchFamily="34" charset="0"/>
              </a:rPr>
              <a:t>)</a:t>
            </a:r>
            <a:endParaRPr lang="cs-CZ" sz="2000" dirty="0">
              <a:solidFill>
                <a:prstClr val="black"/>
              </a:solidFill>
              <a:latin typeface="Arial" panose="020B0604020202020204" pitchFamily="34" charset="0"/>
              <a:ea typeface="Times New Roman"/>
              <a:cs typeface="Arial" panose="020B0604020202020204" pitchFamily="34" charset="0"/>
            </a:endParaRPr>
          </a:p>
          <a:p>
            <a:endParaRPr lang="ru-RU" sz="2000" dirty="0">
              <a:solidFill>
                <a:prstClr val="black"/>
              </a:solidFill>
              <a:latin typeface="Arial" panose="020B0604020202020204" pitchFamily="34" charset="0"/>
              <a:ea typeface="Times New Roman"/>
              <a:cs typeface="Arial" panose="020B0604020202020204" pitchFamily="34" charset="0"/>
            </a:endParaRPr>
          </a:p>
          <a:p>
            <a:pPr marL="285750" indent="-285750">
              <a:buFont typeface="Arial" panose="020B0604020202020204" pitchFamily="34" charset="0"/>
              <a:buChar char="•"/>
            </a:pPr>
            <a:r>
              <a:rPr lang="ru-RU" sz="2000" b="1" dirty="0">
                <a:solidFill>
                  <a:srgbClr val="00B050"/>
                </a:solidFill>
                <a:latin typeface="Arial" panose="020B0604020202020204" pitchFamily="34" charset="0"/>
                <a:ea typeface="Times New Roman"/>
                <a:cs typeface="Arial" panose="020B0604020202020204" pitchFamily="34" charset="0"/>
              </a:rPr>
              <a:t>СВ</a:t>
            </a:r>
            <a:r>
              <a:rPr lang="ru-RU" sz="2000" dirty="0">
                <a:solidFill>
                  <a:prstClr val="black"/>
                </a:solidFill>
                <a:latin typeface="Arial" panose="020B0604020202020204" pitchFamily="34" charset="0"/>
                <a:ea typeface="Times New Roman"/>
                <a:cs typeface="Arial" panose="020B0604020202020204" pitchFamily="34" charset="0"/>
              </a:rPr>
              <a:t> – Глаголы ограничены пределом действия (</a:t>
            </a:r>
            <a:r>
              <a:rPr lang="ru-RU" sz="2000" i="1" dirty="0">
                <a:solidFill>
                  <a:prstClr val="black"/>
                </a:solidFill>
                <a:latin typeface="Arial" panose="020B0604020202020204" pitchFamily="34" charset="0"/>
                <a:ea typeface="Times New Roman"/>
                <a:cs typeface="Arial" panose="020B0604020202020204" pitchFamily="34" charset="0"/>
              </a:rPr>
              <a:t>запел</a:t>
            </a:r>
            <a:r>
              <a:rPr lang="ru-RU" sz="2000" dirty="0">
                <a:solidFill>
                  <a:prstClr val="black"/>
                </a:solidFill>
                <a:latin typeface="Arial" panose="020B0604020202020204" pitchFamily="34" charset="0"/>
                <a:ea typeface="Times New Roman"/>
                <a:cs typeface="Arial" panose="020B0604020202020204" pitchFamily="34" charset="0"/>
              </a:rPr>
              <a:t> – начал, </a:t>
            </a:r>
            <a:r>
              <a:rPr lang="ru-RU" sz="2000" i="1" dirty="0">
                <a:solidFill>
                  <a:prstClr val="black"/>
                </a:solidFill>
                <a:latin typeface="Arial" panose="020B0604020202020204" pitchFamily="34" charset="0"/>
                <a:ea typeface="Times New Roman"/>
                <a:cs typeface="Arial" panose="020B0604020202020204" pitchFamily="34" charset="0"/>
              </a:rPr>
              <a:t>попел</a:t>
            </a:r>
            <a:r>
              <a:rPr lang="ru-RU" sz="2000" dirty="0">
                <a:solidFill>
                  <a:prstClr val="black"/>
                </a:solidFill>
                <a:latin typeface="Arial" panose="020B0604020202020204" pitchFamily="34" charset="0"/>
                <a:ea typeface="Times New Roman"/>
                <a:cs typeface="Arial" panose="020B0604020202020204" pitchFamily="34" charset="0"/>
              </a:rPr>
              <a:t> – некоторое время, </a:t>
            </a:r>
            <a:r>
              <a:rPr lang="ru-RU" sz="2000" i="1" dirty="0">
                <a:solidFill>
                  <a:prstClr val="black"/>
                </a:solidFill>
                <a:latin typeface="Arial" panose="020B0604020202020204" pitchFamily="34" charset="0"/>
                <a:ea typeface="Times New Roman"/>
                <a:cs typeface="Arial" panose="020B0604020202020204" pitchFamily="34" charset="0"/>
              </a:rPr>
              <a:t>спел</a:t>
            </a:r>
            <a:r>
              <a:rPr lang="ru-RU" sz="2000" dirty="0">
                <a:solidFill>
                  <a:prstClr val="black"/>
                </a:solidFill>
                <a:latin typeface="Arial" panose="020B0604020202020204" pitchFamily="34" charset="0"/>
                <a:ea typeface="Times New Roman"/>
                <a:cs typeface="Arial" panose="020B0604020202020204" pitchFamily="34" charset="0"/>
              </a:rPr>
              <a:t> – завершил).</a:t>
            </a:r>
          </a:p>
          <a:p>
            <a:r>
              <a:rPr lang="ru-RU" sz="2000" i="1" dirty="0">
                <a:solidFill>
                  <a:prstClr val="black"/>
                </a:solidFill>
                <a:latin typeface="Arial" panose="020B0604020202020204" pitchFamily="34" charset="0"/>
                <a:ea typeface="Times New Roman"/>
                <a:cs typeface="Arial" panose="020B0604020202020204" pitchFamily="34" charset="0"/>
              </a:rPr>
              <a:t>спеть, zazpívat – совершить действие</a:t>
            </a:r>
            <a:endParaRPr lang="ru-RU" sz="2000" dirty="0">
              <a:solidFill>
                <a:prstClr val="black"/>
              </a:solidFill>
              <a:latin typeface="Arial" panose="020B0604020202020204" pitchFamily="34" charset="0"/>
              <a:ea typeface="Times New Roman"/>
              <a:cs typeface="Arial" panose="020B0604020202020204" pitchFamily="34" charset="0"/>
            </a:endParaRPr>
          </a:p>
          <a:p>
            <a:endParaRPr lang="cs-CZ" dirty="0">
              <a:solidFill>
                <a:prstClr val="black"/>
              </a:solidFill>
              <a:latin typeface="Constantia"/>
            </a:endParaRPr>
          </a:p>
        </p:txBody>
      </p:sp>
    </p:spTree>
    <p:extLst>
      <p:ext uri="{BB962C8B-B14F-4D97-AF65-F5344CB8AC3E}">
        <p14:creationId xmlns:p14="http://schemas.microsoft.com/office/powerpoint/2010/main" val="33311754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DDAAB987-259A-4BCD-9F40-678B15556D1B}"/>
              </a:ext>
            </a:extLst>
          </p:cNvPr>
          <p:cNvSpPr/>
          <p:nvPr/>
        </p:nvSpPr>
        <p:spPr>
          <a:xfrm>
            <a:off x="1572827" y="813488"/>
            <a:ext cx="9046345" cy="5016758"/>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rPr>
              <a:t>Противопоставление по критериям</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2000" b="1" i="0" u="none" strike="noStrike" kern="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sz="2000" b="1" i="0" u="sng" strike="noStrike" kern="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rPr>
              <a:t>завершенность / незавершенность</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2000" b="1" i="0" u="sng" strike="noStrike" kern="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rPr>
              <a:t>результативность / </a:t>
            </a:r>
            <a:r>
              <a:rPr kumimoji="0" lang="ru-RU" sz="2000" b="1" i="0" u="sng" strike="noStrike" kern="0" cap="none" spc="0" normalizeH="0" baseline="0" dirty="0" err="1">
                <a:ln>
                  <a:noFill/>
                </a:ln>
                <a:solidFill>
                  <a:prstClr val="black"/>
                </a:solidFill>
                <a:effectLst/>
                <a:uLnTx/>
                <a:uFillTx/>
                <a:latin typeface="Arial" panose="020B0604020202020204" pitchFamily="34" charset="0"/>
                <a:ea typeface="Times New Roman"/>
                <a:cs typeface="Arial" panose="020B0604020202020204" pitchFamily="34" charset="0"/>
              </a:rPr>
              <a:t>нерезультативность</a:t>
            </a:r>
            <a:endParaRPr kumimoji="0" lang="ru-RU" sz="2000" b="1" i="0" u="none" strike="noStrike" kern="0" cap="none" spc="0" normalizeH="0" baseline="0" dirty="0">
              <a:ln>
                <a:noFill/>
              </a:ln>
              <a:solidFill>
                <a:prstClr val="black"/>
              </a:solidFill>
              <a:effectLst/>
              <a:uLnTx/>
              <a:uFillTx/>
              <a:latin typeface="Arial" panose="020B0604020202020204" pitchFamily="34" charset="0"/>
              <a:ea typeface="Times New Roman"/>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endParaRPr>
          </a:p>
          <a:p>
            <a:pPr marL="285750" marR="0" lvl="0" indent="-28575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ru-RU" sz="2000" b="0" i="1" u="none" strike="noStrike" kern="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rPr>
              <a:t>В прошлом месяце он </a:t>
            </a:r>
            <a:r>
              <a:rPr kumimoji="0" lang="ru-RU" sz="2000" b="0" i="1" u="sng" strike="noStrike" kern="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rPr>
              <a:t>ездил</a:t>
            </a:r>
            <a:r>
              <a:rPr kumimoji="0" lang="ru-RU" sz="2000" b="0" i="1" u="none" strike="noStrike" kern="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rPr>
              <a:t> в отпуск. </a:t>
            </a:r>
            <a:r>
              <a:rPr kumimoji="0" lang="ru-RU" sz="2000" b="0" i="0" u="none" strike="noStrike" kern="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rPr>
              <a:t>х </a:t>
            </a:r>
            <a:r>
              <a:rPr kumimoji="0" lang="ru-RU" sz="2000" b="0" i="1" u="none" strike="noStrike" kern="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rPr>
              <a:t>Он отлично </a:t>
            </a:r>
            <a:r>
              <a:rPr kumimoji="0" lang="ru-RU" sz="2000" b="0" i="1" u="sng" strike="noStrike" kern="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rPr>
              <a:t>съездил</a:t>
            </a:r>
            <a:r>
              <a:rPr kumimoji="0" lang="ru-RU" sz="2000" b="0" i="1" u="none" strike="noStrike" kern="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rPr>
              <a:t> в отпуск.</a:t>
            </a:r>
          </a:p>
          <a:p>
            <a:pPr marL="285750" marR="0" lvl="0" indent="-28575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ru-RU" sz="2000" b="0" i="1" u="none" strike="noStrike" kern="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rPr>
              <a:t>Она </a:t>
            </a:r>
            <a:r>
              <a:rPr kumimoji="0" lang="ru-RU" sz="2000" b="0" i="1" u="sng" strike="noStrike" kern="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rPr>
              <a:t>писала</a:t>
            </a:r>
            <a:r>
              <a:rPr kumimoji="0" lang="ru-RU" sz="2000" b="0" i="1" u="none" strike="noStrike" kern="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rPr>
              <a:t> диктант в общей сложности три часа. </a:t>
            </a:r>
            <a:r>
              <a:rPr kumimoji="0" lang="ru-RU" sz="2000" b="0" i="0" u="none" strike="noStrike" kern="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rPr>
              <a:t>х </a:t>
            </a:r>
            <a:r>
              <a:rPr kumimoji="0" lang="ru-RU" sz="2000" b="0" i="1" u="none" strike="noStrike" kern="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rPr>
              <a:t>Она </a:t>
            </a:r>
            <a:r>
              <a:rPr kumimoji="0" lang="ru-RU" sz="2000" b="0" i="1" u="sng" strike="noStrike" kern="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rPr>
              <a:t>написала</a:t>
            </a:r>
            <a:r>
              <a:rPr kumimoji="0" lang="ru-RU" sz="2000" b="0" i="1" u="none" strike="noStrike" kern="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rPr>
              <a:t> диктант за 3 часа.</a:t>
            </a:r>
          </a:p>
          <a:p>
            <a:pPr marL="285750" marR="0" lvl="0" indent="-28575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ru-RU" sz="2000" b="0" i="1" u="none" strike="noStrike" kern="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rPr>
              <a:t>В молодости она </a:t>
            </a:r>
            <a:r>
              <a:rPr kumimoji="0" lang="ru-RU" sz="2000" b="0" i="1" u="sng" strike="noStrike" kern="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rPr>
              <a:t>играла</a:t>
            </a:r>
            <a:r>
              <a:rPr kumimoji="0" lang="ru-RU" sz="2000" b="0" i="1" u="none" strike="noStrike" kern="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rPr>
              <a:t> на скрипке. </a:t>
            </a:r>
            <a:r>
              <a:rPr kumimoji="0" lang="ru-RU" sz="2000" b="0" i="0" u="none" strike="noStrike" kern="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rPr>
              <a:t>х </a:t>
            </a:r>
            <a:r>
              <a:rPr kumimoji="0" lang="ru-RU" sz="2000" b="0" i="1" u="none" strike="noStrike" kern="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rPr>
              <a:t>Она </a:t>
            </a:r>
            <a:r>
              <a:rPr kumimoji="0" lang="ru-RU" sz="2000" b="0" i="1" u="sng" strike="noStrike" kern="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rPr>
              <a:t>сыграла</a:t>
            </a:r>
            <a:r>
              <a:rPr kumimoji="0" lang="ru-RU" sz="2000" b="0" i="1" u="none" strike="noStrike" kern="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rPr>
              <a:t> на скрипке сложнейший этюд.</a:t>
            </a:r>
            <a:r>
              <a:rPr kumimoji="0" lang="ru-RU" sz="2000" b="0" i="0" u="none" strike="noStrike" kern="0" cap="none" spc="0" normalizeH="0" baseline="0" noProof="0" dirty="0">
                <a:ln>
                  <a:noFill/>
                </a:ln>
                <a:solidFill>
                  <a:prstClr val="black"/>
                </a:solidFill>
                <a:effectLst/>
                <a:uLnTx/>
                <a:uFillTx/>
                <a:latin typeface="Arial" panose="020B0604020202020204" pitchFamily="34" charset="0"/>
                <a:ea typeface="Times New Roman"/>
                <a:cs typeface="Arial" panose="020B0604020202020204" pitchFamily="34" charset="0"/>
              </a:rPr>
              <a:t> (завершенность присутствует, но глагол НСВ!)</a:t>
            </a:r>
          </a:p>
          <a:p>
            <a:pPr marL="285750" marR="0" lvl="0" indent="-28575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cs-CZ"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cs-CZ"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Na internetu </a:t>
            </a:r>
            <a:r>
              <a:rPr kumimoji="0" lang="cs-CZ" sz="2000" b="0" i="0" u="sng"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platím</a:t>
            </a:r>
            <a:r>
              <a:rPr kumimoji="0" lang="cs-CZ"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kartou. x Česko </a:t>
            </a:r>
            <a:r>
              <a:rPr kumimoji="0" lang="cs-CZ" sz="2000" b="0" i="0" u="sng"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zaplatilo</a:t>
            </a:r>
            <a:r>
              <a:rPr kumimoji="0" lang="cs-CZ"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za dvě unesené Češky v Pákistánu výkupné kolem 150 milionů korun.</a:t>
            </a:r>
          </a:p>
          <a:p>
            <a:pPr marL="285750" marR="0" lvl="0" indent="-28575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cs-CZ"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Frankfurtská firma </a:t>
            </a:r>
            <a:r>
              <a:rPr kumimoji="0" lang="cs-CZ" sz="2000" b="0" i="0" u="sng"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vyráběla</a:t>
            </a:r>
            <a:r>
              <a:rPr kumimoji="0" lang="cs-CZ"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jízdní kola a psací stroje. x Firma </a:t>
            </a:r>
            <a:r>
              <a:rPr kumimoji="0" lang="cs-CZ" sz="2000" b="0" i="0" u="sng"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vyrobila</a:t>
            </a:r>
            <a:r>
              <a:rPr kumimoji="0" lang="cs-CZ"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první přenosnou televizi na baterie.</a:t>
            </a:r>
          </a:p>
          <a:p>
            <a:pPr marL="285750" marR="0" lvl="0" indent="-28575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cs-CZ"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Člověk </a:t>
            </a:r>
            <a:r>
              <a:rPr kumimoji="0" lang="cs-CZ" sz="2000" b="0" i="0" u="sng"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ničí</a:t>
            </a:r>
            <a:r>
              <a:rPr kumimoji="0" lang="cs-CZ"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životní prostředí. x </a:t>
            </a:r>
            <a:r>
              <a:rPr kumimoji="0" lang="cs-CZ" sz="2000" b="0" i="0" u="sng"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Zničila</a:t>
            </a:r>
            <a:r>
              <a:rPr kumimoji="0" lang="cs-CZ"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jsem si život.</a:t>
            </a:r>
            <a:endParaRPr kumimoji="0" lang="cs-CZ" sz="2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11801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AD3F9D64-E578-43E8-A3F8-5B2E6082AA08}"/>
              </a:ext>
            </a:extLst>
          </p:cNvPr>
          <p:cNvSpPr/>
          <p:nvPr/>
        </p:nvSpPr>
        <p:spPr>
          <a:xfrm>
            <a:off x="2228295" y="1633492"/>
            <a:ext cx="7306322" cy="2554545"/>
          </a:xfrm>
          <a:prstGeom prst="rect">
            <a:avLst/>
          </a:prstGeom>
        </p:spPr>
        <p:txBody>
          <a:bodyPr wrap="square">
            <a:spAutoFit/>
          </a:bodyPr>
          <a:lstStyle/>
          <a:p>
            <a:pPr lvl="0"/>
            <a:r>
              <a:rPr lang="cs-CZ" sz="2000" b="1" u="sng" dirty="0">
                <a:solidFill>
                  <a:srgbClr val="00B050"/>
                </a:solidFill>
                <a:latin typeface="Arial" panose="020B0604020202020204" pitchFamily="34" charset="0"/>
                <a:ea typeface="Times New Roman"/>
                <a:cs typeface="Arial" panose="020B0604020202020204" pitchFamily="34" charset="0"/>
              </a:rPr>
              <a:t>ВИДОВ</a:t>
            </a:r>
            <a:r>
              <a:rPr lang="ru-RU" sz="2000" b="1" u="sng" dirty="0">
                <a:solidFill>
                  <a:srgbClr val="00B050"/>
                </a:solidFill>
                <a:latin typeface="Arial" panose="020B0604020202020204" pitchFamily="34" charset="0"/>
                <a:ea typeface="Times New Roman"/>
                <a:cs typeface="Arial" panose="020B0604020202020204" pitchFamily="34" charset="0"/>
              </a:rPr>
              <a:t>АЯ</a:t>
            </a:r>
            <a:r>
              <a:rPr lang="cs-CZ" sz="2000" b="1" u="sng" dirty="0">
                <a:solidFill>
                  <a:srgbClr val="00B050"/>
                </a:solidFill>
                <a:latin typeface="Arial" panose="020B0604020202020204" pitchFamily="34" charset="0"/>
                <a:ea typeface="Times New Roman"/>
                <a:cs typeface="Arial" panose="020B0604020202020204" pitchFamily="34" charset="0"/>
              </a:rPr>
              <a:t> ПАР</a:t>
            </a:r>
            <a:r>
              <a:rPr lang="ru-RU" sz="2000" b="1" u="sng" dirty="0">
                <a:solidFill>
                  <a:srgbClr val="00B050"/>
                </a:solidFill>
                <a:latin typeface="Arial" panose="020B0604020202020204" pitchFamily="34" charset="0"/>
                <a:ea typeface="Times New Roman"/>
                <a:cs typeface="Arial" panose="020B0604020202020204" pitchFamily="34" charset="0"/>
              </a:rPr>
              <a:t>А</a:t>
            </a:r>
            <a:r>
              <a:rPr lang="ru-RU" sz="2000" b="1" dirty="0">
                <a:solidFill>
                  <a:srgbClr val="00B050"/>
                </a:solidFill>
                <a:latin typeface="Arial" panose="020B0604020202020204" pitchFamily="34" charset="0"/>
                <a:ea typeface="Times New Roman"/>
                <a:cs typeface="Arial" panose="020B0604020202020204" pitchFamily="34" charset="0"/>
              </a:rPr>
              <a:t> </a:t>
            </a:r>
            <a:r>
              <a:rPr lang="ru-RU" sz="2000" b="1" dirty="0">
                <a:solidFill>
                  <a:prstClr val="black"/>
                </a:solidFill>
                <a:latin typeface="Arial" panose="020B0604020202020204" pitchFamily="34" charset="0"/>
                <a:ea typeface="Times New Roman"/>
                <a:cs typeface="Arial" panose="020B0604020202020204" pitchFamily="34" charset="0"/>
              </a:rPr>
              <a:t>(в узком понимании)</a:t>
            </a:r>
            <a:r>
              <a:rPr lang="cs-CZ" sz="2000" b="1" dirty="0">
                <a:solidFill>
                  <a:prstClr val="black"/>
                </a:solidFill>
                <a:latin typeface="Arial" panose="020B0604020202020204" pitchFamily="34" charset="0"/>
                <a:ea typeface="Times New Roman"/>
                <a:cs typeface="Arial" panose="020B0604020202020204" pitchFamily="34" charset="0"/>
              </a:rPr>
              <a:t> –</a:t>
            </a:r>
            <a:r>
              <a:rPr lang="ru-RU" sz="2000" b="1" dirty="0">
                <a:solidFill>
                  <a:prstClr val="black"/>
                </a:solidFill>
                <a:latin typeface="Arial" panose="020B0604020202020204" pitchFamily="34" charset="0"/>
                <a:ea typeface="Times New Roman"/>
                <a:cs typeface="Arial" panose="020B0604020202020204" pitchFamily="34" charset="0"/>
              </a:rPr>
              <a:t> это два глагола, тождественные по лексическому значению и различающиеся только по виду.</a:t>
            </a:r>
          </a:p>
          <a:p>
            <a:pPr lvl="0"/>
            <a:endParaRPr lang="ru-RU" sz="2000" b="1" dirty="0">
              <a:solidFill>
                <a:prstClr val="black"/>
              </a:solidFill>
              <a:latin typeface="Arial" panose="020B0604020202020204" pitchFamily="34" charset="0"/>
              <a:ea typeface="Times New Roman"/>
              <a:cs typeface="Arial" panose="020B0604020202020204" pitchFamily="34" charset="0"/>
            </a:endParaRPr>
          </a:p>
          <a:p>
            <a:pPr lvl="0"/>
            <a:r>
              <a:rPr lang="ru-RU" sz="2000" b="1" dirty="0">
                <a:solidFill>
                  <a:prstClr val="black"/>
                </a:solidFill>
                <a:latin typeface="Arial" panose="020B0604020202020204" pitchFamily="34" charset="0"/>
                <a:ea typeface="Times New Roman"/>
                <a:cs typeface="Arial" panose="020B0604020202020204" pitchFamily="34" charset="0"/>
              </a:rPr>
              <a:t>Большинство глаголов способно образовать чисто видовую пару.</a:t>
            </a:r>
          </a:p>
          <a:p>
            <a:pPr lvl="0"/>
            <a:r>
              <a:rPr lang="ru-RU" sz="2000" i="1" dirty="0" err="1">
                <a:solidFill>
                  <a:prstClr val="black"/>
                </a:solidFill>
                <a:latin typeface="Arial" panose="020B0604020202020204" pitchFamily="34" charset="0"/>
                <a:cs typeface="Arial" panose="020B0604020202020204" pitchFamily="34" charset="0"/>
              </a:rPr>
              <a:t>оpravit</a:t>
            </a:r>
            <a:r>
              <a:rPr lang="ru-RU" sz="2000" i="1" dirty="0">
                <a:solidFill>
                  <a:prstClr val="black"/>
                </a:solidFill>
                <a:latin typeface="Arial" panose="020B0604020202020204" pitchFamily="34" charset="0"/>
                <a:cs typeface="Arial" panose="020B0604020202020204" pitchFamily="34" charset="0"/>
              </a:rPr>
              <a:t> </a:t>
            </a:r>
            <a:r>
              <a:rPr lang="ru-RU" sz="2000" dirty="0">
                <a:solidFill>
                  <a:prstClr val="black"/>
                </a:solidFill>
                <a:latin typeface="Arial" panose="020B0604020202020204" pitchFamily="34" charset="0"/>
                <a:cs typeface="Arial" panose="020B0604020202020204" pitchFamily="34" charset="0"/>
              </a:rPr>
              <a:t>x</a:t>
            </a:r>
            <a:r>
              <a:rPr lang="ru-RU" sz="2000" i="1" dirty="0">
                <a:solidFill>
                  <a:prstClr val="black"/>
                </a:solidFill>
                <a:latin typeface="Arial" panose="020B0604020202020204" pitchFamily="34" charset="0"/>
                <a:cs typeface="Arial" panose="020B0604020202020204" pitchFamily="34" charset="0"/>
              </a:rPr>
              <a:t> </a:t>
            </a:r>
            <a:r>
              <a:rPr lang="ru-RU" sz="2000" i="1" dirty="0" err="1">
                <a:solidFill>
                  <a:prstClr val="black"/>
                </a:solidFill>
                <a:latin typeface="Arial" panose="020B0604020202020204" pitchFamily="34" charset="0"/>
                <a:cs typeface="Arial" panose="020B0604020202020204" pitchFamily="34" charset="0"/>
              </a:rPr>
              <a:t>opravovat</a:t>
            </a:r>
            <a:r>
              <a:rPr lang="ru-RU" sz="2000" i="1" dirty="0">
                <a:solidFill>
                  <a:prstClr val="black"/>
                </a:solidFill>
                <a:latin typeface="Arial" panose="020B0604020202020204" pitchFamily="34" charset="0"/>
                <a:cs typeface="Arial" panose="020B0604020202020204" pitchFamily="34" charset="0"/>
              </a:rPr>
              <a:t>; чинить </a:t>
            </a:r>
            <a:r>
              <a:rPr lang="ru-RU" sz="2000" dirty="0">
                <a:solidFill>
                  <a:prstClr val="black"/>
                </a:solidFill>
                <a:latin typeface="Arial" panose="020B0604020202020204" pitchFamily="34" charset="0"/>
                <a:cs typeface="Arial" panose="020B0604020202020204" pitchFamily="34" charset="0"/>
              </a:rPr>
              <a:t>x</a:t>
            </a:r>
            <a:r>
              <a:rPr lang="ru-RU" sz="2000" i="1" dirty="0">
                <a:solidFill>
                  <a:prstClr val="black"/>
                </a:solidFill>
                <a:latin typeface="Arial" panose="020B0604020202020204" pitchFamily="34" charset="0"/>
                <a:cs typeface="Arial" panose="020B0604020202020204" pitchFamily="34" charset="0"/>
              </a:rPr>
              <a:t> починить</a:t>
            </a:r>
          </a:p>
          <a:p>
            <a:pPr lvl="0"/>
            <a:endParaRPr lang="ru-RU" sz="2000" dirty="0">
              <a:solidFill>
                <a:prstClr val="black"/>
              </a:solidFill>
              <a:latin typeface="Constantia"/>
            </a:endParaRPr>
          </a:p>
        </p:txBody>
      </p:sp>
    </p:spTree>
    <p:extLst>
      <p:ext uri="{BB962C8B-B14F-4D97-AF65-F5344CB8AC3E}">
        <p14:creationId xmlns:p14="http://schemas.microsoft.com/office/powerpoint/2010/main" val="30866271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D5AAA6C1-925B-4AFA-9F4F-BA797EFFCF67}"/>
              </a:ext>
            </a:extLst>
          </p:cNvPr>
          <p:cNvSpPr/>
          <p:nvPr/>
        </p:nvSpPr>
        <p:spPr>
          <a:xfrm>
            <a:off x="1253231" y="530004"/>
            <a:ext cx="9685538" cy="5324535"/>
          </a:xfrm>
          <a:prstGeom prst="rect">
            <a:avLst/>
          </a:prstGeom>
        </p:spPr>
        <p:txBody>
          <a:bodyPr wrap="square">
            <a:spAutoFit/>
          </a:bodyPr>
          <a:lstStyle/>
          <a:p>
            <a:pPr lvl="0"/>
            <a:endParaRPr lang="ru-RU" sz="2000" b="1" u="sng" dirty="0">
              <a:solidFill>
                <a:prstClr val="black"/>
              </a:solidFill>
              <a:latin typeface="Constantia"/>
            </a:endParaRPr>
          </a:p>
          <a:p>
            <a:pPr lvl="0" algn="ctr"/>
            <a:r>
              <a:rPr lang="ru-RU" sz="2000" b="1" u="sng" dirty="0">
                <a:solidFill>
                  <a:srgbClr val="00B050"/>
                </a:solidFill>
                <a:latin typeface="Arial" panose="020B0604020202020204" pitchFamily="34" charset="0"/>
                <a:cs typeface="Arial" panose="020B0604020202020204" pitchFamily="34" charset="0"/>
              </a:rPr>
              <a:t>ОБРАЗОВАНИЕ ВИДОВЫХ ПАР</a:t>
            </a:r>
          </a:p>
          <a:p>
            <a:pPr lvl="0" algn="ctr"/>
            <a:endParaRPr lang="ru-RU" sz="2000" b="1" u="sng" dirty="0">
              <a:solidFill>
                <a:prstClr val="black"/>
              </a:solidFill>
              <a:latin typeface="Arial" panose="020B0604020202020204" pitchFamily="34" charset="0"/>
              <a:cs typeface="Arial" panose="020B0604020202020204" pitchFamily="34" charset="0"/>
            </a:endParaRPr>
          </a:p>
          <a:p>
            <a:pPr marL="342900" lvl="0" indent="-342900">
              <a:buFont typeface="Wingdings" panose="05000000000000000000" pitchFamily="2" charset="2"/>
              <a:buChar char="Ø"/>
            </a:pPr>
            <a:r>
              <a:rPr lang="ru-RU" sz="2000" dirty="0">
                <a:solidFill>
                  <a:prstClr val="black"/>
                </a:solidFill>
                <a:latin typeface="Arial" panose="020B0604020202020204" pitchFamily="34" charset="0"/>
                <a:cs typeface="Arial" panose="020B0604020202020204" pitchFamily="34" charset="0"/>
              </a:rPr>
              <a:t>ЧЯ и РЯ характеризуются сходными средствами.</a:t>
            </a:r>
          </a:p>
          <a:p>
            <a:pPr marL="285750" lvl="0" indent="-285750">
              <a:buFont typeface="Arial" panose="020B0604020202020204" pitchFamily="34" charset="0"/>
              <a:buChar char="•"/>
            </a:pPr>
            <a:endParaRPr lang="ru-RU" sz="2000" b="1" u="sng" dirty="0">
              <a:solidFill>
                <a:prstClr val="black"/>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endParaRPr lang="ru-RU" sz="2000" b="1" u="sng" dirty="0">
              <a:solidFill>
                <a:prstClr val="black"/>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ru-RU" sz="2000" b="1" u="sng" dirty="0" err="1">
                <a:solidFill>
                  <a:prstClr val="black"/>
                </a:solidFill>
                <a:latin typeface="Arial" panose="020B0604020202020204" pitchFamily="34" charset="0"/>
                <a:cs typeface="Arial" panose="020B0604020202020204" pitchFamily="34" charset="0"/>
              </a:rPr>
              <a:t>Перфективация</a:t>
            </a:r>
            <a:r>
              <a:rPr lang="ru-RU" sz="2000" dirty="0">
                <a:solidFill>
                  <a:prstClr val="black"/>
                </a:solidFill>
                <a:latin typeface="Arial" panose="020B0604020202020204" pitchFamily="34" charset="0"/>
                <a:cs typeface="Arial" panose="020B0604020202020204" pitchFamily="34" charset="0"/>
              </a:rPr>
              <a:t> происходит по большей части с помощью </a:t>
            </a:r>
            <a:r>
              <a:rPr lang="ru-RU" sz="2000" b="1" dirty="0">
                <a:solidFill>
                  <a:prstClr val="black"/>
                </a:solidFill>
                <a:latin typeface="Arial" panose="020B0604020202020204" pitchFamily="34" charset="0"/>
                <a:cs typeface="Arial" panose="020B0604020202020204" pitchFamily="34" charset="0"/>
              </a:rPr>
              <a:t>префиксации</a:t>
            </a:r>
            <a:r>
              <a:rPr lang="ru-RU" sz="2000" dirty="0">
                <a:solidFill>
                  <a:prstClr val="black"/>
                </a:solidFill>
                <a:latin typeface="Arial" panose="020B0604020202020204" pitchFamily="34" charset="0"/>
                <a:cs typeface="Arial" panose="020B0604020202020204" pitchFamily="34" charset="0"/>
              </a:rPr>
              <a:t>, причем приставка может иметь чисто видовое или же семантическое значение (напр.: </a:t>
            </a:r>
            <a:r>
              <a:rPr lang="ru-RU" sz="2000" i="1" dirty="0" err="1">
                <a:solidFill>
                  <a:prstClr val="black"/>
                </a:solidFill>
                <a:latin typeface="Arial" panose="020B0604020202020204" pitchFamily="34" charset="0"/>
                <a:cs typeface="Arial" panose="020B0604020202020204" pitchFamily="34" charset="0"/>
              </a:rPr>
              <a:t>psát</a:t>
            </a:r>
            <a:r>
              <a:rPr lang="ru-RU" sz="2000" i="1" dirty="0">
                <a:solidFill>
                  <a:prstClr val="black"/>
                </a:solidFill>
                <a:latin typeface="Arial" panose="020B0604020202020204" pitchFamily="34" charset="0"/>
                <a:cs typeface="Arial" panose="020B0604020202020204" pitchFamily="34" charset="0"/>
              </a:rPr>
              <a:t> </a:t>
            </a:r>
            <a:r>
              <a:rPr lang="ru-RU" sz="2000" dirty="0">
                <a:solidFill>
                  <a:prstClr val="black"/>
                </a:solidFill>
                <a:latin typeface="Arial" panose="020B0604020202020204" pitchFamily="34" charset="0"/>
                <a:cs typeface="Arial" panose="020B0604020202020204" pitchFamily="34" charset="0"/>
              </a:rPr>
              <a:t>х</a:t>
            </a:r>
            <a:r>
              <a:rPr lang="ru-RU" sz="2000" i="1" dirty="0">
                <a:solidFill>
                  <a:prstClr val="black"/>
                </a:solidFill>
                <a:latin typeface="Arial" panose="020B0604020202020204" pitchFamily="34" charset="0"/>
                <a:cs typeface="Arial" panose="020B0604020202020204" pitchFamily="34" charset="0"/>
              </a:rPr>
              <a:t> </a:t>
            </a:r>
            <a:r>
              <a:rPr lang="ru-RU" sz="2000" i="1" dirty="0" err="1">
                <a:solidFill>
                  <a:prstClr val="black"/>
                </a:solidFill>
                <a:latin typeface="Arial" panose="020B0604020202020204" pitchFamily="34" charset="0"/>
                <a:cs typeface="Arial" panose="020B0604020202020204" pitchFamily="34" charset="0"/>
              </a:rPr>
              <a:t>napsat</a:t>
            </a:r>
            <a:r>
              <a:rPr lang="ru-RU" sz="2000" i="1" dirty="0">
                <a:solidFill>
                  <a:prstClr val="black"/>
                </a:solidFill>
                <a:latin typeface="Arial" panose="020B0604020202020204" pitchFamily="34" charset="0"/>
                <a:cs typeface="Arial" panose="020B0604020202020204" pitchFamily="34" charset="0"/>
              </a:rPr>
              <a:t>; писать </a:t>
            </a:r>
            <a:r>
              <a:rPr lang="ru-RU" sz="2000" dirty="0">
                <a:solidFill>
                  <a:prstClr val="black"/>
                </a:solidFill>
                <a:latin typeface="Arial" panose="020B0604020202020204" pitchFamily="34" charset="0"/>
                <a:cs typeface="Arial" panose="020B0604020202020204" pitchFamily="34" charset="0"/>
              </a:rPr>
              <a:t>х</a:t>
            </a:r>
            <a:r>
              <a:rPr lang="ru-RU" sz="2000" i="1" dirty="0">
                <a:solidFill>
                  <a:prstClr val="black"/>
                </a:solidFill>
                <a:latin typeface="Arial" panose="020B0604020202020204" pitchFamily="34" charset="0"/>
                <a:cs typeface="Arial" panose="020B0604020202020204" pitchFamily="34" charset="0"/>
              </a:rPr>
              <a:t> написать</a:t>
            </a:r>
            <a:r>
              <a:rPr lang="ru-RU" sz="2000" dirty="0">
                <a:solidFill>
                  <a:prstClr val="black"/>
                </a:solidFill>
                <a:latin typeface="Arial" panose="020B0604020202020204" pitchFamily="34" charset="0"/>
                <a:cs typeface="Arial" panose="020B0604020202020204" pitchFamily="34" charset="0"/>
              </a:rPr>
              <a:t>). </a:t>
            </a:r>
          </a:p>
          <a:p>
            <a:pPr lvl="0"/>
            <a:endParaRPr lang="ru-RU" sz="2000" dirty="0">
              <a:solidFill>
                <a:prstClr val="black"/>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ru-RU" sz="2000" dirty="0">
                <a:solidFill>
                  <a:prstClr val="black"/>
                </a:solidFill>
                <a:latin typeface="Arial" panose="020B0604020202020204" pitchFamily="34" charset="0"/>
                <a:cs typeface="Arial" panose="020B0604020202020204" pitchFamily="34" charset="0"/>
              </a:rPr>
              <a:t>В РЯ также с помощью </a:t>
            </a:r>
            <a:r>
              <a:rPr lang="ru-RU" sz="2000" b="1" dirty="0">
                <a:solidFill>
                  <a:prstClr val="black"/>
                </a:solidFill>
                <a:latin typeface="Arial" panose="020B0604020202020204" pitchFamily="34" charset="0"/>
                <a:cs typeface="Arial" panose="020B0604020202020204" pitchFamily="34" charset="0"/>
              </a:rPr>
              <a:t>суффикса ну</a:t>
            </a:r>
            <a:r>
              <a:rPr lang="ru-RU" sz="2000" dirty="0">
                <a:solidFill>
                  <a:prstClr val="black"/>
                </a:solidFill>
                <a:latin typeface="Arial" panose="020B0604020202020204" pitchFamily="34" charset="0"/>
                <a:cs typeface="Arial" panose="020B0604020202020204" pitchFamily="34" charset="0"/>
              </a:rPr>
              <a:t>, имеющего значение однократности действия (напр.: </a:t>
            </a:r>
            <a:r>
              <a:rPr lang="ru-RU" sz="2000" i="1" dirty="0">
                <a:solidFill>
                  <a:prstClr val="black"/>
                </a:solidFill>
                <a:latin typeface="Arial" panose="020B0604020202020204" pitchFamily="34" charset="0"/>
                <a:cs typeface="Arial" panose="020B0604020202020204" pitchFamily="34" charset="0"/>
              </a:rPr>
              <a:t>кивать </a:t>
            </a:r>
            <a:r>
              <a:rPr lang="ru-RU" sz="2000" dirty="0">
                <a:solidFill>
                  <a:prstClr val="black"/>
                </a:solidFill>
                <a:latin typeface="Arial" panose="020B0604020202020204" pitchFamily="34" charset="0"/>
                <a:cs typeface="Arial" panose="020B0604020202020204" pitchFamily="34" charset="0"/>
              </a:rPr>
              <a:t>х</a:t>
            </a:r>
            <a:r>
              <a:rPr lang="ru-RU" sz="2000" i="1" dirty="0">
                <a:solidFill>
                  <a:prstClr val="black"/>
                </a:solidFill>
                <a:latin typeface="Arial" panose="020B0604020202020204" pitchFamily="34" charset="0"/>
                <a:cs typeface="Arial" panose="020B0604020202020204" pitchFamily="34" charset="0"/>
              </a:rPr>
              <a:t> кивнуть; трогать </a:t>
            </a:r>
            <a:r>
              <a:rPr lang="ru-RU" sz="2000" dirty="0">
                <a:solidFill>
                  <a:prstClr val="black"/>
                </a:solidFill>
                <a:latin typeface="Arial" panose="020B0604020202020204" pitchFamily="34" charset="0"/>
                <a:cs typeface="Arial" panose="020B0604020202020204" pitchFamily="34" charset="0"/>
              </a:rPr>
              <a:t>х</a:t>
            </a:r>
            <a:r>
              <a:rPr lang="ru-RU" sz="2000" i="1" dirty="0">
                <a:solidFill>
                  <a:prstClr val="black"/>
                </a:solidFill>
                <a:latin typeface="Arial" panose="020B0604020202020204" pitchFamily="34" charset="0"/>
                <a:cs typeface="Arial" panose="020B0604020202020204" pitchFamily="34" charset="0"/>
              </a:rPr>
              <a:t> затронуть</a:t>
            </a:r>
            <a:r>
              <a:rPr lang="ru-RU" sz="2000" dirty="0">
                <a:solidFill>
                  <a:prstClr val="black"/>
                </a:solidFill>
                <a:latin typeface="Arial" panose="020B0604020202020204" pitchFamily="34" charset="0"/>
                <a:cs typeface="Arial" panose="020B0604020202020204" pitchFamily="34" charset="0"/>
              </a:rPr>
              <a:t>)</a:t>
            </a:r>
            <a:endParaRPr lang="cs-CZ" sz="2000" dirty="0">
              <a:solidFill>
                <a:prstClr val="black"/>
              </a:solidFill>
              <a:latin typeface="Arial" panose="020B0604020202020204" pitchFamily="34" charset="0"/>
              <a:cs typeface="Arial" panose="020B0604020202020204" pitchFamily="34" charset="0"/>
            </a:endParaRPr>
          </a:p>
          <a:p>
            <a:pPr lvl="0"/>
            <a:r>
              <a:rPr lang="ru-RU" sz="2000" dirty="0">
                <a:solidFill>
                  <a:prstClr val="black"/>
                </a:solidFill>
                <a:latin typeface="Arial" panose="020B0604020202020204" pitchFamily="34" charset="0"/>
                <a:cs typeface="Arial" panose="020B0604020202020204" pitchFamily="34" charset="0"/>
              </a:rPr>
              <a:t>В ЧЯ наблюдаем глаголы мгновенного действия с аффиксом </a:t>
            </a:r>
            <a:r>
              <a:rPr lang="cs-CZ" sz="2000" b="1" dirty="0" err="1">
                <a:solidFill>
                  <a:prstClr val="black"/>
                </a:solidFill>
                <a:latin typeface="Arial" panose="020B0604020202020204" pitchFamily="34" charset="0"/>
                <a:cs typeface="Arial" panose="020B0604020202020204" pitchFamily="34" charset="0"/>
              </a:rPr>
              <a:t>nou</a:t>
            </a:r>
            <a:r>
              <a:rPr lang="cs-CZ" sz="2000" dirty="0">
                <a:solidFill>
                  <a:prstClr val="black"/>
                </a:solidFill>
                <a:latin typeface="Arial" panose="020B0604020202020204" pitchFamily="34" charset="0"/>
                <a:cs typeface="Arial" panose="020B0604020202020204" pitchFamily="34" charset="0"/>
              </a:rPr>
              <a:t> </a:t>
            </a:r>
            <a:r>
              <a:rPr lang="ru-RU" sz="2000" dirty="0">
                <a:solidFill>
                  <a:prstClr val="black"/>
                </a:solidFill>
                <a:latin typeface="Arial" panose="020B0604020202020204" pitchFamily="34" charset="0"/>
                <a:cs typeface="Arial" panose="020B0604020202020204" pitchFamily="34" charset="0"/>
              </a:rPr>
              <a:t>(</a:t>
            </a:r>
            <a:r>
              <a:rPr lang="cs-CZ" sz="2000" dirty="0">
                <a:solidFill>
                  <a:prstClr val="black"/>
                </a:solidFill>
                <a:latin typeface="Arial" panose="020B0604020202020204" pitchFamily="34" charset="0"/>
                <a:cs typeface="Arial" panose="020B0604020202020204" pitchFamily="34" charset="0"/>
              </a:rPr>
              <a:t>dokonavá slovesa okamžitá, </a:t>
            </a:r>
            <a:r>
              <a:rPr lang="ru-RU" sz="2000" dirty="0">
                <a:solidFill>
                  <a:prstClr val="black"/>
                </a:solidFill>
                <a:latin typeface="Arial" panose="020B0604020202020204" pitchFamily="34" charset="0"/>
                <a:cs typeface="Arial" panose="020B0604020202020204" pitchFamily="34" charset="0"/>
              </a:rPr>
              <a:t>напр.: </a:t>
            </a:r>
            <a:r>
              <a:rPr lang="cs-CZ" sz="2000" i="1" dirty="0">
                <a:solidFill>
                  <a:prstClr val="black"/>
                </a:solidFill>
                <a:latin typeface="Arial" panose="020B0604020202020204" pitchFamily="34" charset="0"/>
                <a:cs typeface="Arial" panose="020B0604020202020204" pitchFamily="34" charset="0"/>
              </a:rPr>
              <a:t>tleskat</a:t>
            </a:r>
            <a:r>
              <a:rPr lang="cs-CZ" sz="2000" dirty="0">
                <a:solidFill>
                  <a:prstClr val="black"/>
                </a:solidFill>
                <a:latin typeface="Arial" panose="020B0604020202020204" pitchFamily="34" charset="0"/>
                <a:cs typeface="Arial" panose="020B0604020202020204" pitchFamily="34" charset="0"/>
              </a:rPr>
              <a:t> </a:t>
            </a:r>
            <a:r>
              <a:rPr lang="ru-RU" sz="2000" dirty="0">
                <a:solidFill>
                  <a:prstClr val="black"/>
                </a:solidFill>
                <a:latin typeface="Arial" panose="020B0604020202020204" pitchFamily="34" charset="0"/>
                <a:cs typeface="Arial" panose="020B0604020202020204" pitchFamily="34" charset="0"/>
              </a:rPr>
              <a:t>х</a:t>
            </a:r>
            <a:r>
              <a:rPr lang="cs-CZ" sz="2000" dirty="0">
                <a:solidFill>
                  <a:prstClr val="black"/>
                </a:solidFill>
                <a:latin typeface="Arial" panose="020B0604020202020204" pitchFamily="34" charset="0"/>
                <a:cs typeface="Arial" panose="020B0604020202020204" pitchFamily="34" charset="0"/>
              </a:rPr>
              <a:t> </a:t>
            </a:r>
            <a:r>
              <a:rPr lang="cs-CZ" sz="2000" i="1" dirty="0">
                <a:solidFill>
                  <a:prstClr val="black"/>
                </a:solidFill>
                <a:latin typeface="Arial" panose="020B0604020202020204" pitchFamily="34" charset="0"/>
                <a:cs typeface="Arial" panose="020B0604020202020204" pitchFamily="34" charset="0"/>
              </a:rPr>
              <a:t>tlesknout</a:t>
            </a:r>
            <a:r>
              <a:rPr lang="ru-RU" sz="2000" dirty="0">
                <a:solidFill>
                  <a:prstClr val="black"/>
                </a:solidFill>
                <a:latin typeface="Arial" panose="020B0604020202020204" pitchFamily="34" charset="0"/>
                <a:cs typeface="Arial" panose="020B0604020202020204" pitchFamily="34" charset="0"/>
              </a:rPr>
              <a:t>; </a:t>
            </a:r>
            <a:r>
              <a:rPr lang="cs-CZ" sz="2000" i="1" dirty="0">
                <a:solidFill>
                  <a:prstClr val="black"/>
                </a:solidFill>
                <a:latin typeface="Arial" panose="020B0604020202020204" pitchFamily="34" charset="0"/>
                <a:cs typeface="Arial" panose="020B0604020202020204" pitchFamily="34" charset="0"/>
              </a:rPr>
              <a:t>hvízdat</a:t>
            </a:r>
            <a:r>
              <a:rPr lang="cs-CZ" sz="2000" dirty="0">
                <a:solidFill>
                  <a:prstClr val="black"/>
                </a:solidFill>
                <a:latin typeface="Arial" panose="020B0604020202020204" pitchFamily="34" charset="0"/>
                <a:cs typeface="Arial" panose="020B0604020202020204" pitchFamily="34" charset="0"/>
              </a:rPr>
              <a:t> </a:t>
            </a:r>
            <a:r>
              <a:rPr lang="ru-RU" sz="2000" dirty="0">
                <a:solidFill>
                  <a:prstClr val="black"/>
                </a:solidFill>
                <a:latin typeface="Arial" panose="020B0604020202020204" pitchFamily="34" charset="0"/>
                <a:cs typeface="Arial" panose="020B0604020202020204" pitchFamily="34" charset="0"/>
              </a:rPr>
              <a:t>х</a:t>
            </a:r>
            <a:r>
              <a:rPr lang="cs-CZ" sz="2000" dirty="0">
                <a:solidFill>
                  <a:prstClr val="black"/>
                </a:solidFill>
                <a:latin typeface="Arial" panose="020B0604020202020204" pitchFamily="34" charset="0"/>
                <a:cs typeface="Arial" panose="020B0604020202020204" pitchFamily="34" charset="0"/>
              </a:rPr>
              <a:t> </a:t>
            </a:r>
            <a:r>
              <a:rPr lang="cs-CZ" sz="2000" i="1" dirty="0">
                <a:solidFill>
                  <a:prstClr val="black"/>
                </a:solidFill>
                <a:latin typeface="Arial" panose="020B0604020202020204" pitchFamily="34" charset="0"/>
                <a:cs typeface="Arial" panose="020B0604020202020204" pitchFamily="34" charset="0"/>
              </a:rPr>
              <a:t>hvízdnout</a:t>
            </a:r>
            <a:r>
              <a:rPr lang="ru-RU" sz="2000" dirty="0">
                <a:solidFill>
                  <a:prstClr val="black"/>
                </a:solidFill>
                <a:latin typeface="Arial" panose="020B0604020202020204" pitchFamily="34" charset="0"/>
                <a:cs typeface="Arial" panose="020B0604020202020204" pitchFamily="34" charset="0"/>
              </a:rPr>
              <a:t>)</a:t>
            </a:r>
          </a:p>
          <a:p>
            <a:pPr lvl="0"/>
            <a:endParaRPr lang="ru-RU" sz="2000" dirty="0">
              <a:solidFill>
                <a:prstClr val="black"/>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ru-RU" sz="2000" dirty="0">
                <a:solidFill>
                  <a:prstClr val="black"/>
                </a:solidFill>
                <a:latin typeface="Arial" panose="020B0604020202020204" pitchFamily="34" charset="0"/>
                <a:cs typeface="Arial" panose="020B0604020202020204" pitchFamily="34" charset="0"/>
              </a:rPr>
              <a:t>В РЯ с помощью </a:t>
            </a:r>
            <a:r>
              <a:rPr lang="ru-RU" sz="2000" b="1" dirty="0">
                <a:solidFill>
                  <a:prstClr val="black"/>
                </a:solidFill>
                <a:latin typeface="Arial" panose="020B0604020202020204" pitchFamily="34" charset="0"/>
                <a:cs typeface="Arial" panose="020B0604020202020204" pitchFamily="34" charset="0"/>
              </a:rPr>
              <a:t>изменения места ударения</a:t>
            </a:r>
            <a:r>
              <a:rPr lang="ru-RU" sz="2000" dirty="0">
                <a:solidFill>
                  <a:prstClr val="black"/>
                </a:solidFill>
                <a:latin typeface="Arial" panose="020B0604020202020204" pitchFamily="34" charset="0"/>
                <a:cs typeface="Arial" panose="020B0604020202020204" pitchFamily="34" charset="0"/>
              </a:rPr>
              <a:t> (напр.: </a:t>
            </a:r>
            <a:r>
              <a:rPr lang="ru-RU" sz="2000" i="1" dirty="0">
                <a:solidFill>
                  <a:prstClr val="black"/>
                </a:solidFill>
                <a:latin typeface="Arial" panose="020B0604020202020204" pitchFamily="34" charset="0"/>
                <a:cs typeface="Arial" panose="020B0604020202020204" pitchFamily="34" charset="0"/>
              </a:rPr>
              <a:t>насыпать </a:t>
            </a:r>
            <a:r>
              <a:rPr lang="ru-RU" sz="2000" dirty="0">
                <a:solidFill>
                  <a:prstClr val="black"/>
                </a:solidFill>
                <a:latin typeface="Arial" panose="020B0604020202020204" pitchFamily="34" charset="0"/>
                <a:cs typeface="Arial" panose="020B0604020202020204" pitchFamily="34" charset="0"/>
              </a:rPr>
              <a:t>х</a:t>
            </a:r>
            <a:r>
              <a:rPr lang="ru-RU" sz="2000" i="1" dirty="0">
                <a:solidFill>
                  <a:prstClr val="black"/>
                </a:solidFill>
                <a:latin typeface="Arial" panose="020B0604020202020204" pitchFamily="34" charset="0"/>
                <a:cs typeface="Arial" panose="020B0604020202020204" pitchFamily="34" charset="0"/>
              </a:rPr>
              <a:t> насыпать</a:t>
            </a:r>
            <a:r>
              <a:rPr lang="cs-CZ" sz="2000" i="1" dirty="0">
                <a:solidFill>
                  <a:prstClr val="black"/>
                </a:solidFill>
                <a:latin typeface="Arial" panose="020B0604020202020204" pitchFamily="34" charset="0"/>
                <a:cs typeface="Arial" panose="020B0604020202020204" pitchFamily="34" charset="0"/>
              </a:rPr>
              <a:t>, </a:t>
            </a:r>
            <a:r>
              <a:rPr lang="ru-RU" sz="2000" i="1" dirty="0">
                <a:solidFill>
                  <a:prstClr val="black"/>
                </a:solidFill>
                <a:latin typeface="Arial" panose="020B0604020202020204" pitchFamily="34" charset="0"/>
                <a:cs typeface="Arial" panose="020B0604020202020204" pitchFamily="34" charset="0"/>
              </a:rPr>
              <a:t>отрезать </a:t>
            </a:r>
            <a:r>
              <a:rPr lang="ru-RU" sz="2000" dirty="0">
                <a:solidFill>
                  <a:prstClr val="black"/>
                </a:solidFill>
                <a:latin typeface="Arial" panose="020B0604020202020204" pitchFamily="34" charset="0"/>
                <a:cs typeface="Arial" panose="020B0604020202020204" pitchFamily="34" charset="0"/>
              </a:rPr>
              <a:t>х</a:t>
            </a:r>
            <a:r>
              <a:rPr lang="ru-RU" sz="2000" i="1" dirty="0">
                <a:solidFill>
                  <a:prstClr val="black"/>
                </a:solidFill>
                <a:latin typeface="Arial" panose="020B0604020202020204" pitchFamily="34" charset="0"/>
                <a:cs typeface="Arial" panose="020B0604020202020204" pitchFamily="34" charset="0"/>
              </a:rPr>
              <a:t> отрезать</a:t>
            </a:r>
            <a:r>
              <a:rPr lang="ru-RU" sz="2000" dirty="0">
                <a:solidFill>
                  <a:prstClr val="black"/>
                </a:solidFill>
                <a:latin typeface="Arial" panose="020B0604020202020204" pitchFamily="34" charset="0"/>
                <a:cs typeface="Arial" panose="020B0604020202020204" pitchFamily="34" charset="0"/>
              </a:rPr>
              <a:t>).</a:t>
            </a:r>
            <a:endParaRPr lang="cs-CZ" sz="2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723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E0CA5640-D622-4B7F-A288-A500592C749B}"/>
              </a:ext>
            </a:extLst>
          </p:cNvPr>
          <p:cNvSpPr/>
          <p:nvPr/>
        </p:nvSpPr>
        <p:spPr>
          <a:xfrm>
            <a:off x="2318551" y="1003176"/>
            <a:ext cx="7554897" cy="4308872"/>
          </a:xfrm>
          <a:prstGeom prst="rect">
            <a:avLst/>
          </a:prstGeom>
        </p:spPr>
        <p:txBody>
          <a:bodyPr wrap="square">
            <a:spAutoFit/>
          </a:bodyPr>
          <a:lstStyle/>
          <a:p>
            <a:pPr marL="285750" lvl="0" indent="-285750">
              <a:lnSpc>
                <a:spcPct val="115000"/>
              </a:lnSpc>
              <a:spcAft>
                <a:spcPts val="1000"/>
              </a:spcAft>
              <a:buFont typeface="Wingdings" panose="05000000000000000000" pitchFamily="2" charset="2"/>
              <a:buChar char="Ø"/>
            </a:pPr>
            <a:r>
              <a:rPr lang="ru-RU" sz="2000" b="1" u="sng" dirty="0">
                <a:solidFill>
                  <a:prstClr val="black"/>
                </a:solidFill>
                <a:latin typeface="Arial" panose="020B0604020202020204" pitchFamily="34" charset="0"/>
                <a:ea typeface="Calibri"/>
                <a:cs typeface="Arial" panose="020B0604020202020204" pitchFamily="34" charset="0"/>
              </a:rPr>
              <a:t>Все глагольные формы </a:t>
            </a:r>
            <a:r>
              <a:rPr lang="ru-RU" sz="2000" dirty="0">
                <a:solidFill>
                  <a:prstClr val="black"/>
                </a:solidFill>
                <a:latin typeface="Arial" panose="020B0604020202020204" pitchFamily="34" charset="0"/>
                <a:ea typeface="Calibri"/>
                <a:cs typeface="Arial" panose="020B0604020202020204" pitchFamily="34" charset="0"/>
              </a:rPr>
              <a:t>(личные формы, причастие, деепричастие, инфинитив) имеют характеристики: </a:t>
            </a:r>
          </a:p>
          <a:p>
            <a:pPr lvl="0">
              <a:lnSpc>
                <a:spcPct val="115000"/>
              </a:lnSpc>
              <a:spcAft>
                <a:spcPts val="1000"/>
              </a:spcAft>
            </a:pPr>
            <a:r>
              <a:rPr lang="ru-RU" sz="2000" b="1" dirty="0">
                <a:solidFill>
                  <a:prstClr val="black"/>
                </a:solidFill>
                <a:latin typeface="Arial" panose="020B0604020202020204" pitchFamily="34" charset="0"/>
                <a:ea typeface="Calibri"/>
                <a:cs typeface="Arial" panose="020B0604020202020204" pitchFamily="34" charset="0"/>
              </a:rPr>
              <a:t>вида, залога, возвратности и переходности</a:t>
            </a:r>
            <a:r>
              <a:rPr lang="ru-RU" sz="2000" dirty="0">
                <a:solidFill>
                  <a:prstClr val="black"/>
                </a:solidFill>
                <a:latin typeface="Arial" panose="020B0604020202020204" pitchFamily="34" charset="0"/>
                <a:ea typeface="Calibri"/>
                <a:cs typeface="Arial" panose="020B0604020202020204" pitchFamily="34" charset="0"/>
              </a:rPr>
              <a:t>.</a:t>
            </a:r>
            <a:endParaRPr lang="cs-CZ" sz="2000" dirty="0">
              <a:solidFill>
                <a:prstClr val="black"/>
              </a:solidFill>
              <a:latin typeface="Arial" panose="020B0604020202020204" pitchFamily="34" charset="0"/>
              <a:ea typeface="Calibri"/>
              <a:cs typeface="Arial" panose="020B0604020202020204" pitchFamily="34" charset="0"/>
            </a:endParaRPr>
          </a:p>
          <a:p>
            <a:pPr marL="285750" lvl="0" indent="-285750">
              <a:lnSpc>
                <a:spcPct val="115000"/>
              </a:lnSpc>
              <a:spcAft>
                <a:spcPts val="1000"/>
              </a:spcAft>
              <a:buFont typeface="Wingdings" panose="05000000000000000000" pitchFamily="2" charset="2"/>
              <a:buChar char="Ø"/>
            </a:pPr>
            <a:endParaRPr lang="cs-CZ" sz="2000" dirty="0">
              <a:solidFill>
                <a:prstClr val="black"/>
              </a:solidFill>
              <a:latin typeface="Arial" panose="020B0604020202020204" pitchFamily="34" charset="0"/>
              <a:ea typeface="Calibri"/>
              <a:cs typeface="Arial" panose="020B0604020202020204" pitchFamily="34" charset="0"/>
            </a:endParaRPr>
          </a:p>
          <a:p>
            <a:pPr marL="285750" lvl="0" indent="-285750">
              <a:lnSpc>
                <a:spcPct val="115000"/>
              </a:lnSpc>
              <a:spcAft>
                <a:spcPts val="1000"/>
              </a:spcAft>
              <a:buFont typeface="Wingdings" panose="05000000000000000000" pitchFamily="2" charset="2"/>
              <a:buChar char="Ø"/>
            </a:pPr>
            <a:r>
              <a:rPr lang="ru-RU" sz="2000" b="1" u="sng" dirty="0">
                <a:solidFill>
                  <a:prstClr val="black"/>
                </a:solidFill>
                <a:latin typeface="Arial" panose="020B0604020202020204" pitchFamily="34" charset="0"/>
                <a:ea typeface="Calibri"/>
                <a:cs typeface="Arial" panose="020B0604020202020204" pitchFamily="34" charset="0"/>
              </a:rPr>
              <a:t>Личные формы </a:t>
            </a:r>
            <a:r>
              <a:rPr lang="ru-RU" sz="2000" dirty="0">
                <a:solidFill>
                  <a:prstClr val="black"/>
                </a:solidFill>
                <a:latin typeface="Arial" panose="020B0604020202020204" pitchFamily="34" charset="0"/>
                <a:ea typeface="Calibri"/>
                <a:cs typeface="Arial" panose="020B0604020202020204" pitchFamily="34" charset="0"/>
              </a:rPr>
              <a:t>могут изменяться по:</a:t>
            </a:r>
          </a:p>
          <a:p>
            <a:pPr lvl="0">
              <a:lnSpc>
                <a:spcPct val="115000"/>
              </a:lnSpc>
              <a:spcAft>
                <a:spcPts val="1000"/>
              </a:spcAft>
            </a:pPr>
            <a:r>
              <a:rPr lang="ru-RU" sz="2000" b="1" dirty="0">
                <a:solidFill>
                  <a:prstClr val="black"/>
                </a:solidFill>
                <a:latin typeface="Arial" panose="020B0604020202020204" pitchFamily="34" charset="0"/>
                <a:ea typeface="Calibri"/>
                <a:cs typeface="Arial" panose="020B0604020202020204" pitchFamily="34" charset="0"/>
              </a:rPr>
              <a:t>наклонениям, временам, лицам, числам и родам</a:t>
            </a:r>
            <a:r>
              <a:rPr lang="ru-RU" sz="2000" dirty="0">
                <a:solidFill>
                  <a:prstClr val="black"/>
                </a:solidFill>
                <a:latin typeface="Arial" panose="020B0604020202020204" pitchFamily="34" charset="0"/>
                <a:ea typeface="Calibri"/>
                <a:cs typeface="Arial" panose="020B0604020202020204" pitchFamily="34" charset="0"/>
              </a:rPr>
              <a:t> (в прошедшем времени).</a:t>
            </a:r>
            <a:endParaRPr lang="cs-CZ" sz="2000" dirty="0">
              <a:solidFill>
                <a:prstClr val="black"/>
              </a:solidFill>
              <a:latin typeface="Arial" panose="020B0604020202020204" pitchFamily="34" charset="0"/>
              <a:ea typeface="Calibri"/>
              <a:cs typeface="Arial" panose="020B0604020202020204" pitchFamily="34" charset="0"/>
            </a:endParaRPr>
          </a:p>
          <a:p>
            <a:pPr marL="285750" lvl="0" indent="-285750">
              <a:lnSpc>
                <a:spcPct val="115000"/>
              </a:lnSpc>
              <a:spcAft>
                <a:spcPts val="1000"/>
              </a:spcAft>
              <a:buFont typeface="Wingdings" panose="05000000000000000000" pitchFamily="2" charset="2"/>
              <a:buChar char="Ø"/>
            </a:pPr>
            <a:endParaRPr lang="cs-CZ" sz="2000" dirty="0">
              <a:solidFill>
                <a:prstClr val="black"/>
              </a:solidFill>
              <a:latin typeface="Arial" panose="020B0604020202020204" pitchFamily="34" charset="0"/>
              <a:ea typeface="Calibri"/>
              <a:cs typeface="Arial" panose="020B0604020202020204" pitchFamily="34" charset="0"/>
            </a:endParaRPr>
          </a:p>
          <a:p>
            <a:pPr marL="285750" lvl="0" indent="-285750">
              <a:buFont typeface="Wingdings" panose="05000000000000000000" pitchFamily="2" charset="2"/>
              <a:buChar char="Ø"/>
            </a:pPr>
            <a:r>
              <a:rPr lang="ru-RU" sz="2000" b="1" u="sng" dirty="0">
                <a:solidFill>
                  <a:prstClr val="black"/>
                </a:solidFill>
                <a:latin typeface="Arial" panose="020B0604020202020204" pitchFamily="34" charset="0"/>
                <a:ea typeface="Calibri"/>
                <a:cs typeface="Arial" panose="020B0604020202020204" pitchFamily="34" charset="0"/>
              </a:rPr>
              <a:t>Причастие</a:t>
            </a:r>
            <a:r>
              <a:rPr lang="ru-RU" sz="2000" dirty="0">
                <a:solidFill>
                  <a:prstClr val="black"/>
                </a:solidFill>
                <a:latin typeface="Arial" panose="020B0604020202020204" pitchFamily="34" charset="0"/>
                <a:ea typeface="Calibri"/>
                <a:cs typeface="Arial" panose="020B0604020202020204" pitchFamily="34" charset="0"/>
              </a:rPr>
              <a:t>, как глагольно-именная форма может изменяться по </a:t>
            </a:r>
            <a:r>
              <a:rPr lang="ru-RU" sz="2000" b="1" dirty="0">
                <a:solidFill>
                  <a:prstClr val="black"/>
                </a:solidFill>
                <a:latin typeface="Arial" panose="020B0604020202020204" pitchFamily="34" charset="0"/>
                <a:ea typeface="Calibri"/>
                <a:cs typeface="Arial" panose="020B0604020202020204" pitchFamily="34" charset="0"/>
              </a:rPr>
              <a:t>падежам </a:t>
            </a:r>
            <a:r>
              <a:rPr lang="ru-RU" sz="2000" dirty="0">
                <a:solidFill>
                  <a:prstClr val="black"/>
                </a:solidFill>
                <a:latin typeface="Arial" panose="020B0604020202020204" pitchFamily="34" charset="0"/>
                <a:ea typeface="Calibri"/>
                <a:cs typeface="Arial" panose="020B0604020202020204" pitchFamily="34" charset="0"/>
              </a:rPr>
              <a:t>и по </a:t>
            </a:r>
            <a:r>
              <a:rPr lang="ru-RU" sz="2000" b="1" dirty="0">
                <a:solidFill>
                  <a:prstClr val="black"/>
                </a:solidFill>
                <a:latin typeface="Arial" panose="020B0604020202020204" pitchFamily="34" charset="0"/>
                <a:ea typeface="Calibri"/>
                <a:cs typeface="Arial" panose="020B0604020202020204" pitchFamily="34" charset="0"/>
              </a:rPr>
              <a:t>родам</a:t>
            </a:r>
            <a:r>
              <a:rPr lang="ru-RU" sz="2000" dirty="0">
                <a:solidFill>
                  <a:prstClr val="black"/>
                </a:solidFill>
                <a:latin typeface="Arial" panose="020B0604020202020204" pitchFamily="34" charset="0"/>
                <a:ea typeface="Calibri"/>
                <a:cs typeface="Arial" panose="020B0604020202020204" pitchFamily="34" charset="0"/>
              </a:rPr>
              <a:t>.</a:t>
            </a:r>
            <a:endParaRPr lang="cs-CZ" sz="2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42342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DB558914-69B9-434D-820D-480917B13F89}"/>
              </a:ext>
            </a:extLst>
          </p:cNvPr>
          <p:cNvSpPr/>
          <p:nvPr/>
        </p:nvSpPr>
        <p:spPr>
          <a:xfrm>
            <a:off x="2189826" y="1204706"/>
            <a:ext cx="7812348" cy="4093428"/>
          </a:xfrm>
          <a:prstGeom prst="rect">
            <a:avLst/>
          </a:prstGeom>
        </p:spPr>
        <p:txBody>
          <a:bodyPr wrap="square">
            <a:spAutoFit/>
          </a:bodyPr>
          <a:lstStyle/>
          <a:p>
            <a:pPr marL="285750" lvl="0" indent="-285750">
              <a:buFont typeface="Arial" panose="020B0604020202020204" pitchFamily="34" charset="0"/>
              <a:buChar char="•"/>
            </a:pPr>
            <a:r>
              <a:rPr lang="ru-RU" sz="2000" b="1" u="sng" dirty="0" err="1">
                <a:solidFill>
                  <a:prstClr val="black"/>
                </a:solidFill>
                <a:latin typeface="Arial" panose="020B0604020202020204" pitchFamily="34" charset="0"/>
                <a:cs typeface="Arial" panose="020B0604020202020204" pitchFamily="34" charset="0"/>
              </a:rPr>
              <a:t>Имперфективация</a:t>
            </a:r>
            <a:r>
              <a:rPr lang="ru-RU" sz="2000" dirty="0">
                <a:solidFill>
                  <a:prstClr val="black"/>
                </a:solidFill>
                <a:latin typeface="Arial" panose="020B0604020202020204" pitchFamily="34" charset="0"/>
                <a:cs typeface="Arial" panose="020B0604020202020204" pitchFamily="34" charset="0"/>
              </a:rPr>
              <a:t> осуществляется в основном с помощью разнообразных </a:t>
            </a:r>
            <a:r>
              <a:rPr lang="ru-RU" sz="2000" b="1" dirty="0">
                <a:solidFill>
                  <a:prstClr val="black"/>
                </a:solidFill>
                <a:latin typeface="Arial" panose="020B0604020202020204" pitchFamily="34" charset="0"/>
                <a:cs typeface="Arial" panose="020B0604020202020204" pitchFamily="34" charset="0"/>
              </a:rPr>
              <a:t>суффиксов</a:t>
            </a:r>
            <a:r>
              <a:rPr lang="ru-RU" sz="2000" dirty="0">
                <a:solidFill>
                  <a:prstClr val="black"/>
                </a:solidFill>
                <a:latin typeface="Arial" panose="020B0604020202020204" pitchFamily="34" charset="0"/>
                <a:cs typeface="Arial" panose="020B0604020202020204" pitchFamily="34" charset="0"/>
              </a:rPr>
              <a:t> (напр.: </a:t>
            </a:r>
            <a:r>
              <a:rPr lang="ru-RU" sz="2000" i="1" dirty="0" err="1">
                <a:solidFill>
                  <a:prstClr val="black"/>
                </a:solidFill>
                <a:latin typeface="Arial" panose="020B0604020202020204" pitchFamily="34" charset="0"/>
                <a:cs typeface="Arial" panose="020B0604020202020204" pitchFamily="34" charset="0"/>
              </a:rPr>
              <a:t>dostat</a:t>
            </a:r>
            <a:r>
              <a:rPr lang="ru-RU" sz="2000" i="1" dirty="0">
                <a:solidFill>
                  <a:prstClr val="black"/>
                </a:solidFill>
                <a:latin typeface="Arial" panose="020B0604020202020204" pitchFamily="34" charset="0"/>
                <a:cs typeface="Arial" panose="020B0604020202020204" pitchFamily="34" charset="0"/>
              </a:rPr>
              <a:t> </a:t>
            </a:r>
            <a:r>
              <a:rPr lang="ru-RU" sz="2000" dirty="0">
                <a:solidFill>
                  <a:prstClr val="black"/>
                </a:solidFill>
                <a:latin typeface="Arial" panose="020B0604020202020204" pitchFamily="34" charset="0"/>
                <a:cs typeface="Arial" panose="020B0604020202020204" pitchFamily="34" charset="0"/>
              </a:rPr>
              <a:t>х</a:t>
            </a:r>
            <a:r>
              <a:rPr lang="ru-RU" sz="2000" i="1" dirty="0">
                <a:solidFill>
                  <a:prstClr val="black"/>
                </a:solidFill>
                <a:latin typeface="Arial" panose="020B0604020202020204" pitchFamily="34" charset="0"/>
                <a:cs typeface="Arial" panose="020B0604020202020204" pitchFamily="34" charset="0"/>
              </a:rPr>
              <a:t> </a:t>
            </a:r>
            <a:r>
              <a:rPr lang="ru-RU" sz="2000" i="1" dirty="0" err="1">
                <a:solidFill>
                  <a:prstClr val="black"/>
                </a:solidFill>
                <a:latin typeface="Arial" panose="020B0604020202020204" pitchFamily="34" charset="0"/>
                <a:cs typeface="Arial" panose="020B0604020202020204" pitchFamily="34" charset="0"/>
              </a:rPr>
              <a:t>dostávat</a:t>
            </a:r>
            <a:r>
              <a:rPr lang="ru-RU" sz="2000" i="1" dirty="0">
                <a:solidFill>
                  <a:prstClr val="black"/>
                </a:solidFill>
                <a:latin typeface="Arial" panose="020B0604020202020204" pitchFamily="34" charset="0"/>
                <a:cs typeface="Arial" panose="020B0604020202020204" pitchFamily="34" charset="0"/>
              </a:rPr>
              <a:t>; рассказать </a:t>
            </a:r>
            <a:r>
              <a:rPr lang="ru-RU" sz="2000" dirty="0">
                <a:solidFill>
                  <a:prstClr val="black"/>
                </a:solidFill>
                <a:latin typeface="Arial" panose="020B0604020202020204" pitchFamily="34" charset="0"/>
                <a:cs typeface="Arial" panose="020B0604020202020204" pitchFamily="34" charset="0"/>
              </a:rPr>
              <a:t>х</a:t>
            </a:r>
            <a:r>
              <a:rPr lang="ru-RU" sz="2000" i="1" dirty="0">
                <a:solidFill>
                  <a:prstClr val="black"/>
                </a:solidFill>
                <a:latin typeface="Arial" panose="020B0604020202020204" pitchFamily="34" charset="0"/>
                <a:cs typeface="Arial" panose="020B0604020202020204" pitchFamily="34" charset="0"/>
              </a:rPr>
              <a:t> рассказывать</a:t>
            </a:r>
            <a:r>
              <a:rPr lang="ru-RU" sz="2000" dirty="0">
                <a:solidFill>
                  <a:prstClr val="black"/>
                </a:solidFill>
                <a:latin typeface="Arial" panose="020B0604020202020204" pitchFamily="34" charset="0"/>
                <a:cs typeface="Arial" panose="020B0604020202020204" pitchFamily="34" charset="0"/>
              </a:rPr>
              <a:t>). </a:t>
            </a:r>
          </a:p>
          <a:p>
            <a:pPr lvl="0"/>
            <a:endParaRPr lang="ru-RU" sz="2000" dirty="0">
              <a:solidFill>
                <a:prstClr val="black"/>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ru-RU" sz="2000" dirty="0">
                <a:solidFill>
                  <a:prstClr val="black"/>
                </a:solidFill>
                <a:latin typeface="Arial" panose="020B0604020202020204" pitchFamily="34" charset="0"/>
                <a:cs typeface="Arial" panose="020B0604020202020204" pitchFamily="34" charset="0"/>
              </a:rPr>
              <a:t>В ЧЯ, кроме того, возможно в принципе парадигматическое образование </a:t>
            </a:r>
            <a:r>
              <a:rPr lang="ru-RU" sz="2000" b="1" dirty="0">
                <a:solidFill>
                  <a:prstClr val="black"/>
                </a:solidFill>
                <a:latin typeface="Arial" panose="020B0604020202020204" pitchFamily="34" charset="0"/>
                <a:cs typeface="Arial" panose="020B0604020202020204" pitchFamily="34" charset="0"/>
              </a:rPr>
              <a:t>многократных</a:t>
            </a:r>
            <a:r>
              <a:rPr lang="ru-RU" sz="2000" dirty="0">
                <a:solidFill>
                  <a:prstClr val="black"/>
                </a:solidFill>
                <a:latin typeface="Arial" panose="020B0604020202020204" pitchFamily="34" charset="0"/>
                <a:cs typeface="Arial" panose="020B0604020202020204" pitchFamily="34" charset="0"/>
              </a:rPr>
              <a:t> глаголов типа </a:t>
            </a:r>
            <a:r>
              <a:rPr lang="ru-RU" sz="2000" i="1" dirty="0" err="1">
                <a:solidFill>
                  <a:prstClr val="black"/>
                </a:solidFill>
                <a:latin typeface="Arial" panose="020B0604020202020204" pitchFamily="34" charset="0"/>
                <a:cs typeface="Arial" panose="020B0604020202020204" pitchFamily="34" charset="0"/>
              </a:rPr>
              <a:t>dělat</a:t>
            </a:r>
            <a:r>
              <a:rPr lang="ru-RU" sz="2000" i="1" dirty="0">
                <a:solidFill>
                  <a:prstClr val="black"/>
                </a:solidFill>
                <a:latin typeface="Arial" panose="020B0604020202020204" pitchFamily="34" charset="0"/>
                <a:cs typeface="Arial" panose="020B0604020202020204" pitchFamily="34" charset="0"/>
              </a:rPr>
              <a:t> </a:t>
            </a:r>
            <a:r>
              <a:rPr lang="ru-RU" sz="2000" dirty="0">
                <a:solidFill>
                  <a:prstClr val="black"/>
                </a:solidFill>
                <a:latin typeface="Arial" panose="020B0604020202020204" pitchFamily="34" charset="0"/>
                <a:cs typeface="Arial" panose="020B0604020202020204" pitchFamily="34" charset="0"/>
              </a:rPr>
              <a:t>х</a:t>
            </a:r>
            <a:r>
              <a:rPr lang="ru-RU" sz="2000" i="1" dirty="0">
                <a:solidFill>
                  <a:prstClr val="black"/>
                </a:solidFill>
                <a:latin typeface="Arial" panose="020B0604020202020204" pitchFamily="34" charset="0"/>
                <a:cs typeface="Arial" panose="020B0604020202020204" pitchFamily="34" charset="0"/>
              </a:rPr>
              <a:t> </a:t>
            </a:r>
            <a:r>
              <a:rPr lang="ru-RU" sz="2000" i="1" dirty="0" err="1">
                <a:solidFill>
                  <a:prstClr val="black"/>
                </a:solidFill>
                <a:latin typeface="Arial" panose="020B0604020202020204" pitchFamily="34" charset="0"/>
                <a:cs typeface="Arial" panose="020B0604020202020204" pitchFamily="34" charset="0"/>
              </a:rPr>
              <a:t>dělávat</a:t>
            </a:r>
            <a:r>
              <a:rPr lang="ru-RU" sz="2000" dirty="0">
                <a:solidFill>
                  <a:prstClr val="black"/>
                </a:solidFill>
                <a:latin typeface="Arial" panose="020B0604020202020204" pitchFamily="34" charset="0"/>
                <a:cs typeface="Arial" panose="020B0604020202020204" pitchFamily="34" charset="0"/>
              </a:rPr>
              <a:t>, в то время как литературный РЯ избегает форм типа </a:t>
            </a:r>
            <a:r>
              <a:rPr lang="ru-RU" sz="2000" i="1" dirty="0">
                <a:solidFill>
                  <a:prstClr val="black"/>
                </a:solidFill>
                <a:latin typeface="Arial" panose="020B0604020202020204" pitchFamily="34" charset="0"/>
                <a:cs typeface="Arial" panose="020B0604020202020204" pitchFamily="34" charset="0"/>
              </a:rPr>
              <a:t>хаживал</a:t>
            </a:r>
            <a:r>
              <a:rPr lang="ru-RU" sz="2000" dirty="0">
                <a:solidFill>
                  <a:prstClr val="black"/>
                </a:solidFill>
                <a:latin typeface="Arial" panose="020B0604020202020204" pitchFamily="34" charset="0"/>
                <a:cs typeface="Arial" panose="020B0604020202020204" pitchFamily="34" charset="0"/>
              </a:rPr>
              <a:t>. </a:t>
            </a:r>
          </a:p>
          <a:p>
            <a:pPr lvl="0"/>
            <a:endParaRPr lang="ru-RU" sz="2000" dirty="0">
              <a:solidFill>
                <a:prstClr val="black"/>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ru-RU" sz="2000" dirty="0">
                <a:solidFill>
                  <a:prstClr val="black"/>
                </a:solidFill>
                <a:latin typeface="Arial" panose="020B0604020202020204" pitchFamily="34" charset="0"/>
                <a:cs typeface="Arial" panose="020B0604020202020204" pitchFamily="34" charset="0"/>
              </a:rPr>
              <a:t>Далее возможно образование видовых пар при </a:t>
            </a:r>
            <a:r>
              <a:rPr lang="ru-RU" sz="2000" b="1" dirty="0">
                <a:solidFill>
                  <a:prstClr val="black"/>
                </a:solidFill>
                <a:latin typeface="Arial" panose="020B0604020202020204" pitchFamily="34" charset="0"/>
                <a:cs typeface="Arial" panose="020B0604020202020204" pitchFamily="34" charset="0"/>
              </a:rPr>
              <a:t>изменении основы</a:t>
            </a:r>
            <a:r>
              <a:rPr lang="ru-RU" sz="2000" dirty="0">
                <a:solidFill>
                  <a:prstClr val="black"/>
                </a:solidFill>
                <a:latin typeface="Arial" panose="020B0604020202020204" pitchFamily="34" charset="0"/>
                <a:cs typeface="Arial" panose="020B0604020202020204" pitchFamily="34" charset="0"/>
              </a:rPr>
              <a:t> (напр.: </a:t>
            </a:r>
            <a:r>
              <a:rPr lang="ru-RU" sz="2000" i="1" dirty="0" err="1">
                <a:solidFill>
                  <a:prstClr val="black"/>
                </a:solidFill>
                <a:latin typeface="Arial" panose="020B0604020202020204" pitchFamily="34" charset="0"/>
                <a:cs typeface="Arial" panose="020B0604020202020204" pitchFamily="34" charset="0"/>
              </a:rPr>
              <a:t>přinést</a:t>
            </a:r>
            <a:r>
              <a:rPr lang="ru-RU" sz="2000" i="1" dirty="0">
                <a:solidFill>
                  <a:prstClr val="black"/>
                </a:solidFill>
                <a:latin typeface="Arial" panose="020B0604020202020204" pitchFamily="34" charset="0"/>
                <a:cs typeface="Arial" panose="020B0604020202020204" pitchFamily="34" charset="0"/>
              </a:rPr>
              <a:t> </a:t>
            </a:r>
            <a:r>
              <a:rPr lang="ru-RU" sz="2000" dirty="0">
                <a:solidFill>
                  <a:prstClr val="black"/>
                </a:solidFill>
                <a:latin typeface="Arial" panose="020B0604020202020204" pitchFamily="34" charset="0"/>
                <a:cs typeface="Arial" panose="020B0604020202020204" pitchFamily="34" charset="0"/>
              </a:rPr>
              <a:t>х</a:t>
            </a:r>
            <a:r>
              <a:rPr lang="ru-RU" sz="2000" i="1" dirty="0">
                <a:solidFill>
                  <a:prstClr val="black"/>
                </a:solidFill>
                <a:latin typeface="Arial" panose="020B0604020202020204" pitchFamily="34" charset="0"/>
                <a:cs typeface="Arial" panose="020B0604020202020204" pitchFamily="34" charset="0"/>
              </a:rPr>
              <a:t> </a:t>
            </a:r>
            <a:r>
              <a:rPr lang="ru-RU" sz="2000" i="1" dirty="0" err="1">
                <a:solidFill>
                  <a:prstClr val="black"/>
                </a:solidFill>
                <a:latin typeface="Arial" panose="020B0604020202020204" pitchFamily="34" charset="0"/>
                <a:cs typeface="Arial" panose="020B0604020202020204" pitchFamily="34" charset="0"/>
              </a:rPr>
              <a:t>přinášet</a:t>
            </a:r>
            <a:r>
              <a:rPr lang="ru-RU" sz="2000" i="1" dirty="0">
                <a:solidFill>
                  <a:prstClr val="black"/>
                </a:solidFill>
                <a:latin typeface="Arial" panose="020B0604020202020204" pitchFamily="34" charset="0"/>
                <a:cs typeface="Arial" panose="020B0604020202020204" pitchFamily="34" charset="0"/>
              </a:rPr>
              <a:t>; принести </a:t>
            </a:r>
            <a:r>
              <a:rPr lang="ru-RU" sz="2000" dirty="0">
                <a:solidFill>
                  <a:prstClr val="black"/>
                </a:solidFill>
                <a:latin typeface="Arial" panose="020B0604020202020204" pitchFamily="34" charset="0"/>
                <a:cs typeface="Arial" panose="020B0604020202020204" pitchFamily="34" charset="0"/>
              </a:rPr>
              <a:t>х</a:t>
            </a:r>
            <a:r>
              <a:rPr lang="ru-RU" sz="2000" i="1" dirty="0">
                <a:solidFill>
                  <a:prstClr val="black"/>
                </a:solidFill>
                <a:latin typeface="Arial" panose="020B0604020202020204" pitchFamily="34" charset="0"/>
                <a:cs typeface="Arial" panose="020B0604020202020204" pitchFamily="34" charset="0"/>
              </a:rPr>
              <a:t> приносить</a:t>
            </a:r>
            <a:r>
              <a:rPr lang="ru-RU" sz="2000" dirty="0">
                <a:solidFill>
                  <a:prstClr val="black"/>
                </a:solidFill>
                <a:latin typeface="Arial" panose="020B0604020202020204" pitchFamily="34" charset="0"/>
                <a:cs typeface="Arial" panose="020B0604020202020204" pitchFamily="34" charset="0"/>
              </a:rPr>
              <a:t>).</a:t>
            </a:r>
          </a:p>
          <a:p>
            <a:pPr lvl="0"/>
            <a:endParaRPr lang="ru-RU" sz="2000" dirty="0">
              <a:solidFill>
                <a:prstClr val="black"/>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ru-RU" sz="2000" dirty="0">
                <a:solidFill>
                  <a:prstClr val="black"/>
                </a:solidFill>
                <a:latin typeface="Arial" panose="020B0604020202020204" pitchFamily="34" charset="0"/>
                <a:cs typeface="Arial" panose="020B0604020202020204" pitchFamily="34" charset="0"/>
              </a:rPr>
              <a:t>Для обоих языков типично существование </a:t>
            </a:r>
            <a:r>
              <a:rPr lang="ru-RU" sz="2000" b="1" dirty="0">
                <a:solidFill>
                  <a:prstClr val="black"/>
                </a:solidFill>
                <a:latin typeface="Arial" panose="020B0604020202020204" pitchFamily="34" charset="0"/>
                <a:cs typeface="Arial" panose="020B0604020202020204" pitchFamily="34" charset="0"/>
              </a:rPr>
              <a:t>супплетивных </a:t>
            </a:r>
            <a:r>
              <a:rPr lang="ru-RU" sz="2000" dirty="0">
                <a:solidFill>
                  <a:prstClr val="black"/>
                </a:solidFill>
                <a:latin typeface="Arial" panose="020B0604020202020204" pitchFamily="34" charset="0"/>
                <a:cs typeface="Arial" panose="020B0604020202020204" pitchFamily="34" charset="0"/>
              </a:rPr>
              <a:t>видовых пар (напр.: </a:t>
            </a:r>
            <a:r>
              <a:rPr lang="ru-RU" sz="2000" i="1" dirty="0">
                <a:solidFill>
                  <a:prstClr val="black"/>
                </a:solidFill>
                <a:latin typeface="Arial" panose="020B0604020202020204" pitchFamily="34" charset="0"/>
                <a:cs typeface="Arial" panose="020B0604020202020204" pitchFamily="34" charset="0"/>
              </a:rPr>
              <a:t>взять</a:t>
            </a:r>
            <a:r>
              <a:rPr lang="ru-RU" sz="2000" dirty="0">
                <a:solidFill>
                  <a:prstClr val="black"/>
                </a:solidFill>
                <a:latin typeface="Arial" panose="020B0604020202020204" pitchFamily="34" charset="0"/>
                <a:cs typeface="Arial" panose="020B0604020202020204" pitchFamily="34" charset="0"/>
              </a:rPr>
              <a:t> х </a:t>
            </a:r>
            <a:r>
              <a:rPr lang="ru-RU" sz="2000" i="1" dirty="0">
                <a:solidFill>
                  <a:prstClr val="black"/>
                </a:solidFill>
                <a:latin typeface="Arial" panose="020B0604020202020204" pitchFamily="34" charset="0"/>
                <a:cs typeface="Arial" panose="020B0604020202020204" pitchFamily="34" charset="0"/>
              </a:rPr>
              <a:t>брать; </a:t>
            </a:r>
            <a:r>
              <a:rPr lang="ru-RU" sz="2000" i="1" dirty="0" err="1">
                <a:solidFill>
                  <a:prstClr val="black"/>
                </a:solidFill>
                <a:latin typeface="Arial" panose="020B0604020202020204" pitchFamily="34" charset="0"/>
                <a:cs typeface="Arial" panose="020B0604020202020204" pitchFamily="34" charset="0"/>
              </a:rPr>
              <a:t>vzít</a:t>
            </a:r>
            <a:r>
              <a:rPr lang="ru-RU" sz="2000" dirty="0">
                <a:solidFill>
                  <a:prstClr val="black"/>
                </a:solidFill>
                <a:latin typeface="Arial" panose="020B0604020202020204" pitchFamily="34" charset="0"/>
                <a:cs typeface="Arial" panose="020B0604020202020204" pitchFamily="34" charset="0"/>
              </a:rPr>
              <a:t> х </a:t>
            </a:r>
            <a:r>
              <a:rPr lang="ru-RU" sz="2000" i="1" dirty="0" err="1">
                <a:solidFill>
                  <a:prstClr val="black"/>
                </a:solidFill>
                <a:latin typeface="Arial" panose="020B0604020202020204" pitchFamily="34" charset="0"/>
                <a:cs typeface="Arial" panose="020B0604020202020204" pitchFamily="34" charset="0"/>
              </a:rPr>
              <a:t>brát</a:t>
            </a:r>
            <a:r>
              <a:rPr lang="ru-RU" sz="2000" dirty="0">
                <a:solidFill>
                  <a:prstClr val="black"/>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740127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32F0DCF5-C59B-4FA0-B33A-C17844EBF719}"/>
              </a:ext>
            </a:extLst>
          </p:cNvPr>
          <p:cNvSpPr/>
          <p:nvPr/>
        </p:nvSpPr>
        <p:spPr>
          <a:xfrm>
            <a:off x="2228295" y="1597236"/>
            <a:ext cx="7741328" cy="3477875"/>
          </a:xfrm>
          <a:prstGeom prst="rect">
            <a:avLst/>
          </a:prstGeom>
        </p:spPr>
        <p:txBody>
          <a:bodyPr wrap="square">
            <a:spAutoFit/>
          </a:bodyPr>
          <a:lstStyle/>
          <a:p>
            <a:r>
              <a:rPr lang="ru-RU" sz="2000" b="1" dirty="0">
                <a:solidFill>
                  <a:prstClr val="black"/>
                </a:solidFill>
                <a:latin typeface="Arial" panose="020B0604020202020204" pitchFamily="34" charset="0"/>
                <a:ea typeface="Times New Roman"/>
                <a:cs typeface="Arial" panose="020B0604020202020204" pitchFamily="34" charset="0"/>
              </a:rPr>
              <a:t>Существование сходных формообразующих средств </a:t>
            </a:r>
            <a:r>
              <a:rPr lang="ru-RU" sz="2000" b="1" u="sng" dirty="0">
                <a:solidFill>
                  <a:prstClr val="black"/>
                </a:solidFill>
                <a:latin typeface="Arial" panose="020B0604020202020204" pitchFamily="34" charset="0"/>
                <a:ea typeface="Times New Roman"/>
                <a:cs typeface="Arial" panose="020B0604020202020204" pitchFamily="34" charset="0"/>
              </a:rPr>
              <a:t>не означает их параллельного использования</a:t>
            </a:r>
            <a:r>
              <a:rPr lang="ru-RU" sz="2000" b="1" dirty="0">
                <a:solidFill>
                  <a:prstClr val="black"/>
                </a:solidFill>
                <a:latin typeface="Arial" panose="020B0604020202020204" pitchFamily="34" charset="0"/>
                <a:ea typeface="Times New Roman"/>
                <a:cs typeface="Arial" panose="020B0604020202020204" pitchFamily="34" charset="0"/>
              </a:rPr>
              <a:t> </a:t>
            </a:r>
            <a:r>
              <a:rPr lang="ru-RU" sz="2000" dirty="0">
                <a:solidFill>
                  <a:prstClr val="black"/>
                </a:solidFill>
                <a:latin typeface="Arial" panose="020B0604020202020204" pitchFamily="34" charset="0"/>
                <a:ea typeface="Times New Roman"/>
                <a:cs typeface="Arial" panose="020B0604020202020204" pitchFamily="34" charset="0"/>
              </a:rPr>
              <a:t>обоими языками - для каждого из приведенных способов образования видовых пар можно привести примеры межъязыковой асимметрии.</a:t>
            </a:r>
          </a:p>
          <a:p>
            <a:endParaRPr lang="ru-RU" sz="2000" dirty="0">
              <a:solidFill>
                <a:prstClr val="black"/>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ru-RU" sz="2000" dirty="0">
                <a:solidFill>
                  <a:prstClr val="black"/>
                </a:solidFill>
                <a:latin typeface="Arial" panose="020B0604020202020204" pitchFamily="34" charset="0"/>
                <a:ea typeface="Times New Roman"/>
                <a:cs typeface="Arial" panose="020B0604020202020204" pitchFamily="34" charset="0"/>
              </a:rPr>
              <a:t>глагол, имеющий форму только НСВ в одном языке может иметь эквивалент в виде видовой пары в другом языке (</a:t>
            </a:r>
            <a:r>
              <a:rPr lang="cs-CZ" sz="2000" i="1" dirty="0">
                <a:solidFill>
                  <a:prstClr val="black"/>
                </a:solidFill>
                <a:latin typeface="Arial" panose="020B0604020202020204" pitchFamily="34" charset="0"/>
                <a:ea typeface="Times New Roman"/>
                <a:cs typeface="Arial" panose="020B0604020202020204" pitchFamily="34" charset="0"/>
              </a:rPr>
              <a:t>chtít</a:t>
            </a:r>
            <a:r>
              <a:rPr lang="ru-RU" sz="2000" dirty="0">
                <a:solidFill>
                  <a:prstClr val="black"/>
                </a:solidFill>
                <a:latin typeface="Arial" panose="020B0604020202020204" pitchFamily="34" charset="0"/>
                <a:ea typeface="Times New Roman"/>
                <a:cs typeface="Arial" panose="020B0604020202020204" pitchFamily="34" charset="0"/>
              </a:rPr>
              <a:t> х </a:t>
            </a:r>
            <a:r>
              <a:rPr lang="ru-RU" sz="2000" i="1" dirty="0">
                <a:solidFill>
                  <a:prstClr val="black"/>
                </a:solidFill>
                <a:latin typeface="Arial" panose="020B0604020202020204" pitchFamily="34" charset="0"/>
                <a:ea typeface="Times New Roman"/>
                <a:cs typeface="Arial" panose="020B0604020202020204" pitchFamily="34" charset="0"/>
              </a:rPr>
              <a:t>хотеть / захотеть</a:t>
            </a:r>
            <a:r>
              <a:rPr lang="ru-RU" sz="2000" dirty="0">
                <a:solidFill>
                  <a:prstClr val="black"/>
                </a:solidFill>
                <a:latin typeface="Arial" panose="020B0604020202020204" pitchFamily="34" charset="0"/>
                <a:ea typeface="Times New Roman"/>
                <a:cs typeface="Arial" panose="020B0604020202020204" pitchFamily="34" charset="0"/>
              </a:rPr>
              <a:t>)</a:t>
            </a:r>
            <a:endParaRPr lang="cs-CZ" sz="2000" dirty="0">
              <a:solidFill>
                <a:prstClr val="black"/>
              </a:solidFill>
              <a:latin typeface="Arial" panose="020B0604020202020204" pitchFamily="34" charset="0"/>
              <a:ea typeface="Times New Roman"/>
              <a:cs typeface="Arial" panose="020B0604020202020204" pitchFamily="34" charset="0"/>
            </a:endParaRPr>
          </a:p>
          <a:p>
            <a:endParaRPr lang="ru-RU" sz="2000" dirty="0">
              <a:solidFill>
                <a:prstClr val="black"/>
              </a:solidFill>
              <a:latin typeface="Arial" panose="020B0604020202020204" pitchFamily="34" charset="0"/>
              <a:ea typeface="Times New Roman"/>
              <a:cs typeface="Arial" panose="020B0604020202020204" pitchFamily="34" charset="0"/>
            </a:endParaRPr>
          </a:p>
          <a:p>
            <a:pPr marL="285750" indent="-285750">
              <a:buFont typeface="Wingdings" panose="05000000000000000000" pitchFamily="2" charset="2"/>
              <a:buChar char="§"/>
            </a:pPr>
            <a:r>
              <a:rPr lang="ru-RU" sz="2000" dirty="0">
                <a:solidFill>
                  <a:prstClr val="black"/>
                </a:solidFill>
                <a:latin typeface="Arial" panose="020B0604020202020204" pitchFamily="34" charset="0"/>
                <a:ea typeface="Times New Roman"/>
                <a:cs typeface="Arial" panose="020B0604020202020204" pitchFamily="34" charset="0"/>
              </a:rPr>
              <a:t>двувидовой глагол может соответствовать видовой паре (</a:t>
            </a:r>
            <a:r>
              <a:rPr lang="ru-RU" sz="2000" i="1" dirty="0">
                <a:solidFill>
                  <a:prstClr val="black"/>
                </a:solidFill>
                <a:latin typeface="Arial" panose="020B0604020202020204" pitchFamily="34" charset="0"/>
                <a:ea typeface="Times New Roman"/>
                <a:cs typeface="Arial" panose="020B0604020202020204" pitchFamily="34" charset="0"/>
              </a:rPr>
              <a:t>организовать</a:t>
            </a:r>
            <a:r>
              <a:rPr lang="ru-RU" sz="2000" dirty="0">
                <a:solidFill>
                  <a:prstClr val="black"/>
                </a:solidFill>
                <a:latin typeface="Arial" panose="020B0604020202020204" pitchFamily="34" charset="0"/>
                <a:ea typeface="Times New Roman"/>
                <a:cs typeface="Arial" panose="020B0604020202020204" pitchFamily="34" charset="0"/>
              </a:rPr>
              <a:t> х </a:t>
            </a:r>
            <a:r>
              <a:rPr lang="cs-CZ" sz="2000" i="1" dirty="0">
                <a:solidFill>
                  <a:prstClr val="black"/>
                </a:solidFill>
                <a:latin typeface="Arial" panose="020B0604020202020204" pitchFamily="34" charset="0"/>
                <a:ea typeface="Times New Roman"/>
                <a:cs typeface="Arial" panose="020B0604020202020204" pitchFamily="34" charset="0"/>
              </a:rPr>
              <a:t>organizovat</a:t>
            </a:r>
            <a:r>
              <a:rPr lang="ru-RU" sz="2000" i="1" dirty="0">
                <a:solidFill>
                  <a:prstClr val="black"/>
                </a:solidFill>
                <a:latin typeface="Arial" panose="020B0604020202020204" pitchFamily="34" charset="0"/>
                <a:ea typeface="Times New Roman"/>
                <a:cs typeface="Arial" panose="020B0604020202020204" pitchFamily="34" charset="0"/>
              </a:rPr>
              <a:t> </a:t>
            </a:r>
            <a:r>
              <a:rPr lang="cs-CZ" sz="2000" i="1" dirty="0">
                <a:solidFill>
                  <a:prstClr val="black"/>
                </a:solidFill>
                <a:latin typeface="Arial" panose="020B0604020202020204" pitchFamily="34" charset="0"/>
                <a:ea typeface="Times New Roman"/>
                <a:cs typeface="Arial" panose="020B0604020202020204" pitchFamily="34" charset="0"/>
              </a:rPr>
              <a:t>/</a:t>
            </a:r>
            <a:r>
              <a:rPr lang="ru-RU" sz="2000" i="1" dirty="0">
                <a:solidFill>
                  <a:prstClr val="black"/>
                </a:solidFill>
                <a:latin typeface="Arial" panose="020B0604020202020204" pitchFamily="34" charset="0"/>
                <a:ea typeface="Times New Roman"/>
                <a:cs typeface="Arial" panose="020B0604020202020204" pitchFamily="34" charset="0"/>
              </a:rPr>
              <a:t> </a:t>
            </a:r>
            <a:r>
              <a:rPr lang="cs-CZ" sz="2000" i="1" dirty="0">
                <a:solidFill>
                  <a:prstClr val="black"/>
                </a:solidFill>
                <a:latin typeface="Arial" panose="020B0604020202020204" pitchFamily="34" charset="0"/>
                <a:ea typeface="Times New Roman"/>
                <a:cs typeface="Arial" panose="020B0604020202020204" pitchFamily="34" charset="0"/>
              </a:rPr>
              <a:t>zorganizovat</a:t>
            </a:r>
            <a:r>
              <a:rPr lang="ru-RU" sz="2000" dirty="0">
                <a:solidFill>
                  <a:prstClr val="black"/>
                </a:solidFill>
                <a:latin typeface="Arial" panose="020B0604020202020204" pitchFamily="34" charset="0"/>
                <a:ea typeface="Times New Roman"/>
                <a:cs typeface="Arial" panose="020B0604020202020204" pitchFamily="34" charset="0"/>
              </a:rPr>
              <a:t>)</a:t>
            </a:r>
            <a:endParaRPr lang="cs-CZ" sz="2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42618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3633315B-6534-48D3-86C5-5935B0035BDC}"/>
              </a:ext>
            </a:extLst>
          </p:cNvPr>
          <p:cNvSpPr/>
          <p:nvPr/>
        </p:nvSpPr>
        <p:spPr>
          <a:xfrm>
            <a:off x="1867270" y="970918"/>
            <a:ext cx="8457460" cy="4708981"/>
          </a:xfrm>
          <a:prstGeom prst="rect">
            <a:avLst/>
          </a:prstGeom>
        </p:spPr>
        <p:txBody>
          <a:bodyPr wrap="square">
            <a:spAutoFit/>
          </a:bodyPr>
          <a:lstStyle/>
          <a:p>
            <a:pPr lvl="0" indent="449580" algn="just"/>
            <a:r>
              <a:rPr lang="ru-RU" sz="2000" b="1" dirty="0">
                <a:solidFill>
                  <a:prstClr val="black"/>
                </a:solidFill>
                <a:latin typeface="Arial" panose="020B0604020202020204" pitchFamily="34" charset="0"/>
                <a:ea typeface="Times New Roman"/>
                <a:cs typeface="Arial" panose="020B0604020202020204" pitchFamily="34" charset="0"/>
              </a:rPr>
              <a:t>Глаголы, не имеющие парных форм – </a:t>
            </a:r>
            <a:r>
              <a:rPr lang="ru-RU" sz="2000" b="1" u="sng" dirty="0">
                <a:solidFill>
                  <a:srgbClr val="00B050"/>
                </a:solidFill>
                <a:latin typeface="Arial" panose="020B0604020202020204" pitchFamily="34" charset="0"/>
                <a:ea typeface="Times New Roman"/>
                <a:cs typeface="Arial" panose="020B0604020202020204" pitchFamily="34" charset="0"/>
              </a:rPr>
              <a:t>одновидовые глаголы</a:t>
            </a:r>
            <a:r>
              <a:rPr lang="ru-RU" sz="2000" b="1" dirty="0">
                <a:solidFill>
                  <a:prstClr val="black"/>
                </a:solidFill>
                <a:latin typeface="Arial" panose="020B0604020202020204" pitchFamily="34" charset="0"/>
                <a:ea typeface="Times New Roman"/>
                <a:cs typeface="Arial" panose="020B0604020202020204" pitchFamily="34" charset="0"/>
              </a:rPr>
              <a:t>.</a:t>
            </a:r>
          </a:p>
          <a:p>
            <a:pPr lvl="0" indent="449580" algn="just"/>
            <a:r>
              <a:rPr lang="ru-RU" sz="2000" dirty="0">
                <a:solidFill>
                  <a:prstClr val="black"/>
                </a:solidFill>
                <a:latin typeface="Arial" panose="020B0604020202020204" pitchFamily="34" charset="0"/>
                <a:ea typeface="Times New Roman"/>
                <a:cs typeface="Arial" panose="020B0604020202020204" pitchFamily="34" charset="0"/>
              </a:rPr>
              <a:t>Они не образуют видовую пару, имеют только форму СВ или только форму НСВ.</a:t>
            </a:r>
          </a:p>
          <a:p>
            <a:pPr lvl="0" indent="449580" algn="just"/>
            <a:endParaRPr lang="ru-RU" sz="2000" dirty="0">
              <a:solidFill>
                <a:prstClr val="black"/>
              </a:solidFill>
              <a:latin typeface="Arial" panose="020B0604020202020204" pitchFamily="34" charset="0"/>
              <a:ea typeface="Times New Roman"/>
              <a:cs typeface="Arial" panose="020B0604020202020204" pitchFamily="34" charset="0"/>
            </a:endParaRPr>
          </a:p>
          <a:p>
            <a:pPr lvl="0" indent="449580" algn="just"/>
            <a:r>
              <a:rPr lang="ru-RU" sz="2000" b="1" dirty="0">
                <a:solidFill>
                  <a:prstClr val="black"/>
                </a:solidFill>
                <a:latin typeface="Arial" panose="020B0604020202020204" pitchFamily="34" charset="0"/>
                <a:ea typeface="Times New Roman"/>
                <a:cs typeface="Arial" panose="020B0604020202020204" pitchFamily="34" charset="0"/>
              </a:rPr>
              <a:t>Непарные глаголы СВ (</a:t>
            </a:r>
            <a:r>
              <a:rPr lang="cs-CZ" sz="2000" b="1" dirty="0">
                <a:solidFill>
                  <a:srgbClr val="00B050"/>
                </a:solidFill>
                <a:latin typeface="Arial" panose="020B0604020202020204" pitchFamily="34" charset="0"/>
                <a:ea typeface="Times New Roman"/>
                <a:cs typeface="Arial" panose="020B0604020202020204" pitchFamily="34" charset="0"/>
              </a:rPr>
              <a:t>perfektiva tantum</a:t>
            </a:r>
            <a:r>
              <a:rPr lang="ru-RU" sz="2000" b="1" dirty="0">
                <a:solidFill>
                  <a:prstClr val="black"/>
                </a:solidFill>
                <a:latin typeface="Arial" panose="020B0604020202020204" pitchFamily="34" charset="0"/>
                <a:ea typeface="Times New Roman"/>
                <a:cs typeface="Arial" panose="020B0604020202020204" pitchFamily="34" charset="0"/>
              </a:rPr>
              <a:t>)</a:t>
            </a:r>
          </a:p>
          <a:p>
            <a:pPr marL="285750" lvl="0" indent="-285750" algn="just">
              <a:buFont typeface="Wingdings" panose="05000000000000000000" pitchFamily="2" charset="2"/>
              <a:buChar char="§"/>
            </a:pPr>
            <a:r>
              <a:rPr lang="ru-RU" sz="2000" dirty="0">
                <a:solidFill>
                  <a:prstClr val="black"/>
                </a:solidFill>
                <a:latin typeface="Arial" panose="020B0604020202020204" pitchFamily="34" charset="0"/>
                <a:ea typeface="Times New Roman"/>
                <a:cs typeface="Arial" panose="020B0604020202020204" pitchFamily="34" charset="0"/>
              </a:rPr>
              <a:t>	с приставкой по- (</a:t>
            </a:r>
            <a:r>
              <a:rPr lang="ru-RU" sz="2000" i="1" dirty="0">
                <a:solidFill>
                  <a:prstClr val="black"/>
                </a:solidFill>
                <a:latin typeface="Arial" panose="020B0604020202020204" pitchFamily="34" charset="0"/>
                <a:ea typeface="Times New Roman"/>
                <a:cs typeface="Arial" panose="020B0604020202020204" pitchFamily="34" charset="0"/>
              </a:rPr>
              <a:t>полежать, посидеть</a:t>
            </a:r>
            <a:r>
              <a:rPr lang="ru-RU" sz="2000" dirty="0">
                <a:solidFill>
                  <a:prstClr val="black"/>
                </a:solidFill>
                <a:latin typeface="Arial" panose="020B0604020202020204" pitchFamily="34" charset="0"/>
                <a:ea typeface="Times New Roman"/>
                <a:cs typeface="Arial" panose="020B0604020202020204" pitchFamily="34" charset="0"/>
              </a:rPr>
              <a:t>)</a:t>
            </a:r>
          </a:p>
          <a:p>
            <a:pPr marL="285750" lvl="0" indent="-285750" algn="just">
              <a:buFont typeface="Wingdings" panose="05000000000000000000" pitchFamily="2" charset="2"/>
              <a:buChar char="§"/>
            </a:pPr>
            <a:r>
              <a:rPr lang="ru-RU" sz="2000" dirty="0">
                <a:solidFill>
                  <a:prstClr val="black"/>
                </a:solidFill>
                <a:latin typeface="Arial" panose="020B0604020202020204" pitchFamily="34" charset="0"/>
                <a:ea typeface="Times New Roman"/>
                <a:cs typeface="Arial" panose="020B0604020202020204" pitchFamily="34" charset="0"/>
              </a:rPr>
              <a:t>	с приставкой по- и за- - начало действия (</a:t>
            </a:r>
            <a:r>
              <a:rPr lang="ru-RU" sz="2000" i="1" dirty="0">
                <a:solidFill>
                  <a:prstClr val="black"/>
                </a:solidFill>
                <a:latin typeface="Arial" panose="020B0604020202020204" pitchFamily="34" charset="0"/>
                <a:ea typeface="Times New Roman"/>
                <a:cs typeface="Arial" panose="020B0604020202020204" pitchFamily="34" charset="0"/>
              </a:rPr>
              <a:t>зашагать</a:t>
            </a:r>
            <a:r>
              <a:rPr lang="ru-RU" sz="2000" dirty="0">
                <a:solidFill>
                  <a:prstClr val="black"/>
                </a:solidFill>
                <a:latin typeface="Arial" panose="020B0604020202020204" pitchFamily="34" charset="0"/>
                <a:ea typeface="Times New Roman"/>
                <a:cs typeface="Arial" panose="020B0604020202020204" pitchFamily="34" charset="0"/>
              </a:rPr>
              <a:t>)</a:t>
            </a:r>
          </a:p>
          <a:p>
            <a:pPr marL="285750" lvl="0" indent="-285750" algn="just">
              <a:buFont typeface="Wingdings" panose="05000000000000000000" pitchFamily="2" charset="2"/>
              <a:buChar char="Ø"/>
            </a:pPr>
            <a:r>
              <a:rPr lang="cs-CZ" sz="2000" i="1" dirty="0">
                <a:solidFill>
                  <a:prstClr val="black"/>
                </a:solidFill>
                <a:latin typeface="Arial" panose="020B0604020202020204" pitchFamily="34" charset="0"/>
                <a:ea typeface="Times New Roman"/>
                <a:cs typeface="Arial" panose="020B0604020202020204" pitchFamily="34" charset="0"/>
              </a:rPr>
              <a:t>nasmát se, vybouřit se, zaplavat si</a:t>
            </a:r>
            <a:endParaRPr lang="ru-RU" sz="2000" i="1" dirty="0">
              <a:solidFill>
                <a:prstClr val="black"/>
              </a:solidFill>
              <a:latin typeface="Arial" panose="020B0604020202020204" pitchFamily="34" charset="0"/>
              <a:ea typeface="Times New Roman"/>
              <a:cs typeface="Arial" panose="020B0604020202020204" pitchFamily="34" charset="0"/>
            </a:endParaRPr>
          </a:p>
          <a:p>
            <a:pPr lvl="0" algn="just"/>
            <a:endParaRPr lang="ru-RU" sz="2000" i="1" dirty="0">
              <a:solidFill>
                <a:prstClr val="black"/>
              </a:solidFill>
              <a:latin typeface="Arial" panose="020B0604020202020204" pitchFamily="34" charset="0"/>
              <a:ea typeface="Times New Roman"/>
              <a:cs typeface="Arial" panose="020B0604020202020204" pitchFamily="34" charset="0"/>
            </a:endParaRPr>
          </a:p>
          <a:p>
            <a:pPr lvl="0" indent="449580" algn="just"/>
            <a:r>
              <a:rPr lang="ru-RU" sz="2000" b="1" dirty="0">
                <a:solidFill>
                  <a:prstClr val="black"/>
                </a:solidFill>
                <a:latin typeface="Arial" panose="020B0604020202020204" pitchFamily="34" charset="0"/>
                <a:ea typeface="Times New Roman"/>
                <a:cs typeface="Arial" panose="020B0604020202020204" pitchFamily="34" charset="0"/>
              </a:rPr>
              <a:t>Непарные глаголы НСВ (</a:t>
            </a:r>
            <a:r>
              <a:rPr lang="cs-CZ" sz="2000" b="1" dirty="0">
                <a:solidFill>
                  <a:srgbClr val="00B050"/>
                </a:solidFill>
                <a:latin typeface="Arial" panose="020B0604020202020204" pitchFamily="34" charset="0"/>
                <a:ea typeface="Times New Roman"/>
                <a:cs typeface="Arial" panose="020B0604020202020204" pitchFamily="34" charset="0"/>
              </a:rPr>
              <a:t>imperfektiva tantum</a:t>
            </a:r>
            <a:r>
              <a:rPr lang="ru-RU" sz="2000" b="1" dirty="0">
                <a:solidFill>
                  <a:prstClr val="black"/>
                </a:solidFill>
                <a:latin typeface="Arial" panose="020B0604020202020204" pitchFamily="34" charset="0"/>
                <a:ea typeface="Times New Roman"/>
                <a:cs typeface="Arial" panose="020B0604020202020204" pitchFamily="34" charset="0"/>
              </a:rPr>
              <a:t>)</a:t>
            </a:r>
          </a:p>
          <a:p>
            <a:pPr marL="285750" lvl="0" indent="-285750" algn="just">
              <a:buFont typeface="Wingdings" panose="05000000000000000000" pitchFamily="2" charset="2"/>
              <a:buChar char="§"/>
            </a:pPr>
            <a:r>
              <a:rPr lang="ru-RU" sz="2000" dirty="0">
                <a:solidFill>
                  <a:prstClr val="black"/>
                </a:solidFill>
                <a:latin typeface="Arial" panose="020B0604020202020204" pitchFamily="34" charset="0"/>
                <a:ea typeface="Times New Roman"/>
                <a:cs typeface="Arial" panose="020B0604020202020204" pitchFamily="34" charset="0"/>
              </a:rPr>
              <a:t>	бесприставочные с </a:t>
            </a:r>
            <a:r>
              <a:rPr lang="ru-RU" sz="2000" dirty="0" err="1">
                <a:solidFill>
                  <a:prstClr val="black"/>
                </a:solidFill>
                <a:latin typeface="Arial" panose="020B0604020202020204" pitchFamily="34" charset="0"/>
                <a:ea typeface="Times New Roman"/>
                <a:cs typeface="Arial" panose="020B0604020202020204" pitchFamily="34" charset="0"/>
              </a:rPr>
              <a:t>суф</a:t>
            </a:r>
            <a:r>
              <a:rPr lang="ru-RU" sz="2000" dirty="0">
                <a:solidFill>
                  <a:prstClr val="black"/>
                </a:solidFill>
                <a:latin typeface="Arial" panose="020B0604020202020204" pitchFamily="34" charset="0"/>
                <a:ea typeface="Times New Roman"/>
                <a:cs typeface="Arial" panose="020B0604020202020204" pitchFamily="34" charset="0"/>
              </a:rPr>
              <a:t>. –</a:t>
            </a:r>
            <a:r>
              <a:rPr lang="ru-RU" sz="2000" dirty="0" err="1">
                <a:solidFill>
                  <a:prstClr val="black"/>
                </a:solidFill>
                <a:latin typeface="Arial" panose="020B0604020202020204" pitchFamily="34" charset="0"/>
                <a:ea typeface="Times New Roman"/>
                <a:cs typeface="Arial" panose="020B0604020202020204" pitchFamily="34" charset="0"/>
              </a:rPr>
              <a:t>ыва</a:t>
            </a:r>
            <a:r>
              <a:rPr lang="ru-RU" sz="2000" dirty="0">
                <a:solidFill>
                  <a:prstClr val="black"/>
                </a:solidFill>
                <a:latin typeface="Arial" panose="020B0604020202020204" pitchFamily="34" charset="0"/>
                <a:ea typeface="Times New Roman"/>
                <a:cs typeface="Arial" panose="020B0604020202020204" pitchFamily="34" charset="0"/>
              </a:rPr>
              <a:t>- (-ива-) - многократность (</a:t>
            </a:r>
            <a:r>
              <a:rPr lang="ru-RU" sz="2000" i="1" dirty="0">
                <a:solidFill>
                  <a:prstClr val="black"/>
                </a:solidFill>
                <a:latin typeface="Arial" panose="020B0604020202020204" pitchFamily="34" charset="0"/>
                <a:ea typeface="Times New Roman"/>
                <a:cs typeface="Arial" panose="020B0604020202020204" pitchFamily="34" charset="0"/>
              </a:rPr>
              <a:t>говаривал</a:t>
            </a:r>
            <a:r>
              <a:rPr lang="ru-RU" sz="2000" dirty="0">
                <a:solidFill>
                  <a:prstClr val="black"/>
                </a:solidFill>
                <a:latin typeface="Arial" panose="020B0604020202020204" pitchFamily="34" charset="0"/>
                <a:ea typeface="Times New Roman"/>
                <a:cs typeface="Arial" panose="020B0604020202020204" pitchFamily="34" charset="0"/>
              </a:rPr>
              <a:t>)</a:t>
            </a:r>
          </a:p>
          <a:p>
            <a:pPr marL="285750" lvl="0" indent="-285750" algn="just">
              <a:buFont typeface="Wingdings" panose="05000000000000000000" pitchFamily="2" charset="2"/>
              <a:buChar char="§"/>
            </a:pPr>
            <a:r>
              <a:rPr lang="ru-RU" sz="2000" dirty="0">
                <a:solidFill>
                  <a:prstClr val="black"/>
                </a:solidFill>
                <a:latin typeface="Arial" panose="020B0604020202020204" pitchFamily="34" charset="0"/>
                <a:ea typeface="Times New Roman"/>
                <a:cs typeface="Arial" panose="020B0604020202020204" pitchFamily="34" charset="0"/>
              </a:rPr>
              <a:t>	приставочные с </a:t>
            </a:r>
            <a:r>
              <a:rPr lang="ru-RU" sz="2000" dirty="0" err="1">
                <a:solidFill>
                  <a:prstClr val="black"/>
                </a:solidFill>
                <a:latin typeface="Arial" panose="020B0604020202020204" pitchFamily="34" charset="0"/>
                <a:ea typeface="Times New Roman"/>
                <a:cs typeface="Arial" panose="020B0604020202020204" pitchFamily="34" charset="0"/>
              </a:rPr>
              <a:t>суф</a:t>
            </a:r>
            <a:r>
              <a:rPr lang="ru-RU" sz="2000" dirty="0">
                <a:solidFill>
                  <a:prstClr val="black"/>
                </a:solidFill>
                <a:latin typeface="Arial" panose="020B0604020202020204" pitchFamily="34" charset="0"/>
                <a:ea typeface="Times New Roman"/>
                <a:cs typeface="Arial" panose="020B0604020202020204" pitchFamily="34" charset="0"/>
              </a:rPr>
              <a:t>. –</a:t>
            </a:r>
            <a:r>
              <a:rPr lang="ru-RU" sz="2000" dirty="0" err="1">
                <a:solidFill>
                  <a:prstClr val="black"/>
                </a:solidFill>
                <a:latin typeface="Arial" panose="020B0604020202020204" pitchFamily="34" charset="0"/>
                <a:ea typeface="Times New Roman"/>
                <a:cs typeface="Arial" panose="020B0604020202020204" pitchFamily="34" charset="0"/>
              </a:rPr>
              <a:t>ыва</a:t>
            </a:r>
            <a:r>
              <a:rPr lang="ru-RU" sz="2000" dirty="0">
                <a:solidFill>
                  <a:prstClr val="black"/>
                </a:solidFill>
                <a:latin typeface="Arial" panose="020B0604020202020204" pitchFamily="34" charset="0"/>
                <a:ea typeface="Times New Roman"/>
                <a:cs typeface="Arial" panose="020B0604020202020204" pitchFamily="34" charset="0"/>
              </a:rPr>
              <a:t>- (-ива-), -а-, -е-, -и- (</a:t>
            </a:r>
            <a:r>
              <a:rPr lang="ru-RU" sz="2000" i="1" dirty="0">
                <a:solidFill>
                  <a:prstClr val="black"/>
                </a:solidFill>
                <a:latin typeface="Arial" panose="020B0604020202020204" pitchFamily="34" charset="0"/>
                <a:ea typeface="Times New Roman"/>
                <a:cs typeface="Arial" panose="020B0604020202020204" pitchFamily="34" charset="0"/>
              </a:rPr>
              <a:t>заискивать</a:t>
            </a:r>
            <a:r>
              <a:rPr lang="ru-RU" sz="2000" dirty="0">
                <a:solidFill>
                  <a:prstClr val="black"/>
                </a:solidFill>
                <a:latin typeface="Arial" panose="020B0604020202020204" pitchFamily="34" charset="0"/>
                <a:ea typeface="Times New Roman"/>
                <a:cs typeface="Arial" panose="020B0604020202020204" pitchFamily="34" charset="0"/>
              </a:rPr>
              <a:t>)</a:t>
            </a:r>
          </a:p>
          <a:p>
            <a:pPr marL="285750" lvl="0" indent="-285750" algn="just">
              <a:buFont typeface="Wingdings" panose="05000000000000000000" pitchFamily="2" charset="2"/>
              <a:buChar char="§"/>
            </a:pPr>
            <a:r>
              <a:rPr lang="ru-RU" sz="2000" dirty="0">
                <a:solidFill>
                  <a:prstClr val="black"/>
                </a:solidFill>
                <a:latin typeface="Arial" panose="020B0604020202020204" pitchFamily="34" charset="0"/>
                <a:ea typeface="Times New Roman"/>
                <a:cs typeface="Arial" panose="020B0604020202020204" pitchFamily="34" charset="0"/>
              </a:rPr>
              <a:t>	с приставкой по- + </a:t>
            </a:r>
            <a:r>
              <a:rPr lang="ru-RU" sz="2000" dirty="0" err="1">
                <a:solidFill>
                  <a:prstClr val="black"/>
                </a:solidFill>
                <a:latin typeface="Arial" panose="020B0604020202020204" pitchFamily="34" charset="0"/>
                <a:ea typeface="Times New Roman"/>
                <a:cs typeface="Arial" panose="020B0604020202020204" pitchFamily="34" charset="0"/>
              </a:rPr>
              <a:t>суф</a:t>
            </a:r>
            <a:r>
              <a:rPr lang="ru-RU" sz="2000" dirty="0">
                <a:solidFill>
                  <a:prstClr val="black"/>
                </a:solidFill>
                <a:latin typeface="Arial" panose="020B0604020202020204" pitchFamily="34" charset="0"/>
                <a:ea typeface="Times New Roman"/>
                <a:cs typeface="Arial" panose="020B0604020202020204" pitchFamily="34" charset="0"/>
              </a:rPr>
              <a:t>. –</a:t>
            </a:r>
            <a:r>
              <a:rPr lang="ru-RU" sz="2000" dirty="0" err="1">
                <a:solidFill>
                  <a:prstClr val="black"/>
                </a:solidFill>
                <a:latin typeface="Arial" panose="020B0604020202020204" pitchFamily="34" charset="0"/>
                <a:ea typeface="Times New Roman"/>
                <a:cs typeface="Arial" panose="020B0604020202020204" pitchFamily="34" charset="0"/>
              </a:rPr>
              <a:t>ыва</a:t>
            </a:r>
            <a:r>
              <a:rPr lang="ru-RU" sz="2000" dirty="0">
                <a:solidFill>
                  <a:prstClr val="black"/>
                </a:solidFill>
                <a:latin typeface="Arial" panose="020B0604020202020204" pitchFamily="34" charset="0"/>
                <a:ea typeface="Times New Roman"/>
                <a:cs typeface="Arial" panose="020B0604020202020204" pitchFamily="34" charset="0"/>
              </a:rPr>
              <a:t>- (-ива-) (</a:t>
            </a:r>
            <a:r>
              <a:rPr lang="ru-RU" sz="2000" i="1" dirty="0">
                <a:solidFill>
                  <a:prstClr val="black"/>
                </a:solidFill>
                <a:latin typeface="Arial" panose="020B0604020202020204" pitchFamily="34" charset="0"/>
                <a:ea typeface="Times New Roman"/>
                <a:cs typeface="Arial" panose="020B0604020202020204" pitchFamily="34" charset="0"/>
              </a:rPr>
              <a:t>покашливать</a:t>
            </a:r>
            <a:r>
              <a:rPr lang="ru-RU" sz="2000" dirty="0">
                <a:solidFill>
                  <a:prstClr val="black"/>
                </a:solidFill>
                <a:latin typeface="Arial" panose="020B0604020202020204" pitchFamily="34" charset="0"/>
                <a:ea typeface="Times New Roman"/>
                <a:cs typeface="Arial" panose="020B0604020202020204" pitchFamily="34" charset="0"/>
              </a:rPr>
              <a:t>)</a:t>
            </a:r>
            <a:endParaRPr lang="cs-CZ" sz="2000" dirty="0">
              <a:solidFill>
                <a:prstClr val="black"/>
              </a:solidFill>
              <a:latin typeface="Arial" panose="020B0604020202020204" pitchFamily="34" charset="0"/>
              <a:ea typeface="Times New Roman"/>
              <a:cs typeface="Arial" panose="020B0604020202020204" pitchFamily="34" charset="0"/>
            </a:endParaRPr>
          </a:p>
          <a:p>
            <a:pPr marL="285750" lvl="0" indent="-285750" algn="just">
              <a:buFont typeface="Wingdings" panose="05000000000000000000" pitchFamily="2" charset="2"/>
              <a:buChar char="Ø"/>
            </a:pPr>
            <a:r>
              <a:rPr lang="cs-CZ" sz="2000" dirty="0">
                <a:solidFill>
                  <a:prstClr val="black"/>
                </a:solidFill>
                <a:latin typeface="Arial" panose="020B0604020202020204" pitchFamily="34" charset="0"/>
                <a:ea typeface="Times New Roman"/>
                <a:cs typeface="Arial" panose="020B0604020202020204" pitchFamily="34" charset="0"/>
              </a:rPr>
              <a:t> </a:t>
            </a:r>
            <a:r>
              <a:rPr lang="cs-CZ" sz="2000" i="1" dirty="0">
                <a:solidFill>
                  <a:prstClr val="black"/>
                </a:solidFill>
                <a:latin typeface="Arial" panose="020B0604020202020204" pitchFamily="34" charset="0"/>
                <a:ea typeface="Times New Roman"/>
                <a:cs typeface="Arial" panose="020B0604020202020204" pitchFamily="34" charset="0"/>
              </a:rPr>
              <a:t>chybět, muset, chvátat, potýkat se</a:t>
            </a:r>
          </a:p>
        </p:txBody>
      </p:sp>
    </p:spTree>
    <p:extLst>
      <p:ext uri="{BB962C8B-B14F-4D97-AF65-F5344CB8AC3E}">
        <p14:creationId xmlns:p14="http://schemas.microsoft.com/office/powerpoint/2010/main" val="4857189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D0A052B1-9FBB-4544-A0BD-61C3D327E488}"/>
              </a:ext>
            </a:extLst>
          </p:cNvPr>
          <p:cNvSpPr/>
          <p:nvPr/>
        </p:nvSpPr>
        <p:spPr>
          <a:xfrm>
            <a:off x="2210540" y="1443842"/>
            <a:ext cx="7421732" cy="3785652"/>
          </a:xfrm>
          <a:prstGeom prst="rect">
            <a:avLst/>
          </a:prstGeom>
        </p:spPr>
        <p:txBody>
          <a:bodyPr wrap="square">
            <a:spAutoFit/>
          </a:bodyPr>
          <a:lstStyle/>
          <a:p>
            <a:pPr marL="285750" lvl="0" indent="-285750">
              <a:buFont typeface="Courier New" panose="02070309020205020404" pitchFamily="49" charset="0"/>
              <a:buChar char="o"/>
            </a:pPr>
            <a:r>
              <a:rPr lang="ru-RU" sz="2000" dirty="0">
                <a:solidFill>
                  <a:prstClr val="black"/>
                </a:solidFill>
                <a:latin typeface="Arial" panose="020B0604020202020204" pitchFamily="34" charset="0"/>
                <a:cs typeface="Arial" panose="020B0604020202020204" pitchFamily="34" charset="0"/>
              </a:rPr>
              <a:t>Недоумевает даже сам похититель.</a:t>
            </a:r>
          </a:p>
          <a:p>
            <a:pPr marL="285750" lvl="0" indent="-285750">
              <a:buFont typeface="Courier New" panose="02070309020205020404" pitchFamily="49" charset="0"/>
              <a:buChar char="o"/>
            </a:pPr>
            <a:r>
              <a:rPr lang="ru-RU" sz="2000" dirty="0">
                <a:solidFill>
                  <a:prstClr val="black"/>
                </a:solidFill>
                <a:latin typeface="Arial" panose="020B0604020202020204" pitchFamily="34" charset="0"/>
                <a:cs typeface="Arial" panose="020B0604020202020204" pitchFamily="34" charset="0"/>
              </a:rPr>
              <a:t>Здание школы до сих пор стоит на углу улицы Знаменки. </a:t>
            </a:r>
          </a:p>
          <a:p>
            <a:pPr marL="285750" lvl="0" indent="-285750">
              <a:buFont typeface="Courier New" panose="02070309020205020404" pitchFamily="49" charset="0"/>
              <a:buChar char="o"/>
            </a:pPr>
            <a:r>
              <a:rPr lang="ru-RU" sz="2000" dirty="0">
                <a:solidFill>
                  <a:prstClr val="black"/>
                </a:solidFill>
                <a:latin typeface="Arial" panose="020B0604020202020204" pitchFamily="34" charset="0"/>
                <a:cs typeface="Arial" panose="020B0604020202020204" pitchFamily="34" charset="0"/>
              </a:rPr>
              <a:t>Погибшие люди будут как подобает похоронены.</a:t>
            </a:r>
          </a:p>
          <a:p>
            <a:pPr marL="285750" lvl="0" indent="-285750">
              <a:buFont typeface="Courier New" panose="02070309020205020404" pitchFamily="49" charset="0"/>
              <a:buChar char="o"/>
            </a:pPr>
            <a:r>
              <a:rPr lang="ru-RU" sz="2000" dirty="0">
                <a:solidFill>
                  <a:prstClr val="black"/>
                </a:solidFill>
                <a:latin typeface="Arial" panose="020B0604020202020204" pitchFamily="34" charset="0"/>
                <a:cs typeface="Arial" panose="020B0604020202020204" pitchFamily="34" charset="0"/>
              </a:rPr>
              <a:t>Полежал так с минуту с закрытыми глазами и вдруг засмеялся и сел.</a:t>
            </a:r>
          </a:p>
          <a:p>
            <a:pPr marL="285750" lvl="0" indent="-285750">
              <a:buFont typeface="Courier New" panose="02070309020205020404" pitchFamily="49" charset="0"/>
              <a:buChar char="o"/>
            </a:pPr>
            <a:r>
              <a:rPr lang="ru-RU" sz="2000" dirty="0">
                <a:solidFill>
                  <a:prstClr val="black"/>
                </a:solidFill>
                <a:latin typeface="Arial" panose="020B0604020202020204" pitchFamily="34" charset="0"/>
                <a:cs typeface="Arial" panose="020B0604020202020204" pitchFamily="34" charset="0"/>
              </a:rPr>
              <a:t>Подзаработал немного, а под конец ― обогатился даже.</a:t>
            </a:r>
          </a:p>
          <a:p>
            <a:pPr marL="285750" lvl="0" indent="-285750">
              <a:buFont typeface="Courier New" panose="02070309020205020404" pitchFamily="49" charset="0"/>
              <a:buChar char="o"/>
            </a:pPr>
            <a:endParaRPr lang="ru-RU" sz="2000" dirty="0">
              <a:solidFill>
                <a:prstClr val="black"/>
              </a:solidFill>
              <a:latin typeface="Arial" panose="020B0604020202020204" pitchFamily="34" charset="0"/>
              <a:cs typeface="Arial" panose="020B0604020202020204" pitchFamily="34" charset="0"/>
            </a:endParaRPr>
          </a:p>
          <a:p>
            <a:pPr marL="285750" lvl="0" indent="-285750">
              <a:buFont typeface="Courier New" panose="02070309020205020404" pitchFamily="49" charset="0"/>
              <a:buChar char="o"/>
            </a:pPr>
            <a:r>
              <a:rPr lang="cs-CZ" sz="2000" dirty="0">
                <a:solidFill>
                  <a:prstClr val="black"/>
                </a:solidFill>
                <a:latin typeface="Arial" panose="020B0604020202020204" pitchFamily="34" charset="0"/>
                <a:cs typeface="Arial" panose="020B0604020202020204" pitchFamily="34" charset="0"/>
              </a:rPr>
              <a:t>Sestoupil jsem tedy k bazénu, převlékl se a</a:t>
            </a:r>
            <a:r>
              <a:rPr lang="ru-RU" sz="2000" dirty="0">
                <a:solidFill>
                  <a:prstClr val="black"/>
                </a:solidFill>
                <a:latin typeface="Arial" panose="020B0604020202020204" pitchFamily="34" charset="0"/>
                <a:cs typeface="Arial" panose="020B0604020202020204" pitchFamily="34" charset="0"/>
              </a:rPr>
              <a:t> </a:t>
            </a:r>
            <a:r>
              <a:rPr lang="cs-CZ" sz="2000" dirty="0">
                <a:solidFill>
                  <a:prstClr val="black"/>
                </a:solidFill>
                <a:latin typeface="Arial" panose="020B0604020202020204" pitchFamily="34" charset="0"/>
                <a:cs typeface="Arial" panose="020B0604020202020204" pitchFamily="34" charset="0"/>
              </a:rPr>
              <a:t>zaplaval si.</a:t>
            </a:r>
          </a:p>
          <a:p>
            <a:pPr marL="285750" lvl="0" indent="-285750">
              <a:buFont typeface="Courier New" panose="02070309020205020404" pitchFamily="49" charset="0"/>
              <a:buChar char="o"/>
            </a:pPr>
            <a:r>
              <a:rPr lang="cs-CZ" sz="2000" dirty="0">
                <a:solidFill>
                  <a:prstClr val="black"/>
                </a:solidFill>
                <a:latin typeface="Arial" panose="020B0604020202020204" pitchFamily="34" charset="0"/>
                <a:cs typeface="Arial" panose="020B0604020202020204" pitchFamily="34" charset="0"/>
              </a:rPr>
              <a:t>Vydováděl se jako Lucifer v pohádce Čert ví proč .</a:t>
            </a:r>
          </a:p>
          <a:p>
            <a:pPr marL="285750" lvl="0" indent="-285750">
              <a:buFont typeface="Courier New" panose="02070309020205020404" pitchFamily="49" charset="0"/>
              <a:buChar char="o"/>
            </a:pPr>
            <a:r>
              <a:rPr lang="cs-CZ" sz="2000" dirty="0">
                <a:solidFill>
                  <a:prstClr val="black"/>
                </a:solidFill>
                <a:latin typeface="Arial" panose="020B0604020202020204" pitchFamily="34" charset="0"/>
                <a:cs typeface="Arial" panose="020B0604020202020204" pitchFamily="34" charset="0"/>
              </a:rPr>
              <a:t>Na zubní pastě chybí uzávěr. </a:t>
            </a:r>
          </a:p>
          <a:p>
            <a:pPr marL="285750" lvl="0" indent="-285750">
              <a:buFont typeface="Courier New" panose="02070309020205020404" pitchFamily="49" charset="0"/>
              <a:buChar char="o"/>
            </a:pPr>
            <a:r>
              <a:rPr lang="cs-CZ" sz="2000" dirty="0">
                <a:solidFill>
                  <a:prstClr val="black"/>
                </a:solidFill>
                <a:latin typeface="Arial" panose="020B0604020202020204" pitchFamily="34" charset="0"/>
                <a:cs typeface="Arial" panose="020B0604020202020204" pitchFamily="34" charset="0"/>
              </a:rPr>
              <a:t>Musí kontaktovat veterinárního lékaře a zajistit očkování.</a:t>
            </a:r>
          </a:p>
          <a:p>
            <a:pPr marL="285750" lvl="0" indent="-285750">
              <a:buFont typeface="Courier New" panose="02070309020205020404" pitchFamily="49" charset="0"/>
              <a:buChar char="o"/>
            </a:pPr>
            <a:r>
              <a:rPr lang="cs-CZ" sz="2000" dirty="0">
                <a:solidFill>
                  <a:prstClr val="black"/>
                </a:solidFill>
                <a:latin typeface="Arial" panose="020B0604020202020204" pitchFamily="34" charset="0"/>
                <a:cs typeface="Arial" panose="020B0604020202020204" pitchFamily="34" charset="0"/>
              </a:rPr>
              <a:t>Náhle kamarád zahlédne v řece krokodýla. </a:t>
            </a:r>
          </a:p>
        </p:txBody>
      </p:sp>
    </p:spTree>
    <p:extLst>
      <p:ext uri="{BB962C8B-B14F-4D97-AF65-F5344CB8AC3E}">
        <p14:creationId xmlns:p14="http://schemas.microsoft.com/office/powerpoint/2010/main" val="42177778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4D8EBBD8-8DD5-4EC4-BCEF-1D8ACE81FC3B}"/>
              </a:ext>
            </a:extLst>
          </p:cNvPr>
          <p:cNvSpPr/>
          <p:nvPr/>
        </p:nvSpPr>
        <p:spPr>
          <a:xfrm>
            <a:off x="560773" y="659023"/>
            <a:ext cx="11070454" cy="5324535"/>
          </a:xfrm>
          <a:prstGeom prst="rect">
            <a:avLst/>
          </a:prstGeom>
        </p:spPr>
        <p:txBody>
          <a:bodyPr wrap="square">
            <a:spAutoFit/>
          </a:bodyPr>
          <a:lstStyle/>
          <a:p>
            <a:pPr lvl="0" indent="449580" algn="just"/>
            <a:r>
              <a:rPr lang="ru-RU" sz="2000" b="1" dirty="0">
                <a:solidFill>
                  <a:prstClr val="black"/>
                </a:solidFill>
                <a:latin typeface="Arial" panose="020B0604020202020204" pitchFamily="34" charset="0"/>
                <a:ea typeface="Times New Roman"/>
                <a:cs typeface="Arial" panose="020B0604020202020204" pitchFamily="34" charset="0"/>
              </a:rPr>
              <a:t>Глаголы, совмещающие грамматическое значение обоих видов – </a:t>
            </a:r>
            <a:r>
              <a:rPr lang="ru-RU" sz="2000" b="1" u="sng" dirty="0">
                <a:solidFill>
                  <a:srgbClr val="00B050"/>
                </a:solidFill>
                <a:latin typeface="Arial" panose="020B0604020202020204" pitchFamily="34" charset="0"/>
                <a:ea typeface="Times New Roman"/>
                <a:cs typeface="Arial" panose="020B0604020202020204" pitchFamily="34" charset="0"/>
              </a:rPr>
              <a:t>двувидовые глаголы</a:t>
            </a:r>
            <a:r>
              <a:rPr lang="ru-RU" sz="2000" b="1" dirty="0">
                <a:solidFill>
                  <a:srgbClr val="00B050"/>
                </a:solidFill>
                <a:latin typeface="Arial" panose="020B0604020202020204" pitchFamily="34" charset="0"/>
                <a:ea typeface="Times New Roman"/>
                <a:cs typeface="Arial" panose="020B0604020202020204" pitchFamily="34" charset="0"/>
              </a:rPr>
              <a:t>.</a:t>
            </a:r>
          </a:p>
          <a:p>
            <a:pPr marL="285750" lvl="0" indent="-285750" algn="just">
              <a:buFont typeface="Wingdings" panose="05000000000000000000" pitchFamily="2" charset="2"/>
              <a:buChar char="§"/>
            </a:pPr>
            <a:r>
              <a:rPr lang="ru-RU" sz="2000" dirty="0">
                <a:solidFill>
                  <a:prstClr val="black"/>
                </a:solidFill>
                <a:latin typeface="Arial" panose="020B0604020202020204" pitchFamily="34" charset="0"/>
                <a:ea typeface="Times New Roman"/>
                <a:cs typeface="Arial" panose="020B0604020202020204" pitchFamily="34" charset="0"/>
              </a:rPr>
              <a:t>В зависимости от контекста имеют значение СВ или НСВ.</a:t>
            </a:r>
            <a:endParaRPr lang="cs-CZ" sz="2000" dirty="0">
              <a:solidFill>
                <a:prstClr val="black"/>
              </a:solidFill>
              <a:latin typeface="Arial" panose="020B0604020202020204" pitchFamily="34" charset="0"/>
              <a:ea typeface="Times New Roman"/>
              <a:cs typeface="Arial" panose="020B0604020202020204" pitchFamily="34" charset="0"/>
            </a:endParaRPr>
          </a:p>
          <a:p>
            <a:pPr marL="285750" lvl="0" indent="-285750" algn="just">
              <a:buFont typeface="Wingdings" panose="05000000000000000000" pitchFamily="2" charset="2"/>
              <a:buChar char="§"/>
            </a:pPr>
            <a:r>
              <a:rPr lang="ru-RU" sz="2000" dirty="0">
                <a:solidFill>
                  <a:prstClr val="black"/>
                </a:solidFill>
                <a:latin typeface="Arial" panose="020B0604020202020204" pitchFamily="34" charset="0"/>
                <a:ea typeface="Times New Roman"/>
                <a:cs typeface="Arial" panose="020B0604020202020204" pitchFamily="34" charset="0"/>
              </a:rPr>
              <a:t>Более типичны для РЯ, хотя существуют и в ЧЯ (напр.: </a:t>
            </a:r>
            <a:r>
              <a:rPr lang="ru-RU" sz="2000" i="1" dirty="0">
                <a:solidFill>
                  <a:prstClr val="black"/>
                </a:solidFill>
                <a:latin typeface="Arial" panose="020B0604020202020204" pitchFamily="34" charset="0"/>
                <a:ea typeface="Times New Roman"/>
                <a:cs typeface="Arial" panose="020B0604020202020204" pitchFamily="34" charset="0"/>
              </a:rPr>
              <a:t>жениться </a:t>
            </a:r>
            <a:r>
              <a:rPr lang="ru-RU" sz="2000" dirty="0">
                <a:solidFill>
                  <a:prstClr val="black"/>
                </a:solidFill>
                <a:latin typeface="Arial" panose="020B0604020202020204" pitchFamily="34" charset="0"/>
                <a:ea typeface="Times New Roman"/>
                <a:cs typeface="Arial" panose="020B0604020202020204" pitchFamily="34" charset="0"/>
              </a:rPr>
              <a:t>х</a:t>
            </a:r>
            <a:r>
              <a:rPr lang="ru-RU" sz="2000" i="1" dirty="0">
                <a:solidFill>
                  <a:prstClr val="black"/>
                </a:solidFill>
                <a:latin typeface="Arial" panose="020B0604020202020204" pitchFamily="34" charset="0"/>
                <a:ea typeface="Times New Roman"/>
                <a:cs typeface="Arial" panose="020B0604020202020204" pitchFamily="34" charset="0"/>
              </a:rPr>
              <a:t> </a:t>
            </a:r>
            <a:r>
              <a:rPr lang="cs-CZ" sz="2000" i="1" dirty="0">
                <a:solidFill>
                  <a:prstClr val="black"/>
                </a:solidFill>
                <a:latin typeface="Arial" panose="020B0604020202020204" pitchFamily="34" charset="0"/>
                <a:ea typeface="Times New Roman"/>
                <a:cs typeface="Arial" panose="020B0604020202020204" pitchFamily="34" charset="0"/>
              </a:rPr>
              <a:t>obětovat</a:t>
            </a:r>
            <a:r>
              <a:rPr lang="ru-RU" sz="2000" dirty="0">
                <a:solidFill>
                  <a:prstClr val="black"/>
                </a:solidFill>
                <a:latin typeface="Arial" panose="020B0604020202020204" pitchFamily="34" charset="0"/>
                <a:ea typeface="Times New Roman"/>
                <a:cs typeface="Arial" panose="020B0604020202020204" pitchFamily="34" charset="0"/>
              </a:rPr>
              <a:t>). </a:t>
            </a:r>
            <a:r>
              <a:rPr lang="ru-RU" sz="2000" b="1" dirty="0">
                <a:solidFill>
                  <a:prstClr val="black"/>
                </a:solidFill>
                <a:latin typeface="Arial" panose="020B0604020202020204" pitchFamily="34" charset="0"/>
                <a:ea typeface="Times New Roman"/>
                <a:cs typeface="Arial" panose="020B0604020202020204" pitchFamily="34" charset="0"/>
              </a:rPr>
              <a:t>ЧЯ активно включает их в видовую систему.</a:t>
            </a:r>
          </a:p>
          <a:p>
            <a:pPr lvl="0" indent="449580" algn="just"/>
            <a:endParaRPr lang="ru-RU" sz="2000" dirty="0">
              <a:solidFill>
                <a:prstClr val="black"/>
              </a:solidFill>
              <a:latin typeface="Arial" panose="020B0604020202020204" pitchFamily="34" charset="0"/>
              <a:ea typeface="Times New Roman"/>
              <a:cs typeface="Arial" panose="020B0604020202020204" pitchFamily="34" charset="0"/>
            </a:endParaRPr>
          </a:p>
          <a:p>
            <a:pPr marL="285750" lvl="0" indent="-285750" algn="just">
              <a:buFont typeface="Wingdings" panose="05000000000000000000" pitchFamily="2" charset="2"/>
              <a:buChar char="Ø"/>
            </a:pPr>
            <a:r>
              <a:rPr lang="ru-RU" sz="2000" dirty="0">
                <a:solidFill>
                  <a:prstClr val="black"/>
                </a:solidFill>
                <a:latin typeface="Arial" panose="020B0604020202020204" pitchFamily="34" charset="0"/>
                <a:ea typeface="Times New Roman"/>
                <a:cs typeface="Arial" panose="020B0604020202020204" pitchFamily="34" charset="0"/>
              </a:rPr>
              <a:t>глаголы с суффиксами –</a:t>
            </a:r>
            <a:r>
              <a:rPr lang="ru-RU" sz="2000" dirty="0" err="1">
                <a:solidFill>
                  <a:prstClr val="black"/>
                </a:solidFill>
                <a:latin typeface="Arial" panose="020B0604020202020204" pitchFamily="34" charset="0"/>
                <a:ea typeface="Times New Roman"/>
                <a:cs typeface="Arial" panose="020B0604020202020204" pitchFamily="34" charset="0"/>
              </a:rPr>
              <a:t>ова</a:t>
            </a:r>
            <a:r>
              <a:rPr lang="cs-CZ" sz="2000" dirty="0">
                <a:solidFill>
                  <a:prstClr val="black"/>
                </a:solidFill>
                <a:latin typeface="Arial" panose="020B0604020202020204" pitchFamily="34" charset="0"/>
                <a:ea typeface="Times New Roman"/>
                <a:cs typeface="Arial" panose="020B0604020202020204" pitchFamily="34" charset="0"/>
              </a:rPr>
              <a:t>-</a:t>
            </a:r>
            <a:r>
              <a:rPr lang="ru-RU" sz="2000" dirty="0">
                <a:solidFill>
                  <a:prstClr val="black"/>
                </a:solidFill>
                <a:latin typeface="Arial" panose="020B0604020202020204" pitchFamily="34" charset="0"/>
                <a:ea typeface="Times New Roman"/>
                <a:cs typeface="Arial" panose="020B0604020202020204" pitchFamily="34" charset="0"/>
              </a:rPr>
              <a:t>, -</a:t>
            </a:r>
            <a:r>
              <a:rPr lang="ru-RU" sz="2000" dirty="0" err="1">
                <a:solidFill>
                  <a:prstClr val="black"/>
                </a:solidFill>
                <a:latin typeface="Arial" panose="020B0604020202020204" pitchFamily="34" charset="0"/>
                <a:ea typeface="Times New Roman"/>
                <a:cs typeface="Arial" panose="020B0604020202020204" pitchFamily="34" charset="0"/>
              </a:rPr>
              <a:t>ирова</a:t>
            </a:r>
            <a:r>
              <a:rPr lang="cs-CZ" sz="2000" dirty="0">
                <a:solidFill>
                  <a:prstClr val="black"/>
                </a:solidFill>
                <a:latin typeface="Arial" panose="020B0604020202020204" pitchFamily="34" charset="0"/>
                <a:ea typeface="Times New Roman"/>
                <a:cs typeface="Arial" panose="020B0604020202020204" pitchFamily="34" charset="0"/>
              </a:rPr>
              <a:t>-</a:t>
            </a:r>
            <a:r>
              <a:rPr lang="ru-RU" sz="2000" dirty="0">
                <a:solidFill>
                  <a:prstClr val="black"/>
                </a:solidFill>
                <a:latin typeface="Arial" panose="020B0604020202020204" pitchFamily="34" charset="0"/>
                <a:ea typeface="Times New Roman"/>
                <a:cs typeface="Arial" panose="020B0604020202020204" pitchFamily="34" charset="0"/>
              </a:rPr>
              <a:t>: </a:t>
            </a:r>
            <a:r>
              <a:rPr lang="ru-RU" sz="2000" i="1" dirty="0">
                <a:solidFill>
                  <a:prstClr val="black"/>
                </a:solidFill>
                <a:latin typeface="Arial" panose="020B0604020202020204" pitchFamily="34" charset="0"/>
                <a:ea typeface="Times New Roman"/>
                <a:cs typeface="Arial" panose="020B0604020202020204" pitchFamily="34" charset="0"/>
              </a:rPr>
              <a:t>атаковать, организовать, телеграфировать</a:t>
            </a:r>
            <a:r>
              <a:rPr lang="ru-RU" sz="2000" dirty="0">
                <a:solidFill>
                  <a:prstClr val="black"/>
                </a:solidFill>
                <a:latin typeface="Arial" panose="020B0604020202020204" pitchFamily="34" charset="0"/>
                <a:ea typeface="Times New Roman"/>
                <a:cs typeface="Arial" panose="020B0604020202020204" pitchFamily="34" charset="0"/>
              </a:rPr>
              <a:t> </a:t>
            </a:r>
            <a:endParaRPr lang="cs-CZ" sz="2000" dirty="0">
              <a:solidFill>
                <a:prstClr val="black"/>
              </a:solidFill>
              <a:latin typeface="Arial" panose="020B0604020202020204" pitchFamily="34" charset="0"/>
              <a:ea typeface="Times New Roman"/>
              <a:cs typeface="Arial" panose="020B0604020202020204" pitchFamily="34" charset="0"/>
            </a:endParaRPr>
          </a:p>
          <a:p>
            <a:pPr marL="285750" lvl="0" indent="-285750" algn="just">
              <a:buFont typeface="Wingdings" panose="05000000000000000000" pitchFamily="2" charset="2"/>
              <a:buChar char="Ø"/>
            </a:pPr>
            <a:r>
              <a:rPr lang="ru-RU" sz="2000" dirty="0">
                <a:solidFill>
                  <a:prstClr val="black"/>
                </a:solidFill>
                <a:latin typeface="Arial" panose="020B0604020202020204" pitchFamily="34" charset="0"/>
                <a:ea typeface="Times New Roman"/>
                <a:cs typeface="Arial" panose="020B0604020202020204" pitchFamily="34" charset="0"/>
              </a:rPr>
              <a:t>глаголы с суффиксами</a:t>
            </a:r>
            <a:r>
              <a:rPr lang="cs-CZ" sz="2000" dirty="0">
                <a:solidFill>
                  <a:prstClr val="black"/>
                </a:solidFill>
                <a:latin typeface="Arial" panose="020B0604020202020204" pitchFamily="34" charset="0"/>
                <a:ea typeface="Times New Roman"/>
                <a:cs typeface="Arial" panose="020B0604020202020204" pitchFamily="34" charset="0"/>
              </a:rPr>
              <a:t> –ova-, -</a:t>
            </a:r>
            <a:r>
              <a:rPr lang="cs-CZ" sz="2000" dirty="0" err="1">
                <a:solidFill>
                  <a:prstClr val="black"/>
                </a:solidFill>
                <a:latin typeface="Arial" panose="020B0604020202020204" pitchFamily="34" charset="0"/>
                <a:ea typeface="Times New Roman"/>
                <a:cs typeface="Arial" panose="020B0604020202020204" pitchFamily="34" charset="0"/>
              </a:rPr>
              <a:t>izova</a:t>
            </a:r>
            <a:r>
              <a:rPr lang="cs-CZ" sz="2000" dirty="0">
                <a:solidFill>
                  <a:prstClr val="black"/>
                </a:solidFill>
                <a:latin typeface="Arial" panose="020B0604020202020204" pitchFamily="34" charset="0"/>
                <a:ea typeface="Times New Roman"/>
                <a:cs typeface="Arial" panose="020B0604020202020204" pitchFamily="34" charset="0"/>
              </a:rPr>
              <a:t>- </a:t>
            </a:r>
            <a:r>
              <a:rPr lang="cs-CZ" sz="2000" i="1" dirty="0">
                <a:solidFill>
                  <a:prstClr val="black"/>
                </a:solidFill>
                <a:latin typeface="Arial" panose="020B0604020202020204" pitchFamily="34" charset="0"/>
                <a:ea typeface="Times New Roman"/>
                <a:cs typeface="Arial" panose="020B0604020202020204" pitchFamily="34" charset="0"/>
              </a:rPr>
              <a:t>publikovat, komentovat, garantovat, konstatovat</a:t>
            </a:r>
            <a:r>
              <a:rPr lang="ru-RU" sz="2000" i="1" dirty="0">
                <a:solidFill>
                  <a:prstClr val="black"/>
                </a:solidFill>
                <a:latin typeface="Arial" panose="020B0604020202020204" pitchFamily="34" charset="0"/>
                <a:ea typeface="Times New Roman"/>
                <a:cs typeface="Arial" panose="020B0604020202020204" pitchFamily="34" charset="0"/>
              </a:rPr>
              <a:t>, </a:t>
            </a:r>
            <a:r>
              <a:rPr lang="cs-CZ" sz="2000" i="1" dirty="0">
                <a:solidFill>
                  <a:prstClr val="black"/>
                </a:solidFill>
                <a:latin typeface="Arial" panose="020B0604020202020204" pitchFamily="34" charset="0"/>
                <a:cs typeface="Arial" panose="020B0604020202020204" pitchFamily="34" charset="0"/>
              </a:rPr>
              <a:t>organizovat</a:t>
            </a:r>
            <a:endParaRPr lang="ru-RU" sz="2000" i="1" dirty="0">
              <a:solidFill>
                <a:prstClr val="black"/>
              </a:solidFill>
              <a:latin typeface="Arial" panose="020B0604020202020204" pitchFamily="34" charset="0"/>
              <a:ea typeface="Times New Roman"/>
              <a:cs typeface="Arial" panose="020B0604020202020204" pitchFamily="34" charset="0"/>
            </a:endParaRPr>
          </a:p>
          <a:p>
            <a:pPr lvl="0" indent="449580" algn="just"/>
            <a:endParaRPr lang="cs-CZ" sz="2000" dirty="0">
              <a:solidFill>
                <a:prstClr val="black"/>
              </a:solidFill>
              <a:latin typeface="Arial" panose="020B0604020202020204" pitchFamily="34" charset="0"/>
              <a:ea typeface="Times New Roman"/>
              <a:cs typeface="Arial" panose="020B0604020202020204" pitchFamily="34" charset="0"/>
            </a:endParaRPr>
          </a:p>
          <a:p>
            <a:pPr lvl="0" algn="just"/>
            <a:r>
              <a:rPr lang="ru-RU" sz="2000" u="sng" dirty="0">
                <a:solidFill>
                  <a:prstClr val="black"/>
                </a:solidFill>
                <a:latin typeface="Arial" panose="020B0604020202020204" pitchFamily="34" charset="0"/>
                <a:ea typeface="Times New Roman"/>
                <a:cs typeface="Arial" panose="020B0604020202020204" pitchFamily="34" charset="0"/>
              </a:rPr>
              <a:t>некоторые другие, незаимствованные глаголы</a:t>
            </a:r>
            <a:r>
              <a:rPr lang="ru-RU" sz="2000" dirty="0">
                <a:solidFill>
                  <a:prstClr val="black"/>
                </a:solidFill>
                <a:latin typeface="Arial" panose="020B0604020202020204" pitchFamily="34" charset="0"/>
                <a:ea typeface="Times New Roman"/>
                <a:cs typeface="Arial" panose="020B0604020202020204" pitchFamily="34" charset="0"/>
              </a:rPr>
              <a:t>:</a:t>
            </a:r>
          </a:p>
          <a:p>
            <a:pPr marL="285750" lvl="0" indent="-285750" algn="just">
              <a:buFont typeface="Arial" panose="020B0604020202020204" pitchFamily="34" charset="0"/>
              <a:buChar char="•"/>
            </a:pPr>
            <a:r>
              <a:rPr lang="ru-RU" sz="2000" i="1" dirty="0">
                <a:solidFill>
                  <a:prstClr val="black"/>
                </a:solidFill>
                <a:latin typeface="Arial" panose="020B0604020202020204" pitchFamily="34" charset="0"/>
                <a:ea typeface="Times New Roman"/>
                <a:cs typeface="Arial" panose="020B0604020202020204" pitchFamily="34" charset="0"/>
              </a:rPr>
              <a:t>обещать, велеть, женить, казнить, ранить</a:t>
            </a:r>
          </a:p>
          <a:p>
            <a:pPr marL="285750" lvl="0" indent="-285750" algn="just">
              <a:buFont typeface="Arial" panose="020B0604020202020204" pitchFamily="34" charset="0"/>
              <a:buChar char="•"/>
            </a:pPr>
            <a:r>
              <a:rPr lang="cs-CZ" sz="2000" i="1" dirty="0">
                <a:solidFill>
                  <a:prstClr val="black"/>
                </a:solidFill>
                <a:latin typeface="Arial" panose="020B0604020202020204" pitchFamily="34" charset="0"/>
                <a:ea typeface="Times New Roman"/>
                <a:cs typeface="Arial" panose="020B0604020202020204" pitchFamily="34" charset="0"/>
              </a:rPr>
              <a:t>jmenovat, obětovat, věnovat</a:t>
            </a:r>
            <a:endParaRPr lang="ru-RU" sz="2000" i="1" dirty="0">
              <a:solidFill>
                <a:prstClr val="black"/>
              </a:solidFill>
              <a:latin typeface="Arial" panose="020B0604020202020204" pitchFamily="34" charset="0"/>
              <a:ea typeface="Times New Roman"/>
              <a:cs typeface="Arial" panose="020B0604020202020204" pitchFamily="34" charset="0"/>
            </a:endParaRPr>
          </a:p>
          <a:p>
            <a:pPr marL="285750" lvl="0" indent="-285750" algn="just">
              <a:buFont typeface="Arial" panose="020B0604020202020204" pitchFamily="34" charset="0"/>
              <a:buChar char="•"/>
            </a:pPr>
            <a:endParaRPr lang="ru-RU" sz="2000" i="1" dirty="0">
              <a:solidFill>
                <a:prstClr val="black"/>
              </a:solidFill>
              <a:latin typeface="Arial" panose="020B0604020202020204" pitchFamily="34" charset="0"/>
              <a:ea typeface="Times New Roman"/>
              <a:cs typeface="Arial" panose="020B0604020202020204" pitchFamily="34" charset="0"/>
            </a:endParaRPr>
          </a:p>
          <a:p>
            <a:pPr lvl="0" algn="just"/>
            <a:r>
              <a:rPr lang="ru-RU" sz="2000" dirty="0">
                <a:solidFill>
                  <a:prstClr val="black"/>
                </a:solidFill>
                <a:latin typeface="Arial" panose="020B0604020202020204" pitchFamily="34" charset="0"/>
                <a:ea typeface="Times New Roman"/>
                <a:cs typeface="Arial" panose="020B0604020202020204" pitchFamily="34" charset="0"/>
              </a:rPr>
              <a:t>У многих чешских глаголов (</a:t>
            </a:r>
            <a:r>
              <a:rPr lang="cs-CZ" sz="2000" i="1" dirty="0">
                <a:solidFill>
                  <a:prstClr val="black"/>
                </a:solidFill>
                <a:latin typeface="Arial" panose="020B0604020202020204" pitchFamily="34" charset="0"/>
                <a:cs typeface="Arial" panose="020B0604020202020204" pitchFamily="34" charset="0"/>
              </a:rPr>
              <a:t>zorganizovat, vydezinfikovat, zkonstruovat</a:t>
            </a:r>
            <a:r>
              <a:rPr lang="ru-RU" sz="2000" i="1" dirty="0">
                <a:solidFill>
                  <a:prstClr val="black"/>
                </a:solidFill>
                <a:latin typeface="Arial" panose="020B0604020202020204" pitchFamily="34" charset="0"/>
                <a:cs typeface="Arial" panose="020B0604020202020204" pitchFamily="34" charset="0"/>
              </a:rPr>
              <a:t>) </a:t>
            </a:r>
            <a:r>
              <a:rPr lang="ru-RU" sz="2000" dirty="0">
                <a:solidFill>
                  <a:prstClr val="black"/>
                </a:solidFill>
                <a:latin typeface="Arial" panose="020B0604020202020204" pitchFamily="34" charset="0"/>
                <a:cs typeface="Arial" panose="020B0604020202020204" pitchFamily="34" charset="0"/>
              </a:rPr>
              <a:t>появляются видовые пары, но это не значит, что двувидовой глагол перестает существовать!</a:t>
            </a:r>
            <a:r>
              <a:rPr lang="cs-CZ" sz="2000" dirty="0">
                <a:solidFill>
                  <a:prstClr val="black"/>
                </a:solidFill>
                <a:latin typeface="Arial" panose="020B0604020202020204" pitchFamily="34" charset="0"/>
                <a:cs typeface="Arial" panose="020B0604020202020204" pitchFamily="34" charset="0"/>
              </a:rPr>
              <a:t> (</a:t>
            </a:r>
            <a:r>
              <a:rPr lang="cs-CZ" sz="2000" i="1" dirty="0">
                <a:solidFill>
                  <a:prstClr val="black"/>
                </a:solidFill>
                <a:latin typeface="Arial" panose="020B0604020202020204" pitchFamily="34" charset="0"/>
                <a:cs typeface="Arial" panose="020B0604020202020204" pitchFamily="34" charset="0"/>
              </a:rPr>
              <a:t>excerpovat</a:t>
            </a:r>
            <a:r>
              <a:rPr lang="cs-CZ" sz="2000" dirty="0">
                <a:solidFill>
                  <a:prstClr val="black"/>
                </a:solidFill>
                <a:latin typeface="Arial" panose="020B0604020202020204" pitchFamily="34" charset="0"/>
                <a:cs typeface="Arial" panose="020B0604020202020204" pitchFamily="34" charset="0"/>
              </a:rPr>
              <a:t> </a:t>
            </a:r>
            <a:r>
              <a:rPr lang="cs-CZ" sz="2000" dirty="0" err="1">
                <a:solidFill>
                  <a:prstClr val="black"/>
                </a:solidFill>
                <a:latin typeface="Arial" panose="020B0604020202020204" pitchFamily="34" charset="0"/>
                <a:cs typeface="Arial" panose="020B0604020202020204" pitchFamily="34" charset="0"/>
              </a:rPr>
              <a:t>nedok</a:t>
            </a:r>
            <a:r>
              <a:rPr lang="cs-CZ" sz="2000" dirty="0">
                <a:solidFill>
                  <a:prstClr val="black"/>
                </a:solidFill>
                <a:latin typeface="Arial" panose="020B0604020202020204" pitchFamily="34" charset="0"/>
                <a:cs typeface="Arial" panose="020B0604020202020204" pitchFamily="34" charset="0"/>
              </a:rPr>
              <a:t>. → </a:t>
            </a:r>
            <a:r>
              <a:rPr lang="cs-CZ" sz="2000" i="1" dirty="0">
                <a:solidFill>
                  <a:prstClr val="black"/>
                </a:solidFill>
                <a:latin typeface="Arial" panose="020B0604020202020204" pitchFamily="34" charset="0"/>
                <a:cs typeface="Arial" panose="020B0604020202020204" pitchFamily="34" charset="0"/>
              </a:rPr>
              <a:t>vyexcerpovat</a:t>
            </a:r>
            <a:r>
              <a:rPr lang="cs-CZ" sz="2000" dirty="0">
                <a:solidFill>
                  <a:prstClr val="black"/>
                </a:solidFill>
                <a:latin typeface="Arial" panose="020B0604020202020204" pitchFamily="34" charset="0"/>
                <a:cs typeface="Arial" panose="020B0604020202020204" pitchFamily="34" charset="0"/>
              </a:rPr>
              <a:t>, </a:t>
            </a:r>
            <a:r>
              <a:rPr lang="cs-CZ" sz="2000" i="1" dirty="0">
                <a:solidFill>
                  <a:prstClr val="black"/>
                </a:solidFill>
                <a:latin typeface="Arial" panose="020B0604020202020204" pitchFamily="34" charset="0"/>
                <a:cs typeface="Arial" panose="020B0604020202020204" pitchFamily="34" charset="0"/>
              </a:rPr>
              <a:t>implementovat</a:t>
            </a:r>
            <a:r>
              <a:rPr lang="cs-CZ" sz="2000" dirty="0">
                <a:solidFill>
                  <a:prstClr val="black"/>
                </a:solidFill>
                <a:latin typeface="Arial" panose="020B0604020202020204" pitchFamily="34" charset="0"/>
                <a:cs typeface="Arial" panose="020B0604020202020204" pitchFamily="34" charset="0"/>
              </a:rPr>
              <a:t> </a:t>
            </a:r>
            <a:r>
              <a:rPr lang="cs-CZ" sz="2000" dirty="0" err="1">
                <a:solidFill>
                  <a:prstClr val="black"/>
                </a:solidFill>
                <a:latin typeface="Arial" panose="020B0604020202020204" pitchFamily="34" charset="0"/>
                <a:cs typeface="Arial" panose="020B0604020202020204" pitchFamily="34" charset="0"/>
              </a:rPr>
              <a:t>nedok</a:t>
            </a:r>
            <a:r>
              <a:rPr lang="cs-CZ" sz="2000" dirty="0">
                <a:solidFill>
                  <a:prstClr val="black"/>
                </a:solidFill>
                <a:latin typeface="Arial" panose="020B0604020202020204" pitchFamily="34" charset="0"/>
                <a:cs typeface="Arial" panose="020B0604020202020204" pitchFamily="34" charset="0"/>
              </a:rPr>
              <a:t>. → </a:t>
            </a:r>
            <a:r>
              <a:rPr lang="cs-CZ" sz="2000" i="1" dirty="0" err="1">
                <a:solidFill>
                  <a:prstClr val="black"/>
                </a:solidFill>
                <a:latin typeface="Arial" panose="020B0604020202020204" pitchFamily="34" charset="0"/>
                <a:cs typeface="Arial" panose="020B0604020202020204" pitchFamily="34" charset="0"/>
              </a:rPr>
              <a:t>vimplementovat</a:t>
            </a:r>
            <a:r>
              <a:rPr lang="cs-CZ" sz="2000" dirty="0">
                <a:solidFill>
                  <a:prstClr val="black"/>
                </a:solidFill>
                <a:latin typeface="Arial" panose="020B0604020202020204" pitchFamily="34" charset="0"/>
                <a:cs typeface="Arial" panose="020B0604020202020204" pitchFamily="34" charset="0"/>
              </a:rPr>
              <a:t>, </a:t>
            </a:r>
            <a:r>
              <a:rPr lang="cs-CZ" sz="2000" i="1" dirty="0">
                <a:solidFill>
                  <a:prstClr val="black"/>
                </a:solidFill>
                <a:latin typeface="Arial" panose="020B0604020202020204" pitchFamily="34" charset="0"/>
                <a:cs typeface="Arial" panose="020B0604020202020204" pitchFamily="34" charset="0"/>
              </a:rPr>
              <a:t>realizovat</a:t>
            </a:r>
            <a:r>
              <a:rPr lang="cs-CZ" sz="2000" dirty="0">
                <a:solidFill>
                  <a:prstClr val="black"/>
                </a:solidFill>
                <a:latin typeface="Arial" panose="020B0604020202020204" pitchFamily="34" charset="0"/>
                <a:cs typeface="Arial" panose="020B0604020202020204" pitchFamily="34" charset="0"/>
              </a:rPr>
              <a:t> </a:t>
            </a:r>
            <a:r>
              <a:rPr lang="cs-CZ" sz="2000" dirty="0" err="1">
                <a:solidFill>
                  <a:prstClr val="black"/>
                </a:solidFill>
                <a:latin typeface="Arial" panose="020B0604020202020204" pitchFamily="34" charset="0"/>
                <a:cs typeface="Arial" panose="020B0604020202020204" pitchFamily="34" charset="0"/>
              </a:rPr>
              <a:t>nedok</a:t>
            </a:r>
            <a:r>
              <a:rPr lang="cs-CZ" sz="2000" dirty="0">
                <a:solidFill>
                  <a:prstClr val="black"/>
                </a:solidFill>
                <a:latin typeface="Arial" panose="020B0604020202020204" pitchFamily="34" charset="0"/>
                <a:cs typeface="Arial" panose="020B0604020202020204" pitchFamily="34" charset="0"/>
              </a:rPr>
              <a:t>. → </a:t>
            </a:r>
            <a:r>
              <a:rPr lang="cs-CZ" sz="2000" i="1" dirty="0">
                <a:solidFill>
                  <a:prstClr val="black"/>
                </a:solidFill>
                <a:latin typeface="Arial" panose="020B0604020202020204" pitchFamily="34" charset="0"/>
                <a:cs typeface="Arial" panose="020B0604020202020204" pitchFamily="34" charset="0"/>
              </a:rPr>
              <a:t>zrealizovat</a:t>
            </a:r>
            <a:r>
              <a:rPr lang="cs-CZ" sz="2000" dirty="0">
                <a:solidFill>
                  <a:prstClr val="black"/>
                </a:solidFill>
                <a:latin typeface="Arial" panose="020B0604020202020204" pitchFamily="34" charset="0"/>
                <a:cs typeface="Arial" panose="020B0604020202020204" pitchFamily="34" charset="0"/>
              </a:rPr>
              <a:t>)</a:t>
            </a:r>
            <a:endParaRPr lang="ru-RU" sz="2000" dirty="0">
              <a:solidFill>
                <a:prstClr val="black"/>
              </a:solidFill>
              <a:latin typeface="Arial" panose="020B0604020202020204" pitchFamily="34" charset="0"/>
              <a:ea typeface="Times New Roman"/>
              <a:cs typeface="Arial" panose="020B0604020202020204" pitchFamily="34" charset="0"/>
            </a:endParaRPr>
          </a:p>
        </p:txBody>
      </p:sp>
    </p:spTree>
    <p:extLst>
      <p:ext uri="{BB962C8B-B14F-4D97-AF65-F5344CB8AC3E}">
        <p14:creationId xmlns:p14="http://schemas.microsoft.com/office/powerpoint/2010/main" val="24611660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6AC5F66F-CFC9-41CB-8477-8A6B08F5B946}"/>
              </a:ext>
            </a:extLst>
          </p:cNvPr>
          <p:cNvSpPr/>
          <p:nvPr/>
        </p:nvSpPr>
        <p:spPr>
          <a:xfrm>
            <a:off x="2331867" y="1228397"/>
            <a:ext cx="7806431" cy="4401205"/>
          </a:xfrm>
          <a:prstGeom prst="rect">
            <a:avLst/>
          </a:prstGeom>
        </p:spPr>
        <p:txBody>
          <a:bodyPr wrap="square">
            <a:spAutoFit/>
          </a:bodyPr>
          <a:lstStyle/>
          <a:p>
            <a:pPr marL="285750" lvl="0" indent="-285750">
              <a:buFont typeface="Courier New" panose="02070309020205020404" pitchFamily="49" charset="0"/>
              <a:buChar char="o"/>
            </a:pPr>
            <a:r>
              <a:rPr lang="ru-RU" sz="2000" dirty="0">
                <a:solidFill>
                  <a:prstClr val="black"/>
                </a:solidFill>
                <a:latin typeface="Arial" panose="020B0604020202020204" pitchFamily="34" charset="0"/>
                <a:cs typeface="Arial" panose="020B0604020202020204" pitchFamily="34" charset="0"/>
              </a:rPr>
              <a:t>Студенты регулярно организуют кружки.</a:t>
            </a:r>
          </a:p>
          <a:p>
            <a:pPr marL="285750" lvl="0" indent="-285750">
              <a:buFont typeface="Courier New" panose="02070309020205020404" pitchFamily="49" charset="0"/>
              <a:buChar char="o"/>
            </a:pPr>
            <a:r>
              <a:rPr lang="ru-RU" sz="2000" dirty="0">
                <a:solidFill>
                  <a:prstClr val="black"/>
                </a:solidFill>
                <a:latin typeface="Arial" panose="020B0604020202020204" pitchFamily="34" charset="0"/>
                <a:cs typeface="Arial" panose="020B0604020202020204" pitchFamily="34" charset="0"/>
              </a:rPr>
              <a:t>Они завтра организуют экскурсию в музей. </a:t>
            </a:r>
          </a:p>
          <a:p>
            <a:pPr marL="285750" lvl="0" indent="-285750">
              <a:buFont typeface="Courier New" panose="02070309020205020404" pitchFamily="49" charset="0"/>
              <a:buChar char="o"/>
            </a:pPr>
            <a:r>
              <a:rPr lang="ru-RU" sz="2000" dirty="0">
                <a:solidFill>
                  <a:prstClr val="black"/>
                </a:solidFill>
                <a:latin typeface="Arial" panose="020B0604020202020204" pitchFamily="34" charset="0"/>
                <a:cs typeface="Arial" panose="020B0604020202020204" pitchFamily="34" charset="0"/>
              </a:rPr>
              <a:t>Он поступает, как велит совесть.</a:t>
            </a:r>
          </a:p>
          <a:p>
            <a:pPr marL="285750" lvl="0" indent="-285750">
              <a:buFont typeface="Courier New" panose="02070309020205020404" pitchFamily="49" charset="0"/>
              <a:buChar char="o"/>
            </a:pPr>
            <a:r>
              <a:rPr lang="ru-RU" sz="2000" dirty="0" err="1">
                <a:solidFill>
                  <a:prstClr val="black"/>
                </a:solidFill>
                <a:latin typeface="Arial" panose="020B0604020202020204" pitchFamily="34" charset="0"/>
                <a:cs typeface="Arial" panose="020B0604020202020204" pitchFamily="34" charset="0"/>
              </a:rPr>
              <a:t>Cделаем</a:t>
            </a:r>
            <a:r>
              <a:rPr lang="ru-RU" sz="2000" dirty="0">
                <a:solidFill>
                  <a:prstClr val="black"/>
                </a:solidFill>
                <a:latin typeface="Arial" panose="020B0604020202020204" pitchFamily="34" charset="0"/>
                <a:cs typeface="Arial" panose="020B0604020202020204" pitchFamily="34" charset="0"/>
              </a:rPr>
              <a:t>, если велит и заставит.</a:t>
            </a:r>
          </a:p>
          <a:p>
            <a:pPr marL="285750" lvl="0" indent="-285750">
              <a:buFont typeface="Courier New" panose="02070309020205020404" pitchFamily="49" charset="0"/>
              <a:buChar char="o"/>
            </a:pPr>
            <a:r>
              <a:rPr lang="ru-RU" sz="2000" dirty="0">
                <a:solidFill>
                  <a:prstClr val="black"/>
                </a:solidFill>
                <a:latin typeface="Arial" panose="020B0604020202020204" pitchFamily="34" charset="0"/>
                <a:cs typeface="Arial" panose="020B0604020202020204" pitchFamily="34" charset="0"/>
              </a:rPr>
              <a:t>Эту комиссию долго реформировали.</a:t>
            </a:r>
          </a:p>
          <a:p>
            <a:pPr marL="285750" lvl="0" indent="-285750">
              <a:buFont typeface="Courier New" panose="02070309020205020404" pitchFamily="49" charset="0"/>
              <a:buChar char="o"/>
            </a:pPr>
            <a:r>
              <a:rPr lang="ru-RU" sz="2000" dirty="0">
                <a:solidFill>
                  <a:prstClr val="black"/>
                </a:solidFill>
                <a:latin typeface="Arial" panose="020B0604020202020204" pitchFamily="34" charset="0"/>
                <a:cs typeface="Arial" panose="020B0604020202020204" pitchFamily="34" charset="0"/>
              </a:rPr>
              <a:t>Мы полностью реформировали эту комиссию. </a:t>
            </a:r>
          </a:p>
          <a:p>
            <a:pPr marL="285750" lvl="0" indent="-285750">
              <a:buFont typeface="Courier New" panose="02070309020205020404" pitchFamily="49" charset="0"/>
              <a:buChar char="o"/>
            </a:pPr>
            <a:endParaRPr lang="cs-CZ" sz="2000" dirty="0">
              <a:solidFill>
                <a:prstClr val="black"/>
              </a:solidFill>
              <a:latin typeface="Arial" panose="020B0604020202020204" pitchFamily="34" charset="0"/>
              <a:cs typeface="Arial" panose="020B0604020202020204" pitchFamily="34" charset="0"/>
            </a:endParaRPr>
          </a:p>
          <a:p>
            <a:pPr marL="285750" lvl="0" indent="-285750">
              <a:buFont typeface="Courier New" panose="02070309020205020404" pitchFamily="49" charset="0"/>
              <a:buChar char="o"/>
            </a:pPr>
            <a:r>
              <a:rPr lang="cs-CZ" sz="2000" dirty="0">
                <a:solidFill>
                  <a:prstClr val="black"/>
                </a:solidFill>
                <a:latin typeface="Arial" panose="020B0604020202020204" pitchFamily="34" charset="0"/>
                <a:cs typeface="Arial" panose="020B0604020202020204" pitchFamily="34" charset="0"/>
              </a:rPr>
              <a:t>Hasiči každý rok evakuují děti z letních táborů kvůli rozvodněným řekám.</a:t>
            </a:r>
          </a:p>
          <a:p>
            <a:pPr marL="285750" lvl="0" indent="-285750">
              <a:buFont typeface="Courier New" panose="02070309020205020404" pitchFamily="49" charset="0"/>
              <a:buChar char="o"/>
            </a:pPr>
            <a:r>
              <a:rPr lang="cs-CZ" sz="2000" dirty="0">
                <a:solidFill>
                  <a:prstClr val="black"/>
                </a:solidFill>
                <a:latin typeface="Arial" panose="020B0604020202020204" pitchFamily="34" charset="0"/>
                <a:cs typeface="Arial" panose="020B0604020202020204" pitchFamily="34" charset="0"/>
              </a:rPr>
              <a:t>Kniha je výborem z esejů, které autor publikoval v letech 1986-1991.</a:t>
            </a:r>
          </a:p>
          <a:p>
            <a:pPr marL="285750" lvl="0" indent="-285750">
              <a:buFont typeface="Courier New" panose="02070309020205020404" pitchFamily="49" charset="0"/>
              <a:buChar char="o"/>
            </a:pPr>
            <a:r>
              <a:rPr lang="cs-CZ" sz="2000" dirty="0">
                <a:solidFill>
                  <a:prstClr val="black"/>
                </a:solidFill>
                <a:latin typeface="Arial" panose="020B0604020202020204" pitchFamily="34" charset="0"/>
                <a:cs typeface="Arial" panose="020B0604020202020204" pitchFamily="34" charset="0"/>
              </a:rPr>
              <a:t>Předseda dnes informoval vládu o výsledku jednání.</a:t>
            </a:r>
          </a:p>
          <a:p>
            <a:pPr marL="285750" lvl="0" indent="-285750">
              <a:buFont typeface="Courier New" panose="02070309020205020404" pitchFamily="49" charset="0"/>
              <a:buChar char="o"/>
            </a:pPr>
            <a:r>
              <a:rPr lang="cs-CZ" sz="2000" dirty="0">
                <a:solidFill>
                  <a:prstClr val="black"/>
                </a:solidFill>
                <a:latin typeface="Arial" panose="020B0604020202020204" pitchFamily="34" charset="0"/>
                <a:cs typeface="Arial" panose="020B0604020202020204" pitchFamily="34" charset="0"/>
              </a:rPr>
              <a:t>Lidé obětují zdraví, aby vydělali peníze, potom obětují peníze, aby znovu získali zdraví.</a:t>
            </a:r>
          </a:p>
        </p:txBody>
      </p:sp>
    </p:spTree>
    <p:extLst>
      <p:ext uri="{BB962C8B-B14F-4D97-AF65-F5344CB8AC3E}">
        <p14:creationId xmlns:p14="http://schemas.microsoft.com/office/powerpoint/2010/main" val="38039723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6685B075-748A-4B35-8376-014FADAB83ED}"/>
              </a:ext>
            </a:extLst>
          </p:cNvPr>
          <p:cNvSpPr txBox="1"/>
          <p:nvPr/>
        </p:nvSpPr>
        <p:spPr>
          <a:xfrm>
            <a:off x="2325951" y="2539014"/>
            <a:ext cx="7696938" cy="1569660"/>
          </a:xfrm>
          <a:prstGeom prst="rect">
            <a:avLst/>
          </a:prstGeom>
          <a:noFill/>
        </p:spPr>
        <p:txBody>
          <a:bodyPr wrap="square">
            <a:spAutoFit/>
          </a:bodyPr>
          <a:lstStyle/>
          <a:p>
            <a:r>
              <a:rPr lang="ru-RU" sz="2400" b="1" dirty="0"/>
              <a:t>9. Определите вид глагола и дополните, где возможно, видовую пару. </a:t>
            </a:r>
          </a:p>
          <a:p>
            <a:r>
              <a:rPr lang="ru-RU" sz="2400" dirty="0"/>
              <a:t>Разделить, спеть, уронить, обещать, собирать, посидеть, разрезать, переписывать, купить, организовать.</a:t>
            </a:r>
            <a:endParaRPr lang="cs-CZ" sz="2400" dirty="0"/>
          </a:p>
        </p:txBody>
      </p:sp>
    </p:spTree>
    <p:extLst>
      <p:ext uri="{BB962C8B-B14F-4D97-AF65-F5344CB8AC3E}">
        <p14:creationId xmlns:p14="http://schemas.microsoft.com/office/powerpoint/2010/main" val="27454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D634A038-B8AC-4098-8782-20F3A76A1092}"/>
              </a:ext>
            </a:extLst>
          </p:cNvPr>
          <p:cNvSpPr txBox="1"/>
          <p:nvPr/>
        </p:nvSpPr>
        <p:spPr>
          <a:xfrm>
            <a:off x="440924" y="612844"/>
            <a:ext cx="11310152" cy="5632311"/>
          </a:xfrm>
          <a:prstGeom prst="rect">
            <a:avLst/>
          </a:prstGeom>
          <a:noFill/>
        </p:spPr>
        <p:txBody>
          <a:bodyPr wrap="square">
            <a:spAutoFit/>
          </a:bodyPr>
          <a:lstStyle/>
          <a:p>
            <a:pPr algn="just"/>
            <a:r>
              <a:rPr lang="ru-RU" sz="2400" b="1" dirty="0"/>
              <a:t>10. Дополняйте слова по смыслу в правильной форме. </a:t>
            </a:r>
          </a:p>
          <a:p>
            <a:pPr algn="just"/>
            <a:r>
              <a:rPr lang="ru-RU" sz="2400" dirty="0"/>
              <a:t>Ужинать/поужинать, привыкнуть/привыкать, устать/уставать, говорить/сказать, лгать/солгать, спросить/спрашивать, строить/построить, остаться/оставаться, помочь/помогать, рассказать/рассказывать. </a:t>
            </a:r>
          </a:p>
          <a:p>
            <a:pPr algn="just"/>
            <a:endParaRPr lang="ru-RU" sz="2400" dirty="0"/>
          </a:p>
          <a:p>
            <a:pPr algn="just"/>
            <a:r>
              <a:rPr lang="ru-RU" sz="2400" dirty="0"/>
              <a:t>1. Ты завтра с нами? 2. Мы обычно в шесть часов. 3. Почему ты всегда на работе последним? 4. Вчера он на работе до девяти часов вечера. 5. Я не знаю, что тебе . 6. Я тебе уже тысячу раз , чтобы ты туда не ходил. 7. Я не знала, что он мне все это время . 8. Как ты посмел матери? 9. Какой был отпуск?  – Даже не ! 10. Я хочу у вас , сколько стоят эти баклажаны. 11. Сегодня у нас был пятичасовой поход, я очень ___ . 12. При тусклом свете глаза очень быстро . 13. Этот дом мой дед в  1965 году. 14. В нашем районе сейчас уже третий торговый центр. 15. Тебе надо чем-нибудь ? 16. У  меня болит горло и  никакие лекарства мне не . 17. Я очень долго не могла к жизни в городе. 18. Я очень долго к жизни в городе. 19. А сейчас я вам сказку о Дюймовочке. 20. В детстве мне моя мама каждый вечер разные рассказы</a:t>
            </a:r>
            <a:endParaRPr lang="cs-CZ" sz="2400" dirty="0"/>
          </a:p>
        </p:txBody>
      </p:sp>
    </p:spTree>
    <p:extLst>
      <p:ext uri="{BB962C8B-B14F-4D97-AF65-F5344CB8AC3E}">
        <p14:creationId xmlns:p14="http://schemas.microsoft.com/office/powerpoint/2010/main" val="12800636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0D107CB7-9FB8-469E-BD12-C0B0345A9F3C}"/>
              </a:ext>
            </a:extLst>
          </p:cNvPr>
          <p:cNvSpPr txBox="1"/>
          <p:nvPr/>
        </p:nvSpPr>
        <p:spPr>
          <a:xfrm>
            <a:off x="374341" y="197346"/>
            <a:ext cx="11443317" cy="6463308"/>
          </a:xfrm>
          <a:prstGeom prst="rect">
            <a:avLst/>
          </a:prstGeom>
          <a:noFill/>
        </p:spPr>
        <p:txBody>
          <a:bodyPr wrap="square">
            <a:spAutoFit/>
          </a:bodyPr>
          <a:lstStyle/>
          <a:p>
            <a:pPr algn="just"/>
            <a:r>
              <a:rPr lang="ru-RU" sz="2300" b="1" dirty="0"/>
              <a:t>11. Замените, где это возможно, выделенные глаголы несовершенного вида на глаголы совершенного вида и переведите получившиеся предложения на чешский язык. </a:t>
            </a:r>
          </a:p>
          <a:p>
            <a:pPr algn="just"/>
            <a:r>
              <a:rPr lang="ru-RU" sz="2300" dirty="0"/>
              <a:t>1. Никакие обстоятельства не могут помешать мне уехать в деревню. 2. Пока он отсутствовал, человек с портфелем скрылся. 3. Правительство не хочет ничего менять до президентских выборов. 4. Неужели полиция опять бездействует? 5. Неясно, хотят ли пользователи платить за данную услугу. 6. Они умеют профессионально позаботиться о клиенте. 7. Если подарок не нравится, можно вернуть покупку в течение месяца. 8. Издательство старается искать на западном рынке книги, которые нравятся российским читателям. 9. Это лекарство я кладу на верхнюю полку. 10. Ты брал собачий корм в больших мешках в магазине за углом? 11. Мальчик ловил рыбу прямо у пристани. 12. Режиссер говорил, что эти кадры были сняты в павильоне. 13. Я не хочу вырезать эти сцены. 14. Песок и щебень необходимо насыпать медленно и осторожно. 15. Бесконечные войны ничего не решали. 16. Я поступлю так, как обязан, как мне велит сердце. 17. За причиненный вред их казнят без суда и  следствия. 18. Здесь обитают такие редкие животные, как тигр и питон. 18. Я не думаю, что могу мгновенно переключаться с одного задания на другое. 19. Не волнуйтесь, я умею отличить обманщика от честного человека. 20. Турецкие корабли и вертолёты ищут четверых преступников. </a:t>
            </a:r>
            <a:endParaRPr lang="cs-CZ" sz="2300" dirty="0"/>
          </a:p>
        </p:txBody>
      </p:sp>
    </p:spTree>
    <p:extLst>
      <p:ext uri="{BB962C8B-B14F-4D97-AF65-F5344CB8AC3E}">
        <p14:creationId xmlns:p14="http://schemas.microsoft.com/office/powerpoint/2010/main" val="23485240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7DE06832-DB14-4193-BE53-B70344AA7B17}"/>
              </a:ext>
            </a:extLst>
          </p:cNvPr>
          <p:cNvSpPr txBox="1"/>
          <p:nvPr/>
        </p:nvSpPr>
        <p:spPr>
          <a:xfrm>
            <a:off x="319595" y="243512"/>
            <a:ext cx="11416683" cy="6370975"/>
          </a:xfrm>
          <a:prstGeom prst="rect">
            <a:avLst/>
          </a:prstGeom>
          <a:noFill/>
        </p:spPr>
        <p:txBody>
          <a:bodyPr wrap="square">
            <a:spAutoFit/>
          </a:bodyPr>
          <a:lstStyle/>
          <a:p>
            <a:pPr algn="just"/>
            <a:r>
              <a:rPr lang="ru-RU" sz="2400" b="1" dirty="0"/>
              <a:t>12. Переведите на русский язык. </a:t>
            </a:r>
            <a:r>
              <a:rPr lang="ru-RU" sz="2400" dirty="0"/>
              <a:t>1. </a:t>
            </a:r>
            <a:r>
              <a:rPr lang="cs-CZ" sz="2400" dirty="0"/>
              <a:t>Planeta oběhne svou modrou hvězdu za necelé tři dny. 2. Vždy udělá to, co mu řeknete, a ještě s úsměvem. 3. Kolik každý Čech vyprodukuje ročně odpadu? 4. Podle </a:t>
            </a:r>
            <a:r>
              <a:rPr lang="cs-CZ" sz="2400" dirty="0" err="1"/>
              <a:t>Pareta</a:t>
            </a:r>
            <a:r>
              <a:rPr lang="cs-CZ" sz="2400" dirty="0"/>
              <a:t> jedna pětina zákazníků vygeneruje přibližně čtyři pětiny zisku. 5. Pokaždé když zavřu dveře, připadá mi, že už ty lidi nikdy v životě neuvidím. 6. Jdeme domů, a najednou – přestane sněžit a zvedne se vítr. 7. Na území České republiky vznikne za rok asi tisíckrát více energie, než je naše roční spotřeba elektřiny. 8. Při odlivu v izolovaných jezírkách vždy zůstane mnoho drobných živočichů. 9. Řidiče často neodradí ani zákaz vjezdu. 10. Protíná-li přímka jednu ze dvou rovnoběžek, protne i druhou. 11. Peníze z brigády vždy hned utratí za značkové oblečení. 12. Matka vykoukne z okna a říká, abych si pospíšil. 13. Po desáté hodině její soused vyjde z kavárny ven, jde a cestou přemítá o výsledcích fotbalového zápasu. 14. Druhou část žádosti vyplní žadatel. 15. Prosím, pojďte dál, odložte si. 16. Přisunula talíř k Albertovi. „Vezměte si, buchty jsou čerstvé.“ 17. Kolegyně mě nikdy nenechají domluvit. 18. Už dobrou půlhodinu mluví, ale do očí se jí nepodívá. 19. Část A vyplní přímo školka, část B pak vyplní sám rodič. 20. On tě má taky rád, vždycky, když se setkáme, říká, jaké mám štěstí, že tě mám. 21. Čas od času se něco o domově dozvím, vlastně pokaždé to samé. 22. Každé jaro se tento vyschlý potok změní v dravou řeku. 23. Její kůže je velmi citlivá na slunce, vždy se spálí a nikdy se neopálí. 24. Pokaždé, když se ocitne venku, zakouší slabý úlek.</a:t>
            </a:r>
          </a:p>
        </p:txBody>
      </p:sp>
    </p:spTree>
    <p:extLst>
      <p:ext uri="{BB962C8B-B14F-4D97-AF65-F5344CB8AC3E}">
        <p14:creationId xmlns:p14="http://schemas.microsoft.com/office/powerpoint/2010/main" val="355508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01A989CB-7878-4A66-915A-131C4BD4DDC8}"/>
              </a:ext>
            </a:extLst>
          </p:cNvPr>
          <p:cNvSpPr/>
          <p:nvPr/>
        </p:nvSpPr>
        <p:spPr>
          <a:xfrm>
            <a:off x="1038687" y="707870"/>
            <a:ext cx="10271463" cy="5432962"/>
          </a:xfrm>
          <a:prstGeom prst="rect">
            <a:avLst/>
          </a:prstGeom>
        </p:spPr>
        <p:txBody>
          <a:bodyPr wrap="square">
            <a:spAutoFit/>
          </a:bodyPr>
          <a:lstStyle/>
          <a:p>
            <a:pPr lvl="0">
              <a:lnSpc>
                <a:spcPct val="115000"/>
              </a:lnSpc>
              <a:spcAft>
                <a:spcPts val="1000"/>
              </a:spcAft>
            </a:pPr>
            <a:r>
              <a:rPr lang="ru-RU" sz="2000" b="1" u="sng" dirty="0">
                <a:solidFill>
                  <a:srgbClr val="00B050"/>
                </a:solidFill>
                <a:latin typeface="Arial" panose="020B0604020202020204" pitchFamily="34" charset="0"/>
                <a:ea typeface="Calibri"/>
                <a:cs typeface="Arial" panose="020B0604020202020204" pitchFamily="34" charset="0"/>
              </a:rPr>
              <a:t>Категория числа</a:t>
            </a:r>
            <a:r>
              <a:rPr lang="ru-RU" sz="2000" b="1" dirty="0">
                <a:solidFill>
                  <a:srgbClr val="00B050"/>
                </a:solidFill>
                <a:latin typeface="Arial" panose="020B0604020202020204" pitchFamily="34" charset="0"/>
                <a:ea typeface="Calibri"/>
                <a:cs typeface="Arial" panose="020B0604020202020204" pitchFamily="34" charset="0"/>
              </a:rPr>
              <a:t> </a:t>
            </a:r>
            <a:r>
              <a:rPr lang="ru-RU" sz="2000" dirty="0">
                <a:solidFill>
                  <a:prstClr val="black"/>
                </a:solidFill>
                <a:latin typeface="Arial" panose="020B0604020202020204" pitchFamily="34" charset="0"/>
                <a:ea typeface="Calibri"/>
                <a:cs typeface="Arial" panose="020B0604020202020204" pitchFamily="34" charset="0"/>
              </a:rPr>
              <a:t>выражает количественную характеристику глагола.</a:t>
            </a:r>
          </a:p>
          <a:p>
            <a:pPr lvl="0">
              <a:lnSpc>
                <a:spcPct val="115000"/>
              </a:lnSpc>
              <a:spcAft>
                <a:spcPts val="1000"/>
              </a:spcAft>
            </a:pPr>
            <a:endParaRPr lang="ru-RU" sz="2000" dirty="0">
              <a:solidFill>
                <a:prstClr val="black"/>
              </a:solidFill>
              <a:latin typeface="Arial" panose="020B0604020202020204" pitchFamily="34" charset="0"/>
              <a:ea typeface="Calibri"/>
              <a:cs typeface="Arial" panose="020B0604020202020204" pitchFamily="34" charset="0"/>
            </a:endParaRPr>
          </a:p>
          <a:p>
            <a:pPr lvl="0">
              <a:lnSpc>
                <a:spcPct val="115000"/>
              </a:lnSpc>
              <a:spcAft>
                <a:spcPts val="1000"/>
              </a:spcAft>
            </a:pPr>
            <a:r>
              <a:rPr lang="ru-RU" sz="2000" dirty="0">
                <a:solidFill>
                  <a:prstClr val="black"/>
                </a:solidFill>
                <a:latin typeface="Arial" panose="020B0604020202020204" pitchFamily="34" charset="0"/>
                <a:cs typeface="Arial" panose="020B0604020202020204" pitchFamily="34" charset="0"/>
              </a:rPr>
              <a:t>+ </a:t>
            </a:r>
            <a:r>
              <a:rPr lang="ru-RU" sz="2000" b="1" dirty="0">
                <a:solidFill>
                  <a:prstClr val="black"/>
                </a:solidFill>
                <a:latin typeface="Arial" panose="020B0604020202020204" pitchFamily="34" charset="0"/>
                <a:cs typeface="Arial" panose="020B0604020202020204" pitchFamily="34" charset="0"/>
              </a:rPr>
              <a:t>Единственное число может указывать на безличность. </a:t>
            </a:r>
          </a:p>
          <a:p>
            <a:pPr marL="285750" lvl="0" indent="-285750">
              <a:lnSpc>
                <a:spcPct val="115000"/>
              </a:lnSpc>
              <a:spcAft>
                <a:spcPts val="1000"/>
              </a:spcAft>
              <a:buFont typeface="Courier New" panose="02070309020205020404" pitchFamily="49" charset="0"/>
              <a:buChar char="o"/>
            </a:pPr>
            <a:r>
              <a:rPr lang="ru-RU" sz="2000" i="1" dirty="0">
                <a:solidFill>
                  <a:prstClr val="black"/>
                </a:solidFill>
                <a:latin typeface="Arial" panose="020B0604020202020204" pitchFamily="34" charset="0"/>
                <a:cs typeface="Arial" panose="020B0604020202020204" pitchFamily="34" charset="0"/>
              </a:rPr>
              <a:t>Меня тошнит. Меня укачивает. Меня клонит в сон.</a:t>
            </a:r>
            <a:endParaRPr lang="cs-CZ" sz="2000" i="1" dirty="0">
              <a:solidFill>
                <a:prstClr val="black"/>
              </a:solidFill>
              <a:latin typeface="Arial" panose="020B0604020202020204" pitchFamily="34" charset="0"/>
              <a:cs typeface="Arial" panose="020B0604020202020204" pitchFamily="34" charset="0"/>
            </a:endParaRPr>
          </a:p>
          <a:p>
            <a:pPr marL="285750" lvl="0" indent="-285750">
              <a:lnSpc>
                <a:spcPct val="115000"/>
              </a:lnSpc>
              <a:spcAft>
                <a:spcPts val="1000"/>
              </a:spcAft>
              <a:buFont typeface="Courier New" panose="02070309020205020404" pitchFamily="49" charset="0"/>
              <a:buChar char="o"/>
            </a:pPr>
            <a:endParaRPr lang="ru-RU" sz="2000" i="1" dirty="0">
              <a:solidFill>
                <a:prstClr val="black"/>
              </a:solidFill>
              <a:latin typeface="Arial" panose="020B0604020202020204" pitchFamily="34" charset="0"/>
              <a:cs typeface="Arial" panose="020B0604020202020204" pitchFamily="34" charset="0"/>
            </a:endParaRPr>
          </a:p>
          <a:p>
            <a:pPr lvl="0">
              <a:lnSpc>
                <a:spcPct val="115000"/>
              </a:lnSpc>
              <a:spcAft>
                <a:spcPts val="1000"/>
              </a:spcAft>
            </a:pPr>
            <a:r>
              <a:rPr lang="ru-RU" sz="2000" dirty="0">
                <a:solidFill>
                  <a:prstClr val="black"/>
                </a:solidFill>
                <a:latin typeface="Arial" panose="020B0604020202020204" pitchFamily="34" charset="0"/>
                <a:cs typeface="Arial" panose="020B0604020202020204" pitchFamily="34" charset="0"/>
              </a:rPr>
              <a:t>+ </a:t>
            </a:r>
            <a:r>
              <a:rPr lang="ru-RU" sz="2000" b="1" dirty="0">
                <a:solidFill>
                  <a:prstClr val="black"/>
                </a:solidFill>
                <a:latin typeface="Arial" panose="020B0604020202020204" pitchFamily="34" charset="0"/>
                <a:cs typeface="Arial" panose="020B0604020202020204" pitchFamily="34" charset="0"/>
              </a:rPr>
              <a:t>Множественное число глагола в односоставном предложении </a:t>
            </a:r>
            <a:r>
              <a:rPr lang="ru-RU" sz="2000" dirty="0">
                <a:solidFill>
                  <a:prstClr val="black"/>
                </a:solidFill>
                <a:latin typeface="Arial" panose="020B0604020202020204" pitchFamily="34" charset="0"/>
                <a:cs typeface="Arial" panose="020B0604020202020204" pitchFamily="34" charset="0"/>
              </a:rPr>
              <a:t>указывает на неопределенность субъекта. </a:t>
            </a:r>
          </a:p>
          <a:p>
            <a:pPr marL="285750" lvl="0" indent="-285750">
              <a:lnSpc>
                <a:spcPct val="115000"/>
              </a:lnSpc>
              <a:spcAft>
                <a:spcPts val="1000"/>
              </a:spcAft>
              <a:buFont typeface="Courier New" panose="02070309020205020404" pitchFamily="49" charset="0"/>
              <a:buChar char="o"/>
            </a:pPr>
            <a:r>
              <a:rPr lang="ru-RU" sz="2000" i="1" dirty="0">
                <a:solidFill>
                  <a:prstClr val="black"/>
                </a:solidFill>
                <a:latin typeface="Arial" panose="020B0604020202020204" pitchFamily="34" charset="0"/>
                <a:cs typeface="Arial" panose="020B0604020202020204" pitchFamily="34" charset="0"/>
              </a:rPr>
              <a:t>В дверь стучат. К Вам пришли. Сидорову в обед  звонили. В палате ещё долго вспоминали его рассказы. На балконе соседней дачи зажгли свет. Вас ждут в аудитории. Тебе передали книгу (передадут) . Если бы меня спросили, я бы ответил согласием. Очень уж шумят у нас в классах. Родители водили его за ручку. Где-то играли на гармошке. Пассажиров просят пройти на вторую платформу. Привезли ракушку с моря. Дорожки в посёлке посыпали галькой.</a:t>
            </a:r>
          </a:p>
        </p:txBody>
      </p:sp>
    </p:spTree>
    <p:extLst>
      <p:ext uri="{BB962C8B-B14F-4D97-AF65-F5344CB8AC3E}">
        <p14:creationId xmlns:p14="http://schemas.microsoft.com/office/powerpoint/2010/main" val="32441626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F71F736E-29B4-4372-9450-58FA9C36F27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907703" y="1340528"/>
            <a:ext cx="7706813" cy="3888420"/>
          </a:xfrm>
          <a:prstGeom prst="rect">
            <a:avLst/>
          </a:prstGeom>
          <a:noFill/>
          <a:ln>
            <a:noFill/>
          </a:ln>
        </p:spPr>
      </p:pic>
    </p:spTree>
    <p:extLst>
      <p:ext uri="{BB962C8B-B14F-4D97-AF65-F5344CB8AC3E}">
        <p14:creationId xmlns:p14="http://schemas.microsoft.com/office/powerpoint/2010/main" val="39426835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0C82900-6032-4809-BAD8-ECD071CF20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0045" y="1379319"/>
            <a:ext cx="8277132" cy="4284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80165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ABB13B43-9F44-4E42-8325-563C1565A14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304198" y="1147439"/>
            <a:ext cx="7425727" cy="4563121"/>
          </a:xfrm>
          <a:prstGeom prst="rect">
            <a:avLst/>
          </a:prstGeom>
          <a:noFill/>
          <a:ln>
            <a:noFill/>
          </a:ln>
        </p:spPr>
      </p:pic>
    </p:spTree>
    <p:extLst>
      <p:ext uri="{BB962C8B-B14F-4D97-AF65-F5344CB8AC3E}">
        <p14:creationId xmlns:p14="http://schemas.microsoft.com/office/powerpoint/2010/main" val="17522922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95ED1D51-A0BF-4026-870F-7ED1699EE170}"/>
              </a:ext>
            </a:extLst>
          </p:cNvPr>
          <p:cNvSpPr txBox="1"/>
          <p:nvPr/>
        </p:nvSpPr>
        <p:spPr>
          <a:xfrm>
            <a:off x="396536" y="197346"/>
            <a:ext cx="11398928" cy="6463308"/>
          </a:xfrm>
          <a:prstGeom prst="rect">
            <a:avLst/>
          </a:prstGeom>
          <a:noFill/>
        </p:spPr>
        <p:txBody>
          <a:bodyPr wrap="square">
            <a:spAutoFit/>
          </a:bodyPr>
          <a:lstStyle/>
          <a:p>
            <a:pPr algn="just"/>
            <a:r>
              <a:rPr lang="ru-RU" sz="2300" b="1" dirty="0"/>
              <a:t>Способы глагольного действия 1. Переведите на русский язык глаголы в скобках и употребите их в правильной форме. </a:t>
            </a:r>
          </a:p>
          <a:p>
            <a:pPr algn="just"/>
            <a:r>
              <a:rPr lang="ru-RU" sz="2300" dirty="0"/>
              <a:t>1. «Ты что, с ума сошёл!» – вдруг (</a:t>
            </a:r>
            <a:r>
              <a:rPr lang="ru-RU" sz="2300" dirty="0" err="1"/>
              <a:t>začít</a:t>
            </a:r>
            <a:r>
              <a:rPr lang="ru-RU" sz="2300" dirty="0"/>
              <a:t> </a:t>
            </a:r>
            <a:r>
              <a:rPr lang="ru-RU" sz="2300" dirty="0" err="1"/>
              <a:t>křičet</a:t>
            </a:r>
            <a:r>
              <a:rPr lang="ru-RU" sz="2300" dirty="0"/>
              <a:t> / </a:t>
            </a:r>
            <a:r>
              <a:rPr lang="ru-RU" sz="2300" dirty="0" err="1"/>
              <a:t>dát</a:t>
            </a:r>
            <a:r>
              <a:rPr lang="ru-RU" sz="2300" dirty="0"/>
              <a:t> </a:t>
            </a:r>
            <a:r>
              <a:rPr lang="ru-RU" sz="2300" dirty="0" err="1"/>
              <a:t>se</a:t>
            </a:r>
            <a:r>
              <a:rPr lang="ru-RU" sz="2300" dirty="0"/>
              <a:t> </a:t>
            </a:r>
            <a:r>
              <a:rPr lang="ru-RU" sz="2300" dirty="0" err="1"/>
              <a:t>do</a:t>
            </a:r>
            <a:r>
              <a:rPr lang="ru-RU" sz="2300" dirty="0"/>
              <a:t> </a:t>
            </a:r>
            <a:r>
              <a:rPr lang="ru-RU" sz="2300" dirty="0" err="1"/>
              <a:t>křiku</a:t>
            </a:r>
            <a:r>
              <a:rPr lang="ru-RU" sz="2300" dirty="0"/>
              <a:t>) он. 2. (</a:t>
            </a:r>
            <a:r>
              <a:rPr lang="ru-RU" sz="2300" dirty="0" err="1"/>
              <a:t>popsat</a:t>
            </a:r>
            <a:r>
              <a:rPr lang="ru-RU" sz="2300" dirty="0"/>
              <a:t>) всю эту бумагу и стану писателем! 3. От верного выбора зависит, наберемся ли мы за отпуск сил или (</a:t>
            </a:r>
            <a:r>
              <a:rPr lang="ru-RU" sz="2300" dirty="0" err="1"/>
              <a:t>být</a:t>
            </a:r>
            <a:r>
              <a:rPr lang="ru-RU" sz="2300" dirty="0"/>
              <a:t> </a:t>
            </a:r>
            <a:r>
              <a:rPr lang="ru-RU" sz="2300" dirty="0" err="1"/>
              <a:t>unaven</a:t>
            </a:r>
            <a:r>
              <a:rPr lang="ru-RU" sz="2300" dirty="0"/>
              <a:t>) еще больше. 4. В 1910 году был проведен большой ремонт храма, на который они (</a:t>
            </a:r>
            <a:r>
              <a:rPr lang="ru-RU" sz="2300" dirty="0" err="1"/>
              <a:t>utratit</a:t>
            </a:r>
            <a:r>
              <a:rPr lang="ru-RU" sz="2300" dirty="0"/>
              <a:t>) все пожертвования. 5. К ночи были найдены, развешаны и включены разноцветные гирлянды, и веранда (</a:t>
            </a:r>
            <a:r>
              <a:rPr lang="ru-RU" sz="2300" dirty="0" err="1"/>
              <a:t>rozzářit</a:t>
            </a:r>
            <a:r>
              <a:rPr lang="ru-RU" sz="2300" dirty="0"/>
              <a:t> </a:t>
            </a:r>
            <a:r>
              <a:rPr lang="ru-RU" sz="2300" dirty="0" err="1"/>
              <a:t>se</a:t>
            </a:r>
            <a:r>
              <a:rPr lang="ru-RU" sz="2300" dirty="0"/>
              <a:t>). 6. Я (</a:t>
            </a:r>
            <a:r>
              <a:rPr lang="ru-RU" sz="2300" dirty="0" err="1"/>
              <a:t>chvíli</a:t>
            </a:r>
            <a:r>
              <a:rPr lang="ru-RU" sz="2300" dirty="0"/>
              <a:t> </a:t>
            </a:r>
            <a:r>
              <a:rPr lang="ru-RU" sz="2300" dirty="0" err="1"/>
              <a:t>sedět</a:t>
            </a:r>
            <a:r>
              <a:rPr lang="ru-RU" sz="2300" dirty="0"/>
              <a:t>) минутку позевывая, затем встал и отправился в ванную. 7. Кира убрала в столовой, (</a:t>
            </a:r>
            <a:r>
              <a:rPr lang="ru-RU" sz="2300" dirty="0" err="1"/>
              <a:t>umýt</a:t>
            </a:r>
            <a:r>
              <a:rPr lang="ru-RU" sz="2300" dirty="0"/>
              <a:t> </a:t>
            </a:r>
            <a:r>
              <a:rPr lang="ru-RU" sz="2300" dirty="0" err="1"/>
              <a:t>všechno</a:t>
            </a:r>
            <a:r>
              <a:rPr lang="ru-RU" sz="2300" dirty="0"/>
              <a:t>) всю посуду и только потом пошла спать. 8. Той же ночью открылись шлюзы, и (</a:t>
            </a:r>
            <a:r>
              <a:rPr lang="ru-RU" sz="2300" dirty="0" err="1"/>
              <a:t>začít</a:t>
            </a:r>
            <a:r>
              <a:rPr lang="ru-RU" sz="2300" dirty="0"/>
              <a:t> </a:t>
            </a:r>
            <a:r>
              <a:rPr lang="ru-RU" sz="2300" dirty="0" err="1"/>
              <a:t>proudit</a:t>
            </a:r>
            <a:r>
              <a:rPr lang="ru-RU" sz="2300" dirty="0"/>
              <a:t>) вода, затопляя улицы прекрасного города. 9. Лесничий не соглашается, озадаченно (</a:t>
            </a:r>
            <a:r>
              <a:rPr lang="ru-RU" sz="2300" dirty="0" err="1"/>
              <a:t>vrtět</a:t>
            </a:r>
            <a:r>
              <a:rPr lang="ru-RU" sz="2300" dirty="0"/>
              <a:t>) головой. 10. Девушка, ухмыляется, (</a:t>
            </a:r>
            <a:r>
              <a:rPr lang="ru-RU" sz="2300" dirty="0" err="1"/>
              <a:t>mrkat</a:t>
            </a:r>
            <a:r>
              <a:rPr lang="ru-RU" sz="2300" dirty="0"/>
              <a:t>) Алексею Петровичу. 11. А (</a:t>
            </a:r>
            <a:r>
              <a:rPr lang="ru-RU" sz="2300" dirty="0" err="1"/>
              <a:t>málo</a:t>
            </a:r>
            <a:r>
              <a:rPr lang="ru-RU" sz="2300" dirty="0"/>
              <a:t> </a:t>
            </a:r>
            <a:r>
              <a:rPr lang="ru-RU" sz="2300" dirty="0" err="1"/>
              <a:t>spát</a:t>
            </a:r>
            <a:r>
              <a:rPr lang="ru-RU" sz="2300" dirty="0"/>
              <a:t> / </a:t>
            </a:r>
            <a:r>
              <a:rPr lang="ru-RU" sz="2300" dirty="0" err="1"/>
              <a:t>nespat</a:t>
            </a:r>
            <a:r>
              <a:rPr lang="ru-RU" sz="2300" dirty="0"/>
              <a:t> </a:t>
            </a:r>
            <a:r>
              <a:rPr lang="ru-RU" sz="2300" dirty="0" err="1"/>
              <a:t>pořádně</a:t>
            </a:r>
            <a:r>
              <a:rPr lang="ru-RU" sz="2300" dirty="0"/>
              <a:t>) он изо дня в день, и все из-за суеты, из-за долгов. 12. Пусть домой идёт, хоть суп на ужин семье (</a:t>
            </a:r>
            <a:r>
              <a:rPr lang="ru-RU" sz="2300" dirty="0" err="1"/>
              <a:t>uvařit</a:t>
            </a:r>
            <a:r>
              <a:rPr lang="ru-RU" sz="2300" dirty="0"/>
              <a:t>)! 13. Вскоре его перевели в тюремную больницу, (</a:t>
            </a:r>
            <a:r>
              <a:rPr lang="ru-RU" sz="2300" dirty="0" err="1"/>
              <a:t>dát</a:t>
            </a:r>
            <a:r>
              <a:rPr lang="ru-RU" sz="2300" dirty="0"/>
              <a:t> </a:t>
            </a:r>
            <a:r>
              <a:rPr lang="ru-RU" sz="2300" dirty="0" err="1"/>
              <a:t>trochu</a:t>
            </a:r>
            <a:r>
              <a:rPr lang="ru-RU" sz="2300" dirty="0"/>
              <a:t> </a:t>
            </a:r>
            <a:r>
              <a:rPr lang="ru-RU" sz="2300" dirty="0" err="1"/>
              <a:t>do</a:t>
            </a:r>
            <a:r>
              <a:rPr lang="ru-RU" sz="2300" dirty="0"/>
              <a:t> </a:t>
            </a:r>
            <a:r>
              <a:rPr lang="ru-RU" sz="2300" dirty="0" err="1"/>
              <a:t>pořádku</a:t>
            </a:r>
            <a:r>
              <a:rPr lang="ru-RU" sz="2300" dirty="0"/>
              <a:t> / </a:t>
            </a:r>
            <a:r>
              <a:rPr lang="ru-RU" sz="2300" dirty="0" err="1"/>
              <a:t>trochu</a:t>
            </a:r>
            <a:r>
              <a:rPr lang="ru-RU" sz="2300" dirty="0"/>
              <a:t> </a:t>
            </a:r>
            <a:r>
              <a:rPr lang="ru-RU" sz="2300" dirty="0" err="1"/>
              <a:t>vykurýrovat</a:t>
            </a:r>
            <a:r>
              <a:rPr lang="ru-RU" sz="2300" dirty="0"/>
              <a:t>) и отпустили. 14. Это исследование уже в пух и прах (</a:t>
            </a:r>
            <a:r>
              <a:rPr lang="ru-RU" sz="2300" dirty="0" err="1"/>
              <a:t>ostře</a:t>
            </a:r>
            <a:r>
              <a:rPr lang="ru-RU" sz="2300" dirty="0"/>
              <a:t> </a:t>
            </a:r>
            <a:r>
              <a:rPr lang="ru-RU" sz="2300" dirty="0" err="1"/>
              <a:t>zkritizovat</a:t>
            </a:r>
            <a:r>
              <a:rPr lang="ru-RU" sz="2300" dirty="0"/>
              <a:t> / </a:t>
            </a:r>
            <a:r>
              <a:rPr lang="ru-RU" sz="2300" dirty="0" err="1"/>
              <a:t>odsoudit</a:t>
            </a:r>
            <a:r>
              <a:rPr lang="ru-RU" sz="2300" dirty="0"/>
              <a:t>) коллеги, которым не посчастливилось сделать подобного открытия. 15. Мне душно, я немного (</a:t>
            </a:r>
            <a:r>
              <a:rPr lang="ru-RU" sz="2300" dirty="0" err="1"/>
              <a:t>pootevřít</a:t>
            </a:r>
            <a:r>
              <a:rPr lang="ru-RU" sz="2300" dirty="0"/>
              <a:t>) дверь. 16. Публикации лишь слегка (</a:t>
            </a:r>
            <a:r>
              <a:rPr lang="ru-RU" sz="2300" dirty="0" err="1"/>
              <a:t>poodhalit</a:t>
            </a:r>
            <a:r>
              <a:rPr lang="ru-RU" sz="2300" dirty="0"/>
              <a:t>) завесу тайны. 17. Он (</a:t>
            </a:r>
            <a:r>
              <a:rPr lang="ru-RU" sz="2300" dirty="0" err="1"/>
              <a:t>odkašlat</a:t>
            </a:r>
            <a:r>
              <a:rPr lang="ru-RU" sz="2300" dirty="0"/>
              <a:t> </a:t>
            </a:r>
            <a:r>
              <a:rPr lang="ru-RU" sz="2300" dirty="0" err="1"/>
              <a:t>si</a:t>
            </a:r>
            <a:r>
              <a:rPr lang="ru-RU" sz="2300" dirty="0"/>
              <a:t>) и посмотрел на меня исподлобья. 18. Пойдем, Валера, нас дома (</a:t>
            </a:r>
            <a:r>
              <a:rPr lang="ru-RU" sz="2300" dirty="0" err="1"/>
              <a:t>netrpělivě</a:t>
            </a:r>
            <a:r>
              <a:rPr lang="ru-RU" sz="2300" dirty="0"/>
              <a:t> </a:t>
            </a:r>
            <a:r>
              <a:rPr lang="ru-RU" sz="2300" dirty="0" err="1"/>
              <a:t>čekat</a:t>
            </a:r>
            <a:r>
              <a:rPr lang="ru-RU" sz="2300" dirty="0"/>
              <a:t> / </a:t>
            </a:r>
            <a:r>
              <a:rPr lang="ru-RU" sz="2300" dirty="0" err="1"/>
              <a:t>nemoct</a:t>
            </a:r>
            <a:r>
              <a:rPr lang="ru-RU" sz="2300" dirty="0"/>
              <a:t> </a:t>
            </a:r>
            <a:r>
              <a:rPr lang="ru-RU" sz="2300" dirty="0" err="1"/>
              <a:t>se</a:t>
            </a:r>
            <a:r>
              <a:rPr lang="ru-RU" sz="2300" dirty="0"/>
              <a:t> </a:t>
            </a:r>
            <a:r>
              <a:rPr lang="ru-RU" sz="2300" dirty="0" err="1"/>
              <a:t>dočkat</a:t>
            </a:r>
            <a:r>
              <a:rPr lang="ru-RU" sz="2300" dirty="0"/>
              <a:t>). 19. Сейчас (</a:t>
            </a:r>
            <a:r>
              <a:rPr lang="ru-RU" sz="2300" dirty="0" err="1"/>
              <a:t>strčit</a:t>
            </a:r>
            <a:r>
              <a:rPr lang="ru-RU" sz="2300" dirty="0"/>
              <a:t>) дверь и выйду в шумный мир.</a:t>
            </a:r>
            <a:endParaRPr lang="cs-CZ" sz="2300" dirty="0"/>
          </a:p>
        </p:txBody>
      </p:sp>
    </p:spTree>
    <p:extLst>
      <p:ext uri="{BB962C8B-B14F-4D97-AF65-F5344CB8AC3E}">
        <p14:creationId xmlns:p14="http://schemas.microsoft.com/office/powerpoint/2010/main" val="40221606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F2F065B-1F57-4DA0-B009-7A76D8FCF43E}"/>
              </a:ext>
            </a:extLst>
          </p:cNvPr>
          <p:cNvSpPr txBox="1"/>
          <p:nvPr/>
        </p:nvSpPr>
        <p:spPr>
          <a:xfrm>
            <a:off x="387658" y="428178"/>
            <a:ext cx="11416683" cy="5632311"/>
          </a:xfrm>
          <a:prstGeom prst="rect">
            <a:avLst/>
          </a:prstGeom>
          <a:noFill/>
        </p:spPr>
        <p:txBody>
          <a:bodyPr wrap="square">
            <a:spAutoFit/>
          </a:bodyPr>
          <a:lstStyle/>
          <a:p>
            <a:pPr algn="just"/>
            <a:r>
              <a:rPr lang="ru-RU" sz="2400" b="1" dirty="0"/>
              <a:t>Переведите на </a:t>
            </a:r>
            <a:r>
              <a:rPr lang="ru-RU" sz="2400" b="1"/>
              <a:t>русский язык. </a:t>
            </a:r>
            <a:endParaRPr lang="ru-RU" sz="2400" b="1" dirty="0"/>
          </a:p>
          <a:p>
            <a:pPr algn="just"/>
            <a:r>
              <a:rPr lang="ru-RU" sz="2400" dirty="0"/>
              <a:t>1. </a:t>
            </a:r>
            <a:r>
              <a:rPr lang="cs-CZ" sz="2400" dirty="0"/>
              <a:t>Chlapec opět povyrostl ale postavu měl pořad hubenou. 2. Teprve když pozamykala dveře a začala s večeří, zděsila se. 3. Určitě na ni vybafne, jako už tolikrát, za těmihle malinkatými dvířky! 4. Když se jim to hodí, klidně člověku bodnou nůž do zad. 5. Jeho 5. </a:t>
            </a:r>
            <a:r>
              <a:rPr lang="ru-RU" sz="2400" dirty="0"/>
              <a:t>глагол 183 </a:t>
            </a:r>
            <a:r>
              <a:rPr lang="cs-CZ" sz="2400" dirty="0"/>
              <a:t>dva černí labradoři pospávali v  kulatých koších u  sporáku. 6. Rozespale seděla na stoličce a pozpěvovala. 7. Nemohl se vynadívat na její úžasná tetování. 8. Když to majitel uviděl, rozkřičel se na celé kolo. 9. Nedaleko cíle mu dýmka dohořela, zastavil se tedy, aby ji vyklepal. 10. K nám do internátu měla přijít exkurze, honem nám sem navěšeli záclony, natáhli koberce. 11. Asistent nakoukl do místnosti a dolil nám kávu. 12. Teď, když stojí auto na zemi, dotáhnete šrouby ještě jednou. 13. Tam ho zahřáli a nakrmili. 14. Byl často nemocný, prodělal několik zápalů plic. 15. Lehce zakašlal, aby na sebe upozornil, ale nikdo mu neodpověděl. 16. Vím, že jsem udělala hloupost, ale vrátit zpět už to nejde. 17. Navečeřeli se, pak si došli pro kabát a společně odjeli domů. 18. Bezděky lehce pokulhávala. 19. Přikývl a zabručel si pod nos něco nepříliš vlídného. 20. Úmyslně utýrali k  smrti několik zadržených. 21. Pes zavyl, nechtěl se vzdát svého úlovku. 22. Zahřměly dva výstřely, zarachotily kroky a poté znovu vše utichlo.</a:t>
            </a:r>
          </a:p>
        </p:txBody>
      </p:sp>
    </p:spTree>
    <p:extLst>
      <p:ext uri="{BB962C8B-B14F-4D97-AF65-F5344CB8AC3E}">
        <p14:creationId xmlns:p14="http://schemas.microsoft.com/office/powerpoint/2010/main" val="19707624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0136FC90-091C-456F-8F0A-CA813EBD411E}"/>
              </a:ext>
            </a:extLst>
          </p:cNvPr>
          <p:cNvSpPr/>
          <p:nvPr/>
        </p:nvSpPr>
        <p:spPr>
          <a:xfrm>
            <a:off x="1439662" y="766732"/>
            <a:ext cx="9312675" cy="507831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2000" b="0" i="0" u="none" strike="noStrike" kern="0" cap="none" spc="0" normalizeH="0" baseline="0" noProof="0" dirty="0">
                <a:ln>
                  <a:noFill/>
                </a:ln>
                <a:solidFill>
                  <a:prstClr val="black"/>
                </a:solidFill>
                <a:effectLst/>
                <a:uLnTx/>
                <a:uFillTx/>
                <a:latin typeface="Constantia"/>
              </a:rPr>
              <a:t>Своеобразную группу образуют</a:t>
            </a:r>
            <a:r>
              <a:rPr kumimoji="0" lang="ru-RU" sz="2000" b="1" i="0" u="none" strike="noStrike" kern="0" cap="none" spc="0" normalizeH="0" baseline="0" noProof="0" dirty="0">
                <a:ln>
                  <a:noFill/>
                </a:ln>
                <a:solidFill>
                  <a:prstClr val="black"/>
                </a:solidFill>
                <a:effectLst/>
                <a:uLnTx/>
                <a:uFillTx/>
                <a:latin typeface="Constantia"/>
              </a:rPr>
              <a:t> </a:t>
            </a:r>
            <a:r>
              <a:rPr kumimoji="0" lang="ru-RU" sz="2400" b="1" i="0" u="sng" strike="noStrike" kern="0" cap="none" spc="0" normalizeH="0" baseline="0" noProof="0" dirty="0">
                <a:ln>
                  <a:noFill/>
                </a:ln>
                <a:solidFill>
                  <a:srgbClr val="00B050"/>
                </a:solidFill>
                <a:effectLst/>
                <a:uLnTx/>
                <a:uFillTx/>
                <a:latin typeface="Constantia"/>
              </a:rPr>
              <a:t>глаголы движения</a:t>
            </a:r>
            <a:r>
              <a:rPr kumimoji="0" lang="ru-RU" sz="2400" b="1" i="0" u="none" strike="noStrike" kern="0" cap="none" spc="0" normalizeH="0" baseline="0" noProof="0" dirty="0">
                <a:ln>
                  <a:noFill/>
                </a:ln>
                <a:solidFill>
                  <a:srgbClr val="00B050"/>
                </a:solidFill>
                <a:effectLst/>
                <a:uLnTx/>
                <a:uFillTx/>
                <a:latin typeface="Constantia"/>
              </a:rPr>
              <a:t>. </a:t>
            </a:r>
            <a:endParaRPr kumimoji="0" lang="ru-RU" sz="2000" b="1" i="0" u="none" strike="noStrike" kern="0" cap="none" spc="0" normalizeH="0" baseline="0" noProof="0" dirty="0">
              <a:ln>
                <a:noFill/>
              </a:ln>
              <a:solidFill>
                <a:srgbClr val="00B050"/>
              </a:solidFill>
              <a:effectLst/>
              <a:uLnTx/>
              <a:uFillTx/>
              <a:latin typeface="Constantia"/>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prstClr val="black"/>
              </a:solidFill>
              <a:effectLst/>
              <a:uLnTx/>
              <a:uFillTx/>
              <a:latin typeface="Constantia"/>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sz="2000" b="0" i="0" u="none" strike="noStrike" kern="0" cap="none" spc="0" normalizeH="0" baseline="0" noProof="0" dirty="0">
                <a:ln>
                  <a:noFill/>
                </a:ln>
                <a:solidFill>
                  <a:prstClr val="black"/>
                </a:solidFill>
                <a:effectLst/>
                <a:uLnTx/>
                <a:uFillTx/>
                <a:latin typeface="Constantia"/>
              </a:rPr>
              <a:t>Эти глаголы обладают двумя формами несовершенного вида и делятся на </a:t>
            </a:r>
            <a:r>
              <a:rPr kumimoji="0" lang="ru-RU" sz="2000" b="1" i="0" u="none" strike="noStrike" kern="0" cap="none" spc="0" normalizeH="0" baseline="0" noProof="0" dirty="0">
                <a:ln>
                  <a:noFill/>
                </a:ln>
                <a:solidFill>
                  <a:prstClr val="black"/>
                </a:solidFill>
                <a:effectLst/>
                <a:uLnTx/>
                <a:uFillTx/>
                <a:latin typeface="Constantia"/>
              </a:rPr>
              <a:t>однонаправленные и разнонаправленные</a:t>
            </a:r>
            <a:r>
              <a:rPr kumimoji="0" lang="ru-RU" sz="2000" b="0" i="0" u="none" strike="noStrike" kern="0" cap="none" spc="0" normalizeH="0" baseline="0" noProof="0" dirty="0">
                <a:ln>
                  <a:noFill/>
                </a:ln>
                <a:solidFill>
                  <a:prstClr val="black"/>
                </a:solidFill>
                <a:effectLst/>
                <a:uLnTx/>
                <a:uFillTx/>
                <a:latin typeface="Constantia"/>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dirty="0">
              <a:ln>
                <a:noFill/>
              </a:ln>
              <a:solidFill>
                <a:prstClr val="black"/>
              </a:solidFill>
              <a:effectLst/>
              <a:uLnTx/>
              <a:uFillTx/>
              <a:latin typeface="Constantia"/>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prstClr val="black"/>
              </a:solidFill>
              <a:effectLst/>
              <a:uLnTx/>
              <a:uFillTx/>
              <a:latin typeface="Constantia"/>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ru-RU" sz="2000" b="1" i="0" u="none" strike="noStrike" kern="0" cap="none" spc="0" normalizeH="0" baseline="0" noProof="0" dirty="0">
                <a:ln>
                  <a:noFill/>
                </a:ln>
                <a:solidFill>
                  <a:prstClr val="black"/>
                </a:solidFill>
                <a:effectLst/>
                <a:uLnTx/>
                <a:uFillTx/>
                <a:latin typeface="Constantia"/>
              </a:rPr>
              <a:t>Многократные, разнонаправленные </a:t>
            </a:r>
            <a:r>
              <a:rPr kumimoji="0" lang="ru-RU" sz="2000" b="0" i="0" u="none" strike="noStrike" kern="0" cap="none" spc="0" normalizeH="0" baseline="0" noProof="0" dirty="0">
                <a:ln>
                  <a:noFill/>
                </a:ln>
                <a:solidFill>
                  <a:prstClr val="black"/>
                </a:solidFill>
                <a:effectLst/>
                <a:uLnTx/>
                <a:uFillTx/>
                <a:latin typeface="Constantia"/>
              </a:rPr>
              <a:t>(длительность, повторяемость, многократность)</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ru-RU" sz="2000" b="1" i="0" u="none" strike="noStrike" kern="0" cap="none" spc="0" normalizeH="0" baseline="0" noProof="0" dirty="0">
                <a:ln>
                  <a:noFill/>
                </a:ln>
                <a:solidFill>
                  <a:prstClr val="black"/>
                </a:solidFill>
                <a:effectLst/>
                <a:uLnTx/>
                <a:uFillTx/>
                <a:latin typeface="Constantia"/>
              </a:rPr>
              <a:t>Однократные,</a:t>
            </a:r>
            <a:r>
              <a:rPr kumimoji="0" lang="ru-RU" sz="2000" b="0" i="0" u="none" strike="noStrike" kern="0" cap="none" spc="0" normalizeH="0" baseline="0" noProof="0" dirty="0">
                <a:ln>
                  <a:noFill/>
                </a:ln>
                <a:solidFill>
                  <a:prstClr val="black"/>
                </a:solidFill>
                <a:effectLst/>
                <a:uLnTx/>
                <a:uFillTx/>
                <a:latin typeface="Constantia"/>
              </a:rPr>
              <a:t> </a:t>
            </a:r>
            <a:r>
              <a:rPr kumimoji="0" lang="ru-RU" sz="2000" b="1" i="0" u="none" strike="noStrike" kern="0" cap="none" spc="0" normalizeH="0" baseline="0" noProof="0" dirty="0">
                <a:ln>
                  <a:noFill/>
                </a:ln>
                <a:solidFill>
                  <a:prstClr val="black"/>
                </a:solidFill>
                <a:effectLst/>
                <a:uLnTx/>
                <a:uFillTx/>
                <a:latin typeface="Constantia"/>
              </a:rPr>
              <a:t>однонаправленные</a:t>
            </a:r>
            <a:r>
              <a:rPr kumimoji="0" lang="ru-RU" sz="2000" b="0" i="0" u="none" strike="noStrike" kern="0" cap="none" spc="0" normalizeH="0" baseline="0" noProof="0" dirty="0">
                <a:ln>
                  <a:noFill/>
                </a:ln>
                <a:solidFill>
                  <a:prstClr val="black"/>
                </a:solidFill>
                <a:effectLst/>
                <a:uLnTx/>
                <a:uFillTx/>
                <a:latin typeface="Constantia"/>
              </a:rPr>
              <a:t> (однократность, мгновенность)</a:t>
            </a:r>
            <a:endParaRPr kumimoji="0" lang="cs-CZ" sz="2000" b="0" i="0" u="none" strike="noStrike" kern="0" cap="none" spc="0" normalizeH="0" baseline="0" noProof="0" dirty="0">
              <a:ln>
                <a:noFill/>
              </a:ln>
              <a:solidFill>
                <a:prstClr val="black"/>
              </a:solidFill>
              <a:effectLst/>
              <a:uLnTx/>
              <a:uFillTx/>
              <a:latin typeface="Constantia"/>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prstClr val="black"/>
              </a:solidFill>
              <a:effectLst/>
              <a:uLnTx/>
              <a:uFillTx/>
              <a:latin typeface="Constantia"/>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prstClr val="black"/>
              </a:solidFill>
              <a:effectLst/>
              <a:uLnTx/>
              <a:uFillTx/>
              <a:latin typeface="Constantia"/>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ru-RU" sz="2000" b="1" i="0" u="none" strike="noStrike" kern="0" cap="none" spc="0" normalizeH="0" baseline="0" noProof="0" dirty="0">
                <a:ln>
                  <a:noFill/>
                </a:ln>
                <a:solidFill>
                  <a:prstClr val="black"/>
                </a:solidFill>
                <a:effectLst/>
                <a:uLnTx/>
                <a:uFillTx/>
                <a:latin typeface="Constantia"/>
              </a:rPr>
              <a:t>Некратные</a:t>
            </a:r>
            <a:r>
              <a:rPr kumimoji="0" lang="ru-RU" sz="2000" b="0" i="0" u="none" strike="noStrike" kern="0" cap="none" spc="0" normalizeH="0" baseline="0" noProof="0" dirty="0">
                <a:ln>
                  <a:noFill/>
                </a:ln>
                <a:solidFill>
                  <a:prstClr val="black"/>
                </a:solidFill>
                <a:effectLst/>
                <a:uLnTx/>
                <a:uFillTx/>
                <a:latin typeface="Constantia"/>
              </a:rPr>
              <a:t> – единичные, прерывистое и однонаправленное действие</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2000" b="0" i="1" u="none" strike="noStrike" kern="0" cap="none" spc="0" normalizeH="0" baseline="0" noProof="0" dirty="0">
                <a:ln>
                  <a:noFill/>
                </a:ln>
                <a:solidFill>
                  <a:prstClr val="black"/>
                </a:solidFill>
                <a:effectLst/>
                <a:uLnTx/>
                <a:uFillTx/>
                <a:latin typeface="Constantia"/>
              </a:rPr>
              <a:t>бежать, ехать, идти; </a:t>
            </a:r>
            <a:r>
              <a:rPr kumimoji="0" lang="cs-CZ" sz="2000" b="0" i="1" u="none" strike="noStrike" kern="0" cap="none" spc="0" normalizeH="0" baseline="0" dirty="0">
                <a:ln>
                  <a:noFill/>
                </a:ln>
                <a:solidFill>
                  <a:prstClr val="black"/>
                </a:solidFill>
                <a:effectLst/>
                <a:uLnTx/>
                <a:uFillTx/>
                <a:latin typeface="Constantia"/>
              </a:rPr>
              <a:t>běžet, jet, jít</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ru-RU" sz="2000" b="1" i="0" u="none" strike="noStrike" kern="0" cap="none" spc="0" normalizeH="0" baseline="0" noProof="0" dirty="0">
                <a:ln>
                  <a:noFill/>
                </a:ln>
                <a:solidFill>
                  <a:prstClr val="black"/>
                </a:solidFill>
                <a:effectLst/>
                <a:uLnTx/>
                <a:uFillTx/>
                <a:latin typeface="Constantia"/>
              </a:rPr>
              <a:t>Кратные</a:t>
            </a:r>
            <a:r>
              <a:rPr kumimoji="0" lang="ru-RU" sz="2000" b="0" i="0" u="none" strike="noStrike" kern="0" cap="none" spc="0" normalizeH="0" baseline="0" noProof="0" dirty="0">
                <a:ln>
                  <a:noFill/>
                </a:ln>
                <a:solidFill>
                  <a:prstClr val="black"/>
                </a:solidFill>
                <a:effectLst/>
                <a:uLnTx/>
                <a:uFillTx/>
                <a:latin typeface="Constantia"/>
              </a:rPr>
              <a:t> – непрерывное, но разнонаправленное </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2000" b="0" i="1" u="none" strike="noStrike" kern="0" cap="none" spc="0" normalizeH="0" baseline="0" noProof="0" dirty="0">
                <a:ln>
                  <a:noFill/>
                </a:ln>
                <a:solidFill>
                  <a:prstClr val="black"/>
                </a:solidFill>
                <a:effectLst/>
                <a:uLnTx/>
                <a:uFillTx/>
                <a:latin typeface="Constantia"/>
              </a:rPr>
              <a:t>бегать, возить, ездить; </a:t>
            </a:r>
            <a:r>
              <a:rPr kumimoji="0" lang="cs-CZ" sz="2000" b="0" i="1" u="none" strike="noStrike" kern="0" cap="none" spc="0" normalizeH="0" baseline="0" dirty="0">
                <a:ln>
                  <a:noFill/>
                </a:ln>
                <a:solidFill>
                  <a:prstClr val="black"/>
                </a:solidFill>
                <a:effectLst/>
                <a:uLnTx/>
                <a:uFillTx/>
                <a:latin typeface="Constantia"/>
              </a:rPr>
              <a:t>běhat, vozit, jezdit</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2000" b="0" i="0" u="none" strike="noStrike" kern="0" cap="none" spc="0" normalizeH="0" baseline="0" noProof="0" dirty="0">
                <a:ln>
                  <a:noFill/>
                </a:ln>
                <a:solidFill>
                  <a:prstClr val="black"/>
                </a:solidFill>
                <a:effectLst/>
                <a:uLnTx/>
                <a:uFillTx/>
                <a:latin typeface="Constantia"/>
              </a:rPr>
              <a:t>				</a:t>
            </a:r>
            <a:endParaRPr kumimoji="0" lang="cs-CZ" sz="20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0102021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C76396DB-8F6F-4414-B443-737E63B1DC75}"/>
              </a:ext>
            </a:extLst>
          </p:cNvPr>
          <p:cNvSpPr/>
          <p:nvPr/>
        </p:nvSpPr>
        <p:spPr>
          <a:xfrm>
            <a:off x="2429522" y="1384916"/>
            <a:ext cx="7332956" cy="3785652"/>
          </a:xfrm>
          <a:prstGeom prst="rect">
            <a:avLst/>
          </a:prstGeom>
        </p:spPr>
        <p:txBody>
          <a:bodyPr wrap="square">
            <a:spAutoFit/>
          </a:bodyPr>
          <a:lstStyle/>
          <a:p>
            <a:pPr lvl="0"/>
            <a:r>
              <a:rPr lang="ru-RU" sz="2000" u="sng" dirty="0">
                <a:solidFill>
                  <a:prstClr val="black"/>
                </a:solidFill>
                <a:latin typeface="Arial" panose="020B0604020202020204" pitchFamily="34" charset="0"/>
                <a:ea typeface="Times New Roman"/>
                <a:cs typeface="Arial" panose="020B0604020202020204" pitchFamily="34" charset="0"/>
              </a:rPr>
              <a:t>С точки зрения грамматической семантики речь идет о противопоставлении по характеру действия: его детерминированности / недетерминированности</a:t>
            </a:r>
            <a:r>
              <a:rPr lang="ru-RU" sz="2000" dirty="0">
                <a:solidFill>
                  <a:prstClr val="black"/>
                </a:solidFill>
                <a:latin typeface="Arial" panose="020B0604020202020204" pitchFamily="34" charset="0"/>
                <a:ea typeface="Times New Roman"/>
                <a:cs typeface="Arial" panose="020B0604020202020204" pitchFamily="34" charset="0"/>
              </a:rPr>
              <a:t>.</a:t>
            </a:r>
          </a:p>
          <a:p>
            <a:pPr lvl="0"/>
            <a:endParaRPr lang="ru-RU" sz="2000" dirty="0">
              <a:solidFill>
                <a:prstClr val="black"/>
              </a:solidFill>
              <a:latin typeface="Arial" panose="020B0604020202020204" pitchFamily="34" charset="0"/>
              <a:ea typeface="Times New Roman"/>
              <a:cs typeface="Arial" panose="020B0604020202020204" pitchFamily="34" charset="0"/>
            </a:endParaRPr>
          </a:p>
          <a:p>
            <a:pPr lvl="0"/>
            <a:r>
              <a:rPr lang="ru-RU" sz="2000" b="1" dirty="0">
                <a:solidFill>
                  <a:prstClr val="black"/>
                </a:solidFill>
                <a:latin typeface="Arial" panose="020B0604020202020204" pitchFamily="34" charset="0"/>
                <a:ea typeface="Times New Roman"/>
                <a:cs typeface="Arial" panose="020B0604020202020204" pitchFamily="34" charset="0"/>
              </a:rPr>
              <a:t>Оба типа глаголов образуют видовые пары</a:t>
            </a:r>
            <a:r>
              <a:rPr lang="ru-RU" sz="2000" dirty="0">
                <a:solidFill>
                  <a:prstClr val="black"/>
                </a:solidFill>
                <a:latin typeface="Arial" panose="020B0604020202020204" pitchFamily="34" charset="0"/>
                <a:ea typeface="Times New Roman"/>
                <a:cs typeface="Arial" panose="020B0604020202020204" pitchFamily="34" charset="0"/>
              </a:rPr>
              <a:t> с помощью выше описанных механизмов, свойственных и прочим глаголам. </a:t>
            </a:r>
          </a:p>
          <a:p>
            <a:pPr lvl="0"/>
            <a:endParaRPr lang="cs-CZ" sz="2000" dirty="0">
              <a:solidFill>
                <a:prstClr val="black"/>
              </a:solidFill>
              <a:latin typeface="Arial" panose="020B0604020202020204" pitchFamily="34" charset="0"/>
              <a:ea typeface="Times New Roman"/>
              <a:cs typeface="Arial" panose="020B0604020202020204" pitchFamily="34" charset="0"/>
            </a:endParaRPr>
          </a:p>
          <a:p>
            <a:pPr lvl="0"/>
            <a:r>
              <a:rPr lang="ru-RU" sz="2000" dirty="0">
                <a:solidFill>
                  <a:prstClr val="black"/>
                </a:solidFill>
                <a:latin typeface="Arial" panose="020B0604020202020204" pitchFamily="34" charset="0"/>
                <a:ea typeface="Times New Roman"/>
                <a:cs typeface="Arial" panose="020B0604020202020204" pitchFamily="34" charset="0"/>
              </a:rPr>
              <a:t>Имеются как соответствия (</a:t>
            </a:r>
            <a:r>
              <a:rPr lang="ru-RU" sz="2000" i="1" dirty="0">
                <a:solidFill>
                  <a:prstClr val="black"/>
                </a:solidFill>
                <a:latin typeface="Arial" panose="020B0604020202020204" pitchFamily="34" charset="0"/>
                <a:ea typeface="Times New Roman"/>
                <a:cs typeface="Arial" panose="020B0604020202020204" pitchFamily="34" charset="0"/>
              </a:rPr>
              <a:t>летать/налетать – лететь/перелететь/перелетать</a:t>
            </a:r>
            <a:r>
              <a:rPr lang="ru-RU" sz="2000" dirty="0">
                <a:solidFill>
                  <a:prstClr val="black"/>
                </a:solidFill>
                <a:latin typeface="Arial" panose="020B0604020202020204" pitchFamily="34" charset="0"/>
                <a:ea typeface="Times New Roman"/>
                <a:cs typeface="Arial" panose="020B0604020202020204" pitchFamily="34" charset="0"/>
              </a:rPr>
              <a:t> х </a:t>
            </a:r>
            <a:r>
              <a:rPr lang="cs-CZ" sz="2000" i="1" dirty="0">
                <a:solidFill>
                  <a:prstClr val="black"/>
                </a:solidFill>
                <a:latin typeface="Arial" panose="020B0604020202020204" pitchFamily="34" charset="0"/>
                <a:ea typeface="Times New Roman"/>
                <a:cs typeface="Arial" panose="020B0604020202020204" pitchFamily="34" charset="0"/>
              </a:rPr>
              <a:t>létat/nalétat</a:t>
            </a:r>
            <a:r>
              <a:rPr lang="cs-CZ" sz="2000" dirty="0">
                <a:solidFill>
                  <a:prstClr val="black"/>
                </a:solidFill>
                <a:latin typeface="Arial" panose="020B0604020202020204" pitchFamily="34" charset="0"/>
                <a:ea typeface="Times New Roman"/>
                <a:cs typeface="Arial" panose="020B0604020202020204" pitchFamily="34" charset="0"/>
              </a:rPr>
              <a:t> – </a:t>
            </a:r>
            <a:r>
              <a:rPr lang="cs-CZ" sz="2000" i="1" dirty="0">
                <a:solidFill>
                  <a:prstClr val="black"/>
                </a:solidFill>
                <a:latin typeface="Arial" panose="020B0604020202020204" pitchFamily="34" charset="0"/>
                <a:ea typeface="Times New Roman"/>
                <a:cs typeface="Arial" panose="020B0604020202020204" pitchFamily="34" charset="0"/>
              </a:rPr>
              <a:t>letět/přeletět/přelétat</a:t>
            </a:r>
            <a:r>
              <a:rPr lang="ru-RU" sz="2000" dirty="0">
                <a:solidFill>
                  <a:prstClr val="black"/>
                </a:solidFill>
                <a:latin typeface="Arial" panose="020B0604020202020204" pitchFamily="34" charset="0"/>
                <a:ea typeface="Times New Roman"/>
                <a:cs typeface="Arial" panose="020B0604020202020204" pitchFamily="34" charset="0"/>
              </a:rPr>
              <a:t>), так и более </a:t>
            </a:r>
            <a:r>
              <a:rPr lang="ru-RU" sz="2000" b="1" dirty="0">
                <a:solidFill>
                  <a:prstClr val="black"/>
                </a:solidFill>
                <a:latin typeface="Arial" panose="020B0604020202020204" pitchFamily="34" charset="0"/>
                <a:ea typeface="Times New Roman"/>
                <a:cs typeface="Arial" panose="020B0604020202020204" pitchFamily="34" charset="0"/>
              </a:rPr>
              <a:t>многочисленные случаи несходства </a:t>
            </a:r>
            <a:r>
              <a:rPr lang="ru-RU" sz="2000" dirty="0">
                <a:solidFill>
                  <a:prstClr val="black"/>
                </a:solidFill>
                <a:latin typeface="Arial" panose="020B0604020202020204" pitchFamily="34" charset="0"/>
                <a:ea typeface="Times New Roman"/>
                <a:cs typeface="Arial" panose="020B0604020202020204" pitchFamily="34" charset="0"/>
              </a:rPr>
              <a:t>между языками.</a:t>
            </a:r>
          </a:p>
        </p:txBody>
      </p:sp>
    </p:spTree>
    <p:extLst>
      <p:ext uri="{BB962C8B-B14F-4D97-AF65-F5344CB8AC3E}">
        <p14:creationId xmlns:p14="http://schemas.microsoft.com/office/powerpoint/2010/main" val="10468410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C2EC0E43-A818-4667-BF3D-7549E34EA8E1}"/>
              </a:ext>
            </a:extLst>
          </p:cNvPr>
          <p:cNvSpPr/>
          <p:nvPr/>
        </p:nvSpPr>
        <p:spPr>
          <a:xfrm>
            <a:off x="1346433" y="610484"/>
            <a:ext cx="10203415" cy="5370701"/>
          </a:xfrm>
          <a:prstGeom prst="rect">
            <a:avLst/>
          </a:prstGeom>
        </p:spPr>
        <p:txBody>
          <a:bodyPr wrap="square">
            <a:spAutoFit/>
          </a:bodyPr>
          <a:lstStyle/>
          <a:p>
            <a:pPr>
              <a:lnSpc>
                <a:spcPct val="115000"/>
              </a:lnSpc>
              <a:spcAft>
                <a:spcPts val="1000"/>
              </a:spcAft>
            </a:pPr>
            <a:r>
              <a:rPr lang="ru-RU" sz="2000" b="1" u="sng" dirty="0">
                <a:solidFill>
                  <a:srgbClr val="00B050"/>
                </a:solidFill>
                <a:latin typeface="Arial" panose="020B0604020202020204" pitchFamily="34" charset="0"/>
                <a:ea typeface="Calibri"/>
                <a:cs typeface="Arial" panose="020B0604020202020204" pitchFamily="34" charset="0"/>
              </a:rPr>
              <a:t>Различия при употреблении глаголов движения</a:t>
            </a:r>
            <a:endParaRPr lang="cs-CZ" sz="2000" b="1" u="sng" dirty="0">
              <a:solidFill>
                <a:srgbClr val="00B050"/>
              </a:solidFill>
              <a:latin typeface="Arial" panose="020B0604020202020204" pitchFamily="34" charset="0"/>
              <a:ea typeface="Calibri"/>
              <a:cs typeface="Arial" panose="020B0604020202020204" pitchFamily="34" charset="0"/>
            </a:endParaRPr>
          </a:p>
          <a:p>
            <a:pPr marL="285750" indent="-285750">
              <a:lnSpc>
                <a:spcPct val="115000"/>
              </a:lnSpc>
              <a:spcAft>
                <a:spcPts val="1000"/>
              </a:spcAft>
              <a:buFont typeface="Courier New" panose="02070309020205020404" pitchFamily="49" charset="0"/>
              <a:buChar char="o"/>
            </a:pPr>
            <a:r>
              <a:rPr lang="cs-CZ" sz="2000" dirty="0">
                <a:solidFill>
                  <a:prstClr val="black"/>
                </a:solidFill>
                <a:latin typeface="Arial" panose="020B0604020202020204" pitchFamily="34" charset="0"/>
                <a:ea typeface="Calibri"/>
                <a:cs typeface="Arial" panose="020B0604020202020204" pitchFamily="34" charset="0"/>
              </a:rPr>
              <a:t>Jede tam tramvaj? Parník pluje po řece. Autobus tam nejede.</a:t>
            </a:r>
          </a:p>
          <a:p>
            <a:pPr marL="285750" indent="-285750">
              <a:lnSpc>
                <a:spcPct val="115000"/>
              </a:lnSpc>
              <a:spcAft>
                <a:spcPts val="1000"/>
              </a:spcAft>
              <a:buFont typeface="Courier New" panose="02070309020205020404" pitchFamily="49" charset="0"/>
              <a:buChar char="o"/>
            </a:pPr>
            <a:r>
              <a:rPr lang="cs-CZ" sz="2000" dirty="0">
                <a:solidFill>
                  <a:prstClr val="black"/>
                </a:solidFill>
                <a:latin typeface="Arial" panose="020B0604020202020204" pitchFamily="34" charset="0"/>
                <a:ea typeface="Calibri"/>
                <a:cs typeface="Arial" panose="020B0604020202020204" pitchFamily="34" charset="0"/>
              </a:rPr>
              <a:t>Včera jsme byli v kině. V létě byl bratr v Moskvě. Nedávno jsme byli v Oděse. Před týdnem jsme byli v divadle.</a:t>
            </a:r>
          </a:p>
          <a:p>
            <a:pPr marL="285750" indent="-285750">
              <a:lnSpc>
                <a:spcPct val="115000"/>
              </a:lnSpc>
              <a:spcAft>
                <a:spcPts val="1000"/>
              </a:spcAft>
              <a:buFont typeface="Courier New" panose="02070309020205020404" pitchFamily="49" charset="0"/>
              <a:buChar char="o"/>
            </a:pPr>
            <a:r>
              <a:rPr lang="cs-CZ" sz="2000" dirty="0">
                <a:solidFill>
                  <a:prstClr val="black"/>
                </a:solidFill>
                <a:latin typeface="Arial" panose="020B0604020202020204" pitchFamily="34" charset="0"/>
                <a:ea typeface="Calibri"/>
                <a:cs typeface="Arial" panose="020B0604020202020204" pitchFamily="34" charset="0"/>
              </a:rPr>
              <a:t>Ve středu se byli podívat na výstavu. Byli jsme se koupat. Minulý týden byl otec lovit ryby. Babička se byla léčit na Krymu.</a:t>
            </a:r>
          </a:p>
          <a:p>
            <a:pPr marL="285750" indent="-285750">
              <a:lnSpc>
                <a:spcPct val="115000"/>
              </a:lnSpc>
              <a:spcAft>
                <a:spcPts val="1000"/>
              </a:spcAft>
              <a:buFont typeface="Courier New" panose="02070309020205020404" pitchFamily="49" charset="0"/>
              <a:buChar char="o"/>
            </a:pPr>
            <a:r>
              <a:rPr lang="cs-CZ" sz="2000" dirty="0">
                <a:solidFill>
                  <a:prstClr val="black"/>
                </a:solidFill>
                <a:latin typeface="Arial" panose="020B0604020202020204" pitchFamily="34" charset="0"/>
                <a:ea typeface="Calibri"/>
                <a:cs typeface="Arial" panose="020B0604020202020204" pitchFamily="34" charset="0"/>
              </a:rPr>
              <a:t>Chci jet tramvají. Chtěli bychom jet domu. Chtěl běžet za nimi. Musel jít pěšky. Chtěl bych jít do divadla.</a:t>
            </a:r>
          </a:p>
          <a:p>
            <a:pPr marL="285750" indent="-285750">
              <a:lnSpc>
                <a:spcPct val="115000"/>
              </a:lnSpc>
              <a:spcAft>
                <a:spcPts val="1000"/>
              </a:spcAft>
              <a:buFont typeface="Courier New" panose="02070309020205020404" pitchFamily="49" charset="0"/>
              <a:buChar char="o"/>
            </a:pPr>
            <a:r>
              <a:rPr lang="ru-RU" sz="2000" dirty="0">
                <a:solidFill>
                  <a:prstClr val="black"/>
                </a:solidFill>
                <a:latin typeface="Arial" panose="020B0604020202020204" pitchFamily="34" charset="0"/>
                <a:ea typeface="Calibri"/>
                <a:cs typeface="Arial" panose="020B0604020202020204" pitchFamily="34" charset="0"/>
              </a:rPr>
              <a:t>Я встретил его, когда он шел в университет. Отец пошел вперед. Из Праги в Москву мы полетели на самолете. Он поехал с женой за границу. Потом он поднялся и пошел к реке.</a:t>
            </a:r>
          </a:p>
          <a:p>
            <a:pPr marL="285750" indent="-285750">
              <a:buFont typeface="Courier New" panose="02070309020205020404" pitchFamily="49" charset="0"/>
              <a:buChar char="o"/>
            </a:pPr>
            <a:r>
              <a:rPr lang="ru-RU" sz="2000" dirty="0">
                <a:solidFill>
                  <a:prstClr val="black"/>
                </a:solidFill>
                <a:latin typeface="Arial" panose="020B0604020202020204" pitchFamily="34" charset="0"/>
                <a:ea typeface="Calibri"/>
                <a:cs typeface="Arial" panose="020B0604020202020204" pitchFamily="34" charset="0"/>
              </a:rPr>
              <a:t>По морю плывет корабль. По реке плавало много лодок. Ребята плыли по направлению к берегу. Дельфины плыли к кораблю.</a:t>
            </a:r>
            <a:endParaRPr lang="ru-RU" sz="2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81821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55B1BAD2-997F-47BB-9CDE-E6BA82112358}"/>
              </a:ext>
            </a:extLst>
          </p:cNvPr>
          <p:cNvSpPr/>
          <p:nvPr/>
        </p:nvSpPr>
        <p:spPr>
          <a:xfrm>
            <a:off x="1705992" y="754602"/>
            <a:ext cx="8780015" cy="5016758"/>
          </a:xfrm>
          <a:prstGeom prst="rect">
            <a:avLst/>
          </a:prstGeom>
        </p:spPr>
        <p:txBody>
          <a:bodyPr wrap="square">
            <a:spAutoFit/>
          </a:bodyPr>
          <a:lstStyle/>
          <a:p>
            <a:pPr lvl="0"/>
            <a:r>
              <a:rPr lang="ru-RU" sz="2000" b="1" dirty="0">
                <a:solidFill>
                  <a:prstClr val="black"/>
                </a:solidFill>
                <a:latin typeface="Arial" panose="020B0604020202020204" pitchFamily="34" charset="0"/>
                <a:ea typeface="Times New Roman"/>
                <a:cs typeface="Arial" panose="020B0604020202020204" pitchFamily="34" charset="0"/>
              </a:rPr>
              <a:t>В области категории вида грамматические системы обоих языков различаются не столько инвентарем грамматических форм, сколько </a:t>
            </a:r>
            <a:r>
              <a:rPr lang="ru-RU" sz="2000" b="1" u="sng" dirty="0">
                <a:solidFill>
                  <a:prstClr val="black"/>
                </a:solidFill>
                <a:latin typeface="Arial" panose="020B0604020202020204" pitchFamily="34" charset="0"/>
                <a:ea typeface="Times New Roman"/>
                <a:cs typeface="Arial" panose="020B0604020202020204" pitchFamily="34" charset="0"/>
              </a:rPr>
              <a:t>особенностями функционирования</a:t>
            </a:r>
            <a:r>
              <a:rPr lang="ru-RU" sz="2000" b="1" dirty="0">
                <a:solidFill>
                  <a:prstClr val="black"/>
                </a:solidFill>
                <a:latin typeface="Arial" panose="020B0604020202020204" pitchFamily="34" charset="0"/>
                <a:ea typeface="Times New Roman"/>
                <a:cs typeface="Arial" panose="020B0604020202020204" pitchFamily="34" charset="0"/>
              </a:rPr>
              <a:t> и сферой их употребления. </a:t>
            </a:r>
            <a:endParaRPr lang="cs-CZ" sz="2000" b="1" dirty="0">
              <a:solidFill>
                <a:prstClr val="black"/>
              </a:solidFill>
              <a:latin typeface="Arial" panose="020B0604020202020204" pitchFamily="34" charset="0"/>
              <a:ea typeface="Times New Roman"/>
              <a:cs typeface="Arial" panose="020B0604020202020204" pitchFamily="34" charset="0"/>
            </a:endParaRPr>
          </a:p>
          <a:p>
            <a:pPr lvl="0"/>
            <a:endParaRPr lang="cs-CZ" sz="2000" b="1" u="sng" dirty="0">
              <a:solidFill>
                <a:prstClr val="black"/>
              </a:solidFill>
              <a:latin typeface="Arial" panose="020B0604020202020204" pitchFamily="34" charset="0"/>
              <a:ea typeface="Times New Roman"/>
              <a:cs typeface="Arial" panose="020B0604020202020204" pitchFamily="34" charset="0"/>
            </a:endParaRPr>
          </a:p>
          <a:p>
            <a:pPr lvl="0"/>
            <a:r>
              <a:rPr lang="ru-RU" sz="2000" b="1" u="sng" dirty="0">
                <a:solidFill>
                  <a:prstClr val="black"/>
                </a:solidFill>
                <a:latin typeface="Arial" panose="020B0604020202020204" pitchFamily="34" charset="0"/>
                <a:ea typeface="Times New Roman"/>
                <a:cs typeface="Arial" panose="020B0604020202020204" pitchFamily="34" charset="0"/>
              </a:rPr>
              <a:t>Говоря обобщенно в ЧЯ шире распространено использование форм СВ.</a:t>
            </a:r>
          </a:p>
          <a:p>
            <a:pPr lvl="0"/>
            <a:endParaRPr lang="ru-RU" sz="2000" u="sng" dirty="0">
              <a:solidFill>
                <a:prstClr val="black"/>
              </a:solidFill>
              <a:latin typeface="Arial" panose="020B0604020202020204" pitchFamily="34" charset="0"/>
              <a:cs typeface="Arial" panose="020B0604020202020204" pitchFamily="34" charset="0"/>
            </a:endParaRPr>
          </a:p>
          <a:p>
            <a:pPr lvl="0"/>
            <a:r>
              <a:rPr lang="cs-CZ" sz="2000" b="1" dirty="0">
                <a:solidFill>
                  <a:prstClr val="black"/>
                </a:solidFill>
                <a:latin typeface="Arial" panose="020B0604020202020204" pitchFamily="34" charset="0"/>
                <a:ea typeface="Times New Roman"/>
                <a:cs typeface="Arial" panose="020B0604020202020204" pitchFamily="34" charset="0"/>
              </a:rPr>
              <a:t>СВ в ЧЯ</a:t>
            </a:r>
            <a:r>
              <a:rPr lang="cs-CZ" sz="2000" dirty="0">
                <a:solidFill>
                  <a:prstClr val="black"/>
                </a:solidFill>
                <a:latin typeface="Arial" panose="020B0604020202020204" pitchFamily="34" charset="0"/>
                <a:ea typeface="Times New Roman"/>
                <a:cs typeface="Arial" panose="020B0604020202020204" pitchFamily="34" charset="0"/>
              </a:rPr>
              <a:t>: </a:t>
            </a:r>
            <a:r>
              <a:rPr lang="ru-RU" sz="2000" dirty="0">
                <a:solidFill>
                  <a:prstClr val="black"/>
                </a:solidFill>
                <a:latin typeface="Arial" panose="020B0604020202020204" pitchFamily="34" charset="0"/>
                <a:ea typeface="Times New Roman"/>
                <a:cs typeface="Arial" panose="020B0604020202020204" pitchFamily="34" charset="0"/>
              </a:rPr>
              <a:t>указывает на продолжительность </a:t>
            </a:r>
            <a:r>
              <a:rPr lang="ru-RU" sz="2000" u="sng" dirty="0">
                <a:solidFill>
                  <a:prstClr val="black"/>
                </a:solidFill>
                <a:latin typeface="Arial" panose="020B0604020202020204" pitchFamily="34" charset="0"/>
                <a:ea typeface="Times New Roman"/>
                <a:cs typeface="Arial" panose="020B0604020202020204" pitchFamily="34" charset="0"/>
              </a:rPr>
              <a:t>каждого акта повторяющегося действия</a:t>
            </a:r>
            <a:r>
              <a:rPr lang="ru-RU" sz="2000" dirty="0">
                <a:solidFill>
                  <a:prstClr val="black"/>
                </a:solidFill>
                <a:latin typeface="Arial" panose="020B0604020202020204" pitchFamily="34" charset="0"/>
                <a:ea typeface="Times New Roman"/>
                <a:cs typeface="Arial" panose="020B0604020202020204" pitchFamily="34" charset="0"/>
              </a:rPr>
              <a:t>, актуализирует его как процесс (свойственно прежде всего для художественной и научной литературы):</a:t>
            </a:r>
          </a:p>
          <a:p>
            <a:pPr lvl="0"/>
            <a:endParaRPr lang="ru-RU" sz="2000" dirty="0">
              <a:solidFill>
                <a:prstClr val="black"/>
              </a:solidFill>
              <a:latin typeface="Arial" panose="020B0604020202020204" pitchFamily="34" charset="0"/>
              <a:ea typeface="Times New Roman"/>
              <a:cs typeface="Arial" panose="020B0604020202020204" pitchFamily="34" charset="0"/>
            </a:endParaRPr>
          </a:p>
          <a:p>
            <a:pPr marL="285750" lvl="0" indent="-285750">
              <a:buFont typeface="Courier New" panose="02070309020205020404" pitchFamily="49" charset="0"/>
              <a:buChar char="o"/>
            </a:pPr>
            <a:r>
              <a:rPr lang="cs-CZ" sz="2000" dirty="0">
                <a:solidFill>
                  <a:prstClr val="black"/>
                </a:solidFill>
                <a:latin typeface="Arial" panose="020B0604020202020204" pitchFamily="34" charset="0"/>
                <a:ea typeface="Times New Roman"/>
                <a:cs typeface="Arial" panose="020B0604020202020204" pitchFamily="34" charset="0"/>
              </a:rPr>
              <a:t>Později pociťuje každý člověk snížení tonusu. Jinými slovy mnohem rychleji se </a:t>
            </a:r>
            <a:r>
              <a:rPr lang="cs-CZ" sz="2000" u="sng" dirty="0">
                <a:solidFill>
                  <a:prstClr val="black"/>
                </a:solidFill>
                <a:latin typeface="Arial" panose="020B0604020202020204" pitchFamily="34" charset="0"/>
                <a:ea typeface="Times New Roman"/>
                <a:cs typeface="Arial" panose="020B0604020202020204" pitchFamily="34" charset="0"/>
              </a:rPr>
              <a:t>unaví</a:t>
            </a:r>
            <a:r>
              <a:rPr lang="cs-CZ" sz="2000" dirty="0">
                <a:solidFill>
                  <a:prstClr val="black"/>
                </a:solidFill>
                <a:latin typeface="Arial" panose="020B0604020202020204" pitchFamily="34" charset="0"/>
                <a:ea typeface="Times New Roman"/>
                <a:cs typeface="Arial" panose="020B0604020202020204" pitchFamily="34" charset="0"/>
              </a:rPr>
              <a:t>.</a:t>
            </a:r>
          </a:p>
          <a:p>
            <a:pPr marL="285750" lvl="0" indent="-285750">
              <a:buFont typeface="Courier New" panose="02070309020205020404" pitchFamily="49" charset="0"/>
              <a:buChar char="o"/>
            </a:pPr>
            <a:r>
              <a:rPr lang="cs-CZ" sz="2000" dirty="0">
                <a:solidFill>
                  <a:prstClr val="black"/>
                </a:solidFill>
                <a:latin typeface="Arial" panose="020B0604020202020204" pitchFamily="34" charset="0"/>
                <a:ea typeface="Times New Roman"/>
                <a:cs typeface="Arial" panose="020B0604020202020204" pitchFamily="34" charset="0"/>
              </a:rPr>
              <a:t>Čas od času noviny </a:t>
            </a:r>
            <a:r>
              <a:rPr lang="cs-CZ" sz="2000" u="sng" dirty="0">
                <a:solidFill>
                  <a:prstClr val="black"/>
                </a:solidFill>
                <a:latin typeface="Arial" panose="020B0604020202020204" pitchFamily="34" charset="0"/>
                <a:ea typeface="Times New Roman"/>
                <a:cs typeface="Arial" panose="020B0604020202020204" pitchFamily="34" charset="0"/>
              </a:rPr>
              <a:t>přinesou</a:t>
            </a:r>
            <a:r>
              <a:rPr lang="cs-CZ" sz="2000" dirty="0">
                <a:solidFill>
                  <a:prstClr val="black"/>
                </a:solidFill>
                <a:latin typeface="Arial" panose="020B0604020202020204" pitchFamily="34" charset="0"/>
                <a:ea typeface="Times New Roman"/>
                <a:cs typeface="Arial" panose="020B0604020202020204" pitchFamily="34" charset="0"/>
              </a:rPr>
              <a:t> zprávu, že....</a:t>
            </a:r>
          </a:p>
          <a:p>
            <a:pPr marL="285750" lvl="0" indent="-285750">
              <a:buFont typeface="Courier New" panose="02070309020205020404" pitchFamily="49" charset="0"/>
              <a:buChar char="o"/>
            </a:pPr>
            <a:r>
              <a:rPr lang="cs-CZ" sz="2000" dirty="0">
                <a:solidFill>
                  <a:prstClr val="black"/>
                </a:solidFill>
                <a:latin typeface="Arial" panose="020B0604020202020204" pitchFamily="34" charset="0"/>
                <a:ea typeface="Times New Roman"/>
                <a:cs typeface="Arial" panose="020B0604020202020204" pitchFamily="34" charset="0"/>
              </a:rPr>
              <a:t>Každé jaro </a:t>
            </a:r>
            <a:r>
              <a:rPr lang="cs-CZ" sz="2000" u="sng" dirty="0">
                <a:solidFill>
                  <a:prstClr val="black"/>
                </a:solidFill>
                <a:latin typeface="Arial" panose="020B0604020202020204" pitchFamily="34" charset="0"/>
                <a:ea typeface="Times New Roman"/>
                <a:cs typeface="Arial" panose="020B0604020202020204" pitchFamily="34" charset="0"/>
              </a:rPr>
              <a:t>vylije</a:t>
            </a:r>
            <a:r>
              <a:rPr lang="cs-CZ" sz="2000" dirty="0">
                <a:solidFill>
                  <a:prstClr val="black"/>
                </a:solidFill>
                <a:latin typeface="Arial" panose="020B0604020202020204" pitchFamily="34" charset="0"/>
                <a:ea typeface="Times New Roman"/>
                <a:cs typeface="Arial" panose="020B0604020202020204" pitchFamily="34" charset="0"/>
              </a:rPr>
              <a:t> řeka svoje proudy na....</a:t>
            </a:r>
          </a:p>
        </p:txBody>
      </p:sp>
    </p:spTree>
    <p:extLst>
      <p:ext uri="{BB962C8B-B14F-4D97-AF65-F5344CB8AC3E}">
        <p14:creationId xmlns:p14="http://schemas.microsoft.com/office/powerpoint/2010/main" val="29554465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F2E7ABB2-3813-4BCC-AFEC-8DD88CEF4285}"/>
              </a:ext>
            </a:extLst>
          </p:cNvPr>
          <p:cNvSpPr/>
          <p:nvPr/>
        </p:nvSpPr>
        <p:spPr>
          <a:xfrm>
            <a:off x="1269507" y="458956"/>
            <a:ext cx="10209320" cy="5940088"/>
          </a:xfrm>
          <a:prstGeom prst="rect">
            <a:avLst/>
          </a:prstGeom>
        </p:spPr>
        <p:txBody>
          <a:bodyPr wrap="square">
            <a:spAutoFit/>
          </a:bodyPr>
          <a:lstStyle/>
          <a:p>
            <a:pPr lvl="0"/>
            <a:r>
              <a:rPr lang="ru-RU" sz="2000" b="1" dirty="0">
                <a:solidFill>
                  <a:prstClr val="black"/>
                </a:solidFill>
                <a:latin typeface="Arial" panose="020B0604020202020204" pitchFamily="34" charset="0"/>
                <a:ea typeface="Times New Roman"/>
                <a:cs typeface="Arial" panose="020B0604020202020204" pitchFamily="34" charset="0"/>
              </a:rPr>
              <a:t>Употребление СВ в ЧЯ в случае повторяющегося действия</a:t>
            </a:r>
            <a:r>
              <a:rPr lang="ru-RU" sz="2000" dirty="0">
                <a:solidFill>
                  <a:prstClr val="black"/>
                </a:solidFill>
                <a:latin typeface="Arial" panose="020B0604020202020204" pitchFamily="34" charset="0"/>
                <a:ea typeface="Times New Roman"/>
                <a:cs typeface="Arial" panose="020B0604020202020204" pitchFamily="34" charset="0"/>
              </a:rPr>
              <a:t>:</a:t>
            </a:r>
          </a:p>
          <a:p>
            <a:pPr lvl="0"/>
            <a:endParaRPr lang="ru-RU" sz="2000" dirty="0">
              <a:solidFill>
                <a:prstClr val="black"/>
              </a:solidFill>
              <a:latin typeface="Arial" panose="020B0604020202020204" pitchFamily="34" charset="0"/>
              <a:ea typeface="Times New Roman"/>
              <a:cs typeface="Arial" panose="020B0604020202020204" pitchFamily="34" charset="0"/>
            </a:endParaRPr>
          </a:p>
          <a:p>
            <a:pPr marL="342900" lvl="0" indent="-342900">
              <a:buFont typeface="Courier New" panose="02070309020205020404" pitchFamily="49" charset="0"/>
              <a:buChar char="o"/>
            </a:pPr>
            <a:r>
              <a:rPr lang="ru-RU" sz="2000" dirty="0">
                <a:solidFill>
                  <a:prstClr val="black"/>
                </a:solidFill>
                <a:latin typeface="Arial" panose="020B0604020202020204" pitchFamily="34" charset="0"/>
                <a:ea typeface="Times New Roman"/>
                <a:cs typeface="Arial" panose="020B0604020202020204" pitchFamily="34" charset="0"/>
              </a:rPr>
              <a:t>повторяются </a:t>
            </a:r>
            <a:r>
              <a:rPr lang="ru-RU" sz="2000" u="sng" dirty="0">
                <a:solidFill>
                  <a:prstClr val="black"/>
                </a:solidFill>
                <a:latin typeface="Arial" panose="020B0604020202020204" pitchFamily="34" charset="0"/>
                <a:ea typeface="Times New Roman"/>
                <a:cs typeface="Arial" panose="020B0604020202020204" pitchFamily="34" charset="0"/>
              </a:rPr>
              <a:t>завершенные, целостные</a:t>
            </a:r>
            <a:r>
              <a:rPr lang="ru-RU" sz="2000" dirty="0">
                <a:solidFill>
                  <a:prstClr val="black"/>
                </a:solidFill>
                <a:latin typeface="Arial" panose="020B0604020202020204" pitchFamily="34" charset="0"/>
                <a:ea typeface="Times New Roman"/>
                <a:cs typeface="Arial" panose="020B0604020202020204" pitchFamily="34" charset="0"/>
              </a:rPr>
              <a:t> действия</a:t>
            </a:r>
          </a:p>
          <a:p>
            <a:pPr marL="457200" lvl="0"/>
            <a:r>
              <a:rPr lang="cs-CZ" sz="2000" i="1" dirty="0">
                <a:solidFill>
                  <a:prstClr val="black"/>
                </a:solidFill>
                <a:latin typeface="Arial" panose="020B0604020202020204" pitchFamily="34" charset="0"/>
                <a:ea typeface="Times New Roman"/>
                <a:cs typeface="Arial" panose="020B0604020202020204" pitchFamily="34" charset="0"/>
              </a:rPr>
              <a:t>Země oběhne slunce za rok</a:t>
            </a:r>
            <a:r>
              <a:rPr lang="en-US" sz="2000" i="1" dirty="0">
                <a:solidFill>
                  <a:prstClr val="black"/>
                </a:solidFill>
                <a:latin typeface="Arial" panose="020B0604020202020204" pitchFamily="34" charset="0"/>
                <a:ea typeface="Times New Roman"/>
                <a:cs typeface="Arial" panose="020B0604020202020204" pitchFamily="34" charset="0"/>
              </a:rPr>
              <a:t>.</a:t>
            </a:r>
            <a:r>
              <a:rPr lang="ru-RU" sz="2000" i="1" dirty="0">
                <a:solidFill>
                  <a:prstClr val="black"/>
                </a:solidFill>
                <a:latin typeface="Arial" panose="020B0604020202020204" pitchFamily="34" charset="0"/>
                <a:ea typeface="Times New Roman"/>
                <a:cs typeface="Arial" panose="020B0604020202020204" pitchFamily="34" charset="0"/>
              </a:rPr>
              <a:t> </a:t>
            </a:r>
            <a:r>
              <a:rPr lang="cs-CZ" sz="2000" i="1" dirty="0">
                <a:solidFill>
                  <a:prstClr val="black"/>
                </a:solidFill>
                <a:latin typeface="Arial" panose="020B0604020202020204" pitchFamily="34" charset="0"/>
                <a:ea typeface="Times New Roman"/>
                <a:cs typeface="Arial" panose="020B0604020202020204" pitchFamily="34" charset="0"/>
              </a:rPr>
              <a:t>Zásoby slunečního svitu a energie, které člověk nashromáždil v létě, během zimy dojdou.</a:t>
            </a:r>
          </a:p>
          <a:p>
            <a:pPr marL="342900" lvl="0" indent="-342900">
              <a:buFont typeface="Courier New" panose="02070309020205020404" pitchFamily="49" charset="0"/>
              <a:buChar char="o"/>
            </a:pPr>
            <a:r>
              <a:rPr lang="ru-RU" sz="2000" dirty="0">
                <a:solidFill>
                  <a:prstClr val="black"/>
                </a:solidFill>
                <a:latin typeface="Arial" panose="020B0604020202020204" pitchFamily="34" charset="0"/>
                <a:ea typeface="Times New Roman"/>
                <a:cs typeface="Arial" panose="020B0604020202020204" pitchFamily="34" charset="0"/>
              </a:rPr>
              <a:t>повторяются </a:t>
            </a:r>
            <a:r>
              <a:rPr lang="ru-RU" sz="2000" u="sng" dirty="0">
                <a:solidFill>
                  <a:prstClr val="black"/>
                </a:solidFill>
                <a:latin typeface="Arial" panose="020B0604020202020204" pitchFamily="34" charset="0"/>
                <a:ea typeface="Times New Roman"/>
                <a:cs typeface="Arial" panose="020B0604020202020204" pitchFamily="34" charset="0"/>
              </a:rPr>
              <a:t>целостные действия, достигшие определенного результата</a:t>
            </a:r>
            <a:endParaRPr lang="cs-CZ" sz="2000" dirty="0">
              <a:solidFill>
                <a:prstClr val="black"/>
              </a:solidFill>
              <a:latin typeface="Arial" panose="020B0604020202020204" pitchFamily="34" charset="0"/>
              <a:ea typeface="Times New Roman"/>
              <a:cs typeface="Arial" panose="020B0604020202020204" pitchFamily="34" charset="0"/>
            </a:endParaRPr>
          </a:p>
          <a:p>
            <a:pPr marL="457200" lvl="0"/>
            <a:r>
              <a:rPr lang="cs-CZ" sz="2000" i="1" dirty="0">
                <a:solidFill>
                  <a:prstClr val="black"/>
                </a:solidFill>
                <a:latin typeface="Arial" panose="020B0604020202020204" pitchFamily="34" charset="0"/>
                <a:ea typeface="Times New Roman"/>
                <a:cs typeface="Arial" panose="020B0604020202020204" pitchFamily="34" charset="0"/>
              </a:rPr>
              <a:t>Ráno tady vždycky uklidím. Pokaždé když přijedu do Hodonína, navštívím Vaši kavárnu. Pokaždé když ho uvidím, zatmí se mi před očima.</a:t>
            </a:r>
          </a:p>
          <a:p>
            <a:pPr marL="342900" lvl="0" indent="-342900">
              <a:buFont typeface="Courier New" panose="02070309020205020404" pitchFamily="49" charset="0"/>
              <a:buChar char="o"/>
            </a:pPr>
            <a:r>
              <a:rPr lang="ru-RU" sz="2000" dirty="0">
                <a:solidFill>
                  <a:prstClr val="black"/>
                </a:solidFill>
                <a:latin typeface="Arial" panose="020B0604020202020204" pitchFamily="34" charset="0"/>
                <a:ea typeface="Times New Roman"/>
                <a:cs typeface="Arial" panose="020B0604020202020204" pitchFamily="34" charset="0"/>
              </a:rPr>
              <a:t>повторяются </a:t>
            </a:r>
            <a:r>
              <a:rPr lang="ru-RU" sz="2000" u="sng" dirty="0">
                <a:solidFill>
                  <a:prstClr val="black"/>
                </a:solidFill>
                <a:latin typeface="Arial" panose="020B0604020202020204" pitchFamily="34" charset="0"/>
                <a:ea typeface="Times New Roman"/>
                <a:cs typeface="Arial" panose="020B0604020202020204" pitchFamily="34" charset="0"/>
              </a:rPr>
              <a:t>неожиданные, мгновенные</a:t>
            </a:r>
            <a:r>
              <a:rPr lang="ru-RU" sz="2000" dirty="0">
                <a:solidFill>
                  <a:prstClr val="black"/>
                </a:solidFill>
                <a:latin typeface="Arial" panose="020B0604020202020204" pitchFamily="34" charset="0"/>
                <a:ea typeface="Times New Roman"/>
                <a:cs typeface="Arial" panose="020B0604020202020204" pitchFamily="34" charset="0"/>
              </a:rPr>
              <a:t> действия</a:t>
            </a:r>
            <a:endParaRPr lang="cs-CZ" sz="2000" dirty="0">
              <a:solidFill>
                <a:prstClr val="black"/>
              </a:solidFill>
              <a:latin typeface="Arial" panose="020B0604020202020204" pitchFamily="34" charset="0"/>
              <a:ea typeface="Times New Roman"/>
              <a:cs typeface="Arial" panose="020B0604020202020204" pitchFamily="34" charset="0"/>
            </a:endParaRPr>
          </a:p>
          <a:p>
            <a:pPr marL="457200" lvl="0"/>
            <a:r>
              <a:rPr lang="cs-CZ" sz="2000" i="1" dirty="0">
                <a:solidFill>
                  <a:prstClr val="black"/>
                </a:solidFill>
                <a:latin typeface="Arial" panose="020B0604020202020204" pitchFamily="34" charset="0"/>
                <a:ea typeface="Times New Roman"/>
                <a:cs typeface="Arial" panose="020B0604020202020204" pitchFamily="34" charset="0"/>
              </a:rPr>
              <a:t>Lidé mluví, jdou, najednou padnou….a konec. Najednou z jednoho kočárku vykoukne mimino a povídá do druhého kočárku: "Hele, co jsi, chlapeček nebo holčička?" </a:t>
            </a:r>
          </a:p>
          <a:p>
            <a:pPr marL="342900" lvl="0" indent="-342900">
              <a:buFont typeface="Courier New" panose="02070309020205020404" pitchFamily="49" charset="0"/>
              <a:buChar char="o"/>
            </a:pPr>
            <a:r>
              <a:rPr lang="ru-RU" sz="2000" dirty="0">
                <a:solidFill>
                  <a:prstClr val="black"/>
                </a:solidFill>
                <a:latin typeface="Arial" panose="020B0604020202020204" pitchFamily="34" charset="0"/>
                <a:ea typeface="Times New Roman"/>
                <a:cs typeface="Arial" panose="020B0604020202020204" pitchFamily="34" charset="0"/>
              </a:rPr>
              <a:t>повторяются </a:t>
            </a:r>
            <a:r>
              <a:rPr lang="ru-RU" sz="2000" u="sng" dirty="0">
                <a:solidFill>
                  <a:prstClr val="black"/>
                </a:solidFill>
                <a:latin typeface="Arial" panose="020B0604020202020204" pitchFamily="34" charset="0"/>
                <a:ea typeface="Times New Roman"/>
                <a:cs typeface="Arial" panose="020B0604020202020204" pitchFamily="34" charset="0"/>
              </a:rPr>
              <a:t>непредвиденные или нежелательные</a:t>
            </a:r>
            <a:r>
              <a:rPr lang="ru-RU" sz="2000" dirty="0">
                <a:solidFill>
                  <a:prstClr val="black"/>
                </a:solidFill>
                <a:latin typeface="Arial" panose="020B0604020202020204" pitchFamily="34" charset="0"/>
                <a:ea typeface="Times New Roman"/>
                <a:cs typeface="Arial" panose="020B0604020202020204" pitchFamily="34" charset="0"/>
              </a:rPr>
              <a:t> действия</a:t>
            </a:r>
            <a:endParaRPr lang="cs-CZ" sz="2000" dirty="0">
              <a:solidFill>
                <a:prstClr val="black"/>
              </a:solidFill>
              <a:latin typeface="Arial" panose="020B0604020202020204" pitchFamily="34" charset="0"/>
              <a:ea typeface="Times New Roman"/>
              <a:cs typeface="Arial" panose="020B0604020202020204" pitchFamily="34" charset="0"/>
            </a:endParaRPr>
          </a:p>
          <a:p>
            <a:pPr marL="457200" lvl="0"/>
            <a:r>
              <a:rPr lang="cs-CZ" sz="2000" i="1" dirty="0">
                <a:solidFill>
                  <a:prstClr val="black"/>
                </a:solidFill>
                <a:latin typeface="Arial" panose="020B0604020202020204" pitchFamily="34" charset="0"/>
                <a:ea typeface="Times New Roman"/>
                <a:cs typeface="Arial" panose="020B0604020202020204" pitchFamily="34" charset="0"/>
              </a:rPr>
              <a:t>Babička ty řízky často spálí. Peníze se často rozplynou a bratr pokaždé zůstane pod mostem.</a:t>
            </a:r>
          </a:p>
          <a:p>
            <a:pPr lvl="0"/>
            <a:r>
              <a:rPr lang="cs-CZ" sz="2000" dirty="0">
                <a:solidFill>
                  <a:prstClr val="black"/>
                </a:solidFill>
                <a:latin typeface="Arial" panose="020B0604020202020204" pitchFamily="34" charset="0"/>
                <a:ea typeface="Times New Roman"/>
                <a:cs typeface="Arial" panose="020B0604020202020204" pitchFamily="34" charset="0"/>
              </a:rPr>
              <a:t> </a:t>
            </a:r>
          </a:p>
          <a:p>
            <a:pPr lvl="0"/>
            <a:r>
              <a:rPr lang="ru-RU" sz="2000" b="1" dirty="0">
                <a:solidFill>
                  <a:prstClr val="black"/>
                </a:solidFill>
                <a:latin typeface="Arial" panose="020B0604020202020204" pitchFamily="34" charset="0"/>
                <a:ea typeface="Times New Roman"/>
                <a:cs typeface="Arial" panose="020B0604020202020204" pitchFamily="34" charset="0"/>
              </a:rPr>
              <a:t>Употребление СВ в ЧЯ при </a:t>
            </a:r>
            <a:r>
              <a:rPr lang="ru-RU" sz="2000" b="1" dirty="0" err="1">
                <a:solidFill>
                  <a:prstClr val="black"/>
                </a:solidFill>
                <a:latin typeface="Arial" panose="020B0604020202020204" pitchFamily="34" charset="0"/>
                <a:ea typeface="Times New Roman"/>
                <a:cs typeface="Arial" panose="020B0604020202020204" pitchFamily="34" charset="0"/>
              </a:rPr>
              <a:t>атемпоральном</a:t>
            </a:r>
            <a:r>
              <a:rPr lang="ru-RU" sz="2000" b="1" dirty="0">
                <a:solidFill>
                  <a:prstClr val="black"/>
                </a:solidFill>
                <a:latin typeface="Arial" panose="020B0604020202020204" pitchFamily="34" charset="0"/>
                <a:ea typeface="Times New Roman"/>
                <a:cs typeface="Arial" panose="020B0604020202020204" pitchFamily="34" charset="0"/>
              </a:rPr>
              <a:t> значении </a:t>
            </a:r>
            <a:r>
              <a:rPr lang="cs-CZ" sz="2000" dirty="0">
                <a:solidFill>
                  <a:prstClr val="black"/>
                </a:solidFill>
                <a:latin typeface="Arial" panose="020B0604020202020204" pitchFamily="34" charset="0"/>
                <a:ea typeface="Times New Roman"/>
                <a:cs typeface="Arial" panose="020B0604020202020204" pitchFamily="34" charset="0"/>
              </a:rPr>
              <a:t>(ЧЯ – Н</a:t>
            </a:r>
            <a:r>
              <a:rPr lang="ru-RU" sz="2000" dirty="0">
                <a:solidFill>
                  <a:prstClr val="black"/>
                </a:solidFill>
                <a:latin typeface="Arial" panose="020B0604020202020204" pitchFamily="34" charset="0"/>
                <a:ea typeface="Times New Roman"/>
                <a:cs typeface="Arial" panose="020B0604020202020204" pitchFamily="34" charset="0"/>
              </a:rPr>
              <a:t>С</a:t>
            </a:r>
            <a:r>
              <a:rPr lang="cs-CZ" sz="2000" dirty="0">
                <a:solidFill>
                  <a:prstClr val="black"/>
                </a:solidFill>
                <a:latin typeface="Arial" panose="020B0604020202020204" pitchFamily="34" charset="0"/>
                <a:ea typeface="Times New Roman"/>
                <a:cs typeface="Arial" panose="020B0604020202020204" pitchFamily="34" charset="0"/>
              </a:rPr>
              <a:t>В+СВ, РЯ – </a:t>
            </a:r>
            <a:r>
              <a:rPr lang="ru-RU" sz="2000" dirty="0">
                <a:solidFill>
                  <a:prstClr val="black"/>
                </a:solidFill>
                <a:latin typeface="Arial" panose="020B0604020202020204" pitchFamily="34" charset="0"/>
                <a:ea typeface="Times New Roman"/>
                <a:cs typeface="Arial" panose="020B0604020202020204" pitchFamily="34" charset="0"/>
              </a:rPr>
              <a:t>только </a:t>
            </a:r>
            <a:r>
              <a:rPr lang="cs-CZ" sz="2000" dirty="0">
                <a:solidFill>
                  <a:prstClr val="black"/>
                </a:solidFill>
                <a:latin typeface="Arial" panose="020B0604020202020204" pitchFamily="34" charset="0"/>
                <a:ea typeface="Times New Roman"/>
                <a:cs typeface="Arial" panose="020B0604020202020204" pitchFamily="34" charset="0"/>
              </a:rPr>
              <a:t>Н</a:t>
            </a:r>
            <a:r>
              <a:rPr lang="ru-RU" sz="2000" dirty="0">
                <a:solidFill>
                  <a:prstClr val="black"/>
                </a:solidFill>
                <a:latin typeface="Arial" panose="020B0604020202020204" pitchFamily="34" charset="0"/>
                <a:ea typeface="Times New Roman"/>
                <a:cs typeface="Arial" panose="020B0604020202020204" pitchFamily="34" charset="0"/>
              </a:rPr>
              <a:t>С</a:t>
            </a:r>
            <a:r>
              <a:rPr lang="cs-CZ" sz="2000" dirty="0">
                <a:solidFill>
                  <a:prstClr val="black"/>
                </a:solidFill>
                <a:latin typeface="Arial" panose="020B0604020202020204" pitchFamily="34" charset="0"/>
                <a:ea typeface="Times New Roman"/>
                <a:cs typeface="Arial" panose="020B0604020202020204" pitchFamily="34" charset="0"/>
              </a:rPr>
              <a:t>В):</a:t>
            </a:r>
          </a:p>
          <a:p>
            <a:pPr marL="285750" lvl="0" indent="-285750">
              <a:buFont typeface="Courier New" panose="02070309020205020404" pitchFamily="49" charset="0"/>
              <a:buChar char="o"/>
            </a:pPr>
            <a:r>
              <a:rPr lang="cs-CZ" sz="2000" i="1" dirty="0">
                <a:solidFill>
                  <a:prstClr val="black"/>
                </a:solidFill>
                <a:latin typeface="Arial" panose="020B0604020202020204" pitchFamily="34" charset="0"/>
                <a:ea typeface="Times New Roman"/>
                <a:cs typeface="Arial" panose="020B0604020202020204" pitchFamily="34" charset="0"/>
              </a:rPr>
              <a:t>Dvě paralelní přímky se protnou v nekonečnu.</a:t>
            </a:r>
            <a:endParaRPr lang="cs-CZ" sz="2000" i="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9957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DDB2A38F-28BB-4354-8203-0928B9BEA0FE}"/>
              </a:ext>
            </a:extLst>
          </p:cNvPr>
          <p:cNvSpPr/>
          <p:nvPr/>
        </p:nvSpPr>
        <p:spPr>
          <a:xfrm>
            <a:off x="852256" y="541823"/>
            <a:ext cx="11061577" cy="5940088"/>
          </a:xfrm>
          <a:prstGeom prst="rect">
            <a:avLst/>
          </a:prstGeom>
        </p:spPr>
        <p:txBody>
          <a:bodyPr wrap="square">
            <a:spAutoFit/>
          </a:bodyPr>
          <a:lstStyle/>
          <a:p>
            <a:pPr lvl="0"/>
            <a:r>
              <a:rPr lang="ru-RU" sz="2000" b="1" u="sng" dirty="0">
                <a:solidFill>
                  <a:srgbClr val="00B050"/>
                </a:solidFill>
                <a:latin typeface="Arial" panose="020B0604020202020204" pitchFamily="34" charset="0"/>
                <a:ea typeface="Calibri"/>
                <a:cs typeface="Arial" panose="020B0604020202020204" pitchFamily="34" charset="0"/>
              </a:rPr>
              <a:t>Категория лица</a:t>
            </a:r>
            <a:r>
              <a:rPr lang="ru-RU" sz="2000" dirty="0">
                <a:solidFill>
                  <a:srgbClr val="00B050"/>
                </a:solidFill>
                <a:latin typeface="Arial" panose="020B0604020202020204" pitchFamily="34" charset="0"/>
                <a:ea typeface="Calibri"/>
                <a:cs typeface="Arial" panose="020B0604020202020204" pitchFamily="34" charset="0"/>
              </a:rPr>
              <a:t> </a:t>
            </a:r>
            <a:r>
              <a:rPr lang="ru-RU" sz="2000" dirty="0">
                <a:solidFill>
                  <a:prstClr val="black"/>
                </a:solidFill>
                <a:latin typeface="Arial" panose="020B0604020202020204" pitchFamily="34" charset="0"/>
                <a:ea typeface="Calibri"/>
                <a:cs typeface="Arial" panose="020B0604020202020204" pitchFamily="34" charset="0"/>
              </a:rPr>
              <a:t>выражает отношение действия к говорящему лицу.</a:t>
            </a:r>
          </a:p>
          <a:p>
            <a:pPr marL="285750" lvl="0" indent="-285750">
              <a:buFont typeface="Wingdings" panose="05000000000000000000" pitchFamily="2" charset="2"/>
              <a:buChar char="§"/>
            </a:pPr>
            <a:r>
              <a:rPr lang="ru-RU" sz="2000" dirty="0">
                <a:solidFill>
                  <a:prstClr val="black"/>
                </a:solidFill>
                <a:latin typeface="Arial" panose="020B0604020202020204" pitchFamily="34" charset="0"/>
                <a:cs typeface="Arial" panose="020B0604020202020204" pitchFamily="34" charset="0"/>
              </a:rPr>
              <a:t>Формальными показателями лица являются личные окончания.</a:t>
            </a:r>
          </a:p>
          <a:p>
            <a:pPr marL="285750" lvl="0" indent="-285750">
              <a:buFont typeface="Wingdings" panose="05000000000000000000" pitchFamily="2" charset="2"/>
              <a:buChar char="§"/>
            </a:pPr>
            <a:r>
              <a:rPr lang="ru-RU" sz="2000" dirty="0">
                <a:solidFill>
                  <a:prstClr val="black"/>
                </a:solidFill>
                <a:latin typeface="Arial" panose="020B0604020202020204" pitchFamily="34" charset="0"/>
                <a:cs typeface="Arial" panose="020B0604020202020204" pitchFamily="34" charset="0"/>
              </a:rPr>
              <a:t>Формы лица есть только у глаголов настоящего и будущего времени изъявительного и повелительного наклонения.</a:t>
            </a:r>
          </a:p>
          <a:p>
            <a:pPr lvl="0"/>
            <a:endParaRPr lang="ru-RU" sz="2000" dirty="0">
              <a:solidFill>
                <a:prstClr val="black"/>
              </a:solidFill>
              <a:latin typeface="Arial" panose="020B0604020202020204" pitchFamily="34" charset="0"/>
              <a:cs typeface="Arial" panose="020B0604020202020204" pitchFamily="34" charset="0"/>
            </a:endParaRPr>
          </a:p>
          <a:p>
            <a:pPr lvl="0"/>
            <a:r>
              <a:rPr lang="ru-RU" sz="2000" b="1" dirty="0">
                <a:solidFill>
                  <a:prstClr val="black"/>
                </a:solidFill>
                <a:latin typeface="Arial" panose="020B0604020202020204" pitchFamily="34" charset="0"/>
                <a:cs typeface="Arial" panose="020B0604020202020204" pitchFamily="34" charset="0"/>
              </a:rPr>
              <a:t>Не все глаголы имеют формы лица.</a:t>
            </a:r>
          </a:p>
          <a:p>
            <a:pPr lvl="0"/>
            <a:r>
              <a:rPr lang="ru-RU" sz="2000" dirty="0">
                <a:solidFill>
                  <a:prstClr val="black"/>
                </a:solidFill>
                <a:latin typeface="Arial" panose="020B0604020202020204" pitchFamily="34" charset="0"/>
                <a:cs typeface="Arial" panose="020B0604020202020204" pitchFamily="34" charset="0"/>
              </a:rPr>
              <a:t>Глаголы, не имеющие форм лица и обозначающие действия или состояния, протекающие бессубъектно, называются </a:t>
            </a:r>
            <a:r>
              <a:rPr lang="ru-RU" sz="2000" b="1" dirty="0">
                <a:solidFill>
                  <a:prstClr val="black"/>
                </a:solidFill>
                <a:latin typeface="Arial" panose="020B0604020202020204" pitchFamily="34" charset="0"/>
                <a:cs typeface="Arial" panose="020B0604020202020204" pitchFamily="34" charset="0"/>
              </a:rPr>
              <a:t>безличными</a:t>
            </a:r>
            <a:r>
              <a:rPr lang="ru-RU" sz="2000" dirty="0">
                <a:solidFill>
                  <a:prstClr val="black"/>
                </a:solidFill>
                <a:latin typeface="Arial" panose="020B0604020202020204" pitchFamily="34" charset="0"/>
                <a:cs typeface="Arial" panose="020B0604020202020204" pitchFamily="34" charset="0"/>
              </a:rPr>
              <a:t>. </a:t>
            </a:r>
            <a:r>
              <a:rPr lang="ru-RU" sz="2000" i="1" dirty="0">
                <a:solidFill>
                  <a:prstClr val="black"/>
                </a:solidFill>
                <a:latin typeface="Arial" panose="020B0604020202020204" pitchFamily="34" charset="0"/>
                <a:cs typeface="Arial" panose="020B0604020202020204" pitchFamily="34" charset="0"/>
              </a:rPr>
              <a:t>Меня знобит.</a:t>
            </a:r>
            <a:endParaRPr lang="cs-CZ" sz="2000" i="1" dirty="0">
              <a:solidFill>
                <a:prstClr val="black"/>
              </a:solidFill>
              <a:latin typeface="Arial" panose="020B0604020202020204" pitchFamily="34" charset="0"/>
              <a:cs typeface="Arial" panose="020B0604020202020204" pitchFamily="34" charset="0"/>
            </a:endParaRPr>
          </a:p>
          <a:p>
            <a:pPr lvl="0"/>
            <a:endParaRPr lang="ru-RU" sz="2000" i="1" dirty="0">
              <a:solidFill>
                <a:prstClr val="black"/>
              </a:solidFill>
              <a:latin typeface="Arial" panose="020B0604020202020204" pitchFamily="34" charset="0"/>
              <a:cs typeface="Arial" panose="020B0604020202020204" pitchFamily="34" charset="0"/>
            </a:endParaRPr>
          </a:p>
          <a:p>
            <a:pPr marL="285750" lvl="0" indent="-285750">
              <a:buFont typeface="Wingdings" panose="05000000000000000000" pitchFamily="2" charset="2"/>
              <a:buChar char="§"/>
            </a:pPr>
            <a:r>
              <a:rPr lang="ru-RU" sz="2000" dirty="0">
                <a:solidFill>
                  <a:prstClr val="black"/>
                </a:solidFill>
                <a:latin typeface="Arial" panose="020B0604020202020204" pitchFamily="34" charset="0"/>
                <a:cs typeface="Arial" panose="020B0604020202020204" pitchFamily="34" charset="0"/>
              </a:rPr>
              <a:t>Безличные глаголы не изменяются по лицам, числам и родам. </a:t>
            </a:r>
          </a:p>
          <a:p>
            <a:pPr marL="285750" lvl="0" indent="-285750">
              <a:buFont typeface="Wingdings" panose="05000000000000000000" pitchFamily="2" charset="2"/>
              <a:buChar char="§"/>
            </a:pPr>
            <a:r>
              <a:rPr lang="ru-RU" sz="2000" dirty="0">
                <a:solidFill>
                  <a:prstClr val="black"/>
                </a:solidFill>
                <a:latin typeface="Arial" panose="020B0604020202020204" pitchFamily="34" charset="0"/>
                <a:cs typeface="Arial" panose="020B0604020202020204" pitchFamily="34" charset="0"/>
              </a:rPr>
              <a:t>При них не может быть употреблено подлежащее.</a:t>
            </a:r>
          </a:p>
          <a:p>
            <a:pPr marL="285750" lvl="0" indent="-285750">
              <a:buFont typeface="Wingdings" panose="05000000000000000000" pitchFamily="2" charset="2"/>
              <a:buChar char="§"/>
            </a:pPr>
            <a:r>
              <a:rPr lang="ru-RU" sz="2000" dirty="0">
                <a:solidFill>
                  <a:prstClr val="black"/>
                </a:solidFill>
                <a:latin typeface="Arial" panose="020B0604020202020204" pitchFamily="34" charset="0"/>
                <a:cs typeface="Arial" panose="020B0604020202020204" pitchFamily="34" charset="0"/>
              </a:rPr>
              <a:t>Некоторые личные глаголы могут быть употреблены в значении безличных. </a:t>
            </a:r>
            <a:r>
              <a:rPr lang="ru-RU" sz="2000" i="1" dirty="0">
                <a:solidFill>
                  <a:prstClr val="black"/>
                </a:solidFill>
                <a:latin typeface="Arial" panose="020B0604020202020204" pitchFamily="34" charset="0"/>
                <a:cs typeface="Arial" panose="020B0604020202020204" pitchFamily="34" charset="0"/>
              </a:rPr>
              <a:t>Зимой темнеет рано. </a:t>
            </a:r>
            <a:r>
              <a:rPr lang="ru-RU" sz="2000" dirty="0">
                <a:solidFill>
                  <a:prstClr val="black"/>
                </a:solidFill>
                <a:latin typeface="Arial" panose="020B0604020202020204" pitchFamily="34" charset="0"/>
                <a:cs typeface="Arial" panose="020B0604020202020204" pitchFamily="34" charset="0"/>
              </a:rPr>
              <a:t>х</a:t>
            </a:r>
            <a:r>
              <a:rPr lang="ru-RU" sz="2000" i="1" dirty="0">
                <a:solidFill>
                  <a:prstClr val="black"/>
                </a:solidFill>
                <a:latin typeface="Arial" panose="020B0604020202020204" pitchFamily="34" charset="0"/>
                <a:cs typeface="Arial" panose="020B0604020202020204" pitchFamily="34" charset="0"/>
              </a:rPr>
              <a:t> Вдали темнеет лес.</a:t>
            </a:r>
          </a:p>
          <a:p>
            <a:pPr lvl="0"/>
            <a:endParaRPr lang="ru-RU" sz="2000" i="1" dirty="0">
              <a:solidFill>
                <a:prstClr val="black"/>
              </a:solidFill>
              <a:latin typeface="Arial" panose="020B0604020202020204" pitchFamily="34" charset="0"/>
              <a:cs typeface="Arial" panose="020B0604020202020204" pitchFamily="34" charset="0"/>
            </a:endParaRPr>
          </a:p>
          <a:p>
            <a:pPr marL="285750" lvl="0" indent="-285750">
              <a:buFont typeface="Courier New" panose="02070309020205020404" pitchFamily="49" charset="0"/>
              <a:buChar char="o"/>
            </a:pPr>
            <a:r>
              <a:rPr lang="ru-RU" sz="2000" i="1" dirty="0">
                <a:solidFill>
                  <a:prstClr val="black"/>
                </a:solidFill>
                <a:latin typeface="Arial" panose="020B0604020202020204" pitchFamily="34" charset="0"/>
                <a:cs typeface="Arial" panose="020B0604020202020204" pitchFamily="34" charset="0"/>
              </a:rPr>
              <a:t>Скоро начнет светать. Меня знобит. Вечерело. Смеркается. Его бы тошнило. Мне не везет. У него ничего не выходит. Лодку сносит к берегу. Мне не спалось. Нельзя откладывать эксперименты. У меня не прибрано! Деревню замело снегом. У нас плохо с бензином. Уже пора вставать, семь часов. Ему совсем холодно. Нам не работается.</a:t>
            </a:r>
          </a:p>
        </p:txBody>
      </p:sp>
    </p:spTree>
    <p:extLst>
      <p:ext uri="{BB962C8B-B14F-4D97-AF65-F5344CB8AC3E}">
        <p14:creationId xmlns:p14="http://schemas.microsoft.com/office/powerpoint/2010/main" val="10988978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a:extLst>
              <a:ext uri="{FF2B5EF4-FFF2-40B4-BE49-F238E27FC236}">
                <a16:creationId xmlns:a16="http://schemas.microsoft.com/office/drawing/2014/main" id="{C4075D82-237F-4DD9-96ED-AC2D404931B3}"/>
              </a:ext>
            </a:extLst>
          </p:cNvPr>
          <p:cNvGraphicFramePr>
            <a:graphicFrameLocks noGrp="1"/>
          </p:cNvGraphicFramePr>
          <p:nvPr>
            <p:extLst>
              <p:ext uri="{D42A27DB-BD31-4B8C-83A1-F6EECF244321}">
                <p14:modId xmlns:p14="http://schemas.microsoft.com/office/powerpoint/2010/main" val="2006917586"/>
              </p:ext>
            </p:extLst>
          </p:nvPr>
        </p:nvGraphicFramePr>
        <p:xfrm>
          <a:off x="2303478" y="1209498"/>
          <a:ext cx="7585044" cy="4439004"/>
        </p:xfrm>
        <a:graphic>
          <a:graphicData uri="http://schemas.openxmlformats.org/drawingml/2006/table">
            <a:tbl>
              <a:tblPr firstRow="1" firstCol="1" lastRow="1" lastCol="1" bandRow="1" bandCol="1"/>
              <a:tblGrid>
                <a:gridCol w="3497749">
                  <a:extLst>
                    <a:ext uri="{9D8B030D-6E8A-4147-A177-3AD203B41FA5}">
                      <a16:colId xmlns:a16="http://schemas.microsoft.com/office/drawing/2014/main" val="20000"/>
                    </a:ext>
                  </a:extLst>
                </a:gridCol>
                <a:gridCol w="4087295">
                  <a:extLst>
                    <a:ext uri="{9D8B030D-6E8A-4147-A177-3AD203B41FA5}">
                      <a16:colId xmlns:a16="http://schemas.microsoft.com/office/drawing/2014/main" val="20001"/>
                    </a:ext>
                  </a:extLst>
                </a:gridCol>
              </a:tblGrid>
              <a:tr h="648882">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07000"/>
                        </a:lnSpc>
                        <a:spcAft>
                          <a:spcPts val="0"/>
                        </a:spcAft>
                      </a:pPr>
                      <a:r>
                        <a:rPr lang="cs-CZ" sz="2000" noProof="0" dirty="0">
                          <a:effectLst/>
                          <a:latin typeface="Arial" panose="020B0604020202020204" pitchFamily="34" charset="0"/>
                          <a:ea typeface="Times New Roman"/>
                          <a:cs typeface="Arial" panose="020B0604020202020204" pitchFamily="34" charset="0"/>
                        </a:rPr>
                        <a:t>Nadání k hudbě se často </a:t>
                      </a:r>
                      <a:r>
                        <a:rPr lang="cs-CZ" sz="2000" b="1" noProof="0" dirty="0">
                          <a:effectLst/>
                          <a:latin typeface="Arial" panose="020B0604020202020204" pitchFamily="34" charset="0"/>
                          <a:ea typeface="Times New Roman"/>
                          <a:cs typeface="Arial" panose="020B0604020202020204" pitchFamily="34" charset="0"/>
                        </a:rPr>
                        <a:t>projeví</a:t>
                      </a:r>
                      <a:r>
                        <a:rPr lang="cs-CZ" sz="2000" noProof="0" dirty="0">
                          <a:effectLst/>
                          <a:latin typeface="Arial" panose="020B0604020202020204" pitchFamily="34" charset="0"/>
                          <a:ea typeface="Times New Roman"/>
                          <a:cs typeface="Arial" panose="020B0604020202020204" pitchFamily="34" charset="0"/>
                        </a:rPr>
                        <a:t> už v útlém mládí.</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07000"/>
                        </a:lnSpc>
                        <a:spcAft>
                          <a:spcPts val="0"/>
                        </a:spcAft>
                      </a:pPr>
                      <a:endParaRPr lang="cs-CZ"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48882">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07000"/>
                        </a:lnSpc>
                        <a:spcAft>
                          <a:spcPts val="0"/>
                        </a:spcAft>
                      </a:pPr>
                      <a:r>
                        <a:rPr lang="cs-CZ" sz="2000" noProof="0" dirty="0">
                          <a:effectLst/>
                          <a:latin typeface="Arial" panose="020B0604020202020204" pitchFamily="34" charset="0"/>
                          <a:ea typeface="Times New Roman"/>
                          <a:cs typeface="Arial" panose="020B0604020202020204" pitchFamily="34" charset="0"/>
                        </a:rPr>
                        <a:t>Když se setkáme, vždycky </a:t>
                      </a:r>
                      <a:r>
                        <a:rPr lang="cs-CZ" sz="2000" b="1" noProof="0" dirty="0">
                          <a:effectLst/>
                          <a:latin typeface="Arial" panose="020B0604020202020204" pitchFamily="34" charset="0"/>
                          <a:ea typeface="Times New Roman"/>
                          <a:cs typeface="Arial" panose="020B0604020202020204" pitchFamily="34" charset="0"/>
                        </a:rPr>
                        <a:t>se zeptá</a:t>
                      </a:r>
                      <a:r>
                        <a:rPr lang="cs-CZ" sz="2000" noProof="0" dirty="0">
                          <a:effectLst/>
                          <a:latin typeface="Arial" panose="020B0604020202020204" pitchFamily="34" charset="0"/>
                          <a:ea typeface="Times New Roman"/>
                          <a:cs typeface="Arial" panose="020B060402020202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07000"/>
                        </a:lnSpc>
                        <a:spcAft>
                          <a:spcPts val="0"/>
                        </a:spcAft>
                      </a:pPr>
                      <a:endParaRPr lang="cs-CZ"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4441">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07000"/>
                        </a:lnSpc>
                        <a:spcAft>
                          <a:spcPts val="0"/>
                        </a:spcAft>
                      </a:pPr>
                      <a:r>
                        <a:rPr lang="cs-CZ" sz="2000" noProof="0" dirty="0">
                          <a:effectLst/>
                          <a:latin typeface="Arial" panose="020B0604020202020204" pitchFamily="34" charset="0"/>
                          <a:ea typeface="Times New Roman"/>
                          <a:cs typeface="Arial" panose="020B0604020202020204" pitchFamily="34" charset="0"/>
                        </a:rPr>
                        <a:t>Země </a:t>
                      </a:r>
                      <a:r>
                        <a:rPr lang="cs-CZ" sz="2000" b="1" noProof="0" dirty="0">
                          <a:effectLst/>
                          <a:latin typeface="Arial" panose="020B0604020202020204" pitchFamily="34" charset="0"/>
                          <a:ea typeface="Times New Roman"/>
                          <a:cs typeface="Arial" panose="020B0604020202020204" pitchFamily="34" charset="0"/>
                        </a:rPr>
                        <a:t>oběhne</a:t>
                      </a:r>
                      <a:r>
                        <a:rPr lang="cs-CZ" sz="2000" noProof="0" dirty="0">
                          <a:effectLst/>
                          <a:latin typeface="Arial" panose="020B0604020202020204" pitchFamily="34" charset="0"/>
                          <a:ea typeface="Times New Roman"/>
                          <a:cs typeface="Arial" panose="020B0604020202020204" pitchFamily="34" charset="0"/>
                        </a:rPr>
                        <a:t> kolem Slunce za rok.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07000"/>
                        </a:lnSpc>
                        <a:spcAft>
                          <a:spcPts val="0"/>
                        </a:spcAft>
                      </a:pPr>
                      <a:endParaRPr lang="cs-CZ"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24441">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07000"/>
                        </a:lnSpc>
                        <a:spcAft>
                          <a:spcPts val="0"/>
                        </a:spcAft>
                      </a:pPr>
                      <a:r>
                        <a:rPr lang="cs-CZ" sz="2000" noProof="0" dirty="0">
                          <a:effectLst/>
                          <a:latin typeface="Arial" panose="020B0604020202020204" pitchFamily="34" charset="0"/>
                          <a:ea typeface="Times New Roman"/>
                          <a:cs typeface="Arial" panose="020B0604020202020204" pitchFamily="34" charset="0"/>
                        </a:rPr>
                        <a:t>Vždycky tady </a:t>
                      </a:r>
                      <a:r>
                        <a:rPr lang="cs-CZ" sz="2000" b="1" noProof="0" dirty="0">
                          <a:effectLst/>
                          <a:latin typeface="Arial" panose="020B0604020202020204" pitchFamily="34" charset="0"/>
                          <a:ea typeface="Times New Roman"/>
                          <a:cs typeface="Arial" panose="020B0604020202020204" pitchFamily="34" charset="0"/>
                        </a:rPr>
                        <a:t>uklidím</a:t>
                      </a:r>
                      <a:r>
                        <a:rPr lang="cs-CZ" sz="2000" noProof="0" dirty="0">
                          <a:effectLst/>
                          <a:latin typeface="Arial" panose="020B0604020202020204" pitchFamily="34" charset="0"/>
                          <a:ea typeface="Times New Roman"/>
                          <a:cs typeface="Arial" panose="020B0604020202020204" pitchFamily="34" charset="0"/>
                        </a:rPr>
                        <a:t> před polednem.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07000"/>
                        </a:lnSpc>
                        <a:spcAft>
                          <a:spcPts val="0"/>
                        </a:spcAft>
                      </a:pPr>
                      <a:endParaRPr lang="cs-CZ"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24441">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07000"/>
                        </a:lnSpc>
                        <a:spcAft>
                          <a:spcPts val="0"/>
                        </a:spcAft>
                      </a:pPr>
                      <a:r>
                        <a:rPr lang="cs-CZ" sz="2000" noProof="0" dirty="0">
                          <a:effectLst/>
                          <a:latin typeface="Arial" panose="020B0604020202020204" pitchFamily="34" charset="0"/>
                          <a:ea typeface="Times New Roman"/>
                          <a:cs typeface="Arial" panose="020B0604020202020204" pitchFamily="34" charset="0"/>
                        </a:rPr>
                        <a:t>Silně orámovanou část </a:t>
                      </a:r>
                      <a:r>
                        <a:rPr lang="cs-CZ" sz="2000" b="1" noProof="0" dirty="0">
                          <a:effectLst/>
                          <a:latin typeface="Arial" panose="020B0604020202020204" pitchFamily="34" charset="0"/>
                          <a:ea typeface="Times New Roman"/>
                          <a:cs typeface="Arial" panose="020B0604020202020204" pitchFamily="34" charset="0"/>
                        </a:rPr>
                        <a:t>vyplní</a:t>
                      </a:r>
                      <a:r>
                        <a:rPr lang="cs-CZ" sz="2000" noProof="0" dirty="0">
                          <a:effectLst/>
                          <a:latin typeface="Arial" panose="020B0604020202020204" pitchFamily="34" charset="0"/>
                          <a:ea typeface="Times New Roman"/>
                          <a:cs typeface="Arial" panose="020B0604020202020204" pitchFamily="34" charset="0"/>
                        </a:rPr>
                        <a:t> student.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07000"/>
                        </a:lnSpc>
                        <a:spcAft>
                          <a:spcPts val="0"/>
                        </a:spcAft>
                      </a:pPr>
                      <a:endParaRPr lang="cs-CZ"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24441">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07000"/>
                        </a:lnSpc>
                        <a:spcAft>
                          <a:spcPts val="0"/>
                        </a:spcAft>
                      </a:pPr>
                      <a:r>
                        <a:rPr lang="cs-CZ" sz="2000" noProof="0" dirty="0">
                          <a:effectLst/>
                          <a:latin typeface="Arial" panose="020B0604020202020204" pitchFamily="34" charset="0"/>
                          <a:ea typeface="Times New Roman"/>
                          <a:cs typeface="Arial" panose="020B0604020202020204" pitchFamily="34" charset="0"/>
                        </a:rPr>
                        <a:t>Nikdy se jí </a:t>
                      </a:r>
                      <a:r>
                        <a:rPr lang="cs-CZ" sz="2000" b="1" noProof="0" dirty="0">
                          <a:effectLst/>
                          <a:latin typeface="Arial" panose="020B0604020202020204" pitchFamily="34" charset="0"/>
                          <a:ea typeface="Times New Roman"/>
                          <a:cs typeface="Arial" panose="020B0604020202020204" pitchFamily="34" charset="0"/>
                        </a:rPr>
                        <a:t>nepodíval</a:t>
                      </a:r>
                      <a:r>
                        <a:rPr lang="cs-CZ" sz="2000" noProof="0" dirty="0">
                          <a:effectLst/>
                          <a:latin typeface="Arial" panose="020B0604020202020204" pitchFamily="34" charset="0"/>
                          <a:ea typeface="Times New Roman"/>
                          <a:cs typeface="Arial" panose="020B0604020202020204" pitchFamily="34" charset="0"/>
                        </a:rPr>
                        <a:t> přímo do očí.</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07000"/>
                        </a:lnSpc>
                        <a:spcAft>
                          <a:spcPts val="0"/>
                        </a:spcAft>
                      </a:pPr>
                      <a:endParaRPr lang="cs-CZ"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24441">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07000"/>
                        </a:lnSpc>
                        <a:spcAft>
                          <a:spcPts val="0"/>
                        </a:spcAft>
                      </a:pPr>
                      <a:r>
                        <a:rPr lang="cs-CZ" sz="2000" noProof="0" dirty="0">
                          <a:effectLst/>
                          <a:latin typeface="Arial" panose="020B0604020202020204" pitchFamily="34" charset="0"/>
                          <a:ea typeface="Times New Roman"/>
                          <a:cs typeface="Arial" panose="020B0604020202020204" pitchFamily="34" charset="0"/>
                        </a:rPr>
                        <a:t>Ty mě </a:t>
                      </a:r>
                      <a:r>
                        <a:rPr lang="cs-CZ" sz="2000" b="1" noProof="0" dirty="0">
                          <a:effectLst/>
                          <a:latin typeface="Arial" panose="020B0604020202020204" pitchFamily="34" charset="0"/>
                          <a:ea typeface="Times New Roman"/>
                          <a:cs typeface="Arial" panose="020B0604020202020204" pitchFamily="34" charset="0"/>
                        </a:rPr>
                        <a:t>nenecháš</a:t>
                      </a:r>
                      <a:r>
                        <a:rPr lang="cs-CZ" sz="2000" noProof="0" dirty="0">
                          <a:effectLst/>
                          <a:latin typeface="Arial" panose="020B0604020202020204" pitchFamily="34" charset="0"/>
                          <a:ea typeface="Times New Roman"/>
                          <a:cs typeface="Arial" panose="020B0604020202020204" pitchFamily="34" charset="0"/>
                        </a:rPr>
                        <a:t> domluvit.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07000"/>
                        </a:lnSpc>
                        <a:spcAft>
                          <a:spcPts val="0"/>
                        </a:spcAft>
                      </a:pPr>
                      <a:endParaRPr lang="cs-CZ"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02356">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07000"/>
                        </a:lnSpc>
                        <a:spcAft>
                          <a:spcPts val="0"/>
                        </a:spcAft>
                      </a:pPr>
                      <a:r>
                        <a:rPr lang="cs-CZ" sz="2000" b="1" noProof="0" dirty="0">
                          <a:effectLst/>
                          <a:latin typeface="Arial" panose="020B0604020202020204" pitchFamily="34" charset="0"/>
                          <a:ea typeface="Times New Roman"/>
                          <a:cs typeface="Arial" panose="020B0604020202020204" pitchFamily="34" charset="0"/>
                        </a:rPr>
                        <a:t>Odložte si</a:t>
                      </a:r>
                      <a:r>
                        <a:rPr lang="cs-CZ" sz="2000" noProof="0" dirty="0">
                          <a:effectLst/>
                          <a:latin typeface="Arial" panose="020B0604020202020204" pitchFamily="34" charset="0"/>
                          <a:ea typeface="Times New Roman"/>
                          <a:cs typeface="Arial" panose="020B060402020202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07000"/>
                        </a:lnSpc>
                        <a:spcAft>
                          <a:spcPts val="0"/>
                        </a:spcAft>
                      </a:pPr>
                      <a:endParaRPr lang="cs-CZ"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6213972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a:extLst>
              <a:ext uri="{FF2B5EF4-FFF2-40B4-BE49-F238E27FC236}">
                <a16:creationId xmlns:a16="http://schemas.microsoft.com/office/drawing/2014/main" id="{0DF98C9A-A83B-4E79-82C2-5750BB108D1C}"/>
              </a:ext>
            </a:extLst>
          </p:cNvPr>
          <p:cNvGraphicFramePr>
            <a:graphicFrameLocks noGrp="1"/>
          </p:cNvGraphicFramePr>
          <p:nvPr>
            <p:extLst>
              <p:ext uri="{D42A27DB-BD31-4B8C-83A1-F6EECF244321}">
                <p14:modId xmlns:p14="http://schemas.microsoft.com/office/powerpoint/2010/main" val="4144796223"/>
              </p:ext>
            </p:extLst>
          </p:nvPr>
        </p:nvGraphicFramePr>
        <p:xfrm>
          <a:off x="1740023" y="930567"/>
          <a:ext cx="8895425" cy="4768897"/>
        </p:xfrm>
        <a:graphic>
          <a:graphicData uri="http://schemas.openxmlformats.org/drawingml/2006/table">
            <a:tbl>
              <a:tblPr firstRow="1" firstCol="1" lastRow="1" lastCol="1" bandRow="1" bandCol="1"/>
              <a:tblGrid>
                <a:gridCol w="4102016">
                  <a:extLst>
                    <a:ext uri="{9D8B030D-6E8A-4147-A177-3AD203B41FA5}">
                      <a16:colId xmlns:a16="http://schemas.microsoft.com/office/drawing/2014/main" val="20000"/>
                    </a:ext>
                  </a:extLst>
                </a:gridCol>
                <a:gridCol w="4793409">
                  <a:extLst>
                    <a:ext uri="{9D8B030D-6E8A-4147-A177-3AD203B41FA5}">
                      <a16:colId xmlns:a16="http://schemas.microsoft.com/office/drawing/2014/main" val="20001"/>
                    </a:ext>
                  </a:extLst>
                </a:gridCol>
              </a:tblGrid>
              <a:tr h="955136">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07000"/>
                        </a:lnSpc>
                        <a:spcAft>
                          <a:spcPts val="0"/>
                        </a:spcAft>
                      </a:pPr>
                      <a:r>
                        <a:rPr lang="cs-CZ" sz="2000" dirty="0">
                          <a:effectLst/>
                          <a:latin typeface="Arial" panose="020B0604020202020204" pitchFamily="34" charset="0"/>
                          <a:ea typeface="Times New Roman"/>
                          <a:cs typeface="Arial" panose="020B0604020202020204" pitchFamily="34" charset="0"/>
                        </a:rPr>
                        <a:t>Nadání k hudbě se často </a:t>
                      </a:r>
                      <a:r>
                        <a:rPr lang="cs-CZ" sz="2000" b="1" dirty="0">
                          <a:effectLst/>
                          <a:latin typeface="Arial" panose="020B0604020202020204" pitchFamily="34" charset="0"/>
                          <a:ea typeface="Times New Roman"/>
                          <a:cs typeface="Arial" panose="020B0604020202020204" pitchFamily="34" charset="0"/>
                        </a:rPr>
                        <a:t>projeví</a:t>
                      </a:r>
                      <a:r>
                        <a:rPr lang="cs-CZ" sz="2000" dirty="0">
                          <a:effectLst/>
                          <a:latin typeface="Arial" panose="020B0604020202020204" pitchFamily="34" charset="0"/>
                          <a:ea typeface="Times New Roman"/>
                          <a:cs typeface="Arial" panose="020B0604020202020204" pitchFamily="34" charset="0"/>
                        </a:rPr>
                        <a:t> už v útlém mládí.</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Способность к музыке часто </a:t>
                      </a:r>
                      <a:r>
                        <a:rPr lang="ru-RU" sz="2000" b="1" dirty="0">
                          <a:effectLst/>
                          <a:latin typeface="Arial" panose="020B0604020202020204" pitchFamily="34" charset="0"/>
                          <a:ea typeface="Times New Roman"/>
                          <a:cs typeface="Arial" panose="020B0604020202020204" pitchFamily="34" charset="0"/>
                        </a:rPr>
                        <a:t>проявляется</a:t>
                      </a:r>
                      <a:r>
                        <a:rPr lang="ru-RU" sz="2000" dirty="0">
                          <a:effectLst/>
                          <a:latin typeface="Arial" panose="020B0604020202020204" pitchFamily="34" charset="0"/>
                          <a:ea typeface="Times New Roman"/>
                          <a:cs typeface="Arial" panose="020B0604020202020204" pitchFamily="34" charset="0"/>
                        </a:rPr>
                        <a:t> уже в раннем детстве.</a:t>
                      </a:r>
                      <a:endParaRPr lang="cs-CZ"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49163">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07000"/>
                        </a:lnSpc>
                        <a:spcAft>
                          <a:spcPts val="0"/>
                        </a:spcAft>
                      </a:pPr>
                      <a:r>
                        <a:rPr lang="cs-CZ" sz="2000" dirty="0">
                          <a:effectLst/>
                          <a:latin typeface="Arial" panose="020B0604020202020204" pitchFamily="34" charset="0"/>
                          <a:ea typeface="Times New Roman"/>
                          <a:cs typeface="Arial" panose="020B0604020202020204" pitchFamily="34" charset="0"/>
                        </a:rPr>
                        <a:t>Když se setkáme, vždycky </a:t>
                      </a:r>
                      <a:r>
                        <a:rPr lang="cs-CZ" sz="2000" b="1" dirty="0">
                          <a:effectLst/>
                          <a:latin typeface="Arial" panose="020B0604020202020204" pitchFamily="34" charset="0"/>
                          <a:ea typeface="Times New Roman"/>
                          <a:cs typeface="Arial" panose="020B0604020202020204" pitchFamily="34" charset="0"/>
                        </a:rPr>
                        <a:t>se zeptá</a:t>
                      </a:r>
                      <a:r>
                        <a:rPr lang="cs-CZ" sz="2000" dirty="0">
                          <a:effectLst/>
                          <a:latin typeface="Arial" panose="020B0604020202020204" pitchFamily="34" charset="0"/>
                          <a:ea typeface="Times New Roman"/>
                          <a:cs typeface="Arial" panose="020B060402020202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Когда мы встретимся/встречаемся он всегда </a:t>
                      </a:r>
                      <a:r>
                        <a:rPr lang="ru-RU" sz="2000" b="1" dirty="0">
                          <a:effectLst/>
                          <a:latin typeface="Arial" panose="020B0604020202020204" pitchFamily="34" charset="0"/>
                          <a:ea typeface="Times New Roman"/>
                          <a:cs typeface="Arial" panose="020B0604020202020204" pitchFamily="34" charset="0"/>
                        </a:rPr>
                        <a:t>спрашивает</a:t>
                      </a:r>
                      <a:r>
                        <a:rPr lang="ru-RU" sz="2000" dirty="0">
                          <a:effectLst/>
                          <a:latin typeface="Arial" panose="020B0604020202020204" pitchFamily="34" charset="0"/>
                          <a:ea typeface="Times New Roman"/>
                          <a:cs typeface="Arial" panose="020B0604020202020204" pitchFamily="34" charset="0"/>
                        </a:rPr>
                        <a:t>…</a:t>
                      </a:r>
                      <a:endParaRPr lang="cs-CZ"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28859">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07000"/>
                        </a:lnSpc>
                        <a:spcAft>
                          <a:spcPts val="0"/>
                        </a:spcAft>
                      </a:pPr>
                      <a:r>
                        <a:rPr lang="cs-CZ" sz="2000" dirty="0">
                          <a:effectLst/>
                          <a:latin typeface="Arial" panose="020B0604020202020204" pitchFamily="34" charset="0"/>
                          <a:ea typeface="Times New Roman"/>
                          <a:cs typeface="Arial" panose="020B0604020202020204" pitchFamily="34" charset="0"/>
                        </a:rPr>
                        <a:t>Země </a:t>
                      </a:r>
                      <a:r>
                        <a:rPr lang="cs-CZ" sz="2000" b="1" dirty="0">
                          <a:effectLst/>
                          <a:latin typeface="Arial" panose="020B0604020202020204" pitchFamily="34" charset="0"/>
                          <a:ea typeface="Times New Roman"/>
                          <a:cs typeface="Arial" panose="020B0604020202020204" pitchFamily="34" charset="0"/>
                        </a:rPr>
                        <a:t>oběhne</a:t>
                      </a:r>
                      <a:r>
                        <a:rPr lang="cs-CZ" sz="2000" dirty="0">
                          <a:effectLst/>
                          <a:latin typeface="Arial" panose="020B0604020202020204" pitchFamily="34" charset="0"/>
                          <a:ea typeface="Times New Roman"/>
                          <a:cs typeface="Arial" panose="020B0604020202020204" pitchFamily="34" charset="0"/>
                        </a:rPr>
                        <a:t> kolem Slunce za rok.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Земля </a:t>
                      </a:r>
                      <a:r>
                        <a:rPr lang="ru-RU" sz="2000" b="1" dirty="0">
                          <a:effectLst/>
                          <a:latin typeface="Arial" panose="020B0604020202020204" pitchFamily="34" charset="0"/>
                          <a:ea typeface="Times New Roman"/>
                          <a:cs typeface="Arial" panose="020B0604020202020204" pitchFamily="34" charset="0"/>
                        </a:rPr>
                        <a:t>делает</a:t>
                      </a:r>
                      <a:r>
                        <a:rPr lang="ru-RU" sz="2000" dirty="0">
                          <a:effectLst/>
                          <a:latin typeface="Arial" panose="020B0604020202020204" pitchFamily="34" charset="0"/>
                          <a:ea typeface="Times New Roman"/>
                          <a:cs typeface="Arial" panose="020B0604020202020204" pitchFamily="34" charset="0"/>
                        </a:rPr>
                        <a:t> полный оборот вокруг Солнца за год.</a:t>
                      </a:r>
                      <a:endParaRPr lang="cs-CZ"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28859">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07000"/>
                        </a:lnSpc>
                        <a:spcAft>
                          <a:spcPts val="0"/>
                        </a:spcAft>
                      </a:pPr>
                      <a:r>
                        <a:rPr lang="cs-CZ" sz="2000" dirty="0">
                          <a:effectLst/>
                          <a:latin typeface="Arial" panose="020B0604020202020204" pitchFamily="34" charset="0"/>
                          <a:ea typeface="Times New Roman"/>
                          <a:cs typeface="Arial" panose="020B0604020202020204" pitchFamily="34" charset="0"/>
                        </a:rPr>
                        <a:t>Vždycky tady </a:t>
                      </a:r>
                      <a:r>
                        <a:rPr lang="cs-CZ" sz="2000" b="1" dirty="0">
                          <a:effectLst/>
                          <a:latin typeface="Arial" panose="020B0604020202020204" pitchFamily="34" charset="0"/>
                          <a:ea typeface="Times New Roman"/>
                          <a:cs typeface="Arial" panose="020B0604020202020204" pitchFamily="34" charset="0"/>
                        </a:rPr>
                        <a:t>uklidím</a:t>
                      </a:r>
                      <a:r>
                        <a:rPr lang="cs-CZ" sz="2000" dirty="0">
                          <a:effectLst/>
                          <a:latin typeface="Arial" panose="020B0604020202020204" pitchFamily="34" charset="0"/>
                          <a:ea typeface="Times New Roman"/>
                          <a:cs typeface="Arial" panose="020B0604020202020204" pitchFamily="34" charset="0"/>
                        </a:rPr>
                        <a:t> před polednem.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Я </a:t>
                      </a:r>
                      <a:r>
                        <a:rPr lang="ru-RU" sz="2000" b="1" dirty="0">
                          <a:effectLst/>
                          <a:latin typeface="Arial" panose="020B0604020202020204" pitchFamily="34" charset="0"/>
                          <a:ea typeface="Times New Roman"/>
                          <a:cs typeface="Arial" panose="020B0604020202020204" pitchFamily="34" charset="0"/>
                        </a:rPr>
                        <a:t>убираю</a:t>
                      </a:r>
                      <a:r>
                        <a:rPr lang="ru-RU" sz="2000" dirty="0">
                          <a:effectLst/>
                          <a:latin typeface="Arial" panose="020B0604020202020204" pitchFamily="34" charset="0"/>
                          <a:ea typeface="Times New Roman"/>
                          <a:cs typeface="Arial" panose="020B0604020202020204" pitchFamily="34" charset="0"/>
                        </a:rPr>
                        <a:t> здесь всегда к 12 часам дня.</a:t>
                      </a:r>
                      <a:endParaRPr lang="cs-CZ"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28859">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07000"/>
                        </a:lnSpc>
                        <a:spcAft>
                          <a:spcPts val="0"/>
                        </a:spcAft>
                      </a:pPr>
                      <a:r>
                        <a:rPr lang="cs-CZ" sz="2000" dirty="0">
                          <a:effectLst/>
                          <a:latin typeface="Arial" panose="020B0604020202020204" pitchFamily="34" charset="0"/>
                          <a:ea typeface="Times New Roman"/>
                          <a:cs typeface="Arial" panose="020B0604020202020204" pitchFamily="34" charset="0"/>
                        </a:rPr>
                        <a:t>Silně orámovanou část </a:t>
                      </a:r>
                      <a:r>
                        <a:rPr lang="cs-CZ" sz="2000" b="1" dirty="0">
                          <a:effectLst/>
                          <a:latin typeface="Arial" panose="020B0604020202020204" pitchFamily="34" charset="0"/>
                          <a:ea typeface="Times New Roman"/>
                          <a:cs typeface="Arial" panose="020B0604020202020204" pitchFamily="34" charset="0"/>
                        </a:rPr>
                        <a:t>vyplní</a:t>
                      </a:r>
                      <a:r>
                        <a:rPr lang="cs-CZ" sz="2000" dirty="0">
                          <a:effectLst/>
                          <a:latin typeface="Arial" panose="020B0604020202020204" pitchFamily="34" charset="0"/>
                          <a:ea typeface="Times New Roman"/>
                          <a:cs typeface="Arial" panose="020B0604020202020204" pitchFamily="34" charset="0"/>
                        </a:rPr>
                        <a:t> student.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Выделенную часть </a:t>
                      </a:r>
                      <a:r>
                        <a:rPr lang="ru-RU" sz="2000" b="1" dirty="0">
                          <a:effectLst/>
                          <a:latin typeface="Arial" panose="020B0604020202020204" pitchFamily="34" charset="0"/>
                          <a:ea typeface="Times New Roman"/>
                          <a:cs typeface="Arial" panose="020B0604020202020204" pitchFamily="34" charset="0"/>
                        </a:rPr>
                        <a:t>заполняет</a:t>
                      </a:r>
                      <a:r>
                        <a:rPr lang="ru-RU" sz="2000" dirty="0">
                          <a:effectLst/>
                          <a:latin typeface="Arial" panose="020B0604020202020204" pitchFamily="34" charset="0"/>
                          <a:ea typeface="Times New Roman"/>
                          <a:cs typeface="Arial" panose="020B0604020202020204" pitchFamily="34" charset="0"/>
                        </a:rPr>
                        <a:t> студент.</a:t>
                      </a:r>
                      <a:endParaRPr lang="cs-CZ"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28859">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07000"/>
                        </a:lnSpc>
                        <a:spcAft>
                          <a:spcPts val="0"/>
                        </a:spcAft>
                      </a:pPr>
                      <a:r>
                        <a:rPr lang="cs-CZ" sz="2000" dirty="0">
                          <a:effectLst/>
                          <a:latin typeface="Arial" panose="020B0604020202020204" pitchFamily="34" charset="0"/>
                          <a:ea typeface="Times New Roman"/>
                          <a:cs typeface="Arial" panose="020B0604020202020204" pitchFamily="34" charset="0"/>
                        </a:rPr>
                        <a:t>Nikdy se jí </a:t>
                      </a:r>
                      <a:r>
                        <a:rPr lang="cs-CZ" sz="2000" b="1" dirty="0">
                          <a:effectLst/>
                          <a:latin typeface="Arial" panose="020B0604020202020204" pitchFamily="34" charset="0"/>
                          <a:ea typeface="Times New Roman"/>
                          <a:cs typeface="Arial" panose="020B0604020202020204" pitchFamily="34" charset="0"/>
                        </a:rPr>
                        <a:t>nepodíval</a:t>
                      </a:r>
                      <a:r>
                        <a:rPr lang="cs-CZ" sz="2000" dirty="0">
                          <a:effectLst/>
                          <a:latin typeface="Arial" panose="020B0604020202020204" pitchFamily="34" charset="0"/>
                          <a:ea typeface="Times New Roman"/>
                          <a:cs typeface="Arial" panose="020B0604020202020204" pitchFamily="34" charset="0"/>
                        </a:rPr>
                        <a:t> přímo do očí.</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Он никогда не </a:t>
                      </a:r>
                      <a:r>
                        <a:rPr lang="ru-RU" sz="2000" b="1" dirty="0">
                          <a:effectLst/>
                          <a:latin typeface="Arial" panose="020B0604020202020204" pitchFamily="34" charset="0"/>
                          <a:ea typeface="Times New Roman"/>
                          <a:cs typeface="Arial" panose="020B0604020202020204" pitchFamily="34" charset="0"/>
                        </a:rPr>
                        <a:t>смотрел</a:t>
                      </a:r>
                      <a:r>
                        <a:rPr lang="ru-RU" sz="2000" dirty="0">
                          <a:effectLst/>
                          <a:latin typeface="Arial" panose="020B0604020202020204" pitchFamily="34" charset="0"/>
                          <a:ea typeface="Times New Roman"/>
                          <a:cs typeface="Arial" panose="020B0604020202020204" pitchFamily="34" charset="0"/>
                        </a:rPr>
                        <a:t> ей прямо в глаза.</a:t>
                      </a:r>
                      <a:endParaRPr lang="cs-CZ"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24581">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07000"/>
                        </a:lnSpc>
                        <a:spcAft>
                          <a:spcPts val="0"/>
                        </a:spcAft>
                      </a:pPr>
                      <a:r>
                        <a:rPr lang="cs-CZ" sz="2000" dirty="0">
                          <a:effectLst/>
                          <a:latin typeface="Arial" panose="020B0604020202020204" pitchFamily="34" charset="0"/>
                          <a:ea typeface="Times New Roman"/>
                          <a:cs typeface="Arial" panose="020B0604020202020204" pitchFamily="34" charset="0"/>
                        </a:rPr>
                        <a:t>Ty mě </a:t>
                      </a:r>
                      <a:r>
                        <a:rPr lang="cs-CZ" sz="2000" b="1" dirty="0">
                          <a:effectLst/>
                          <a:latin typeface="Arial" panose="020B0604020202020204" pitchFamily="34" charset="0"/>
                          <a:ea typeface="Times New Roman"/>
                          <a:cs typeface="Arial" panose="020B0604020202020204" pitchFamily="34" charset="0"/>
                        </a:rPr>
                        <a:t>nenecháš</a:t>
                      </a:r>
                      <a:r>
                        <a:rPr lang="cs-CZ" sz="2000" dirty="0">
                          <a:effectLst/>
                          <a:latin typeface="Arial" panose="020B0604020202020204" pitchFamily="34" charset="0"/>
                          <a:ea typeface="Times New Roman"/>
                          <a:cs typeface="Arial" panose="020B0604020202020204" pitchFamily="34" charset="0"/>
                        </a:rPr>
                        <a:t> domluvit.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Ты мне не </a:t>
                      </a:r>
                      <a:r>
                        <a:rPr lang="ru-RU" sz="2000" b="1" dirty="0">
                          <a:effectLst/>
                          <a:latin typeface="Arial" panose="020B0604020202020204" pitchFamily="34" charset="0"/>
                          <a:ea typeface="Times New Roman"/>
                          <a:cs typeface="Arial" panose="020B0604020202020204" pitchFamily="34" charset="0"/>
                        </a:rPr>
                        <a:t>даешь</a:t>
                      </a:r>
                      <a:r>
                        <a:rPr lang="ru-RU" sz="2000" dirty="0">
                          <a:effectLst/>
                          <a:latin typeface="Arial" panose="020B0604020202020204" pitchFamily="34" charset="0"/>
                          <a:ea typeface="Times New Roman"/>
                          <a:cs typeface="Arial" panose="020B0604020202020204" pitchFamily="34" charset="0"/>
                        </a:rPr>
                        <a:t> договорить.</a:t>
                      </a:r>
                      <a:endParaRPr lang="cs-CZ"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24581">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07000"/>
                        </a:lnSpc>
                        <a:spcAft>
                          <a:spcPts val="0"/>
                        </a:spcAft>
                      </a:pPr>
                      <a:r>
                        <a:rPr lang="cs-CZ" sz="2000" b="1" dirty="0">
                          <a:effectLst/>
                          <a:latin typeface="Arial" panose="020B0604020202020204" pitchFamily="34" charset="0"/>
                          <a:ea typeface="Times New Roman"/>
                          <a:cs typeface="Arial" panose="020B0604020202020204" pitchFamily="34" charset="0"/>
                        </a:rPr>
                        <a:t>Odložte si</a:t>
                      </a:r>
                      <a:r>
                        <a:rPr lang="cs-CZ" sz="2000" dirty="0">
                          <a:effectLst/>
                          <a:latin typeface="Arial" panose="020B0604020202020204" pitchFamily="34" charset="0"/>
                          <a:ea typeface="Times New Roman"/>
                          <a:cs typeface="Arial" panose="020B060402020202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algn="just">
                        <a:lnSpc>
                          <a:spcPct val="107000"/>
                        </a:lnSpc>
                        <a:spcAft>
                          <a:spcPts val="0"/>
                        </a:spcAft>
                      </a:pPr>
                      <a:r>
                        <a:rPr lang="ru-RU" sz="2000" b="1" dirty="0">
                          <a:effectLst/>
                          <a:latin typeface="Arial" panose="020B0604020202020204" pitchFamily="34" charset="0"/>
                          <a:ea typeface="Times New Roman"/>
                          <a:cs typeface="Arial" panose="020B0604020202020204" pitchFamily="34" charset="0"/>
                        </a:rPr>
                        <a:t>Раздевайтесь.</a:t>
                      </a:r>
                      <a:endParaRPr lang="cs-CZ"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4438786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66880EE1-3ACB-4B0B-B76F-3C74991DEA5E}"/>
              </a:ext>
            </a:extLst>
          </p:cNvPr>
          <p:cNvSpPr txBox="1"/>
          <p:nvPr/>
        </p:nvSpPr>
        <p:spPr>
          <a:xfrm>
            <a:off x="710214" y="1165519"/>
            <a:ext cx="10635448" cy="4154984"/>
          </a:xfrm>
          <a:prstGeom prst="rect">
            <a:avLst/>
          </a:prstGeom>
          <a:noFill/>
        </p:spPr>
        <p:txBody>
          <a:bodyPr wrap="square">
            <a:spAutoFit/>
          </a:bodyPr>
          <a:lstStyle/>
          <a:p>
            <a:pPr algn="just"/>
            <a:r>
              <a:rPr lang="ru-RU" sz="2400" b="1" dirty="0"/>
              <a:t>3. Раскройте скобки, употребив глаголы движения в настоящем времени. </a:t>
            </a:r>
          </a:p>
          <a:p>
            <a:pPr algn="just"/>
            <a:r>
              <a:rPr lang="ru-RU" sz="2400" dirty="0"/>
              <a:t>1. Ты тоже (идти) к ней на день рождения? 2. Дети (бежать) по стадиону на уроке физкультуры. 3. Алло! Я (ехать) сейчас в метро, перезвоню! 4. Не могу поверить, что я (лететь) на воздушном шаре! 5. Ты (вести) занятия для детей? 6. Родители (везти) подарок для бабушки. 7. Мы (плыть) на лодке уже долгое время, пора отдохнуть. 8. Ты всё ещё (ходить) в музыкальную школу? 9. Моя подруга (бегать) в парке каждое утро. 10. Она (ездить) к своим родственникам во Францию на лето? 11. Самолёты этой авиакомпании туда не (летать). 12. Дедушка (водить) внучку за руку в школу. 13. Каждый понедельник я (возить) продукты для своей пожилой соседки. 14. Спортсмены на международных соревнованиях (плавать) на длинные дистанции.</a:t>
            </a:r>
            <a:endParaRPr lang="cs-CZ" sz="2400" dirty="0"/>
          </a:p>
        </p:txBody>
      </p:sp>
    </p:spTree>
    <p:extLst>
      <p:ext uri="{BB962C8B-B14F-4D97-AF65-F5344CB8AC3E}">
        <p14:creationId xmlns:p14="http://schemas.microsoft.com/office/powerpoint/2010/main" val="23208476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E4382C18-1360-4752-A58E-9022B036F57B}"/>
              </a:ext>
            </a:extLst>
          </p:cNvPr>
          <p:cNvSpPr txBox="1"/>
          <p:nvPr/>
        </p:nvSpPr>
        <p:spPr>
          <a:xfrm>
            <a:off x="396535" y="243512"/>
            <a:ext cx="11398929" cy="6370975"/>
          </a:xfrm>
          <a:prstGeom prst="rect">
            <a:avLst/>
          </a:prstGeom>
          <a:noFill/>
        </p:spPr>
        <p:txBody>
          <a:bodyPr wrap="square">
            <a:spAutoFit/>
          </a:bodyPr>
          <a:lstStyle/>
          <a:p>
            <a:pPr algn="just"/>
            <a:r>
              <a:rPr lang="ru-RU" sz="2400" dirty="0"/>
              <a:t>4. </a:t>
            </a:r>
            <a:r>
              <a:rPr lang="ru-RU" sz="2400" b="1" dirty="0"/>
              <a:t>Вставьте глаголы движения </a:t>
            </a:r>
            <a:r>
              <a:rPr lang="ru-RU" sz="2400" b="1" u="sng" dirty="0"/>
              <a:t>идти, пойти, ходить, ехать, поехать, ездить </a:t>
            </a:r>
            <a:r>
              <a:rPr lang="ru-RU" sz="2400" b="1" dirty="0"/>
              <a:t>в настоящем времени по смыслу (возможны варианты). </a:t>
            </a:r>
            <a:r>
              <a:rPr lang="ru-RU" sz="2400" dirty="0"/>
              <a:t>1. Куда ты летом в отпуск? 2. Отец всегда на футбол по пятницам. 3. Почему этот трамвай так медленно? 4. Часы неправильно. 5. Завтра я  на работу в новом платье. 6. Ты регулярно к стоматологу? 7. В кино мы на метро, а обратно мы пешком. 8. Осторожно, поезд! 9. Ты на 180 каникулы к морю каждый год? 10. На чём ты сейчас в университет? 11. Куда они обычно на ужин? 12. Мой друг на работу пешком, а я  на автобусе. 13. Мы по улице и говорим обо всем на свете. 14. Мои родители часто на дачу летом. 15. Она с тобой на свидание сегодня вечером? 16. - Как ты доберешься до соседнего города? – Сначала я  на метро, потом пешком до вокзала, а потом на электричке, а обратно я  на такси. 17. Каждую зиму мы с друзьями в Альпы кататься на лыжах, а летом я обычно к родственникам в Италию. 18. Ира на пилатес, Маша на теннис, Андрей и Максим на хоккей, а я  на йогу. 19. Этот автобус до станции метро? 20. Новый фильм в кинотеатре уже несколько дней. 21. Тебе очень это пальто! 22. Дни , за днями недели, месяцы, а она все не звонит. 23. – Посмотри! За окном снег! – Нет, это не снег, дождь. 24. Я учусь на велосипеде. 25. Я обычно советую туристам по Праге пешком. Но если на улице дождь, можно на трамвае, который через центр города.</a:t>
            </a:r>
            <a:endParaRPr lang="cs-CZ" sz="2400" dirty="0"/>
          </a:p>
        </p:txBody>
      </p:sp>
    </p:spTree>
    <p:extLst>
      <p:ext uri="{BB962C8B-B14F-4D97-AF65-F5344CB8AC3E}">
        <p14:creationId xmlns:p14="http://schemas.microsoft.com/office/powerpoint/2010/main" val="29869621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64EFD773-B31B-4C13-8CCD-891F24924CA8}"/>
              </a:ext>
            </a:extLst>
          </p:cNvPr>
          <p:cNvSpPr txBox="1"/>
          <p:nvPr/>
        </p:nvSpPr>
        <p:spPr>
          <a:xfrm>
            <a:off x="396535" y="687877"/>
            <a:ext cx="11398929" cy="4893647"/>
          </a:xfrm>
          <a:prstGeom prst="rect">
            <a:avLst/>
          </a:prstGeom>
          <a:noFill/>
        </p:spPr>
        <p:txBody>
          <a:bodyPr wrap="square">
            <a:spAutoFit/>
          </a:bodyPr>
          <a:lstStyle/>
          <a:p>
            <a:pPr algn="just"/>
            <a:r>
              <a:rPr lang="ru-RU" sz="2400" b="1" dirty="0"/>
              <a:t>5. Вставьте глаголы движения </a:t>
            </a:r>
            <a:r>
              <a:rPr lang="ru-RU" sz="2400" b="1" u="sng" dirty="0"/>
              <a:t>бежать, бегать, плыть, плавать, лететь, летать </a:t>
            </a:r>
            <a:r>
              <a:rPr lang="ru-RU" sz="2400" b="1" dirty="0"/>
              <a:t>в настоящем времени по смыслу (возможны варианты). </a:t>
            </a:r>
          </a:p>
          <a:p>
            <a:pPr algn="just"/>
            <a:r>
              <a:rPr lang="ru-RU" sz="2400" dirty="0"/>
              <a:t>1. Куда этот самолёт? 2. Спортсмены к финишу. 3. Юра домой, чтобы не опоздать на ужин. 4. Я  плохо, но моя сестра очень хорошо. 5. Оля по утрам на стадионе. 6. Куда ты ? Опаздываешь на поезд? 7. Александр быстро, но я  быстрее. 8. Когда я  на самолёте, я люблю сидеть у окна. 9. Мы в Грецию на самолёте, а вы на круизном лайнере. 10. Обычно мы в  Стокгольм через Амстердам, а  обратно через Лондон. 11. Бревно к берегу. 12. Каждое утро я  в бассейне. 13. Мой брат отлично на спине. 14. Самолёт над городом уже полчаса, но не может сесть из-за сильного тумана. 15. На озере лебеди и  утки. 16. В  реке мусор, надо его выловить. 17. У нас нет времени, скорее! 18. Я  к тебе со всех ног, буквально ! 19. Зачем ты ? У нас еще много времени. 20. У  меня кружится голова и  перед глазами всё . 21. Годы ! 22. Высоко в  небе журавли. 23. Дети далеко от берега. 24. Вода из крана. 25. У меня мурашки по коже .</a:t>
            </a:r>
            <a:endParaRPr lang="cs-CZ" sz="2400" dirty="0"/>
          </a:p>
        </p:txBody>
      </p:sp>
    </p:spTree>
    <p:extLst>
      <p:ext uri="{BB962C8B-B14F-4D97-AF65-F5344CB8AC3E}">
        <p14:creationId xmlns:p14="http://schemas.microsoft.com/office/powerpoint/2010/main" val="37665589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8873F30-2C98-496F-B6F9-80DDB880EC93}"/>
              </a:ext>
            </a:extLst>
          </p:cNvPr>
          <p:cNvSpPr txBox="1"/>
          <p:nvPr/>
        </p:nvSpPr>
        <p:spPr>
          <a:xfrm>
            <a:off x="461639" y="476564"/>
            <a:ext cx="11256885" cy="5632311"/>
          </a:xfrm>
          <a:prstGeom prst="rect">
            <a:avLst/>
          </a:prstGeom>
          <a:noFill/>
        </p:spPr>
        <p:txBody>
          <a:bodyPr wrap="square">
            <a:spAutoFit/>
          </a:bodyPr>
          <a:lstStyle/>
          <a:p>
            <a:pPr algn="just"/>
            <a:r>
              <a:rPr lang="ru-RU" sz="2400" b="1" dirty="0"/>
              <a:t>6. Вставьте глаголы движения </a:t>
            </a:r>
            <a:r>
              <a:rPr lang="ru-RU" sz="2400" b="1" u="sng" dirty="0"/>
              <a:t>идти, ходить, ехать, ездить </a:t>
            </a:r>
            <a:r>
              <a:rPr lang="ru-RU" sz="2400" b="1" dirty="0"/>
              <a:t>с префиксами (в прошедшем времени) по смыслу. </a:t>
            </a:r>
          </a:p>
          <a:p>
            <a:pPr algn="just"/>
            <a:r>
              <a:rPr lang="ru-RU" sz="2400" dirty="0"/>
              <a:t>1. Дима из дома, через дорогу, к остановке автобуса, в  автобус, на автобусе три остановки и  около станции метро. 2. Ксения на работу вместо своей 5. глагол 181 коллеги. 3. Они в отпуск на две недели. 4. Утром Олег на работу пешком, но обратно он на метро. 5. Мы туда на такси, а  они на поезде. 6. Вы слишком поздно, все уже домой. 7. Зачем ты туда ? 8. Я  вокруг его дома. 9. По дороге домой мы в гости к друзьям. 10. Он закрыл шторы и  от окна. 11. Вы до парка? 12. Откуда ты ? 13. Они из путешествия на прошлой неделе. 14. Туристы 30 километров по трудному маршруту. 15. Вы уже это правило в школе? 16. Когда она в комнату, все замолчали. 17. Мы в Италию каждый год. 18. Я не на футбол, стадион был закрыт. 19. Почему вы не к нам в пятницу? 20. Я заблудился и долго по лесу. 21. Вы быстро ? 22. За сколько часов вы до Вены? 23. В два часа мы в Братиславу. 24. К пяти часам мы на поезде до Праги. 25. - Сколько времени прошло, как Аня уехала? – Минут двадцать. Думаю, она уже до университета. 26. Он ко мне каждую неделю.</a:t>
            </a:r>
            <a:endParaRPr lang="cs-CZ" sz="2400" dirty="0"/>
          </a:p>
        </p:txBody>
      </p:sp>
    </p:spTree>
    <p:extLst>
      <p:ext uri="{BB962C8B-B14F-4D97-AF65-F5344CB8AC3E}">
        <p14:creationId xmlns:p14="http://schemas.microsoft.com/office/powerpoint/2010/main" val="18876826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276E4BB9-570D-4D45-8EA4-BD468D8613AE}"/>
              </a:ext>
            </a:extLst>
          </p:cNvPr>
          <p:cNvSpPr txBox="1"/>
          <p:nvPr/>
        </p:nvSpPr>
        <p:spPr>
          <a:xfrm>
            <a:off x="698377" y="1438519"/>
            <a:ext cx="10795246" cy="4154984"/>
          </a:xfrm>
          <a:prstGeom prst="rect">
            <a:avLst/>
          </a:prstGeom>
          <a:noFill/>
        </p:spPr>
        <p:txBody>
          <a:bodyPr wrap="square">
            <a:spAutoFit/>
          </a:bodyPr>
          <a:lstStyle/>
          <a:p>
            <a:pPr algn="just"/>
            <a:r>
              <a:rPr lang="ru-RU" sz="2400" b="1" dirty="0"/>
              <a:t>9. Переведите на русский язык. </a:t>
            </a:r>
          </a:p>
          <a:p>
            <a:pPr algn="just"/>
            <a:r>
              <a:rPr lang="ru-RU" sz="2400" dirty="0"/>
              <a:t>1. </a:t>
            </a:r>
            <a:r>
              <a:rPr lang="cs-CZ" sz="2400" dirty="0"/>
              <a:t>Jede tam vůbec nějaký autobus? 2. Vlak tam nejede, trať vede jen do Petrohradu. 3. Jsme na palubě parníčku, který pomalu pluje po řece v divoké skalnaté krajině. 4. Děti plavou kousek od břehu. 5. Než začala křičet, Petr už plaval směrem k  ní. 6. Zařval na ni, ať plave k břehu a celou cestu ji jistil. 7. Minulý týden jsme byli s rodiči na procházce v parku. 8. Před dvěma lety jsem byl v New Yorku, potřeboval jsem změnu. 9. Před půlrokem jsem byla v Japonsku, lidé byli většinou zdvořilí a laskaví. 10. Už se byl podívat v centru Prahy. 11. Už jste se byli podívat, kde budete bydlet? 12. Před 14 dní byl v Maďarsku přednášet. 13. Byli jsme se koupat u rybníka nedaleko 182 Brna. 14. Chci jet pětkou, čím pojedeš ty? 15. Musel jsem jít na vzduch. 16. Chtěl bych jít s panem Šimkem na pivo.</a:t>
            </a:r>
          </a:p>
        </p:txBody>
      </p:sp>
    </p:spTree>
    <p:extLst>
      <p:ext uri="{BB962C8B-B14F-4D97-AF65-F5344CB8AC3E}">
        <p14:creationId xmlns:p14="http://schemas.microsoft.com/office/powerpoint/2010/main" val="18526353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4120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99849829-442A-4ECD-A274-29EE2E538C56}"/>
              </a:ext>
            </a:extLst>
          </p:cNvPr>
          <p:cNvSpPr/>
          <p:nvPr/>
        </p:nvSpPr>
        <p:spPr>
          <a:xfrm>
            <a:off x="946951" y="495633"/>
            <a:ext cx="10298097" cy="5866734"/>
          </a:xfrm>
          <a:prstGeom prst="rect">
            <a:avLst/>
          </a:prstGeom>
        </p:spPr>
        <p:txBody>
          <a:bodyPr wrap="square">
            <a:spAutoFit/>
          </a:bodyPr>
          <a:lstStyle/>
          <a:p>
            <a:pPr lvl="0">
              <a:lnSpc>
                <a:spcPct val="115000"/>
              </a:lnSpc>
              <a:spcAft>
                <a:spcPts val="1000"/>
              </a:spcAft>
            </a:pPr>
            <a:r>
              <a:rPr lang="ru-RU" sz="2000" b="1" dirty="0">
                <a:solidFill>
                  <a:srgbClr val="00B050"/>
                </a:solidFill>
                <a:latin typeface="Arial" panose="020B0604020202020204" pitchFamily="34" charset="0"/>
                <a:ea typeface="Calibri"/>
                <a:cs typeface="Arial" panose="020B0604020202020204" pitchFamily="34" charset="0"/>
              </a:rPr>
              <a:t>Недостаточность парадигмы</a:t>
            </a:r>
          </a:p>
          <a:p>
            <a:pPr lvl="0">
              <a:lnSpc>
                <a:spcPct val="115000"/>
              </a:lnSpc>
              <a:spcAft>
                <a:spcPts val="1000"/>
              </a:spcAft>
            </a:pPr>
            <a:r>
              <a:rPr lang="ru-RU" sz="2000" dirty="0">
                <a:solidFill>
                  <a:prstClr val="black"/>
                </a:solidFill>
                <a:latin typeface="Arial" panose="020B0604020202020204" pitchFamily="34" charset="0"/>
                <a:ea typeface="Calibri"/>
                <a:cs typeface="Arial" panose="020B0604020202020204" pitchFamily="34" charset="0"/>
              </a:rPr>
              <a:t>Для РЯ характерно наличие недостаточных глаголов – у них нет форм 1 и(ли) 2 л. ед. ч. (</a:t>
            </a:r>
            <a:r>
              <a:rPr lang="ru-RU" sz="2000" i="1" dirty="0">
                <a:solidFill>
                  <a:prstClr val="black"/>
                </a:solidFill>
                <a:latin typeface="Arial" panose="020B0604020202020204" pitchFamily="34" charset="0"/>
                <a:ea typeface="Calibri"/>
                <a:cs typeface="Arial" panose="020B0604020202020204" pitchFamily="34" charset="0"/>
              </a:rPr>
              <a:t>победить, ощутить, убедить, дерзить, чудить, дудеть, очутиться</a:t>
            </a:r>
            <a:r>
              <a:rPr lang="ru-RU" sz="2000" dirty="0">
                <a:solidFill>
                  <a:prstClr val="black"/>
                </a:solidFill>
                <a:latin typeface="Arial" panose="020B0604020202020204" pitchFamily="34" charset="0"/>
                <a:ea typeface="Calibri"/>
                <a:cs typeface="Arial" panose="020B0604020202020204" pitchFamily="34" charset="0"/>
              </a:rPr>
              <a:t>)</a:t>
            </a:r>
          </a:p>
          <a:p>
            <a:pPr marL="285750" lvl="0" indent="-285750">
              <a:lnSpc>
                <a:spcPct val="115000"/>
              </a:lnSpc>
              <a:spcAft>
                <a:spcPts val="1000"/>
              </a:spcAft>
              <a:buFont typeface="Courier New" panose="02070309020205020404" pitchFamily="49" charset="0"/>
              <a:buChar char="o"/>
            </a:pPr>
            <a:r>
              <a:rPr lang="ru-RU" sz="2000" dirty="0">
                <a:solidFill>
                  <a:prstClr val="black"/>
                </a:solidFill>
                <a:latin typeface="Arial" panose="020B0604020202020204" pitchFamily="34" charset="0"/>
                <a:ea typeface="Calibri"/>
                <a:cs typeface="Arial" panose="020B0604020202020204" pitchFamily="34" charset="0"/>
              </a:rPr>
              <a:t>Что делать в таком случае при переводе</a:t>
            </a:r>
            <a:r>
              <a:rPr lang="cs-CZ" sz="2000" dirty="0">
                <a:solidFill>
                  <a:prstClr val="black"/>
                </a:solidFill>
                <a:latin typeface="Arial" panose="020B0604020202020204" pitchFamily="34" charset="0"/>
                <a:ea typeface="Calibri"/>
                <a:cs typeface="Arial" panose="020B0604020202020204" pitchFamily="34" charset="0"/>
              </a:rPr>
              <a:t> </a:t>
            </a:r>
            <a:r>
              <a:rPr lang="ru-RU" sz="2000" dirty="0">
                <a:solidFill>
                  <a:prstClr val="black"/>
                </a:solidFill>
                <a:latin typeface="Arial" panose="020B0604020202020204" pitchFamily="34" charset="0"/>
                <a:ea typeface="Calibri"/>
                <a:cs typeface="Arial" panose="020B0604020202020204" pitchFamily="34" charset="0"/>
              </a:rPr>
              <a:t>на РЯ?</a:t>
            </a:r>
          </a:p>
          <a:p>
            <a:pPr lvl="0">
              <a:lnSpc>
                <a:spcPct val="115000"/>
              </a:lnSpc>
              <a:spcAft>
                <a:spcPts val="1000"/>
              </a:spcAft>
            </a:pPr>
            <a:r>
              <a:rPr lang="ru-RU" b="1" dirty="0">
                <a:solidFill>
                  <a:prstClr val="black"/>
                </a:solidFill>
                <a:latin typeface="Arial" panose="020B0604020202020204" pitchFamily="34" charset="0"/>
                <a:ea typeface="Calibri"/>
                <a:cs typeface="Arial" panose="020B0604020202020204" pitchFamily="34" charset="0"/>
              </a:rPr>
              <a:t>Прочие случаи недостаточности парадигмы.</a:t>
            </a:r>
          </a:p>
          <a:p>
            <a:pPr marL="171450" lvl="0" indent="-171450">
              <a:lnSpc>
                <a:spcPct val="115000"/>
              </a:lnSpc>
              <a:spcAft>
                <a:spcPts val="1000"/>
              </a:spcAft>
              <a:buFont typeface="Arial" panose="020B0604020202020204" pitchFamily="34" charset="0"/>
              <a:buChar char="•"/>
            </a:pPr>
            <a:r>
              <a:rPr lang="ru-RU" sz="1600" dirty="0">
                <a:solidFill>
                  <a:srgbClr val="000000"/>
                </a:solidFill>
                <a:latin typeface="Arial" panose="020B0604020202020204" pitchFamily="34" charset="0"/>
                <a:cs typeface="Arial" panose="020B0604020202020204" pitchFamily="34" charset="0"/>
              </a:rPr>
              <a:t>не изменяется по лицам и не имеет формы будущего времени глагол </a:t>
            </a:r>
            <a:r>
              <a:rPr lang="ru-RU" sz="1600" b="1" dirty="0">
                <a:solidFill>
                  <a:srgbClr val="000000"/>
                </a:solidFill>
                <a:latin typeface="Arial" panose="020B0604020202020204" pitchFamily="34" charset="0"/>
                <a:cs typeface="Arial" panose="020B0604020202020204" pitchFamily="34" charset="0"/>
              </a:rPr>
              <a:t>объять</a:t>
            </a:r>
            <a:r>
              <a:rPr lang="ru-RU" sz="1600" dirty="0">
                <a:solidFill>
                  <a:srgbClr val="000000"/>
                </a:solidFill>
                <a:latin typeface="Arial" panose="020B0604020202020204" pitchFamily="34" charset="0"/>
                <a:cs typeface="Arial" panose="020B0604020202020204" pitchFamily="34" charset="0"/>
              </a:rPr>
              <a:t>;</a:t>
            </a:r>
            <a:endParaRPr lang="cs-CZ" sz="1600" dirty="0">
              <a:solidFill>
                <a:prstClr val="black"/>
              </a:solidFill>
              <a:latin typeface="Arial" panose="020B0604020202020204" pitchFamily="34" charset="0"/>
              <a:ea typeface="Calibri"/>
              <a:cs typeface="Arial" panose="020B0604020202020204" pitchFamily="34" charset="0"/>
            </a:endParaRPr>
          </a:p>
          <a:p>
            <a:pPr marL="171450" lvl="0" indent="-171450">
              <a:lnSpc>
                <a:spcPct val="115000"/>
              </a:lnSpc>
              <a:spcAft>
                <a:spcPts val="1000"/>
              </a:spcAft>
              <a:buFont typeface="Arial" panose="020B0604020202020204" pitchFamily="34" charset="0"/>
              <a:buChar char="•"/>
            </a:pPr>
            <a:r>
              <a:rPr lang="ru-RU" sz="1600" dirty="0">
                <a:solidFill>
                  <a:srgbClr val="000000"/>
                </a:solidFill>
                <a:latin typeface="Arial" panose="020B0604020202020204" pitchFamily="34" charset="0"/>
                <a:cs typeface="Arial" panose="020B0604020202020204" pitchFamily="34" charset="0"/>
              </a:rPr>
              <a:t>глагол </a:t>
            </a:r>
            <a:r>
              <a:rPr lang="ru-RU" sz="1600" b="1" dirty="0">
                <a:solidFill>
                  <a:srgbClr val="000000"/>
                </a:solidFill>
                <a:latin typeface="Arial" panose="020B0604020202020204" pitchFamily="34" charset="0"/>
                <a:cs typeface="Arial" panose="020B0604020202020204" pitchFamily="34" charset="0"/>
              </a:rPr>
              <a:t>несдобровать</a:t>
            </a:r>
            <a:r>
              <a:rPr lang="ru-RU" sz="1600" dirty="0">
                <a:solidFill>
                  <a:srgbClr val="000000"/>
                </a:solidFill>
                <a:latin typeface="Arial" panose="020B0604020202020204" pitchFamily="34" charset="0"/>
                <a:cs typeface="Arial" panose="020B0604020202020204" pitchFamily="34" charset="0"/>
              </a:rPr>
              <a:t> имеет только форму инфинитива;</a:t>
            </a:r>
            <a:endParaRPr lang="cs-CZ" sz="1600" dirty="0">
              <a:solidFill>
                <a:prstClr val="black"/>
              </a:solidFill>
              <a:latin typeface="Arial" panose="020B0604020202020204" pitchFamily="34" charset="0"/>
              <a:ea typeface="Calibri"/>
              <a:cs typeface="Arial" panose="020B0604020202020204" pitchFamily="34" charset="0"/>
            </a:endParaRPr>
          </a:p>
          <a:p>
            <a:pPr marL="171450" lvl="0" indent="-171450">
              <a:lnSpc>
                <a:spcPct val="115000"/>
              </a:lnSpc>
              <a:spcAft>
                <a:spcPts val="1000"/>
              </a:spcAft>
              <a:buFont typeface="Arial" panose="020B0604020202020204" pitchFamily="34" charset="0"/>
              <a:buChar char="•"/>
            </a:pPr>
            <a:r>
              <a:rPr lang="ru-RU" sz="1600" dirty="0">
                <a:solidFill>
                  <a:srgbClr val="000000"/>
                </a:solidFill>
                <a:latin typeface="Arial" panose="020B0604020202020204" pitchFamily="34" charset="0"/>
                <a:cs typeface="Arial" panose="020B0604020202020204" pitchFamily="34" charset="0"/>
              </a:rPr>
              <a:t>у </a:t>
            </a:r>
            <a:r>
              <a:rPr lang="ru-RU" sz="1600" b="1" dirty="0">
                <a:solidFill>
                  <a:srgbClr val="000000"/>
                </a:solidFill>
                <a:latin typeface="Arial" panose="020B0604020202020204" pitchFamily="34" charset="0"/>
                <a:cs typeface="Arial" panose="020B0604020202020204" pitchFamily="34" charset="0"/>
              </a:rPr>
              <a:t>безличных глаголов</a:t>
            </a:r>
            <a:r>
              <a:rPr lang="ru-RU" sz="1600" dirty="0">
                <a:solidFill>
                  <a:srgbClr val="000000"/>
                </a:solidFill>
                <a:latin typeface="Arial" panose="020B0604020202020204" pitchFamily="34" charset="0"/>
                <a:cs typeface="Arial" panose="020B0604020202020204" pitchFamily="34" charset="0"/>
              </a:rPr>
              <a:t> парадигмы лица, числа и рода представлены одним членом: светает, светало (инф. – светать);</a:t>
            </a:r>
            <a:r>
              <a:rPr lang="ru-RU" sz="1600" b="1" dirty="0">
                <a:solidFill>
                  <a:srgbClr val="000000"/>
                </a:solidFill>
                <a:latin typeface="Arial" panose="020B0604020202020204" pitchFamily="34" charset="0"/>
                <a:cs typeface="Arial" panose="020B0604020202020204" pitchFamily="34" charset="0"/>
              </a:rPr>
              <a:t> безличные глаголы</a:t>
            </a:r>
            <a:r>
              <a:rPr lang="ru-RU" sz="1600" dirty="0">
                <a:solidFill>
                  <a:srgbClr val="000000"/>
                </a:solidFill>
                <a:latin typeface="Arial" panose="020B0604020202020204" pitchFamily="34" charset="0"/>
                <a:cs typeface="Arial" panose="020B0604020202020204" pitchFamily="34" charset="0"/>
              </a:rPr>
              <a:t> не имеют повелительного наклонения;</a:t>
            </a:r>
            <a:endParaRPr lang="cs-CZ" sz="1600" dirty="0">
              <a:solidFill>
                <a:prstClr val="black"/>
              </a:solidFill>
              <a:latin typeface="Arial" panose="020B0604020202020204" pitchFamily="34" charset="0"/>
              <a:ea typeface="Calibri"/>
              <a:cs typeface="Arial" panose="020B0604020202020204" pitchFamily="34" charset="0"/>
            </a:endParaRPr>
          </a:p>
          <a:p>
            <a:pPr marL="171450" lvl="0" indent="-171450">
              <a:lnSpc>
                <a:spcPct val="115000"/>
              </a:lnSpc>
              <a:spcAft>
                <a:spcPts val="1000"/>
              </a:spcAft>
              <a:buFont typeface="Arial" panose="020B0604020202020204" pitchFamily="34" charset="0"/>
              <a:buChar char="•"/>
            </a:pPr>
            <a:r>
              <a:rPr lang="ru-RU" sz="1600" dirty="0">
                <a:solidFill>
                  <a:srgbClr val="000000"/>
                </a:solidFill>
                <a:latin typeface="Arial" panose="020B0604020202020204" pitchFamily="34" charset="0"/>
                <a:cs typeface="Arial" panose="020B0604020202020204" pitchFamily="34" charset="0"/>
              </a:rPr>
              <a:t>у глагола </a:t>
            </a:r>
            <a:r>
              <a:rPr lang="ru-RU" sz="1600" b="1" dirty="0">
                <a:solidFill>
                  <a:srgbClr val="000000"/>
                </a:solidFill>
                <a:latin typeface="Arial" panose="020B0604020202020204" pitchFamily="34" charset="0"/>
                <a:cs typeface="Arial" panose="020B0604020202020204" pitchFamily="34" charset="0"/>
              </a:rPr>
              <a:t>неймется</a:t>
            </a:r>
            <a:r>
              <a:rPr lang="ru-RU" sz="1600" dirty="0">
                <a:solidFill>
                  <a:srgbClr val="000000"/>
                </a:solidFill>
                <a:latin typeface="Arial" panose="020B0604020202020204" pitchFamily="34" charset="0"/>
                <a:cs typeface="Arial" panose="020B0604020202020204" pitchFamily="34" charset="0"/>
              </a:rPr>
              <a:t> нет форм прошедшего времени и инфинитива;</a:t>
            </a:r>
            <a:endParaRPr lang="cs-CZ" sz="1600" dirty="0">
              <a:solidFill>
                <a:prstClr val="black"/>
              </a:solidFill>
              <a:latin typeface="Arial" panose="020B0604020202020204" pitchFamily="34" charset="0"/>
              <a:ea typeface="Calibri"/>
              <a:cs typeface="Arial" panose="020B0604020202020204" pitchFamily="34" charset="0"/>
            </a:endParaRPr>
          </a:p>
          <a:p>
            <a:pPr marL="171450" lvl="0" indent="-171450">
              <a:lnSpc>
                <a:spcPct val="115000"/>
              </a:lnSpc>
              <a:spcAft>
                <a:spcPts val="1000"/>
              </a:spcAft>
              <a:buFont typeface="Arial" panose="020B0604020202020204" pitchFamily="34" charset="0"/>
              <a:buChar char="•"/>
            </a:pPr>
            <a:r>
              <a:rPr lang="ru-RU" sz="1600" dirty="0">
                <a:solidFill>
                  <a:srgbClr val="000000"/>
                </a:solidFill>
                <a:latin typeface="Arial" panose="020B0604020202020204" pitchFamily="34" charset="0"/>
                <a:cs typeface="Arial" panose="020B0604020202020204" pitchFamily="34" charset="0"/>
              </a:rPr>
              <a:t>глаголы </a:t>
            </a:r>
            <a:r>
              <a:rPr lang="ru-RU" sz="1600" b="1" dirty="0">
                <a:solidFill>
                  <a:srgbClr val="000000"/>
                </a:solidFill>
                <a:latin typeface="Arial" panose="020B0604020202020204" pitchFamily="34" charset="0"/>
                <a:cs typeface="Arial" panose="020B0604020202020204" pitchFamily="34" charset="0"/>
              </a:rPr>
              <a:t>слыхать и видать </a:t>
            </a:r>
            <a:r>
              <a:rPr lang="ru-RU" sz="1600" dirty="0">
                <a:solidFill>
                  <a:srgbClr val="000000"/>
                </a:solidFill>
                <a:latin typeface="Arial" panose="020B0604020202020204" pitchFamily="34" charset="0"/>
                <a:cs typeface="Arial" panose="020B0604020202020204" pitchFamily="34" charset="0"/>
              </a:rPr>
              <a:t>употребляются только в формах прошедшего времени;</a:t>
            </a:r>
            <a:endParaRPr lang="cs-CZ" sz="1600" dirty="0">
              <a:solidFill>
                <a:prstClr val="black"/>
              </a:solidFill>
              <a:latin typeface="Arial" panose="020B0604020202020204" pitchFamily="34" charset="0"/>
              <a:ea typeface="Calibri"/>
              <a:cs typeface="Arial" panose="020B0604020202020204" pitchFamily="34" charset="0"/>
            </a:endParaRPr>
          </a:p>
          <a:p>
            <a:pPr marL="171450" lvl="0" indent="-171450">
              <a:lnSpc>
                <a:spcPct val="115000"/>
              </a:lnSpc>
              <a:spcAft>
                <a:spcPts val="1000"/>
              </a:spcAft>
              <a:buFont typeface="Arial" panose="020B0604020202020204" pitchFamily="34" charset="0"/>
              <a:buChar char="•"/>
            </a:pPr>
            <a:r>
              <a:rPr lang="ru-RU" sz="1600" dirty="0">
                <a:solidFill>
                  <a:srgbClr val="000000"/>
                </a:solidFill>
                <a:latin typeface="Arial" panose="020B0604020202020204" pitchFamily="34" charset="0"/>
                <a:cs typeface="Arial" panose="020B0604020202020204" pitchFamily="34" charset="0"/>
              </a:rPr>
              <a:t>глаголы </a:t>
            </a:r>
            <a:r>
              <a:rPr lang="ru-RU" sz="1600" b="1" dirty="0">
                <a:solidFill>
                  <a:srgbClr val="000000"/>
                </a:solidFill>
                <a:latin typeface="Arial" panose="020B0604020202020204" pitchFamily="34" charset="0"/>
                <a:cs typeface="Arial" panose="020B0604020202020204" pitchFamily="34" charset="0"/>
              </a:rPr>
              <a:t>стлать и стелить, настигнуть и настичь</a:t>
            </a:r>
            <a:r>
              <a:rPr lang="ru-RU" sz="1600" dirty="0">
                <a:solidFill>
                  <a:srgbClr val="000000"/>
                </a:solidFill>
                <a:latin typeface="Arial" panose="020B0604020202020204" pitchFamily="34" charset="0"/>
                <a:cs typeface="Arial" panose="020B0604020202020204" pitchFamily="34" charset="0"/>
              </a:rPr>
              <a:t> имеют общую для обоих глаголов парадигму спряжения по лицам и числам;</a:t>
            </a:r>
            <a:endParaRPr lang="cs-CZ" sz="1600" dirty="0">
              <a:solidFill>
                <a:prstClr val="black"/>
              </a:solidFill>
              <a:latin typeface="Arial" panose="020B0604020202020204" pitchFamily="34" charset="0"/>
              <a:ea typeface="Calibri"/>
              <a:cs typeface="Arial" panose="020B0604020202020204" pitchFamily="34" charset="0"/>
            </a:endParaRPr>
          </a:p>
          <a:p>
            <a:pPr marL="171450" lvl="0" indent="-171450">
              <a:buFont typeface="Arial" panose="020B0604020202020204" pitchFamily="34" charset="0"/>
              <a:buChar char="•"/>
            </a:pPr>
            <a:r>
              <a:rPr lang="ru-RU" sz="1600" dirty="0">
                <a:solidFill>
                  <a:srgbClr val="000000"/>
                </a:solidFill>
                <a:latin typeface="Arial" panose="020B0604020202020204" pitchFamily="34" charset="0"/>
                <a:cs typeface="Arial" panose="020B0604020202020204" pitchFamily="34" charset="0"/>
              </a:rPr>
              <a:t>глаголы </a:t>
            </a:r>
            <a:r>
              <a:rPr lang="ru-RU" sz="1600" b="1" dirty="0">
                <a:solidFill>
                  <a:srgbClr val="000000"/>
                </a:solidFill>
                <a:latin typeface="Arial" panose="020B0604020202020204" pitchFamily="34" charset="0"/>
                <a:cs typeface="Arial" panose="020B0604020202020204" pitchFamily="34" charset="0"/>
              </a:rPr>
              <a:t>хотеть, мочь, видеть, слышать </a:t>
            </a:r>
            <a:r>
              <a:rPr lang="ru-RU" sz="1600" dirty="0">
                <a:solidFill>
                  <a:srgbClr val="000000"/>
                </a:solidFill>
                <a:latin typeface="Arial" panose="020B0604020202020204" pitchFamily="34" charset="0"/>
                <a:cs typeface="Arial" panose="020B0604020202020204" pitchFamily="34" charset="0"/>
              </a:rPr>
              <a:t>и др. не имеют синтетических форм повелительного наклонения.</a:t>
            </a:r>
            <a:endParaRPr lang="ru-RU" sz="1600" dirty="0">
              <a:solidFill>
                <a:prstClr val="black"/>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2211636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87FC0D54-8A59-403B-83AD-4F2A141E11A9}"/>
              </a:ext>
            </a:extLst>
          </p:cNvPr>
          <p:cNvSpPr/>
          <p:nvPr/>
        </p:nvSpPr>
        <p:spPr>
          <a:xfrm>
            <a:off x="1917577" y="783540"/>
            <a:ext cx="8655728" cy="5079019"/>
          </a:xfrm>
          <a:prstGeom prst="rect">
            <a:avLst/>
          </a:prstGeom>
        </p:spPr>
        <p:txBody>
          <a:bodyPr wrap="square">
            <a:spAutoFit/>
          </a:bodyPr>
          <a:lstStyle/>
          <a:p>
            <a:pPr lvl="0">
              <a:lnSpc>
                <a:spcPct val="115000"/>
              </a:lnSpc>
              <a:spcAft>
                <a:spcPts val="1000"/>
              </a:spcAft>
            </a:pPr>
            <a:r>
              <a:rPr lang="ru-RU" sz="2000" b="1" dirty="0">
                <a:solidFill>
                  <a:srgbClr val="00B050"/>
                </a:solidFill>
                <a:latin typeface="Arial" panose="020B0604020202020204" pitchFamily="34" charset="0"/>
                <a:ea typeface="Calibri"/>
                <a:cs typeface="Arial" panose="020B0604020202020204" pitchFamily="34" charset="0"/>
              </a:rPr>
              <a:t>Избыточность парадигмы</a:t>
            </a:r>
            <a:endParaRPr lang="cs-CZ" sz="2000" b="1" dirty="0">
              <a:solidFill>
                <a:srgbClr val="00B050"/>
              </a:solidFill>
              <a:latin typeface="Arial" panose="020B0604020202020204" pitchFamily="34" charset="0"/>
              <a:ea typeface="Calibri"/>
              <a:cs typeface="Arial" panose="020B0604020202020204" pitchFamily="34" charset="0"/>
            </a:endParaRPr>
          </a:p>
          <a:p>
            <a:pPr lvl="0">
              <a:lnSpc>
                <a:spcPct val="115000"/>
              </a:lnSpc>
              <a:spcAft>
                <a:spcPts val="1000"/>
              </a:spcAft>
            </a:pPr>
            <a:r>
              <a:rPr lang="ru-RU" sz="2000" dirty="0">
                <a:solidFill>
                  <a:prstClr val="black"/>
                </a:solidFill>
                <a:latin typeface="Arial" panose="020B0604020202020204" pitchFamily="34" charset="0"/>
                <a:ea typeface="Calibri"/>
                <a:cs typeface="Arial" panose="020B0604020202020204" pitchFamily="34" charset="0"/>
              </a:rPr>
              <a:t>Нормативное использование личных местоимений  в РЯ приводит к тому, что категории лица и числа выражены дважды.</a:t>
            </a:r>
          </a:p>
          <a:p>
            <a:pPr marL="285750" lvl="0" indent="-285750">
              <a:lnSpc>
                <a:spcPct val="115000"/>
              </a:lnSpc>
              <a:spcAft>
                <a:spcPts val="1000"/>
              </a:spcAft>
              <a:buFont typeface="Courier New" panose="02070309020205020404" pitchFamily="49" charset="0"/>
              <a:buChar char="o"/>
            </a:pPr>
            <a:r>
              <a:rPr lang="ru-RU" sz="2000" i="1" dirty="0">
                <a:solidFill>
                  <a:prstClr val="black"/>
                </a:solidFill>
                <a:latin typeface="Arial" panose="020B0604020202020204" pitchFamily="34" charset="0"/>
                <a:ea typeface="Calibri"/>
                <a:cs typeface="Arial" panose="020B0604020202020204" pitchFamily="34" charset="0"/>
              </a:rPr>
              <a:t>Я туда ни за что не пойду. Ты лучше молчи. Он ведет себя коварно. Мы всю неделю только и делаем, что восхищаемся достопримечательностями.  Да что вы себе позволяете?  Они об этом знать не знают.</a:t>
            </a:r>
          </a:p>
          <a:p>
            <a:pPr marL="285750" lvl="0" indent="-285750">
              <a:lnSpc>
                <a:spcPct val="115000"/>
              </a:lnSpc>
              <a:spcAft>
                <a:spcPts val="1000"/>
              </a:spcAft>
              <a:buFont typeface="Courier New" panose="02070309020205020404" pitchFamily="49" charset="0"/>
              <a:buChar char="o"/>
            </a:pPr>
            <a:endParaRPr lang="ru-RU" sz="2000" i="1" dirty="0">
              <a:solidFill>
                <a:prstClr val="black"/>
              </a:solidFill>
              <a:latin typeface="Arial" panose="020B0604020202020204" pitchFamily="34" charset="0"/>
              <a:ea typeface="Calibri"/>
              <a:cs typeface="Arial" panose="020B0604020202020204" pitchFamily="34" charset="0"/>
            </a:endParaRPr>
          </a:p>
          <a:p>
            <a:pPr lvl="0">
              <a:lnSpc>
                <a:spcPct val="115000"/>
              </a:lnSpc>
              <a:spcAft>
                <a:spcPts val="1000"/>
              </a:spcAft>
            </a:pPr>
            <a:r>
              <a:rPr lang="ru-RU" sz="2000" b="1" dirty="0">
                <a:solidFill>
                  <a:prstClr val="black"/>
                </a:solidFill>
                <a:latin typeface="Arial" panose="020B0604020202020204" pitchFamily="34" charset="0"/>
                <a:ea typeface="Calibri"/>
                <a:cs typeface="Arial" panose="020B0604020202020204" pitchFamily="34" charset="0"/>
              </a:rPr>
              <a:t>Прочие случаи избыточности парадигмы</a:t>
            </a:r>
          </a:p>
          <a:p>
            <a:pPr lvl="0">
              <a:lnSpc>
                <a:spcPct val="115000"/>
              </a:lnSpc>
              <a:spcAft>
                <a:spcPts val="1000"/>
              </a:spcAft>
            </a:pPr>
            <a:r>
              <a:rPr lang="ru-RU" sz="2000" dirty="0">
                <a:solidFill>
                  <a:prstClr val="black"/>
                </a:solidFill>
                <a:latin typeface="Arial" panose="020B0604020202020204" pitchFamily="34" charset="0"/>
                <a:ea typeface="Calibri"/>
                <a:cs typeface="Arial" panose="020B0604020202020204" pitchFamily="34" charset="0"/>
              </a:rPr>
              <a:t>Попробуйте образовать предложения со следующими глаголами и перевести их.</a:t>
            </a:r>
          </a:p>
          <a:p>
            <a:pPr marL="285750" lvl="0" indent="-285750">
              <a:lnSpc>
                <a:spcPct val="115000"/>
              </a:lnSpc>
              <a:spcAft>
                <a:spcPts val="1000"/>
              </a:spcAft>
              <a:buFont typeface="Courier New" panose="02070309020205020404" pitchFamily="49" charset="0"/>
              <a:buChar char="o"/>
            </a:pPr>
            <a:r>
              <a:rPr lang="ru-RU" sz="2000" i="1" dirty="0">
                <a:solidFill>
                  <a:prstClr val="black"/>
                </a:solidFill>
                <a:latin typeface="Arial" panose="020B0604020202020204" pitchFamily="34" charset="0"/>
                <a:cs typeface="Arial" panose="020B0604020202020204" pitchFamily="34" charset="0"/>
              </a:rPr>
              <a:t>капать, двигать, мяукать, брызгать, мучать</a:t>
            </a:r>
            <a:endParaRPr lang="ru-RU" sz="2000" i="1" dirty="0">
              <a:solidFill>
                <a:prstClr val="black"/>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2911139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CFA7DE-D885-41C3-8266-8BCFF430165C}"/>
              </a:ext>
            </a:extLst>
          </p:cNvPr>
          <p:cNvSpPr>
            <a:spLocks noGrp="1"/>
          </p:cNvSpPr>
          <p:nvPr>
            <p:ph type="title"/>
          </p:nvPr>
        </p:nvSpPr>
        <p:spPr>
          <a:xfrm>
            <a:off x="2531616" y="531372"/>
            <a:ext cx="5893293" cy="960077"/>
          </a:xfrm>
        </p:spPr>
        <p:txBody>
          <a:bodyPr/>
          <a:lstStyle/>
          <a:p>
            <a:pPr algn="ctr"/>
            <a:r>
              <a:rPr lang="ru-RU" sz="4000" dirty="0">
                <a:solidFill>
                  <a:srgbClr val="00B050"/>
                </a:solidFill>
                <a:latin typeface="Arial" panose="020B0604020202020204" pitchFamily="34" charset="0"/>
                <a:ea typeface="+mj-ea"/>
                <a:cs typeface="Arial" panose="020B0604020202020204" pitchFamily="34" charset="0"/>
              </a:rPr>
              <a:t>Лицо и число глагола</a:t>
            </a:r>
            <a:endParaRPr lang="cs-CZ" dirty="0">
              <a:solidFill>
                <a:srgbClr val="00B050"/>
              </a:solidFill>
              <a:latin typeface="Arial" panose="020B0604020202020204" pitchFamily="34" charset="0"/>
              <a:cs typeface="Arial" panose="020B0604020202020204" pitchFamily="34" charset="0"/>
            </a:endParaRPr>
          </a:p>
        </p:txBody>
      </p:sp>
      <p:sp>
        <p:nvSpPr>
          <p:cNvPr id="3" name="Obdélník 2">
            <a:extLst>
              <a:ext uri="{FF2B5EF4-FFF2-40B4-BE49-F238E27FC236}">
                <a16:creationId xmlns:a16="http://schemas.microsoft.com/office/drawing/2014/main" id="{157FF20E-2CCB-44F2-8EFC-3AB277E21B78}"/>
              </a:ext>
            </a:extLst>
          </p:cNvPr>
          <p:cNvSpPr/>
          <p:nvPr/>
        </p:nvSpPr>
        <p:spPr>
          <a:xfrm>
            <a:off x="1244354" y="1676843"/>
            <a:ext cx="9533138" cy="3920560"/>
          </a:xfrm>
          <a:prstGeom prst="rect">
            <a:avLst/>
          </a:prstGeom>
        </p:spPr>
        <p:txBody>
          <a:bodyPr wrap="square">
            <a:spAutoFit/>
          </a:bodyPr>
          <a:lstStyle/>
          <a:p>
            <a:pPr marL="274320" lvl="0" indent="-274320">
              <a:spcBef>
                <a:spcPct val="20000"/>
              </a:spcBef>
              <a:buClr>
                <a:srgbClr val="A7EA52"/>
              </a:buClr>
              <a:buSzPct val="95000"/>
              <a:buFont typeface="Wingdings 2"/>
              <a:buChar char=""/>
            </a:pPr>
            <a:r>
              <a:rPr lang="ru-RU" sz="2200" dirty="0">
                <a:solidFill>
                  <a:prstClr val="black"/>
                </a:solidFill>
                <a:latin typeface="Arial" panose="020B0604020202020204" pitchFamily="34" charset="0"/>
                <a:cs typeface="Arial" panose="020B0604020202020204" pitchFamily="34" charset="0"/>
              </a:rPr>
              <a:t>Для спряжения глагола определяющее значение имеет его класс.</a:t>
            </a:r>
            <a:endParaRPr lang="cs-CZ" sz="2200" dirty="0">
              <a:solidFill>
                <a:prstClr val="black"/>
              </a:solidFill>
              <a:latin typeface="Arial" panose="020B0604020202020204" pitchFamily="34" charset="0"/>
              <a:cs typeface="Arial" panose="020B0604020202020204" pitchFamily="34" charset="0"/>
            </a:endParaRPr>
          </a:p>
          <a:p>
            <a:pPr marL="274320" lvl="0" indent="-274320">
              <a:spcBef>
                <a:spcPct val="20000"/>
              </a:spcBef>
              <a:buClr>
                <a:srgbClr val="A7EA52"/>
              </a:buClr>
              <a:buSzPct val="95000"/>
              <a:buFont typeface="Wingdings 2"/>
              <a:buChar char=""/>
            </a:pPr>
            <a:endParaRPr lang="ru-RU" sz="2200" dirty="0">
              <a:solidFill>
                <a:prstClr val="black"/>
              </a:solidFill>
              <a:latin typeface="Arial" panose="020B0604020202020204" pitchFamily="34" charset="0"/>
              <a:cs typeface="Arial" panose="020B0604020202020204" pitchFamily="34" charset="0"/>
            </a:endParaRPr>
          </a:p>
          <a:p>
            <a:pPr marL="274320" lvl="0" indent="-274320">
              <a:lnSpc>
                <a:spcPct val="115000"/>
              </a:lnSpc>
              <a:spcBef>
                <a:spcPct val="20000"/>
              </a:spcBef>
              <a:spcAft>
                <a:spcPts val="1000"/>
              </a:spcAft>
              <a:buClr>
                <a:srgbClr val="A7EA52"/>
              </a:buClr>
              <a:buSzPct val="95000"/>
              <a:buFont typeface="Wingdings 2"/>
              <a:buChar char=""/>
            </a:pPr>
            <a:r>
              <a:rPr lang="ru-RU" sz="2200" u="sng" dirty="0">
                <a:solidFill>
                  <a:prstClr val="black"/>
                </a:solidFill>
                <a:latin typeface="Arial" panose="020B0604020202020204" pitchFamily="34" charset="0"/>
                <a:ea typeface="Calibri"/>
                <a:cs typeface="Arial" panose="020B0604020202020204" pitchFamily="34" charset="0"/>
              </a:rPr>
              <a:t>Класс глагола</a:t>
            </a:r>
            <a:r>
              <a:rPr lang="ru-RU" sz="2200" dirty="0">
                <a:solidFill>
                  <a:prstClr val="black"/>
                </a:solidFill>
                <a:latin typeface="Arial" panose="020B0604020202020204" pitchFamily="34" charset="0"/>
                <a:ea typeface="Calibri"/>
                <a:cs typeface="Arial" panose="020B0604020202020204" pitchFamily="34" charset="0"/>
              </a:rPr>
              <a:t> определяется соотношением тематических суффиксов </a:t>
            </a:r>
            <a:r>
              <a:rPr lang="ru-RU" sz="2200" b="1" dirty="0">
                <a:solidFill>
                  <a:prstClr val="black"/>
                </a:solidFill>
                <a:latin typeface="Arial" panose="020B0604020202020204" pitchFamily="34" charset="0"/>
                <a:ea typeface="Calibri"/>
                <a:cs typeface="Arial" panose="020B0604020202020204" pitchFamily="34" charset="0"/>
              </a:rPr>
              <a:t>основы настоящего времени </a:t>
            </a:r>
            <a:r>
              <a:rPr lang="ru-RU" sz="2200" dirty="0">
                <a:solidFill>
                  <a:prstClr val="black"/>
                </a:solidFill>
                <a:latin typeface="Arial" panose="020B0604020202020204" pitchFamily="34" charset="0"/>
                <a:ea typeface="Calibri"/>
                <a:cs typeface="Arial" panose="020B0604020202020204" pitchFamily="34" charset="0"/>
              </a:rPr>
              <a:t>и </a:t>
            </a:r>
            <a:r>
              <a:rPr lang="ru-RU" sz="2200" b="1" dirty="0">
                <a:solidFill>
                  <a:prstClr val="black"/>
                </a:solidFill>
                <a:latin typeface="Arial" panose="020B0604020202020204" pitchFamily="34" charset="0"/>
                <a:ea typeface="Calibri"/>
                <a:cs typeface="Arial" panose="020B0604020202020204" pitchFamily="34" charset="0"/>
              </a:rPr>
              <a:t>основы прошедшего времени</a:t>
            </a:r>
            <a:endParaRPr lang="cs-CZ" sz="2200" dirty="0">
              <a:solidFill>
                <a:prstClr val="black"/>
              </a:solidFill>
              <a:latin typeface="Arial" panose="020B0604020202020204" pitchFamily="34" charset="0"/>
              <a:ea typeface="Calibri"/>
              <a:cs typeface="Arial" panose="020B0604020202020204" pitchFamily="34" charset="0"/>
            </a:endParaRPr>
          </a:p>
          <a:p>
            <a:pPr marL="274320" lvl="0" indent="-274320">
              <a:lnSpc>
                <a:spcPct val="115000"/>
              </a:lnSpc>
              <a:spcBef>
                <a:spcPct val="20000"/>
              </a:spcBef>
              <a:spcAft>
                <a:spcPts val="1000"/>
              </a:spcAft>
              <a:buClr>
                <a:srgbClr val="A7EA52"/>
              </a:buClr>
              <a:buSzPct val="95000"/>
              <a:buFont typeface="Wingdings 2"/>
              <a:buChar char=""/>
            </a:pPr>
            <a:r>
              <a:rPr lang="ru-RU" sz="2200" b="1" dirty="0">
                <a:solidFill>
                  <a:prstClr val="black"/>
                </a:solidFill>
                <a:latin typeface="Arial" panose="020B0604020202020204" pitchFamily="34" charset="0"/>
                <a:ea typeface="Calibri"/>
                <a:cs typeface="Arial" panose="020B0604020202020204" pitchFamily="34" charset="0"/>
              </a:rPr>
              <a:t>ОН: от 3л.мн.ч.: </a:t>
            </a:r>
            <a:r>
              <a:rPr lang="ru-RU" sz="2200" dirty="0">
                <a:solidFill>
                  <a:prstClr val="black"/>
                </a:solidFill>
                <a:latin typeface="Arial" panose="020B0604020202020204" pitchFamily="34" charset="0"/>
                <a:ea typeface="Calibri"/>
                <a:cs typeface="Arial" panose="020B0604020202020204" pitchFamily="34" charset="0"/>
              </a:rPr>
              <a:t>верн</a:t>
            </a:r>
            <a:r>
              <a:rPr lang="ru-RU" sz="2200" b="1" dirty="0">
                <a:solidFill>
                  <a:prstClr val="black"/>
                </a:solidFill>
                <a:latin typeface="Arial" panose="020B0604020202020204" pitchFamily="34" charset="0"/>
                <a:ea typeface="Calibri"/>
                <a:cs typeface="Arial" panose="020B0604020202020204" pitchFamily="34" charset="0"/>
              </a:rPr>
              <a:t>ут</a:t>
            </a:r>
            <a:r>
              <a:rPr lang="ru-RU" sz="2200" dirty="0">
                <a:solidFill>
                  <a:prstClr val="black"/>
                </a:solidFill>
                <a:latin typeface="Arial" panose="020B0604020202020204" pitchFamily="34" charset="0"/>
                <a:ea typeface="Calibri"/>
                <a:cs typeface="Arial" panose="020B0604020202020204" pitchFamily="34" charset="0"/>
              </a:rPr>
              <a:t> → </a:t>
            </a:r>
            <a:r>
              <a:rPr lang="ru-RU" sz="2200" dirty="0" err="1">
                <a:solidFill>
                  <a:prstClr val="black"/>
                </a:solidFill>
                <a:latin typeface="Arial" panose="020B0604020202020204" pitchFamily="34" charset="0"/>
                <a:ea typeface="Calibri"/>
                <a:cs typeface="Arial" panose="020B0604020202020204" pitchFamily="34" charset="0"/>
              </a:rPr>
              <a:t>верн</a:t>
            </a:r>
            <a:r>
              <a:rPr lang="ru-RU" sz="2200" dirty="0">
                <a:solidFill>
                  <a:prstClr val="black"/>
                </a:solidFill>
                <a:latin typeface="Arial" panose="020B0604020202020204" pitchFamily="34" charset="0"/>
                <a:ea typeface="Calibri"/>
                <a:cs typeface="Arial" panose="020B0604020202020204" pitchFamily="34" charset="0"/>
              </a:rPr>
              <a:t> </a:t>
            </a:r>
            <a:r>
              <a:rPr lang="cs-CZ" sz="2200" b="1" dirty="0">
                <a:solidFill>
                  <a:prstClr val="black"/>
                </a:solidFill>
                <a:latin typeface="Arial" panose="020B0604020202020204" pitchFamily="34" charset="0"/>
                <a:ea typeface="Calibri"/>
                <a:cs typeface="Arial" panose="020B0604020202020204" pitchFamily="34" charset="0"/>
              </a:rPr>
              <a:t>Ø</a:t>
            </a:r>
            <a:r>
              <a:rPr lang="ru-RU" sz="2200" dirty="0">
                <a:solidFill>
                  <a:prstClr val="black"/>
                </a:solidFill>
                <a:latin typeface="Arial" panose="020B0604020202020204" pitchFamily="34" charset="0"/>
                <a:ea typeface="Calibri"/>
                <a:cs typeface="Arial" panose="020B0604020202020204" pitchFamily="34" charset="0"/>
              </a:rPr>
              <a:t>, рису</a:t>
            </a:r>
            <a:r>
              <a:rPr lang="ru-RU" sz="2200" b="1" dirty="0">
                <a:solidFill>
                  <a:prstClr val="black"/>
                </a:solidFill>
                <a:latin typeface="Arial" panose="020B0604020202020204" pitchFamily="34" charset="0"/>
                <a:ea typeface="Calibri"/>
                <a:cs typeface="Arial" panose="020B0604020202020204" pitchFamily="34" charset="0"/>
              </a:rPr>
              <a:t>ют</a:t>
            </a:r>
            <a:r>
              <a:rPr lang="ru-RU" sz="2200" dirty="0">
                <a:solidFill>
                  <a:prstClr val="black"/>
                </a:solidFill>
                <a:latin typeface="Arial" panose="020B0604020202020204" pitchFamily="34" charset="0"/>
                <a:ea typeface="Calibri"/>
                <a:cs typeface="Arial" panose="020B0604020202020204" pitchFamily="34" charset="0"/>
              </a:rPr>
              <a:t> → рис</a:t>
            </a:r>
            <a:r>
              <a:rPr lang="ru-RU" sz="2200" b="1" dirty="0">
                <a:solidFill>
                  <a:prstClr val="black"/>
                </a:solidFill>
                <a:latin typeface="Arial" panose="020B0604020202020204" pitchFamily="34" charset="0"/>
                <a:ea typeface="Calibri"/>
                <a:cs typeface="Arial" panose="020B0604020202020204" pitchFamily="34" charset="0"/>
              </a:rPr>
              <a:t>у</a:t>
            </a:r>
            <a:r>
              <a:rPr lang="cs-CZ" sz="2200" b="1" dirty="0">
                <a:solidFill>
                  <a:prstClr val="black"/>
                </a:solidFill>
                <a:latin typeface="Arial" panose="020B0604020202020204" pitchFamily="34" charset="0"/>
                <a:ea typeface="Calibri"/>
                <a:cs typeface="Arial" panose="020B0604020202020204" pitchFamily="34" charset="0"/>
              </a:rPr>
              <a:t>j</a:t>
            </a:r>
            <a:r>
              <a:rPr lang="cs-CZ" sz="2200" dirty="0">
                <a:solidFill>
                  <a:prstClr val="black"/>
                </a:solidFill>
                <a:latin typeface="Arial" panose="020B0604020202020204" pitchFamily="34" charset="0"/>
                <a:ea typeface="Calibri"/>
                <a:cs typeface="Arial" panose="020B0604020202020204" pitchFamily="34" charset="0"/>
              </a:rPr>
              <a:t> </a:t>
            </a:r>
            <a:r>
              <a:rPr lang="cs-CZ" sz="2200" b="1" dirty="0">
                <a:solidFill>
                  <a:prstClr val="black"/>
                </a:solidFill>
                <a:latin typeface="Arial" panose="020B0604020202020204" pitchFamily="34" charset="0"/>
                <a:ea typeface="Calibri"/>
                <a:cs typeface="Arial" panose="020B0604020202020204" pitchFamily="34" charset="0"/>
              </a:rPr>
              <a:t>UJ </a:t>
            </a:r>
            <a:r>
              <a:rPr lang="ru-RU" sz="2200" dirty="0">
                <a:solidFill>
                  <a:prstClr val="black"/>
                </a:solidFill>
                <a:latin typeface="Arial" panose="020B0604020202020204" pitchFamily="34" charset="0"/>
                <a:ea typeface="Calibri"/>
                <a:cs typeface="Arial" panose="020B0604020202020204" pitchFamily="34" charset="0"/>
              </a:rPr>
              <a:t>(напр. повелительное накл., деепричастия НСВ)</a:t>
            </a:r>
            <a:endParaRPr lang="cs-CZ" sz="2200" dirty="0">
              <a:solidFill>
                <a:prstClr val="black"/>
              </a:solidFill>
              <a:latin typeface="Arial" panose="020B0604020202020204" pitchFamily="34" charset="0"/>
              <a:ea typeface="Calibri"/>
              <a:cs typeface="Arial" panose="020B0604020202020204" pitchFamily="34" charset="0"/>
            </a:endParaRPr>
          </a:p>
          <a:p>
            <a:pPr marL="274320" lvl="0" indent="-274320">
              <a:spcBef>
                <a:spcPct val="20000"/>
              </a:spcBef>
              <a:buClr>
                <a:srgbClr val="A7EA52"/>
              </a:buClr>
              <a:buSzPct val="95000"/>
              <a:buFont typeface="Wingdings 2"/>
              <a:buChar char=""/>
            </a:pPr>
            <a:r>
              <a:rPr lang="ru-RU" sz="2200" b="1" dirty="0">
                <a:solidFill>
                  <a:prstClr val="black"/>
                </a:solidFill>
                <a:latin typeface="Arial" panose="020B0604020202020204" pitchFamily="34" charset="0"/>
                <a:ea typeface="Calibri"/>
                <a:cs typeface="Arial" panose="020B0604020202020204" pitchFamily="34" charset="0"/>
              </a:rPr>
              <a:t>ОП: от инфинитива:</a:t>
            </a:r>
            <a:r>
              <a:rPr lang="ru-RU" sz="2200" dirty="0">
                <a:solidFill>
                  <a:prstClr val="black"/>
                </a:solidFill>
                <a:latin typeface="Arial" panose="020B0604020202020204" pitchFamily="34" charset="0"/>
                <a:ea typeface="Calibri"/>
                <a:cs typeface="Arial" panose="020B0604020202020204" pitchFamily="34" charset="0"/>
              </a:rPr>
              <a:t> беседова</a:t>
            </a:r>
            <a:r>
              <a:rPr lang="ru-RU" sz="2200" b="1" dirty="0">
                <a:solidFill>
                  <a:prstClr val="black"/>
                </a:solidFill>
                <a:latin typeface="Arial" panose="020B0604020202020204" pitchFamily="34" charset="0"/>
                <a:ea typeface="Calibri"/>
                <a:cs typeface="Arial" panose="020B0604020202020204" pitchFamily="34" charset="0"/>
              </a:rPr>
              <a:t>ть</a:t>
            </a:r>
            <a:r>
              <a:rPr lang="ru-RU" sz="2200" dirty="0">
                <a:solidFill>
                  <a:prstClr val="black"/>
                </a:solidFill>
                <a:latin typeface="Arial" panose="020B0604020202020204" pitchFamily="34" charset="0"/>
                <a:ea typeface="Calibri"/>
                <a:cs typeface="Arial" panose="020B0604020202020204" pitchFamily="34" charset="0"/>
              </a:rPr>
              <a:t> → </a:t>
            </a:r>
            <a:r>
              <a:rPr lang="ru-RU" sz="2200" dirty="0" err="1">
                <a:solidFill>
                  <a:prstClr val="black"/>
                </a:solidFill>
                <a:latin typeface="Arial" panose="020B0604020202020204" pitchFamily="34" charset="0"/>
                <a:ea typeface="Calibri"/>
                <a:cs typeface="Arial" panose="020B0604020202020204" pitchFamily="34" charset="0"/>
              </a:rPr>
              <a:t>бесед</a:t>
            </a:r>
            <a:r>
              <a:rPr lang="ru-RU" sz="2200" b="1" dirty="0" err="1">
                <a:solidFill>
                  <a:prstClr val="black"/>
                </a:solidFill>
                <a:latin typeface="Arial" panose="020B0604020202020204" pitchFamily="34" charset="0"/>
                <a:ea typeface="Calibri"/>
                <a:cs typeface="Arial" panose="020B0604020202020204" pitchFamily="34" charset="0"/>
              </a:rPr>
              <a:t>ова</a:t>
            </a:r>
            <a:r>
              <a:rPr lang="ru-RU" sz="2200" dirty="0">
                <a:solidFill>
                  <a:prstClr val="black"/>
                </a:solidFill>
                <a:latin typeface="Arial" panose="020B0604020202020204" pitchFamily="34" charset="0"/>
                <a:ea typeface="Calibri"/>
                <a:cs typeface="Arial" panose="020B0604020202020204" pitchFamily="34" charset="0"/>
              </a:rPr>
              <a:t>,  дума</a:t>
            </a:r>
            <a:r>
              <a:rPr lang="ru-RU" sz="2200" b="1" dirty="0">
                <a:solidFill>
                  <a:prstClr val="black"/>
                </a:solidFill>
                <a:latin typeface="Arial" panose="020B0604020202020204" pitchFamily="34" charset="0"/>
                <a:ea typeface="Calibri"/>
                <a:cs typeface="Arial" panose="020B0604020202020204" pitchFamily="34" charset="0"/>
              </a:rPr>
              <a:t>ть</a:t>
            </a:r>
            <a:r>
              <a:rPr lang="ru-RU" sz="2200" dirty="0">
                <a:solidFill>
                  <a:prstClr val="black"/>
                </a:solidFill>
                <a:latin typeface="Arial" panose="020B0604020202020204" pitchFamily="34" charset="0"/>
                <a:ea typeface="Calibri"/>
                <a:cs typeface="Arial" panose="020B0604020202020204" pitchFamily="34" charset="0"/>
              </a:rPr>
              <a:t> → дум</a:t>
            </a:r>
            <a:r>
              <a:rPr lang="ru-RU" sz="2200" b="1" dirty="0">
                <a:solidFill>
                  <a:prstClr val="black"/>
                </a:solidFill>
                <a:latin typeface="Arial" panose="020B0604020202020204" pitchFamily="34" charset="0"/>
                <a:ea typeface="Calibri"/>
                <a:cs typeface="Arial" panose="020B0604020202020204" pitchFamily="34" charset="0"/>
              </a:rPr>
              <a:t>а </a:t>
            </a:r>
            <a:r>
              <a:rPr lang="ru-RU" sz="2200" dirty="0">
                <a:solidFill>
                  <a:prstClr val="black"/>
                </a:solidFill>
                <a:latin typeface="Arial" panose="020B0604020202020204" pitchFamily="34" charset="0"/>
                <a:ea typeface="Calibri"/>
                <a:cs typeface="Arial" panose="020B0604020202020204" pitchFamily="34" charset="0"/>
              </a:rPr>
              <a:t>(напр. сослагательное. накл., причастия </a:t>
            </a:r>
            <a:r>
              <a:rPr lang="ru-RU" sz="2200" dirty="0" err="1">
                <a:solidFill>
                  <a:prstClr val="black"/>
                </a:solidFill>
                <a:latin typeface="Arial" panose="020B0604020202020204" pitchFamily="34" charset="0"/>
                <a:ea typeface="Calibri"/>
                <a:cs typeface="Arial" panose="020B0604020202020204" pitchFamily="34" charset="0"/>
              </a:rPr>
              <a:t>прош</a:t>
            </a:r>
            <a:r>
              <a:rPr lang="ru-RU" sz="2200" dirty="0">
                <a:solidFill>
                  <a:prstClr val="black"/>
                </a:solidFill>
                <a:latin typeface="Arial" panose="020B0604020202020204" pitchFamily="34" charset="0"/>
                <a:ea typeface="Calibri"/>
                <a:cs typeface="Arial" panose="020B0604020202020204" pitchFamily="34" charset="0"/>
              </a:rPr>
              <a:t>. </a:t>
            </a:r>
            <a:r>
              <a:rPr lang="ru-RU" sz="2200" dirty="0" err="1">
                <a:solidFill>
                  <a:prstClr val="black"/>
                </a:solidFill>
                <a:latin typeface="Arial" panose="020B0604020202020204" pitchFamily="34" charset="0"/>
                <a:ea typeface="Calibri"/>
                <a:cs typeface="Arial" panose="020B0604020202020204" pitchFamily="34" charset="0"/>
              </a:rPr>
              <a:t>вр</a:t>
            </a:r>
            <a:r>
              <a:rPr lang="ru-RU" sz="2200" dirty="0">
                <a:solidFill>
                  <a:prstClr val="black"/>
                </a:solidFill>
                <a:latin typeface="Arial" panose="020B0604020202020204" pitchFamily="34" charset="0"/>
                <a:ea typeface="Calibri"/>
                <a:cs typeface="Arial" panose="020B0604020202020204" pitchFamily="34" charset="0"/>
              </a:rPr>
              <a:t>.)</a:t>
            </a:r>
            <a:endParaRPr lang="cs-CZ" sz="2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469770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
      <a:dk1>
        <a:srgbClr val="000000"/>
      </a:dk1>
      <a:lt1>
        <a:srgbClr val="FFFFFF"/>
      </a:lt1>
      <a:dk2>
        <a:srgbClr val="243841"/>
      </a:dk2>
      <a:lt2>
        <a:srgbClr val="E8E6E2"/>
      </a:lt2>
      <a:accent1>
        <a:srgbClr val="889CD5"/>
      </a:accent1>
      <a:accent2>
        <a:srgbClr val="6BACCB"/>
      </a:accent2>
      <a:accent3>
        <a:srgbClr val="6FAEA8"/>
      </a:accent3>
      <a:accent4>
        <a:srgbClr val="60B288"/>
      </a:accent4>
      <a:accent5>
        <a:srgbClr val="68B36D"/>
      </a:accent5>
      <a:accent6>
        <a:srgbClr val="7CB25F"/>
      </a:accent6>
      <a:hlink>
        <a:srgbClr val="908157"/>
      </a:hlink>
      <a:folHlink>
        <a:srgbClr val="7F7F7F"/>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docProps/app.xml><?xml version="1.0" encoding="utf-8"?>
<Properties xmlns="http://schemas.openxmlformats.org/officeDocument/2006/extended-properties" xmlns:vt="http://schemas.openxmlformats.org/officeDocument/2006/docPropsVTypes">
  <TotalTime>475</TotalTime>
  <Words>6700</Words>
  <Application>Microsoft Office PowerPoint</Application>
  <PresentationFormat>Širokoúhlá obrazovka</PresentationFormat>
  <Paragraphs>526</Paragraphs>
  <Slides>67</Slides>
  <Notes>0</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67</vt:i4>
      </vt:variant>
    </vt:vector>
  </HeadingPairs>
  <TitlesOfParts>
    <vt:vector size="75" baseType="lpstr">
      <vt:lpstr>Arial</vt:lpstr>
      <vt:lpstr>Constantia</vt:lpstr>
      <vt:lpstr>Courier New</vt:lpstr>
      <vt:lpstr>Garamond</vt:lpstr>
      <vt:lpstr>Times New Roman</vt:lpstr>
      <vt:lpstr>Wingdings</vt:lpstr>
      <vt:lpstr>Wingdings 2</vt:lpstr>
      <vt:lpstr>SavonVTI</vt:lpstr>
      <vt:lpstr>Jazyková cvičení V</vt:lpstr>
      <vt:lpstr>Prezentace aplikace PowerPoint</vt:lpstr>
      <vt:lpstr>Грамматические признаки глагола</vt:lpstr>
      <vt:lpstr>Prezentace aplikace PowerPoint</vt:lpstr>
      <vt:lpstr>Prezentace aplikace PowerPoint</vt:lpstr>
      <vt:lpstr>Prezentace aplikace PowerPoint</vt:lpstr>
      <vt:lpstr>Prezentace aplikace PowerPoint</vt:lpstr>
      <vt:lpstr>Prezentace aplikace PowerPoint</vt:lpstr>
      <vt:lpstr>Лицо и число глагола</vt:lpstr>
      <vt:lpstr>Классы глагола</vt:lpstr>
      <vt:lpstr>СПРЯЖЕНИЕ ГЛАГОЛА</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Формы будущего времени от глаголов несовершенного вида образуются сходным образом.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Категория вида глагола</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Jazyková cvičení V</dc:title>
  <dc:creator>Veronika</dc:creator>
  <cp:lastModifiedBy>Veronika Stranz-Nikitina</cp:lastModifiedBy>
  <cp:revision>19</cp:revision>
  <cp:lastPrinted>2019-09-24T09:58:34Z</cp:lastPrinted>
  <dcterms:created xsi:type="dcterms:W3CDTF">2019-09-13T13:07:40Z</dcterms:created>
  <dcterms:modified xsi:type="dcterms:W3CDTF">2021-10-06T14:26:47Z</dcterms:modified>
</cp:coreProperties>
</file>