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72" r:id="rId2"/>
    <p:sldId id="273" r:id="rId3"/>
    <p:sldId id="274" r:id="rId4"/>
    <p:sldId id="294" r:id="rId5"/>
    <p:sldId id="295" r:id="rId6"/>
    <p:sldId id="296" r:id="rId7"/>
    <p:sldId id="276" r:id="rId8"/>
    <p:sldId id="277" r:id="rId9"/>
    <p:sldId id="278" r:id="rId10"/>
    <p:sldId id="279" r:id="rId11"/>
    <p:sldId id="280" r:id="rId12"/>
    <p:sldId id="281" r:id="rId13"/>
    <p:sldId id="282" r:id="rId14"/>
    <p:sldId id="283" r:id="rId15"/>
    <p:sldId id="284" r:id="rId16"/>
    <p:sldId id="287" r:id="rId17"/>
    <p:sldId id="289" r:id="rId18"/>
    <p:sldId id="290" r:id="rId19"/>
    <p:sldId id="293" r:id="rId20"/>
    <p:sldId id="259" r:id="rId21"/>
    <p:sldId id="260" r:id="rId22"/>
    <p:sldId id="262" r:id="rId23"/>
    <p:sldId id="263" r:id="rId24"/>
    <p:sldId id="264" r:id="rId25"/>
    <p:sldId id="265" r:id="rId26"/>
    <p:sldId id="266" r:id="rId27"/>
    <p:sldId id="267" r:id="rId28"/>
    <p:sldId id="268" r:id="rId29"/>
    <p:sldId id="269" r:id="rId30"/>
    <p:sldId id="270" r:id="rId31"/>
    <p:sldId id="271" r:id="rId32"/>
    <p:sldId id="298" r:id="rId33"/>
    <p:sldId id="297" r:id="rId34"/>
    <p:sldId id="299" r:id="rId35"/>
    <p:sldId id="300" r:id="rId36"/>
    <p:sldId id="257" r:id="rId3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22" d="100"/>
          <a:sy n="122" d="100"/>
        </p:scale>
        <p:origin x="96" y="294"/>
      </p:cViewPr>
      <p:guideLst/>
    </p:cSldViewPr>
  </p:slideViewPr>
  <p:notesTextViewPr>
    <p:cViewPr>
      <p:scale>
        <a:sx n="1" d="1"/>
        <a:sy n="1" d="1"/>
      </p:scale>
      <p:origin x="0" y="0"/>
    </p:cViewPr>
  </p:notesTextViewPr>
  <p:sorterViewPr>
    <p:cViewPr>
      <p:scale>
        <a:sx n="125" d="100"/>
        <a:sy n="125" d="100"/>
      </p:scale>
      <p:origin x="0" y="-59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A9FC8C-5FDF-4251-AF84-5B2D216660D7}" type="datetimeFigureOut">
              <a:rPr lang="cs-CZ" smtClean="0"/>
              <a:t>02.05.2024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2A72C8-D4E4-4D74-AA35-41E8149D1258}" type="slidenum">
              <a:rPr lang="cs-CZ" smtClean="0"/>
              <a:t>‹#›</a:t>
            </a:fld>
            <a:endParaRPr lang="cs-CZ"/>
          </a:p>
        </p:txBody>
      </p:sp>
    </p:spTree>
    <p:extLst>
      <p:ext uri="{BB962C8B-B14F-4D97-AF65-F5344CB8AC3E}">
        <p14:creationId xmlns:p14="http://schemas.microsoft.com/office/powerpoint/2010/main" val="3147012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21A7C7-EDEF-4ED4-95FB-A0479390B6BB}" type="slidenum">
              <a:rPr lang="cs-CZ" altLang="cs-CZ"/>
              <a:pPr/>
              <a:t>7</a:t>
            </a:fld>
            <a:endParaRPr lang="cs-CZ" altLang="cs-CZ"/>
          </a:p>
        </p:txBody>
      </p:sp>
      <p:sp>
        <p:nvSpPr>
          <p:cNvPr id="68610" name="Rectangle 2"/>
          <p:cNvSpPr>
            <a:spLocks noGrp="1" noRot="1" noChangeAspect="1" noChangeArrowheads="1" noTextEdit="1"/>
          </p:cNvSpPr>
          <p:nvPr>
            <p:ph type="sldImg"/>
          </p:nvPr>
        </p:nvSpPr>
        <p:spPr>
          <a:xfrm>
            <a:off x="139700" y="768350"/>
            <a:ext cx="6819900" cy="3836988"/>
          </a:xfrm>
          <a:ln/>
        </p:spPr>
      </p:sp>
      <p:sp>
        <p:nvSpPr>
          <p:cNvPr id="6861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764536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AE701D-2DE0-451E-8504-10E0B2E37A68}" type="slidenum">
              <a:rPr lang="cs-CZ" altLang="cs-CZ"/>
              <a:pPr/>
              <a:t>16</a:t>
            </a:fld>
            <a:endParaRPr lang="cs-CZ" altLang="cs-CZ"/>
          </a:p>
        </p:txBody>
      </p:sp>
      <p:sp>
        <p:nvSpPr>
          <p:cNvPr id="123906" name="Rectangle 2"/>
          <p:cNvSpPr>
            <a:spLocks noGrp="1" noRot="1" noChangeAspect="1" noChangeArrowheads="1" noTextEdit="1"/>
          </p:cNvSpPr>
          <p:nvPr>
            <p:ph type="sldImg"/>
          </p:nvPr>
        </p:nvSpPr>
        <p:spPr>
          <a:xfrm>
            <a:off x="139700" y="768350"/>
            <a:ext cx="6819900" cy="3836988"/>
          </a:xfrm>
          <a:ln/>
        </p:spPr>
      </p:sp>
      <p:sp>
        <p:nvSpPr>
          <p:cNvPr id="12390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052222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2126BD-B482-4F75-B315-9141FB98FC8E}" type="slidenum">
              <a:rPr lang="cs-CZ" altLang="cs-CZ"/>
              <a:pPr/>
              <a:t>17</a:t>
            </a:fld>
            <a:endParaRPr lang="cs-CZ" altLang="cs-CZ"/>
          </a:p>
        </p:txBody>
      </p:sp>
      <p:sp>
        <p:nvSpPr>
          <p:cNvPr id="130050" name="Rectangle 2"/>
          <p:cNvSpPr>
            <a:spLocks noGrp="1" noRot="1" noChangeAspect="1" noChangeArrowheads="1" noTextEdit="1"/>
          </p:cNvSpPr>
          <p:nvPr>
            <p:ph type="sldImg"/>
          </p:nvPr>
        </p:nvSpPr>
        <p:spPr>
          <a:xfrm>
            <a:off x="139700" y="768350"/>
            <a:ext cx="6819900" cy="3836988"/>
          </a:xfrm>
          <a:ln/>
        </p:spPr>
      </p:sp>
      <p:sp>
        <p:nvSpPr>
          <p:cNvPr id="13005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494072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D084AC-2805-4A80-ADBE-B55C321FD166}" type="slidenum">
              <a:rPr lang="cs-CZ" altLang="cs-CZ"/>
              <a:pPr/>
              <a:t>18</a:t>
            </a:fld>
            <a:endParaRPr lang="cs-CZ" altLang="cs-CZ"/>
          </a:p>
        </p:txBody>
      </p:sp>
      <p:sp>
        <p:nvSpPr>
          <p:cNvPr id="132098" name="Rectangle 2"/>
          <p:cNvSpPr>
            <a:spLocks noGrp="1" noRot="1" noChangeAspect="1" noChangeArrowheads="1" noTextEdit="1"/>
          </p:cNvSpPr>
          <p:nvPr>
            <p:ph type="sldImg"/>
          </p:nvPr>
        </p:nvSpPr>
        <p:spPr>
          <a:xfrm>
            <a:off x="139700" y="768350"/>
            <a:ext cx="6819900" cy="3836988"/>
          </a:xfrm>
          <a:ln/>
        </p:spPr>
      </p:sp>
      <p:sp>
        <p:nvSpPr>
          <p:cNvPr id="1320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802890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C87018-2236-4AC5-8B0F-918D8C7A4996}" type="slidenum">
              <a:rPr lang="cs-CZ" altLang="cs-CZ"/>
              <a:pPr/>
              <a:t>19</a:t>
            </a:fld>
            <a:endParaRPr lang="cs-CZ" altLang="cs-CZ"/>
          </a:p>
        </p:txBody>
      </p:sp>
      <p:sp>
        <p:nvSpPr>
          <p:cNvPr id="138242" name="Rectangle 2"/>
          <p:cNvSpPr>
            <a:spLocks noGrp="1" noRot="1" noChangeAspect="1" noChangeArrowheads="1" noTextEdit="1"/>
          </p:cNvSpPr>
          <p:nvPr>
            <p:ph type="sldImg"/>
          </p:nvPr>
        </p:nvSpPr>
        <p:spPr>
          <a:xfrm>
            <a:off x="139700" y="768350"/>
            <a:ext cx="6819900" cy="3836988"/>
          </a:xfrm>
          <a:ln/>
        </p:spPr>
      </p:sp>
      <p:sp>
        <p:nvSpPr>
          <p:cNvPr id="13824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594365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2169956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3964380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2428114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144095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434124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3574162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59D39F-004B-44DE-A317-9782AB12D97F}" type="slidenum">
              <a:rPr lang="cs-CZ" altLang="cs-CZ"/>
              <a:pPr/>
              <a:t>8</a:t>
            </a:fld>
            <a:endParaRPr lang="cs-CZ" altLang="cs-CZ"/>
          </a:p>
        </p:txBody>
      </p:sp>
      <p:sp>
        <p:nvSpPr>
          <p:cNvPr id="91138" name="Rectangle 2"/>
          <p:cNvSpPr>
            <a:spLocks noGrp="1" noRot="1" noChangeAspect="1" noChangeArrowheads="1" noTextEdit="1"/>
          </p:cNvSpPr>
          <p:nvPr>
            <p:ph type="sldImg"/>
          </p:nvPr>
        </p:nvSpPr>
        <p:spPr>
          <a:xfrm>
            <a:off x="139700" y="768350"/>
            <a:ext cx="6819900" cy="3836988"/>
          </a:xfrm>
          <a:ln/>
        </p:spPr>
      </p:sp>
      <p:sp>
        <p:nvSpPr>
          <p:cNvPr id="9113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094321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89565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3814179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1428404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2044828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1755336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cs-CZ"/>
          </a:p>
        </p:txBody>
      </p:sp>
    </p:spTree>
    <p:extLst>
      <p:ext uri="{BB962C8B-B14F-4D97-AF65-F5344CB8AC3E}">
        <p14:creationId xmlns:p14="http://schemas.microsoft.com/office/powerpoint/2010/main" val="4153328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A3A3C6-DEAD-436A-A15E-0A5C40522B5C}" type="slidenum">
              <a:rPr lang="cs-CZ" altLang="cs-CZ"/>
              <a:pPr/>
              <a:t>9</a:t>
            </a:fld>
            <a:endParaRPr lang="cs-CZ" altLang="cs-CZ"/>
          </a:p>
        </p:txBody>
      </p:sp>
      <p:sp>
        <p:nvSpPr>
          <p:cNvPr id="97282" name="Rectangle 2"/>
          <p:cNvSpPr>
            <a:spLocks noGrp="1" noRot="1" noChangeAspect="1" noChangeArrowheads="1" noTextEdit="1"/>
          </p:cNvSpPr>
          <p:nvPr>
            <p:ph type="sldImg"/>
          </p:nvPr>
        </p:nvSpPr>
        <p:spPr>
          <a:xfrm>
            <a:off x="139700" y="768350"/>
            <a:ext cx="6819900" cy="3836988"/>
          </a:xfrm>
          <a:ln/>
        </p:spPr>
      </p:sp>
      <p:sp>
        <p:nvSpPr>
          <p:cNvPr id="9728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971667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0CDAF-EE4B-4FB4-8C66-8CEF1984BEB7}" type="slidenum">
              <a:rPr lang="cs-CZ" altLang="cs-CZ"/>
              <a:pPr/>
              <a:t>10</a:t>
            </a:fld>
            <a:endParaRPr lang="cs-CZ" altLang="cs-CZ"/>
          </a:p>
        </p:txBody>
      </p:sp>
      <p:sp>
        <p:nvSpPr>
          <p:cNvPr id="99330" name="Rectangle 2"/>
          <p:cNvSpPr>
            <a:spLocks noGrp="1" noRot="1" noChangeAspect="1" noChangeArrowheads="1" noTextEdit="1"/>
          </p:cNvSpPr>
          <p:nvPr>
            <p:ph type="sldImg"/>
          </p:nvPr>
        </p:nvSpPr>
        <p:spPr>
          <a:xfrm>
            <a:off x="139700" y="768350"/>
            <a:ext cx="6819900" cy="3836988"/>
          </a:xfrm>
          <a:ln/>
        </p:spPr>
      </p:sp>
      <p:sp>
        <p:nvSpPr>
          <p:cNvPr id="993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588692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020BC4-1992-40F6-902B-29F8006FF25F}" type="slidenum">
              <a:rPr lang="cs-CZ" altLang="cs-CZ"/>
              <a:pPr/>
              <a:t>11</a:t>
            </a:fld>
            <a:endParaRPr lang="cs-CZ" altLang="cs-CZ"/>
          </a:p>
        </p:txBody>
      </p:sp>
      <p:sp>
        <p:nvSpPr>
          <p:cNvPr id="103426" name="Rectangle 2"/>
          <p:cNvSpPr>
            <a:spLocks noGrp="1" noRot="1" noChangeAspect="1" noChangeArrowheads="1" noTextEdit="1"/>
          </p:cNvSpPr>
          <p:nvPr>
            <p:ph type="sldImg"/>
          </p:nvPr>
        </p:nvSpPr>
        <p:spPr>
          <a:xfrm>
            <a:off x="139700" y="768350"/>
            <a:ext cx="6819900" cy="3836988"/>
          </a:xfrm>
          <a:ln/>
        </p:spPr>
      </p:sp>
      <p:sp>
        <p:nvSpPr>
          <p:cNvPr id="10342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629291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9C4313-2744-4E76-8B52-F52A267DA404}" type="slidenum">
              <a:rPr lang="cs-CZ" altLang="cs-CZ"/>
              <a:pPr/>
              <a:t>12</a:t>
            </a:fld>
            <a:endParaRPr lang="cs-CZ" altLang="cs-CZ"/>
          </a:p>
        </p:txBody>
      </p:sp>
      <p:sp>
        <p:nvSpPr>
          <p:cNvPr id="111618" name="Rectangle 2"/>
          <p:cNvSpPr>
            <a:spLocks noGrp="1" noRot="1" noChangeAspect="1" noChangeArrowheads="1" noTextEdit="1"/>
          </p:cNvSpPr>
          <p:nvPr>
            <p:ph type="sldImg"/>
          </p:nvPr>
        </p:nvSpPr>
        <p:spPr>
          <a:xfrm>
            <a:off x="139700" y="768350"/>
            <a:ext cx="6819900" cy="3836988"/>
          </a:xfrm>
          <a:ln/>
        </p:spPr>
      </p:sp>
      <p:sp>
        <p:nvSpPr>
          <p:cNvPr id="11161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292484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C56159-5EFA-4FF3-B9BF-A5B804D3BA75}" type="slidenum">
              <a:rPr lang="cs-CZ" altLang="cs-CZ"/>
              <a:pPr/>
              <a:t>13</a:t>
            </a:fld>
            <a:endParaRPr lang="cs-CZ" altLang="cs-CZ"/>
          </a:p>
        </p:txBody>
      </p:sp>
      <p:sp>
        <p:nvSpPr>
          <p:cNvPr id="107522" name="Rectangle 2"/>
          <p:cNvSpPr>
            <a:spLocks noGrp="1" noRot="1" noChangeAspect="1" noChangeArrowheads="1" noTextEdit="1"/>
          </p:cNvSpPr>
          <p:nvPr>
            <p:ph type="sldImg"/>
          </p:nvPr>
        </p:nvSpPr>
        <p:spPr>
          <a:xfrm>
            <a:off x="139700" y="768350"/>
            <a:ext cx="6819900" cy="3836988"/>
          </a:xfrm>
          <a:ln/>
        </p:spPr>
      </p:sp>
      <p:sp>
        <p:nvSpPr>
          <p:cNvPr id="1075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681505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9DFBD6-66E3-41F6-A2A0-6C65E91F101A}" type="slidenum">
              <a:rPr lang="cs-CZ" altLang="cs-CZ"/>
              <a:pPr/>
              <a:t>14</a:t>
            </a:fld>
            <a:endParaRPr lang="cs-CZ" altLang="cs-CZ"/>
          </a:p>
        </p:txBody>
      </p:sp>
      <p:sp>
        <p:nvSpPr>
          <p:cNvPr id="109570" name="Rectangle 2"/>
          <p:cNvSpPr>
            <a:spLocks noGrp="1" noRot="1" noChangeAspect="1" noChangeArrowheads="1" noTextEdit="1"/>
          </p:cNvSpPr>
          <p:nvPr>
            <p:ph type="sldImg"/>
          </p:nvPr>
        </p:nvSpPr>
        <p:spPr>
          <a:xfrm>
            <a:off x="139700" y="768350"/>
            <a:ext cx="6819900" cy="3836988"/>
          </a:xfrm>
          <a:ln/>
        </p:spPr>
      </p:sp>
      <p:sp>
        <p:nvSpPr>
          <p:cNvPr id="10957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156953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C24A9E-1F17-4C4C-9317-150251659791}" type="slidenum">
              <a:rPr lang="cs-CZ" altLang="cs-CZ"/>
              <a:pPr/>
              <a:t>15</a:t>
            </a:fld>
            <a:endParaRPr lang="cs-CZ" altLang="cs-CZ"/>
          </a:p>
        </p:txBody>
      </p:sp>
      <p:sp>
        <p:nvSpPr>
          <p:cNvPr id="115714" name="Rectangle 2"/>
          <p:cNvSpPr>
            <a:spLocks noGrp="1" noRot="1" noChangeAspect="1" noChangeArrowheads="1" noTextEdit="1"/>
          </p:cNvSpPr>
          <p:nvPr>
            <p:ph type="sldImg"/>
          </p:nvPr>
        </p:nvSpPr>
        <p:spPr>
          <a:xfrm>
            <a:off x="139700" y="768350"/>
            <a:ext cx="6819900" cy="3836988"/>
          </a:xfrm>
          <a:ln/>
        </p:spPr>
      </p:sp>
      <p:sp>
        <p:nvSpPr>
          <p:cNvPr id="11571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978204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91679501-A5D6-431D-BFD7-D0B8EB208266}" type="datetimeFigureOut">
              <a:rPr lang="cs-CZ" smtClean="0"/>
              <a:t>02.05.2024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16AF82-DEEF-486B-88FD-3916F117B06D}" type="slidenum">
              <a:rPr lang="cs-CZ" smtClean="0"/>
              <a:t>‹#›</a:t>
            </a:fld>
            <a:endParaRPr lang="cs-CZ"/>
          </a:p>
        </p:txBody>
      </p:sp>
    </p:spTree>
    <p:extLst>
      <p:ext uri="{BB962C8B-B14F-4D97-AF65-F5344CB8AC3E}">
        <p14:creationId xmlns:p14="http://schemas.microsoft.com/office/powerpoint/2010/main" val="318290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1679501-A5D6-431D-BFD7-D0B8EB208266}" type="datetimeFigureOut">
              <a:rPr lang="cs-CZ" smtClean="0"/>
              <a:t>02.05.2024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16AF82-DEEF-486B-88FD-3916F117B06D}" type="slidenum">
              <a:rPr lang="cs-CZ" smtClean="0"/>
              <a:t>‹#›</a:t>
            </a:fld>
            <a:endParaRPr lang="cs-CZ"/>
          </a:p>
        </p:txBody>
      </p:sp>
    </p:spTree>
    <p:extLst>
      <p:ext uri="{BB962C8B-B14F-4D97-AF65-F5344CB8AC3E}">
        <p14:creationId xmlns:p14="http://schemas.microsoft.com/office/powerpoint/2010/main" val="442136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1679501-A5D6-431D-BFD7-D0B8EB208266}" type="datetimeFigureOut">
              <a:rPr lang="cs-CZ" smtClean="0"/>
              <a:t>02.05.2024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16AF82-DEEF-486B-88FD-3916F117B06D}" type="slidenum">
              <a:rPr lang="cs-CZ" smtClean="0"/>
              <a:t>‹#›</a:t>
            </a:fld>
            <a:endParaRPr lang="cs-CZ"/>
          </a:p>
        </p:txBody>
      </p:sp>
    </p:spTree>
    <p:extLst>
      <p:ext uri="{BB962C8B-B14F-4D97-AF65-F5344CB8AC3E}">
        <p14:creationId xmlns:p14="http://schemas.microsoft.com/office/powerpoint/2010/main" val="3505570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914EF72E-C028-4AF6-B1E4-5957380E96F7}" type="slidenum">
              <a:rPr lang="cs-CZ" altLang="cs-CZ"/>
              <a:pPr>
                <a:defRPr/>
              </a:pPr>
              <a:t>‹#›</a:t>
            </a:fld>
            <a:endParaRPr lang="cs-CZ" altLang="cs-CZ"/>
          </a:p>
        </p:txBody>
      </p:sp>
    </p:spTree>
    <p:extLst>
      <p:ext uri="{BB962C8B-B14F-4D97-AF65-F5344CB8AC3E}">
        <p14:creationId xmlns:p14="http://schemas.microsoft.com/office/powerpoint/2010/main" val="209833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1679501-A5D6-431D-BFD7-D0B8EB208266}" type="datetimeFigureOut">
              <a:rPr lang="cs-CZ" smtClean="0"/>
              <a:t>02.05.2024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16AF82-DEEF-486B-88FD-3916F117B06D}" type="slidenum">
              <a:rPr lang="cs-CZ" smtClean="0"/>
              <a:t>‹#›</a:t>
            </a:fld>
            <a:endParaRPr lang="cs-CZ"/>
          </a:p>
        </p:txBody>
      </p:sp>
    </p:spTree>
    <p:extLst>
      <p:ext uri="{BB962C8B-B14F-4D97-AF65-F5344CB8AC3E}">
        <p14:creationId xmlns:p14="http://schemas.microsoft.com/office/powerpoint/2010/main" val="1160167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91679501-A5D6-431D-BFD7-D0B8EB208266}" type="datetimeFigureOut">
              <a:rPr lang="cs-CZ" smtClean="0"/>
              <a:t>02.05.2024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A16AF82-DEEF-486B-88FD-3916F117B06D}" type="slidenum">
              <a:rPr lang="cs-CZ" smtClean="0"/>
              <a:t>‹#›</a:t>
            </a:fld>
            <a:endParaRPr lang="cs-CZ"/>
          </a:p>
        </p:txBody>
      </p:sp>
    </p:spTree>
    <p:extLst>
      <p:ext uri="{BB962C8B-B14F-4D97-AF65-F5344CB8AC3E}">
        <p14:creationId xmlns:p14="http://schemas.microsoft.com/office/powerpoint/2010/main" val="791971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91679501-A5D6-431D-BFD7-D0B8EB208266}" type="datetimeFigureOut">
              <a:rPr lang="cs-CZ" smtClean="0"/>
              <a:t>02.05.2024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A16AF82-DEEF-486B-88FD-3916F117B06D}" type="slidenum">
              <a:rPr lang="cs-CZ" smtClean="0"/>
              <a:t>‹#›</a:t>
            </a:fld>
            <a:endParaRPr lang="cs-CZ"/>
          </a:p>
        </p:txBody>
      </p:sp>
    </p:spTree>
    <p:extLst>
      <p:ext uri="{BB962C8B-B14F-4D97-AF65-F5344CB8AC3E}">
        <p14:creationId xmlns:p14="http://schemas.microsoft.com/office/powerpoint/2010/main" val="2241568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91679501-A5D6-431D-BFD7-D0B8EB208266}" type="datetimeFigureOut">
              <a:rPr lang="cs-CZ" smtClean="0"/>
              <a:t>02.05.2024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A16AF82-DEEF-486B-88FD-3916F117B06D}" type="slidenum">
              <a:rPr lang="cs-CZ" smtClean="0"/>
              <a:t>‹#›</a:t>
            </a:fld>
            <a:endParaRPr lang="cs-CZ"/>
          </a:p>
        </p:txBody>
      </p:sp>
    </p:spTree>
    <p:extLst>
      <p:ext uri="{BB962C8B-B14F-4D97-AF65-F5344CB8AC3E}">
        <p14:creationId xmlns:p14="http://schemas.microsoft.com/office/powerpoint/2010/main" val="4263441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91679501-A5D6-431D-BFD7-D0B8EB208266}" type="datetimeFigureOut">
              <a:rPr lang="cs-CZ" smtClean="0"/>
              <a:t>02.05.2024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A16AF82-DEEF-486B-88FD-3916F117B06D}" type="slidenum">
              <a:rPr lang="cs-CZ" smtClean="0"/>
              <a:t>‹#›</a:t>
            </a:fld>
            <a:endParaRPr lang="cs-CZ"/>
          </a:p>
        </p:txBody>
      </p:sp>
    </p:spTree>
    <p:extLst>
      <p:ext uri="{BB962C8B-B14F-4D97-AF65-F5344CB8AC3E}">
        <p14:creationId xmlns:p14="http://schemas.microsoft.com/office/powerpoint/2010/main" val="1971763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1679501-A5D6-431D-BFD7-D0B8EB208266}" type="datetimeFigureOut">
              <a:rPr lang="cs-CZ" smtClean="0"/>
              <a:t>02.05.2024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A16AF82-DEEF-486B-88FD-3916F117B06D}" type="slidenum">
              <a:rPr lang="cs-CZ" smtClean="0"/>
              <a:t>‹#›</a:t>
            </a:fld>
            <a:endParaRPr lang="cs-CZ"/>
          </a:p>
        </p:txBody>
      </p:sp>
    </p:spTree>
    <p:extLst>
      <p:ext uri="{BB962C8B-B14F-4D97-AF65-F5344CB8AC3E}">
        <p14:creationId xmlns:p14="http://schemas.microsoft.com/office/powerpoint/2010/main" val="350355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91679501-A5D6-431D-BFD7-D0B8EB208266}" type="datetimeFigureOut">
              <a:rPr lang="cs-CZ" smtClean="0"/>
              <a:t>02.05.2024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A16AF82-DEEF-486B-88FD-3916F117B06D}" type="slidenum">
              <a:rPr lang="cs-CZ" smtClean="0"/>
              <a:t>‹#›</a:t>
            </a:fld>
            <a:endParaRPr lang="cs-CZ"/>
          </a:p>
        </p:txBody>
      </p:sp>
    </p:spTree>
    <p:extLst>
      <p:ext uri="{BB962C8B-B14F-4D97-AF65-F5344CB8AC3E}">
        <p14:creationId xmlns:p14="http://schemas.microsoft.com/office/powerpoint/2010/main" val="414777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91679501-A5D6-431D-BFD7-D0B8EB208266}" type="datetimeFigureOut">
              <a:rPr lang="cs-CZ" smtClean="0"/>
              <a:t>02.05.2024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A16AF82-DEEF-486B-88FD-3916F117B06D}" type="slidenum">
              <a:rPr lang="cs-CZ" smtClean="0"/>
              <a:t>‹#›</a:t>
            </a:fld>
            <a:endParaRPr lang="cs-CZ"/>
          </a:p>
        </p:txBody>
      </p:sp>
    </p:spTree>
    <p:extLst>
      <p:ext uri="{BB962C8B-B14F-4D97-AF65-F5344CB8AC3E}">
        <p14:creationId xmlns:p14="http://schemas.microsoft.com/office/powerpoint/2010/main" val="673746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679501-A5D6-431D-BFD7-D0B8EB208266}" type="datetimeFigureOut">
              <a:rPr lang="cs-CZ" smtClean="0"/>
              <a:t>02.05.2024</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16AF82-DEEF-486B-88FD-3916F117B06D}" type="slidenum">
              <a:rPr lang="cs-CZ" smtClean="0"/>
              <a:t>‹#›</a:t>
            </a:fld>
            <a:endParaRPr lang="cs-CZ"/>
          </a:p>
        </p:txBody>
      </p:sp>
    </p:spTree>
    <p:extLst>
      <p:ext uri="{BB962C8B-B14F-4D97-AF65-F5344CB8AC3E}">
        <p14:creationId xmlns:p14="http://schemas.microsoft.com/office/powerpoint/2010/main" val="2243379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hyperlink" Target="http://www.cdc.gov/meningitis/lab-manual/chpt06-culture-id.html#ref2" TargetMode="Externa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536714" y="487026"/>
            <a:ext cx="11280913" cy="6247864"/>
          </a:xfrm>
          <a:prstGeom prst="rect">
            <a:avLst/>
          </a:prstGeom>
          <a:solidFill>
            <a:schemeClr val="bg1"/>
          </a:solidFill>
          <a:ln w="9525">
            <a:solidFill>
              <a:schemeClr val="tx1"/>
            </a:solidFill>
            <a:miter lim="800000"/>
            <a:headEnd/>
            <a:tailEnd/>
          </a:ln>
          <a:effectLst/>
        </p:spPr>
        <p:txBody>
          <a:bodyPr wrap="square">
            <a:spAutoFit/>
          </a:bodyPr>
          <a:lstStyle/>
          <a:p>
            <a:pPr>
              <a:spcBef>
                <a:spcPct val="50000"/>
              </a:spcBef>
              <a:buFontTx/>
              <a:buChar char="•"/>
            </a:pPr>
            <a:r>
              <a:rPr lang="cs-CZ" sz="3200" dirty="0"/>
              <a:t> </a:t>
            </a:r>
            <a:r>
              <a:rPr lang="cs-CZ" sz="3200" dirty="0" err="1"/>
              <a:t>Haemophilus</a:t>
            </a:r>
            <a:r>
              <a:rPr lang="cs-CZ" sz="3200" dirty="0"/>
              <a:t> genus - </a:t>
            </a:r>
            <a:r>
              <a:rPr lang="cs-CZ" sz="3200" dirty="0" err="1"/>
              <a:t>small</a:t>
            </a:r>
            <a:r>
              <a:rPr lang="cs-CZ" sz="3200" dirty="0"/>
              <a:t>, </a:t>
            </a:r>
            <a:r>
              <a:rPr lang="cs-CZ" sz="3200" dirty="0" err="1"/>
              <a:t>pleomorphic</a:t>
            </a:r>
            <a:r>
              <a:rPr lang="cs-CZ" sz="3200" dirty="0"/>
              <a:t>, gram-negative </a:t>
            </a:r>
            <a:r>
              <a:rPr lang="cs-CZ" sz="3200" dirty="0" err="1"/>
              <a:t>rods</a:t>
            </a:r>
            <a:r>
              <a:rPr lang="cs-CZ" sz="3200" dirty="0"/>
              <a:t> </a:t>
            </a:r>
            <a:r>
              <a:rPr lang="cs-CZ" sz="3200" dirty="0" err="1"/>
              <a:t>or</a:t>
            </a:r>
            <a:r>
              <a:rPr lang="cs-CZ" sz="3200" dirty="0"/>
              <a:t> </a:t>
            </a:r>
            <a:r>
              <a:rPr lang="cs-CZ" sz="3200" dirty="0" err="1"/>
              <a:t>coccobacilli</a:t>
            </a:r>
            <a:r>
              <a:rPr lang="cs-CZ" sz="3200" dirty="0"/>
              <a:t> </a:t>
            </a:r>
            <a:r>
              <a:rPr lang="cs-CZ" sz="3200" dirty="0" err="1"/>
              <a:t>present</a:t>
            </a:r>
            <a:r>
              <a:rPr lang="cs-CZ" sz="3200" dirty="0"/>
              <a:t> on </a:t>
            </a:r>
            <a:r>
              <a:rPr lang="cs-CZ" sz="3200" dirty="0" err="1"/>
              <a:t>the</a:t>
            </a:r>
            <a:r>
              <a:rPr lang="cs-CZ" sz="3200" dirty="0"/>
              <a:t> </a:t>
            </a:r>
            <a:r>
              <a:rPr lang="cs-CZ" sz="3200" dirty="0" err="1"/>
              <a:t>mucous</a:t>
            </a:r>
            <a:r>
              <a:rPr lang="cs-CZ" sz="3200" dirty="0"/>
              <a:t> </a:t>
            </a:r>
            <a:r>
              <a:rPr lang="cs-CZ" sz="3200" dirty="0" err="1"/>
              <a:t>membranes</a:t>
            </a:r>
            <a:r>
              <a:rPr lang="cs-CZ" sz="3200" dirty="0"/>
              <a:t> </a:t>
            </a:r>
            <a:r>
              <a:rPr lang="cs-CZ" sz="3200" dirty="0" err="1"/>
              <a:t>of</a:t>
            </a:r>
            <a:r>
              <a:rPr lang="cs-CZ" sz="3200" dirty="0"/>
              <a:t> </a:t>
            </a:r>
            <a:r>
              <a:rPr lang="cs-CZ" sz="3200" dirty="0" err="1"/>
              <a:t>humans</a:t>
            </a:r>
            <a:r>
              <a:rPr lang="cs-CZ" sz="3200" dirty="0"/>
              <a:t> </a:t>
            </a:r>
          </a:p>
          <a:p>
            <a:pPr>
              <a:spcBef>
                <a:spcPct val="50000"/>
              </a:spcBef>
              <a:buFontTx/>
              <a:buChar char="•"/>
            </a:pPr>
            <a:r>
              <a:rPr lang="cs-CZ" sz="3200" dirty="0"/>
              <a:t> </a:t>
            </a:r>
            <a:r>
              <a:rPr lang="cs-CZ" sz="3200" b="1" i="1" dirty="0" err="1"/>
              <a:t>Haemophilus</a:t>
            </a:r>
            <a:r>
              <a:rPr lang="cs-CZ" sz="3200" b="1" i="1" dirty="0"/>
              <a:t> </a:t>
            </a:r>
            <a:r>
              <a:rPr lang="cs-CZ" sz="3200" b="1" i="1" dirty="0" err="1"/>
              <a:t>influenzae</a:t>
            </a:r>
            <a:r>
              <a:rPr lang="cs-CZ" sz="3200" dirty="0"/>
              <a:t> </a:t>
            </a:r>
            <a:r>
              <a:rPr lang="cs-CZ" sz="3200" dirty="0" err="1"/>
              <a:t>is</a:t>
            </a:r>
            <a:r>
              <a:rPr lang="cs-CZ" sz="3200" dirty="0"/>
              <a:t> </a:t>
            </a:r>
            <a:r>
              <a:rPr lang="cs-CZ" sz="3200" dirty="0" err="1"/>
              <a:t>the</a:t>
            </a:r>
            <a:r>
              <a:rPr lang="cs-CZ" sz="3200" dirty="0"/>
              <a:t> species </a:t>
            </a:r>
            <a:r>
              <a:rPr lang="cs-CZ" sz="3200" b="1" dirty="0"/>
              <a:t>most </a:t>
            </a:r>
            <a:r>
              <a:rPr lang="cs-CZ" sz="3200" b="1" dirty="0" err="1"/>
              <a:t>commonly</a:t>
            </a:r>
            <a:r>
              <a:rPr lang="cs-CZ" sz="3200" b="1" dirty="0"/>
              <a:t> </a:t>
            </a:r>
            <a:r>
              <a:rPr lang="cs-CZ" sz="3200" b="1" dirty="0" err="1"/>
              <a:t>associated</a:t>
            </a:r>
            <a:r>
              <a:rPr lang="cs-CZ" sz="3200" b="1" dirty="0"/>
              <a:t> </a:t>
            </a:r>
            <a:r>
              <a:rPr lang="cs-CZ" sz="3200" b="1" dirty="0" err="1"/>
              <a:t>with</a:t>
            </a:r>
            <a:r>
              <a:rPr lang="cs-CZ" sz="3200" b="1" dirty="0"/>
              <a:t> </a:t>
            </a:r>
            <a:r>
              <a:rPr lang="cs-CZ" sz="3200" b="1" dirty="0" err="1"/>
              <a:t>disease</a:t>
            </a:r>
            <a:r>
              <a:rPr lang="cs-CZ" sz="3200" dirty="0"/>
              <a:t> (meningitis – specimen CSF </a:t>
            </a:r>
            <a:r>
              <a:rPr lang="cs-CZ" sz="3200" dirty="0">
                <a:cs typeface="Arial" pitchFamily="34" charset="0"/>
              </a:rPr>
              <a:t>&amp;</a:t>
            </a:r>
            <a:r>
              <a:rPr lang="cs-CZ" sz="3200" dirty="0"/>
              <a:t> </a:t>
            </a:r>
            <a:r>
              <a:rPr lang="cs-CZ" sz="3200" dirty="0" err="1"/>
              <a:t>blood</a:t>
            </a:r>
            <a:r>
              <a:rPr lang="cs-CZ" sz="3200" dirty="0"/>
              <a:t> </a:t>
            </a:r>
            <a:r>
              <a:rPr lang="cs-CZ" sz="3200" dirty="0" err="1"/>
              <a:t>culture</a:t>
            </a:r>
            <a:r>
              <a:rPr lang="cs-CZ" sz="3200" dirty="0"/>
              <a:t>, </a:t>
            </a:r>
            <a:r>
              <a:rPr lang="cs-CZ" sz="3200" dirty="0" err="1"/>
              <a:t>epiglottitis</a:t>
            </a:r>
            <a:r>
              <a:rPr lang="cs-CZ" sz="3200" dirty="0"/>
              <a:t> – </a:t>
            </a:r>
            <a:r>
              <a:rPr lang="cs-CZ" sz="3200" dirty="0" err="1"/>
              <a:t>blood</a:t>
            </a:r>
            <a:r>
              <a:rPr lang="cs-CZ" sz="3200" dirty="0"/>
              <a:t> </a:t>
            </a:r>
            <a:r>
              <a:rPr lang="cs-CZ" sz="3200" dirty="0" err="1"/>
              <a:t>culture</a:t>
            </a:r>
            <a:r>
              <a:rPr lang="cs-CZ" sz="3200" dirty="0"/>
              <a:t>, </a:t>
            </a:r>
            <a:r>
              <a:rPr lang="cs-CZ" sz="3200" dirty="0" err="1"/>
              <a:t>pneumonia</a:t>
            </a:r>
            <a:r>
              <a:rPr lang="cs-CZ" sz="3200" dirty="0"/>
              <a:t> – sputum, </a:t>
            </a:r>
            <a:r>
              <a:rPr lang="cs-CZ" sz="3200" dirty="0" err="1"/>
              <a:t>blood</a:t>
            </a:r>
            <a:r>
              <a:rPr lang="cs-CZ" sz="3200" dirty="0"/>
              <a:t> </a:t>
            </a:r>
            <a:r>
              <a:rPr lang="cs-CZ" sz="3200" dirty="0" err="1"/>
              <a:t>culture</a:t>
            </a:r>
            <a:r>
              <a:rPr lang="cs-CZ" sz="3200" dirty="0"/>
              <a:t>, </a:t>
            </a:r>
            <a:r>
              <a:rPr lang="cs-CZ" sz="3200" dirty="0" err="1"/>
              <a:t>sinusitis</a:t>
            </a:r>
            <a:r>
              <a:rPr lang="cs-CZ" sz="3200" dirty="0"/>
              <a:t>, otitis - </a:t>
            </a:r>
            <a:r>
              <a:rPr lang="cs-CZ" sz="3200" dirty="0" err="1"/>
              <a:t>aspirates</a:t>
            </a:r>
            <a:r>
              <a:rPr lang="cs-CZ" sz="3200" dirty="0"/>
              <a:t>)</a:t>
            </a:r>
          </a:p>
          <a:p>
            <a:pPr>
              <a:spcBef>
                <a:spcPct val="50000"/>
              </a:spcBef>
              <a:buFontTx/>
              <a:buChar char="•"/>
            </a:pPr>
            <a:r>
              <a:rPr lang="cs-CZ" sz="3200" dirty="0"/>
              <a:t> </a:t>
            </a:r>
            <a:r>
              <a:rPr lang="cs-CZ" sz="3200" dirty="0" err="1"/>
              <a:t>facultative</a:t>
            </a:r>
            <a:r>
              <a:rPr lang="cs-CZ" sz="3200" dirty="0"/>
              <a:t> </a:t>
            </a:r>
            <a:r>
              <a:rPr lang="cs-CZ" sz="3200" dirty="0" err="1"/>
              <a:t>anaerobes</a:t>
            </a:r>
            <a:r>
              <a:rPr lang="cs-CZ" sz="3200" dirty="0"/>
              <a:t>, </a:t>
            </a:r>
            <a:r>
              <a:rPr lang="cs-CZ" sz="3200" dirty="0" err="1"/>
              <a:t>fermentative</a:t>
            </a:r>
            <a:r>
              <a:rPr lang="cs-CZ" sz="3200" dirty="0"/>
              <a:t>, </a:t>
            </a:r>
            <a:r>
              <a:rPr lang="cs-CZ" sz="3200" b="1" dirty="0" err="1"/>
              <a:t>require</a:t>
            </a:r>
            <a:r>
              <a:rPr lang="cs-CZ" sz="3200" dirty="0"/>
              <a:t> X (</a:t>
            </a:r>
            <a:r>
              <a:rPr lang="cs-CZ" sz="3200" dirty="0" err="1"/>
              <a:t>hemin</a:t>
            </a:r>
            <a:r>
              <a:rPr lang="cs-CZ" sz="3200" dirty="0"/>
              <a:t>) and V (NAD) </a:t>
            </a:r>
            <a:r>
              <a:rPr lang="cs-CZ" sz="3200" b="1" dirty="0" err="1"/>
              <a:t>factors</a:t>
            </a:r>
            <a:r>
              <a:rPr lang="cs-CZ" sz="3200" b="1" dirty="0"/>
              <a:t> </a:t>
            </a:r>
            <a:r>
              <a:rPr lang="cs-CZ" sz="3200" b="1" dirty="0" err="1"/>
              <a:t>for</a:t>
            </a:r>
            <a:r>
              <a:rPr lang="cs-CZ" sz="3200" b="1" dirty="0"/>
              <a:t> </a:t>
            </a:r>
            <a:r>
              <a:rPr lang="cs-CZ" sz="3200" b="1" dirty="0" err="1"/>
              <a:t>growth</a:t>
            </a:r>
            <a:r>
              <a:rPr lang="cs-CZ" sz="3200" b="1" dirty="0"/>
              <a:t> </a:t>
            </a:r>
            <a:r>
              <a:rPr lang="cs-CZ" sz="3200" dirty="0"/>
              <a:t>– </a:t>
            </a:r>
            <a:r>
              <a:rPr lang="cs-CZ" sz="3200" b="1" dirty="0"/>
              <a:t>satelite </a:t>
            </a:r>
            <a:r>
              <a:rPr lang="cs-CZ" sz="3200" b="1" dirty="0" err="1"/>
              <a:t>growth</a:t>
            </a:r>
            <a:r>
              <a:rPr lang="cs-CZ" sz="3200" dirty="0"/>
              <a:t> (</a:t>
            </a:r>
            <a:r>
              <a:rPr lang="cs-CZ" sz="3200" dirty="0" err="1"/>
              <a:t>blood</a:t>
            </a:r>
            <a:r>
              <a:rPr lang="cs-CZ" sz="3200" dirty="0"/>
              <a:t> agar) </a:t>
            </a:r>
            <a:r>
              <a:rPr lang="cs-CZ" sz="3200" dirty="0" err="1"/>
              <a:t>or</a:t>
            </a:r>
            <a:r>
              <a:rPr lang="cs-CZ" sz="3200" dirty="0"/>
              <a:t> </a:t>
            </a:r>
            <a:r>
              <a:rPr lang="cs-CZ" sz="3200" b="1" dirty="0" err="1"/>
              <a:t>growth</a:t>
            </a:r>
            <a:r>
              <a:rPr lang="cs-CZ" sz="3200" b="1" dirty="0"/>
              <a:t> on</a:t>
            </a:r>
            <a:r>
              <a:rPr lang="cs-CZ" sz="3200" dirty="0"/>
              <a:t> </a:t>
            </a:r>
            <a:r>
              <a:rPr lang="cs-CZ" sz="3200" b="1" dirty="0" err="1"/>
              <a:t>special</a:t>
            </a:r>
            <a:r>
              <a:rPr lang="cs-CZ" sz="3200" b="1" dirty="0"/>
              <a:t> media</a:t>
            </a:r>
            <a:r>
              <a:rPr lang="cs-CZ" sz="3200" dirty="0"/>
              <a:t> – </a:t>
            </a:r>
            <a:r>
              <a:rPr lang="cs-CZ" sz="3200" dirty="0" err="1"/>
              <a:t>e.g</a:t>
            </a:r>
            <a:r>
              <a:rPr lang="cs-CZ" sz="3200" dirty="0"/>
              <a:t>. </a:t>
            </a:r>
            <a:r>
              <a:rPr lang="cs-CZ" sz="3200" dirty="0" err="1"/>
              <a:t>Chocolate</a:t>
            </a:r>
            <a:r>
              <a:rPr lang="cs-CZ" sz="3200" dirty="0"/>
              <a:t> agar</a:t>
            </a:r>
          </a:p>
          <a:p>
            <a:pPr>
              <a:spcBef>
                <a:spcPct val="50000"/>
              </a:spcBef>
              <a:buFontTx/>
              <a:buChar char="•"/>
            </a:pPr>
            <a:r>
              <a:rPr lang="cs-CZ" sz="3200" dirty="0"/>
              <a:t> </a:t>
            </a:r>
            <a:r>
              <a:rPr lang="cs-CZ" sz="3200" dirty="0" err="1"/>
              <a:t>microscopy</a:t>
            </a:r>
            <a:r>
              <a:rPr lang="cs-CZ" sz="3200" dirty="0"/>
              <a:t> </a:t>
            </a:r>
            <a:r>
              <a:rPr lang="cs-CZ" sz="3200" dirty="0" err="1"/>
              <a:t>is</a:t>
            </a:r>
            <a:r>
              <a:rPr lang="cs-CZ" sz="3200" dirty="0"/>
              <a:t> a sensitive test </a:t>
            </a:r>
            <a:r>
              <a:rPr lang="cs-CZ" sz="3200" dirty="0" err="1"/>
              <a:t>for</a:t>
            </a:r>
            <a:r>
              <a:rPr lang="cs-CZ" sz="3200" dirty="0"/>
              <a:t> </a:t>
            </a:r>
            <a:r>
              <a:rPr lang="cs-CZ" sz="3200" dirty="0" err="1"/>
              <a:t>detecting</a:t>
            </a:r>
            <a:r>
              <a:rPr lang="cs-CZ" sz="3200" dirty="0"/>
              <a:t> </a:t>
            </a:r>
            <a:r>
              <a:rPr lang="cs-CZ" sz="3200" i="1" dirty="0"/>
              <a:t>H. </a:t>
            </a:r>
            <a:r>
              <a:rPr lang="cs-CZ" sz="3200" i="1" dirty="0" err="1"/>
              <a:t>influenzae</a:t>
            </a:r>
            <a:r>
              <a:rPr lang="cs-CZ" sz="3200" dirty="0"/>
              <a:t> in </a:t>
            </a:r>
            <a:r>
              <a:rPr lang="cs-CZ" sz="3200" dirty="0" err="1"/>
              <a:t>cerebrospinal</a:t>
            </a:r>
            <a:r>
              <a:rPr lang="cs-CZ" sz="3200" dirty="0"/>
              <a:t> fluid (CSF), </a:t>
            </a:r>
            <a:r>
              <a:rPr lang="cs-CZ" sz="3200" dirty="0" err="1"/>
              <a:t>synovial</a:t>
            </a:r>
            <a:r>
              <a:rPr lang="cs-CZ" sz="3200" dirty="0"/>
              <a:t> fluid</a:t>
            </a:r>
          </a:p>
        </p:txBody>
      </p:sp>
      <p:sp>
        <p:nvSpPr>
          <p:cNvPr id="6147" name="Text Box 3"/>
          <p:cNvSpPr txBox="1">
            <a:spLocks noChangeArrowheads="1"/>
          </p:cNvSpPr>
          <p:nvPr/>
        </p:nvSpPr>
        <p:spPr bwMode="auto">
          <a:xfrm>
            <a:off x="3733801" y="0"/>
            <a:ext cx="5400675" cy="579438"/>
          </a:xfrm>
          <a:prstGeom prst="rect">
            <a:avLst/>
          </a:prstGeom>
          <a:noFill/>
          <a:ln w="9525">
            <a:noFill/>
            <a:miter lim="800000"/>
            <a:headEnd/>
            <a:tailEnd/>
          </a:ln>
          <a:effectLst/>
        </p:spPr>
        <p:txBody>
          <a:bodyPr>
            <a:spAutoFit/>
          </a:bodyPr>
          <a:lstStyle/>
          <a:p>
            <a:pPr algn="ctr">
              <a:spcBef>
                <a:spcPct val="50000"/>
              </a:spcBef>
            </a:pPr>
            <a:r>
              <a:rPr lang="en-US" sz="3200" b="1" i="1" dirty="0" err="1"/>
              <a:t>Haemophilus</a:t>
            </a:r>
            <a:r>
              <a:rPr lang="en-US" sz="3200" b="1" i="1" dirty="0"/>
              <a:t> </a:t>
            </a:r>
            <a:r>
              <a:rPr lang="en-US" sz="3200" b="1" i="1" dirty="0" err="1"/>
              <a:t>influenzae</a:t>
            </a:r>
            <a:endParaRPr lang="cs-CZ" sz="3200" b="1" i="1" dirty="0"/>
          </a:p>
        </p:txBody>
      </p:sp>
      <p:pic>
        <p:nvPicPr>
          <p:cNvPr id="4"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992430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ext Box 3"/>
          <p:cNvSpPr txBox="1">
            <a:spLocks noChangeArrowheads="1"/>
          </p:cNvSpPr>
          <p:nvPr/>
        </p:nvSpPr>
        <p:spPr bwMode="auto">
          <a:xfrm>
            <a:off x="1992314" y="112713"/>
            <a:ext cx="8353425" cy="588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cs-CZ" altLang="cs-CZ" sz="3200"/>
              <a:t>Diagram of s</a:t>
            </a:r>
            <a:r>
              <a:rPr lang="en-US" altLang="cs-CZ" sz="3200"/>
              <a:t>tructure</a:t>
            </a:r>
            <a:r>
              <a:rPr lang="cs-CZ" altLang="cs-CZ" sz="3200"/>
              <a:t> related pathogenesis  </a:t>
            </a:r>
          </a:p>
        </p:txBody>
      </p:sp>
      <p:pic>
        <p:nvPicPr>
          <p:cNvPr id="98309" name="Picture 5" descr="Unfortunately we are unable to provide accessible alternative text for this. If you require assistance to access this image, please contact help@nature.com or the auth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1813" y="765175"/>
            <a:ext cx="6119812" cy="4338638"/>
          </a:xfrm>
          <a:prstGeom prst="rect">
            <a:avLst/>
          </a:prstGeom>
          <a:noFill/>
          <a:extLst>
            <a:ext uri="{909E8E84-426E-40DD-AFC4-6F175D3DCCD1}">
              <a14:hiddenFill xmlns:a14="http://schemas.microsoft.com/office/drawing/2010/main">
                <a:solidFill>
                  <a:srgbClr val="FFFFFF"/>
                </a:solidFill>
              </a14:hiddenFill>
            </a:ext>
          </a:extLst>
        </p:spPr>
      </p:pic>
      <p:sp>
        <p:nvSpPr>
          <p:cNvPr id="98311" name="Publication Date"/>
          <p:cNvSpPr txBox="1">
            <a:spLocks noChangeArrowheads="1"/>
          </p:cNvSpPr>
          <p:nvPr/>
        </p:nvSpPr>
        <p:spPr bwMode="auto">
          <a:xfrm>
            <a:off x="192515" y="4969364"/>
            <a:ext cx="11878408"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1300" b="1" i="1" dirty="0" err="1"/>
              <a:t>Immunomodulatory</a:t>
            </a:r>
            <a:r>
              <a:rPr lang="cs-CZ" altLang="cs-CZ" sz="1300" b="1" i="1" dirty="0"/>
              <a:t> </a:t>
            </a:r>
            <a:r>
              <a:rPr lang="cs-CZ" altLang="cs-CZ" sz="1300" b="1" i="1" dirty="0" err="1"/>
              <a:t>effects</a:t>
            </a:r>
            <a:r>
              <a:rPr lang="cs-CZ" altLang="cs-CZ" sz="1300" b="1" i="1" dirty="0"/>
              <a:t> </a:t>
            </a:r>
            <a:r>
              <a:rPr lang="cs-CZ" altLang="cs-CZ" sz="1300" b="1" i="1" dirty="0" err="1"/>
              <a:t>of</a:t>
            </a:r>
            <a:r>
              <a:rPr lang="cs-CZ" altLang="cs-CZ" sz="1300" b="1" i="1" dirty="0"/>
              <a:t> </a:t>
            </a:r>
            <a:r>
              <a:rPr lang="cs-CZ" altLang="cs-CZ" sz="1300" b="1" i="1" dirty="0" err="1"/>
              <a:t>Bordetella</a:t>
            </a:r>
            <a:r>
              <a:rPr lang="cs-CZ" altLang="cs-CZ" sz="1300" b="1" i="1" dirty="0"/>
              <a:t> </a:t>
            </a:r>
            <a:r>
              <a:rPr lang="cs-CZ" altLang="cs-CZ" sz="1300" b="1" i="1" dirty="0" err="1"/>
              <a:t>pertussis</a:t>
            </a:r>
            <a:r>
              <a:rPr lang="cs-CZ" altLang="cs-CZ" sz="1300" b="1" i="1" dirty="0"/>
              <a:t> virulence </a:t>
            </a:r>
            <a:r>
              <a:rPr lang="cs-CZ" altLang="cs-CZ" sz="1300" b="1" i="1" dirty="0" err="1"/>
              <a:t>factors</a:t>
            </a:r>
            <a:r>
              <a:rPr lang="cs-CZ" altLang="cs-CZ" sz="1300" i="1" dirty="0"/>
              <a:t>. </a:t>
            </a:r>
            <a:r>
              <a:rPr lang="cs-CZ" altLang="cs-CZ" sz="1300" b="1" i="1" dirty="0"/>
              <a:t>A </a:t>
            </a:r>
            <a:r>
              <a:rPr lang="cs-CZ" altLang="cs-CZ" sz="1300" b="1" i="1" dirty="0" err="1"/>
              <a:t>combination</a:t>
            </a:r>
            <a:r>
              <a:rPr lang="cs-CZ" altLang="cs-CZ" sz="1300" b="1" i="1" dirty="0"/>
              <a:t> </a:t>
            </a:r>
            <a:r>
              <a:rPr lang="cs-CZ" altLang="cs-CZ" sz="1300" b="1" i="1" dirty="0" err="1"/>
              <a:t>of</a:t>
            </a:r>
            <a:r>
              <a:rPr lang="cs-CZ" altLang="cs-CZ" sz="1300" b="1" i="1" dirty="0"/>
              <a:t> </a:t>
            </a:r>
            <a:r>
              <a:rPr lang="cs-CZ" altLang="cs-CZ" sz="1300" b="1" i="1" dirty="0" err="1"/>
              <a:t>the</a:t>
            </a:r>
            <a:r>
              <a:rPr lang="cs-CZ" altLang="cs-CZ" sz="1300" b="1" i="1" dirty="0"/>
              <a:t> </a:t>
            </a:r>
            <a:r>
              <a:rPr lang="cs-CZ" altLang="cs-CZ" sz="1300" b="1" i="1" dirty="0" err="1"/>
              <a:t>properties</a:t>
            </a:r>
            <a:r>
              <a:rPr lang="cs-CZ" altLang="cs-CZ" sz="1300" b="1" i="1" dirty="0"/>
              <a:t> and </a:t>
            </a:r>
            <a:r>
              <a:rPr lang="cs-CZ" altLang="cs-CZ" sz="1300" b="1" i="1" dirty="0" err="1"/>
              <a:t>activities</a:t>
            </a:r>
            <a:r>
              <a:rPr lang="cs-CZ" altLang="cs-CZ" sz="1300" b="1" i="1" dirty="0"/>
              <a:t> </a:t>
            </a:r>
            <a:r>
              <a:rPr lang="cs-CZ" altLang="cs-CZ" sz="1300" b="1" i="1" dirty="0" err="1"/>
              <a:t>of</a:t>
            </a:r>
            <a:r>
              <a:rPr lang="cs-CZ" altLang="cs-CZ" sz="1300" b="1" i="1" dirty="0"/>
              <a:t> </a:t>
            </a:r>
            <a:r>
              <a:rPr lang="cs-CZ" altLang="cs-CZ" sz="1300" b="1" i="1" dirty="0" err="1"/>
              <a:t>filamentous</a:t>
            </a:r>
            <a:r>
              <a:rPr lang="cs-CZ" altLang="cs-CZ" sz="1300" b="1" i="1" dirty="0"/>
              <a:t> </a:t>
            </a:r>
            <a:r>
              <a:rPr lang="cs-CZ" altLang="cs-CZ" sz="1300" b="1" i="1" dirty="0" err="1"/>
              <a:t>hemagglutinin</a:t>
            </a:r>
            <a:r>
              <a:rPr lang="cs-CZ" altLang="cs-CZ" sz="1300" b="1" i="1" dirty="0"/>
              <a:t> (FHA), </a:t>
            </a:r>
            <a:r>
              <a:rPr lang="cs-CZ" altLang="cs-CZ" sz="1300" b="1" i="1" dirty="0" err="1"/>
              <a:t>pertussis</a:t>
            </a:r>
            <a:r>
              <a:rPr lang="cs-CZ" altLang="cs-CZ" sz="1300" b="1" i="1" dirty="0"/>
              <a:t> toxin (PT), </a:t>
            </a:r>
            <a:r>
              <a:rPr lang="cs-CZ" altLang="cs-CZ" sz="1300" b="1" i="1" dirty="0" err="1"/>
              <a:t>tracheal</a:t>
            </a:r>
            <a:r>
              <a:rPr lang="cs-CZ" altLang="cs-CZ" sz="1300" b="1" i="1" dirty="0"/>
              <a:t> cytotoxin (TCT), </a:t>
            </a:r>
            <a:r>
              <a:rPr lang="cs-CZ" altLang="cs-CZ" sz="1300" b="1" i="1" dirty="0" err="1"/>
              <a:t>adenylate</a:t>
            </a:r>
            <a:r>
              <a:rPr lang="cs-CZ" altLang="cs-CZ" sz="1300" b="1" i="1" dirty="0"/>
              <a:t> </a:t>
            </a:r>
            <a:r>
              <a:rPr lang="cs-CZ" altLang="cs-CZ" sz="1300" b="1" i="1" dirty="0" err="1"/>
              <a:t>cyclase</a:t>
            </a:r>
            <a:r>
              <a:rPr lang="cs-CZ" altLang="cs-CZ" sz="1300" b="1" i="1" dirty="0"/>
              <a:t> toxin (ACT), type III </a:t>
            </a:r>
            <a:r>
              <a:rPr lang="cs-CZ" altLang="cs-CZ" sz="1300" b="1" i="1" dirty="0" err="1"/>
              <a:t>secretion</a:t>
            </a:r>
            <a:r>
              <a:rPr lang="cs-CZ" altLang="cs-CZ" sz="1300" b="1" i="1" dirty="0"/>
              <a:t> </a:t>
            </a:r>
            <a:r>
              <a:rPr lang="cs-CZ" altLang="cs-CZ" sz="1300" b="1" i="1" dirty="0" err="1"/>
              <a:t>system</a:t>
            </a:r>
            <a:r>
              <a:rPr lang="cs-CZ" altLang="cs-CZ" sz="1300" b="1" i="1" dirty="0"/>
              <a:t> (TTSS), and </a:t>
            </a:r>
            <a:r>
              <a:rPr lang="cs-CZ" altLang="cs-CZ" sz="1300" b="1" i="1" dirty="0" err="1"/>
              <a:t>lipopolysaccharide</a:t>
            </a:r>
            <a:r>
              <a:rPr lang="cs-CZ" altLang="cs-CZ" sz="1300" b="1" i="1" dirty="0"/>
              <a:t> (LPS) </a:t>
            </a:r>
            <a:r>
              <a:rPr lang="cs-CZ" altLang="cs-CZ" sz="1300" b="1" i="1" dirty="0" err="1"/>
              <a:t>provide</a:t>
            </a:r>
            <a:r>
              <a:rPr lang="cs-CZ" altLang="cs-CZ" sz="1300" b="1" i="1" dirty="0"/>
              <a:t> B. </a:t>
            </a:r>
            <a:r>
              <a:rPr lang="cs-CZ" altLang="cs-CZ" sz="1300" b="1" i="1" dirty="0" err="1"/>
              <a:t>pertussis</a:t>
            </a:r>
            <a:r>
              <a:rPr lang="cs-CZ" altLang="cs-CZ" sz="1300" b="1" i="1" dirty="0"/>
              <a:t> </a:t>
            </a:r>
            <a:r>
              <a:rPr lang="cs-CZ" altLang="cs-CZ" sz="1300" b="1" i="1" dirty="0" err="1"/>
              <a:t>with</a:t>
            </a:r>
            <a:r>
              <a:rPr lang="cs-CZ" altLang="cs-CZ" sz="1300" b="1" i="1" dirty="0"/>
              <a:t> </a:t>
            </a:r>
            <a:r>
              <a:rPr lang="cs-CZ" altLang="cs-CZ" sz="1300" b="1" i="1" dirty="0" err="1"/>
              <a:t>multiple</a:t>
            </a:r>
            <a:r>
              <a:rPr lang="cs-CZ" altLang="cs-CZ" sz="1300" b="1" i="1" dirty="0"/>
              <a:t> </a:t>
            </a:r>
            <a:r>
              <a:rPr lang="cs-CZ" altLang="cs-CZ" sz="1300" b="1" i="1" dirty="0" err="1"/>
              <a:t>mechanisms</a:t>
            </a:r>
            <a:r>
              <a:rPr lang="cs-CZ" altLang="cs-CZ" sz="1300" b="1" i="1" dirty="0"/>
              <a:t> to </a:t>
            </a:r>
            <a:r>
              <a:rPr lang="cs-CZ" altLang="cs-CZ" sz="1300" b="1" i="1" dirty="0" err="1"/>
              <a:t>evade</a:t>
            </a:r>
            <a:r>
              <a:rPr lang="cs-CZ" altLang="cs-CZ" sz="1300" b="1" i="1" dirty="0"/>
              <a:t> </a:t>
            </a:r>
            <a:r>
              <a:rPr lang="cs-CZ" altLang="cs-CZ" sz="1300" b="1" i="1" dirty="0" err="1"/>
              <a:t>detection</a:t>
            </a:r>
            <a:r>
              <a:rPr lang="cs-CZ" altLang="cs-CZ" sz="1300" b="1" i="1" dirty="0"/>
              <a:t> and </a:t>
            </a:r>
            <a:r>
              <a:rPr lang="cs-CZ" altLang="cs-CZ" sz="1300" b="1" i="1" dirty="0" err="1"/>
              <a:t>elimination</a:t>
            </a:r>
            <a:r>
              <a:rPr lang="cs-CZ" altLang="cs-CZ" sz="1300" b="1" i="1" dirty="0"/>
              <a:t> by </a:t>
            </a:r>
            <a:r>
              <a:rPr lang="cs-CZ" altLang="cs-CZ" sz="1300" b="1" i="1" dirty="0" err="1"/>
              <a:t>the</a:t>
            </a:r>
            <a:r>
              <a:rPr lang="cs-CZ" altLang="cs-CZ" sz="1300" b="1" i="1" dirty="0"/>
              <a:t> host </a:t>
            </a:r>
            <a:r>
              <a:rPr lang="cs-CZ" altLang="cs-CZ" sz="1300" b="1" i="1" dirty="0" err="1"/>
              <a:t>immune</a:t>
            </a:r>
            <a:r>
              <a:rPr lang="cs-CZ" altLang="cs-CZ" sz="1300" b="1" i="1" dirty="0"/>
              <a:t> response.</a:t>
            </a:r>
            <a:r>
              <a:rPr lang="cs-CZ" altLang="cs-CZ" sz="1300" i="1" dirty="0"/>
              <a:t> </a:t>
            </a:r>
            <a:r>
              <a:rPr lang="cs-CZ" altLang="cs-CZ" sz="1300" i="1" dirty="0" err="1"/>
              <a:t>Selected</a:t>
            </a:r>
            <a:r>
              <a:rPr lang="cs-CZ" altLang="cs-CZ" sz="1300" i="1" dirty="0"/>
              <a:t> </a:t>
            </a:r>
            <a:r>
              <a:rPr lang="cs-CZ" altLang="cs-CZ" sz="1300" i="1" dirty="0" err="1"/>
              <a:t>effects</a:t>
            </a:r>
            <a:r>
              <a:rPr lang="cs-CZ" altLang="cs-CZ" sz="1300" i="1" dirty="0"/>
              <a:t> </a:t>
            </a:r>
            <a:r>
              <a:rPr lang="cs-CZ" altLang="cs-CZ" sz="1300" i="1" dirty="0" err="1"/>
              <a:t>of</a:t>
            </a:r>
            <a:r>
              <a:rPr lang="cs-CZ" altLang="cs-CZ" sz="1300" i="1" dirty="0"/>
              <a:t> </a:t>
            </a:r>
            <a:r>
              <a:rPr lang="cs-CZ" altLang="cs-CZ" sz="1300" i="1" dirty="0" err="1"/>
              <a:t>individual</a:t>
            </a:r>
            <a:r>
              <a:rPr lang="cs-CZ" altLang="cs-CZ" sz="1300" i="1" dirty="0"/>
              <a:t> virulence </a:t>
            </a:r>
            <a:r>
              <a:rPr lang="cs-CZ" altLang="cs-CZ" sz="1300" i="1" dirty="0" err="1"/>
              <a:t>factors</a:t>
            </a:r>
            <a:r>
              <a:rPr lang="cs-CZ" altLang="cs-CZ" sz="1300" i="1" dirty="0"/>
              <a:t> are </a:t>
            </a:r>
            <a:r>
              <a:rPr lang="cs-CZ" altLang="cs-CZ" sz="1300" i="1" dirty="0" err="1"/>
              <a:t>separated</a:t>
            </a:r>
            <a:r>
              <a:rPr lang="cs-CZ" altLang="cs-CZ" sz="1300" i="1" dirty="0"/>
              <a:t> by </a:t>
            </a:r>
            <a:r>
              <a:rPr lang="cs-CZ" altLang="cs-CZ" sz="1300" i="1" dirty="0" err="1"/>
              <a:t>black</a:t>
            </a:r>
            <a:r>
              <a:rPr lang="cs-CZ" altLang="cs-CZ" sz="1300" i="1" dirty="0"/>
              <a:t> </a:t>
            </a:r>
            <a:r>
              <a:rPr lang="cs-CZ" altLang="cs-CZ" sz="1300" i="1" dirty="0" err="1"/>
              <a:t>dashed</a:t>
            </a:r>
            <a:r>
              <a:rPr lang="cs-CZ" altLang="cs-CZ" sz="1300" i="1" dirty="0"/>
              <a:t> lines. Green </a:t>
            </a:r>
            <a:r>
              <a:rPr lang="cs-CZ" altLang="cs-CZ" sz="1300" i="1" dirty="0" err="1"/>
              <a:t>arrows</a:t>
            </a:r>
            <a:r>
              <a:rPr lang="cs-CZ" altLang="cs-CZ" sz="1300" i="1" dirty="0"/>
              <a:t> </a:t>
            </a:r>
            <a:r>
              <a:rPr lang="cs-CZ" altLang="cs-CZ" sz="1300" i="1" dirty="0" err="1"/>
              <a:t>indicate</a:t>
            </a:r>
            <a:r>
              <a:rPr lang="cs-CZ" altLang="cs-CZ" sz="1300" i="1" dirty="0"/>
              <a:t> a positive </a:t>
            </a:r>
            <a:r>
              <a:rPr lang="cs-CZ" altLang="cs-CZ" sz="1300" i="1" dirty="0" err="1"/>
              <a:t>regulatory</a:t>
            </a:r>
            <a:r>
              <a:rPr lang="cs-CZ" altLang="cs-CZ" sz="1300" i="1" dirty="0"/>
              <a:t> </a:t>
            </a:r>
            <a:r>
              <a:rPr lang="cs-CZ" altLang="cs-CZ" sz="1300" i="1" dirty="0" err="1"/>
              <a:t>effect</a:t>
            </a:r>
            <a:r>
              <a:rPr lang="cs-CZ" altLang="cs-CZ" sz="1300" i="1" dirty="0"/>
              <a:t> on </a:t>
            </a:r>
            <a:r>
              <a:rPr lang="cs-CZ" altLang="cs-CZ" sz="1300" i="1" dirty="0" err="1"/>
              <a:t>the</a:t>
            </a:r>
            <a:r>
              <a:rPr lang="cs-CZ" altLang="cs-CZ" sz="1300" i="1" dirty="0"/>
              <a:t> </a:t>
            </a:r>
            <a:r>
              <a:rPr lang="cs-CZ" altLang="cs-CZ" sz="1300" i="1" dirty="0" err="1"/>
              <a:t>target</a:t>
            </a:r>
            <a:r>
              <a:rPr lang="cs-CZ" altLang="cs-CZ" sz="1300" i="1" dirty="0"/>
              <a:t> cell </a:t>
            </a:r>
            <a:r>
              <a:rPr lang="cs-CZ" altLang="cs-CZ" sz="1300" i="1" dirty="0" err="1"/>
              <a:t>or</a:t>
            </a:r>
            <a:r>
              <a:rPr lang="cs-CZ" altLang="cs-CZ" sz="1300" i="1" dirty="0"/>
              <a:t> </a:t>
            </a:r>
            <a:r>
              <a:rPr lang="cs-CZ" altLang="cs-CZ" sz="1300" i="1" dirty="0" err="1"/>
              <a:t>process</a:t>
            </a:r>
            <a:r>
              <a:rPr lang="cs-CZ" altLang="cs-CZ" sz="1300" i="1" dirty="0"/>
              <a:t>. </a:t>
            </a:r>
            <a:r>
              <a:rPr lang="cs-CZ" altLang="cs-CZ" sz="1300" i="1" dirty="0" err="1"/>
              <a:t>Red</a:t>
            </a:r>
            <a:r>
              <a:rPr lang="cs-CZ" altLang="cs-CZ" sz="1300" i="1" dirty="0"/>
              <a:t> </a:t>
            </a:r>
            <a:r>
              <a:rPr lang="cs-CZ" altLang="cs-CZ" sz="1300" i="1" dirty="0" err="1"/>
              <a:t>bars</a:t>
            </a:r>
            <a:r>
              <a:rPr lang="cs-CZ" altLang="cs-CZ" sz="1300" i="1" dirty="0"/>
              <a:t> </a:t>
            </a:r>
            <a:r>
              <a:rPr lang="cs-CZ" altLang="cs-CZ" sz="1300" i="1" dirty="0" err="1"/>
              <a:t>indicate</a:t>
            </a:r>
            <a:r>
              <a:rPr lang="cs-CZ" altLang="cs-CZ" sz="1300" i="1" dirty="0"/>
              <a:t> a negative </a:t>
            </a:r>
            <a:r>
              <a:rPr lang="cs-CZ" altLang="cs-CZ" sz="1300" i="1" dirty="0" err="1"/>
              <a:t>regulatory</a:t>
            </a:r>
            <a:r>
              <a:rPr lang="cs-CZ" altLang="cs-CZ" sz="1300" i="1" dirty="0"/>
              <a:t> </a:t>
            </a:r>
            <a:r>
              <a:rPr lang="cs-CZ" altLang="cs-CZ" sz="1300" i="1" dirty="0" err="1"/>
              <a:t>effect</a:t>
            </a:r>
            <a:r>
              <a:rPr lang="cs-CZ" altLang="cs-CZ" sz="1300" i="1" dirty="0"/>
              <a:t> on </a:t>
            </a:r>
            <a:r>
              <a:rPr lang="cs-CZ" altLang="cs-CZ" sz="1300" i="1" dirty="0" err="1"/>
              <a:t>the</a:t>
            </a:r>
            <a:r>
              <a:rPr lang="cs-CZ" altLang="cs-CZ" sz="1300" i="1" dirty="0"/>
              <a:t> </a:t>
            </a:r>
            <a:r>
              <a:rPr lang="cs-CZ" altLang="cs-CZ" sz="1300" i="1" dirty="0" err="1"/>
              <a:t>target</a:t>
            </a:r>
            <a:r>
              <a:rPr lang="cs-CZ" altLang="cs-CZ" sz="1300" i="1" dirty="0"/>
              <a:t> cell </a:t>
            </a:r>
            <a:r>
              <a:rPr lang="cs-CZ" altLang="cs-CZ" sz="1300" i="1" dirty="0" err="1"/>
              <a:t>or</a:t>
            </a:r>
            <a:r>
              <a:rPr lang="cs-CZ" altLang="cs-CZ" sz="1300" i="1" dirty="0"/>
              <a:t> </a:t>
            </a:r>
            <a:r>
              <a:rPr lang="cs-CZ" altLang="cs-CZ" sz="1300" i="1" dirty="0" err="1"/>
              <a:t>process</a:t>
            </a:r>
            <a:r>
              <a:rPr lang="cs-CZ" altLang="cs-CZ" sz="1300" i="1" dirty="0"/>
              <a:t>. </a:t>
            </a:r>
            <a:r>
              <a:rPr lang="cs-CZ" altLang="cs-CZ" sz="1300" i="1" dirty="0" err="1"/>
              <a:t>Cells</a:t>
            </a:r>
            <a:r>
              <a:rPr lang="cs-CZ" altLang="cs-CZ" sz="1300" i="1" dirty="0"/>
              <a:t> </a:t>
            </a:r>
            <a:r>
              <a:rPr lang="cs-CZ" altLang="cs-CZ" sz="1300" i="1" dirty="0" err="1"/>
              <a:t>crossing</a:t>
            </a:r>
            <a:r>
              <a:rPr lang="cs-CZ" altLang="cs-CZ" sz="1300" i="1" dirty="0"/>
              <a:t> </a:t>
            </a:r>
            <a:r>
              <a:rPr lang="cs-CZ" altLang="cs-CZ" sz="1300" i="1" dirty="0" err="1"/>
              <a:t>the</a:t>
            </a:r>
            <a:r>
              <a:rPr lang="cs-CZ" altLang="cs-CZ" sz="1300" i="1" dirty="0"/>
              <a:t> </a:t>
            </a:r>
            <a:r>
              <a:rPr lang="cs-CZ" altLang="cs-CZ" sz="1300" i="1" dirty="0" err="1"/>
              <a:t>black</a:t>
            </a:r>
            <a:r>
              <a:rPr lang="cs-CZ" altLang="cs-CZ" sz="1300" i="1" dirty="0"/>
              <a:t> </a:t>
            </a:r>
            <a:r>
              <a:rPr lang="cs-CZ" altLang="cs-CZ" sz="1300" i="1" dirty="0" err="1"/>
              <a:t>dashed</a:t>
            </a:r>
            <a:r>
              <a:rPr lang="cs-CZ" altLang="cs-CZ" sz="1300" i="1" dirty="0"/>
              <a:t> lines are </a:t>
            </a:r>
            <a:r>
              <a:rPr lang="cs-CZ" altLang="cs-CZ" sz="1300" i="1" dirty="0" err="1"/>
              <a:t>targeted</a:t>
            </a:r>
            <a:r>
              <a:rPr lang="cs-CZ" altLang="cs-CZ" sz="1300" i="1" dirty="0"/>
              <a:t> by </a:t>
            </a:r>
            <a:r>
              <a:rPr lang="cs-CZ" altLang="cs-CZ" sz="1300" i="1" dirty="0" err="1"/>
              <a:t>the</a:t>
            </a:r>
            <a:r>
              <a:rPr lang="cs-CZ" altLang="cs-CZ" sz="1300" i="1" dirty="0"/>
              <a:t> virulence </a:t>
            </a:r>
            <a:r>
              <a:rPr lang="cs-CZ" altLang="cs-CZ" sz="1300" i="1" dirty="0" err="1"/>
              <a:t>factor</a:t>
            </a:r>
            <a:r>
              <a:rPr lang="cs-CZ" altLang="cs-CZ" sz="1300" i="1" dirty="0"/>
              <a:t> on </a:t>
            </a:r>
            <a:r>
              <a:rPr lang="cs-CZ" altLang="cs-CZ" sz="1300" i="1" dirty="0" err="1"/>
              <a:t>either</a:t>
            </a:r>
            <a:r>
              <a:rPr lang="cs-CZ" altLang="cs-CZ" sz="1300" i="1" dirty="0"/>
              <a:t> </a:t>
            </a:r>
            <a:r>
              <a:rPr lang="cs-CZ" altLang="cs-CZ" sz="1300" i="1" dirty="0" err="1"/>
              <a:t>side</a:t>
            </a:r>
            <a:r>
              <a:rPr lang="cs-CZ" altLang="cs-CZ" sz="1300" i="1" dirty="0"/>
              <a:t> </a:t>
            </a:r>
            <a:r>
              <a:rPr lang="cs-CZ" altLang="cs-CZ" sz="1300" i="1" dirty="0" err="1"/>
              <a:t>of</a:t>
            </a:r>
            <a:r>
              <a:rPr lang="cs-CZ" altLang="cs-CZ" sz="1300" i="1" dirty="0"/>
              <a:t> </a:t>
            </a:r>
            <a:r>
              <a:rPr lang="cs-CZ" altLang="cs-CZ" sz="1300" i="1" dirty="0" err="1"/>
              <a:t>the</a:t>
            </a:r>
            <a:r>
              <a:rPr lang="cs-CZ" altLang="cs-CZ" sz="1300" i="1" dirty="0"/>
              <a:t> line; </a:t>
            </a:r>
            <a:r>
              <a:rPr lang="cs-CZ" altLang="cs-CZ" sz="1300" i="1" dirty="0" err="1"/>
              <a:t>this</a:t>
            </a:r>
            <a:r>
              <a:rPr lang="cs-CZ" altLang="cs-CZ" sz="1300" i="1" dirty="0"/>
              <a:t> layout </a:t>
            </a:r>
            <a:r>
              <a:rPr lang="cs-CZ" altLang="cs-CZ" sz="1300" i="1" dirty="0" err="1"/>
              <a:t>is</a:t>
            </a:r>
            <a:r>
              <a:rPr lang="cs-CZ" altLang="cs-CZ" sz="1300" i="1" dirty="0"/>
              <a:t> </a:t>
            </a:r>
            <a:r>
              <a:rPr lang="cs-CZ" altLang="cs-CZ" sz="1300" i="1" dirty="0" err="1"/>
              <a:t>for</a:t>
            </a:r>
            <a:r>
              <a:rPr lang="cs-CZ" altLang="cs-CZ" sz="1300" i="1" dirty="0"/>
              <a:t> </a:t>
            </a:r>
            <a:r>
              <a:rPr lang="cs-CZ" altLang="cs-CZ" sz="1300" i="1" dirty="0" err="1"/>
              <a:t>presentation</a:t>
            </a:r>
            <a:r>
              <a:rPr lang="cs-CZ" altLang="cs-CZ" sz="1300" i="1" dirty="0"/>
              <a:t> </a:t>
            </a:r>
            <a:r>
              <a:rPr lang="cs-CZ" altLang="cs-CZ" sz="1300" i="1" dirty="0" err="1"/>
              <a:t>purposes</a:t>
            </a:r>
            <a:r>
              <a:rPr lang="cs-CZ" altLang="cs-CZ" sz="1300" i="1" dirty="0"/>
              <a:t> </a:t>
            </a:r>
            <a:r>
              <a:rPr lang="cs-CZ" altLang="cs-CZ" sz="1300" i="1" dirty="0" err="1"/>
              <a:t>only</a:t>
            </a:r>
            <a:r>
              <a:rPr lang="cs-CZ" altLang="cs-CZ" sz="1300" i="1" dirty="0"/>
              <a:t> and </a:t>
            </a:r>
            <a:r>
              <a:rPr lang="cs-CZ" altLang="cs-CZ" sz="1300" i="1" dirty="0" err="1"/>
              <a:t>does</a:t>
            </a:r>
            <a:r>
              <a:rPr lang="cs-CZ" altLang="cs-CZ" sz="1300" i="1" dirty="0"/>
              <a:t> not </a:t>
            </a:r>
            <a:r>
              <a:rPr lang="cs-CZ" altLang="cs-CZ" sz="1300" i="1" dirty="0" err="1"/>
              <a:t>imply</a:t>
            </a:r>
            <a:r>
              <a:rPr lang="cs-CZ" altLang="cs-CZ" sz="1300" i="1" dirty="0"/>
              <a:t> </a:t>
            </a:r>
            <a:r>
              <a:rPr lang="cs-CZ" altLang="cs-CZ" sz="1300" i="1" dirty="0" err="1"/>
              <a:t>that</a:t>
            </a:r>
            <a:r>
              <a:rPr lang="cs-CZ" altLang="cs-CZ" sz="1300" i="1" dirty="0"/>
              <a:t> </a:t>
            </a:r>
            <a:r>
              <a:rPr lang="cs-CZ" altLang="cs-CZ" sz="1300" i="1" dirty="0" err="1"/>
              <a:t>there</a:t>
            </a:r>
            <a:r>
              <a:rPr lang="cs-CZ" altLang="cs-CZ" sz="1300" i="1" dirty="0"/>
              <a:t> </a:t>
            </a:r>
            <a:r>
              <a:rPr lang="cs-CZ" altLang="cs-CZ" sz="1300" i="1" dirty="0" err="1"/>
              <a:t>is</a:t>
            </a:r>
            <a:r>
              <a:rPr lang="cs-CZ" altLang="cs-CZ" sz="1300" i="1" dirty="0"/>
              <a:t> </a:t>
            </a:r>
            <a:r>
              <a:rPr lang="cs-CZ" altLang="cs-CZ" sz="1300" i="1" dirty="0" err="1"/>
              <a:t>any</a:t>
            </a:r>
            <a:r>
              <a:rPr lang="cs-CZ" altLang="cs-CZ" sz="1300" i="1" dirty="0"/>
              <a:t> </a:t>
            </a:r>
            <a:r>
              <a:rPr lang="cs-CZ" altLang="cs-CZ" sz="1300" i="1" dirty="0" err="1"/>
              <a:t>association</a:t>
            </a:r>
            <a:r>
              <a:rPr lang="cs-CZ" altLang="cs-CZ" sz="1300" i="1" dirty="0"/>
              <a:t> </a:t>
            </a:r>
            <a:r>
              <a:rPr lang="cs-CZ" altLang="cs-CZ" sz="1300" i="1" dirty="0" err="1"/>
              <a:t>between</a:t>
            </a:r>
            <a:r>
              <a:rPr lang="cs-CZ" altLang="cs-CZ" sz="1300" i="1" dirty="0"/>
              <a:t> these </a:t>
            </a:r>
            <a:r>
              <a:rPr lang="cs-CZ" altLang="cs-CZ" sz="1300" i="1" dirty="0" err="1"/>
              <a:t>separate</a:t>
            </a:r>
            <a:r>
              <a:rPr lang="cs-CZ" altLang="cs-CZ" sz="1300" i="1" dirty="0"/>
              <a:t> </a:t>
            </a:r>
            <a:r>
              <a:rPr lang="cs-CZ" altLang="cs-CZ" sz="1300" i="1" dirty="0" err="1"/>
              <a:t>effects</a:t>
            </a:r>
            <a:r>
              <a:rPr lang="cs-CZ" altLang="cs-CZ" sz="1300" i="1" dirty="0"/>
              <a:t>. ICAM-1, </a:t>
            </a:r>
            <a:r>
              <a:rPr lang="cs-CZ" altLang="cs-CZ" sz="1300" i="1" dirty="0" err="1"/>
              <a:t>intracellular</a:t>
            </a:r>
            <a:r>
              <a:rPr lang="cs-CZ" altLang="cs-CZ" sz="1300" i="1" dirty="0"/>
              <a:t> </a:t>
            </a:r>
            <a:r>
              <a:rPr lang="cs-CZ" altLang="cs-CZ" sz="1300" i="1" dirty="0" err="1"/>
              <a:t>adhesion</a:t>
            </a:r>
            <a:r>
              <a:rPr lang="cs-CZ" altLang="cs-CZ" sz="1300" i="1" dirty="0"/>
              <a:t> </a:t>
            </a:r>
            <a:r>
              <a:rPr lang="cs-CZ" altLang="cs-CZ" sz="1300" i="1" dirty="0" err="1"/>
              <a:t>molecule</a:t>
            </a:r>
            <a:r>
              <a:rPr lang="cs-CZ" altLang="cs-CZ" sz="1300" i="1" dirty="0"/>
              <a:t> 1; IL, </a:t>
            </a:r>
            <a:r>
              <a:rPr lang="cs-CZ" altLang="cs-CZ" sz="1300" i="1" dirty="0" err="1"/>
              <a:t>interleukin</a:t>
            </a:r>
            <a:r>
              <a:rPr lang="cs-CZ" altLang="cs-CZ" sz="1300" i="1" dirty="0"/>
              <a:t>; </a:t>
            </a:r>
            <a:r>
              <a:rPr lang="cs-CZ" altLang="cs-CZ" sz="1300" i="1" dirty="0" err="1"/>
              <a:t>iNOS</a:t>
            </a:r>
            <a:r>
              <a:rPr lang="cs-CZ" altLang="cs-CZ" sz="1300" i="1" dirty="0"/>
              <a:t>, </a:t>
            </a:r>
            <a:r>
              <a:rPr lang="cs-CZ" altLang="cs-CZ" sz="1300" i="1" dirty="0" err="1"/>
              <a:t>inducible</a:t>
            </a:r>
            <a:r>
              <a:rPr lang="cs-CZ" altLang="cs-CZ" sz="1300" i="1" dirty="0"/>
              <a:t> </a:t>
            </a:r>
            <a:r>
              <a:rPr lang="cs-CZ" altLang="cs-CZ" sz="1300" i="1" dirty="0" err="1"/>
              <a:t>nitric</a:t>
            </a:r>
            <a:r>
              <a:rPr lang="cs-CZ" altLang="cs-CZ" sz="1300" i="1" dirty="0"/>
              <a:t> oxide </a:t>
            </a:r>
            <a:r>
              <a:rPr lang="cs-CZ" altLang="cs-CZ" sz="1300" i="1" dirty="0" err="1"/>
              <a:t>synthase</a:t>
            </a:r>
            <a:r>
              <a:rPr lang="cs-CZ" altLang="cs-CZ" sz="1300" i="1" dirty="0"/>
              <a:t>; NLR, </a:t>
            </a:r>
            <a:r>
              <a:rPr lang="cs-CZ" altLang="cs-CZ" sz="1300" i="1" dirty="0" err="1"/>
              <a:t>nucleotide-binding</a:t>
            </a:r>
            <a:r>
              <a:rPr lang="cs-CZ" altLang="cs-CZ" sz="1300" i="1" dirty="0"/>
              <a:t> and </a:t>
            </a:r>
            <a:r>
              <a:rPr lang="cs-CZ" altLang="cs-CZ" sz="1300" i="1" dirty="0" err="1"/>
              <a:t>oligomerization</a:t>
            </a:r>
            <a:r>
              <a:rPr lang="cs-CZ" altLang="cs-CZ" sz="1300" i="1" dirty="0"/>
              <a:t> </a:t>
            </a:r>
            <a:r>
              <a:rPr lang="cs-CZ" altLang="cs-CZ" sz="1300" i="1" dirty="0" err="1"/>
              <a:t>domain</a:t>
            </a:r>
            <a:r>
              <a:rPr lang="cs-CZ" altLang="cs-CZ" sz="1300" i="1" dirty="0"/>
              <a:t> (NOD)-</a:t>
            </a:r>
            <a:r>
              <a:rPr lang="cs-CZ" altLang="cs-CZ" sz="1300" i="1" dirty="0" err="1"/>
              <a:t>like</a:t>
            </a:r>
            <a:r>
              <a:rPr lang="cs-CZ" altLang="cs-CZ" sz="1300" i="1" dirty="0"/>
              <a:t> receptor; NO, </a:t>
            </a:r>
            <a:r>
              <a:rPr lang="cs-CZ" altLang="cs-CZ" sz="1300" i="1" dirty="0" err="1"/>
              <a:t>nitric</a:t>
            </a:r>
            <a:r>
              <a:rPr lang="cs-CZ" altLang="cs-CZ" sz="1300" i="1" dirty="0"/>
              <a:t> oxide; SP, </a:t>
            </a:r>
            <a:r>
              <a:rPr lang="cs-CZ" altLang="cs-CZ" sz="1300" i="1" dirty="0" err="1"/>
              <a:t>surfactant</a:t>
            </a:r>
            <a:r>
              <a:rPr lang="cs-CZ" altLang="cs-CZ" sz="1300" i="1" dirty="0"/>
              <a:t> protein; TCR, T-cell receptor; </a:t>
            </a:r>
            <a:r>
              <a:rPr lang="cs-CZ" altLang="cs-CZ" sz="1300" i="1" dirty="0" err="1"/>
              <a:t>Th</a:t>
            </a:r>
            <a:r>
              <a:rPr lang="cs-CZ" altLang="cs-CZ" sz="1300" i="1" dirty="0"/>
              <a:t>, T </a:t>
            </a:r>
            <a:r>
              <a:rPr lang="cs-CZ" altLang="cs-CZ" sz="1300" i="1" dirty="0" err="1"/>
              <a:t>helper</a:t>
            </a:r>
            <a:r>
              <a:rPr lang="cs-CZ" altLang="cs-CZ" sz="1300" i="1" dirty="0"/>
              <a:t>; TNF, tumor </a:t>
            </a:r>
            <a:r>
              <a:rPr lang="cs-CZ" altLang="cs-CZ" sz="1300" i="1" dirty="0" err="1"/>
              <a:t>necrosis</a:t>
            </a:r>
            <a:r>
              <a:rPr lang="cs-CZ" altLang="cs-CZ" sz="1300" i="1" dirty="0"/>
              <a:t> </a:t>
            </a:r>
            <a:r>
              <a:rPr lang="cs-CZ" altLang="cs-CZ" sz="1300" i="1" dirty="0" err="1"/>
              <a:t>factor</a:t>
            </a:r>
            <a:r>
              <a:rPr lang="cs-CZ" altLang="cs-CZ" sz="1300" i="1" dirty="0"/>
              <a:t>; </a:t>
            </a:r>
            <a:r>
              <a:rPr lang="cs-CZ" altLang="cs-CZ" sz="1300" i="1" dirty="0" err="1"/>
              <a:t>Treg</a:t>
            </a:r>
            <a:r>
              <a:rPr lang="cs-CZ" altLang="cs-CZ" sz="1300" i="1" dirty="0"/>
              <a:t>, </a:t>
            </a:r>
            <a:r>
              <a:rPr lang="cs-CZ" altLang="cs-CZ" sz="1300" i="1" dirty="0" err="1"/>
              <a:t>regulatory</a:t>
            </a:r>
            <a:r>
              <a:rPr lang="cs-CZ" altLang="cs-CZ" sz="1300" i="1" dirty="0"/>
              <a:t> T </a:t>
            </a:r>
            <a:r>
              <a:rPr lang="cs-CZ" altLang="cs-CZ" sz="1300" i="1" dirty="0" err="1"/>
              <a:t>cells</a:t>
            </a:r>
            <a:r>
              <a:rPr lang="cs-CZ" altLang="cs-CZ" sz="1300" i="1" dirty="0"/>
              <a:t>.</a:t>
            </a:r>
            <a:r>
              <a:rPr lang="cs-CZ" altLang="cs-CZ" sz="1300" dirty="0"/>
              <a:t> </a:t>
            </a:r>
            <a:r>
              <a:rPr lang="en-US" altLang="cs-CZ" sz="1300" i="1" dirty="0">
                <a:latin typeface="Verdana" panose="020B0604030504040204" pitchFamily="34" charset="0"/>
              </a:rPr>
              <a:t>Mucosal Immunology</a:t>
            </a:r>
            <a:r>
              <a:rPr lang="en-US" altLang="cs-CZ" sz="1300" dirty="0">
                <a:latin typeface="Verdana" panose="020B0604030504040204" pitchFamily="34" charset="0"/>
              </a:rPr>
              <a:t> advance online publication 20 June 2012.</a:t>
            </a:r>
            <a:r>
              <a:rPr lang="cs-CZ" altLang="cs-CZ" sz="1300" dirty="0">
                <a:latin typeface="Verdana" panose="020B0604030504040204" pitchFamily="34" charset="0"/>
              </a:rPr>
              <a:t> </a:t>
            </a:r>
            <a:r>
              <a:rPr lang="en-US" altLang="cs-CZ" sz="1300" dirty="0">
                <a:latin typeface="Verdana" panose="020B0604030504040204" pitchFamily="34" charset="0"/>
              </a:rPr>
              <a:t>doi:10.1038/mi.2012.54</a:t>
            </a:r>
          </a:p>
        </p:txBody>
      </p:sp>
      <p:pic>
        <p:nvPicPr>
          <p:cNvPr id="2"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341071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body" idx="1"/>
          </p:nvPr>
        </p:nvSpPr>
        <p:spPr>
          <a:xfrm>
            <a:off x="538894" y="854198"/>
            <a:ext cx="11154873" cy="5713656"/>
          </a:xfrm>
          <a:solidFill>
            <a:srgbClr val="FFFF99"/>
          </a:solidFill>
          <a:ln>
            <a:solidFill>
              <a:schemeClr val="tx1"/>
            </a:solidFill>
            <a:miter lim="800000"/>
            <a:headEnd/>
            <a:tailEnd/>
          </a:ln>
        </p:spPr>
        <p:txBody>
          <a:bodyPr>
            <a:noAutofit/>
          </a:bodyPr>
          <a:lstStyle/>
          <a:p>
            <a:pPr>
              <a:lnSpc>
                <a:spcPct val="90000"/>
              </a:lnSpc>
              <a:buFontTx/>
              <a:buNone/>
            </a:pPr>
            <a:r>
              <a:rPr lang="cs-CZ" altLang="cs-CZ" b="1" dirty="0" err="1">
                <a:sym typeface="Symbol" panose="05050102010706020507" pitchFamily="18" charset="2"/>
              </a:rPr>
              <a:t>Pertussis</a:t>
            </a:r>
            <a:r>
              <a:rPr lang="cs-CZ" altLang="cs-CZ" dirty="0">
                <a:sym typeface="Symbol" panose="05050102010706020507" pitchFamily="18" charset="2"/>
              </a:rPr>
              <a:t> – </a:t>
            </a:r>
            <a:r>
              <a:rPr lang="cs-CZ" altLang="cs-CZ" dirty="0" err="1">
                <a:sym typeface="Symbol" panose="05050102010706020507" pitchFamily="18" charset="2"/>
              </a:rPr>
              <a:t>incubation</a:t>
            </a:r>
            <a:r>
              <a:rPr lang="cs-CZ" altLang="cs-CZ" dirty="0">
                <a:sym typeface="Symbol" panose="05050102010706020507" pitchFamily="18" charset="2"/>
              </a:rPr>
              <a:t> period (1-3 </a:t>
            </a:r>
            <a:r>
              <a:rPr lang="cs-CZ" altLang="cs-CZ" dirty="0" err="1">
                <a:sym typeface="Symbol" panose="05050102010706020507" pitchFamily="18" charset="2"/>
              </a:rPr>
              <a:t>weeks</a:t>
            </a:r>
            <a:r>
              <a:rPr lang="cs-CZ" altLang="cs-CZ" dirty="0">
                <a:sym typeface="Symbol" panose="05050102010706020507" pitchFamily="18" charset="2"/>
              </a:rPr>
              <a:t>)</a:t>
            </a:r>
          </a:p>
          <a:p>
            <a:pPr>
              <a:lnSpc>
                <a:spcPct val="90000"/>
              </a:lnSpc>
            </a:pPr>
            <a:r>
              <a:rPr lang="cs-CZ" altLang="cs-CZ" b="1" dirty="0">
                <a:sym typeface="Symbol" panose="05050102010706020507" pitchFamily="18" charset="2"/>
              </a:rPr>
              <a:t>1. </a:t>
            </a:r>
            <a:r>
              <a:rPr lang="cs-CZ" altLang="cs-CZ" b="1" dirty="0" err="1">
                <a:sym typeface="Symbol" panose="05050102010706020507" pitchFamily="18" charset="2"/>
              </a:rPr>
              <a:t>catarrhal</a:t>
            </a:r>
            <a:r>
              <a:rPr lang="cs-CZ" altLang="cs-CZ" b="1" dirty="0">
                <a:sym typeface="Symbol" panose="05050102010706020507" pitchFamily="18" charset="2"/>
              </a:rPr>
              <a:t> </a:t>
            </a:r>
            <a:r>
              <a:rPr lang="cs-CZ" altLang="cs-CZ" b="1" dirty="0" err="1">
                <a:sym typeface="Symbol" panose="05050102010706020507" pitchFamily="18" charset="2"/>
              </a:rPr>
              <a:t>phase</a:t>
            </a:r>
            <a:r>
              <a:rPr lang="cs-CZ" altLang="cs-CZ" dirty="0">
                <a:sym typeface="Symbol" panose="05050102010706020507" pitchFamily="18" charset="2"/>
              </a:rPr>
              <a:t> - </a:t>
            </a:r>
            <a:r>
              <a:rPr lang="cs-CZ" altLang="cs-CZ" dirty="0" err="1">
                <a:sym typeface="Symbol" panose="05050102010706020507" pitchFamily="18" charset="2"/>
              </a:rPr>
              <a:t>begins</a:t>
            </a:r>
            <a:r>
              <a:rPr lang="cs-CZ" altLang="cs-CZ" dirty="0">
                <a:sym typeface="Symbol" panose="05050102010706020507" pitchFamily="18" charset="2"/>
              </a:rPr>
              <a:t> </a:t>
            </a:r>
            <a:r>
              <a:rPr lang="cs-CZ" altLang="cs-CZ" dirty="0" err="1">
                <a:sym typeface="Symbol" panose="05050102010706020507" pitchFamily="18" charset="2"/>
              </a:rPr>
              <a:t>with</a:t>
            </a:r>
            <a:r>
              <a:rPr lang="cs-CZ" altLang="cs-CZ" dirty="0">
                <a:sym typeface="Symbol" panose="05050102010706020507" pitchFamily="18" charset="2"/>
              </a:rPr>
              <a:t> </a:t>
            </a:r>
            <a:r>
              <a:rPr lang="cs-CZ" altLang="cs-CZ" dirty="0" err="1">
                <a:sym typeface="Symbol" panose="05050102010706020507" pitchFamily="18" charset="2"/>
              </a:rPr>
              <a:t>nonspecific</a:t>
            </a:r>
            <a:r>
              <a:rPr lang="cs-CZ" altLang="cs-CZ" dirty="0">
                <a:sym typeface="Symbol" panose="05050102010706020507" pitchFamily="18" charset="2"/>
              </a:rPr>
              <a:t> </a:t>
            </a:r>
            <a:r>
              <a:rPr lang="cs-CZ" altLang="cs-CZ" dirty="0" err="1">
                <a:sym typeface="Symbol" panose="05050102010706020507" pitchFamily="18" charset="2"/>
              </a:rPr>
              <a:t>symptoms</a:t>
            </a:r>
            <a:r>
              <a:rPr lang="cs-CZ" altLang="cs-CZ" dirty="0">
                <a:sym typeface="Symbol" panose="05050102010706020507" pitchFamily="18" charset="2"/>
              </a:rPr>
              <a:t> such as </a:t>
            </a:r>
            <a:r>
              <a:rPr lang="cs-CZ" altLang="cs-CZ" dirty="0" err="1">
                <a:sym typeface="Symbol" panose="05050102010706020507" pitchFamily="18" charset="2"/>
              </a:rPr>
              <a:t>mild</a:t>
            </a:r>
            <a:r>
              <a:rPr lang="cs-CZ" altLang="cs-CZ" dirty="0">
                <a:sym typeface="Symbol" panose="05050102010706020507" pitchFamily="18" charset="2"/>
              </a:rPr>
              <a:t> </a:t>
            </a:r>
            <a:r>
              <a:rPr lang="cs-CZ" altLang="cs-CZ" dirty="0" err="1">
                <a:sym typeface="Symbol" panose="05050102010706020507" pitchFamily="18" charset="2"/>
              </a:rPr>
              <a:t>conjunctivitis</a:t>
            </a:r>
            <a:r>
              <a:rPr lang="cs-CZ" altLang="cs-CZ" dirty="0">
                <a:sym typeface="Symbol" panose="05050102010706020507" pitchFamily="18" charset="2"/>
              </a:rPr>
              <a:t>, </a:t>
            </a:r>
            <a:r>
              <a:rPr lang="cs-CZ" altLang="cs-CZ" dirty="0" err="1">
                <a:sym typeface="Symbol" panose="05050102010706020507" pitchFamily="18" charset="2"/>
              </a:rPr>
              <a:t>rhinorrhea</a:t>
            </a:r>
            <a:r>
              <a:rPr lang="cs-CZ" altLang="cs-CZ" dirty="0">
                <a:sym typeface="Symbol" panose="05050102010706020507" pitchFamily="18" charset="2"/>
              </a:rPr>
              <a:t>, </a:t>
            </a:r>
            <a:r>
              <a:rPr lang="cs-CZ" altLang="cs-CZ" dirty="0" err="1">
                <a:sym typeface="Symbol" panose="05050102010706020507" pitchFamily="18" charset="2"/>
              </a:rPr>
              <a:t>malaise</a:t>
            </a:r>
            <a:r>
              <a:rPr lang="cs-CZ" altLang="cs-CZ" dirty="0">
                <a:sym typeface="Symbol" panose="05050102010706020507" pitchFamily="18" charset="2"/>
              </a:rPr>
              <a:t>, </a:t>
            </a:r>
            <a:r>
              <a:rPr lang="cs-CZ" altLang="cs-CZ" dirty="0" err="1">
                <a:sym typeface="Symbol" panose="05050102010706020507" pitchFamily="18" charset="2"/>
              </a:rPr>
              <a:t>mild</a:t>
            </a:r>
            <a:r>
              <a:rPr lang="cs-CZ" altLang="cs-CZ" dirty="0">
                <a:sym typeface="Symbol" panose="05050102010706020507" pitchFamily="18" charset="2"/>
              </a:rPr>
              <a:t> </a:t>
            </a:r>
            <a:r>
              <a:rPr lang="cs-CZ" altLang="cs-CZ" dirty="0" err="1">
                <a:sym typeface="Symbol" panose="05050102010706020507" pitchFamily="18" charset="2"/>
              </a:rPr>
              <a:t>fever</a:t>
            </a:r>
            <a:r>
              <a:rPr lang="cs-CZ" altLang="cs-CZ" dirty="0">
                <a:sym typeface="Symbol" panose="05050102010706020507" pitchFamily="18" charset="2"/>
              </a:rPr>
              <a:t>, and </a:t>
            </a:r>
            <a:r>
              <a:rPr lang="cs-CZ" altLang="cs-CZ" dirty="0" err="1">
                <a:sym typeface="Symbol" panose="05050102010706020507" pitchFamily="18" charset="2"/>
              </a:rPr>
              <a:t>then</a:t>
            </a:r>
            <a:r>
              <a:rPr lang="cs-CZ" altLang="cs-CZ" dirty="0">
                <a:sym typeface="Symbol" panose="05050102010706020507" pitchFamily="18" charset="2"/>
              </a:rPr>
              <a:t> </a:t>
            </a:r>
            <a:r>
              <a:rPr lang="cs-CZ" altLang="cs-CZ" dirty="0" err="1">
                <a:sym typeface="Symbol" panose="05050102010706020507" pitchFamily="18" charset="2"/>
              </a:rPr>
              <a:t>progresses</a:t>
            </a:r>
            <a:r>
              <a:rPr lang="cs-CZ" altLang="cs-CZ" dirty="0">
                <a:sym typeface="Symbol" panose="05050102010706020507" pitchFamily="18" charset="2"/>
              </a:rPr>
              <a:t> to </a:t>
            </a:r>
            <a:r>
              <a:rPr lang="cs-CZ" altLang="cs-CZ" dirty="0" err="1">
                <a:sym typeface="Symbol" panose="05050102010706020507" pitchFamily="18" charset="2"/>
              </a:rPr>
              <a:t>induce</a:t>
            </a:r>
            <a:r>
              <a:rPr lang="cs-CZ" altLang="cs-CZ" dirty="0">
                <a:sym typeface="Symbol" panose="05050102010706020507" pitchFamily="18" charset="2"/>
              </a:rPr>
              <a:t> dry, </a:t>
            </a:r>
            <a:r>
              <a:rPr lang="cs-CZ" altLang="cs-CZ" dirty="0" err="1">
                <a:sym typeface="Symbol" panose="05050102010706020507" pitchFamily="18" charset="2"/>
              </a:rPr>
              <a:t>nonproductive</a:t>
            </a:r>
            <a:r>
              <a:rPr lang="cs-CZ" altLang="cs-CZ" dirty="0">
                <a:sym typeface="Symbol" panose="05050102010706020507" pitchFamily="18" charset="2"/>
              </a:rPr>
              <a:t> </a:t>
            </a:r>
            <a:r>
              <a:rPr lang="cs-CZ" altLang="cs-CZ" dirty="0" err="1">
                <a:sym typeface="Symbol" panose="05050102010706020507" pitchFamily="18" charset="2"/>
              </a:rPr>
              <a:t>cough</a:t>
            </a:r>
            <a:endParaRPr lang="cs-CZ" altLang="cs-CZ" dirty="0">
              <a:sym typeface="Symbol" panose="05050102010706020507" pitchFamily="18" charset="2"/>
            </a:endParaRPr>
          </a:p>
          <a:p>
            <a:pPr>
              <a:lnSpc>
                <a:spcPct val="90000"/>
              </a:lnSpc>
            </a:pPr>
            <a:r>
              <a:rPr lang="cs-CZ" altLang="cs-CZ" b="1" dirty="0">
                <a:sym typeface="Symbol" panose="05050102010706020507" pitchFamily="18" charset="2"/>
              </a:rPr>
              <a:t>2. </a:t>
            </a:r>
            <a:r>
              <a:rPr lang="cs-CZ" altLang="cs-CZ" b="1" dirty="0" err="1">
                <a:sym typeface="Symbol" panose="05050102010706020507" pitchFamily="18" charset="2"/>
              </a:rPr>
              <a:t>paroxysmal</a:t>
            </a:r>
            <a:r>
              <a:rPr lang="cs-CZ" altLang="cs-CZ" b="1" dirty="0">
                <a:sym typeface="Symbol" panose="05050102010706020507" pitchFamily="18" charset="2"/>
              </a:rPr>
              <a:t> </a:t>
            </a:r>
            <a:r>
              <a:rPr lang="cs-CZ" altLang="cs-CZ" b="1" dirty="0" err="1">
                <a:sym typeface="Symbol" panose="05050102010706020507" pitchFamily="18" charset="2"/>
              </a:rPr>
              <a:t>phase</a:t>
            </a:r>
            <a:r>
              <a:rPr lang="cs-CZ" altLang="cs-CZ" dirty="0">
                <a:sym typeface="Symbol" panose="05050102010706020507" pitchFamily="18" charset="2"/>
              </a:rPr>
              <a:t> -  </a:t>
            </a:r>
            <a:r>
              <a:rPr lang="cs-CZ" altLang="cs-CZ" dirty="0" err="1">
                <a:sym typeface="Symbol" panose="05050102010706020507" pitchFamily="18" charset="2"/>
              </a:rPr>
              <a:t>begins</a:t>
            </a:r>
            <a:r>
              <a:rPr lang="cs-CZ" altLang="cs-CZ" dirty="0">
                <a:sym typeface="Symbol" panose="05050102010706020507" pitchFamily="18" charset="2"/>
              </a:rPr>
              <a:t> </a:t>
            </a:r>
            <a:r>
              <a:rPr lang="cs-CZ" altLang="cs-CZ" dirty="0" err="1">
                <a:sym typeface="Symbol" panose="05050102010706020507" pitchFamily="18" charset="2"/>
              </a:rPr>
              <a:t>after</a:t>
            </a:r>
            <a:r>
              <a:rPr lang="cs-CZ" altLang="cs-CZ" dirty="0">
                <a:sym typeface="Symbol" panose="05050102010706020507" pitchFamily="18" charset="2"/>
              </a:rPr>
              <a:t> 1 to 2 </a:t>
            </a:r>
            <a:r>
              <a:rPr lang="cs-CZ" altLang="cs-CZ" dirty="0" err="1">
                <a:sym typeface="Symbol" panose="05050102010706020507" pitchFamily="18" charset="2"/>
              </a:rPr>
              <a:t>weeks</a:t>
            </a:r>
            <a:r>
              <a:rPr lang="cs-CZ" altLang="cs-CZ" dirty="0">
                <a:sym typeface="Symbol" panose="05050102010706020507" pitchFamily="18" charset="2"/>
              </a:rPr>
              <a:t>, </a:t>
            </a:r>
            <a:r>
              <a:rPr lang="cs-CZ" altLang="cs-CZ" dirty="0" err="1">
                <a:sym typeface="Symbol" panose="05050102010706020507" pitchFamily="18" charset="2"/>
              </a:rPr>
              <a:t>cilliated</a:t>
            </a:r>
            <a:r>
              <a:rPr lang="cs-CZ" altLang="cs-CZ" dirty="0">
                <a:sym typeface="Symbol" panose="05050102010706020507" pitchFamily="18" charset="2"/>
              </a:rPr>
              <a:t> </a:t>
            </a:r>
            <a:r>
              <a:rPr lang="cs-CZ" altLang="cs-CZ" dirty="0" err="1">
                <a:sym typeface="Symbol" panose="05050102010706020507" pitchFamily="18" charset="2"/>
              </a:rPr>
              <a:t>epithelia</a:t>
            </a:r>
            <a:r>
              <a:rPr lang="cs-CZ" altLang="cs-CZ" dirty="0">
                <a:sym typeface="Symbol" panose="05050102010706020507" pitchFamily="18" charset="2"/>
              </a:rPr>
              <a:t> are </a:t>
            </a:r>
            <a:r>
              <a:rPr lang="cs-CZ" altLang="cs-CZ" dirty="0" err="1">
                <a:sym typeface="Symbol" panose="05050102010706020507" pitchFamily="18" charset="2"/>
              </a:rPr>
              <a:t>extrude</a:t>
            </a:r>
            <a:r>
              <a:rPr lang="cs-CZ" altLang="cs-CZ" dirty="0">
                <a:sym typeface="Symbol" panose="05050102010706020507" pitchFamily="18" charset="2"/>
              </a:rPr>
              <a:t> </a:t>
            </a:r>
            <a:r>
              <a:rPr lang="cs-CZ" altLang="cs-CZ" dirty="0" err="1">
                <a:sym typeface="Symbol" panose="05050102010706020507" pitchFamily="18" charset="2"/>
              </a:rPr>
              <a:t>from</a:t>
            </a:r>
            <a:r>
              <a:rPr lang="cs-CZ" altLang="cs-CZ" dirty="0">
                <a:sym typeface="Symbol" panose="05050102010706020507" pitchFamily="18" charset="2"/>
              </a:rPr>
              <a:t> </a:t>
            </a:r>
            <a:r>
              <a:rPr lang="cs-CZ" altLang="cs-CZ" dirty="0" err="1">
                <a:sym typeface="Symbol" panose="05050102010706020507" pitchFamily="18" charset="2"/>
              </a:rPr>
              <a:t>the</a:t>
            </a:r>
            <a:r>
              <a:rPr lang="cs-CZ" altLang="cs-CZ" dirty="0">
                <a:sym typeface="Symbol" panose="05050102010706020507" pitchFamily="18" charset="2"/>
              </a:rPr>
              <a:t> </a:t>
            </a:r>
            <a:r>
              <a:rPr lang="cs-CZ" altLang="cs-CZ" dirty="0" err="1">
                <a:sym typeface="Symbol" panose="05050102010706020507" pitchFamily="18" charset="2"/>
              </a:rPr>
              <a:t>respiratory</a:t>
            </a:r>
            <a:r>
              <a:rPr lang="cs-CZ" altLang="cs-CZ" dirty="0">
                <a:sym typeface="Symbol" panose="05050102010706020507" pitchFamily="18" charset="2"/>
              </a:rPr>
              <a:t> </a:t>
            </a:r>
            <a:r>
              <a:rPr lang="cs-CZ" altLang="cs-CZ" dirty="0" err="1">
                <a:sym typeface="Symbol" panose="05050102010706020507" pitchFamily="18" charset="2"/>
              </a:rPr>
              <a:t>tract</a:t>
            </a:r>
            <a:r>
              <a:rPr lang="cs-CZ" altLang="cs-CZ" dirty="0">
                <a:sym typeface="Symbol" panose="05050102010706020507" pitchFamily="18" charset="2"/>
              </a:rPr>
              <a:t> and </a:t>
            </a:r>
            <a:r>
              <a:rPr lang="cs-CZ" altLang="cs-CZ" dirty="0" err="1">
                <a:sym typeface="Symbol" panose="05050102010706020507" pitchFamily="18" charset="2"/>
              </a:rPr>
              <a:t>clearence</a:t>
            </a:r>
            <a:r>
              <a:rPr lang="cs-CZ" altLang="cs-CZ" dirty="0">
                <a:sym typeface="Symbol" panose="05050102010706020507" pitchFamily="18" charset="2"/>
              </a:rPr>
              <a:t> </a:t>
            </a:r>
            <a:r>
              <a:rPr lang="cs-CZ" altLang="cs-CZ" dirty="0" err="1">
                <a:sym typeface="Symbol" panose="05050102010706020507" pitchFamily="18" charset="2"/>
              </a:rPr>
              <a:t>of</a:t>
            </a:r>
            <a:r>
              <a:rPr lang="cs-CZ" altLang="cs-CZ" dirty="0">
                <a:sym typeface="Symbol" panose="05050102010706020507" pitchFamily="18" charset="2"/>
              </a:rPr>
              <a:t> </a:t>
            </a:r>
            <a:r>
              <a:rPr lang="cs-CZ" altLang="cs-CZ" dirty="0" err="1">
                <a:sym typeface="Symbol" panose="05050102010706020507" pitchFamily="18" charset="2"/>
              </a:rPr>
              <a:t>mucus</a:t>
            </a:r>
            <a:r>
              <a:rPr lang="cs-CZ" altLang="cs-CZ" dirty="0">
                <a:sym typeface="Symbol" panose="05050102010706020507" pitchFamily="18" charset="2"/>
              </a:rPr>
              <a:t> </a:t>
            </a:r>
            <a:r>
              <a:rPr lang="cs-CZ" altLang="cs-CZ" dirty="0" err="1">
                <a:sym typeface="Symbol" panose="05050102010706020507" pitchFamily="18" charset="2"/>
              </a:rPr>
              <a:t>is</a:t>
            </a:r>
            <a:r>
              <a:rPr lang="cs-CZ" altLang="cs-CZ" dirty="0">
                <a:sym typeface="Symbol" panose="05050102010706020507" pitchFamily="18" charset="2"/>
              </a:rPr>
              <a:t> </a:t>
            </a:r>
            <a:r>
              <a:rPr lang="cs-CZ" altLang="cs-CZ" dirty="0" err="1">
                <a:sym typeface="Symbol" panose="05050102010706020507" pitchFamily="18" charset="2"/>
              </a:rPr>
              <a:t>impaired</a:t>
            </a:r>
            <a:r>
              <a:rPr lang="cs-CZ" altLang="cs-CZ" dirty="0">
                <a:sym typeface="Symbol" panose="05050102010706020507" pitchFamily="18" charset="2"/>
              </a:rPr>
              <a:t>, </a:t>
            </a:r>
            <a:r>
              <a:rPr lang="cs-CZ" altLang="cs-CZ" dirty="0" err="1">
                <a:sym typeface="Symbol" panose="05050102010706020507" pitchFamily="18" charset="2"/>
              </a:rPr>
              <a:t>mucus</a:t>
            </a:r>
            <a:r>
              <a:rPr lang="cs-CZ" altLang="cs-CZ" dirty="0">
                <a:sym typeface="Symbol" panose="05050102010706020507" pitchFamily="18" charset="2"/>
              </a:rPr>
              <a:t> </a:t>
            </a:r>
            <a:r>
              <a:rPr lang="cs-CZ" altLang="cs-CZ" dirty="0" err="1">
                <a:sym typeface="Symbol" panose="05050102010706020507" pitchFamily="18" charset="2"/>
              </a:rPr>
              <a:t>production</a:t>
            </a:r>
            <a:r>
              <a:rPr lang="cs-CZ" altLang="cs-CZ" dirty="0">
                <a:sym typeface="Symbol" panose="05050102010706020507" pitchFamily="18" charset="2"/>
              </a:rPr>
              <a:t> </a:t>
            </a:r>
            <a:r>
              <a:rPr lang="cs-CZ" altLang="cs-CZ" dirty="0" err="1">
                <a:sym typeface="Symbol" panose="05050102010706020507" pitchFamily="18" charset="2"/>
              </a:rPr>
              <a:t>is</a:t>
            </a:r>
            <a:r>
              <a:rPr lang="cs-CZ" altLang="cs-CZ" dirty="0">
                <a:sym typeface="Symbol" panose="05050102010706020507" pitchFamily="18" charset="2"/>
              </a:rPr>
              <a:t> </a:t>
            </a:r>
            <a:r>
              <a:rPr lang="cs-CZ" altLang="cs-CZ" dirty="0" err="1">
                <a:sym typeface="Symbol" panose="05050102010706020507" pitchFamily="18" charset="2"/>
              </a:rPr>
              <a:t>responsible</a:t>
            </a:r>
            <a:r>
              <a:rPr lang="cs-CZ" altLang="cs-CZ" dirty="0">
                <a:sym typeface="Symbol" panose="05050102010706020507" pitchFamily="18" charset="2"/>
              </a:rPr>
              <a:t> </a:t>
            </a:r>
            <a:r>
              <a:rPr lang="cs-CZ" altLang="cs-CZ" dirty="0" err="1">
                <a:sym typeface="Symbol" panose="05050102010706020507" pitchFamily="18" charset="2"/>
              </a:rPr>
              <a:t>for</a:t>
            </a:r>
            <a:r>
              <a:rPr lang="cs-CZ" altLang="cs-CZ" dirty="0">
                <a:sym typeface="Symbol" panose="05050102010706020507" pitchFamily="18" charset="2"/>
              </a:rPr>
              <a:t> </a:t>
            </a:r>
            <a:r>
              <a:rPr lang="cs-CZ" altLang="cs-CZ" dirty="0" err="1">
                <a:sym typeface="Symbol" panose="05050102010706020507" pitchFamily="18" charset="2"/>
              </a:rPr>
              <a:t>causing</a:t>
            </a:r>
            <a:r>
              <a:rPr lang="cs-CZ" altLang="cs-CZ" dirty="0">
                <a:sym typeface="Symbol" panose="05050102010706020507" pitchFamily="18" charset="2"/>
              </a:rPr>
              <a:t> </a:t>
            </a:r>
            <a:r>
              <a:rPr lang="cs-CZ" altLang="cs-CZ" dirty="0" err="1">
                <a:sym typeface="Symbol" panose="05050102010706020507" pitchFamily="18" charset="2"/>
              </a:rPr>
              <a:t>airway</a:t>
            </a:r>
            <a:r>
              <a:rPr lang="cs-CZ" altLang="cs-CZ" dirty="0">
                <a:sym typeface="Symbol" panose="05050102010706020507" pitchFamily="18" charset="2"/>
              </a:rPr>
              <a:t> </a:t>
            </a:r>
            <a:r>
              <a:rPr lang="cs-CZ" altLang="cs-CZ" dirty="0" err="1">
                <a:sym typeface="Symbol" panose="05050102010706020507" pitchFamily="18" charset="2"/>
              </a:rPr>
              <a:t>restriction</a:t>
            </a:r>
            <a:r>
              <a:rPr lang="cs-CZ" altLang="cs-CZ" dirty="0">
                <a:sym typeface="Symbol" panose="05050102010706020507" pitchFamily="18" charset="2"/>
              </a:rPr>
              <a:t> and </a:t>
            </a:r>
            <a:r>
              <a:rPr lang="cs-CZ" altLang="cs-CZ" dirty="0" err="1">
                <a:sym typeface="Symbol" panose="05050102010706020507" pitchFamily="18" charset="2"/>
              </a:rPr>
              <a:t>whoping</a:t>
            </a:r>
            <a:r>
              <a:rPr lang="cs-CZ" altLang="cs-CZ" dirty="0">
                <a:sym typeface="Symbol" panose="05050102010706020507" pitchFamily="18" charset="2"/>
              </a:rPr>
              <a:t> </a:t>
            </a:r>
            <a:r>
              <a:rPr lang="cs-CZ" altLang="cs-CZ" dirty="0" err="1">
                <a:sym typeface="Symbol" panose="05050102010706020507" pitchFamily="18" charset="2"/>
              </a:rPr>
              <a:t>cough</a:t>
            </a:r>
            <a:r>
              <a:rPr lang="cs-CZ" altLang="cs-CZ" dirty="0">
                <a:sym typeface="Symbol" panose="05050102010706020507" pitchFamily="18" charset="2"/>
              </a:rPr>
              <a:t> (</a:t>
            </a:r>
            <a:r>
              <a:rPr lang="cs-CZ" altLang="cs-CZ" dirty="0" err="1">
                <a:sym typeface="Symbol" panose="05050102010706020507" pitchFamily="18" charset="2"/>
              </a:rPr>
              <a:t>whoop</a:t>
            </a:r>
            <a:r>
              <a:rPr lang="cs-CZ" altLang="cs-CZ" dirty="0">
                <a:sym typeface="Symbol" panose="05050102010706020507" pitchFamily="18" charset="2"/>
              </a:rPr>
              <a:t> – </a:t>
            </a:r>
            <a:r>
              <a:rPr lang="cs-CZ" altLang="cs-CZ" dirty="0" err="1">
                <a:sym typeface="Symbol" panose="05050102010706020507" pitchFamily="18" charset="2"/>
              </a:rPr>
              <a:t>inspiring</a:t>
            </a:r>
            <a:r>
              <a:rPr lang="cs-CZ" altLang="cs-CZ" dirty="0">
                <a:sym typeface="Symbol" panose="05050102010706020507" pitchFamily="18" charset="2"/>
              </a:rPr>
              <a:t> </a:t>
            </a:r>
            <a:r>
              <a:rPr lang="cs-CZ" altLang="cs-CZ" dirty="0" err="1">
                <a:sym typeface="Symbol" panose="05050102010706020507" pitchFamily="18" charset="2"/>
              </a:rPr>
              <a:t>against</a:t>
            </a:r>
            <a:r>
              <a:rPr lang="cs-CZ" altLang="cs-CZ" dirty="0">
                <a:sym typeface="Symbol" panose="05050102010706020507" pitchFamily="18" charset="2"/>
              </a:rPr>
              <a:t> a </a:t>
            </a:r>
            <a:r>
              <a:rPr lang="cs-CZ" altLang="cs-CZ" dirty="0" err="1">
                <a:sym typeface="Symbol" panose="05050102010706020507" pitchFamily="18" charset="2"/>
              </a:rPr>
              <a:t>partially</a:t>
            </a:r>
            <a:r>
              <a:rPr lang="cs-CZ" altLang="cs-CZ" dirty="0">
                <a:sym typeface="Symbol" panose="05050102010706020507" pitchFamily="18" charset="2"/>
              </a:rPr>
              <a:t> </a:t>
            </a:r>
            <a:r>
              <a:rPr lang="cs-CZ" altLang="cs-CZ" dirty="0" err="1">
                <a:sym typeface="Symbol" panose="05050102010706020507" pitchFamily="18" charset="2"/>
              </a:rPr>
              <a:t>closed</a:t>
            </a:r>
            <a:r>
              <a:rPr lang="cs-CZ" altLang="cs-CZ" dirty="0">
                <a:sym typeface="Symbol" panose="05050102010706020507" pitchFamily="18" charset="2"/>
              </a:rPr>
              <a:t> glottis), </a:t>
            </a:r>
            <a:r>
              <a:rPr lang="cs-CZ" altLang="cs-CZ" dirty="0" err="1">
                <a:sym typeface="Symbol" panose="05050102010706020507" pitchFamily="18" charset="2"/>
              </a:rPr>
              <a:t>vomiting</a:t>
            </a:r>
            <a:r>
              <a:rPr lang="cs-CZ" altLang="cs-CZ" dirty="0">
                <a:sym typeface="Symbol" panose="05050102010706020507" pitchFamily="18" charset="2"/>
              </a:rPr>
              <a:t>, </a:t>
            </a:r>
            <a:r>
              <a:rPr lang="cs-CZ" altLang="cs-CZ" dirty="0" err="1">
                <a:sym typeface="Symbol" panose="05050102010706020507" pitchFamily="18" charset="2"/>
              </a:rPr>
              <a:t>daily</a:t>
            </a:r>
            <a:r>
              <a:rPr lang="cs-CZ" altLang="cs-CZ" dirty="0">
                <a:sym typeface="Symbol" panose="05050102010706020507" pitchFamily="18" charset="2"/>
              </a:rPr>
              <a:t> 40 – 50 </a:t>
            </a:r>
            <a:r>
              <a:rPr lang="cs-CZ" altLang="cs-CZ" dirty="0" err="1">
                <a:sym typeface="Symbol" panose="05050102010706020507" pitchFamily="18" charset="2"/>
              </a:rPr>
              <a:t>paroxysms</a:t>
            </a:r>
            <a:r>
              <a:rPr lang="cs-CZ" altLang="cs-CZ" dirty="0">
                <a:sym typeface="Symbol" panose="05050102010706020507" pitchFamily="18" charset="2"/>
              </a:rPr>
              <a:t> (</a:t>
            </a:r>
            <a:r>
              <a:rPr lang="cs-CZ" altLang="cs-CZ" dirty="0" err="1">
                <a:sym typeface="Symbol" panose="05050102010706020507" pitchFamily="18" charset="2"/>
              </a:rPr>
              <a:t>spasms</a:t>
            </a:r>
            <a:r>
              <a:rPr lang="cs-CZ" altLang="cs-CZ" dirty="0">
                <a:sym typeface="Symbol" panose="05050102010706020507" pitchFamily="18" charset="2"/>
              </a:rPr>
              <a:t> </a:t>
            </a:r>
            <a:r>
              <a:rPr lang="cs-CZ" altLang="cs-CZ" dirty="0" err="1">
                <a:sym typeface="Symbol" panose="05050102010706020507" pitchFamily="18" charset="2"/>
              </a:rPr>
              <a:t>of</a:t>
            </a:r>
            <a:r>
              <a:rPr lang="cs-CZ" altLang="cs-CZ" dirty="0">
                <a:sym typeface="Symbol" panose="05050102010706020507" pitchFamily="18" charset="2"/>
              </a:rPr>
              <a:t> 10-15 </a:t>
            </a:r>
            <a:r>
              <a:rPr lang="cs-CZ" altLang="cs-CZ" dirty="0" err="1">
                <a:sym typeface="Symbol" panose="05050102010706020507" pitchFamily="18" charset="2"/>
              </a:rPr>
              <a:t>uncontrollable</a:t>
            </a:r>
            <a:r>
              <a:rPr lang="cs-CZ" altLang="cs-CZ" dirty="0">
                <a:sym typeface="Symbol" panose="05050102010706020507" pitchFamily="18" charset="2"/>
              </a:rPr>
              <a:t> </a:t>
            </a:r>
            <a:r>
              <a:rPr lang="cs-CZ" altLang="cs-CZ" dirty="0" err="1">
                <a:sym typeface="Symbol" panose="05050102010706020507" pitchFamily="18" charset="2"/>
              </a:rPr>
              <a:t>coughing</a:t>
            </a:r>
            <a:r>
              <a:rPr lang="cs-CZ" altLang="cs-CZ" dirty="0">
                <a:sym typeface="Symbol" panose="05050102010706020507" pitchFamily="18" charset="2"/>
              </a:rPr>
              <a:t>), </a:t>
            </a:r>
            <a:r>
              <a:rPr lang="cs-CZ" altLang="cs-CZ" dirty="0" err="1">
                <a:sym typeface="Symbol" panose="05050102010706020507" pitchFamily="18" charset="2"/>
              </a:rPr>
              <a:t>complications</a:t>
            </a:r>
            <a:r>
              <a:rPr lang="cs-CZ" altLang="cs-CZ" dirty="0">
                <a:sym typeface="Symbol" panose="05050102010706020507" pitchFamily="18" charset="2"/>
              </a:rPr>
              <a:t> - </a:t>
            </a:r>
            <a:r>
              <a:rPr lang="cs-CZ" altLang="cs-CZ" dirty="0" err="1">
                <a:sym typeface="Symbol" panose="05050102010706020507" pitchFamily="18" charset="2"/>
              </a:rPr>
              <a:t>pneumonia</a:t>
            </a:r>
            <a:r>
              <a:rPr lang="cs-CZ" altLang="cs-CZ" dirty="0">
                <a:sym typeface="Symbol" panose="05050102010706020507" pitchFamily="18" charset="2"/>
              </a:rPr>
              <a:t> </a:t>
            </a:r>
          </a:p>
          <a:p>
            <a:pPr>
              <a:lnSpc>
                <a:spcPct val="90000"/>
              </a:lnSpc>
            </a:pPr>
            <a:r>
              <a:rPr lang="cs-CZ" altLang="cs-CZ" b="1" dirty="0">
                <a:sym typeface="Symbol" panose="05050102010706020507" pitchFamily="18" charset="2"/>
              </a:rPr>
              <a:t>3. </a:t>
            </a:r>
            <a:r>
              <a:rPr lang="cs-CZ" altLang="cs-CZ" b="1" dirty="0" err="1">
                <a:sym typeface="Symbol" panose="05050102010706020507" pitchFamily="18" charset="2"/>
              </a:rPr>
              <a:t>convalescent</a:t>
            </a:r>
            <a:r>
              <a:rPr lang="cs-CZ" altLang="cs-CZ" b="1" dirty="0">
                <a:sym typeface="Symbol" panose="05050102010706020507" pitchFamily="18" charset="2"/>
              </a:rPr>
              <a:t> </a:t>
            </a:r>
            <a:r>
              <a:rPr lang="cs-CZ" altLang="cs-CZ" b="1" dirty="0" err="1">
                <a:sym typeface="Symbol" panose="05050102010706020507" pitchFamily="18" charset="2"/>
              </a:rPr>
              <a:t>phase</a:t>
            </a:r>
            <a:r>
              <a:rPr lang="cs-CZ" altLang="cs-CZ" dirty="0">
                <a:sym typeface="Symbol" panose="05050102010706020507" pitchFamily="18" charset="2"/>
              </a:rPr>
              <a:t> – </a:t>
            </a:r>
            <a:r>
              <a:rPr lang="cs-CZ" altLang="cs-CZ" dirty="0" err="1">
                <a:sym typeface="Symbol" panose="05050102010706020507" pitchFamily="18" charset="2"/>
              </a:rPr>
              <a:t>begins</a:t>
            </a:r>
            <a:r>
              <a:rPr lang="cs-CZ" altLang="cs-CZ" dirty="0">
                <a:sym typeface="Symbol" panose="05050102010706020507" pitchFamily="18" charset="2"/>
              </a:rPr>
              <a:t> </a:t>
            </a:r>
            <a:r>
              <a:rPr lang="cs-CZ" altLang="cs-CZ" dirty="0" err="1">
                <a:sym typeface="Symbol" panose="05050102010706020507" pitchFamily="18" charset="2"/>
              </a:rPr>
              <a:t>after</a:t>
            </a:r>
            <a:r>
              <a:rPr lang="cs-CZ" altLang="cs-CZ" dirty="0">
                <a:sym typeface="Symbol" panose="05050102010706020507" pitchFamily="18" charset="2"/>
              </a:rPr>
              <a:t> 2 to 4 </a:t>
            </a:r>
            <a:r>
              <a:rPr lang="cs-CZ" altLang="cs-CZ" dirty="0" err="1">
                <a:sym typeface="Symbol" panose="05050102010706020507" pitchFamily="18" charset="2"/>
              </a:rPr>
              <a:t>weeks</a:t>
            </a:r>
            <a:r>
              <a:rPr lang="cs-CZ" altLang="cs-CZ" dirty="0">
                <a:sym typeface="Symbol" panose="05050102010706020507" pitchFamily="18" charset="2"/>
              </a:rPr>
              <a:t>, </a:t>
            </a:r>
            <a:r>
              <a:rPr lang="cs-CZ" altLang="cs-CZ" dirty="0" err="1">
                <a:sym typeface="Symbol" panose="05050102010706020507" pitchFamily="18" charset="2"/>
              </a:rPr>
              <a:t>paroxysms</a:t>
            </a:r>
            <a:r>
              <a:rPr lang="cs-CZ" altLang="cs-CZ" dirty="0">
                <a:sym typeface="Symbol" panose="05050102010706020507" pitchFamily="18" charset="2"/>
              </a:rPr>
              <a:t> </a:t>
            </a:r>
            <a:r>
              <a:rPr lang="cs-CZ" altLang="cs-CZ" dirty="0" err="1">
                <a:sym typeface="Symbol" panose="05050102010706020507" pitchFamily="18" charset="2"/>
              </a:rPr>
              <a:t>diminished</a:t>
            </a:r>
            <a:r>
              <a:rPr lang="cs-CZ" altLang="cs-CZ" dirty="0">
                <a:sym typeface="Symbol" panose="05050102010706020507" pitchFamily="18" charset="2"/>
              </a:rPr>
              <a:t> in </a:t>
            </a:r>
            <a:r>
              <a:rPr lang="cs-CZ" altLang="cs-CZ" dirty="0" err="1">
                <a:sym typeface="Symbol" panose="05050102010706020507" pitchFamily="18" charset="2"/>
              </a:rPr>
              <a:t>number</a:t>
            </a:r>
            <a:r>
              <a:rPr lang="cs-CZ" altLang="cs-CZ" dirty="0">
                <a:sym typeface="Symbol" panose="05050102010706020507" pitchFamily="18" charset="2"/>
              </a:rPr>
              <a:t> and </a:t>
            </a:r>
            <a:r>
              <a:rPr lang="cs-CZ" altLang="cs-CZ" dirty="0" err="1">
                <a:sym typeface="Symbol" panose="05050102010706020507" pitchFamily="18" charset="2"/>
              </a:rPr>
              <a:t>severity</a:t>
            </a:r>
            <a:endParaRPr lang="cs-CZ" altLang="cs-CZ" dirty="0">
              <a:sym typeface="Symbol" panose="05050102010706020507" pitchFamily="18" charset="2"/>
            </a:endParaRPr>
          </a:p>
          <a:p>
            <a:pPr>
              <a:lnSpc>
                <a:spcPct val="90000"/>
              </a:lnSpc>
              <a:buFontTx/>
              <a:buNone/>
            </a:pPr>
            <a:r>
              <a:rPr lang="cs-CZ" altLang="cs-CZ" b="1" dirty="0" err="1">
                <a:sym typeface="Symbol" panose="05050102010706020507" pitchFamily="18" charset="2"/>
              </a:rPr>
              <a:t>Papertussis</a:t>
            </a:r>
            <a:r>
              <a:rPr lang="cs-CZ" altLang="cs-CZ" b="1" dirty="0">
                <a:sym typeface="Symbol" panose="05050102010706020507" pitchFamily="18" charset="2"/>
              </a:rPr>
              <a:t> </a:t>
            </a:r>
            <a:r>
              <a:rPr lang="cs-CZ" altLang="cs-CZ" dirty="0">
                <a:sym typeface="Symbol" panose="05050102010706020507" pitchFamily="18" charset="2"/>
              </a:rPr>
              <a:t>- </a:t>
            </a:r>
            <a:r>
              <a:rPr lang="cs-CZ" altLang="cs-CZ" dirty="0" err="1">
                <a:sym typeface="Symbol" panose="05050102010706020507" pitchFamily="18" charset="2"/>
              </a:rPr>
              <a:t>caused</a:t>
            </a:r>
            <a:r>
              <a:rPr lang="cs-CZ" altLang="cs-CZ" dirty="0">
                <a:sym typeface="Symbol" panose="05050102010706020507" pitchFamily="18" charset="2"/>
              </a:rPr>
              <a:t> by </a:t>
            </a:r>
            <a:r>
              <a:rPr lang="cs-CZ" altLang="cs-CZ" i="1" dirty="0">
                <a:sym typeface="Symbol" panose="05050102010706020507" pitchFamily="18" charset="2"/>
              </a:rPr>
              <a:t>B. </a:t>
            </a:r>
            <a:r>
              <a:rPr lang="cs-CZ" altLang="cs-CZ" i="1" dirty="0" err="1">
                <a:sym typeface="Symbol" panose="05050102010706020507" pitchFamily="18" charset="2"/>
              </a:rPr>
              <a:t>parapertussis</a:t>
            </a:r>
            <a:r>
              <a:rPr lang="cs-CZ" altLang="cs-CZ" dirty="0">
                <a:sym typeface="Symbol" panose="05050102010706020507" pitchFamily="18" charset="2"/>
              </a:rPr>
              <a:t> has </a:t>
            </a:r>
            <a:r>
              <a:rPr lang="cs-CZ" altLang="cs-CZ" dirty="0" err="1">
                <a:sym typeface="Symbol" panose="05050102010706020507" pitchFamily="18" charset="2"/>
              </a:rPr>
              <a:t>usually</a:t>
            </a:r>
            <a:r>
              <a:rPr lang="cs-CZ" altLang="cs-CZ" dirty="0">
                <a:sym typeface="Symbol" panose="05050102010706020507" pitchFamily="18" charset="2"/>
              </a:rPr>
              <a:t> </a:t>
            </a:r>
            <a:r>
              <a:rPr lang="cs-CZ" altLang="cs-CZ" dirty="0" err="1">
                <a:sym typeface="Symbol" panose="05050102010706020507" pitchFamily="18" charset="2"/>
              </a:rPr>
              <a:t>milder</a:t>
            </a:r>
            <a:r>
              <a:rPr lang="cs-CZ" altLang="cs-CZ" dirty="0">
                <a:sym typeface="Symbol" panose="05050102010706020507" pitchFamily="18" charset="2"/>
              </a:rPr>
              <a:t> </a:t>
            </a:r>
            <a:r>
              <a:rPr lang="cs-CZ" altLang="cs-CZ" dirty="0" err="1">
                <a:sym typeface="Symbol" panose="05050102010706020507" pitchFamily="18" charset="2"/>
              </a:rPr>
              <a:t>symptoms</a:t>
            </a:r>
            <a:endParaRPr lang="cs-CZ" altLang="cs-CZ" dirty="0">
              <a:sym typeface="Symbol" panose="05050102010706020507" pitchFamily="18" charset="2"/>
            </a:endParaRPr>
          </a:p>
        </p:txBody>
      </p:sp>
      <p:sp>
        <p:nvSpPr>
          <p:cNvPr id="102403" name="Text Box 3"/>
          <p:cNvSpPr txBox="1">
            <a:spLocks noChangeArrowheads="1"/>
          </p:cNvSpPr>
          <p:nvPr/>
        </p:nvSpPr>
        <p:spPr bwMode="auto">
          <a:xfrm>
            <a:off x="538895" y="139090"/>
            <a:ext cx="11154873" cy="588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cs-CZ" altLang="cs-CZ" sz="3200"/>
              <a:t>Diseases </a:t>
            </a:r>
          </a:p>
        </p:txBody>
      </p:sp>
      <p:pic>
        <p:nvPicPr>
          <p:cNvPr id="3"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35997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body" idx="1"/>
          </p:nvPr>
        </p:nvSpPr>
        <p:spPr>
          <a:xfrm>
            <a:off x="597876" y="1214683"/>
            <a:ext cx="11236569" cy="5113337"/>
          </a:xfrm>
          <a:solidFill>
            <a:srgbClr val="FFFF99"/>
          </a:solidFill>
          <a:ln>
            <a:solidFill>
              <a:schemeClr val="tx1"/>
            </a:solidFill>
            <a:miter lim="800000"/>
            <a:headEnd/>
            <a:tailEnd/>
          </a:ln>
        </p:spPr>
        <p:txBody>
          <a:bodyPr>
            <a:noAutofit/>
          </a:bodyPr>
          <a:lstStyle/>
          <a:p>
            <a:r>
              <a:rPr lang="cs-CZ" altLang="cs-CZ" b="1" dirty="0" err="1">
                <a:sym typeface="Symbol" panose="05050102010706020507" pitchFamily="18" charset="2"/>
              </a:rPr>
              <a:t>historically</a:t>
            </a:r>
            <a:r>
              <a:rPr lang="cs-CZ" altLang="cs-CZ" b="1" dirty="0">
                <a:sym typeface="Symbol" panose="05050102010706020507" pitchFamily="18" charset="2"/>
              </a:rPr>
              <a:t> -  a </a:t>
            </a:r>
            <a:r>
              <a:rPr lang="cs-CZ" altLang="cs-CZ" b="1" dirty="0" err="1">
                <a:sym typeface="Symbol" panose="05050102010706020507" pitchFamily="18" charset="2"/>
              </a:rPr>
              <a:t>pediatric</a:t>
            </a:r>
            <a:r>
              <a:rPr lang="cs-CZ" altLang="cs-CZ" b="1" dirty="0">
                <a:sym typeface="Symbol" panose="05050102010706020507" pitchFamily="18" charset="2"/>
              </a:rPr>
              <a:t> </a:t>
            </a:r>
            <a:r>
              <a:rPr lang="cs-CZ" altLang="cs-CZ" b="1" dirty="0" err="1">
                <a:sym typeface="Symbol" panose="05050102010706020507" pitchFamily="18" charset="2"/>
              </a:rPr>
              <a:t>disease</a:t>
            </a:r>
            <a:r>
              <a:rPr lang="cs-CZ" altLang="cs-CZ" b="1" dirty="0">
                <a:sym typeface="Symbol" panose="05050102010706020507" pitchFamily="18" charset="2"/>
              </a:rPr>
              <a:t> </a:t>
            </a:r>
          </a:p>
          <a:p>
            <a:r>
              <a:rPr lang="cs-CZ" altLang="cs-CZ" b="1" dirty="0" err="1">
                <a:sym typeface="Symbol" panose="05050102010706020507" pitchFamily="18" charset="2"/>
              </a:rPr>
              <a:t>today</a:t>
            </a:r>
            <a:r>
              <a:rPr lang="cs-CZ" altLang="cs-CZ" b="1" dirty="0">
                <a:sym typeface="Symbol" panose="05050102010706020507" pitchFamily="18" charset="2"/>
              </a:rPr>
              <a:t> – </a:t>
            </a:r>
            <a:r>
              <a:rPr lang="cs-CZ" altLang="cs-CZ" b="1" dirty="0" err="1">
                <a:sym typeface="Symbol" panose="05050102010706020507" pitchFamily="18" charset="2"/>
              </a:rPr>
              <a:t>infants</a:t>
            </a:r>
            <a:r>
              <a:rPr lang="cs-CZ" altLang="cs-CZ" b="1" dirty="0">
                <a:sym typeface="Symbol" panose="05050102010706020507" pitchFamily="18" charset="2"/>
              </a:rPr>
              <a:t> (majority – </a:t>
            </a:r>
            <a:r>
              <a:rPr lang="cs-CZ" altLang="cs-CZ" b="1" dirty="0" err="1">
                <a:sym typeface="Symbol" panose="05050102010706020507" pitchFamily="18" charset="2"/>
              </a:rPr>
              <a:t>children</a:t>
            </a:r>
            <a:r>
              <a:rPr lang="cs-CZ" altLang="cs-CZ" b="1" dirty="0">
                <a:sym typeface="Symbol" panose="05050102010706020507" pitchFamily="18" charset="2"/>
              </a:rPr>
              <a:t> </a:t>
            </a:r>
            <a:r>
              <a:rPr lang="en-US" altLang="cs-CZ" b="1" dirty="0">
                <a:cs typeface="Arial" panose="020B0604020202020204" pitchFamily="34" charset="0"/>
                <a:sym typeface="Symbol" panose="05050102010706020507" pitchFamily="18" charset="2"/>
              </a:rPr>
              <a:t>&lt;</a:t>
            </a:r>
            <a:r>
              <a:rPr lang="cs-CZ" altLang="cs-CZ" b="1" dirty="0">
                <a:cs typeface="Arial" panose="020B0604020202020204" pitchFamily="34" charset="0"/>
                <a:sym typeface="Symbol" panose="05050102010706020507" pitchFamily="18" charset="2"/>
              </a:rPr>
              <a:t> 1 </a:t>
            </a:r>
            <a:r>
              <a:rPr lang="cs-CZ" altLang="cs-CZ" b="1" dirty="0" err="1">
                <a:cs typeface="Arial" panose="020B0604020202020204" pitchFamily="34" charset="0"/>
                <a:sym typeface="Symbol" panose="05050102010706020507" pitchFamily="18" charset="2"/>
              </a:rPr>
              <a:t>year</a:t>
            </a:r>
            <a:r>
              <a:rPr lang="cs-CZ" altLang="cs-CZ" b="1" dirty="0">
                <a:cs typeface="Arial" panose="020B0604020202020204" pitchFamily="34" charset="0"/>
                <a:sym typeface="Symbol" panose="05050102010706020507" pitchFamily="18" charset="2"/>
              </a:rPr>
              <a:t>)</a:t>
            </a:r>
            <a:r>
              <a:rPr lang="cs-CZ" altLang="cs-CZ" b="1" dirty="0">
                <a:sym typeface="Symbol" panose="05050102010706020507" pitchFamily="18" charset="2"/>
              </a:rPr>
              <a:t>, </a:t>
            </a:r>
            <a:r>
              <a:rPr lang="cs-CZ" altLang="cs-CZ" b="1" dirty="0" err="1">
                <a:sym typeface="Symbol" panose="05050102010706020507" pitchFamily="18" charset="2"/>
              </a:rPr>
              <a:t>adults</a:t>
            </a:r>
            <a:r>
              <a:rPr lang="cs-CZ" altLang="cs-CZ" b="1" dirty="0">
                <a:sym typeface="Symbol" panose="05050102010706020507" pitchFamily="18" charset="2"/>
              </a:rPr>
              <a:t> </a:t>
            </a:r>
            <a:r>
              <a:rPr lang="cs-CZ" altLang="cs-CZ" dirty="0">
                <a:sym typeface="Symbol" panose="05050102010706020507" pitchFamily="18" charset="2"/>
              </a:rPr>
              <a:t>and </a:t>
            </a:r>
            <a:r>
              <a:rPr lang="cs-CZ" altLang="cs-CZ" b="1" dirty="0" err="1">
                <a:sym typeface="Symbol" panose="05050102010706020507" pitchFamily="18" charset="2"/>
              </a:rPr>
              <a:t>seniors</a:t>
            </a:r>
            <a:r>
              <a:rPr lang="cs-CZ" altLang="cs-CZ" b="1" dirty="0">
                <a:sym typeface="Symbol" panose="05050102010706020507" pitchFamily="18" charset="2"/>
              </a:rPr>
              <a:t> </a:t>
            </a:r>
            <a:r>
              <a:rPr lang="cs-CZ" altLang="cs-CZ" dirty="0" err="1">
                <a:sym typeface="Symbol" panose="05050102010706020507" pitchFamily="18" charset="2"/>
              </a:rPr>
              <a:t>could</a:t>
            </a:r>
            <a:r>
              <a:rPr lang="cs-CZ" altLang="cs-CZ" dirty="0">
                <a:sym typeface="Symbol" panose="05050102010706020507" pitchFamily="18" charset="2"/>
              </a:rPr>
              <a:t> </a:t>
            </a:r>
            <a:r>
              <a:rPr lang="cs-CZ" altLang="cs-CZ" dirty="0" err="1">
                <a:sym typeface="Symbol" panose="05050102010706020507" pitchFamily="18" charset="2"/>
              </a:rPr>
              <a:t>be</a:t>
            </a:r>
            <a:r>
              <a:rPr lang="cs-CZ" altLang="cs-CZ" dirty="0">
                <a:sym typeface="Symbol" panose="05050102010706020507" pitchFamily="18" charset="2"/>
              </a:rPr>
              <a:t> </a:t>
            </a:r>
            <a:r>
              <a:rPr lang="cs-CZ" altLang="cs-CZ" dirty="0" err="1">
                <a:sym typeface="Symbol" panose="05050102010706020507" pitchFamily="18" charset="2"/>
              </a:rPr>
              <a:t>affected</a:t>
            </a:r>
            <a:endParaRPr lang="cs-CZ" altLang="cs-CZ" dirty="0">
              <a:sym typeface="Symbol" panose="05050102010706020507" pitchFamily="18" charset="2"/>
            </a:endParaRPr>
          </a:p>
          <a:p>
            <a:r>
              <a:rPr lang="cs-CZ" altLang="cs-CZ" b="1" dirty="0" err="1">
                <a:sym typeface="Symbol" panose="05050102010706020507" pitchFamily="18" charset="2"/>
              </a:rPr>
              <a:t>highly</a:t>
            </a:r>
            <a:r>
              <a:rPr lang="cs-CZ" altLang="cs-CZ" b="1" dirty="0">
                <a:sym typeface="Symbol" panose="05050102010706020507" pitchFamily="18" charset="2"/>
              </a:rPr>
              <a:t> </a:t>
            </a:r>
            <a:r>
              <a:rPr lang="cs-CZ" altLang="cs-CZ" b="1" dirty="0" err="1">
                <a:sym typeface="Symbol" panose="05050102010706020507" pitchFamily="18" charset="2"/>
              </a:rPr>
              <a:t>contagious</a:t>
            </a:r>
            <a:r>
              <a:rPr lang="cs-CZ" altLang="cs-CZ" b="1" dirty="0">
                <a:sym typeface="Symbol" panose="05050102010706020507" pitchFamily="18" charset="2"/>
              </a:rPr>
              <a:t> </a:t>
            </a:r>
            <a:r>
              <a:rPr lang="cs-CZ" altLang="cs-CZ" dirty="0">
                <a:sym typeface="Symbol" panose="05050102010706020507" pitchFamily="18" charset="2"/>
              </a:rPr>
              <a:t>(</a:t>
            </a:r>
            <a:r>
              <a:rPr lang="cs-CZ" altLang="cs-CZ" dirty="0" err="1">
                <a:sym typeface="Symbol" panose="05050102010706020507" pitchFamily="18" charset="2"/>
              </a:rPr>
              <a:t>small</a:t>
            </a:r>
            <a:r>
              <a:rPr lang="cs-CZ" altLang="cs-CZ" dirty="0">
                <a:sym typeface="Symbol" panose="05050102010706020507" pitchFamily="18" charset="2"/>
              </a:rPr>
              <a:t> </a:t>
            </a:r>
            <a:r>
              <a:rPr lang="cs-CZ" altLang="cs-CZ" dirty="0" err="1">
                <a:sym typeface="Symbol" panose="05050102010706020507" pitchFamily="18" charset="2"/>
              </a:rPr>
              <a:t>infection</a:t>
            </a:r>
            <a:r>
              <a:rPr lang="cs-CZ" altLang="cs-CZ" dirty="0">
                <a:sym typeface="Symbol" panose="05050102010706020507" pitchFamily="18" charset="2"/>
              </a:rPr>
              <a:t> dose)</a:t>
            </a:r>
          </a:p>
          <a:p>
            <a:r>
              <a:rPr lang="cs-CZ" altLang="cs-CZ" b="1" dirty="0">
                <a:sym typeface="Symbol" panose="05050102010706020507" pitchFamily="18" charset="2"/>
              </a:rPr>
              <a:t>source </a:t>
            </a:r>
            <a:r>
              <a:rPr lang="cs-CZ" altLang="cs-CZ" b="1" dirty="0" err="1">
                <a:sym typeface="Symbol" panose="05050102010706020507" pitchFamily="18" charset="2"/>
              </a:rPr>
              <a:t>of</a:t>
            </a:r>
            <a:r>
              <a:rPr lang="cs-CZ" altLang="cs-CZ" b="1" dirty="0">
                <a:sym typeface="Symbol" panose="05050102010706020507" pitchFamily="18" charset="2"/>
              </a:rPr>
              <a:t> </a:t>
            </a:r>
            <a:r>
              <a:rPr lang="cs-CZ" altLang="cs-CZ" b="1" dirty="0" err="1">
                <a:sym typeface="Symbol" panose="05050102010706020507" pitchFamily="18" charset="2"/>
              </a:rPr>
              <a:t>the</a:t>
            </a:r>
            <a:r>
              <a:rPr lang="cs-CZ" altLang="cs-CZ" b="1" dirty="0">
                <a:sym typeface="Symbol" panose="05050102010706020507" pitchFamily="18" charset="2"/>
              </a:rPr>
              <a:t> </a:t>
            </a:r>
            <a:r>
              <a:rPr lang="cs-CZ" altLang="cs-CZ" b="1" dirty="0" err="1">
                <a:sym typeface="Symbol" panose="05050102010706020507" pitchFamily="18" charset="2"/>
              </a:rPr>
              <a:t>infection</a:t>
            </a:r>
            <a:r>
              <a:rPr lang="cs-CZ" altLang="cs-CZ" dirty="0">
                <a:sym typeface="Symbol" panose="05050102010706020507" pitchFamily="18" charset="2"/>
              </a:rPr>
              <a:t> – </a:t>
            </a:r>
            <a:r>
              <a:rPr lang="cs-CZ" altLang="cs-CZ" dirty="0" err="1">
                <a:sym typeface="Symbol" panose="05050102010706020507" pitchFamily="18" charset="2"/>
              </a:rPr>
              <a:t>usually</a:t>
            </a:r>
            <a:r>
              <a:rPr lang="cs-CZ" altLang="cs-CZ" dirty="0">
                <a:sym typeface="Symbol" panose="05050102010706020507" pitchFamily="18" charset="2"/>
              </a:rPr>
              <a:t> </a:t>
            </a:r>
            <a:r>
              <a:rPr lang="cs-CZ" altLang="cs-CZ" b="1" dirty="0" err="1">
                <a:sym typeface="Symbol" panose="05050102010706020507" pitchFamily="18" charset="2"/>
              </a:rPr>
              <a:t>patient</a:t>
            </a:r>
            <a:r>
              <a:rPr lang="cs-CZ" altLang="cs-CZ" dirty="0">
                <a:sym typeface="Symbol" panose="05050102010706020507" pitchFamily="18" charset="2"/>
              </a:rPr>
              <a:t> in </a:t>
            </a:r>
            <a:r>
              <a:rPr lang="cs-CZ" altLang="cs-CZ" dirty="0" err="1">
                <a:sym typeface="Symbol" panose="05050102010706020507" pitchFamily="18" charset="2"/>
              </a:rPr>
              <a:t>the</a:t>
            </a:r>
            <a:r>
              <a:rPr lang="cs-CZ" altLang="cs-CZ" dirty="0">
                <a:sym typeface="Symbol" panose="05050102010706020507" pitchFamily="18" charset="2"/>
              </a:rPr>
              <a:t> early </a:t>
            </a:r>
            <a:r>
              <a:rPr lang="cs-CZ" altLang="cs-CZ" dirty="0" err="1">
                <a:sym typeface="Symbol" panose="05050102010706020507" pitchFamily="18" charset="2"/>
              </a:rPr>
              <a:t>catarrhal</a:t>
            </a:r>
            <a:r>
              <a:rPr lang="cs-CZ" altLang="cs-CZ" dirty="0">
                <a:sym typeface="Symbol" panose="05050102010706020507" pitchFamily="18" charset="2"/>
              </a:rPr>
              <a:t> </a:t>
            </a:r>
            <a:r>
              <a:rPr lang="cs-CZ" altLang="cs-CZ" dirty="0" err="1">
                <a:sym typeface="Symbol" panose="05050102010706020507" pitchFamily="18" charset="2"/>
              </a:rPr>
              <a:t>stage</a:t>
            </a:r>
            <a:r>
              <a:rPr lang="cs-CZ" altLang="cs-CZ" dirty="0">
                <a:sym typeface="Symbol" panose="05050102010706020507" pitchFamily="18" charset="2"/>
              </a:rPr>
              <a:t> </a:t>
            </a:r>
            <a:r>
              <a:rPr lang="cs-CZ" altLang="cs-CZ" dirty="0" err="1">
                <a:sym typeface="Symbol" panose="05050102010706020507" pitchFamily="18" charset="2"/>
              </a:rPr>
              <a:t>of</a:t>
            </a:r>
            <a:r>
              <a:rPr lang="cs-CZ" altLang="cs-CZ" dirty="0">
                <a:sym typeface="Symbol" panose="05050102010706020507" pitchFamily="18" charset="2"/>
              </a:rPr>
              <a:t> </a:t>
            </a:r>
            <a:r>
              <a:rPr lang="cs-CZ" altLang="cs-CZ" dirty="0" err="1">
                <a:sym typeface="Symbol" panose="05050102010706020507" pitchFamily="18" charset="2"/>
              </a:rPr>
              <a:t>the</a:t>
            </a:r>
            <a:r>
              <a:rPr lang="cs-CZ" altLang="cs-CZ" dirty="0">
                <a:sym typeface="Symbol" panose="05050102010706020507" pitchFamily="18" charset="2"/>
              </a:rPr>
              <a:t> </a:t>
            </a:r>
            <a:r>
              <a:rPr lang="cs-CZ" altLang="cs-CZ" dirty="0" err="1">
                <a:sym typeface="Symbol" panose="05050102010706020507" pitchFamily="18" charset="2"/>
              </a:rPr>
              <a:t>disease</a:t>
            </a:r>
            <a:endParaRPr lang="cs-CZ" altLang="cs-CZ" dirty="0">
              <a:sym typeface="Symbol" panose="05050102010706020507" pitchFamily="18" charset="2"/>
            </a:endParaRPr>
          </a:p>
          <a:p>
            <a:r>
              <a:rPr lang="cs-CZ" altLang="cs-CZ" b="1" dirty="0" err="1">
                <a:sym typeface="Symbol" panose="05050102010706020507" pitchFamily="18" charset="2"/>
              </a:rPr>
              <a:t>transmission</a:t>
            </a:r>
            <a:r>
              <a:rPr lang="cs-CZ" altLang="cs-CZ" b="1" dirty="0">
                <a:sym typeface="Symbol" panose="05050102010706020507" pitchFamily="18" charset="2"/>
              </a:rPr>
              <a:t> via </a:t>
            </a:r>
            <a:r>
              <a:rPr lang="cs-CZ" altLang="cs-CZ" b="1" dirty="0" err="1">
                <a:sym typeface="Symbol" panose="05050102010706020507" pitchFamily="18" charset="2"/>
              </a:rPr>
              <a:t>dropplets</a:t>
            </a:r>
            <a:r>
              <a:rPr lang="cs-CZ" altLang="cs-CZ" dirty="0">
                <a:sym typeface="Symbol" panose="05050102010706020507" pitchFamily="18" charset="2"/>
              </a:rPr>
              <a:t>, </a:t>
            </a:r>
            <a:r>
              <a:rPr lang="cs-CZ" altLang="cs-CZ" dirty="0" err="1">
                <a:sym typeface="Symbol" panose="05050102010706020507" pitchFamily="18" charset="2"/>
              </a:rPr>
              <a:t>the</a:t>
            </a:r>
            <a:r>
              <a:rPr lang="cs-CZ" altLang="cs-CZ" dirty="0">
                <a:sym typeface="Symbol" panose="05050102010706020507" pitchFamily="18" charset="2"/>
              </a:rPr>
              <a:t> </a:t>
            </a:r>
            <a:r>
              <a:rPr lang="cs-CZ" altLang="cs-CZ" dirty="0" err="1">
                <a:sym typeface="Symbol" panose="05050102010706020507" pitchFamily="18" charset="2"/>
              </a:rPr>
              <a:t>agents</a:t>
            </a:r>
            <a:r>
              <a:rPr lang="cs-CZ" altLang="cs-CZ" dirty="0">
                <a:sym typeface="Symbol" panose="05050102010706020507" pitchFamily="18" charset="2"/>
              </a:rPr>
              <a:t> </a:t>
            </a:r>
            <a:r>
              <a:rPr lang="cs-CZ" altLang="cs-CZ" dirty="0" err="1">
                <a:sym typeface="Symbol" panose="05050102010706020507" pitchFamily="18" charset="2"/>
              </a:rPr>
              <a:t>survives</a:t>
            </a:r>
            <a:r>
              <a:rPr lang="cs-CZ" altLang="cs-CZ" dirty="0">
                <a:sym typeface="Symbol" panose="05050102010706020507" pitchFamily="18" charset="2"/>
              </a:rPr>
              <a:t> </a:t>
            </a:r>
            <a:r>
              <a:rPr lang="cs-CZ" altLang="cs-CZ" dirty="0" err="1">
                <a:sym typeface="Symbol" panose="05050102010706020507" pitchFamily="18" charset="2"/>
              </a:rPr>
              <a:t>only</a:t>
            </a:r>
            <a:r>
              <a:rPr lang="cs-CZ" altLang="cs-CZ" dirty="0">
                <a:sym typeface="Symbol" panose="05050102010706020507" pitchFamily="18" charset="2"/>
              </a:rPr>
              <a:t> </a:t>
            </a:r>
            <a:r>
              <a:rPr lang="cs-CZ" altLang="cs-CZ" dirty="0" err="1">
                <a:sym typeface="Symbol" panose="05050102010706020507" pitchFamily="18" charset="2"/>
              </a:rPr>
              <a:t>briefly</a:t>
            </a:r>
            <a:r>
              <a:rPr lang="cs-CZ" altLang="cs-CZ" dirty="0">
                <a:sym typeface="Symbol" panose="05050102010706020507" pitchFamily="18" charset="2"/>
              </a:rPr>
              <a:t> </a:t>
            </a:r>
            <a:r>
              <a:rPr lang="cs-CZ" altLang="cs-CZ" dirty="0" err="1">
                <a:sym typeface="Symbol" panose="05050102010706020507" pitchFamily="18" charset="2"/>
              </a:rPr>
              <a:t>outside</a:t>
            </a:r>
            <a:r>
              <a:rPr lang="cs-CZ" altLang="cs-CZ" dirty="0">
                <a:sym typeface="Symbol" panose="05050102010706020507" pitchFamily="18" charset="2"/>
              </a:rPr>
              <a:t> </a:t>
            </a:r>
            <a:r>
              <a:rPr lang="cs-CZ" altLang="cs-CZ" dirty="0" err="1">
                <a:sym typeface="Symbol" panose="05050102010706020507" pitchFamily="18" charset="2"/>
              </a:rPr>
              <a:t>the</a:t>
            </a:r>
            <a:r>
              <a:rPr lang="cs-CZ" altLang="cs-CZ" dirty="0">
                <a:sym typeface="Symbol" panose="05050102010706020507" pitchFamily="18" charset="2"/>
              </a:rPr>
              <a:t> </a:t>
            </a:r>
            <a:r>
              <a:rPr lang="cs-CZ" altLang="cs-CZ" dirty="0" err="1">
                <a:sym typeface="Symbol" panose="05050102010706020507" pitchFamily="18" charset="2"/>
              </a:rPr>
              <a:t>human</a:t>
            </a:r>
            <a:r>
              <a:rPr lang="cs-CZ" altLang="cs-CZ" dirty="0">
                <a:sym typeface="Symbol" panose="05050102010706020507" pitchFamily="18" charset="2"/>
              </a:rPr>
              <a:t> </a:t>
            </a:r>
            <a:r>
              <a:rPr lang="cs-CZ" altLang="cs-CZ" dirty="0" err="1">
                <a:sym typeface="Symbol" panose="05050102010706020507" pitchFamily="18" charset="2"/>
              </a:rPr>
              <a:t>respiratory</a:t>
            </a:r>
            <a:r>
              <a:rPr lang="cs-CZ" altLang="cs-CZ" dirty="0">
                <a:sym typeface="Symbol" panose="05050102010706020507" pitchFamily="18" charset="2"/>
              </a:rPr>
              <a:t> </a:t>
            </a:r>
            <a:r>
              <a:rPr lang="cs-CZ" altLang="cs-CZ" dirty="0" err="1">
                <a:sym typeface="Symbol" panose="05050102010706020507" pitchFamily="18" charset="2"/>
              </a:rPr>
              <a:t>tract</a:t>
            </a:r>
            <a:endParaRPr lang="cs-CZ" altLang="cs-CZ" dirty="0">
              <a:sym typeface="Symbol" panose="05050102010706020507" pitchFamily="18" charset="2"/>
            </a:endParaRPr>
          </a:p>
          <a:p>
            <a:r>
              <a:rPr lang="cs-CZ" altLang="cs-CZ" b="1" dirty="0" err="1">
                <a:sym typeface="Symbol" panose="05050102010706020507" pitchFamily="18" charset="2"/>
              </a:rPr>
              <a:t>endemic</a:t>
            </a:r>
            <a:r>
              <a:rPr lang="cs-CZ" altLang="cs-CZ" b="1" dirty="0">
                <a:sym typeface="Symbol" panose="05050102010706020507" pitchFamily="18" charset="2"/>
              </a:rPr>
              <a:t> </a:t>
            </a:r>
            <a:r>
              <a:rPr lang="cs-CZ" altLang="cs-CZ" b="1" dirty="0" err="1">
                <a:sym typeface="Symbol" panose="05050102010706020507" pitchFamily="18" charset="2"/>
              </a:rPr>
              <a:t>worldwide</a:t>
            </a:r>
            <a:r>
              <a:rPr lang="cs-CZ" altLang="cs-CZ" dirty="0">
                <a:sym typeface="Symbol" panose="05050102010706020507" pitchFamily="18" charset="2"/>
              </a:rPr>
              <a:t> (60 milion </a:t>
            </a:r>
            <a:r>
              <a:rPr lang="cs-CZ" altLang="cs-CZ" dirty="0" err="1">
                <a:sym typeface="Symbol" panose="05050102010706020507" pitchFamily="18" charset="2"/>
              </a:rPr>
              <a:t>people</a:t>
            </a:r>
            <a:r>
              <a:rPr lang="cs-CZ" altLang="cs-CZ" dirty="0">
                <a:sym typeface="Symbol" panose="05050102010706020507" pitchFamily="18" charset="2"/>
              </a:rPr>
              <a:t> </a:t>
            </a:r>
            <a:r>
              <a:rPr lang="cs-CZ" altLang="cs-CZ" dirty="0" err="1">
                <a:sym typeface="Symbol" panose="05050102010706020507" pitchFamily="18" charset="2"/>
              </a:rPr>
              <a:t>affected</a:t>
            </a:r>
            <a:r>
              <a:rPr lang="cs-CZ" altLang="cs-CZ" dirty="0">
                <a:sym typeface="Symbol" panose="05050102010706020507" pitchFamily="18" charset="2"/>
              </a:rPr>
              <a:t> </a:t>
            </a:r>
            <a:r>
              <a:rPr lang="cs-CZ" altLang="cs-CZ" dirty="0" err="1">
                <a:sym typeface="Symbol" panose="05050102010706020507" pitchFamily="18" charset="2"/>
              </a:rPr>
              <a:t>annually</a:t>
            </a:r>
            <a:r>
              <a:rPr lang="cs-CZ" altLang="cs-CZ" dirty="0">
                <a:sym typeface="Symbol" panose="05050102010706020507" pitchFamily="18" charset="2"/>
              </a:rPr>
              <a:t>) – fatality </a:t>
            </a:r>
            <a:r>
              <a:rPr lang="cs-CZ" altLang="cs-CZ" dirty="0" err="1">
                <a:sym typeface="Symbol" panose="05050102010706020507" pitchFamily="18" charset="2"/>
              </a:rPr>
              <a:t>rates</a:t>
            </a:r>
            <a:r>
              <a:rPr lang="cs-CZ" altLang="cs-CZ" dirty="0">
                <a:sym typeface="Symbol" panose="05050102010706020507" pitchFamily="18" charset="2"/>
              </a:rPr>
              <a:t> in </a:t>
            </a:r>
            <a:r>
              <a:rPr lang="cs-CZ" altLang="cs-CZ" dirty="0" err="1">
                <a:sym typeface="Symbol" panose="05050102010706020507" pitchFamily="18" charset="2"/>
              </a:rPr>
              <a:t>developing</a:t>
            </a:r>
            <a:r>
              <a:rPr lang="cs-CZ" altLang="cs-CZ" dirty="0">
                <a:sym typeface="Symbol" panose="05050102010706020507" pitchFamily="18" charset="2"/>
              </a:rPr>
              <a:t> </a:t>
            </a:r>
            <a:r>
              <a:rPr lang="cs-CZ" altLang="cs-CZ" dirty="0" err="1">
                <a:sym typeface="Symbol" panose="05050102010706020507" pitchFamily="18" charset="2"/>
              </a:rPr>
              <a:t>countries</a:t>
            </a:r>
            <a:r>
              <a:rPr lang="cs-CZ" altLang="cs-CZ" dirty="0">
                <a:sym typeface="Symbol" panose="05050102010706020507" pitchFamily="18" charset="2"/>
              </a:rPr>
              <a:t> – up 3%</a:t>
            </a:r>
          </a:p>
          <a:p>
            <a:pPr>
              <a:buFontTx/>
              <a:buNone/>
            </a:pPr>
            <a:r>
              <a:rPr lang="cs-CZ" altLang="cs-CZ" dirty="0">
                <a:sym typeface="Symbol" panose="05050102010706020507" pitchFamily="18" charset="2"/>
              </a:rPr>
              <a:t>	– incidence in </a:t>
            </a:r>
            <a:r>
              <a:rPr lang="cs-CZ" altLang="cs-CZ" dirty="0" err="1">
                <a:sym typeface="Symbol" panose="05050102010706020507" pitchFamily="18" charset="2"/>
              </a:rPr>
              <a:t>Europe</a:t>
            </a:r>
            <a:r>
              <a:rPr lang="cs-CZ" altLang="cs-CZ" dirty="0">
                <a:sym typeface="Symbol" panose="05050102010706020507" pitchFamily="18" charset="2"/>
              </a:rPr>
              <a:t> – </a:t>
            </a:r>
            <a:r>
              <a:rPr lang="cs-CZ" altLang="cs-CZ" dirty="0" err="1">
                <a:cs typeface="Arial" panose="020B0604020202020204" pitchFamily="34" charset="0"/>
                <a:sym typeface="Symbol" panose="05050102010706020507" pitchFamily="18" charset="2"/>
              </a:rPr>
              <a:t>less</a:t>
            </a:r>
            <a:r>
              <a:rPr lang="cs-CZ" altLang="cs-CZ" dirty="0">
                <a:cs typeface="Arial" panose="020B0604020202020204" pitchFamily="34" charset="0"/>
                <a:sym typeface="Symbol" panose="05050102010706020507" pitchFamily="18" charset="2"/>
              </a:rPr>
              <a:t> </a:t>
            </a:r>
            <a:r>
              <a:rPr lang="cs-CZ" altLang="cs-CZ" dirty="0" err="1">
                <a:cs typeface="Arial" panose="020B0604020202020204" pitchFamily="34" charset="0"/>
                <a:sym typeface="Symbol" panose="05050102010706020507" pitchFamily="18" charset="2"/>
              </a:rPr>
              <a:t>than</a:t>
            </a:r>
            <a:r>
              <a:rPr lang="cs-CZ" altLang="cs-CZ" dirty="0">
                <a:cs typeface="Arial" panose="020B0604020202020204" pitchFamily="34" charset="0"/>
                <a:sym typeface="Symbol" panose="05050102010706020507" pitchFamily="18" charset="2"/>
              </a:rPr>
              <a:t> 1 case/100 000 </a:t>
            </a:r>
            <a:r>
              <a:rPr lang="cs-CZ" altLang="cs-CZ" dirty="0" err="1">
                <a:cs typeface="Arial" panose="020B0604020202020204" pitchFamily="34" charset="0"/>
                <a:sym typeface="Symbol" panose="05050102010706020507" pitchFamily="18" charset="2"/>
              </a:rPr>
              <a:t>population</a:t>
            </a:r>
            <a:endParaRPr lang="cs-CZ" altLang="cs-CZ" dirty="0">
              <a:sym typeface="Symbol" panose="05050102010706020507" pitchFamily="18" charset="2"/>
            </a:endParaRPr>
          </a:p>
          <a:p>
            <a:pPr>
              <a:buFontTx/>
              <a:buNone/>
            </a:pPr>
            <a:endParaRPr lang="cs-CZ" altLang="cs-CZ" dirty="0">
              <a:sym typeface="Symbol" panose="05050102010706020507" pitchFamily="18" charset="2"/>
            </a:endParaRPr>
          </a:p>
        </p:txBody>
      </p:sp>
      <p:sp>
        <p:nvSpPr>
          <p:cNvPr id="110595" name="Text Box 3"/>
          <p:cNvSpPr txBox="1">
            <a:spLocks noChangeArrowheads="1"/>
          </p:cNvSpPr>
          <p:nvPr/>
        </p:nvSpPr>
        <p:spPr bwMode="auto">
          <a:xfrm>
            <a:off x="597875" y="288560"/>
            <a:ext cx="11236569" cy="588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cs-CZ" altLang="cs-CZ" sz="3200"/>
              <a:t>Epidemiology </a:t>
            </a:r>
          </a:p>
        </p:txBody>
      </p:sp>
      <p:pic>
        <p:nvPicPr>
          <p:cNvPr id="2"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602149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body" idx="1"/>
          </p:nvPr>
        </p:nvSpPr>
        <p:spPr>
          <a:xfrm>
            <a:off x="413237" y="836614"/>
            <a:ext cx="11051932" cy="5017109"/>
          </a:xfrm>
          <a:solidFill>
            <a:srgbClr val="FFFF99"/>
          </a:solidFill>
          <a:ln>
            <a:solidFill>
              <a:schemeClr val="tx1"/>
            </a:solidFill>
            <a:miter lim="800000"/>
            <a:headEnd/>
            <a:tailEnd/>
          </a:ln>
        </p:spPr>
        <p:txBody>
          <a:bodyPr>
            <a:noAutofit/>
          </a:bodyPr>
          <a:lstStyle/>
          <a:p>
            <a:pPr>
              <a:lnSpc>
                <a:spcPct val="80000"/>
              </a:lnSpc>
            </a:pPr>
            <a:r>
              <a:rPr lang="cs-CZ" altLang="cs-CZ" b="1" dirty="0" err="1">
                <a:sym typeface="Symbol" panose="05050102010706020507" pitchFamily="18" charset="2"/>
              </a:rPr>
              <a:t>Culture</a:t>
            </a:r>
            <a:r>
              <a:rPr lang="cs-CZ" altLang="cs-CZ" b="1" dirty="0">
                <a:sym typeface="Symbol" panose="05050102010706020507" pitchFamily="18" charset="2"/>
              </a:rPr>
              <a:t> </a:t>
            </a:r>
            <a:r>
              <a:rPr lang="cs-CZ" altLang="cs-CZ" dirty="0">
                <a:sym typeface="Symbol" panose="05050102010706020507" pitchFamily="18" charset="2"/>
              </a:rPr>
              <a:t>– </a:t>
            </a:r>
            <a:r>
              <a:rPr lang="cs-CZ" altLang="cs-CZ" dirty="0" err="1">
                <a:sym typeface="Symbol" panose="05050102010706020507" pitchFamily="18" charset="2"/>
              </a:rPr>
              <a:t>pinpoint</a:t>
            </a:r>
            <a:r>
              <a:rPr lang="cs-CZ" altLang="cs-CZ" dirty="0">
                <a:sym typeface="Symbol" panose="05050102010706020507" pitchFamily="18" charset="2"/>
              </a:rPr>
              <a:t> </a:t>
            </a:r>
            <a:r>
              <a:rPr lang="cs-CZ" altLang="cs-CZ" dirty="0" err="1">
                <a:sym typeface="Symbol" panose="05050102010706020507" pitchFamily="18" charset="2"/>
              </a:rPr>
              <a:t>colonies</a:t>
            </a:r>
            <a:r>
              <a:rPr lang="cs-CZ" altLang="cs-CZ" dirty="0">
                <a:sym typeface="Symbol" panose="05050102010706020507" pitchFamily="18" charset="2"/>
              </a:rPr>
              <a:t> </a:t>
            </a:r>
            <a:r>
              <a:rPr lang="cs-CZ" altLang="cs-CZ" dirty="0" err="1">
                <a:sym typeface="Symbol" panose="05050102010706020507" pitchFamily="18" charset="2"/>
              </a:rPr>
              <a:t>from</a:t>
            </a:r>
            <a:r>
              <a:rPr lang="cs-CZ" altLang="cs-CZ" dirty="0">
                <a:sym typeface="Symbol" panose="05050102010706020507" pitchFamily="18" charset="2"/>
              </a:rPr>
              <a:t> </a:t>
            </a:r>
            <a:r>
              <a:rPr lang="cs-CZ" altLang="cs-CZ" b="1" dirty="0" err="1">
                <a:sym typeface="Symbol" panose="05050102010706020507" pitchFamily="18" charset="2"/>
              </a:rPr>
              <a:t>nasoparyngeal</a:t>
            </a:r>
            <a:r>
              <a:rPr lang="cs-CZ" altLang="cs-CZ" dirty="0">
                <a:sym typeface="Symbol" panose="05050102010706020507" pitchFamily="18" charset="2"/>
              </a:rPr>
              <a:t> </a:t>
            </a:r>
            <a:r>
              <a:rPr lang="cs-CZ" altLang="cs-CZ" b="1" dirty="0" err="1">
                <a:sym typeface="Symbol" panose="05050102010706020507" pitchFamily="18" charset="2"/>
              </a:rPr>
              <a:t>swab</a:t>
            </a:r>
            <a:r>
              <a:rPr lang="cs-CZ" altLang="cs-CZ" b="1" dirty="0">
                <a:sym typeface="Symbol" panose="05050102010706020507" pitchFamily="18" charset="2"/>
              </a:rPr>
              <a:t> </a:t>
            </a:r>
            <a:r>
              <a:rPr lang="cs-CZ" altLang="cs-CZ" dirty="0" err="1">
                <a:sym typeface="Symbol" panose="05050102010706020507" pitchFamily="18" charset="2"/>
              </a:rPr>
              <a:t>or</a:t>
            </a:r>
            <a:r>
              <a:rPr lang="cs-CZ" altLang="cs-CZ" dirty="0">
                <a:sym typeface="Symbol" panose="05050102010706020507" pitchFamily="18" charset="2"/>
              </a:rPr>
              <a:t> </a:t>
            </a:r>
            <a:r>
              <a:rPr lang="cs-CZ" altLang="cs-CZ" b="1" dirty="0" err="1">
                <a:sym typeface="Symbol" panose="05050102010706020507" pitchFamily="18" charset="2"/>
              </a:rPr>
              <a:t>cough</a:t>
            </a:r>
            <a:r>
              <a:rPr lang="cs-CZ" altLang="cs-CZ" b="1" dirty="0">
                <a:sym typeface="Symbol" panose="05050102010706020507" pitchFamily="18" charset="2"/>
              </a:rPr>
              <a:t> </a:t>
            </a:r>
            <a:r>
              <a:rPr lang="cs-CZ" altLang="cs-CZ" b="1" dirty="0" err="1">
                <a:sym typeface="Symbol" panose="05050102010706020507" pitchFamily="18" charset="2"/>
              </a:rPr>
              <a:t>plates</a:t>
            </a:r>
            <a:r>
              <a:rPr lang="cs-CZ" altLang="cs-CZ" dirty="0">
                <a:sym typeface="Symbol" panose="05050102010706020507" pitchFamily="18" charset="2"/>
              </a:rPr>
              <a:t> </a:t>
            </a:r>
            <a:r>
              <a:rPr lang="cs-CZ" altLang="cs-CZ" dirty="0" err="1">
                <a:sym typeface="Symbol" panose="05050102010706020507" pitchFamily="18" charset="2"/>
              </a:rPr>
              <a:t>from</a:t>
            </a:r>
            <a:r>
              <a:rPr lang="cs-CZ" altLang="cs-CZ" dirty="0">
                <a:sym typeface="Symbol" panose="05050102010706020507" pitchFamily="18" charset="2"/>
              </a:rPr>
              <a:t> </a:t>
            </a:r>
            <a:r>
              <a:rPr lang="cs-CZ" altLang="cs-CZ" dirty="0" err="1">
                <a:sym typeface="Symbol" panose="05050102010706020507" pitchFamily="18" charset="2"/>
              </a:rPr>
              <a:t>symptomatic</a:t>
            </a:r>
            <a:r>
              <a:rPr lang="cs-CZ" altLang="cs-CZ" dirty="0">
                <a:sym typeface="Symbol" panose="05050102010706020507" pitchFamily="18" charset="2"/>
              </a:rPr>
              <a:t> </a:t>
            </a:r>
            <a:r>
              <a:rPr lang="cs-CZ" altLang="cs-CZ" dirty="0" err="1">
                <a:sym typeface="Symbol" panose="05050102010706020507" pitchFamily="18" charset="2"/>
              </a:rPr>
              <a:t>patients</a:t>
            </a:r>
            <a:r>
              <a:rPr lang="cs-CZ" altLang="cs-CZ" dirty="0">
                <a:sym typeface="Symbol" panose="05050102010706020507" pitchFamily="18" charset="2"/>
              </a:rPr>
              <a:t> </a:t>
            </a:r>
            <a:r>
              <a:rPr lang="cs-CZ" altLang="cs-CZ" dirty="0" err="1">
                <a:sym typeface="Symbol" panose="05050102010706020507" pitchFamily="18" charset="2"/>
              </a:rPr>
              <a:t>into</a:t>
            </a:r>
            <a:r>
              <a:rPr lang="cs-CZ" altLang="cs-CZ" dirty="0">
                <a:sym typeface="Symbol" panose="05050102010706020507" pitchFamily="18" charset="2"/>
              </a:rPr>
              <a:t> 3 to 6 </a:t>
            </a:r>
            <a:r>
              <a:rPr lang="cs-CZ" altLang="cs-CZ" dirty="0" err="1">
                <a:sym typeface="Symbol" panose="05050102010706020507" pitchFamily="18" charset="2"/>
              </a:rPr>
              <a:t>days</a:t>
            </a:r>
            <a:r>
              <a:rPr lang="cs-CZ" altLang="cs-CZ" dirty="0">
                <a:sym typeface="Symbol" panose="05050102010706020507" pitchFamily="18" charset="2"/>
              </a:rPr>
              <a:t> (</a:t>
            </a:r>
            <a:r>
              <a:rPr lang="cs-CZ" altLang="cs-CZ" dirty="0" err="1">
                <a:sym typeface="Symbol" panose="05050102010706020507" pitchFamily="18" charset="2"/>
              </a:rPr>
              <a:t>special</a:t>
            </a:r>
            <a:r>
              <a:rPr lang="cs-CZ" altLang="cs-CZ" dirty="0">
                <a:sym typeface="Symbol" panose="05050102010706020507" pitchFamily="18" charset="2"/>
              </a:rPr>
              <a:t> </a:t>
            </a:r>
            <a:r>
              <a:rPr lang="cs-CZ" altLang="cs-CZ" dirty="0" err="1">
                <a:sym typeface="Symbol" panose="05050102010706020507" pitchFamily="18" charset="2"/>
              </a:rPr>
              <a:t>culture</a:t>
            </a:r>
            <a:r>
              <a:rPr lang="cs-CZ" altLang="cs-CZ" dirty="0">
                <a:sym typeface="Symbol" panose="05050102010706020507" pitchFamily="18" charset="2"/>
              </a:rPr>
              <a:t> media </a:t>
            </a:r>
            <a:r>
              <a:rPr lang="cs-CZ" altLang="cs-CZ" dirty="0" err="1">
                <a:sym typeface="Symbol" panose="05050102010706020507" pitchFamily="18" charset="2"/>
              </a:rPr>
              <a:t>e.g</a:t>
            </a:r>
            <a:r>
              <a:rPr lang="cs-CZ" altLang="cs-CZ" dirty="0">
                <a:sym typeface="Symbol" panose="05050102010706020507" pitchFamily="18" charset="2"/>
              </a:rPr>
              <a:t>. </a:t>
            </a:r>
            <a:r>
              <a:rPr lang="cs-CZ" altLang="cs-CZ" dirty="0" err="1">
                <a:sym typeface="Symbol" panose="05050102010706020507" pitchFamily="18" charset="2"/>
              </a:rPr>
              <a:t>Charcoal</a:t>
            </a:r>
            <a:r>
              <a:rPr lang="cs-CZ" altLang="cs-CZ" dirty="0">
                <a:sym typeface="Symbol" panose="05050102010706020507" pitchFamily="18" charset="2"/>
              </a:rPr>
              <a:t> agar)</a:t>
            </a:r>
          </a:p>
          <a:p>
            <a:pPr>
              <a:lnSpc>
                <a:spcPct val="80000"/>
              </a:lnSpc>
            </a:pPr>
            <a:r>
              <a:rPr lang="cs-CZ" altLang="cs-CZ" dirty="0">
                <a:sym typeface="Symbol" panose="05050102010706020507" pitchFamily="18" charset="2"/>
              </a:rPr>
              <a:t> </a:t>
            </a:r>
            <a:r>
              <a:rPr lang="cs-CZ" altLang="cs-CZ" dirty="0" err="1">
                <a:sym typeface="Symbol" panose="05050102010706020507" pitchFamily="18" charset="2"/>
              </a:rPr>
              <a:t>identification</a:t>
            </a:r>
            <a:endParaRPr lang="cs-CZ" altLang="cs-CZ" dirty="0">
              <a:sym typeface="Symbol" panose="05050102010706020507" pitchFamily="18" charset="2"/>
            </a:endParaRPr>
          </a:p>
          <a:p>
            <a:pPr marL="0" indent="0">
              <a:lnSpc>
                <a:spcPct val="80000"/>
              </a:lnSpc>
              <a:buNone/>
            </a:pPr>
            <a:r>
              <a:rPr lang="cs-CZ" altLang="cs-CZ" dirty="0">
                <a:sym typeface="Symbol" panose="05050102010706020507" pitchFamily="18" charset="2"/>
              </a:rPr>
              <a:t>MALDI TOF</a:t>
            </a:r>
          </a:p>
          <a:p>
            <a:pPr>
              <a:lnSpc>
                <a:spcPct val="80000"/>
              </a:lnSpc>
            </a:pPr>
            <a:endParaRPr lang="cs-CZ" altLang="cs-CZ" dirty="0">
              <a:sym typeface="Symbol" panose="05050102010706020507" pitchFamily="18" charset="2"/>
            </a:endParaRPr>
          </a:p>
          <a:p>
            <a:pPr>
              <a:lnSpc>
                <a:spcPct val="80000"/>
              </a:lnSpc>
            </a:pPr>
            <a:endParaRPr lang="cs-CZ" altLang="cs-CZ" dirty="0">
              <a:sym typeface="Symbol" panose="05050102010706020507" pitchFamily="18" charset="2"/>
            </a:endParaRPr>
          </a:p>
          <a:p>
            <a:pPr marL="0" indent="0">
              <a:lnSpc>
                <a:spcPct val="80000"/>
              </a:lnSpc>
              <a:buNone/>
            </a:pPr>
            <a:endParaRPr lang="cs-CZ" altLang="cs-CZ" dirty="0">
              <a:sym typeface="Symbol" panose="05050102010706020507" pitchFamily="18" charset="2"/>
            </a:endParaRPr>
          </a:p>
          <a:p>
            <a:pPr>
              <a:lnSpc>
                <a:spcPct val="80000"/>
              </a:lnSpc>
            </a:pPr>
            <a:r>
              <a:rPr lang="cs-CZ" altLang="cs-CZ" b="1" dirty="0">
                <a:sym typeface="Symbol" panose="05050102010706020507" pitchFamily="18" charset="2"/>
              </a:rPr>
              <a:t>PCR </a:t>
            </a:r>
            <a:r>
              <a:rPr lang="cs-CZ" altLang="cs-CZ" dirty="0">
                <a:sym typeface="Symbol" panose="05050102010706020507" pitchFamily="18" charset="2"/>
              </a:rPr>
              <a:t> - </a:t>
            </a:r>
            <a:r>
              <a:rPr lang="cs-CZ" altLang="cs-CZ" dirty="0" err="1">
                <a:sym typeface="Symbol" panose="05050102010706020507" pitchFamily="18" charset="2"/>
              </a:rPr>
              <a:t>high</a:t>
            </a:r>
            <a:r>
              <a:rPr lang="cs-CZ" altLang="cs-CZ" dirty="0">
                <a:sym typeface="Symbol" panose="05050102010706020507" pitchFamily="18" charset="2"/>
              </a:rPr>
              <a:t> sensitivity (80-100%)</a:t>
            </a:r>
          </a:p>
          <a:p>
            <a:pPr>
              <a:lnSpc>
                <a:spcPct val="80000"/>
              </a:lnSpc>
            </a:pPr>
            <a:r>
              <a:rPr lang="cs-CZ" altLang="cs-CZ" b="1" dirty="0" err="1">
                <a:sym typeface="Symbol" panose="05050102010706020507" pitchFamily="18" charset="2"/>
              </a:rPr>
              <a:t>Serology</a:t>
            </a:r>
            <a:r>
              <a:rPr lang="cs-CZ" altLang="cs-CZ" dirty="0">
                <a:sym typeface="Symbol" panose="05050102010706020507" pitchFamily="18" charset="2"/>
              </a:rPr>
              <a:t> – u</a:t>
            </a:r>
            <a:r>
              <a:rPr lang="en-US" dirty="0"/>
              <a:t>se 2 to 8 weeks following cough onset</a:t>
            </a:r>
            <a:r>
              <a:rPr lang="cs-CZ" dirty="0"/>
              <a:t>, </a:t>
            </a:r>
            <a:r>
              <a:rPr lang="cs-CZ" altLang="cs-CZ" dirty="0" err="1">
                <a:sym typeface="Symbol" panose="05050102010706020507" pitchFamily="18" charset="2"/>
              </a:rPr>
              <a:t>significant</a:t>
            </a:r>
            <a:r>
              <a:rPr lang="cs-CZ" altLang="cs-CZ" dirty="0">
                <a:sym typeface="Symbol" panose="05050102010706020507" pitchFamily="18" charset="2"/>
              </a:rPr>
              <a:t> </a:t>
            </a:r>
            <a:r>
              <a:rPr lang="cs-CZ" altLang="cs-CZ" dirty="0" err="1">
                <a:sym typeface="Symbol" panose="05050102010706020507" pitchFamily="18" charset="2"/>
              </a:rPr>
              <a:t>seroconversion</a:t>
            </a:r>
            <a:r>
              <a:rPr lang="cs-CZ" altLang="cs-CZ" dirty="0">
                <a:sym typeface="Symbol" panose="05050102010706020507" pitchFamily="18" charset="2"/>
              </a:rPr>
              <a:t> </a:t>
            </a:r>
            <a:r>
              <a:rPr lang="cs-CZ" altLang="cs-CZ" dirty="0" err="1">
                <a:sym typeface="Symbol" panose="05050102010706020507" pitchFamily="18" charset="2"/>
              </a:rPr>
              <a:t>or</a:t>
            </a:r>
            <a:r>
              <a:rPr lang="cs-CZ" altLang="cs-CZ" dirty="0">
                <a:sym typeface="Symbol" panose="05050102010706020507" pitchFamily="18" charset="2"/>
              </a:rPr>
              <a:t> </a:t>
            </a:r>
            <a:r>
              <a:rPr lang="cs-CZ" altLang="cs-CZ" dirty="0" err="1">
                <a:sym typeface="Symbol" panose="05050102010706020507" pitchFamily="18" charset="2"/>
              </a:rPr>
              <a:t>initially</a:t>
            </a:r>
            <a:r>
              <a:rPr lang="cs-CZ" altLang="cs-CZ" dirty="0">
                <a:sym typeface="Symbol" panose="05050102010706020507" pitchFamily="18" charset="2"/>
              </a:rPr>
              <a:t> </a:t>
            </a:r>
            <a:r>
              <a:rPr lang="cs-CZ" altLang="cs-CZ" dirty="0" err="1">
                <a:sym typeface="Symbol" panose="05050102010706020507" pitchFamily="18" charset="2"/>
              </a:rPr>
              <a:t>high</a:t>
            </a:r>
            <a:r>
              <a:rPr lang="cs-CZ" altLang="cs-CZ" dirty="0">
                <a:sym typeface="Symbol" panose="05050102010706020507" pitchFamily="18" charset="2"/>
              </a:rPr>
              <a:t> </a:t>
            </a:r>
            <a:r>
              <a:rPr lang="cs-CZ" altLang="cs-CZ" dirty="0" err="1">
                <a:sym typeface="Symbol" panose="05050102010706020507" pitchFamily="18" charset="2"/>
              </a:rPr>
              <a:t>titer</a:t>
            </a:r>
            <a:r>
              <a:rPr lang="cs-CZ" altLang="cs-CZ" dirty="0">
                <a:sym typeface="Symbol" panose="05050102010706020507" pitchFamily="18" charset="2"/>
              </a:rPr>
              <a:t> </a:t>
            </a:r>
            <a:r>
              <a:rPr lang="cs-CZ" altLang="cs-CZ" dirty="0" err="1">
                <a:sym typeface="Symbol" panose="05050102010706020507" pitchFamily="18" charset="2"/>
              </a:rPr>
              <a:t>is</a:t>
            </a:r>
            <a:r>
              <a:rPr lang="cs-CZ" altLang="cs-CZ" dirty="0">
                <a:sym typeface="Symbol" panose="05050102010706020507" pitchFamily="18" charset="2"/>
              </a:rPr>
              <a:t> </a:t>
            </a:r>
            <a:r>
              <a:rPr lang="cs-CZ" altLang="cs-CZ" dirty="0" err="1">
                <a:sym typeface="Symbol" panose="05050102010706020507" pitchFamily="18" charset="2"/>
              </a:rPr>
              <a:t>consistent</a:t>
            </a:r>
            <a:r>
              <a:rPr lang="cs-CZ" altLang="cs-CZ" dirty="0">
                <a:sym typeface="Symbol" panose="05050102010706020507" pitchFamily="18" charset="2"/>
              </a:rPr>
              <a:t> </a:t>
            </a:r>
            <a:r>
              <a:rPr lang="cs-CZ" altLang="cs-CZ" dirty="0" err="1">
                <a:sym typeface="Symbol" panose="05050102010706020507" pitchFamily="18" charset="2"/>
              </a:rPr>
              <a:t>with</a:t>
            </a:r>
            <a:r>
              <a:rPr lang="cs-CZ" altLang="cs-CZ" dirty="0">
                <a:sym typeface="Symbol" panose="05050102010706020507" pitchFamily="18" charset="2"/>
              </a:rPr>
              <a:t> a </a:t>
            </a:r>
            <a:r>
              <a:rPr lang="cs-CZ" altLang="cs-CZ" dirty="0" err="1">
                <a:sym typeface="Symbol" panose="05050102010706020507" pitchFamily="18" charset="2"/>
              </a:rPr>
              <a:t>recent</a:t>
            </a:r>
            <a:r>
              <a:rPr lang="cs-CZ" altLang="cs-CZ" dirty="0">
                <a:sym typeface="Symbol" panose="05050102010706020507" pitchFamily="18" charset="2"/>
              </a:rPr>
              <a:t> </a:t>
            </a:r>
            <a:r>
              <a:rPr lang="cs-CZ" altLang="cs-CZ" dirty="0" err="1">
                <a:sym typeface="Symbol" panose="05050102010706020507" pitchFamily="18" charset="2"/>
              </a:rPr>
              <a:t>infection</a:t>
            </a:r>
            <a:endParaRPr lang="cs-CZ" altLang="cs-CZ" dirty="0">
              <a:sym typeface="Symbol" panose="05050102010706020507" pitchFamily="18" charset="2"/>
            </a:endParaRPr>
          </a:p>
        </p:txBody>
      </p:sp>
      <p:sp>
        <p:nvSpPr>
          <p:cNvPr id="106499" name="Text Box 3"/>
          <p:cNvSpPr txBox="1">
            <a:spLocks noChangeArrowheads="1"/>
          </p:cNvSpPr>
          <p:nvPr/>
        </p:nvSpPr>
        <p:spPr bwMode="auto">
          <a:xfrm>
            <a:off x="413237" y="112713"/>
            <a:ext cx="11157439" cy="588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cs-CZ" altLang="cs-CZ" sz="3200"/>
              <a:t>Laboratory diagnosis</a:t>
            </a:r>
          </a:p>
        </p:txBody>
      </p:sp>
      <p:pic>
        <p:nvPicPr>
          <p:cNvPr id="106500" name="Picture 4" descr="IMG_43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4351" y="2002190"/>
            <a:ext cx="2736850" cy="2052637"/>
          </a:xfrm>
          <a:prstGeom prst="rect">
            <a:avLst/>
          </a:prstGeom>
          <a:noFill/>
          <a:extLst>
            <a:ext uri="{909E8E84-426E-40DD-AFC4-6F175D3DCCD1}">
              <a14:hiddenFill xmlns:a14="http://schemas.microsoft.com/office/drawing/2010/main">
                <a:solidFill>
                  <a:srgbClr val="FFFFFF"/>
                </a:solidFill>
              </a14:hiddenFill>
            </a:ext>
          </a:extLst>
        </p:spPr>
      </p:pic>
      <p:sp>
        <p:nvSpPr>
          <p:cNvPr id="106501" name="Text Box 5"/>
          <p:cNvSpPr txBox="1">
            <a:spLocks noChangeArrowheads="1"/>
          </p:cNvSpPr>
          <p:nvPr/>
        </p:nvSpPr>
        <p:spPr bwMode="auto">
          <a:xfrm>
            <a:off x="6426508" y="1992724"/>
            <a:ext cx="4853354" cy="2062103"/>
          </a:xfrm>
          <a:prstGeom prst="rect">
            <a:avLst/>
          </a:prstGeom>
          <a:solidFill>
            <a:schemeClr val="bg1"/>
          </a:solidFill>
          <a:ln>
            <a:noFill/>
          </a:ln>
          <a:effectLst/>
          <a:extLst/>
        </p:spPr>
        <p:txBody>
          <a:bodyPr wrap="square">
            <a:spAutoFit/>
          </a:bodyPr>
          <a:lstStyle/>
          <a:p>
            <a:pPr>
              <a:spcBef>
                <a:spcPct val="50000"/>
              </a:spcBef>
            </a:pPr>
            <a:r>
              <a:rPr lang="cs-CZ" altLang="cs-CZ" sz="3200" i="1" dirty="0"/>
              <a:t>B. </a:t>
            </a:r>
            <a:r>
              <a:rPr lang="cs-CZ" altLang="cs-CZ" sz="3200" i="1" dirty="0" err="1"/>
              <a:t>pertussis</a:t>
            </a:r>
            <a:r>
              <a:rPr lang="cs-CZ" altLang="cs-CZ" sz="3200" dirty="0"/>
              <a:t> </a:t>
            </a:r>
            <a:r>
              <a:rPr lang="cs-CZ" altLang="cs-CZ" sz="3200" dirty="0" err="1"/>
              <a:t>minute</a:t>
            </a:r>
            <a:r>
              <a:rPr lang="cs-CZ" altLang="cs-CZ" sz="3200" dirty="0"/>
              <a:t> </a:t>
            </a:r>
            <a:r>
              <a:rPr lang="cs-CZ" altLang="cs-CZ" sz="3200" dirty="0" err="1"/>
              <a:t>colonies</a:t>
            </a:r>
            <a:r>
              <a:rPr lang="cs-CZ" altLang="cs-CZ" sz="3200" dirty="0"/>
              <a:t> on </a:t>
            </a:r>
            <a:r>
              <a:rPr lang="cs-CZ" altLang="cs-CZ" sz="3200" dirty="0" err="1"/>
              <a:t>charcoal</a:t>
            </a:r>
            <a:r>
              <a:rPr lang="cs-CZ" altLang="cs-CZ" sz="3200" dirty="0"/>
              <a:t> agar </a:t>
            </a:r>
            <a:r>
              <a:rPr lang="cs-CZ" altLang="cs-CZ" sz="3200" dirty="0" err="1"/>
              <a:t>supplemented</a:t>
            </a:r>
            <a:r>
              <a:rPr lang="cs-CZ" altLang="cs-CZ" sz="3200" dirty="0"/>
              <a:t> by a </a:t>
            </a:r>
            <a:r>
              <a:rPr lang="cs-CZ" altLang="cs-CZ" sz="3200" dirty="0" err="1"/>
              <a:t>selective</a:t>
            </a:r>
            <a:r>
              <a:rPr lang="cs-CZ" altLang="cs-CZ" sz="3200" dirty="0"/>
              <a:t> agent (</a:t>
            </a:r>
            <a:r>
              <a:rPr lang="cs-CZ" altLang="cs-CZ" sz="3200" dirty="0" err="1"/>
              <a:t>fig</a:t>
            </a:r>
            <a:r>
              <a:rPr lang="cs-CZ" altLang="cs-CZ" sz="3200" dirty="0"/>
              <a:t>. </a:t>
            </a:r>
            <a:r>
              <a:rPr lang="cs-CZ" altLang="cs-CZ" sz="3200" dirty="0" err="1"/>
              <a:t>author</a:t>
            </a:r>
            <a:r>
              <a:rPr lang="cs-CZ" altLang="cs-CZ" sz="3200" dirty="0"/>
              <a:t>)</a:t>
            </a:r>
          </a:p>
        </p:txBody>
      </p:sp>
      <p:pic>
        <p:nvPicPr>
          <p:cNvPr id="4" name="slide 13">
            <a:hlinkClick r:id="" action="ppaction://media"/>
            <a:extLst>
              <a:ext uri="{FF2B5EF4-FFF2-40B4-BE49-F238E27FC236}">
                <a16:creationId xmlns:a16="http://schemas.microsoft.com/office/drawing/2014/main" id="{1BDE2FC0-CE01-4018-BFDB-2AC9FF8434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0731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1"/>
          </p:nvPr>
        </p:nvSpPr>
        <p:spPr>
          <a:xfrm>
            <a:off x="536713" y="836614"/>
            <a:ext cx="11330609" cy="5113337"/>
          </a:xfrm>
          <a:solidFill>
            <a:srgbClr val="FFFF99"/>
          </a:solidFill>
          <a:ln>
            <a:solidFill>
              <a:schemeClr val="tx1"/>
            </a:solidFill>
            <a:miter lim="800000"/>
            <a:headEnd/>
            <a:tailEnd/>
          </a:ln>
        </p:spPr>
        <p:txBody>
          <a:bodyPr>
            <a:normAutofit/>
          </a:bodyPr>
          <a:lstStyle/>
          <a:p>
            <a:pPr>
              <a:buFontTx/>
              <a:buNone/>
            </a:pPr>
            <a:r>
              <a:rPr lang="cs-CZ" altLang="cs-CZ" sz="3200" b="1" dirty="0" err="1">
                <a:sym typeface="Symbol" panose="05050102010706020507" pitchFamily="18" charset="2"/>
              </a:rPr>
              <a:t>Treatment</a:t>
            </a:r>
            <a:r>
              <a:rPr lang="cs-CZ" altLang="cs-CZ" sz="3200" b="1" dirty="0">
                <a:sym typeface="Symbol" panose="05050102010706020507" pitchFamily="18" charset="2"/>
              </a:rPr>
              <a:t> – more </a:t>
            </a:r>
            <a:r>
              <a:rPr lang="cs-CZ" altLang="cs-CZ" sz="3200" b="1" dirty="0" err="1">
                <a:sym typeface="Symbol" panose="05050102010706020507" pitchFamily="18" charset="2"/>
              </a:rPr>
              <a:t>effective</a:t>
            </a:r>
            <a:r>
              <a:rPr lang="cs-CZ" altLang="cs-CZ" sz="3200" b="1" dirty="0">
                <a:sym typeface="Symbol" panose="05050102010706020507" pitchFamily="18" charset="2"/>
              </a:rPr>
              <a:t> in </a:t>
            </a:r>
            <a:r>
              <a:rPr lang="cs-CZ" altLang="cs-CZ" sz="3200" b="1" dirty="0" err="1">
                <a:sym typeface="Symbol" panose="05050102010706020507" pitchFamily="18" charset="2"/>
              </a:rPr>
              <a:t>catharral</a:t>
            </a:r>
            <a:r>
              <a:rPr lang="cs-CZ" altLang="cs-CZ" sz="3200" b="1" dirty="0">
                <a:sym typeface="Symbol" panose="05050102010706020507" pitchFamily="18" charset="2"/>
              </a:rPr>
              <a:t> </a:t>
            </a:r>
            <a:r>
              <a:rPr lang="cs-CZ" altLang="cs-CZ" sz="3200" b="1" dirty="0" err="1">
                <a:sym typeface="Symbol" panose="05050102010706020507" pitchFamily="18" charset="2"/>
              </a:rPr>
              <a:t>stage</a:t>
            </a:r>
            <a:r>
              <a:rPr lang="cs-CZ" altLang="cs-CZ" sz="3200" b="1" dirty="0">
                <a:sym typeface="Symbol" panose="05050102010706020507" pitchFamily="18" charset="2"/>
              </a:rPr>
              <a:t> </a:t>
            </a:r>
            <a:r>
              <a:rPr lang="cs-CZ" altLang="cs-CZ" sz="3200" dirty="0" err="1">
                <a:sym typeface="Symbol" panose="05050102010706020507" pitchFamily="18" charset="2"/>
              </a:rPr>
              <a:t>than</a:t>
            </a:r>
            <a:r>
              <a:rPr lang="cs-CZ" altLang="cs-CZ" sz="3200" dirty="0">
                <a:sym typeface="Symbol" panose="05050102010706020507" pitchFamily="18" charset="2"/>
              </a:rPr>
              <a:t> in </a:t>
            </a:r>
            <a:r>
              <a:rPr lang="cs-CZ" altLang="cs-CZ" sz="3200" dirty="0" err="1">
                <a:sym typeface="Symbol" panose="05050102010706020507" pitchFamily="18" charset="2"/>
              </a:rPr>
              <a:t>paroxysmal</a:t>
            </a:r>
            <a:r>
              <a:rPr lang="cs-CZ" altLang="cs-CZ" sz="3200" dirty="0">
                <a:sym typeface="Symbol" panose="05050102010706020507" pitchFamily="18" charset="2"/>
              </a:rPr>
              <a:t> </a:t>
            </a:r>
            <a:r>
              <a:rPr lang="cs-CZ" altLang="cs-CZ" sz="3200" dirty="0" err="1">
                <a:sym typeface="Symbol" panose="05050102010706020507" pitchFamily="18" charset="2"/>
              </a:rPr>
              <a:t>where</a:t>
            </a:r>
            <a:r>
              <a:rPr lang="cs-CZ" altLang="cs-CZ" sz="3200" dirty="0">
                <a:sym typeface="Symbol" panose="05050102010706020507" pitchFamily="18" charset="2"/>
              </a:rPr>
              <a:t> </a:t>
            </a:r>
            <a:r>
              <a:rPr lang="cs-CZ" altLang="cs-CZ" sz="3200" dirty="0" err="1">
                <a:sym typeface="Symbol" panose="05050102010706020507" pitchFamily="18" charset="2"/>
              </a:rPr>
              <a:t>already</a:t>
            </a:r>
            <a:r>
              <a:rPr lang="cs-CZ" altLang="cs-CZ" sz="3200" dirty="0">
                <a:sym typeface="Symbol" panose="05050102010706020507" pitchFamily="18" charset="2"/>
              </a:rPr>
              <a:t> toxin-</a:t>
            </a:r>
            <a:r>
              <a:rPr lang="cs-CZ" altLang="cs-CZ" sz="3200" dirty="0" err="1">
                <a:sym typeface="Symbol" panose="05050102010706020507" pitchFamily="18" charset="2"/>
              </a:rPr>
              <a:t>mediated</a:t>
            </a:r>
            <a:r>
              <a:rPr lang="cs-CZ" altLang="cs-CZ" sz="3200" dirty="0">
                <a:sym typeface="Symbol" panose="05050102010706020507" pitchFamily="18" charset="2"/>
              </a:rPr>
              <a:t> </a:t>
            </a:r>
            <a:r>
              <a:rPr lang="cs-CZ" altLang="cs-CZ" sz="3200" dirty="0" err="1">
                <a:sym typeface="Symbol" panose="05050102010706020507" pitchFamily="18" charset="2"/>
              </a:rPr>
              <a:t>disease</a:t>
            </a:r>
            <a:r>
              <a:rPr lang="cs-CZ" altLang="cs-CZ" sz="3200" dirty="0">
                <a:sym typeface="Symbol" panose="05050102010706020507" pitchFamily="18" charset="2"/>
              </a:rPr>
              <a:t> </a:t>
            </a:r>
            <a:r>
              <a:rPr lang="cs-CZ" altLang="cs-CZ" sz="3200" dirty="0" err="1">
                <a:sym typeface="Symbol" panose="05050102010706020507" pitchFamily="18" charset="2"/>
              </a:rPr>
              <a:t>developed</a:t>
            </a:r>
            <a:r>
              <a:rPr lang="cs-CZ" altLang="cs-CZ" sz="3200" dirty="0">
                <a:sym typeface="Symbol" panose="05050102010706020507" pitchFamily="18" charset="2"/>
              </a:rPr>
              <a:t> </a:t>
            </a:r>
          </a:p>
          <a:p>
            <a:r>
              <a:rPr lang="cs-CZ" altLang="cs-CZ" sz="3200" b="1" dirty="0" err="1">
                <a:sym typeface="Symbol" panose="05050102010706020507" pitchFamily="18" charset="2"/>
              </a:rPr>
              <a:t>longer</a:t>
            </a:r>
            <a:r>
              <a:rPr lang="cs-CZ" altLang="cs-CZ" sz="3200" b="1" dirty="0">
                <a:sym typeface="Symbol" panose="05050102010706020507" pitchFamily="18" charset="2"/>
              </a:rPr>
              <a:t> </a:t>
            </a:r>
            <a:r>
              <a:rPr lang="cs-CZ" altLang="cs-CZ" sz="3200" b="1" dirty="0" err="1">
                <a:sym typeface="Symbol" panose="05050102010706020507" pitchFamily="18" charset="2"/>
              </a:rPr>
              <a:t>treatment</a:t>
            </a:r>
            <a:r>
              <a:rPr lang="cs-CZ" altLang="cs-CZ" sz="3200" b="1" dirty="0">
                <a:sym typeface="Symbol" panose="05050102010706020507" pitchFamily="18" charset="2"/>
              </a:rPr>
              <a:t>: </a:t>
            </a:r>
            <a:r>
              <a:rPr lang="cs-CZ" altLang="cs-CZ" sz="3200" dirty="0">
                <a:sym typeface="Symbol" panose="05050102010706020507" pitchFamily="18" charset="2"/>
              </a:rPr>
              <a:t>14-days </a:t>
            </a:r>
            <a:r>
              <a:rPr lang="cs-CZ" altLang="cs-CZ" sz="3200" dirty="0" err="1">
                <a:sym typeface="Symbol" panose="05050102010706020507" pitchFamily="18" charset="2"/>
              </a:rPr>
              <a:t>treatment</a:t>
            </a:r>
            <a:r>
              <a:rPr lang="cs-CZ" altLang="cs-CZ" sz="3200" dirty="0">
                <a:sym typeface="Symbol" panose="05050102010706020507" pitchFamily="18" charset="2"/>
              </a:rPr>
              <a:t> </a:t>
            </a:r>
            <a:r>
              <a:rPr lang="cs-CZ" altLang="cs-CZ" sz="3200" dirty="0" err="1">
                <a:sym typeface="Symbol" panose="05050102010706020507" pitchFamily="18" charset="2"/>
              </a:rPr>
              <a:t>course</a:t>
            </a:r>
            <a:r>
              <a:rPr lang="cs-CZ" altLang="cs-CZ" sz="3200" dirty="0">
                <a:sym typeface="Symbol" panose="05050102010706020507" pitchFamily="18" charset="2"/>
              </a:rPr>
              <a:t> </a:t>
            </a:r>
            <a:r>
              <a:rPr lang="cs-CZ" altLang="cs-CZ" sz="3200" dirty="0" err="1">
                <a:sym typeface="Symbol" panose="05050102010706020507" pitchFamily="18" charset="2"/>
              </a:rPr>
              <a:t>is</a:t>
            </a:r>
            <a:r>
              <a:rPr lang="cs-CZ" altLang="cs-CZ" sz="3200" dirty="0">
                <a:sym typeface="Symbol" panose="05050102010706020507" pitchFamily="18" charset="2"/>
              </a:rPr>
              <a:t> </a:t>
            </a:r>
            <a:r>
              <a:rPr lang="cs-CZ" altLang="cs-CZ" sz="3200" dirty="0" err="1">
                <a:sym typeface="Symbol" panose="05050102010706020507" pitchFamily="18" charset="2"/>
              </a:rPr>
              <a:t>recommended</a:t>
            </a:r>
            <a:endParaRPr lang="cs-CZ" altLang="cs-CZ" sz="3200" dirty="0">
              <a:sym typeface="Symbol" panose="05050102010706020507" pitchFamily="18" charset="2"/>
            </a:endParaRPr>
          </a:p>
          <a:p>
            <a:r>
              <a:rPr lang="cs-CZ" altLang="cs-CZ" sz="3200" b="1" dirty="0" err="1">
                <a:sym typeface="Symbol" panose="05050102010706020507" pitchFamily="18" charset="2"/>
              </a:rPr>
              <a:t>drug</a:t>
            </a:r>
            <a:r>
              <a:rPr lang="cs-CZ" altLang="cs-CZ" sz="3200" b="1" dirty="0">
                <a:sym typeface="Symbol" panose="05050102010706020507" pitchFamily="18" charset="2"/>
              </a:rPr>
              <a:t> </a:t>
            </a:r>
            <a:r>
              <a:rPr lang="cs-CZ" altLang="cs-CZ" sz="3200" b="1" dirty="0" err="1">
                <a:sym typeface="Symbol" panose="05050102010706020507" pitchFamily="18" charset="2"/>
              </a:rPr>
              <a:t>of</a:t>
            </a:r>
            <a:r>
              <a:rPr lang="cs-CZ" altLang="cs-CZ" sz="3200" b="1" dirty="0">
                <a:sym typeface="Symbol" panose="05050102010706020507" pitchFamily="18" charset="2"/>
              </a:rPr>
              <a:t> </a:t>
            </a:r>
            <a:r>
              <a:rPr lang="cs-CZ" altLang="cs-CZ" sz="3200" b="1" dirty="0" err="1">
                <a:sym typeface="Symbol" panose="05050102010706020507" pitchFamily="18" charset="2"/>
              </a:rPr>
              <a:t>choice</a:t>
            </a:r>
            <a:r>
              <a:rPr lang="cs-CZ" altLang="cs-CZ" sz="3200" b="1" dirty="0">
                <a:sym typeface="Symbol" panose="05050102010706020507" pitchFamily="18" charset="2"/>
              </a:rPr>
              <a:t> – </a:t>
            </a:r>
            <a:r>
              <a:rPr lang="cs-CZ" altLang="cs-CZ" sz="3200" b="1" dirty="0" err="1">
                <a:sym typeface="Symbol" panose="05050102010706020507" pitchFamily="18" charset="2"/>
              </a:rPr>
              <a:t>macrolides</a:t>
            </a:r>
            <a:r>
              <a:rPr lang="cs-CZ" altLang="cs-CZ" sz="3200" b="1" dirty="0">
                <a:sym typeface="Symbol" panose="05050102010706020507" pitchFamily="18" charset="2"/>
              </a:rPr>
              <a:t> </a:t>
            </a:r>
            <a:r>
              <a:rPr lang="cs-CZ" altLang="cs-CZ" sz="3200" dirty="0">
                <a:sym typeface="Symbol" panose="05050102010706020507" pitchFamily="18" charset="2"/>
              </a:rPr>
              <a:t>(</a:t>
            </a:r>
            <a:r>
              <a:rPr lang="cs-CZ" altLang="cs-CZ" sz="3200" dirty="0" err="1">
                <a:sym typeface="Symbol" panose="05050102010706020507" pitchFamily="18" charset="2"/>
              </a:rPr>
              <a:t>erythromycin</a:t>
            </a:r>
            <a:r>
              <a:rPr lang="cs-CZ" altLang="cs-CZ" sz="3200" dirty="0">
                <a:sym typeface="Symbol" panose="05050102010706020507" pitchFamily="18" charset="2"/>
              </a:rPr>
              <a:t>, </a:t>
            </a:r>
            <a:r>
              <a:rPr lang="cs-CZ" altLang="cs-CZ" sz="3200" dirty="0" err="1">
                <a:sym typeface="Symbol" panose="05050102010706020507" pitchFamily="18" charset="2"/>
              </a:rPr>
              <a:t>azithromycin</a:t>
            </a:r>
            <a:r>
              <a:rPr lang="cs-CZ" altLang="cs-CZ" sz="3200" dirty="0">
                <a:sym typeface="Symbol" panose="05050102010706020507" pitchFamily="18" charset="2"/>
              </a:rPr>
              <a:t>, </a:t>
            </a:r>
            <a:r>
              <a:rPr lang="cs-CZ" altLang="cs-CZ" sz="3200" dirty="0" err="1">
                <a:sym typeface="Symbol" panose="05050102010706020507" pitchFamily="18" charset="2"/>
              </a:rPr>
              <a:t>clarithromycin</a:t>
            </a:r>
            <a:r>
              <a:rPr lang="cs-CZ" altLang="cs-CZ" sz="3200" dirty="0">
                <a:sym typeface="Symbol" panose="05050102010706020507" pitchFamily="18" charset="2"/>
              </a:rPr>
              <a:t>)</a:t>
            </a:r>
          </a:p>
          <a:p>
            <a:r>
              <a:rPr lang="cs-CZ" altLang="cs-CZ" sz="3200" b="1" dirty="0" err="1">
                <a:sym typeface="Symbol" panose="05050102010706020507" pitchFamily="18" charset="2"/>
              </a:rPr>
              <a:t>alternatives</a:t>
            </a:r>
            <a:r>
              <a:rPr lang="cs-CZ" altLang="cs-CZ" sz="3200" dirty="0">
                <a:sym typeface="Symbol" panose="05050102010706020507" pitchFamily="18" charset="2"/>
              </a:rPr>
              <a:t> – </a:t>
            </a:r>
            <a:r>
              <a:rPr lang="cs-CZ" altLang="cs-CZ" sz="3200" b="1" dirty="0">
                <a:sym typeface="Symbol" panose="05050102010706020507" pitchFamily="18" charset="2"/>
              </a:rPr>
              <a:t>co-</a:t>
            </a:r>
            <a:r>
              <a:rPr lang="cs-CZ" altLang="cs-CZ" sz="3200" b="1" dirty="0" err="1">
                <a:sym typeface="Symbol" panose="05050102010706020507" pitchFamily="18" charset="2"/>
              </a:rPr>
              <a:t>trimoxazole</a:t>
            </a:r>
            <a:r>
              <a:rPr lang="cs-CZ" altLang="cs-CZ" sz="3200" b="1" dirty="0">
                <a:sym typeface="Symbol" panose="05050102010706020507" pitchFamily="18" charset="2"/>
              </a:rPr>
              <a:t>, </a:t>
            </a:r>
            <a:r>
              <a:rPr lang="cs-CZ" altLang="cs-CZ" sz="3200" b="1" dirty="0" err="1">
                <a:sym typeface="Symbol" panose="05050102010706020507" pitchFamily="18" charset="2"/>
              </a:rPr>
              <a:t>fluoroquinolones</a:t>
            </a:r>
            <a:endParaRPr lang="cs-CZ" altLang="cs-CZ" sz="3200" b="1" dirty="0">
              <a:sym typeface="Symbol" panose="05050102010706020507" pitchFamily="18" charset="2"/>
            </a:endParaRPr>
          </a:p>
          <a:p>
            <a:r>
              <a:rPr lang="cs-CZ" altLang="cs-CZ" sz="3200" b="1" dirty="0" err="1">
                <a:sym typeface="Symbol" panose="05050102010706020507" pitchFamily="18" charset="2"/>
              </a:rPr>
              <a:t>supportive</a:t>
            </a:r>
            <a:r>
              <a:rPr lang="cs-CZ" altLang="cs-CZ" sz="3200" b="1" dirty="0">
                <a:sym typeface="Symbol" panose="05050102010706020507" pitchFamily="18" charset="2"/>
              </a:rPr>
              <a:t> care</a:t>
            </a:r>
            <a:r>
              <a:rPr lang="cs-CZ" altLang="cs-CZ" sz="3200" dirty="0">
                <a:sym typeface="Symbol" panose="05050102010706020507" pitchFamily="18" charset="2"/>
              </a:rPr>
              <a:t> – </a:t>
            </a:r>
            <a:r>
              <a:rPr lang="cs-CZ" altLang="cs-CZ" sz="3200" dirty="0" err="1">
                <a:sym typeface="Symbol" panose="05050102010706020507" pitchFamily="18" charset="2"/>
              </a:rPr>
              <a:t>is</a:t>
            </a:r>
            <a:r>
              <a:rPr lang="cs-CZ" altLang="cs-CZ" sz="3200" dirty="0">
                <a:sym typeface="Symbol" panose="05050102010706020507" pitchFamily="18" charset="2"/>
              </a:rPr>
              <a:t> in </a:t>
            </a:r>
            <a:r>
              <a:rPr lang="cs-CZ" altLang="cs-CZ" sz="3200" dirty="0" err="1">
                <a:sym typeface="Symbol" panose="05050102010706020507" pitchFamily="18" charset="2"/>
              </a:rPr>
              <a:t>adition</a:t>
            </a:r>
            <a:r>
              <a:rPr lang="cs-CZ" altLang="cs-CZ" sz="3200" dirty="0">
                <a:sym typeface="Symbol" panose="05050102010706020507" pitchFamily="18" charset="2"/>
              </a:rPr>
              <a:t> to </a:t>
            </a:r>
            <a:r>
              <a:rPr lang="cs-CZ" altLang="cs-CZ" sz="3200" dirty="0" err="1">
                <a:sym typeface="Symbol" panose="05050102010706020507" pitchFamily="18" charset="2"/>
              </a:rPr>
              <a:t>antibiotics</a:t>
            </a:r>
            <a:r>
              <a:rPr lang="cs-CZ" altLang="cs-CZ" sz="3200" dirty="0">
                <a:sym typeface="Symbol" panose="05050102010706020507" pitchFamily="18" charset="2"/>
              </a:rPr>
              <a:t> </a:t>
            </a:r>
            <a:r>
              <a:rPr lang="cs-CZ" altLang="cs-CZ" sz="3200" dirty="0" err="1">
                <a:sym typeface="Symbol" panose="05050102010706020507" pitchFamily="18" charset="2"/>
              </a:rPr>
              <a:t>paramount</a:t>
            </a:r>
            <a:r>
              <a:rPr lang="cs-CZ" altLang="cs-CZ" sz="3200" dirty="0">
                <a:sym typeface="Symbol" panose="05050102010706020507" pitchFamily="18" charset="2"/>
              </a:rPr>
              <a:t> </a:t>
            </a:r>
            <a:r>
              <a:rPr lang="cs-CZ" altLang="cs-CZ" sz="3200" dirty="0" err="1">
                <a:sym typeface="Symbol" panose="05050102010706020507" pitchFamily="18" charset="2"/>
              </a:rPr>
              <a:t>for</a:t>
            </a:r>
            <a:r>
              <a:rPr lang="cs-CZ" altLang="cs-CZ" sz="3200" dirty="0">
                <a:sym typeface="Symbol" panose="05050102010706020507" pitchFamily="18" charset="2"/>
              </a:rPr>
              <a:t> </a:t>
            </a:r>
            <a:r>
              <a:rPr lang="cs-CZ" altLang="cs-CZ" sz="3200" dirty="0" err="1">
                <a:sym typeface="Symbol" panose="05050102010706020507" pitchFamily="18" charset="2"/>
              </a:rPr>
              <a:t>the</a:t>
            </a:r>
            <a:r>
              <a:rPr lang="cs-CZ" altLang="cs-CZ" sz="3200" dirty="0">
                <a:sym typeface="Symbol" panose="05050102010706020507" pitchFamily="18" charset="2"/>
              </a:rPr>
              <a:t> </a:t>
            </a:r>
            <a:r>
              <a:rPr lang="cs-CZ" altLang="cs-CZ" sz="3200" dirty="0" err="1">
                <a:sym typeface="Symbol" panose="05050102010706020507" pitchFamily="18" charset="2"/>
              </a:rPr>
              <a:t>managment</a:t>
            </a:r>
            <a:r>
              <a:rPr lang="cs-CZ" altLang="cs-CZ" sz="3200" dirty="0">
                <a:sym typeface="Symbol" panose="05050102010706020507" pitchFamily="18" charset="2"/>
              </a:rPr>
              <a:t> </a:t>
            </a:r>
            <a:r>
              <a:rPr lang="cs-CZ" altLang="cs-CZ" sz="3200" dirty="0" err="1">
                <a:sym typeface="Symbol" panose="05050102010706020507" pitchFamily="18" charset="2"/>
              </a:rPr>
              <a:t>of</a:t>
            </a:r>
            <a:r>
              <a:rPr lang="cs-CZ" altLang="cs-CZ" sz="3200" dirty="0">
                <a:sym typeface="Symbol" panose="05050102010706020507" pitchFamily="18" charset="2"/>
              </a:rPr>
              <a:t> </a:t>
            </a:r>
            <a:r>
              <a:rPr lang="cs-CZ" altLang="cs-CZ" sz="3200" dirty="0" err="1">
                <a:sym typeface="Symbol" panose="05050102010706020507" pitchFamily="18" charset="2"/>
              </a:rPr>
              <a:t>pertussis</a:t>
            </a:r>
            <a:r>
              <a:rPr lang="cs-CZ" altLang="cs-CZ" sz="3200" dirty="0">
                <a:sym typeface="Symbol" panose="05050102010706020507" pitchFamily="18" charset="2"/>
              </a:rPr>
              <a:t> </a:t>
            </a:r>
            <a:r>
              <a:rPr lang="cs-CZ" altLang="cs-CZ" sz="3200" dirty="0" err="1">
                <a:sym typeface="Symbol" panose="05050102010706020507" pitchFamily="18" charset="2"/>
              </a:rPr>
              <a:t>especially</a:t>
            </a:r>
            <a:r>
              <a:rPr lang="cs-CZ" altLang="cs-CZ" sz="3200" dirty="0">
                <a:sym typeface="Symbol" panose="05050102010706020507" pitchFamily="18" charset="2"/>
              </a:rPr>
              <a:t> </a:t>
            </a:r>
            <a:r>
              <a:rPr lang="cs-CZ" altLang="cs-CZ" sz="3200" dirty="0" err="1">
                <a:sym typeface="Symbol" panose="05050102010706020507" pitchFamily="18" charset="2"/>
              </a:rPr>
              <a:t>intubation</a:t>
            </a:r>
            <a:r>
              <a:rPr lang="cs-CZ" altLang="cs-CZ" sz="3200" dirty="0">
                <a:sym typeface="Symbol" panose="05050102010706020507" pitchFamily="18" charset="2"/>
              </a:rPr>
              <a:t> and </a:t>
            </a:r>
            <a:r>
              <a:rPr lang="cs-CZ" altLang="cs-CZ" sz="3200" dirty="0" err="1">
                <a:sym typeface="Symbol" panose="05050102010706020507" pitchFamily="18" charset="2"/>
              </a:rPr>
              <a:t>mechanical</a:t>
            </a:r>
            <a:r>
              <a:rPr lang="cs-CZ" altLang="cs-CZ" sz="3200" dirty="0">
                <a:sym typeface="Symbol" panose="05050102010706020507" pitchFamily="18" charset="2"/>
              </a:rPr>
              <a:t> </a:t>
            </a:r>
            <a:r>
              <a:rPr lang="cs-CZ" altLang="cs-CZ" sz="3200" dirty="0" err="1">
                <a:sym typeface="Symbol" panose="05050102010706020507" pitchFamily="18" charset="2"/>
              </a:rPr>
              <a:t>ventilation</a:t>
            </a:r>
            <a:r>
              <a:rPr lang="cs-CZ" altLang="cs-CZ" sz="3200" dirty="0">
                <a:sym typeface="Symbol" panose="05050102010706020507" pitchFamily="18" charset="2"/>
              </a:rPr>
              <a:t> in </a:t>
            </a:r>
            <a:r>
              <a:rPr lang="cs-CZ" altLang="cs-CZ" sz="3200" dirty="0" err="1">
                <a:sym typeface="Symbol" panose="05050102010706020507" pitchFamily="18" charset="2"/>
              </a:rPr>
              <a:t>infants</a:t>
            </a:r>
            <a:endParaRPr lang="cs-CZ" altLang="cs-CZ" sz="3200" dirty="0">
              <a:sym typeface="Symbol" panose="05050102010706020507" pitchFamily="18" charset="2"/>
            </a:endParaRPr>
          </a:p>
          <a:p>
            <a:endParaRPr lang="cs-CZ" altLang="cs-CZ" sz="3200" dirty="0">
              <a:sym typeface="Symbol" panose="05050102010706020507" pitchFamily="18" charset="2"/>
            </a:endParaRPr>
          </a:p>
        </p:txBody>
      </p:sp>
      <p:sp>
        <p:nvSpPr>
          <p:cNvPr id="108547" name="Text Box 3"/>
          <p:cNvSpPr txBox="1">
            <a:spLocks noChangeArrowheads="1"/>
          </p:cNvSpPr>
          <p:nvPr/>
        </p:nvSpPr>
        <p:spPr bwMode="auto">
          <a:xfrm>
            <a:off x="536713" y="112713"/>
            <a:ext cx="11330609" cy="588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cs-CZ" altLang="cs-CZ" sz="3200"/>
              <a:t>Treatment, prevention and control</a:t>
            </a:r>
          </a:p>
        </p:txBody>
      </p:sp>
      <p:pic>
        <p:nvPicPr>
          <p:cNvPr id="2" name="slide 14">
            <a:hlinkClick r:id="" action="ppaction://media"/>
            <a:extLst>
              <a:ext uri="{FF2B5EF4-FFF2-40B4-BE49-F238E27FC236}">
                <a16:creationId xmlns:a16="http://schemas.microsoft.com/office/drawing/2014/main" id="{8B62055F-E21A-49D5-9BA7-2FE259A296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9676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body" idx="1"/>
          </p:nvPr>
        </p:nvSpPr>
        <p:spPr>
          <a:xfrm>
            <a:off x="665922" y="836614"/>
            <a:ext cx="10942982" cy="5792786"/>
          </a:xfrm>
          <a:solidFill>
            <a:srgbClr val="FFFF99"/>
          </a:solidFill>
          <a:ln>
            <a:solidFill>
              <a:schemeClr val="tx1"/>
            </a:solidFill>
            <a:miter lim="800000"/>
            <a:headEnd/>
            <a:tailEnd/>
          </a:ln>
        </p:spPr>
        <p:txBody>
          <a:bodyPr>
            <a:noAutofit/>
          </a:bodyPr>
          <a:lstStyle/>
          <a:p>
            <a:pPr>
              <a:buFontTx/>
              <a:buNone/>
            </a:pPr>
            <a:r>
              <a:rPr lang="cs-CZ" altLang="cs-CZ" sz="3200" b="1" dirty="0" err="1">
                <a:sym typeface="Symbol" panose="05050102010706020507" pitchFamily="18" charset="2"/>
              </a:rPr>
              <a:t>Vaccination</a:t>
            </a:r>
            <a:r>
              <a:rPr lang="cs-CZ" altLang="cs-CZ" sz="3200" b="1" dirty="0">
                <a:sym typeface="Symbol" panose="05050102010706020507" pitchFamily="18" charset="2"/>
              </a:rPr>
              <a:t> – </a:t>
            </a:r>
            <a:r>
              <a:rPr lang="cs-CZ" altLang="cs-CZ" sz="3200" b="1" dirty="0" err="1">
                <a:sym typeface="Symbol" panose="05050102010706020507" pitchFamily="18" charset="2"/>
              </a:rPr>
              <a:t>cellular</a:t>
            </a:r>
            <a:r>
              <a:rPr lang="cs-CZ" altLang="cs-CZ" sz="3200" b="1" dirty="0">
                <a:sym typeface="Symbol" panose="05050102010706020507" pitchFamily="18" charset="2"/>
              </a:rPr>
              <a:t> </a:t>
            </a:r>
            <a:r>
              <a:rPr lang="cs-CZ" altLang="cs-CZ" sz="3200" b="1" dirty="0" err="1">
                <a:sym typeface="Symbol" panose="05050102010706020507" pitchFamily="18" charset="2"/>
              </a:rPr>
              <a:t>vaccines</a:t>
            </a:r>
            <a:r>
              <a:rPr lang="cs-CZ" altLang="cs-CZ" sz="3200" b="1" dirty="0">
                <a:sym typeface="Symbol" panose="05050102010706020507" pitchFamily="18" charset="2"/>
              </a:rPr>
              <a:t> </a:t>
            </a:r>
            <a:r>
              <a:rPr lang="cs-CZ" altLang="cs-CZ" sz="3200" dirty="0" err="1">
                <a:sym typeface="Symbol" panose="05050102010706020507" pitchFamily="18" charset="2"/>
              </a:rPr>
              <a:t>caused</a:t>
            </a:r>
            <a:r>
              <a:rPr lang="cs-CZ" altLang="cs-CZ" sz="3200" dirty="0">
                <a:sym typeface="Symbol" panose="05050102010706020507" pitchFamily="18" charset="2"/>
              </a:rPr>
              <a:t> </a:t>
            </a:r>
            <a:r>
              <a:rPr lang="cs-CZ" altLang="cs-CZ" sz="3200" dirty="0" err="1">
                <a:sym typeface="Symbol" panose="05050102010706020507" pitchFamily="18" charset="2"/>
              </a:rPr>
              <a:t>complications</a:t>
            </a:r>
            <a:r>
              <a:rPr lang="cs-CZ" altLang="cs-CZ" sz="3200" dirty="0">
                <a:sym typeface="Symbol" panose="05050102010706020507" pitchFamily="18" charset="2"/>
              </a:rPr>
              <a:t> and </a:t>
            </a:r>
            <a:r>
              <a:rPr lang="cs-CZ" altLang="cs-CZ" sz="3200" dirty="0" err="1">
                <a:sym typeface="Symbol" panose="05050102010706020507" pitchFamily="18" charset="2"/>
              </a:rPr>
              <a:t>was</a:t>
            </a:r>
            <a:r>
              <a:rPr lang="cs-CZ" altLang="cs-CZ" sz="3200" dirty="0">
                <a:sym typeface="Symbol" panose="05050102010706020507" pitchFamily="18" charset="2"/>
              </a:rPr>
              <a:t> </a:t>
            </a:r>
            <a:r>
              <a:rPr lang="cs-CZ" altLang="cs-CZ" sz="3200" dirty="0" err="1">
                <a:sym typeface="Symbol" panose="05050102010706020507" pitchFamily="18" charset="2"/>
              </a:rPr>
              <a:t>replaced</a:t>
            </a:r>
            <a:r>
              <a:rPr lang="cs-CZ" altLang="cs-CZ" sz="3200" dirty="0">
                <a:sym typeface="Symbol" panose="05050102010706020507" pitchFamily="18" charset="2"/>
              </a:rPr>
              <a:t> by</a:t>
            </a:r>
            <a:r>
              <a:rPr lang="cs-CZ" altLang="cs-CZ" sz="3200" b="1" dirty="0">
                <a:sym typeface="Symbol" panose="05050102010706020507" pitchFamily="18" charset="2"/>
              </a:rPr>
              <a:t> </a:t>
            </a:r>
            <a:r>
              <a:rPr lang="cs-CZ" altLang="cs-CZ" sz="3200" b="1" dirty="0" err="1">
                <a:sym typeface="Symbol" panose="05050102010706020507" pitchFamily="18" charset="2"/>
              </a:rPr>
              <a:t>acellular</a:t>
            </a:r>
            <a:r>
              <a:rPr lang="cs-CZ" altLang="cs-CZ" sz="3200" b="1" dirty="0">
                <a:sym typeface="Symbol" panose="05050102010706020507" pitchFamily="18" charset="2"/>
              </a:rPr>
              <a:t> </a:t>
            </a:r>
            <a:r>
              <a:rPr lang="cs-CZ" altLang="cs-CZ" sz="3200" b="1" dirty="0" err="1">
                <a:sym typeface="Symbol" panose="05050102010706020507" pitchFamily="18" charset="2"/>
              </a:rPr>
              <a:t>vaccines</a:t>
            </a:r>
            <a:r>
              <a:rPr lang="cs-CZ" altLang="cs-CZ" sz="3200" b="1" dirty="0">
                <a:sym typeface="Symbol" panose="05050102010706020507" pitchFamily="18" charset="2"/>
              </a:rPr>
              <a:t> </a:t>
            </a:r>
            <a:r>
              <a:rPr lang="cs-CZ" altLang="cs-CZ" sz="3200" dirty="0">
                <a:sym typeface="Symbol" panose="05050102010706020507" pitchFamily="18" charset="2"/>
              </a:rPr>
              <a:t>(</a:t>
            </a:r>
            <a:r>
              <a:rPr lang="cs-CZ" altLang="cs-CZ" sz="3200" dirty="0" err="1">
                <a:sym typeface="Symbol" panose="05050102010706020507" pitchFamily="18" charset="2"/>
              </a:rPr>
              <a:t>usually</a:t>
            </a:r>
            <a:r>
              <a:rPr lang="cs-CZ" altLang="cs-CZ" sz="3200" dirty="0">
                <a:sym typeface="Symbol" panose="05050102010706020507" pitchFamily="18" charset="2"/>
              </a:rPr>
              <a:t> </a:t>
            </a:r>
            <a:r>
              <a:rPr lang="cs-CZ" altLang="cs-CZ" sz="3200" dirty="0" err="1">
                <a:sym typeface="Symbol" panose="05050102010706020507" pitchFamily="18" charset="2"/>
              </a:rPr>
              <a:t>contain</a:t>
            </a:r>
            <a:r>
              <a:rPr lang="cs-CZ" altLang="cs-CZ" sz="3200" dirty="0">
                <a:sym typeface="Symbol" panose="05050102010706020507" pitchFamily="18" charset="2"/>
              </a:rPr>
              <a:t> </a:t>
            </a:r>
            <a:r>
              <a:rPr lang="cs-CZ" altLang="cs-CZ" sz="3200" b="1" dirty="0" err="1">
                <a:sym typeface="Symbol" panose="05050102010706020507" pitchFamily="18" charset="2"/>
              </a:rPr>
              <a:t>inactivated</a:t>
            </a:r>
            <a:r>
              <a:rPr lang="cs-CZ" altLang="cs-CZ" sz="3200" b="1" dirty="0">
                <a:sym typeface="Symbol" panose="05050102010706020507" pitchFamily="18" charset="2"/>
              </a:rPr>
              <a:t> </a:t>
            </a:r>
            <a:r>
              <a:rPr lang="cs-CZ" altLang="cs-CZ" sz="3200" b="1" dirty="0" err="1">
                <a:sym typeface="Symbol" panose="05050102010706020507" pitchFamily="18" charset="2"/>
              </a:rPr>
              <a:t>pertussis</a:t>
            </a:r>
            <a:r>
              <a:rPr lang="cs-CZ" altLang="cs-CZ" sz="3200" b="1" dirty="0">
                <a:sym typeface="Symbol" panose="05050102010706020507" pitchFamily="18" charset="2"/>
              </a:rPr>
              <a:t> toxin and </a:t>
            </a:r>
            <a:r>
              <a:rPr lang="cs-CZ" altLang="cs-CZ" sz="3200" b="1" dirty="0" err="1">
                <a:sym typeface="Symbol" panose="05050102010706020507" pitchFamily="18" charset="2"/>
              </a:rPr>
              <a:t>one</a:t>
            </a:r>
            <a:r>
              <a:rPr lang="cs-CZ" altLang="cs-CZ" sz="3200" b="1" dirty="0">
                <a:sym typeface="Symbol" panose="05050102010706020507" pitchFamily="18" charset="2"/>
              </a:rPr>
              <a:t> </a:t>
            </a:r>
            <a:r>
              <a:rPr lang="cs-CZ" altLang="cs-CZ" sz="3200" b="1" dirty="0" err="1">
                <a:sym typeface="Symbol" panose="05050102010706020507" pitchFamily="18" charset="2"/>
              </a:rPr>
              <a:t>or</a:t>
            </a:r>
            <a:r>
              <a:rPr lang="cs-CZ" altLang="cs-CZ" sz="3200" b="1" dirty="0">
                <a:sym typeface="Symbol" panose="05050102010706020507" pitchFamily="18" charset="2"/>
              </a:rPr>
              <a:t> more </a:t>
            </a:r>
            <a:r>
              <a:rPr lang="cs-CZ" altLang="cs-CZ" sz="3200" b="1" dirty="0" err="1">
                <a:sym typeface="Symbol" panose="05050102010706020507" pitchFamily="18" charset="2"/>
              </a:rPr>
              <a:t>other</a:t>
            </a:r>
            <a:r>
              <a:rPr lang="cs-CZ" altLang="cs-CZ" sz="3200" b="1" dirty="0">
                <a:sym typeface="Symbol" panose="05050102010706020507" pitchFamily="18" charset="2"/>
              </a:rPr>
              <a:t> </a:t>
            </a:r>
            <a:r>
              <a:rPr lang="cs-CZ" altLang="cs-CZ" sz="3200" b="1" dirty="0" err="1">
                <a:sym typeface="Symbol" panose="05050102010706020507" pitchFamily="18" charset="2"/>
              </a:rPr>
              <a:t>bacterial</a:t>
            </a:r>
            <a:r>
              <a:rPr lang="cs-CZ" altLang="cs-CZ" sz="3200" dirty="0">
                <a:sym typeface="Symbol" panose="05050102010706020507" pitchFamily="18" charset="2"/>
              </a:rPr>
              <a:t> </a:t>
            </a:r>
            <a:r>
              <a:rPr lang="cs-CZ" altLang="cs-CZ" sz="3200" dirty="0" err="1">
                <a:sym typeface="Symbol" panose="05050102010706020507" pitchFamily="18" charset="2"/>
              </a:rPr>
              <a:t>components</a:t>
            </a:r>
            <a:r>
              <a:rPr lang="cs-CZ" altLang="cs-CZ" sz="3200" dirty="0">
                <a:sym typeface="Symbol" panose="05050102010706020507" pitchFamily="18" charset="2"/>
              </a:rPr>
              <a:t> (</a:t>
            </a:r>
            <a:r>
              <a:rPr lang="cs-CZ" altLang="cs-CZ" sz="3200" dirty="0" err="1">
                <a:sym typeface="Symbol" panose="05050102010706020507" pitchFamily="18" charset="2"/>
              </a:rPr>
              <a:t>e.g</a:t>
            </a:r>
            <a:r>
              <a:rPr lang="cs-CZ" altLang="cs-CZ" sz="3200" dirty="0">
                <a:sym typeface="Symbol" panose="05050102010706020507" pitchFamily="18" charset="2"/>
              </a:rPr>
              <a:t>. FHA, </a:t>
            </a:r>
            <a:r>
              <a:rPr lang="cs-CZ" altLang="cs-CZ" sz="3200" dirty="0" err="1">
                <a:sym typeface="Symbol" panose="05050102010706020507" pitchFamily="18" charset="2"/>
              </a:rPr>
              <a:t>peractin</a:t>
            </a:r>
            <a:r>
              <a:rPr lang="cs-CZ" altLang="cs-CZ" sz="3200" dirty="0">
                <a:sym typeface="Symbol" panose="05050102010706020507" pitchFamily="18" charset="2"/>
              </a:rPr>
              <a:t>, </a:t>
            </a:r>
            <a:r>
              <a:rPr lang="cs-CZ" altLang="cs-CZ" sz="3200" dirty="0" err="1">
                <a:sym typeface="Symbol" panose="05050102010706020507" pitchFamily="18" charset="2"/>
              </a:rPr>
              <a:t>hemagglutinin</a:t>
            </a:r>
            <a:r>
              <a:rPr lang="cs-CZ" altLang="cs-CZ" sz="3200" dirty="0">
                <a:sym typeface="Symbol" panose="05050102010706020507" pitchFamily="18" charset="2"/>
              </a:rPr>
              <a:t>)</a:t>
            </a:r>
          </a:p>
          <a:p>
            <a:r>
              <a:rPr lang="cs-CZ" altLang="cs-CZ" sz="3200" b="1" dirty="0" err="1">
                <a:sym typeface="Symbol" panose="05050102010706020507" pitchFamily="18" charset="2"/>
              </a:rPr>
              <a:t>Administered</a:t>
            </a:r>
            <a:r>
              <a:rPr lang="cs-CZ" altLang="cs-CZ" sz="3200" b="1" dirty="0">
                <a:sym typeface="Symbol" panose="05050102010706020507" pitchFamily="18" charset="2"/>
              </a:rPr>
              <a:t> </a:t>
            </a:r>
            <a:r>
              <a:rPr lang="cs-CZ" altLang="cs-CZ" sz="3200" dirty="0">
                <a:sym typeface="Symbol" panose="05050102010706020507" pitchFamily="18" charset="2"/>
              </a:rPr>
              <a:t>in </a:t>
            </a:r>
            <a:r>
              <a:rPr lang="cs-CZ" altLang="cs-CZ" sz="3200" b="1" dirty="0" err="1">
                <a:sym typeface="Symbol" panose="05050102010706020507" pitchFamily="18" charset="2"/>
              </a:rPr>
              <a:t>combination</a:t>
            </a:r>
            <a:r>
              <a:rPr lang="cs-CZ" altLang="cs-CZ" sz="3200" b="1" dirty="0">
                <a:sym typeface="Symbol" panose="05050102010706020507" pitchFamily="18" charset="2"/>
              </a:rPr>
              <a:t> </a:t>
            </a:r>
            <a:r>
              <a:rPr lang="cs-CZ" altLang="cs-CZ" sz="3200" dirty="0" err="1">
                <a:sym typeface="Symbol" panose="05050102010706020507" pitchFamily="18" charset="2"/>
              </a:rPr>
              <a:t>with</a:t>
            </a:r>
            <a:r>
              <a:rPr lang="cs-CZ" altLang="cs-CZ" sz="3200" dirty="0">
                <a:sym typeface="Symbol" panose="05050102010706020507" pitchFamily="18" charset="2"/>
              </a:rPr>
              <a:t> </a:t>
            </a:r>
            <a:r>
              <a:rPr lang="cs-CZ" altLang="cs-CZ" sz="3200" dirty="0" err="1">
                <a:sym typeface="Symbol" panose="05050102010706020507" pitchFamily="18" charset="2"/>
              </a:rPr>
              <a:t>the</a:t>
            </a:r>
            <a:r>
              <a:rPr lang="cs-CZ" altLang="cs-CZ" sz="3200" dirty="0">
                <a:sym typeface="Symbol" panose="05050102010706020507" pitchFamily="18" charset="2"/>
              </a:rPr>
              <a:t> </a:t>
            </a:r>
            <a:r>
              <a:rPr lang="cs-CZ" altLang="cs-CZ" sz="3200" b="1" dirty="0" err="1">
                <a:sym typeface="Symbol" panose="05050102010706020507" pitchFamily="18" charset="2"/>
              </a:rPr>
              <a:t>vaccine</a:t>
            </a:r>
            <a:r>
              <a:rPr lang="cs-CZ" altLang="cs-CZ" sz="3200" dirty="0">
                <a:sym typeface="Symbol" panose="05050102010706020507" pitchFamily="18" charset="2"/>
              </a:rPr>
              <a:t> </a:t>
            </a:r>
            <a:r>
              <a:rPr lang="cs-CZ" altLang="cs-CZ" sz="3200" dirty="0" err="1">
                <a:sym typeface="Symbol" panose="05050102010706020507" pitchFamily="18" charset="2"/>
              </a:rPr>
              <a:t>for</a:t>
            </a:r>
            <a:r>
              <a:rPr lang="cs-CZ" altLang="cs-CZ" sz="3200" dirty="0">
                <a:sym typeface="Symbol" panose="05050102010706020507" pitchFamily="18" charset="2"/>
              </a:rPr>
              <a:t> </a:t>
            </a:r>
            <a:r>
              <a:rPr lang="cs-CZ" altLang="cs-CZ" sz="3200" b="1" dirty="0" err="1">
                <a:sym typeface="Symbol" panose="05050102010706020507" pitchFamily="18" charset="2"/>
              </a:rPr>
              <a:t>diphteria</a:t>
            </a:r>
            <a:r>
              <a:rPr lang="cs-CZ" altLang="cs-CZ" sz="3200" dirty="0">
                <a:sym typeface="Symbol" panose="05050102010706020507" pitchFamily="18" charset="2"/>
              </a:rPr>
              <a:t> and </a:t>
            </a:r>
            <a:r>
              <a:rPr lang="cs-CZ" altLang="cs-CZ" sz="3200" b="1" dirty="0">
                <a:sym typeface="Symbol" panose="05050102010706020507" pitchFamily="18" charset="2"/>
              </a:rPr>
              <a:t>tetanus</a:t>
            </a:r>
            <a:r>
              <a:rPr lang="cs-CZ" altLang="cs-CZ" sz="3200" dirty="0">
                <a:sym typeface="Symbol" panose="05050102010706020507" pitchFamily="18" charset="2"/>
              </a:rPr>
              <a:t> (DTP) to </a:t>
            </a:r>
            <a:r>
              <a:rPr lang="cs-CZ" altLang="cs-CZ" sz="3200" dirty="0" err="1">
                <a:sym typeface="Symbol" panose="05050102010706020507" pitchFamily="18" charset="2"/>
              </a:rPr>
              <a:t>children</a:t>
            </a:r>
            <a:r>
              <a:rPr lang="cs-CZ" altLang="cs-CZ" sz="3200" dirty="0">
                <a:sym typeface="Symbol" panose="05050102010706020507" pitchFamily="18" charset="2"/>
              </a:rPr>
              <a:t> </a:t>
            </a:r>
            <a:r>
              <a:rPr lang="cs-CZ" altLang="cs-CZ" sz="3200" dirty="0" err="1">
                <a:sym typeface="Symbol" panose="05050102010706020507" pitchFamily="18" charset="2"/>
              </a:rPr>
              <a:t>at</a:t>
            </a:r>
            <a:r>
              <a:rPr lang="cs-CZ" altLang="cs-CZ" sz="3200" dirty="0">
                <a:sym typeface="Symbol" panose="05050102010706020507" pitchFamily="18" charset="2"/>
              </a:rPr>
              <a:t> </a:t>
            </a:r>
            <a:r>
              <a:rPr lang="cs-CZ" altLang="cs-CZ" sz="3200" dirty="0" err="1">
                <a:sym typeface="Symbol" panose="05050102010706020507" pitchFamily="18" charset="2"/>
              </a:rPr>
              <a:t>ages</a:t>
            </a:r>
            <a:r>
              <a:rPr lang="cs-CZ" altLang="cs-CZ" sz="3200" dirty="0">
                <a:sym typeface="Symbol" panose="05050102010706020507" pitchFamily="18" charset="2"/>
              </a:rPr>
              <a:t> 2, 4, 6 and 15 to 18 </a:t>
            </a:r>
            <a:r>
              <a:rPr lang="cs-CZ" altLang="cs-CZ" sz="3200" dirty="0" err="1">
                <a:sym typeface="Symbol" panose="05050102010706020507" pitchFamily="18" charset="2"/>
              </a:rPr>
              <a:t>months</a:t>
            </a:r>
            <a:r>
              <a:rPr lang="cs-CZ" altLang="cs-CZ" sz="3200" dirty="0">
                <a:sym typeface="Symbol" panose="05050102010706020507" pitchFamily="18" charset="2"/>
              </a:rPr>
              <a:t> </a:t>
            </a:r>
            <a:r>
              <a:rPr lang="cs-CZ" altLang="cs-CZ" sz="3200" dirty="0" err="1">
                <a:sym typeface="Symbol" panose="05050102010706020507" pitchFamily="18" charset="2"/>
              </a:rPr>
              <a:t>with</a:t>
            </a:r>
            <a:r>
              <a:rPr lang="cs-CZ" altLang="cs-CZ" sz="3200" dirty="0">
                <a:sym typeface="Symbol" panose="05050102010706020507" pitchFamily="18" charset="2"/>
              </a:rPr>
              <a:t> </a:t>
            </a:r>
            <a:r>
              <a:rPr lang="cs-CZ" altLang="cs-CZ" sz="3200" dirty="0" err="1">
                <a:sym typeface="Symbol" panose="05050102010706020507" pitchFamily="18" charset="2"/>
              </a:rPr>
              <a:t>the</a:t>
            </a:r>
            <a:r>
              <a:rPr lang="cs-CZ" altLang="cs-CZ" sz="3200" dirty="0">
                <a:sym typeface="Symbol" panose="05050102010706020507" pitchFamily="18" charset="2"/>
              </a:rPr>
              <a:t> 5th dose </a:t>
            </a:r>
            <a:r>
              <a:rPr lang="cs-CZ" altLang="cs-CZ" sz="3200" dirty="0" err="1">
                <a:sym typeface="Symbol" panose="05050102010706020507" pitchFamily="18" charset="2"/>
              </a:rPr>
              <a:t>between</a:t>
            </a:r>
            <a:r>
              <a:rPr lang="cs-CZ" altLang="cs-CZ" sz="3200" dirty="0">
                <a:sym typeface="Symbol" panose="05050102010706020507" pitchFamily="18" charset="2"/>
              </a:rPr>
              <a:t> </a:t>
            </a:r>
            <a:r>
              <a:rPr lang="cs-CZ" altLang="cs-CZ" sz="3200" dirty="0" err="1">
                <a:sym typeface="Symbol" panose="05050102010706020507" pitchFamily="18" charset="2"/>
              </a:rPr>
              <a:t>the</a:t>
            </a:r>
            <a:r>
              <a:rPr lang="cs-CZ" altLang="cs-CZ" sz="3200" dirty="0">
                <a:sym typeface="Symbol" panose="05050102010706020507" pitchFamily="18" charset="2"/>
              </a:rPr>
              <a:t> </a:t>
            </a:r>
            <a:r>
              <a:rPr lang="cs-CZ" altLang="cs-CZ" sz="3200" dirty="0" err="1">
                <a:sym typeface="Symbol" panose="05050102010706020507" pitchFamily="18" charset="2"/>
              </a:rPr>
              <a:t>ages</a:t>
            </a:r>
            <a:r>
              <a:rPr lang="cs-CZ" altLang="cs-CZ" sz="3200" dirty="0">
                <a:sym typeface="Symbol" panose="05050102010706020507" pitchFamily="18" charset="2"/>
              </a:rPr>
              <a:t> </a:t>
            </a:r>
            <a:r>
              <a:rPr lang="cs-CZ" altLang="cs-CZ" sz="3200" dirty="0" err="1">
                <a:sym typeface="Symbol" panose="05050102010706020507" pitchFamily="18" charset="2"/>
              </a:rPr>
              <a:t>of</a:t>
            </a:r>
            <a:r>
              <a:rPr lang="cs-CZ" altLang="cs-CZ" sz="3200" dirty="0">
                <a:sym typeface="Symbol" panose="05050102010706020507" pitchFamily="18" charset="2"/>
              </a:rPr>
              <a:t> 4 and 6 </a:t>
            </a:r>
            <a:r>
              <a:rPr lang="cs-CZ" altLang="cs-CZ" sz="3200" dirty="0" err="1">
                <a:sym typeface="Symbol" panose="05050102010706020507" pitchFamily="18" charset="2"/>
              </a:rPr>
              <a:t>years</a:t>
            </a:r>
            <a:r>
              <a:rPr lang="cs-CZ" altLang="cs-CZ" sz="3200" dirty="0">
                <a:sym typeface="Symbol" panose="05050102010706020507" pitchFamily="18" charset="2"/>
              </a:rPr>
              <a:t> (</a:t>
            </a:r>
            <a:r>
              <a:rPr lang="cs-CZ" altLang="cs-CZ" sz="3200" dirty="0" err="1">
                <a:sym typeface="Symbol" panose="05050102010706020507" pitchFamily="18" charset="2"/>
              </a:rPr>
              <a:t>included</a:t>
            </a:r>
            <a:r>
              <a:rPr lang="cs-CZ" altLang="cs-CZ" sz="3200" dirty="0">
                <a:sym typeface="Symbol" panose="05050102010706020507" pitchFamily="18" charset="2"/>
              </a:rPr>
              <a:t> in </a:t>
            </a:r>
            <a:r>
              <a:rPr lang="cs-CZ" altLang="cs-CZ" sz="3200" dirty="0" err="1">
                <a:sym typeface="Symbol" panose="05050102010706020507" pitchFamily="18" charset="2"/>
              </a:rPr>
              <a:t>the</a:t>
            </a:r>
            <a:r>
              <a:rPr lang="cs-CZ" altLang="cs-CZ" sz="3200" dirty="0">
                <a:sym typeface="Symbol" panose="05050102010706020507" pitchFamily="18" charset="2"/>
              </a:rPr>
              <a:t> </a:t>
            </a:r>
            <a:r>
              <a:rPr lang="cs-CZ" altLang="cs-CZ" sz="3200" dirty="0" err="1">
                <a:sym typeface="Symbol" panose="05050102010706020507" pitchFamily="18" charset="2"/>
              </a:rPr>
              <a:t>hexavaccine</a:t>
            </a:r>
            <a:r>
              <a:rPr lang="cs-CZ" altLang="cs-CZ" sz="3200" dirty="0">
                <a:sym typeface="Symbol" panose="05050102010706020507" pitchFamily="18" charset="2"/>
              </a:rPr>
              <a:t> in </a:t>
            </a:r>
            <a:r>
              <a:rPr lang="cs-CZ" altLang="cs-CZ" sz="3200" dirty="0" err="1">
                <a:sym typeface="Symbol" panose="05050102010706020507" pitchFamily="18" charset="2"/>
              </a:rPr>
              <a:t>the</a:t>
            </a:r>
            <a:r>
              <a:rPr lang="cs-CZ" altLang="cs-CZ" sz="3200" dirty="0">
                <a:sym typeface="Symbol" panose="05050102010706020507" pitchFamily="18" charset="2"/>
              </a:rPr>
              <a:t> Czech Republic)</a:t>
            </a:r>
          </a:p>
          <a:p>
            <a:r>
              <a:rPr lang="cs-CZ" altLang="cs-CZ" sz="3200" dirty="0">
                <a:sym typeface="Symbol" panose="05050102010706020507" pitchFamily="18" charset="2"/>
              </a:rPr>
              <a:t> </a:t>
            </a:r>
            <a:r>
              <a:rPr lang="cs-CZ" altLang="cs-CZ" sz="3200" b="1" dirty="0" err="1">
                <a:sym typeface="Symbol" panose="05050102010706020507" pitchFamily="18" charset="2"/>
              </a:rPr>
              <a:t>Chemoprophylaxis</a:t>
            </a:r>
            <a:r>
              <a:rPr lang="cs-CZ" altLang="cs-CZ" sz="3200" b="1" dirty="0">
                <a:sym typeface="Symbol" panose="05050102010706020507" pitchFamily="18" charset="2"/>
              </a:rPr>
              <a:t> </a:t>
            </a:r>
            <a:r>
              <a:rPr lang="cs-CZ" altLang="cs-CZ" sz="3200" b="1" dirty="0" err="1">
                <a:sym typeface="Symbol" panose="05050102010706020507" pitchFamily="18" charset="2"/>
              </a:rPr>
              <a:t>could</a:t>
            </a:r>
            <a:r>
              <a:rPr lang="cs-CZ" altLang="cs-CZ" sz="3200" b="1" dirty="0">
                <a:sym typeface="Symbol" panose="05050102010706020507" pitchFamily="18" charset="2"/>
              </a:rPr>
              <a:t> </a:t>
            </a:r>
            <a:r>
              <a:rPr lang="cs-CZ" altLang="cs-CZ" sz="3200" b="1" dirty="0" err="1">
                <a:sym typeface="Symbol" panose="05050102010706020507" pitchFamily="18" charset="2"/>
              </a:rPr>
              <a:t>be</a:t>
            </a:r>
            <a:r>
              <a:rPr lang="cs-CZ" altLang="cs-CZ" sz="3200" b="1" dirty="0">
                <a:sym typeface="Symbol" panose="05050102010706020507" pitchFamily="18" charset="2"/>
              </a:rPr>
              <a:t> </a:t>
            </a:r>
            <a:r>
              <a:rPr lang="cs-CZ" altLang="cs-CZ" sz="3200" b="1" dirty="0" err="1">
                <a:sym typeface="Symbol" panose="05050102010706020507" pitchFamily="18" charset="2"/>
              </a:rPr>
              <a:t>used</a:t>
            </a:r>
            <a:r>
              <a:rPr lang="cs-CZ" altLang="cs-CZ" sz="3200" b="1" dirty="0">
                <a:sym typeface="Symbol" panose="05050102010706020507" pitchFamily="18" charset="2"/>
              </a:rPr>
              <a:t> </a:t>
            </a:r>
            <a:r>
              <a:rPr lang="cs-CZ" altLang="cs-CZ" sz="3200" b="1" dirty="0" err="1">
                <a:sym typeface="Symbol" panose="05050102010706020507" pitchFamily="18" charset="2"/>
              </a:rPr>
              <a:t>for</a:t>
            </a:r>
            <a:r>
              <a:rPr lang="cs-CZ" altLang="cs-CZ" sz="3200" b="1" dirty="0">
                <a:sym typeface="Symbol" panose="05050102010706020507" pitchFamily="18" charset="2"/>
              </a:rPr>
              <a:t> </a:t>
            </a:r>
            <a:r>
              <a:rPr lang="cs-CZ" altLang="cs-CZ" sz="3200" b="1" dirty="0" err="1">
                <a:sym typeface="Symbol" panose="05050102010706020507" pitchFamily="18" charset="2"/>
              </a:rPr>
              <a:t>household</a:t>
            </a:r>
            <a:r>
              <a:rPr lang="cs-CZ" altLang="cs-CZ" sz="3200" b="1" dirty="0">
                <a:sym typeface="Symbol" panose="05050102010706020507" pitchFamily="18" charset="2"/>
              </a:rPr>
              <a:t> </a:t>
            </a:r>
            <a:r>
              <a:rPr lang="cs-CZ" altLang="cs-CZ" sz="3200" b="1" dirty="0" err="1">
                <a:sym typeface="Symbol" panose="05050102010706020507" pitchFamily="18" charset="2"/>
              </a:rPr>
              <a:t>contacts</a:t>
            </a:r>
            <a:endParaRPr lang="cs-CZ" altLang="cs-CZ" sz="3200" b="1" dirty="0">
              <a:sym typeface="Symbol" panose="05050102010706020507" pitchFamily="18" charset="2"/>
            </a:endParaRPr>
          </a:p>
          <a:p>
            <a:r>
              <a:rPr lang="cs-CZ" altLang="cs-CZ" sz="3200" dirty="0">
                <a:sym typeface="Symbol" panose="05050102010706020507" pitchFamily="18" charset="2"/>
              </a:rPr>
              <a:t> </a:t>
            </a:r>
            <a:r>
              <a:rPr lang="cs-CZ" altLang="cs-CZ" sz="3200" b="1" dirty="0" err="1">
                <a:sym typeface="Symbol" panose="05050102010706020507" pitchFamily="18" charset="2"/>
              </a:rPr>
              <a:t>Protection</a:t>
            </a:r>
            <a:r>
              <a:rPr lang="cs-CZ" altLang="cs-CZ" sz="3200" b="1" dirty="0">
                <a:sym typeface="Symbol" panose="05050102010706020507" pitchFamily="18" charset="2"/>
              </a:rPr>
              <a:t> </a:t>
            </a:r>
            <a:r>
              <a:rPr lang="cs-CZ" altLang="cs-CZ" sz="3200" b="1" dirty="0" err="1">
                <a:sym typeface="Symbol" panose="05050102010706020507" pitchFamily="18" charset="2"/>
              </a:rPr>
              <a:t>of</a:t>
            </a:r>
            <a:r>
              <a:rPr lang="cs-CZ" altLang="cs-CZ" sz="3200" b="1" dirty="0">
                <a:sym typeface="Symbol" panose="05050102010706020507" pitchFamily="18" charset="2"/>
              </a:rPr>
              <a:t> </a:t>
            </a:r>
            <a:r>
              <a:rPr lang="cs-CZ" altLang="cs-CZ" sz="3200" b="1" dirty="0" err="1">
                <a:sym typeface="Symbol" panose="05050102010706020507" pitchFamily="18" charset="2"/>
              </a:rPr>
              <a:t>infants</a:t>
            </a:r>
            <a:r>
              <a:rPr lang="cs-CZ" altLang="cs-CZ" sz="3200" b="1" dirty="0">
                <a:sym typeface="Symbol" panose="05050102010706020507" pitchFamily="18" charset="2"/>
              </a:rPr>
              <a:t> </a:t>
            </a:r>
            <a:r>
              <a:rPr lang="cs-CZ" altLang="cs-CZ" sz="3200" b="1" dirty="0" err="1">
                <a:sym typeface="Symbol" panose="05050102010706020507" pitchFamily="18" charset="2"/>
              </a:rPr>
              <a:t>at</a:t>
            </a:r>
            <a:r>
              <a:rPr lang="cs-CZ" altLang="cs-CZ" sz="3200" b="1" dirty="0">
                <a:sym typeface="Symbol" panose="05050102010706020507" pitchFamily="18" charset="2"/>
              </a:rPr>
              <a:t> </a:t>
            </a:r>
            <a:r>
              <a:rPr lang="cs-CZ" altLang="cs-CZ" sz="3200" b="1" dirty="0" err="1">
                <a:sym typeface="Symbol" panose="05050102010706020507" pitchFamily="18" charset="2"/>
              </a:rPr>
              <a:t>greatest</a:t>
            </a:r>
            <a:r>
              <a:rPr lang="cs-CZ" altLang="cs-CZ" sz="3200" b="1" dirty="0">
                <a:sym typeface="Symbol" panose="05050102010706020507" pitchFamily="18" charset="2"/>
              </a:rPr>
              <a:t> risk</a:t>
            </a:r>
            <a:r>
              <a:rPr lang="cs-CZ" altLang="cs-CZ" sz="3200" dirty="0">
                <a:sym typeface="Symbol" panose="05050102010706020507" pitchFamily="18" charset="2"/>
              </a:rPr>
              <a:t> </a:t>
            </a:r>
            <a:r>
              <a:rPr lang="cs-CZ" altLang="cs-CZ" sz="3200" dirty="0" err="1">
                <a:sym typeface="Symbol" panose="05050102010706020507" pitchFamily="18" charset="2"/>
              </a:rPr>
              <a:t>of</a:t>
            </a:r>
            <a:r>
              <a:rPr lang="cs-CZ" altLang="cs-CZ" sz="3200" dirty="0">
                <a:sym typeface="Symbol" panose="05050102010706020507" pitchFamily="18" charset="2"/>
              </a:rPr>
              <a:t> </a:t>
            </a:r>
            <a:r>
              <a:rPr lang="cs-CZ" altLang="cs-CZ" sz="3200" dirty="0" err="1">
                <a:sym typeface="Symbol" panose="05050102010706020507" pitchFamily="18" charset="2"/>
              </a:rPr>
              <a:t>life-threating</a:t>
            </a:r>
            <a:r>
              <a:rPr lang="cs-CZ" altLang="cs-CZ" sz="3200" dirty="0">
                <a:sym typeface="Symbol" panose="05050102010706020507" pitchFamily="18" charset="2"/>
              </a:rPr>
              <a:t>                </a:t>
            </a:r>
            <a:r>
              <a:rPr lang="cs-CZ" altLang="cs-CZ" sz="3200" i="1" dirty="0">
                <a:sym typeface="Symbol" panose="05050102010706020507" pitchFamily="18" charset="2"/>
              </a:rPr>
              <a:t>B. </a:t>
            </a:r>
            <a:r>
              <a:rPr lang="cs-CZ" altLang="cs-CZ" sz="3200" i="1" dirty="0" err="1">
                <a:sym typeface="Symbol" panose="05050102010706020507" pitchFamily="18" charset="2"/>
              </a:rPr>
              <a:t>perussis</a:t>
            </a:r>
            <a:r>
              <a:rPr lang="cs-CZ" altLang="cs-CZ" sz="3200" dirty="0">
                <a:sym typeface="Symbol" panose="05050102010706020507" pitchFamily="18" charset="2"/>
              </a:rPr>
              <a:t> </a:t>
            </a:r>
            <a:r>
              <a:rPr lang="cs-CZ" altLang="cs-CZ" sz="3200" dirty="0" err="1">
                <a:sym typeface="Symbol" panose="05050102010706020507" pitchFamily="18" charset="2"/>
              </a:rPr>
              <a:t>infection</a:t>
            </a:r>
            <a:r>
              <a:rPr lang="cs-CZ" altLang="cs-CZ" sz="3200" dirty="0">
                <a:sym typeface="Symbol" panose="05050102010706020507" pitchFamily="18" charset="2"/>
              </a:rPr>
              <a:t> – </a:t>
            </a:r>
            <a:r>
              <a:rPr lang="cs-CZ" altLang="cs-CZ" sz="3200" dirty="0" err="1">
                <a:sym typeface="Symbol" panose="05050102010706020507" pitchFamily="18" charset="2"/>
              </a:rPr>
              <a:t>vaccination</a:t>
            </a:r>
            <a:r>
              <a:rPr lang="cs-CZ" altLang="cs-CZ" sz="3200" dirty="0">
                <a:sym typeface="Symbol" panose="05050102010706020507" pitchFamily="18" charset="2"/>
              </a:rPr>
              <a:t> </a:t>
            </a:r>
            <a:r>
              <a:rPr lang="cs-CZ" altLang="cs-CZ" sz="3200" dirty="0" err="1">
                <a:sym typeface="Symbol" panose="05050102010706020507" pitchFamily="18" charset="2"/>
              </a:rPr>
              <a:t>initiated</a:t>
            </a:r>
            <a:r>
              <a:rPr lang="cs-CZ" altLang="cs-CZ" sz="3200" dirty="0">
                <a:sym typeface="Symbol" panose="05050102010706020507" pitchFamily="18" charset="2"/>
              </a:rPr>
              <a:t> </a:t>
            </a:r>
            <a:r>
              <a:rPr lang="cs-CZ" altLang="cs-CZ" sz="3200" dirty="0" err="1">
                <a:sym typeface="Symbol" panose="05050102010706020507" pitchFamily="18" charset="2"/>
              </a:rPr>
              <a:t>when</a:t>
            </a:r>
            <a:r>
              <a:rPr lang="cs-CZ" altLang="cs-CZ" sz="3200" dirty="0">
                <a:sym typeface="Symbol" panose="05050102010706020507" pitchFamily="18" charset="2"/>
              </a:rPr>
              <a:t> </a:t>
            </a:r>
            <a:r>
              <a:rPr lang="cs-CZ" altLang="cs-CZ" sz="3200" dirty="0" err="1">
                <a:sym typeface="Symbol" panose="05050102010706020507" pitchFamily="18" charset="2"/>
              </a:rPr>
              <a:t>the</a:t>
            </a:r>
            <a:r>
              <a:rPr lang="cs-CZ" altLang="cs-CZ" sz="3200" dirty="0">
                <a:sym typeface="Symbol" panose="05050102010706020507" pitchFamily="18" charset="2"/>
              </a:rPr>
              <a:t> </a:t>
            </a:r>
            <a:r>
              <a:rPr lang="cs-CZ" altLang="cs-CZ" sz="3200" dirty="0" err="1">
                <a:sym typeface="Symbol" panose="05050102010706020507" pitchFamily="18" charset="2"/>
              </a:rPr>
              <a:t>infants</a:t>
            </a:r>
            <a:r>
              <a:rPr lang="cs-CZ" altLang="cs-CZ" sz="3200" dirty="0">
                <a:sym typeface="Symbol" panose="05050102010706020507" pitchFamily="18" charset="2"/>
              </a:rPr>
              <a:t> </a:t>
            </a:r>
            <a:r>
              <a:rPr lang="cs-CZ" altLang="cs-CZ" sz="3200" dirty="0" err="1">
                <a:sym typeface="Symbol" panose="05050102010706020507" pitchFamily="18" charset="2"/>
              </a:rPr>
              <a:t>is</a:t>
            </a:r>
            <a:r>
              <a:rPr lang="cs-CZ" altLang="cs-CZ" sz="3200" dirty="0">
                <a:sym typeface="Symbol" panose="05050102010706020507" pitchFamily="18" charset="2"/>
              </a:rPr>
              <a:t> 2 </a:t>
            </a:r>
            <a:r>
              <a:rPr lang="cs-CZ" altLang="cs-CZ" sz="3200" dirty="0" err="1">
                <a:sym typeface="Symbol" panose="05050102010706020507" pitchFamily="18" charset="2"/>
              </a:rPr>
              <a:t>months</a:t>
            </a:r>
            <a:r>
              <a:rPr lang="cs-CZ" altLang="cs-CZ" sz="3200" dirty="0">
                <a:sym typeface="Symbol" panose="05050102010706020507" pitchFamily="18" charset="2"/>
              </a:rPr>
              <a:t> </a:t>
            </a:r>
            <a:r>
              <a:rPr lang="cs-CZ" altLang="cs-CZ" sz="3200" dirty="0" err="1">
                <a:sym typeface="Symbol" panose="05050102010706020507" pitchFamily="18" charset="2"/>
              </a:rPr>
              <a:t>old</a:t>
            </a:r>
            <a:endParaRPr lang="cs-CZ" altLang="cs-CZ" sz="3200" dirty="0">
              <a:sym typeface="Symbol" panose="05050102010706020507" pitchFamily="18" charset="2"/>
            </a:endParaRPr>
          </a:p>
          <a:p>
            <a:endParaRPr lang="cs-CZ" altLang="cs-CZ" sz="3200" dirty="0">
              <a:sym typeface="Symbol" panose="05050102010706020507" pitchFamily="18" charset="2"/>
            </a:endParaRPr>
          </a:p>
          <a:p>
            <a:endParaRPr lang="cs-CZ" altLang="cs-CZ" sz="3200" dirty="0">
              <a:sym typeface="Symbol" panose="05050102010706020507" pitchFamily="18" charset="2"/>
            </a:endParaRPr>
          </a:p>
          <a:p>
            <a:endParaRPr lang="cs-CZ" altLang="cs-CZ" sz="3200" dirty="0">
              <a:sym typeface="Symbol" panose="05050102010706020507" pitchFamily="18" charset="2"/>
            </a:endParaRPr>
          </a:p>
        </p:txBody>
      </p:sp>
      <p:sp>
        <p:nvSpPr>
          <p:cNvPr id="114691" name="Text Box 3"/>
          <p:cNvSpPr txBox="1">
            <a:spLocks noChangeArrowheads="1"/>
          </p:cNvSpPr>
          <p:nvPr/>
        </p:nvSpPr>
        <p:spPr bwMode="auto">
          <a:xfrm>
            <a:off x="735496" y="112713"/>
            <a:ext cx="10873408" cy="588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cs-CZ" altLang="cs-CZ" sz="3200"/>
              <a:t>Prevention and control</a:t>
            </a:r>
          </a:p>
        </p:txBody>
      </p:sp>
      <p:pic>
        <p:nvPicPr>
          <p:cNvPr id="2" name="slide 15">
            <a:hlinkClick r:id="" action="ppaction://media"/>
            <a:extLst>
              <a:ext uri="{FF2B5EF4-FFF2-40B4-BE49-F238E27FC236}">
                <a16:creationId xmlns:a16="http://schemas.microsoft.com/office/drawing/2014/main" id="{8D2A8EB8-05F2-4BDB-AA38-962BE37B40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7806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a:xfrm>
            <a:off x="616225" y="1114911"/>
            <a:ext cx="11191461" cy="5434976"/>
          </a:xfrm>
          <a:solidFill>
            <a:srgbClr val="FFFF99"/>
          </a:solidFill>
          <a:ln>
            <a:solidFill>
              <a:schemeClr val="tx1"/>
            </a:solidFill>
            <a:miter lim="800000"/>
            <a:headEnd/>
            <a:tailEnd/>
          </a:ln>
        </p:spPr>
        <p:txBody>
          <a:bodyPr>
            <a:noAutofit/>
          </a:bodyPr>
          <a:lstStyle/>
          <a:p>
            <a:pPr>
              <a:buFontTx/>
              <a:buNone/>
            </a:pPr>
            <a:r>
              <a:rPr lang="cs-CZ" altLang="cs-CZ" sz="3000" dirty="0">
                <a:sym typeface="Symbol" panose="05050102010706020507" pitchFamily="18" charset="2"/>
              </a:rPr>
              <a:t>	</a:t>
            </a:r>
            <a:r>
              <a:rPr lang="en-US" altLang="cs-CZ" sz="3000" b="1" dirty="0">
                <a:sym typeface="Symbol" panose="05050102010706020507" pitchFamily="18" charset="2"/>
              </a:rPr>
              <a:t>In recent years</a:t>
            </a:r>
            <a:r>
              <a:rPr lang="en-US" altLang="cs-CZ" sz="3000" dirty="0">
                <a:sym typeface="Symbol" panose="05050102010706020507" pitchFamily="18" charset="2"/>
              </a:rPr>
              <a:t>, there has also been an </a:t>
            </a:r>
            <a:r>
              <a:rPr lang="en-US" altLang="cs-CZ" sz="3000" b="1" dirty="0">
                <a:sym typeface="Symbol" panose="05050102010706020507" pitchFamily="18" charset="2"/>
              </a:rPr>
              <a:t>increase in pertussis in adolescents and young adults</a:t>
            </a:r>
            <a:r>
              <a:rPr lang="en-US" altLang="cs-CZ" sz="3000" dirty="0">
                <a:sym typeface="Symbol" panose="05050102010706020507" pitchFamily="18" charset="2"/>
              </a:rPr>
              <a:t>. In the 1990s, Canada experienced a resurgence of pertussis, primarily in young adolescents.</a:t>
            </a:r>
            <a:r>
              <a:rPr lang="cs-CZ" altLang="cs-CZ" sz="3000" dirty="0">
                <a:sym typeface="Symbol" panose="05050102010706020507" pitchFamily="18" charset="2"/>
              </a:rPr>
              <a:t> </a:t>
            </a:r>
            <a:r>
              <a:rPr lang="en-US" altLang="cs-CZ" sz="3000" dirty="0">
                <a:sym typeface="Symbol" panose="05050102010706020507" pitchFamily="18" charset="2"/>
              </a:rPr>
              <a:t>This was a result of the low effectiveness of the whole-cell pertussis vaccine used between 1985 and 1998 in this country. This resulted in a “marching cohort” effect or the age of peak incidence increasing, each year, by 1 year, revealing the existence of a susceptible cohort. This was addressed with universal immunization programs to vaccinate adolescents with a more effective acellular pertussis vaccine.</a:t>
            </a:r>
            <a:r>
              <a:rPr lang="cs-CZ" altLang="cs-CZ" sz="3000" dirty="0">
                <a:sym typeface="Symbol" panose="05050102010706020507" pitchFamily="18" charset="2"/>
              </a:rPr>
              <a:t> </a:t>
            </a:r>
            <a:r>
              <a:rPr lang="en-US" altLang="cs-CZ" sz="3000" b="1" dirty="0">
                <a:sym typeface="Symbol" panose="05050102010706020507" pitchFamily="18" charset="2"/>
              </a:rPr>
              <a:t>Immunity after pertussis immunization also diminishes over time. It is estimated that immunity following acellular pertussis vaccination may begin to decline after 4 to 5 years, suggesting that a booster dose may be appropriate.</a:t>
            </a:r>
            <a:endParaRPr lang="cs-CZ" altLang="cs-CZ" sz="3000" b="1" dirty="0">
              <a:sym typeface="Symbol" panose="05050102010706020507" pitchFamily="18" charset="2"/>
            </a:endParaRPr>
          </a:p>
        </p:txBody>
      </p:sp>
      <p:sp>
        <p:nvSpPr>
          <p:cNvPr id="122883" name="Text Box 3"/>
          <p:cNvSpPr txBox="1">
            <a:spLocks noChangeArrowheads="1"/>
          </p:cNvSpPr>
          <p:nvPr/>
        </p:nvSpPr>
        <p:spPr bwMode="auto">
          <a:xfrm>
            <a:off x="616225" y="231983"/>
            <a:ext cx="11191461" cy="588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cs-CZ" altLang="cs-CZ" sz="3200"/>
              <a:t>Current issues for adults and adolescents</a:t>
            </a:r>
          </a:p>
        </p:txBody>
      </p:sp>
      <p:pic>
        <p:nvPicPr>
          <p:cNvPr id="2" name="slide 16">
            <a:hlinkClick r:id="" action="ppaction://media"/>
            <a:extLst>
              <a:ext uri="{FF2B5EF4-FFF2-40B4-BE49-F238E27FC236}">
                <a16:creationId xmlns:a16="http://schemas.microsoft.com/office/drawing/2014/main" id="{3FFA1705-1A13-45A3-9218-A5D532F19C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4484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body" idx="1"/>
          </p:nvPr>
        </p:nvSpPr>
        <p:spPr>
          <a:xfrm>
            <a:off x="685799" y="981076"/>
            <a:ext cx="10873409" cy="5698020"/>
          </a:xfrm>
          <a:solidFill>
            <a:srgbClr val="FFFF99"/>
          </a:solidFill>
          <a:ln>
            <a:solidFill>
              <a:schemeClr val="tx1"/>
            </a:solidFill>
            <a:miter lim="800000"/>
            <a:headEnd/>
            <a:tailEnd/>
          </a:ln>
        </p:spPr>
        <p:txBody>
          <a:bodyPr>
            <a:noAutofit/>
          </a:bodyPr>
          <a:lstStyle/>
          <a:p>
            <a:pPr>
              <a:lnSpc>
                <a:spcPct val="80000"/>
              </a:lnSpc>
              <a:buFontTx/>
              <a:buNone/>
            </a:pPr>
            <a:r>
              <a:rPr lang="cs-CZ" altLang="cs-CZ" dirty="0">
                <a:sym typeface="Symbol" panose="05050102010706020507" pitchFamily="18" charset="2"/>
              </a:rPr>
              <a:t>	</a:t>
            </a:r>
            <a:r>
              <a:rPr lang="en-US" altLang="cs-CZ" dirty="0">
                <a:sym typeface="Symbol" panose="05050102010706020507" pitchFamily="18" charset="2"/>
              </a:rPr>
              <a:t>In the past, based on knowledge obtained from </a:t>
            </a:r>
            <a:r>
              <a:rPr lang="en-US" altLang="cs-CZ" b="1" dirty="0">
                <a:sym typeface="Symbol" panose="05050102010706020507" pitchFamily="18" charset="2"/>
              </a:rPr>
              <a:t>traditional culture methods, there was not considered to be a carrier state for </a:t>
            </a:r>
            <a:r>
              <a:rPr lang="en-US" altLang="cs-CZ" b="1" i="1" dirty="0">
                <a:sym typeface="Symbol" panose="05050102010706020507" pitchFamily="18" charset="2"/>
              </a:rPr>
              <a:t>B. pertussis</a:t>
            </a:r>
            <a:r>
              <a:rPr lang="en-US" altLang="cs-CZ" b="1" dirty="0">
                <a:sym typeface="Symbol" panose="05050102010706020507" pitchFamily="18" charset="2"/>
              </a:rPr>
              <a:t> in the nasopharynx. </a:t>
            </a:r>
            <a:r>
              <a:rPr lang="en-US" altLang="cs-CZ" dirty="0">
                <a:sym typeface="Symbol" panose="05050102010706020507" pitchFamily="18" charset="2"/>
              </a:rPr>
              <a:t>However, </a:t>
            </a:r>
            <a:r>
              <a:rPr lang="en-US" altLang="cs-CZ" b="1" dirty="0">
                <a:sym typeface="Symbol" panose="05050102010706020507" pitchFamily="18" charset="2"/>
              </a:rPr>
              <a:t>this may no longer be true</a:t>
            </a:r>
            <a:r>
              <a:rPr lang="en-US" altLang="cs-CZ" dirty="0">
                <a:sym typeface="Symbol" panose="05050102010706020507" pitchFamily="18" charset="2"/>
              </a:rPr>
              <a:t>, </a:t>
            </a:r>
            <a:r>
              <a:rPr lang="en-US" altLang="cs-CZ" b="1" dirty="0">
                <a:sym typeface="Symbol" panose="05050102010706020507" pitchFamily="18" charset="2"/>
              </a:rPr>
              <a:t>according to studies done with more sensitive polymerase chain reaction (PCR) </a:t>
            </a:r>
            <a:r>
              <a:rPr lang="en-US" altLang="cs-CZ" dirty="0">
                <a:sym typeface="Symbol" panose="05050102010706020507" pitchFamily="18" charset="2"/>
              </a:rPr>
              <a:t>methods. In addition to circulating among adults, there may also be transient nasopharyngeal carriage of </a:t>
            </a:r>
            <a:r>
              <a:rPr lang="en-US" altLang="cs-CZ" i="1" dirty="0">
                <a:sym typeface="Symbol" panose="05050102010706020507" pitchFamily="18" charset="2"/>
              </a:rPr>
              <a:t>B. pertussis </a:t>
            </a:r>
            <a:r>
              <a:rPr lang="en-US" altLang="cs-CZ" dirty="0">
                <a:sym typeface="Symbol" panose="05050102010706020507" pitchFamily="18" charset="2"/>
              </a:rPr>
              <a:t>in immunized children. A recent report</a:t>
            </a:r>
            <a:r>
              <a:rPr lang="cs-CZ" altLang="cs-CZ" dirty="0">
                <a:sym typeface="Symbol" panose="05050102010706020507" pitchFamily="18" charset="2"/>
              </a:rPr>
              <a:t> </a:t>
            </a:r>
            <a:r>
              <a:rPr lang="en-US" altLang="cs-CZ" dirty="0">
                <a:sym typeface="Symbol" panose="05050102010706020507" pitchFamily="18" charset="2"/>
              </a:rPr>
              <a:t>has described a laboratory-confirmed (primarily by PCR) outbreak of pertussis occurring in preschool-aged children. This was not a classic pertussis, as evidenced by a lower number of cases meeting a clinical case definition, a very low hospitalization rate of unimmunized infants, and a low secondary attack rate in households. </a:t>
            </a:r>
            <a:r>
              <a:rPr lang="en-US" altLang="cs-CZ" b="1" dirty="0">
                <a:sym typeface="Symbol" panose="05050102010706020507" pitchFamily="18" charset="2"/>
              </a:rPr>
              <a:t>High vaccine rates may have moderated the outbreak </a:t>
            </a:r>
            <a:r>
              <a:rPr lang="en-US" altLang="cs-CZ" dirty="0">
                <a:sym typeface="Symbol" panose="05050102010706020507" pitchFamily="18" charset="2"/>
              </a:rPr>
              <a:t>and, with respiratory co-infection in a significant proportion of cases, a </a:t>
            </a:r>
            <a:r>
              <a:rPr lang="en-US" altLang="cs-CZ" b="1" dirty="0">
                <a:sym typeface="Symbol" panose="05050102010706020507" pitchFamily="18" charset="2"/>
              </a:rPr>
              <a:t>positive</a:t>
            </a:r>
            <a:r>
              <a:rPr lang="en-US" altLang="cs-CZ" dirty="0">
                <a:sym typeface="Symbol" panose="05050102010706020507" pitchFamily="18" charset="2"/>
              </a:rPr>
              <a:t> </a:t>
            </a:r>
            <a:r>
              <a:rPr lang="en-US" altLang="cs-CZ" b="1" dirty="0">
                <a:sym typeface="Symbol" panose="05050102010706020507" pitchFamily="18" charset="2"/>
              </a:rPr>
              <a:t>PCR result may simply have reflected transient nasopharyngeal carriage of B. pertussis in the absence of evidence of seroconversion.</a:t>
            </a:r>
            <a:endParaRPr lang="cs-CZ" altLang="cs-CZ" b="1" dirty="0">
              <a:sym typeface="Symbol" panose="05050102010706020507" pitchFamily="18" charset="2"/>
            </a:endParaRPr>
          </a:p>
        </p:txBody>
      </p:sp>
      <p:sp>
        <p:nvSpPr>
          <p:cNvPr id="129027" name="Text Box 3"/>
          <p:cNvSpPr txBox="1">
            <a:spLocks noChangeArrowheads="1"/>
          </p:cNvSpPr>
          <p:nvPr/>
        </p:nvSpPr>
        <p:spPr bwMode="auto">
          <a:xfrm>
            <a:off x="685799" y="112713"/>
            <a:ext cx="10873409" cy="588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cs-CZ" altLang="cs-CZ" sz="3200"/>
              <a:t>The carrier state</a:t>
            </a:r>
          </a:p>
        </p:txBody>
      </p:sp>
      <p:pic>
        <p:nvPicPr>
          <p:cNvPr id="2" name="slide 17">
            <a:hlinkClick r:id="" action="ppaction://media"/>
            <a:extLst>
              <a:ext uri="{FF2B5EF4-FFF2-40B4-BE49-F238E27FC236}">
                <a16:creationId xmlns:a16="http://schemas.microsoft.com/office/drawing/2014/main" id="{9707E64C-4FD2-4CD5-A046-6C1FE33B8B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3368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idx="1"/>
          </p:nvPr>
        </p:nvSpPr>
        <p:spPr>
          <a:xfrm>
            <a:off x="1847117" y="767374"/>
            <a:ext cx="8497765" cy="5826857"/>
          </a:xfrm>
          <a:solidFill>
            <a:srgbClr val="FFFF99"/>
          </a:solidFill>
          <a:ln>
            <a:solidFill>
              <a:schemeClr val="tx1"/>
            </a:solidFill>
            <a:miter lim="800000"/>
            <a:headEnd/>
            <a:tailEnd/>
          </a:ln>
        </p:spPr>
        <p:txBody>
          <a:bodyPr>
            <a:noAutofit/>
          </a:bodyPr>
          <a:lstStyle/>
          <a:p>
            <a:pPr>
              <a:lnSpc>
                <a:spcPct val="80000"/>
              </a:lnSpc>
              <a:buFontTx/>
              <a:buNone/>
            </a:pPr>
            <a:r>
              <a:rPr lang="cs-CZ" altLang="cs-CZ" sz="1600" dirty="0">
                <a:sym typeface="Symbol" panose="05050102010706020507" pitchFamily="18" charset="2"/>
              </a:rPr>
              <a:t>	</a:t>
            </a:r>
            <a:r>
              <a:rPr lang="en-US" altLang="cs-CZ" sz="1600" b="1" dirty="0">
                <a:sym typeface="Symbol" panose="05050102010706020507" pitchFamily="18" charset="2"/>
              </a:rPr>
              <a:t>There is a spectrum of disease caused by </a:t>
            </a:r>
            <a:r>
              <a:rPr lang="en-US" altLang="cs-CZ" sz="1600" b="1" i="1" dirty="0">
                <a:sym typeface="Symbol" panose="05050102010706020507" pitchFamily="18" charset="2"/>
              </a:rPr>
              <a:t>B. pertussis </a:t>
            </a:r>
            <a:r>
              <a:rPr lang="en-US" altLang="cs-CZ" sz="1600" b="1" dirty="0">
                <a:sym typeface="Symbol" panose="05050102010706020507" pitchFamily="18" charset="2"/>
              </a:rPr>
              <a:t>infection and its presentation will vary according to the patient’s age, degree of immunity, use of antibiotics, and respiratory co-infection.</a:t>
            </a:r>
            <a:endParaRPr lang="cs-CZ" altLang="cs-CZ" sz="1600" b="1" dirty="0">
              <a:sym typeface="Symbol" panose="05050102010706020507" pitchFamily="18" charset="2"/>
            </a:endParaRPr>
          </a:p>
          <a:p>
            <a:pPr>
              <a:lnSpc>
                <a:spcPct val="80000"/>
              </a:lnSpc>
              <a:buFontTx/>
              <a:buNone/>
            </a:pPr>
            <a:r>
              <a:rPr lang="cs-CZ" altLang="cs-CZ" sz="1600" dirty="0">
                <a:sym typeface="Symbol" panose="05050102010706020507" pitchFamily="18" charset="2"/>
              </a:rPr>
              <a:t>	</a:t>
            </a:r>
            <a:r>
              <a:rPr lang="en-US" altLang="cs-CZ" sz="1600" b="1" dirty="0">
                <a:sym typeface="Symbol" panose="05050102010706020507" pitchFamily="18" charset="2"/>
              </a:rPr>
              <a:t>Young Children</a:t>
            </a:r>
            <a:r>
              <a:rPr lang="cs-CZ" altLang="cs-CZ" sz="1600" b="1" dirty="0">
                <a:sym typeface="Symbol" panose="05050102010706020507" pitchFamily="18" charset="2"/>
              </a:rPr>
              <a:t>.</a:t>
            </a:r>
            <a:r>
              <a:rPr lang="cs-CZ" altLang="cs-CZ" sz="1600" dirty="0">
                <a:sym typeface="Symbol" panose="05050102010706020507" pitchFamily="18" charset="2"/>
              </a:rPr>
              <a:t> </a:t>
            </a:r>
            <a:r>
              <a:rPr lang="en-US" altLang="cs-CZ" sz="1600" dirty="0">
                <a:sym typeface="Symbol" panose="05050102010706020507" pitchFamily="18" charset="2"/>
              </a:rPr>
              <a:t>Joseph Lapin wrote a detailed description of typical or classic pertussis in 1943 that remains true to this day</a:t>
            </a:r>
            <a:r>
              <a:rPr lang="cs-CZ" altLang="cs-CZ" sz="1600" dirty="0">
                <a:sym typeface="Symbol" panose="05050102010706020507" pitchFamily="18" charset="2"/>
              </a:rPr>
              <a:t>. </a:t>
            </a:r>
            <a:r>
              <a:rPr lang="en-US" altLang="cs-CZ" sz="1600" dirty="0">
                <a:sym typeface="Symbol" panose="05050102010706020507" pitchFamily="18" charset="2"/>
              </a:rPr>
              <a:t>Pertussis is classically divided into three stages: the catarrhal or prodromal stage, the paroxysmal stage, and the convalescent stage. The catarrhal stage begins after a usual incubation period of 7 to 10 days, with a range of 5 to 21 days. In the catarrhal stage, children will present with signs and symptoms of a common upper respiratory tract infection including rhinorrhea, </a:t>
            </a:r>
            <a:r>
              <a:rPr lang="en-US" altLang="cs-CZ" sz="1600" dirty="0" err="1">
                <a:sym typeface="Symbol" panose="05050102010706020507" pitchFamily="18" charset="2"/>
              </a:rPr>
              <a:t>nonpurulent</a:t>
            </a:r>
            <a:r>
              <a:rPr lang="en-US" altLang="cs-CZ" sz="1600" dirty="0">
                <a:sym typeface="Symbol" panose="05050102010706020507" pitchFamily="18" charset="2"/>
              </a:rPr>
              <a:t> conjunctivitis with excessive lacrimation, occasional cough, and low-grade fever. The catarrhal stage typically lasts 1 to 2 weeks and is followed by the paroxysmal stage. As its name suggests, the paroxysmal stage is characterized by paroxysms or fits of coughing. The child will typically have spasms of uncontrollable coughing, often 10 to 15 coughs in a row in a single expiration, the face may turn red or purple and, at the end of the paroxysm, he or she may have an inspiratory whoop. The whoop is caused by inspiring against a partially closed glottis. With the force of the coughing, they may produce mucus plugs and often have post-</a:t>
            </a:r>
            <a:r>
              <a:rPr lang="en-US" altLang="cs-CZ" sz="1600" dirty="0" err="1">
                <a:sym typeface="Symbol" panose="05050102010706020507" pitchFamily="18" charset="2"/>
              </a:rPr>
              <a:t>tussive</a:t>
            </a:r>
            <a:r>
              <a:rPr lang="en-US" altLang="cs-CZ" sz="1600" dirty="0">
                <a:sym typeface="Symbol" panose="05050102010706020507" pitchFamily="18" charset="2"/>
              </a:rPr>
              <a:t> vomiting.</a:t>
            </a:r>
            <a:endParaRPr lang="cs-CZ" altLang="cs-CZ" sz="1600" dirty="0">
              <a:sym typeface="Symbol" panose="05050102010706020507" pitchFamily="18" charset="2"/>
            </a:endParaRPr>
          </a:p>
          <a:p>
            <a:pPr>
              <a:lnSpc>
                <a:spcPct val="80000"/>
              </a:lnSpc>
              <a:buFontTx/>
              <a:buNone/>
            </a:pPr>
            <a:r>
              <a:rPr lang="cs-CZ" altLang="cs-CZ" sz="1600" dirty="0">
                <a:sym typeface="Symbol" panose="05050102010706020507" pitchFamily="18" charset="2"/>
              </a:rPr>
              <a:t>	</a:t>
            </a:r>
            <a:r>
              <a:rPr lang="en-US" altLang="cs-CZ" sz="1600" dirty="0">
                <a:sym typeface="Symbol" panose="05050102010706020507" pitchFamily="18" charset="2"/>
              </a:rPr>
              <a:t>Paroxysms occur more frequently at night. The paroxysmal stage lasts 1 to 6 weeks. During the end of the first stage and beginning of the second stage, patients may exhibit signs of systemic disease, such as leukocytosis with lymphocytosis, both risk factors for worse clinical outcome.</a:t>
            </a:r>
            <a:r>
              <a:rPr lang="cs-CZ" altLang="cs-CZ" sz="1600" dirty="0">
                <a:sym typeface="Symbol" panose="05050102010706020507" pitchFamily="18" charset="2"/>
              </a:rPr>
              <a:t> </a:t>
            </a:r>
            <a:r>
              <a:rPr lang="en-US" altLang="cs-CZ" sz="1600" dirty="0">
                <a:sym typeface="Symbol" panose="05050102010706020507" pitchFamily="18" charset="2"/>
              </a:rPr>
              <a:t>Hyperinsulinemia may also occur, although it is rarely associated with hypoglycemia.</a:t>
            </a:r>
            <a:r>
              <a:rPr lang="cs-CZ" altLang="cs-CZ" sz="1600" dirty="0">
                <a:sym typeface="Symbol" panose="05050102010706020507" pitchFamily="18" charset="2"/>
              </a:rPr>
              <a:t> </a:t>
            </a:r>
            <a:r>
              <a:rPr lang="en-US" altLang="cs-CZ" sz="1600" dirty="0">
                <a:sym typeface="Symbol" panose="05050102010706020507" pitchFamily="18" charset="2"/>
              </a:rPr>
              <a:t>Lastly, as symptoms begin to wane, the patient enters the convalescent stage. The length of the cough distinguishes pertussis from other respiratory tract illnesses. In classic pertussis, it usually lasts 1 to 6 weeks, although it can last longer; pertussis is known as the “cough of 100 days” from the Chinese. Most clinical case definitions require a cough of at least 14 days and at least one of the following symptoms: paroxysmal cough, inspiratory whoop, or post-</a:t>
            </a:r>
            <a:r>
              <a:rPr lang="en-US" altLang="cs-CZ" sz="1600" dirty="0" err="1">
                <a:sym typeface="Symbol" panose="05050102010706020507" pitchFamily="18" charset="2"/>
              </a:rPr>
              <a:t>tussive</a:t>
            </a:r>
            <a:r>
              <a:rPr lang="en-US" altLang="cs-CZ" sz="1600" dirty="0">
                <a:sym typeface="Symbol" panose="05050102010706020507" pitchFamily="18" charset="2"/>
              </a:rPr>
              <a:t> vomiting.</a:t>
            </a:r>
            <a:r>
              <a:rPr lang="cs-CZ" altLang="cs-CZ" sz="1600" dirty="0">
                <a:sym typeface="Symbol" panose="05050102010706020507" pitchFamily="18" charset="2"/>
              </a:rPr>
              <a:t> </a:t>
            </a:r>
            <a:r>
              <a:rPr lang="en-US" altLang="cs-CZ" sz="1600" dirty="0">
                <a:sym typeface="Symbol" panose="05050102010706020507" pitchFamily="18" charset="2"/>
              </a:rPr>
              <a:t>The mean duration of cough in adults with pertussis is 36 to 48 days.</a:t>
            </a:r>
            <a:r>
              <a:rPr lang="cs-CZ" altLang="cs-CZ" sz="1600" dirty="0">
                <a:sym typeface="Symbol" panose="05050102010706020507" pitchFamily="18" charset="2"/>
              </a:rPr>
              <a:t> </a:t>
            </a:r>
            <a:r>
              <a:rPr lang="en-US" altLang="cs-CZ" sz="1600" dirty="0">
                <a:sym typeface="Symbol" panose="05050102010706020507" pitchFamily="18" charset="2"/>
              </a:rPr>
              <a:t>For up to 1 year following pertussis infection, it is not uncommon to have recurrences of the paroxysmal cough or inspiratory whoop with other respiratory illnesses.</a:t>
            </a:r>
            <a:endParaRPr lang="cs-CZ" altLang="cs-CZ" sz="1600" dirty="0">
              <a:sym typeface="Symbol" panose="05050102010706020507" pitchFamily="18" charset="2"/>
            </a:endParaRPr>
          </a:p>
          <a:p>
            <a:pPr>
              <a:lnSpc>
                <a:spcPct val="80000"/>
              </a:lnSpc>
              <a:buFontTx/>
              <a:buNone/>
            </a:pPr>
            <a:endParaRPr lang="cs-CZ" altLang="cs-CZ" sz="1600" dirty="0">
              <a:sym typeface="Symbol" panose="05050102010706020507" pitchFamily="18" charset="2"/>
            </a:endParaRPr>
          </a:p>
        </p:txBody>
      </p:sp>
      <p:sp>
        <p:nvSpPr>
          <p:cNvPr id="131075" name="Text Box 3"/>
          <p:cNvSpPr txBox="1">
            <a:spLocks noChangeArrowheads="1"/>
          </p:cNvSpPr>
          <p:nvPr/>
        </p:nvSpPr>
        <p:spPr bwMode="auto">
          <a:xfrm>
            <a:off x="1919288" y="112713"/>
            <a:ext cx="8426450" cy="588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cs-CZ" altLang="cs-CZ" sz="3200"/>
              <a:t>Clinical presentations – young children</a:t>
            </a:r>
          </a:p>
        </p:txBody>
      </p:sp>
      <p:pic>
        <p:nvPicPr>
          <p:cNvPr id="2" name="slide 18">
            <a:hlinkClick r:id="" action="ppaction://media"/>
            <a:extLst>
              <a:ext uri="{FF2B5EF4-FFF2-40B4-BE49-F238E27FC236}">
                <a16:creationId xmlns:a16="http://schemas.microsoft.com/office/drawing/2014/main" id="{25EBF781-1EC9-4681-A167-91099986BD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7301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body" idx="1"/>
          </p:nvPr>
        </p:nvSpPr>
        <p:spPr>
          <a:xfrm>
            <a:off x="665922" y="908051"/>
            <a:ext cx="11111948" cy="5651775"/>
          </a:xfrm>
          <a:solidFill>
            <a:srgbClr val="FFFF99"/>
          </a:solidFill>
          <a:ln>
            <a:solidFill>
              <a:schemeClr val="tx1"/>
            </a:solidFill>
            <a:miter lim="800000"/>
            <a:headEnd/>
            <a:tailEnd/>
          </a:ln>
        </p:spPr>
        <p:txBody>
          <a:bodyPr>
            <a:noAutofit/>
          </a:bodyPr>
          <a:lstStyle/>
          <a:p>
            <a:pPr>
              <a:lnSpc>
                <a:spcPct val="80000"/>
              </a:lnSpc>
              <a:buFontTx/>
              <a:buNone/>
            </a:pPr>
            <a:r>
              <a:rPr lang="cs-CZ" altLang="cs-CZ" sz="3200" dirty="0">
                <a:sym typeface="Symbol" panose="05050102010706020507" pitchFamily="18" charset="2"/>
              </a:rPr>
              <a:t>	</a:t>
            </a:r>
            <a:r>
              <a:rPr lang="en-US" altLang="cs-CZ" sz="3200" dirty="0">
                <a:sym typeface="Symbol" panose="05050102010706020507" pitchFamily="18" charset="2"/>
              </a:rPr>
              <a:t>The </a:t>
            </a:r>
            <a:r>
              <a:rPr lang="en-US" altLang="cs-CZ" sz="3200" b="1" dirty="0">
                <a:sym typeface="Symbol" panose="05050102010706020507" pitchFamily="18" charset="2"/>
              </a:rPr>
              <a:t>first step</a:t>
            </a:r>
            <a:r>
              <a:rPr lang="en-US" altLang="cs-CZ" sz="3200" dirty="0">
                <a:sym typeface="Symbol" panose="05050102010706020507" pitchFamily="18" charset="2"/>
              </a:rPr>
              <a:t> in the diagnosis of pertussis is to have the appropriate index of </a:t>
            </a:r>
            <a:r>
              <a:rPr lang="en-US" altLang="cs-CZ" sz="3200" b="1" dirty="0">
                <a:sym typeface="Symbol" panose="05050102010706020507" pitchFamily="18" charset="2"/>
              </a:rPr>
              <a:t>suspicion for pertussis disease</a:t>
            </a:r>
            <a:r>
              <a:rPr lang="en-US" altLang="cs-CZ" sz="3200" dirty="0">
                <a:sym typeface="Symbol" panose="05050102010706020507" pitchFamily="18" charset="2"/>
              </a:rPr>
              <a:t>. For vaccine trials, </a:t>
            </a:r>
            <a:r>
              <a:rPr lang="en-US" altLang="cs-CZ" sz="3200" b="1" dirty="0">
                <a:sym typeface="Symbol" panose="05050102010706020507" pitchFamily="18" charset="2"/>
              </a:rPr>
              <a:t>WHO defines a case of pertussis as a patient with a paroxysmal cough for 21 days or longer </a:t>
            </a:r>
            <a:r>
              <a:rPr lang="en-US" altLang="cs-CZ" sz="3200" dirty="0">
                <a:sym typeface="Symbol" panose="05050102010706020507" pitchFamily="18" charset="2"/>
              </a:rPr>
              <a:t>and one or more of the following criteria: </a:t>
            </a:r>
            <a:r>
              <a:rPr lang="en-US" altLang="cs-CZ" sz="3200" b="1" dirty="0">
                <a:sym typeface="Symbol" panose="05050102010706020507" pitchFamily="18" charset="2"/>
              </a:rPr>
              <a:t>positive culture for </a:t>
            </a:r>
            <a:r>
              <a:rPr lang="en-US" altLang="cs-CZ" sz="3200" b="1" i="1" dirty="0">
                <a:sym typeface="Symbol" panose="05050102010706020507" pitchFamily="18" charset="2"/>
              </a:rPr>
              <a:t>B. pertussis</a:t>
            </a:r>
            <a:r>
              <a:rPr lang="en-US" altLang="cs-CZ" sz="3200" b="1" dirty="0">
                <a:sym typeface="Symbol" panose="05050102010706020507" pitchFamily="18" charset="2"/>
              </a:rPr>
              <a:t>, significant increases in IgG and IgA antibody</a:t>
            </a:r>
            <a:r>
              <a:rPr lang="en-US" altLang="cs-CZ" sz="3200" dirty="0">
                <a:sym typeface="Symbol" panose="05050102010706020507" pitchFamily="18" charset="2"/>
              </a:rPr>
              <a:t>, PT, or </a:t>
            </a:r>
            <a:r>
              <a:rPr lang="en-US" altLang="cs-CZ" sz="3200" b="1" dirty="0">
                <a:sym typeface="Symbol" panose="05050102010706020507" pitchFamily="18" charset="2"/>
              </a:rPr>
              <a:t>proven contact with a culture-confirmed case</a:t>
            </a:r>
            <a:r>
              <a:rPr lang="en-US" altLang="cs-CZ" sz="3200" dirty="0">
                <a:sym typeface="Symbol" panose="05050102010706020507" pitchFamily="18" charset="2"/>
              </a:rPr>
              <a:t>. This definition favors specificity of diagnosis rather than sensitivity. According to the CDC and WHO, for pertussis surveillance, a clinical case is defined as a </a:t>
            </a:r>
            <a:r>
              <a:rPr lang="en-US" altLang="cs-CZ" sz="3200" b="1" dirty="0">
                <a:sym typeface="Symbol" panose="05050102010706020507" pitchFamily="18" charset="2"/>
              </a:rPr>
              <a:t>patient with cough for 14 days or longer </a:t>
            </a:r>
            <a:r>
              <a:rPr lang="en-US" altLang="cs-CZ" sz="3200" dirty="0">
                <a:sym typeface="Symbol" panose="05050102010706020507" pitchFamily="18" charset="2"/>
              </a:rPr>
              <a:t>and at least one of the following: </a:t>
            </a:r>
            <a:r>
              <a:rPr lang="en-US" altLang="cs-CZ" sz="3200" b="1" dirty="0">
                <a:sym typeface="Symbol" panose="05050102010706020507" pitchFamily="18" charset="2"/>
              </a:rPr>
              <a:t>paroxysmal cough, whoop, or post-</a:t>
            </a:r>
            <a:r>
              <a:rPr lang="en-US" altLang="cs-CZ" sz="3200" b="1" dirty="0" err="1">
                <a:sym typeface="Symbol" panose="05050102010706020507" pitchFamily="18" charset="2"/>
              </a:rPr>
              <a:t>tussive</a:t>
            </a:r>
            <a:r>
              <a:rPr lang="en-US" altLang="cs-CZ" sz="3200" b="1" dirty="0">
                <a:sym typeface="Symbol" panose="05050102010706020507" pitchFamily="18" charset="2"/>
              </a:rPr>
              <a:t> vomiting</a:t>
            </a:r>
            <a:r>
              <a:rPr lang="en-US" altLang="cs-CZ" sz="3200" dirty="0">
                <a:sym typeface="Symbol" panose="05050102010706020507" pitchFamily="18" charset="2"/>
              </a:rPr>
              <a:t>. This is a more sensitive definition but confirmation requires a positive laboratory finding by </a:t>
            </a:r>
            <a:r>
              <a:rPr lang="en-US" altLang="cs-CZ" sz="3200" b="1" dirty="0">
                <a:sym typeface="Symbol" panose="05050102010706020507" pitchFamily="18" charset="2"/>
              </a:rPr>
              <a:t>culture or PCR assay </a:t>
            </a:r>
            <a:r>
              <a:rPr lang="en-US" altLang="cs-CZ" sz="3200" dirty="0">
                <a:sym typeface="Symbol" panose="05050102010706020507" pitchFamily="18" charset="2"/>
              </a:rPr>
              <a:t>or a confirmed </a:t>
            </a:r>
            <a:r>
              <a:rPr lang="en-US" altLang="cs-CZ" sz="3200" b="1" dirty="0">
                <a:sym typeface="Symbol" panose="05050102010706020507" pitchFamily="18" charset="2"/>
              </a:rPr>
              <a:t>epidemiologic link. </a:t>
            </a:r>
          </a:p>
          <a:p>
            <a:pPr>
              <a:lnSpc>
                <a:spcPct val="80000"/>
              </a:lnSpc>
              <a:buFontTx/>
              <a:buNone/>
            </a:pPr>
            <a:endParaRPr lang="cs-CZ" altLang="cs-CZ" sz="3200" dirty="0">
              <a:sym typeface="Symbol" panose="05050102010706020507" pitchFamily="18" charset="2"/>
            </a:endParaRPr>
          </a:p>
        </p:txBody>
      </p:sp>
      <p:sp>
        <p:nvSpPr>
          <p:cNvPr id="137219" name="Text Box 3"/>
          <p:cNvSpPr txBox="1">
            <a:spLocks noChangeArrowheads="1"/>
          </p:cNvSpPr>
          <p:nvPr/>
        </p:nvSpPr>
        <p:spPr bwMode="auto">
          <a:xfrm>
            <a:off x="665922" y="112713"/>
            <a:ext cx="11111948" cy="588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cs-CZ" altLang="cs-CZ" sz="3200"/>
              <a:t>Some notes to diagnosis pertussis</a:t>
            </a:r>
          </a:p>
        </p:txBody>
      </p:sp>
      <p:pic>
        <p:nvPicPr>
          <p:cNvPr id="2" name="slide 19">
            <a:hlinkClick r:id="" action="ppaction://media"/>
            <a:extLst>
              <a:ext uri="{FF2B5EF4-FFF2-40B4-BE49-F238E27FC236}">
                <a16:creationId xmlns:a16="http://schemas.microsoft.com/office/drawing/2014/main" id="{C17E896E-2BD1-47FA-B8BA-79B43312FB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5866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626165" y="894523"/>
            <a:ext cx="11241157" cy="4031873"/>
          </a:xfrm>
          <a:prstGeom prst="rect">
            <a:avLst/>
          </a:prstGeom>
          <a:solidFill>
            <a:schemeClr val="bg1"/>
          </a:solidFill>
          <a:ln w="9525">
            <a:solidFill>
              <a:schemeClr val="tx1"/>
            </a:solidFill>
            <a:miter lim="800000"/>
            <a:headEnd/>
            <a:tailEnd/>
          </a:ln>
          <a:effectLst/>
        </p:spPr>
        <p:txBody>
          <a:bodyPr wrap="square">
            <a:spAutoFit/>
          </a:bodyPr>
          <a:lstStyle/>
          <a:p>
            <a:pPr>
              <a:spcBef>
                <a:spcPct val="50000"/>
              </a:spcBef>
              <a:buFontTx/>
              <a:buChar char="•"/>
            </a:pPr>
            <a:r>
              <a:rPr lang="cs-CZ" sz="3200" dirty="0" err="1"/>
              <a:t>Noncapsular</a:t>
            </a:r>
            <a:r>
              <a:rPr lang="cs-CZ" sz="3200" dirty="0"/>
              <a:t> </a:t>
            </a:r>
            <a:r>
              <a:rPr lang="cs-CZ" sz="3200" i="1" dirty="0" err="1"/>
              <a:t>Haemophilus</a:t>
            </a:r>
            <a:r>
              <a:rPr lang="cs-CZ" sz="3200" dirty="0"/>
              <a:t> </a:t>
            </a:r>
            <a:r>
              <a:rPr lang="cs-CZ" sz="3200" dirty="0" err="1"/>
              <a:t>commonly</a:t>
            </a:r>
            <a:r>
              <a:rPr lang="cs-CZ" sz="3200" dirty="0"/>
              <a:t> </a:t>
            </a:r>
            <a:r>
              <a:rPr lang="cs-CZ" sz="3200" dirty="0" err="1"/>
              <a:t>colonized</a:t>
            </a:r>
            <a:r>
              <a:rPr lang="cs-CZ" sz="3200" dirty="0"/>
              <a:t> in </a:t>
            </a:r>
            <a:r>
              <a:rPr lang="cs-CZ" sz="3200" dirty="0" err="1"/>
              <a:t>humans</a:t>
            </a:r>
            <a:r>
              <a:rPr lang="cs-CZ" sz="3200" dirty="0"/>
              <a:t>; </a:t>
            </a:r>
            <a:r>
              <a:rPr lang="cs-CZ" sz="3200" dirty="0" err="1"/>
              <a:t>encapsulated</a:t>
            </a:r>
            <a:r>
              <a:rPr lang="cs-CZ" sz="3200" dirty="0"/>
              <a:t> </a:t>
            </a:r>
            <a:r>
              <a:rPr lang="cs-CZ" sz="3200" i="1" dirty="0" err="1"/>
              <a:t>Haemophilus</a:t>
            </a:r>
            <a:r>
              <a:rPr lang="cs-CZ" sz="3200" dirty="0"/>
              <a:t> species, </a:t>
            </a:r>
            <a:r>
              <a:rPr lang="cs-CZ" sz="3200" dirty="0" err="1"/>
              <a:t>particularly</a:t>
            </a:r>
            <a:r>
              <a:rPr lang="cs-CZ" sz="3200" dirty="0"/>
              <a:t> </a:t>
            </a:r>
            <a:r>
              <a:rPr lang="cs-CZ" sz="3200" i="1" dirty="0"/>
              <a:t>H. </a:t>
            </a:r>
            <a:r>
              <a:rPr lang="cs-CZ" sz="3200" i="1" dirty="0" err="1"/>
              <a:t>influenzae</a:t>
            </a:r>
            <a:r>
              <a:rPr lang="cs-CZ" sz="3200" dirty="0"/>
              <a:t> type b, are </a:t>
            </a:r>
            <a:r>
              <a:rPr lang="cs-CZ" sz="3200" dirty="0" err="1"/>
              <a:t>uncommon</a:t>
            </a:r>
            <a:r>
              <a:rPr lang="cs-CZ" sz="3200" dirty="0"/>
              <a:t> </a:t>
            </a:r>
            <a:r>
              <a:rPr lang="cs-CZ" sz="3200" dirty="0" err="1"/>
              <a:t>members</a:t>
            </a:r>
            <a:r>
              <a:rPr lang="cs-CZ" sz="3200" dirty="0"/>
              <a:t> </a:t>
            </a:r>
            <a:r>
              <a:rPr lang="cs-CZ" sz="3200" dirty="0" err="1"/>
              <a:t>of</a:t>
            </a:r>
            <a:r>
              <a:rPr lang="cs-CZ" sz="3200" dirty="0"/>
              <a:t> </a:t>
            </a:r>
            <a:r>
              <a:rPr lang="cs-CZ" sz="3200" dirty="0" err="1"/>
              <a:t>normal</a:t>
            </a:r>
            <a:r>
              <a:rPr lang="cs-CZ" sz="3200" dirty="0"/>
              <a:t> flora</a:t>
            </a:r>
          </a:p>
          <a:p>
            <a:pPr>
              <a:spcBef>
                <a:spcPct val="50000"/>
              </a:spcBef>
              <a:buFontTx/>
              <a:buChar char="•"/>
            </a:pPr>
            <a:r>
              <a:rPr lang="cs-CZ" sz="3200" dirty="0"/>
              <a:t> </a:t>
            </a:r>
            <a:r>
              <a:rPr lang="cs-CZ" sz="3200" dirty="0" err="1"/>
              <a:t>Disease</a:t>
            </a:r>
            <a:r>
              <a:rPr lang="cs-CZ" sz="3200" dirty="0"/>
              <a:t> </a:t>
            </a:r>
            <a:r>
              <a:rPr lang="cs-CZ" sz="3200" dirty="0" err="1"/>
              <a:t>caused</a:t>
            </a:r>
            <a:r>
              <a:rPr lang="cs-CZ" sz="3200" dirty="0"/>
              <a:t> by </a:t>
            </a:r>
            <a:r>
              <a:rPr lang="cs-CZ" sz="3200" i="1" dirty="0"/>
              <a:t>H. </a:t>
            </a:r>
            <a:r>
              <a:rPr lang="cs-CZ" sz="3200" i="1" dirty="0" err="1"/>
              <a:t>influenzae</a:t>
            </a:r>
            <a:r>
              <a:rPr lang="cs-CZ" sz="3200" dirty="0"/>
              <a:t> type b </a:t>
            </a:r>
            <a:r>
              <a:rPr lang="cs-CZ" sz="3200" dirty="0" err="1"/>
              <a:t>was</a:t>
            </a:r>
            <a:r>
              <a:rPr lang="cs-CZ" sz="3200" dirty="0"/>
              <a:t> </a:t>
            </a:r>
            <a:r>
              <a:rPr lang="cs-CZ" sz="3200" dirty="0" err="1"/>
              <a:t>primarily</a:t>
            </a:r>
            <a:r>
              <a:rPr lang="cs-CZ" sz="3200" dirty="0"/>
              <a:t> a </a:t>
            </a:r>
            <a:r>
              <a:rPr lang="cs-CZ" sz="3200" dirty="0" err="1"/>
              <a:t>pediatric</a:t>
            </a:r>
            <a:r>
              <a:rPr lang="cs-CZ" sz="3200" dirty="0"/>
              <a:t> </a:t>
            </a:r>
            <a:r>
              <a:rPr lang="cs-CZ" sz="3200" dirty="0" err="1"/>
              <a:t>problem</a:t>
            </a:r>
            <a:r>
              <a:rPr lang="cs-CZ" sz="3200" dirty="0"/>
              <a:t>; </a:t>
            </a:r>
            <a:r>
              <a:rPr lang="cs-CZ" sz="3200" dirty="0" err="1"/>
              <a:t>eliminated</a:t>
            </a:r>
            <a:r>
              <a:rPr lang="cs-CZ" sz="3200" dirty="0"/>
              <a:t> in </a:t>
            </a:r>
            <a:r>
              <a:rPr lang="cs-CZ" sz="3200" dirty="0" err="1"/>
              <a:t>immunized</a:t>
            </a:r>
            <a:r>
              <a:rPr lang="cs-CZ" sz="3200" dirty="0"/>
              <a:t> </a:t>
            </a:r>
            <a:r>
              <a:rPr lang="cs-CZ" sz="3200" dirty="0" err="1"/>
              <a:t>populations</a:t>
            </a:r>
            <a:endParaRPr lang="cs-CZ" sz="3200" dirty="0"/>
          </a:p>
          <a:p>
            <a:pPr>
              <a:spcBef>
                <a:spcPct val="50000"/>
              </a:spcBef>
              <a:buFontTx/>
              <a:buChar char="•"/>
            </a:pPr>
            <a:r>
              <a:rPr lang="cs-CZ" sz="3200" dirty="0"/>
              <a:t> Most </a:t>
            </a:r>
            <a:r>
              <a:rPr lang="cs-CZ" sz="3200" i="1" dirty="0" err="1"/>
              <a:t>Haemophilus</a:t>
            </a:r>
            <a:r>
              <a:rPr lang="cs-CZ" sz="3200" dirty="0"/>
              <a:t> </a:t>
            </a:r>
            <a:r>
              <a:rPr lang="cs-CZ" sz="3200" dirty="0" err="1"/>
              <a:t>infections</a:t>
            </a:r>
            <a:r>
              <a:rPr lang="cs-CZ" sz="3200" dirty="0"/>
              <a:t> are </a:t>
            </a:r>
            <a:r>
              <a:rPr lang="cs-CZ" sz="3200" dirty="0" err="1"/>
              <a:t>caused</a:t>
            </a:r>
            <a:r>
              <a:rPr lang="cs-CZ" sz="3200" dirty="0"/>
              <a:t> by </a:t>
            </a:r>
            <a:r>
              <a:rPr lang="cs-CZ" sz="3200" dirty="0" err="1"/>
              <a:t>the</a:t>
            </a:r>
            <a:r>
              <a:rPr lang="cs-CZ" sz="3200" dirty="0"/>
              <a:t> </a:t>
            </a:r>
            <a:r>
              <a:rPr lang="cs-CZ" sz="3200" dirty="0" err="1"/>
              <a:t>patient's</a:t>
            </a:r>
            <a:r>
              <a:rPr lang="cs-CZ" sz="3200" dirty="0"/>
              <a:t> </a:t>
            </a:r>
            <a:r>
              <a:rPr lang="cs-CZ" sz="3200" dirty="0" err="1"/>
              <a:t>bacterial</a:t>
            </a:r>
            <a:r>
              <a:rPr lang="cs-CZ" sz="3200" dirty="0"/>
              <a:t> flora (</a:t>
            </a:r>
            <a:r>
              <a:rPr lang="cs-CZ" sz="3200" dirty="0" err="1"/>
              <a:t>endogenous</a:t>
            </a:r>
            <a:r>
              <a:rPr lang="cs-CZ" sz="3200" dirty="0"/>
              <a:t> </a:t>
            </a:r>
            <a:r>
              <a:rPr lang="cs-CZ" sz="3200" dirty="0" err="1"/>
              <a:t>infections</a:t>
            </a:r>
            <a:r>
              <a:rPr lang="cs-CZ" sz="3200" dirty="0"/>
              <a:t>)</a:t>
            </a:r>
          </a:p>
        </p:txBody>
      </p:sp>
      <p:sp>
        <p:nvSpPr>
          <p:cNvPr id="6147" name="Text Box 3"/>
          <p:cNvSpPr txBox="1">
            <a:spLocks noChangeArrowheads="1"/>
          </p:cNvSpPr>
          <p:nvPr/>
        </p:nvSpPr>
        <p:spPr bwMode="auto">
          <a:xfrm>
            <a:off x="3546405" y="129209"/>
            <a:ext cx="5400675" cy="579438"/>
          </a:xfrm>
          <a:prstGeom prst="rect">
            <a:avLst/>
          </a:prstGeom>
          <a:noFill/>
          <a:ln w="9525">
            <a:noFill/>
            <a:miter lim="800000"/>
            <a:headEnd/>
            <a:tailEnd/>
          </a:ln>
          <a:effectLst/>
        </p:spPr>
        <p:txBody>
          <a:bodyPr>
            <a:spAutoFit/>
          </a:bodyPr>
          <a:lstStyle/>
          <a:p>
            <a:pPr algn="ctr">
              <a:spcBef>
                <a:spcPct val="50000"/>
              </a:spcBef>
            </a:pPr>
            <a:r>
              <a:rPr lang="en-US" sz="3200" b="1" i="1" dirty="0" err="1"/>
              <a:t>Haemophilus</a:t>
            </a:r>
            <a:r>
              <a:rPr lang="en-US" sz="3200" b="1" i="1" dirty="0"/>
              <a:t> </a:t>
            </a:r>
            <a:r>
              <a:rPr lang="en-US" sz="3200" b="1" i="1" dirty="0" err="1"/>
              <a:t>influenzae</a:t>
            </a:r>
            <a:endParaRPr lang="cs-CZ" sz="3200" b="1" i="1" dirty="0"/>
          </a:p>
        </p:txBody>
      </p:sp>
      <p:pic>
        <p:nvPicPr>
          <p:cNvPr id="2"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07023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407504" y="904531"/>
            <a:ext cx="11549270" cy="588962"/>
          </a:xfrm>
          <a:prstGeom prst="rect">
            <a:avLst/>
          </a:prstGeom>
          <a:solidFill>
            <a:schemeClr val="bg1"/>
          </a:solidFill>
          <a:ln w="9525">
            <a:solidFill>
              <a:schemeClr val="tx1"/>
            </a:solidFill>
            <a:miter lim="800000"/>
            <a:headEnd/>
            <a:tailEnd/>
          </a:ln>
          <a:effectLst/>
        </p:spPr>
        <p:txBody>
          <a:bodyPr wrap="square">
            <a:spAutoFit/>
          </a:bodyPr>
          <a:lstStyle/>
          <a:p>
            <a:pPr algn="ctr">
              <a:spcBef>
                <a:spcPct val="50000"/>
              </a:spcBef>
            </a:pPr>
            <a:r>
              <a:rPr lang="cs-CZ" altLang="cs-CZ" sz="3200"/>
              <a:t>Introduction</a:t>
            </a:r>
          </a:p>
        </p:txBody>
      </p:sp>
      <p:sp>
        <p:nvSpPr>
          <p:cNvPr id="3075" name="Text Box 7"/>
          <p:cNvSpPr txBox="1">
            <a:spLocks noChangeArrowheads="1"/>
          </p:cNvSpPr>
          <p:nvPr/>
        </p:nvSpPr>
        <p:spPr bwMode="auto">
          <a:xfrm>
            <a:off x="407504" y="1605033"/>
            <a:ext cx="11549270" cy="5047536"/>
          </a:xfrm>
          <a:prstGeom prst="rect">
            <a:avLst/>
          </a:prstGeom>
          <a:solidFill>
            <a:schemeClr val="bg1"/>
          </a:solidFill>
          <a:ln w="9525">
            <a:solidFill>
              <a:schemeClr val="tx1"/>
            </a:solidFill>
            <a:miter lim="800000"/>
            <a:headEnd/>
            <a:tailEnd/>
          </a:ln>
          <a:effectLst/>
        </p:spPr>
        <p:txBody>
          <a:bodyPr wrap="square">
            <a:spAutoFit/>
          </a:bodyPr>
          <a:lstStyle/>
          <a:p>
            <a:pPr>
              <a:spcBef>
                <a:spcPct val="50000"/>
              </a:spcBef>
              <a:buFontTx/>
              <a:buChar char="•"/>
            </a:pPr>
            <a:r>
              <a:rPr lang="cs-CZ" altLang="cs-CZ" sz="2800" dirty="0">
                <a:solidFill>
                  <a:srgbClr val="0000FF"/>
                </a:solidFill>
              </a:rPr>
              <a:t> </a:t>
            </a:r>
            <a:r>
              <a:rPr lang="cs-CZ" altLang="cs-CZ" sz="2800" dirty="0" err="1">
                <a:solidFill>
                  <a:srgbClr val="0000FF"/>
                </a:solidFill>
              </a:rPr>
              <a:t>neurologic</a:t>
            </a:r>
            <a:r>
              <a:rPr lang="cs-CZ" altLang="cs-CZ" sz="2800" dirty="0">
                <a:solidFill>
                  <a:srgbClr val="0000FF"/>
                </a:solidFill>
              </a:rPr>
              <a:t> </a:t>
            </a:r>
            <a:r>
              <a:rPr lang="cs-CZ" altLang="cs-CZ" sz="2800" dirty="0" err="1">
                <a:solidFill>
                  <a:srgbClr val="0000FF"/>
                </a:solidFill>
              </a:rPr>
              <a:t>infections</a:t>
            </a:r>
            <a:r>
              <a:rPr lang="cs-CZ" altLang="cs-CZ" sz="2800" dirty="0"/>
              <a:t> – </a:t>
            </a:r>
            <a:r>
              <a:rPr lang="cs-CZ" altLang="cs-CZ" sz="2800" dirty="0" err="1">
                <a:solidFill>
                  <a:srgbClr val="0000FF"/>
                </a:solidFill>
              </a:rPr>
              <a:t>purulent</a:t>
            </a:r>
            <a:r>
              <a:rPr lang="cs-CZ" altLang="cs-CZ" sz="2800" dirty="0"/>
              <a:t> (</a:t>
            </a:r>
            <a:r>
              <a:rPr lang="cs-CZ" altLang="cs-CZ" sz="2800" dirty="0" err="1"/>
              <a:t>suppurative</a:t>
            </a:r>
            <a:r>
              <a:rPr lang="cs-CZ" altLang="cs-CZ" sz="2800" dirty="0"/>
              <a:t>) </a:t>
            </a:r>
            <a:r>
              <a:rPr lang="cs-CZ" altLang="cs-CZ" sz="2800" dirty="0" err="1"/>
              <a:t>or</a:t>
            </a:r>
            <a:r>
              <a:rPr lang="cs-CZ" altLang="cs-CZ" sz="2800" dirty="0"/>
              <a:t> </a:t>
            </a:r>
            <a:r>
              <a:rPr lang="cs-CZ" altLang="cs-CZ" sz="2800" dirty="0" err="1">
                <a:solidFill>
                  <a:srgbClr val="0000FF"/>
                </a:solidFill>
              </a:rPr>
              <a:t>aseptic</a:t>
            </a:r>
            <a:r>
              <a:rPr lang="cs-CZ" altLang="cs-CZ" sz="2800" dirty="0"/>
              <a:t> (non-</a:t>
            </a:r>
            <a:r>
              <a:rPr lang="cs-CZ" altLang="cs-CZ" sz="2800" dirty="0" err="1"/>
              <a:t>suppurative</a:t>
            </a:r>
            <a:r>
              <a:rPr lang="cs-CZ" altLang="cs-CZ" sz="2800" dirty="0"/>
              <a:t>) </a:t>
            </a:r>
            <a:r>
              <a:rPr lang="cs-CZ" altLang="cs-CZ" sz="2800" dirty="0" err="1"/>
              <a:t>infections</a:t>
            </a:r>
            <a:endParaRPr lang="cs-CZ" altLang="cs-CZ" sz="2800" dirty="0"/>
          </a:p>
          <a:p>
            <a:pPr>
              <a:spcBef>
                <a:spcPct val="50000"/>
              </a:spcBef>
              <a:buFontTx/>
              <a:buChar char="•"/>
            </a:pPr>
            <a:r>
              <a:rPr lang="cs-CZ" altLang="cs-CZ" sz="2800" dirty="0"/>
              <a:t> </a:t>
            </a:r>
            <a:r>
              <a:rPr lang="cs-CZ" altLang="cs-CZ" sz="2800" dirty="0" err="1">
                <a:solidFill>
                  <a:srgbClr val="0000FF"/>
                </a:solidFill>
              </a:rPr>
              <a:t>purulent</a:t>
            </a:r>
            <a:r>
              <a:rPr lang="cs-CZ" altLang="cs-CZ" sz="2800" dirty="0">
                <a:solidFill>
                  <a:srgbClr val="0000FF"/>
                </a:solidFill>
              </a:rPr>
              <a:t> </a:t>
            </a:r>
            <a:r>
              <a:rPr lang="cs-CZ" altLang="cs-CZ" sz="2800" dirty="0" err="1">
                <a:solidFill>
                  <a:srgbClr val="0000FF"/>
                </a:solidFill>
              </a:rPr>
              <a:t>meniningitis</a:t>
            </a:r>
            <a:r>
              <a:rPr lang="cs-CZ" altLang="cs-CZ" sz="2800" dirty="0"/>
              <a:t> – </a:t>
            </a:r>
            <a:r>
              <a:rPr lang="cs-CZ" altLang="cs-CZ" sz="2800" dirty="0" err="1"/>
              <a:t>can</a:t>
            </a:r>
            <a:r>
              <a:rPr lang="cs-CZ" altLang="cs-CZ" sz="2800" dirty="0"/>
              <a:t> </a:t>
            </a:r>
            <a:r>
              <a:rPr lang="cs-CZ" altLang="cs-CZ" sz="2800" dirty="0" err="1"/>
              <a:t>be</a:t>
            </a:r>
            <a:r>
              <a:rPr lang="cs-CZ" altLang="cs-CZ" sz="2800" dirty="0"/>
              <a:t> </a:t>
            </a:r>
            <a:r>
              <a:rPr lang="cs-CZ" altLang="cs-CZ" sz="2800" dirty="0" err="1"/>
              <a:t>caused</a:t>
            </a:r>
            <a:r>
              <a:rPr lang="cs-CZ" altLang="cs-CZ" sz="2800" dirty="0"/>
              <a:t> by </a:t>
            </a:r>
            <a:r>
              <a:rPr lang="cs-CZ" altLang="cs-CZ" sz="2800" dirty="0" err="1"/>
              <a:t>any</a:t>
            </a:r>
            <a:r>
              <a:rPr lang="cs-CZ" altLang="cs-CZ" sz="2800" dirty="0"/>
              <a:t> </a:t>
            </a:r>
            <a:r>
              <a:rPr lang="cs-CZ" altLang="cs-CZ" sz="2800" dirty="0" err="1"/>
              <a:t>bacteria</a:t>
            </a:r>
            <a:r>
              <a:rPr lang="en-US" altLang="cs-CZ" sz="2800" dirty="0"/>
              <a:t>;</a:t>
            </a:r>
            <a:r>
              <a:rPr lang="cs-CZ" altLang="cs-CZ" sz="2800" dirty="0"/>
              <a:t> most </a:t>
            </a:r>
            <a:r>
              <a:rPr lang="cs-CZ" altLang="cs-CZ" sz="2800" dirty="0" err="1"/>
              <a:t>common</a:t>
            </a:r>
            <a:r>
              <a:rPr lang="cs-CZ" altLang="cs-CZ" sz="2800" dirty="0"/>
              <a:t> </a:t>
            </a:r>
            <a:r>
              <a:rPr lang="cs-CZ" altLang="cs-CZ" sz="2800" dirty="0" err="1"/>
              <a:t>world</a:t>
            </a:r>
            <a:r>
              <a:rPr lang="cs-CZ" altLang="cs-CZ" sz="2800" dirty="0"/>
              <a:t>-</a:t>
            </a:r>
            <a:r>
              <a:rPr lang="cs-CZ" altLang="cs-CZ" sz="2800" dirty="0" err="1"/>
              <a:t>wide</a:t>
            </a:r>
            <a:r>
              <a:rPr lang="cs-CZ" altLang="cs-CZ" sz="2800" dirty="0"/>
              <a:t> in </a:t>
            </a:r>
            <a:r>
              <a:rPr lang="cs-CZ" altLang="cs-CZ" sz="2800" u="sng" dirty="0" err="1"/>
              <a:t>adults</a:t>
            </a:r>
            <a:r>
              <a:rPr lang="cs-CZ" altLang="cs-CZ" sz="2800" dirty="0"/>
              <a:t>: </a:t>
            </a:r>
            <a:r>
              <a:rPr lang="cs-CZ" altLang="cs-CZ" sz="2800" i="1" dirty="0">
                <a:solidFill>
                  <a:srgbClr val="FF0000"/>
                </a:solidFill>
              </a:rPr>
              <a:t>N. </a:t>
            </a:r>
            <a:r>
              <a:rPr lang="cs-CZ" altLang="cs-CZ" sz="2800" i="1" dirty="0" err="1">
                <a:solidFill>
                  <a:srgbClr val="FF0000"/>
                </a:solidFill>
              </a:rPr>
              <a:t>meningitidis</a:t>
            </a:r>
            <a:r>
              <a:rPr lang="cs-CZ" altLang="cs-CZ" sz="2800" dirty="0"/>
              <a:t>, </a:t>
            </a:r>
            <a:r>
              <a:rPr lang="cs-CZ" altLang="cs-CZ" sz="2800" i="1" dirty="0" err="1"/>
              <a:t>Haemophilus</a:t>
            </a:r>
            <a:r>
              <a:rPr lang="cs-CZ" altLang="cs-CZ" sz="2800" i="1" dirty="0"/>
              <a:t> </a:t>
            </a:r>
            <a:r>
              <a:rPr lang="cs-CZ" altLang="cs-CZ" sz="2800" i="1" dirty="0" err="1"/>
              <a:t>influenzae</a:t>
            </a:r>
            <a:r>
              <a:rPr lang="cs-CZ" altLang="cs-CZ" sz="2800" dirty="0"/>
              <a:t> type b, S. </a:t>
            </a:r>
            <a:r>
              <a:rPr lang="cs-CZ" altLang="cs-CZ" sz="2800" i="1" dirty="0" err="1"/>
              <a:t>pneumoniae</a:t>
            </a:r>
            <a:r>
              <a:rPr lang="en-US" altLang="cs-CZ" sz="2800" i="1" dirty="0"/>
              <a:t>; </a:t>
            </a:r>
            <a:r>
              <a:rPr lang="cs-CZ" altLang="cs-CZ" sz="2800" dirty="0"/>
              <a:t>in </a:t>
            </a:r>
            <a:r>
              <a:rPr lang="cs-CZ" altLang="cs-CZ" sz="2800" u="sng" dirty="0" err="1"/>
              <a:t>neonates</a:t>
            </a:r>
            <a:r>
              <a:rPr lang="cs-CZ" altLang="cs-CZ" sz="2800" u="sng" dirty="0"/>
              <a:t>:</a:t>
            </a:r>
            <a:r>
              <a:rPr lang="cs-CZ" altLang="cs-CZ" sz="2800" i="1" dirty="0"/>
              <a:t> S. </a:t>
            </a:r>
            <a:r>
              <a:rPr lang="cs-CZ" altLang="cs-CZ" sz="2800" i="1" dirty="0" err="1"/>
              <a:t>agalactiae</a:t>
            </a:r>
            <a:r>
              <a:rPr lang="cs-CZ" altLang="cs-CZ" sz="2800" i="1" dirty="0"/>
              <a:t>, E. </a:t>
            </a:r>
            <a:r>
              <a:rPr lang="cs-CZ" altLang="cs-CZ" sz="2800" i="1" dirty="0" err="1"/>
              <a:t>coli</a:t>
            </a:r>
            <a:r>
              <a:rPr lang="cs-CZ" altLang="cs-CZ" sz="2800" i="1" dirty="0"/>
              <a:t>, </a:t>
            </a:r>
            <a:r>
              <a:rPr lang="cs-CZ" altLang="cs-CZ" sz="2800" u="sng" dirty="0"/>
              <a:t>in </a:t>
            </a:r>
            <a:r>
              <a:rPr lang="cs-CZ" altLang="cs-CZ" sz="2800" u="sng" dirty="0" err="1"/>
              <a:t>hospitals</a:t>
            </a:r>
            <a:r>
              <a:rPr lang="cs-CZ" altLang="cs-CZ" sz="2800" u="sng" dirty="0"/>
              <a:t>:</a:t>
            </a:r>
            <a:r>
              <a:rPr lang="cs-CZ" altLang="cs-CZ" sz="2800" i="1" dirty="0"/>
              <a:t> </a:t>
            </a:r>
            <a:r>
              <a:rPr lang="cs-CZ" altLang="cs-CZ" sz="2800" dirty="0" err="1"/>
              <a:t>enterobacteriae</a:t>
            </a:r>
            <a:r>
              <a:rPr lang="en-US" altLang="cs-CZ" sz="2800" dirty="0"/>
              <a:t>; </a:t>
            </a:r>
            <a:r>
              <a:rPr lang="en-US" altLang="cs-CZ" sz="2800" i="1" dirty="0"/>
              <a:t>S. aureus</a:t>
            </a:r>
            <a:r>
              <a:rPr lang="en-US" altLang="cs-CZ" sz="2800" dirty="0"/>
              <a:t> </a:t>
            </a:r>
            <a:r>
              <a:rPr lang="cs-CZ" altLang="cs-CZ" sz="2800" dirty="0"/>
              <a:t>– </a:t>
            </a:r>
            <a:r>
              <a:rPr lang="cs-CZ" altLang="cs-CZ" sz="2800" dirty="0" err="1"/>
              <a:t>associated</a:t>
            </a:r>
            <a:r>
              <a:rPr lang="cs-CZ" altLang="cs-CZ" sz="2800" dirty="0"/>
              <a:t> </a:t>
            </a:r>
            <a:r>
              <a:rPr lang="cs-CZ" altLang="cs-CZ" sz="2800" dirty="0" err="1"/>
              <a:t>with</a:t>
            </a:r>
            <a:r>
              <a:rPr lang="cs-CZ" altLang="cs-CZ" sz="2800" dirty="0"/>
              <a:t> </a:t>
            </a:r>
            <a:r>
              <a:rPr lang="cs-CZ" altLang="cs-CZ" sz="2800" dirty="0" err="1"/>
              <a:t>e.g</a:t>
            </a:r>
            <a:r>
              <a:rPr lang="cs-CZ" altLang="cs-CZ" sz="2800" dirty="0"/>
              <a:t>. </a:t>
            </a:r>
            <a:r>
              <a:rPr lang="cs-CZ" altLang="cs-CZ" sz="2800" dirty="0" err="1"/>
              <a:t>spondylodiscitis</a:t>
            </a:r>
            <a:r>
              <a:rPr lang="cs-CZ" altLang="cs-CZ" sz="2800" dirty="0"/>
              <a:t>, </a:t>
            </a:r>
            <a:r>
              <a:rPr lang="cs-CZ" altLang="cs-CZ" sz="2800" dirty="0" err="1"/>
              <a:t>endocarditis</a:t>
            </a:r>
            <a:r>
              <a:rPr lang="en-US" altLang="cs-CZ" sz="2800" dirty="0"/>
              <a:t> </a:t>
            </a:r>
            <a:endParaRPr lang="cs-CZ" altLang="cs-CZ" sz="2800" dirty="0"/>
          </a:p>
          <a:p>
            <a:pPr>
              <a:spcBef>
                <a:spcPct val="50000"/>
              </a:spcBef>
              <a:buFontTx/>
              <a:buChar char="•"/>
            </a:pPr>
            <a:r>
              <a:rPr lang="cs-CZ" altLang="cs-CZ" sz="2800" dirty="0"/>
              <a:t> </a:t>
            </a:r>
            <a:r>
              <a:rPr lang="cs-CZ" altLang="cs-CZ" sz="2800" dirty="0" err="1"/>
              <a:t>course</a:t>
            </a:r>
            <a:r>
              <a:rPr lang="cs-CZ" altLang="cs-CZ" sz="2800" dirty="0"/>
              <a:t> </a:t>
            </a:r>
            <a:r>
              <a:rPr lang="cs-CZ" altLang="cs-CZ" sz="2800" dirty="0" err="1"/>
              <a:t>of</a:t>
            </a:r>
            <a:r>
              <a:rPr lang="cs-CZ" altLang="cs-CZ" sz="2800" dirty="0"/>
              <a:t> </a:t>
            </a:r>
            <a:r>
              <a:rPr lang="cs-CZ" altLang="cs-CZ" sz="2800" dirty="0" err="1"/>
              <a:t>the</a:t>
            </a:r>
            <a:r>
              <a:rPr lang="cs-CZ" altLang="cs-CZ" sz="2800" dirty="0"/>
              <a:t> </a:t>
            </a:r>
            <a:r>
              <a:rPr lang="cs-CZ" altLang="cs-CZ" sz="2800" dirty="0" err="1"/>
              <a:t>infections</a:t>
            </a:r>
            <a:r>
              <a:rPr lang="cs-CZ" altLang="cs-CZ" sz="2800" dirty="0"/>
              <a:t> - </a:t>
            </a:r>
            <a:r>
              <a:rPr lang="cs-CZ" altLang="cs-CZ" sz="2800" dirty="0" err="1">
                <a:solidFill>
                  <a:srgbClr val="0000FF"/>
                </a:solidFill>
              </a:rPr>
              <a:t>peracute</a:t>
            </a:r>
            <a:r>
              <a:rPr lang="cs-CZ" altLang="cs-CZ" sz="2800" dirty="0">
                <a:solidFill>
                  <a:srgbClr val="0000FF"/>
                </a:solidFill>
              </a:rPr>
              <a:t>, </a:t>
            </a:r>
            <a:r>
              <a:rPr lang="cs-CZ" altLang="cs-CZ" sz="2800" dirty="0" err="1">
                <a:solidFill>
                  <a:srgbClr val="0000FF"/>
                </a:solidFill>
              </a:rPr>
              <a:t>acute</a:t>
            </a:r>
            <a:r>
              <a:rPr lang="cs-CZ" altLang="cs-CZ" sz="2800" dirty="0">
                <a:solidFill>
                  <a:srgbClr val="0000FF"/>
                </a:solidFill>
              </a:rPr>
              <a:t>, </a:t>
            </a:r>
            <a:r>
              <a:rPr lang="cs-CZ" altLang="cs-CZ" sz="2800" dirty="0" err="1">
                <a:solidFill>
                  <a:srgbClr val="0000FF"/>
                </a:solidFill>
              </a:rPr>
              <a:t>subacute</a:t>
            </a:r>
            <a:r>
              <a:rPr lang="cs-CZ" altLang="cs-CZ" sz="2800" dirty="0">
                <a:solidFill>
                  <a:srgbClr val="0000FF"/>
                </a:solidFill>
              </a:rPr>
              <a:t>, </a:t>
            </a:r>
            <a:r>
              <a:rPr lang="cs-CZ" altLang="cs-CZ" sz="2800" dirty="0" err="1">
                <a:solidFill>
                  <a:srgbClr val="0000FF"/>
                </a:solidFill>
              </a:rPr>
              <a:t>chronic</a:t>
            </a:r>
            <a:r>
              <a:rPr lang="cs-CZ" altLang="cs-CZ" sz="2800" dirty="0">
                <a:solidFill>
                  <a:srgbClr val="0000FF"/>
                </a:solidFill>
              </a:rPr>
              <a:t> </a:t>
            </a:r>
          </a:p>
          <a:p>
            <a:pPr>
              <a:spcBef>
                <a:spcPct val="50000"/>
              </a:spcBef>
              <a:buFontTx/>
              <a:buChar char="•"/>
            </a:pPr>
            <a:r>
              <a:rPr lang="cs-CZ" altLang="cs-CZ" sz="2800" dirty="0">
                <a:solidFill>
                  <a:srgbClr val="0000FF"/>
                </a:solidFill>
              </a:rPr>
              <a:t> </a:t>
            </a:r>
            <a:r>
              <a:rPr lang="cs-CZ" altLang="cs-CZ" sz="2800" dirty="0" err="1">
                <a:solidFill>
                  <a:srgbClr val="0000FF"/>
                </a:solidFill>
              </a:rPr>
              <a:t>symptoms</a:t>
            </a:r>
            <a:r>
              <a:rPr lang="cs-CZ" altLang="cs-CZ" sz="2800" dirty="0">
                <a:solidFill>
                  <a:srgbClr val="0000FF"/>
                </a:solidFill>
              </a:rPr>
              <a:t> </a:t>
            </a:r>
            <a:r>
              <a:rPr lang="cs-CZ" altLang="cs-CZ" sz="2800" dirty="0"/>
              <a:t>– </a:t>
            </a:r>
            <a:r>
              <a:rPr lang="cs-CZ" altLang="cs-CZ" sz="2800" dirty="0" err="1"/>
              <a:t>meningeal</a:t>
            </a:r>
            <a:r>
              <a:rPr lang="cs-CZ" altLang="cs-CZ" sz="2800" dirty="0"/>
              <a:t> syndrome – </a:t>
            </a:r>
            <a:r>
              <a:rPr lang="cs-CZ" altLang="cs-CZ" sz="2800" dirty="0" err="1"/>
              <a:t>triad</a:t>
            </a:r>
            <a:r>
              <a:rPr lang="cs-CZ" altLang="cs-CZ" sz="2800" dirty="0"/>
              <a:t>: 1. </a:t>
            </a:r>
            <a:r>
              <a:rPr lang="cs-CZ" altLang="cs-CZ" sz="2800" dirty="0" err="1"/>
              <a:t>constant</a:t>
            </a:r>
            <a:r>
              <a:rPr lang="cs-CZ" altLang="cs-CZ" sz="2800" dirty="0"/>
              <a:t> </a:t>
            </a:r>
            <a:r>
              <a:rPr lang="cs-CZ" altLang="cs-CZ" sz="2800" dirty="0" err="1"/>
              <a:t>and</a:t>
            </a:r>
            <a:r>
              <a:rPr lang="cs-CZ" altLang="cs-CZ" sz="2800" dirty="0"/>
              <a:t> severe </a:t>
            </a:r>
            <a:r>
              <a:rPr lang="cs-CZ" altLang="cs-CZ" sz="2800" dirty="0" err="1"/>
              <a:t>headache</a:t>
            </a:r>
            <a:r>
              <a:rPr lang="cs-CZ" altLang="cs-CZ" sz="2800" dirty="0"/>
              <a:t>, 2. vomitus</a:t>
            </a:r>
            <a:r>
              <a:rPr lang="cs-CZ" altLang="cs-CZ" sz="2800" dirty="0">
                <a:solidFill>
                  <a:srgbClr val="0000FF"/>
                </a:solidFill>
              </a:rPr>
              <a:t> </a:t>
            </a:r>
            <a:r>
              <a:rPr lang="cs-CZ" altLang="cs-CZ" sz="2800" dirty="0" err="1"/>
              <a:t>or</a:t>
            </a:r>
            <a:r>
              <a:rPr lang="cs-CZ" altLang="cs-CZ" sz="2800" dirty="0"/>
              <a:t> </a:t>
            </a:r>
            <a:r>
              <a:rPr lang="cs-CZ" altLang="cs-CZ" sz="2800" dirty="0" err="1"/>
              <a:t>nausea</a:t>
            </a:r>
            <a:r>
              <a:rPr lang="cs-CZ" altLang="cs-CZ" sz="2800" dirty="0"/>
              <a:t>, 3. positive </a:t>
            </a:r>
            <a:r>
              <a:rPr lang="cs-CZ" altLang="cs-CZ" sz="2800" dirty="0" err="1"/>
              <a:t>meningeal</a:t>
            </a:r>
            <a:r>
              <a:rPr lang="cs-CZ" altLang="cs-CZ" sz="2800" dirty="0"/>
              <a:t> </a:t>
            </a:r>
            <a:r>
              <a:rPr lang="cs-CZ" altLang="cs-CZ" sz="2800" dirty="0" err="1"/>
              <a:t>signs</a:t>
            </a:r>
            <a:r>
              <a:rPr lang="cs-CZ" altLang="cs-CZ" sz="2800" dirty="0"/>
              <a:t> (</a:t>
            </a:r>
            <a:r>
              <a:rPr lang="cs-CZ" altLang="cs-CZ" sz="2800" dirty="0" err="1"/>
              <a:t>e.g.neck</a:t>
            </a:r>
            <a:r>
              <a:rPr lang="cs-CZ" altLang="cs-CZ" sz="2800" dirty="0"/>
              <a:t>, </a:t>
            </a:r>
            <a:r>
              <a:rPr lang="cs-CZ" altLang="cs-CZ" sz="2800" dirty="0" err="1"/>
              <a:t>back</a:t>
            </a:r>
            <a:r>
              <a:rPr lang="cs-CZ" altLang="cs-CZ" sz="2800" dirty="0"/>
              <a:t> </a:t>
            </a:r>
            <a:r>
              <a:rPr lang="cs-CZ" altLang="cs-CZ" sz="2800" dirty="0" err="1"/>
              <a:t>stifness</a:t>
            </a:r>
            <a:r>
              <a:rPr lang="cs-CZ" altLang="cs-CZ" sz="2800" dirty="0"/>
              <a:t>) in </a:t>
            </a:r>
            <a:r>
              <a:rPr lang="cs-CZ" altLang="cs-CZ" sz="2800" dirty="0" err="1"/>
              <a:t>children</a:t>
            </a:r>
            <a:r>
              <a:rPr lang="cs-CZ" altLang="cs-CZ" sz="2800" dirty="0"/>
              <a:t> </a:t>
            </a:r>
            <a:r>
              <a:rPr lang="cs-CZ" altLang="cs-CZ" sz="2800" dirty="0" err="1"/>
              <a:t>can</a:t>
            </a:r>
            <a:r>
              <a:rPr lang="cs-CZ" altLang="cs-CZ" sz="2800" dirty="0"/>
              <a:t> </a:t>
            </a:r>
            <a:r>
              <a:rPr lang="cs-CZ" altLang="cs-CZ" sz="2800" dirty="0" err="1"/>
              <a:t>absent</a:t>
            </a:r>
            <a:r>
              <a:rPr lang="cs-CZ" altLang="cs-CZ" sz="2800" dirty="0"/>
              <a:t> (</a:t>
            </a:r>
            <a:r>
              <a:rPr lang="cs-CZ" altLang="cs-CZ" sz="2800" dirty="0" err="1"/>
              <a:t>fever</a:t>
            </a:r>
            <a:r>
              <a:rPr lang="cs-CZ" altLang="cs-CZ" sz="2800" dirty="0"/>
              <a:t>)</a:t>
            </a:r>
          </a:p>
        </p:txBody>
      </p:sp>
      <p:sp>
        <p:nvSpPr>
          <p:cNvPr id="4" name="Text Box 23"/>
          <p:cNvSpPr txBox="1">
            <a:spLocks noChangeArrowheads="1"/>
          </p:cNvSpPr>
          <p:nvPr/>
        </p:nvSpPr>
        <p:spPr bwMode="auto">
          <a:xfrm>
            <a:off x="407504" y="67021"/>
            <a:ext cx="11549270" cy="769441"/>
          </a:xfrm>
          <a:prstGeom prst="rect">
            <a:avLst/>
          </a:prstGeom>
          <a:solidFill>
            <a:schemeClr val="bg1"/>
          </a:solidFill>
          <a:ln w="9525">
            <a:solidFill>
              <a:schemeClr val="tx1"/>
            </a:solidFill>
            <a:miter lim="800000"/>
            <a:headEnd/>
            <a:tailEnd/>
          </a:ln>
          <a:effectLst/>
        </p:spPr>
        <p:txBody>
          <a:bodyPr wrap="square">
            <a:spAutoFit/>
          </a:bodyPr>
          <a:lstStyle/>
          <a:p>
            <a:pPr algn="ctr"/>
            <a:r>
              <a:rPr lang="cs-CZ" altLang="cs-CZ" sz="4400" dirty="0" err="1"/>
              <a:t>Neuroinfections</a:t>
            </a:r>
            <a:r>
              <a:rPr lang="cs-CZ" altLang="cs-CZ" sz="4000" dirty="0"/>
              <a:t> </a:t>
            </a:r>
          </a:p>
        </p:txBody>
      </p:sp>
      <p:pic>
        <p:nvPicPr>
          <p:cNvPr id="2" name="slide 20">
            <a:hlinkClick r:id="" action="ppaction://media"/>
            <a:extLst>
              <a:ext uri="{FF2B5EF4-FFF2-40B4-BE49-F238E27FC236}">
                <a16:creationId xmlns:a16="http://schemas.microsoft.com/office/drawing/2014/main" id="{E48C3FCF-9B13-4C5D-9499-FC2A3964BC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6185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4">
                                            <p:bg/>
                                          </p:spTgt>
                                        </p:tgtEl>
                                        <p:attrNameLst>
                                          <p:attrName>style.visibility</p:attrName>
                                        </p:attrNameLst>
                                      </p:cBhvr>
                                      <p:to>
                                        <p:strVal val="visible"/>
                                      </p:to>
                                    </p:set>
                                    <p:anim calcmode="lin" valueType="num">
                                      <p:cBhvr additive="base">
                                        <p:cTn id="7" dur="500" fill="hold"/>
                                        <p:tgtEl>
                                          <p:spTgt spid="307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07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74">
                                            <p:txEl>
                                              <p:pRg st="0" end="0"/>
                                            </p:txEl>
                                          </p:spTgt>
                                        </p:tgtEl>
                                        <p:attrNameLst>
                                          <p:attrName>style.visibility</p:attrName>
                                        </p:attrNameLst>
                                      </p:cBhvr>
                                      <p:to>
                                        <p:strVal val="visible"/>
                                      </p:to>
                                    </p:set>
                                    <p:anim calcmode="lin" valueType="num">
                                      <p:cBhvr additive="base">
                                        <p:cTn id="11" dur="500" fill="hold"/>
                                        <p:tgtEl>
                                          <p:spTgt spid="307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7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75">
                                            <p:bg/>
                                          </p:spTgt>
                                        </p:tgtEl>
                                        <p:attrNameLst>
                                          <p:attrName>style.visibility</p:attrName>
                                        </p:attrNameLst>
                                      </p:cBhvr>
                                      <p:to>
                                        <p:strVal val="visible"/>
                                      </p:to>
                                    </p:set>
                                    <p:anim calcmode="lin" valueType="num">
                                      <p:cBhvr additive="base">
                                        <p:cTn id="17" dur="500" fill="hold"/>
                                        <p:tgtEl>
                                          <p:spTgt spid="3075">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3075">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075">
                                            <p:txEl>
                                              <p:pRg st="0" end="0"/>
                                            </p:txEl>
                                          </p:spTgt>
                                        </p:tgtEl>
                                        <p:attrNameLst>
                                          <p:attrName>style.visibility</p:attrName>
                                        </p:attrNameLst>
                                      </p:cBhvr>
                                      <p:to>
                                        <p:strVal val="visible"/>
                                      </p:to>
                                    </p:set>
                                    <p:anim calcmode="lin" valueType="num">
                                      <p:cBhvr additive="base">
                                        <p:cTn id="23"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075">
                                            <p:txEl>
                                              <p:pRg st="1" end="1"/>
                                            </p:txEl>
                                          </p:spTgt>
                                        </p:tgtEl>
                                        <p:attrNameLst>
                                          <p:attrName>style.visibility</p:attrName>
                                        </p:attrNameLst>
                                      </p:cBhvr>
                                      <p:to>
                                        <p:strVal val="visible"/>
                                      </p:to>
                                    </p:set>
                                    <p:anim calcmode="lin" valueType="num">
                                      <p:cBhvr additive="base">
                                        <p:cTn id="29"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075">
                                            <p:txEl>
                                              <p:pRg st="2" end="2"/>
                                            </p:txEl>
                                          </p:spTgt>
                                        </p:tgtEl>
                                        <p:attrNameLst>
                                          <p:attrName>style.visibility</p:attrName>
                                        </p:attrNameLst>
                                      </p:cBhvr>
                                      <p:to>
                                        <p:strVal val="visible"/>
                                      </p:to>
                                    </p:set>
                                    <p:anim calcmode="lin" valueType="num">
                                      <p:cBhvr additive="base">
                                        <p:cTn id="35"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075">
                                            <p:txEl>
                                              <p:pRg st="3" end="3"/>
                                            </p:txEl>
                                          </p:spTgt>
                                        </p:tgtEl>
                                        <p:attrNameLst>
                                          <p:attrName>style.visibility</p:attrName>
                                        </p:attrNameLst>
                                      </p:cBhvr>
                                      <p:to>
                                        <p:strVal val="visible"/>
                                      </p:to>
                                    </p:set>
                                    <p:anim calcmode="lin" valueType="num">
                                      <p:cBhvr additive="base">
                                        <p:cTn id="41"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68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3074" grpId="0" uiExpand="1" build="allAtOnce" animBg="1"/>
      <p:bldP spid="3075"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487017" y="260351"/>
            <a:ext cx="11330609" cy="588963"/>
          </a:xfrm>
          <a:prstGeom prst="rect">
            <a:avLst/>
          </a:prstGeom>
          <a:solidFill>
            <a:schemeClr val="bg1"/>
          </a:solidFill>
          <a:ln w="9525">
            <a:solidFill>
              <a:schemeClr val="tx1"/>
            </a:solidFill>
            <a:miter lim="800000"/>
            <a:headEnd/>
            <a:tailEnd/>
          </a:ln>
          <a:effectLst/>
        </p:spPr>
        <p:txBody>
          <a:bodyPr wrap="square">
            <a:spAutoFit/>
          </a:bodyPr>
          <a:lstStyle/>
          <a:p>
            <a:pPr algn="ctr">
              <a:spcBef>
                <a:spcPct val="50000"/>
              </a:spcBef>
            </a:pPr>
            <a:r>
              <a:rPr lang="cs-CZ" altLang="cs-CZ" sz="3200" dirty="0" err="1"/>
              <a:t>Purulent</a:t>
            </a:r>
            <a:r>
              <a:rPr lang="cs-CZ" altLang="cs-CZ" sz="3200" dirty="0"/>
              <a:t> (</a:t>
            </a:r>
            <a:r>
              <a:rPr lang="cs-CZ" altLang="cs-CZ" sz="3200" dirty="0" err="1"/>
              <a:t>suppurative</a:t>
            </a:r>
            <a:r>
              <a:rPr lang="cs-CZ" altLang="cs-CZ" sz="3200" dirty="0"/>
              <a:t>, </a:t>
            </a:r>
            <a:r>
              <a:rPr lang="cs-CZ" altLang="cs-CZ" sz="3200" dirty="0" err="1"/>
              <a:t>bacterial</a:t>
            </a:r>
            <a:r>
              <a:rPr lang="cs-CZ" altLang="cs-CZ" sz="3200" dirty="0"/>
              <a:t>) meningitis</a:t>
            </a:r>
          </a:p>
        </p:txBody>
      </p:sp>
      <p:sp>
        <p:nvSpPr>
          <p:cNvPr id="4099" name="Text Box 3"/>
          <p:cNvSpPr txBox="1">
            <a:spLocks noChangeArrowheads="1"/>
          </p:cNvSpPr>
          <p:nvPr/>
        </p:nvSpPr>
        <p:spPr bwMode="auto">
          <a:xfrm>
            <a:off x="487017" y="1052513"/>
            <a:ext cx="11330609" cy="5509200"/>
          </a:xfrm>
          <a:prstGeom prst="rect">
            <a:avLst/>
          </a:prstGeom>
          <a:solidFill>
            <a:schemeClr val="bg1"/>
          </a:solidFill>
          <a:ln w="9525">
            <a:solidFill>
              <a:schemeClr val="tx1"/>
            </a:solidFill>
            <a:miter lim="800000"/>
            <a:headEnd/>
            <a:tailEnd/>
          </a:ln>
          <a:effectLst/>
        </p:spPr>
        <p:txBody>
          <a:bodyPr wrap="square">
            <a:spAutoFit/>
          </a:bodyPr>
          <a:lstStyle/>
          <a:p>
            <a:pPr algn="ctr">
              <a:spcBef>
                <a:spcPct val="50000"/>
              </a:spcBef>
            </a:pPr>
            <a:r>
              <a:rPr lang="cs-CZ" altLang="cs-CZ" sz="3200" dirty="0"/>
              <a:t>ETIOLOGY </a:t>
            </a:r>
          </a:p>
          <a:p>
            <a:pPr>
              <a:spcBef>
                <a:spcPct val="50000"/>
              </a:spcBef>
              <a:buFontTx/>
              <a:buChar char="•"/>
            </a:pPr>
            <a:r>
              <a:rPr lang="cs-CZ" altLang="cs-CZ" sz="3200" dirty="0"/>
              <a:t> </a:t>
            </a:r>
            <a:r>
              <a:rPr lang="cs-CZ" altLang="cs-CZ" sz="3200" dirty="0">
                <a:solidFill>
                  <a:srgbClr val="0000FF"/>
                </a:solidFill>
              </a:rPr>
              <a:t>5 </a:t>
            </a:r>
            <a:r>
              <a:rPr lang="cs-CZ" altLang="cs-CZ" sz="3200" dirty="0" err="1">
                <a:solidFill>
                  <a:srgbClr val="0000FF"/>
                </a:solidFill>
              </a:rPr>
              <a:t>months</a:t>
            </a:r>
            <a:r>
              <a:rPr lang="cs-CZ" altLang="cs-CZ" sz="3200" dirty="0">
                <a:solidFill>
                  <a:srgbClr val="0000FF"/>
                </a:solidFill>
              </a:rPr>
              <a:t> – 5 </a:t>
            </a:r>
            <a:r>
              <a:rPr lang="cs-CZ" altLang="cs-CZ" sz="3200" dirty="0" err="1">
                <a:solidFill>
                  <a:srgbClr val="0000FF"/>
                </a:solidFill>
              </a:rPr>
              <a:t>years</a:t>
            </a:r>
            <a:r>
              <a:rPr lang="cs-CZ" altLang="cs-CZ" sz="3200" dirty="0"/>
              <a:t> </a:t>
            </a:r>
            <a:r>
              <a:rPr lang="cs-CZ" altLang="cs-CZ" sz="3200" dirty="0" err="1"/>
              <a:t>and</a:t>
            </a:r>
            <a:r>
              <a:rPr lang="cs-CZ" altLang="cs-CZ" sz="3200" dirty="0"/>
              <a:t> in </a:t>
            </a:r>
            <a:r>
              <a:rPr lang="cs-CZ" altLang="cs-CZ" sz="3200" dirty="0">
                <a:solidFill>
                  <a:srgbClr val="0000FF"/>
                </a:solidFill>
              </a:rPr>
              <a:t>adolescent</a:t>
            </a:r>
            <a:r>
              <a:rPr lang="cs-CZ" altLang="cs-CZ" sz="3200" dirty="0"/>
              <a:t>: </a:t>
            </a:r>
            <a:r>
              <a:rPr lang="cs-CZ" altLang="cs-CZ" sz="3200" dirty="0">
                <a:solidFill>
                  <a:srgbClr val="FF0000"/>
                </a:solidFill>
              </a:rPr>
              <a:t>most </a:t>
            </a:r>
            <a:r>
              <a:rPr lang="cs-CZ" altLang="cs-CZ" sz="3200" dirty="0" err="1">
                <a:solidFill>
                  <a:srgbClr val="FF0000"/>
                </a:solidFill>
              </a:rPr>
              <a:t>common</a:t>
            </a:r>
            <a:r>
              <a:rPr lang="cs-CZ" altLang="cs-CZ" sz="3200" dirty="0">
                <a:solidFill>
                  <a:srgbClr val="FF0000"/>
                </a:solidFill>
              </a:rPr>
              <a:t> </a:t>
            </a:r>
            <a:r>
              <a:rPr lang="cs-CZ" altLang="cs-CZ" sz="3200" i="1" dirty="0">
                <a:solidFill>
                  <a:srgbClr val="FF0000"/>
                </a:solidFill>
              </a:rPr>
              <a:t>N. </a:t>
            </a:r>
            <a:r>
              <a:rPr lang="cs-CZ" altLang="cs-CZ" sz="3200" i="1" dirty="0" err="1">
                <a:solidFill>
                  <a:srgbClr val="FF0000"/>
                </a:solidFill>
              </a:rPr>
              <a:t>meningitidis</a:t>
            </a:r>
            <a:endParaRPr lang="cs-CZ" altLang="cs-CZ" sz="3200" i="1" dirty="0">
              <a:solidFill>
                <a:srgbClr val="FF0000"/>
              </a:solidFill>
            </a:endParaRPr>
          </a:p>
          <a:p>
            <a:pPr>
              <a:spcBef>
                <a:spcPct val="50000"/>
              </a:spcBef>
              <a:buFontTx/>
              <a:buChar char="•"/>
            </a:pPr>
            <a:r>
              <a:rPr lang="cs-CZ" altLang="cs-CZ" sz="3200" dirty="0"/>
              <a:t>  </a:t>
            </a:r>
            <a:r>
              <a:rPr lang="cs-CZ" altLang="cs-CZ" sz="3200" dirty="0">
                <a:solidFill>
                  <a:srgbClr val="0000FF"/>
                </a:solidFill>
              </a:rPr>
              <a:t>5 </a:t>
            </a:r>
            <a:r>
              <a:rPr lang="cs-CZ" altLang="cs-CZ" sz="3200" dirty="0" err="1">
                <a:solidFill>
                  <a:srgbClr val="0000FF"/>
                </a:solidFill>
              </a:rPr>
              <a:t>months</a:t>
            </a:r>
            <a:r>
              <a:rPr lang="cs-CZ" altLang="cs-CZ" sz="3200" dirty="0">
                <a:solidFill>
                  <a:srgbClr val="0000FF"/>
                </a:solidFill>
              </a:rPr>
              <a:t> – 5 </a:t>
            </a:r>
            <a:r>
              <a:rPr lang="cs-CZ" altLang="cs-CZ" sz="3200" dirty="0" err="1">
                <a:solidFill>
                  <a:srgbClr val="0000FF"/>
                </a:solidFill>
              </a:rPr>
              <a:t>years</a:t>
            </a:r>
            <a:r>
              <a:rPr lang="cs-CZ" altLang="cs-CZ" sz="3200" dirty="0"/>
              <a:t> </a:t>
            </a:r>
            <a:r>
              <a:rPr lang="cs-CZ" altLang="cs-CZ" sz="3200" i="1" dirty="0"/>
              <a:t>H. </a:t>
            </a:r>
            <a:r>
              <a:rPr lang="cs-CZ" altLang="cs-CZ" sz="3200" i="1" dirty="0" err="1"/>
              <a:t>ifluenzae</a:t>
            </a:r>
            <a:r>
              <a:rPr lang="cs-CZ" altLang="cs-CZ" sz="3200" dirty="0"/>
              <a:t> type b (</a:t>
            </a:r>
            <a:r>
              <a:rPr lang="cs-CZ" altLang="cs-CZ" sz="3200" dirty="0" err="1"/>
              <a:t>before</a:t>
            </a:r>
            <a:r>
              <a:rPr lang="cs-CZ" altLang="cs-CZ" sz="3200" dirty="0"/>
              <a:t> </a:t>
            </a:r>
            <a:r>
              <a:rPr lang="cs-CZ" altLang="cs-CZ" sz="3200" dirty="0" err="1"/>
              <a:t>vaccination</a:t>
            </a:r>
            <a:r>
              <a:rPr lang="cs-CZ" altLang="cs-CZ" sz="3200" dirty="0"/>
              <a:t>), most </a:t>
            </a:r>
            <a:r>
              <a:rPr lang="cs-CZ" altLang="cs-CZ" sz="3200" dirty="0" err="1"/>
              <a:t>common</a:t>
            </a:r>
            <a:r>
              <a:rPr lang="cs-CZ" altLang="cs-CZ" sz="3200" dirty="0"/>
              <a:t> in </a:t>
            </a:r>
            <a:r>
              <a:rPr lang="cs-CZ" altLang="cs-CZ" sz="3200" dirty="0" err="1"/>
              <a:t>unvaccinated</a:t>
            </a:r>
            <a:r>
              <a:rPr lang="cs-CZ" altLang="cs-CZ" sz="3200" dirty="0"/>
              <a:t> </a:t>
            </a:r>
            <a:r>
              <a:rPr lang="cs-CZ" altLang="cs-CZ" sz="3200" dirty="0" err="1"/>
              <a:t>children</a:t>
            </a:r>
            <a:endParaRPr lang="cs-CZ" altLang="cs-CZ" sz="3200" dirty="0"/>
          </a:p>
          <a:p>
            <a:pPr>
              <a:spcBef>
                <a:spcPct val="50000"/>
              </a:spcBef>
              <a:buFontTx/>
              <a:buChar char="•"/>
            </a:pPr>
            <a:r>
              <a:rPr lang="cs-CZ" altLang="cs-CZ" sz="3200" dirty="0">
                <a:solidFill>
                  <a:srgbClr val="0000FF"/>
                </a:solidFill>
              </a:rPr>
              <a:t> </a:t>
            </a:r>
            <a:r>
              <a:rPr lang="cs-CZ" altLang="cs-CZ" sz="3200" dirty="0" err="1">
                <a:solidFill>
                  <a:srgbClr val="0000FF"/>
                </a:solidFill>
              </a:rPr>
              <a:t>adults</a:t>
            </a:r>
            <a:r>
              <a:rPr lang="cs-CZ" altLang="cs-CZ" sz="3200" dirty="0"/>
              <a:t>: </a:t>
            </a:r>
            <a:r>
              <a:rPr lang="cs-CZ" altLang="cs-CZ" sz="3200" dirty="0" err="1"/>
              <a:t>prevalent</a:t>
            </a:r>
            <a:r>
              <a:rPr lang="cs-CZ" altLang="cs-CZ" sz="3200" dirty="0"/>
              <a:t> </a:t>
            </a:r>
            <a:r>
              <a:rPr lang="cs-CZ" altLang="cs-CZ" sz="3200" i="1" dirty="0"/>
              <a:t>S. </a:t>
            </a:r>
            <a:r>
              <a:rPr lang="cs-CZ" altLang="cs-CZ" sz="3200" i="1" dirty="0" err="1"/>
              <a:t>pneumoniae</a:t>
            </a:r>
            <a:r>
              <a:rPr lang="cs-CZ" altLang="cs-CZ" sz="3200" i="1" dirty="0"/>
              <a:t> </a:t>
            </a:r>
            <a:r>
              <a:rPr lang="cs-CZ" altLang="cs-CZ" sz="3200" dirty="0"/>
              <a:t>(</a:t>
            </a:r>
            <a:r>
              <a:rPr lang="cs-CZ" altLang="cs-CZ" sz="3200" dirty="0" err="1"/>
              <a:t>prevalent</a:t>
            </a:r>
            <a:r>
              <a:rPr lang="cs-CZ" altLang="cs-CZ" sz="3200" dirty="0"/>
              <a:t> </a:t>
            </a:r>
            <a:r>
              <a:rPr lang="cs-CZ" altLang="cs-CZ" sz="3200" dirty="0" err="1"/>
              <a:t>also</a:t>
            </a:r>
            <a:r>
              <a:rPr lang="cs-CZ" altLang="cs-CZ" sz="3200" dirty="0"/>
              <a:t> as </a:t>
            </a:r>
            <a:r>
              <a:rPr lang="cs-CZ" altLang="cs-CZ" sz="3200" dirty="0" err="1"/>
              <a:t>posttraumatic</a:t>
            </a:r>
            <a:r>
              <a:rPr lang="cs-CZ" altLang="cs-CZ" sz="3200" dirty="0"/>
              <a:t> meningitis), </a:t>
            </a:r>
            <a:r>
              <a:rPr lang="cs-CZ" altLang="cs-CZ" sz="3200" dirty="0">
                <a:solidFill>
                  <a:srgbClr val="0000FF"/>
                </a:solidFill>
              </a:rPr>
              <a:t>most </a:t>
            </a:r>
            <a:r>
              <a:rPr lang="cs-CZ" altLang="cs-CZ" sz="3200" dirty="0" err="1">
                <a:solidFill>
                  <a:srgbClr val="0000FF"/>
                </a:solidFill>
              </a:rPr>
              <a:t>frequent</a:t>
            </a:r>
            <a:r>
              <a:rPr lang="cs-CZ" altLang="cs-CZ" sz="3200" dirty="0">
                <a:solidFill>
                  <a:srgbClr val="0000FF"/>
                </a:solidFill>
              </a:rPr>
              <a:t> </a:t>
            </a:r>
            <a:r>
              <a:rPr lang="cs-CZ" altLang="cs-CZ" sz="3200" dirty="0" err="1">
                <a:solidFill>
                  <a:srgbClr val="0000FF"/>
                </a:solidFill>
              </a:rPr>
              <a:t>postoperative</a:t>
            </a:r>
            <a:r>
              <a:rPr lang="cs-CZ" altLang="cs-CZ" sz="3200" dirty="0">
                <a:solidFill>
                  <a:srgbClr val="0000FF"/>
                </a:solidFill>
              </a:rPr>
              <a:t>: gram-negative </a:t>
            </a:r>
            <a:r>
              <a:rPr lang="cs-CZ" altLang="cs-CZ" sz="3200" dirty="0" err="1">
                <a:solidFill>
                  <a:srgbClr val="0000FF"/>
                </a:solidFill>
              </a:rPr>
              <a:t>bacteria</a:t>
            </a:r>
            <a:endParaRPr lang="cs-CZ" altLang="cs-CZ" sz="3200" dirty="0">
              <a:solidFill>
                <a:srgbClr val="0000FF"/>
              </a:solidFill>
            </a:endParaRPr>
          </a:p>
          <a:p>
            <a:pPr>
              <a:spcBef>
                <a:spcPct val="50000"/>
              </a:spcBef>
              <a:buFontTx/>
              <a:buChar char="•"/>
            </a:pPr>
            <a:r>
              <a:rPr lang="cs-CZ" altLang="cs-CZ" sz="3200" dirty="0"/>
              <a:t> </a:t>
            </a:r>
            <a:r>
              <a:rPr lang="cs-CZ" altLang="cs-CZ" sz="3200" dirty="0" err="1">
                <a:solidFill>
                  <a:srgbClr val="0000FF"/>
                </a:solidFill>
              </a:rPr>
              <a:t>neonates</a:t>
            </a:r>
            <a:r>
              <a:rPr lang="cs-CZ" altLang="cs-CZ" sz="3200" dirty="0"/>
              <a:t>: </a:t>
            </a:r>
            <a:r>
              <a:rPr lang="cs-CZ" altLang="cs-CZ" sz="3200" i="1" dirty="0"/>
              <a:t>S. </a:t>
            </a:r>
            <a:r>
              <a:rPr lang="cs-CZ" altLang="cs-CZ" sz="3200" i="1" dirty="0" err="1"/>
              <a:t>agalactiae</a:t>
            </a:r>
            <a:r>
              <a:rPr lang="cs-CZ" altLang="cs-CZ" sz="3200" dirty="0"/>
              <a:t> (</a:t>
            </a:r>
            <a:r>
              <a:rPr lang="cs-CZ" altLang="cs-CZ" sz="3200" dirty="0" err="1"/>
              <a:t>Streptococcus</a:t>
            </a:r>
            <a:r>
              <a:rPr lang="cs-CZ" altLang="cs-CZ" sz="3200" dirty="0"/>
              <a:t> </a:t>
            </a:r>
            <a:r>
              <a:rPr lang="cs-CZ" altLang="cs-CZ" sz="3200" dirty="0" err="1"/>
              <a:t>group</a:t>
            </a:r>
            <a:r>
              <a:rPr lang="cs-CZ" altLang="cs-CZ" sz="3200" dirty="0"/>
              <a:t> B, GBS), </a:t>
            </a:r>
            <a:r>
              <a:rPr lang="cs-CZ" altLang="cs-CZ" sz="3200" i="1" dirty="0" err="1"/>
              <a:t>E.coli</a:t>
            </a:r>
            <a:r>
              <a:rPr lang="cs-CZ" altLang="cs-CZ" sz="3200" dirty="0"/>
              <a:t> (</a:t>
            </a:r>
            <a:r>
              <a:rPr lang="cs-CZ" altLang="cs-CZ" sz="3200" dirty="0" err="1"/>
              <a:t>and</a:t>
            </a:r>
            <a:r>
              <a:rPr lang="cs-CZ" altLang="cs-CZ" sz="3200" dirty="0"/>
              <a:t> </a:t>
            </a:r>
            <a:r>
              <a:rPr lang="cs-CZ" altLang="cs-CZ" sz="3200" dirty="0" err="1"/>
              <a:t>other</a:t>
            </a:r>
            <a:r>
              <a:rPr lang="cs-CZ" altLang="cs-CZ" sz="3200" dirty="0"/>
              <a:t> </a:t>
            </a:r>
            <a:r>
              <a:rPr lang="cs-CZ" altLang="cs-CZ" sz="3200" dirty="0" err="1"/>
              <a:t>eneterobacteriae</a:t>
            </a:r>
            <a:r>
              <a:rPr lang="cs-CZ" altLang="cs-CZ" sz="3200" dirty="0"/>
              <a:t>), </a:t>
            </a:r>
            <a:r>
              <a:rPr lang="cs-CZ" altLang="cs-CZ" sz="3200" dirty="0" err="1"/>
              <a:t>rarely</a:t>
            </a:r>
            <a:r>
              <a:rPr lang="cs-CZ" altLang="cs-CZ" sz="3200" dirty="0"/>
              <a:t> </a:t>
            </a:r>
            <a:r>
              <a:rPr lang="cs-CZ" altLang="cs-CZ" sz="3200" i="1" dirty="0"/>
              <a:t>L. </a:t>
            </a:r>
            <a:r>
              <a:rPr lang="cs-CZ" altLang="cs-CZ" sz="3200" i="1" dirty="0" err="1"/>
              <a:t>monocytogenes</a:t>
            </a:r>
            <a:endParaRPr lang="cs-CZ" altLang="cs-CZ" sz="3200" i="1" dirty="0"/>
          </a:p>
        </p:txBody>
      </p:sp>
      <p:pic>
        <p:nvPicPr>
          <p:cNvPr id="2" name="slide 21">
            <a:hlinkClick r:id="" action="ppaction://media"/>
            <a:extLst>
              <a:ext uri="{FF2B5EF4-FFF2-40B4-BE49-F238E27FC236}">
                <a16:creationId xmlns:a16="http://schemas.microsoft.com/office/drawing/2014/main" id="{CC7CE147-4FC6-45B2-9B86-26DCCD549F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5123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8">
                                            <p:bg/>
                                          </p:spTgt>
                                        </p:tgtEl>
                                        <p:attrNameLst>
                                          <p:attrName>style.visibility</p:attrName>
                                        </p:attrNameLst>
                                      </p:cBhvr>
                                      <p:to>
                                        <p:strVal val="visible"/>
                                      </p:to>
                                    </p:set>
                                    <p:anim calcmode="lin" valueType="num">
                                      <p:cBhvr additive="base">
                                        <p:cTn id="7" dur="500" fill="hold"/>
                                        <p:tgtEl>
                                          <p:spTgt spid="409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098">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8">
                                            <p:txEl>
                                              <p:pRg st="0" end="0"/>
                                            </p:txEl>
                                          </p:spTgt>
                                        </p:tgtEl>
                                        <p:attrNameLst>
                                          <p:attrName>style.visibility</p:attrName>
                                        </p:attrNameLst>
                                      </p:cBhvr>
                                      <p:to>
                                        <p:strVal val="visible"/>
                                      </p:to>
                                    </p:set>
                                    <p:anim calcmode="lin" valueType="num">
                                      <p:cBhvr additive="base">
                                        <p:cTn id="13" dur="500" fill="hold"/>
                                        <p:tgtEl>
                                          <p:spTgt spid="409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9">
                                            <p:bg/>
                                          </p:spTgt>
                                        </p:tgtEl>
                                        <p:attrNameLst>
                                          <p:attrName>style.visibility</p:attrName>
                                        </p:attrNameLst>
                                      </p:cBhvr>
                                      <p:to>
                                        <p:strVal val="visible"/>
                                      </p:to>
                                    </p:set>
                                    <p:anim calcmode="lin" valueType="num">
                                      <p:cBhvr additive="base">
                                        <p:cTn id="19" dur="500" fill="hold"/>
                                        <p:tgtEl>
                                          <p:spTgt spid="4099">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4099">
                                            <p:bg/>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99">
                                            <p:txEl>
                                              <p:pRg st="0" end="0"/>
                                            </p:txEl>
                                          </p:spTgt>
                                        </p:tgtEl>
                                        <p:attrNameLst>
                                          <p:attrName>style.visibility</p:attrName>
                                        </p:attrNameLst>
                                      </p:cBhvr>
                                      <p:to>
                                        <p:strVal val="visible"/>
                                      </p:to>
                                    </p:set>
                                    <p:anim calcmode="lin" valueType="num">
                                      <p:cBhvr additive="base">
                                        <p:cTn id="25" dur="500" fill="hold"/>
                                        <p:tgtEl>
                                          <p:spTgt spid="409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099">
                                            <p:txEl>
                                              <p:pRg st="1" end="1"/>
                                            </p:txEl>
                                          </p:spTgt>
                                        </p:tgtEl>
                                        <p:attrNameLst>
                                          <p:attrName>style.visibility</p:attrName>
                                        </p:attrNameLst>
                                      </p:cBhvr>
                                      <p:to>
                                        <p:strVal val="visible"/>
                                      </p:to>
                                    </p:set>
                                    <p:anim calcmode="lin" valueType="num">
                                      <p:cBhvr additive="base">
                                        <p:cTn id="31" dur="500" fill="hold"/>
                                        <p:tgtEl>
                                          <p:spTgt spid="4099">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099">
                                            <p:txEl>
                                              <p:pRg st="2" end="2"/>
                                            </p:txEl>
                                          </p:spTgt>
                                        </p:tgtEl>
                                        <p:attrNameLst>
                                          <p:attrName>style.visibility</p:attrName>
                                        </p:attrNameLst>
                                      </p:cBhvr>
                                      <p:to>
                                        <p:strVal val="visible"/>
                                      </p:to>
                                    </p:set>
                                    <p:anim calcmode="lin" valueType="num">
                                      <p:cBhvr additive="base">
                                        <p:cTn id="37" dur="500" fill="hold"/>
                                        <p:tgtEl>
                                          <p:spTgt spid="4099">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099">
                                            <p:txEl>
                                              <p:pRg st="3" end="3"/>
                                            </p:txEl>
                                          </p:spTgt>
                                        </p:tgtEl>
                                        <p:attrNameLst>
                                          <p:attrName>style.visibility</p:attrName>
                                        </p:attrNameLst>
                                      </p:cBhvr>
                                      <p:to>
                                        <p:strVal val="visible"/>
                                      </p:to>
                                    </p:set>
                                    <p:anim calcmode="lin" valueType="num">
                                      <p:cBhvr additive="base">
                                        <p:cTn id="43" dur="500" fill="hold"/>
                                        <p:tgtEl>
                                          <p:spTgt spid="4099">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0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099">
                                            <p:txEl>
                                              <p:pRg st="4" end="4"/>
                                            </p:txEl>
                                          </p:spTgt>
                                        </p:tgtEl>
                                        <p:attrNameLst>
                                          <p:attrName>style.visibility</p:attrName>
                                        </p:attrNameLst>
                                      </p:cBhvr>
                                      <p:to>
                                        <p:strVal val="visible"/>
                                      </p:to>
                                    </p:set>
                                    <p:anim calcmode="lin" valueType="num">
                                      <p:cBhvr additive="base">
                                        <p:cTn id="49" dur="500" fill="hold"/>
                                        <p:tgtEl>
                                          <p:spTgt spid="4099">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0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8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
                </p:tgtEl>
              </p:cMediaNode>
            </p:audio>
          </p:childTnLst>
        </p:cTn>
      </p:par>
    </p:tnLst>
    <p:bldLst>
      <p:bldP spid="4098" grpId="0" build="p" animBg="1"/>
      <p:bldP spid="4099"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847850" y="260351"/>
            <a:ext cx="8496300" cy="588963"/>
          </a:xfrm>
          <a:prstGeom prst="rect">
            <a:avLst/>
          </a:prstGeom>
          <a:solidFill>
            <a:schemeClr val="bg1"/>
          </a:solidFill>
          <a:ln w="9525">
            <a:solidFill>
              <a:schemeClr val="tx1"/>
            </a:solidFill>
            <a:miter lim="800000"/>
            <a:headEnd/>
            <a:tailEnd/>
          </a:ln>
          <a:effectLst/>
        </p:spPr>
        <p:txBody>
          <a:bodyPr>
            <a:spAutoFit/>
          </a:bodyPr>
          <a:lstStyle/>
          <a:p>
            <a:pPr algn="ctr">
              <a:spcBef>
                <a:spcPct val="50000"/>
              </a:spcBef>
            </a:pPr>
            <a:r>
              <a:rPr lang="cs-CZ" altLang="cs-CZ" sz="3200" dirty="0" err="1"/>
              <a:t>Purulent</a:t>
            </a:r>
            <a:r>
              <a:rPr lang="cs-CZ" altLang="cs-CZ" sz="3200" dirty="0"/>
              <a:t> (</a:t>
            </a:r>
            <a:r>
              <a:rPr lang="cs-CZ" altLang="cs-CZ" sz="3200" dirty="0" err="1"/>
              <a:t>suppurative</a:t>
            </a:r>
            <a:r>
              <a:rPr lang="cs-CZ" altLang="cs-CZ" sz="3200" dirty="0"/>
              <a:t>, </a:t>
            </a:r>
            <a:r>
              <a:rPr lang="cs-CZ" altLang="cs-CZ" sz="3200" dirty="0" err="1"/>
              <a:t>bacterial</a:t>
            </a:r>
            <a:r>
              <a:rPr lang="cs-CZ" altLang="cs-CZ" sz="3200" dirty="0"/>
              <a:t>) meningitis</a:t>
            </a:r>
          </a:p>
        </p:txBody>
      </p:sp>
      <p:sp>
        <p:nvSpPr>
          <p:cNvPr id="5123" name="Text Box 3"/>
          <p:cNvSpPr txBox="1">
            <a:spLocks noChangeArrowheads="1"/>
          </p:cNvSpPr>
          <p:nvPr/>
        </p:nvSpPr>
        <p:spPr bwMode="auto">
          <a:xfrm>
            <a:off x="675861" y="1052513"/>
            <a:ext cx="9668289" cy="3600986"/>
          </a:xfrm>
          <a:prstGeom prst="rect">
            <a:avLst/>
          </a:prstGeom>
          <a:solidFill>
            <a:schemeClr val="bg1"/>
          </a:solidFill>
          <a:ln w="9525">
            <a:solidFill>
              <a:schemeClr val="tx1"/>
            </a:solidFill>
            <a:miter lim="800000"/>
            <a:headEnd/>
            <a:tailEnd/>
          </a:ln>
          <a:effectLst/>
        </p:spPr>
        <p:txBody>
          <a:bodyPr wrap="square">
            <a:spAutoFit/>
          </a:bodyPr>
          <a:lstStyle/>
          <a:p>
            <a:pPr algn="ctr">
              <a:spcBef>
                <a:spcPct val="50000"/>
              </a:spcBef>
            </a:pPr>
            <a:r>
              <a:rPr lang="cs-CZ" altLang="cs-CZ" sz="2400" dirty="0"/>
              <a:t>VIRULENCE FACTORS</a:t>
            </a:r>
          </a:p>
          <a:p>
            <a:pPr>
              <a:spcBef>
                <a:spcPct val="50000"/>
              </a:spcBef>
            </a:pPr>
            <a:r>
              <a:rPr lang="cs-CZ" altLang="cs-CZ" sz="2400" dirty="0"/>
              <a:t>• </a:t>
            </a:r>
            <a:r>
              <a:rPr lang="cs-CZ" altLang="cs-CZ" sz="2400" dirty="0" err="1">
                <a:solidFill>
                  <a:srgbClr val="0000CC"/>
                </a:solidFill>
              </a:rPr>
              <a:t>Capsule</a:t>
            </a:r>
            <a:r>
              <a:rPr lang="cs-CZ" altLang="cs-CZ" sz="2400" dirty="0"/>
              <a:t> – </a:t>
            </a:r>
            <a:r>
              <a:rPr lang="cs-CZ" altLang="cs-CZ" sz="2400" dirty="0" err="1"/>
              <a:t>antiphagocytic</a:t>
            </a:r>
            <a:r>
              <a:rPr lang="cs-CZ" altLang="cs-CZ" sz="2400" dirty="0"/>
              <a:t> </a:t>
            </a:r>
            <a:r>
              <a:rPr lang="cs-CZ" altLang="cs-CZ" sz="2400" dirty="0" err="1"/>
              <a:t>properties</a:t>
            </a:r>
            <a:r>
              <a:rPr lang="cs-CZ" altLang="cs-CZ" sz="2400" dirty="0"/>
              <a:t> (</a:t>
            </a:r>
            <a:r>
              <a:rPr lang="cs-CZ" altLang="cs-CZ" sz="2400" i="1" dirty="0"/>
              <a:t>N. </a:t>
            </a:r>
            <a:r>
              <a:rPr lang="cs-CZ" altLang="cs-CZ" sz="2400" i="1" dirty="0" err="1"/>
              <a:t>meningitidis</a:t>
            </a:r>
            <a:r>
              <a:rPr lang="cs-CZ" altLang="cs-CZ" sz="2400" i="1" dirty="0"/>
              <a:t>, H. </a:t>
            </a:r>
            <a:r>
              <a:rPr lang="cs-CZ" altLang="cs-CZ" sz="2400" i="1" dirty="0" err="1"/>
              <a:t>influenzae</a:t>
            </a:r>
            <a:r>
              <a:rPr lang="cs-CZ" altLang="cs-CZ" sz="2400" i="1" dirty="0"/>
              <a:t> type b, S. </a:t>
            </a:r>
            <a:r>
              <a:rPr lang="cs-CZ" altLang="cs-CZ" sz="2400" i="1" dirty="0" err="1"/>
              <a:t>pneumoniae</a:t>
            </a:r>
            <a:r>
              <a:rPr lang="cs-CZ" altLang="cs-CZ" sz="2400" dirty="0"/>
              <a:t>)</a:t>
            </a:r>
          </a:p>
          <a:p>
            <a:pPr>
              <a:spcBef>
                <a:spcPct val="50000"/>
              </a:spcBef>
            </a:pPr>
            <a:r>
              <a:rPr lang="cs-CZ" altLang="cs-CZ" sz="2400" dirty="0"/>
              <a:t>• </a:t>
            </a:r>
            <a:r>
              <a:rPr lang="cs-CZ" altLang="cs-CZ" sz="2400" dirty="0" err="1">
                <a:solidFill>
                  <a:srgbClr val="0000CC"/>
                </a:solidFill>
              </a:rPr>
              <a:t>Lipoolygosaccharides</a:t>
            </a:r>
            <a:r>
              <a:rPr lang="cs-CZ" altLang="cs-CZ" sz="2400" dirty="0">
                <a:solidFill>
                  <a:srgbClr val="0000CC"/>
                </a:solidFill>
              </a:rPr>
              <a:t> (LOS) </a:t>
            </a:r>
            <a:r>
              <a:rPr lang="cs-CZ" altLang="cs-CZ" sz="2400" dirty="0"/>
              <a:t>– analog to LPS in </a:t>
            </a:r>
            <a:r>
              <a:rPr lang="cs-CZ" altLang="cs-CZ" sz="2400" i="1" dirty="0"/>
              <a:t>N. </a:t>
            </a:r>
            <a:r>
              <a:rPr lang="cs-CZ" altLang="cs-CZ" sz="2400" i="1" dirty="0" err="1"/>
              <a:t>meningitidis</a:t>
            </a:r>
            <a:r>
              <a:rPr lang="cs-CZ" altLang="cs-CZ" sz="2400" i="1" dirty="0"/>
              <a:t>, </a:t>
            </a:r>
            <a:r>
              <a:rPr lang="cs-CZ" altLang="cs-CZ" sz="2400" dirty="0" err="1"/>
              <a:t>released</a:t>
            </a:r>
            <a:r>
              <a:rPr lang="cs-CZ" altLang="cs-CZ" sz="2400" dirty="0"/>
              <a:t> </a:t>
            </a:r>
            <a:r>
              <a:rPr lang="cs-CZ" altLang="cs-CZ" sz="2400" dirty="0" err="1"/>
              <a:t>during</a:t>
            </a:r>
            <a:r>
              <a:rPr lang="cs-CZ" altLang="cs-CZ" sz="2400" dirty="0"/>
              <a:t> </a:t>
            </a:r>
            <a:r>
              <a:rPr lang="cs-CZ" altLang="cs-CZ" sz="2400" dirty="0" err="1"/>
              <a:t>autolysis</a:t>
            </a:r>
            <a:r>
              <a:rPr lang="cs-CZ" altLang="cs-CZ" sz="2400" dirty="0"/>
              <a:t> (</a:t>
            </a:r>
            <a:r>
              <a:rPr lang="cs-CZ" altLang="cs-CZ" sz="2400" dirty="0" err="1"/>
              <a:t>could</a:t>
            </a:r>
            <a:r>
              <a:rPr lang="cs-CZ" altLang="cs-CZ" sz="2400" dirty="0"/>
              <a:t> </a:t>
            </a:r>
            <a:r>
              <a:rPr lang="cs-CZ" altLang="cs-CZ" sz="2400" dirty="0" err="1"/>
              <a:t>be</a:t>
            </a:r>
            <a:r>
              <a:rPr lang="cs-CZ" altLang="cs-CZ" sz="2400" dirty="0"/>
              <a:t> </a:t>
            </a:r>
            <a:r>
              <a:rPr lang="cs-CZ" altLang="cs-CZ" sz="2400" dirty="0" err="1"/>
              <a:t>enhanced</a:t>
            </a:r>
            <a:r>
              <a:rPr lang="cs-CZ" altLang="cs-CZ" sz="2400" dirty="0"/>
              <a:t> by </a:t>
            </a:r>
            <a:r>
              <a:rPr lang="cs-CZ" altLang="cs-CZ" sz="2400" dirty="0" err="1"/>
              <a:t>antibiotics</a:t>
            </a:r>
            <a:r>
              <a:rPr lang="cs-CZ" altLang="cs-CZ" sz="2400" dirty="0"/>
              <a:t>) </a:t>
            </a:r>
            <a:r>
              <a:rPr lang="cs-CZ" altLang="cs-CZ" sz="2400" dirty="0" err="1"/>
              <a:t>and</a:t>
            </a:r>
            <a:r>
              <a:rPr lang="cs-CZ" altLang="cs-CZ" sz="2400" dirty="0"/>
              <a:t> </a:t>
            </a:r>
            <a:r>
              <a:rPr lang="cs-CZ" altLang="cs-CZ" sz="2400" dirty="0" err="1"/>
              <a:t>responsible</a:t>
            </a:r>
            <a:r>
              <a:rPr lang="cs-CZ" altLang="cs-CZ" sz="2400" dirty="0"/>
              <a:t> </a:t>
            </a:r>
            <a:r>
              <a:rPr lang="cs-CZ" altLang="cs-CZ" sz="2400" dirty="0" err="1"/>
              <a:t>for</a:t>
            </a:r>
            <a:r>
              <a:rPr lang="cs-CZ" altLang="cs-CZ" sz="2400" dirty="0"/>
              <a:t> </a:t>
            </a:r>
            <a:r>
              <a:rPr lang="cs-CZ" altLang="cs-CZ" sz="2400" dirty="0" err="1"/>
              <a:t>toxic</a:t>
            </a:r>
            <a:r>
              <a:rPr lang="cs-CZ" altLang="cs-CZ" sz="2400" dirty="0"/>
              <a:t> </a:t>
            </a:r>
            <a:r>
              <a:rPr lang="cs-CZ" altLang="cs-CZ" sz="2400" dirty="0" err="1"/>
              <a:t>effects</a:t>
            </a:r>
            <a:r>
              <a:rPr lang="cs-CZ" altLang="cs-CZ" sz="2400" dirty="0"/>
              <a:t> in </a:t>
            </a:r>
            <a:r>
              <a:rPr lang="cs-CZ" altLang="cs-CZ" sz="2400" dirty="0" err="1"/>
              <a:t>disseminated</a:t>
            </a:r>
            <a:r>
              <a:rPr lang="cs-CZ" altLang="cs-CZ" sz="2400" dirty="0"/>
              <a:t> </a:t>
            </a:r>
            <a:r>
              <a:rPr lang="cs-CZ" altLang="cs-CZ" sz="2400" dirty="0" err="1"/>
              <a:t>meningococcal</a:t>
            </a:r>
            <a:r>
              <a:rPr lang="cs-CZ" altLang="cs-CZ" sz="2400" dirty="0"/>
              <a:t> </a:t>
            </a:r>
            <a:r>
              <a:rPr lang="cs-CZ" altLang="cs-CZ" sz="2400" dirty="0" err="1"/>
              <a:t>disease</a:t>
            </a:r>
            <a:endParaRPr lang="cs-CZ" altLang="cs-CZ" sz="2400" dirty="0"/>
          </a:p>
          <a:p>
            <a:pPr>
              <a:spcBef>
                <a:spcPct val="50000"/>
              </a:spcBef>
            </a:pPr>
            <a:r>
              <a:rPr lang="cs-CZ" altLang="cs-CZ" sz="2400" dirty="0"/>
              <a:t>• </a:t>
            </a:r>
            <a:r>
              <a:rPr lang="cs-CZ" altLang="cs-CZ" sz="2400" dirty="0" err="1">
                <a:solidFill>
                  <a:srgbClr val="0000CC"/>
                </a:solidFill>
              </a:rPr>
              <a:t>IgA</a:t>
            </a:r>
            <a:r>
              <a:rPr lang="cs-CZ" altLang="cs-CZ" sz="2400" dirty="0">
                <a:solidFill>
                  <a:srgbClr val="0000CC"/>
                </a:solidFill>
              </a:rPr>
              <a:t> </a:t>
            </a:r>
            <a:r>
              <a:rPr lang="cs-CZ" altLang="cs-CZ" sz="2400" dirty="0" err="1">
                <a:solidFill>
                  <a:srgbClr val="0000CC"/>
                </a:solidFill>
              </a:rPr>
              <a:t>protease</a:t>
            </a:r>
            <a:r>
              <a:rPr lang="cs-CZ" altLang="cs-CZ" sz="2400" dirty="0">
                <a:solidFill>
                  <a:srgbClr val="0000CC"/>
                </a:solidFill>
              </a:rPr>
              <a:t> </a:t>
            </a:r>
            <a:r>
              <a:rPr lang="cs-CZ" altLang="cs-CZ" sz="2400" dirty="0"/>
              <a:t>(</a:t>
            </a:r>
            <a:r>
              <a:rPr lang="cs-CZ" altLang="cs-CZ" sz="2400" i="1" dirty="0"/>
              <a:t>N. </a:t>
            </a:r>
            <a:r>
              <a:rPr lang="cs-CZ" altLang="cs-CZ" sz="2400" i="1" dirty="0" err="1"/>
              <a:t>meningitidis</a:t>
            </a:r>
            <a:r>
              <a:rPr lang="cs-CZ" altLang="cs-CZ" sz="2400" dirty="0"/>
              <a:t>) – </a:t>
            </a:r>
            <a:r>
              <a:rPr lang="cs-CZ" altLang="cs-CZ" sz="2400" dirty="0" err="1"/>
              <a:t>cleaves</a:t>
            </a:r>
            <a:r>
              <a:rPr lang="cs-CZ" altLang="cs-CZ" sz="2400" dirty="0"/>
              <a:t> </a:t>
            </a:r>
            <a:r>
              <a:rPr lang="cs-CZ" altLang="cs-CZ" sz="2400" dirty="0" err="1"/>
              <a:t>IgA</a:t>
            </a:r>
            <a:r>
              <a:rPr lang="cs-CZ" altLang="cs-CZ" sz="2400" dirty="0"/>
              <a:t>, </a:t>
            </a:r>
            <a:r>
              <a:rPr lang="cs-CZ" altLang="cs-CZ" sz="2400" dirty="0" err="1"/>
              <a:t>helps</a:t>
            </a:r>
            <a:r>
              <a:rPr lang="cs-CZ" altLang="cs-CZ" sz="2400" dirty="0"/>
              <a:t> </a:t>
            </a:r>
            <a:r>
              <a:rPr lang="cs-CZ" altLang="cs-CZ" sz="2400" dirty="0" err="1"/>
              <a:t>pathogen</a:t>
            </a:r>
            <a:r>
              <a:rPr lang="cs-CZ" altLang="cs-CZ" sz="2400" dirty="0"/>
              <a:t> to </a:t>
            </a:r>
            <a:r>
              <a:rPr lang="cs-CZ" altLang="cs-CZ" sz="2400" dirty="0" err="1"/>
              <a:t>evade</a:t>
            </a:r>
            <a:r>
              <a:rPr lang="cs-CZ" altLang="cs-CZ" sz="2400" dirty="0"/>
              <a:t> these </a:t>
            </a:r>
            <a:r>
              <a:rPr lang="cs-CZ" altLang="cs-CZ" sz="2400" dirty="0" err="1"/>
              <a:t>immunoglobulins</a:t>
            </a:r>
            <a:endParaRPr lang="cs-CZ" altLang="cs-CZ" sz="2400" dirty="0"/>
          </a:p>
        </p:txBody>
      </p:sp>
      <p:pic>
        <p:nvPicPr>
          <p:cNvPr id="2" name="slide 22">
            <a:hlinkClick r:id="" action="ppaction://media"/>
            <a:extLst>
              <a:ext uri="{FF2B5EF4-FFF2-40B4-BE49-F238E27FC236}">
                <a16:creationId xmlns:a16="http://schemas.microsoft.com/office/drawing/2014/main" id="{EDBCE01B-F86C-49B9-8752-1A3FA37235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2541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2">
                                            <p:bg/>
                                          </p:spTgt>
                                        </p:tgtEl>
                                        <p:attrNameLst>
                                          <p:attrName>style.visibility</p:attrName>
                                        </p:attrNameLst>
                                      </p:cBhvr>
                                      <p:to>
                                        <p:strVal val="visible"/>
                                      </p:to>
                                    </p:set>
                                    <p:anim calcmode="lin" valueType="num">
                                      <p:cBhvr additive="base">
                                        <p:cTn id="7" dur="500" fill="hold"/>
                                        <p:tgtEl>
                                          <p:spTgt spid="512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122">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2">
                                            <p:txEl>
                                              <p:pRg st="0" end="0"/>
                                            </p:txEl>
                                          </p:spTgt>
                                        </p:tgtEl>
                                        <p:attrNameLst>
                                          <p:attrName>style.visibility</p:attrName>
                                        </p:attrNameLst>
                                      </p:cBhvr>
                                      <p:to>
                                        <p:strVal val="visible"/>
                                      </p:to>
                                    </p:set>
                                    <p:anim calcmode="lin" valueType="num">
                                      <p:cBhvr additive="base">
                                        <p:cTn id="13" dur="500" fill="hold"/>
                                        <p:tgtEl>
                                          <p:spTgt spid="512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123">
                                            <p:bg/>
                                          </p:spTgt>
                                        </p:tgtEl>
                                        <p:attrNameLst>
                                          <p:attrName>style.visibility</p:attrName>
                                        </p:attrNameLst>
                                      </p:cBhvr>
                                      <p:to>
                                        <p:strVal val="visible"/>
                                      </p:to>
                                    </p:set>
                                    <p:anim calcmode="lin" valueType="num">
                                      <p:cBhvr additive="base">
                                        <p:cTn id="17" dur="500" fill="hold"/>
                                        <p:tgtEl>
                                          <p:spTgt spid="5123">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5123">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123">
                                            <p:txEl>
                                              <p:pRg st="0" end="0"/>
                                            </p:txEl>
                                          </p:spTgt>
                                        </p:tgtEl>
                                        <p:attrNameLst>
                                          <p:attrName>style.visibility</p:attrName>
                                        </p:attrNameLst>
                                      </p:cBhvr>
                                      <p:to>
                                        <p:strVal val="visible"/>
                                      </p:to>
                                    </p:set>
                                    <p:anim calcmode="lin" valueType="num">
                                      <p:cBhvr additive="base">
                                        <p:cTn id="23"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123">
                                            <p:txEl>
                                              <p:pRg st="1" end="1"/>
                                            </p:txEl>
                                          </p:spTgt>
                                        </p:tgtEl>
                                        <p:attrNameLst>
                                          <p:attrName>style.visibility</p:attrName>
                                        </p:attrNameLst>
                                      </p:cBhvr>
                                      <p:to>
                                        <p:strVal val="visible"/>
                                      </p:to>
                                    </p:set>
                                    <p:anim calcmode="lin" valueType="num">
                                      <p:cBhvr additive="base">
                                        <p:cTn id="29" dur="5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123">
                                            <p:txEl>
                                              <p:pRg st="2" end="2"/>
                                            </p:txEl>
                                          </p:spTgt>
                                        </p:tgtEl>
                                        <p:attrNameLst>
                                          <p:attrName>style.visibility</p:attrName>
                                        </p:attrNameLst>
                                      </p:cBhvr>
                                      <p:to>
                                        <p:strVal val="visible"/>
                                      </p:to>
                                    </p:set>
                                    <p:anim calcmode="lin" valueType="num">
                                      <p:cBhvr additive="base">
                                        <p:cTn id="35"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123">
                                            <p:txEl>
                                              <p:pRg st="3" end="3"/>
                                            </p:txEl>
                                          </p:spTgt>
                                        </p:tgtEl>
                                        <p:attrNameLst>
                                          <p:attrName>style.visibility</p:attrName>
                                        </p:attrNameLst>
                                      </p:cBhvr>
                                      <p:to>
                                        <p:strVal val="visible"/>
                                      </p:to>
                                    </p:set>
                                    <p:anim calcmode="lin" valueType="num">
                                      <p:cBhvr additive="base">
                                        <p:cTn id="41" dur="500" fill="hold"/>
                                        <p:tgtEl>
                                          <p:spTgt spid="5123">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256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5122" grpId="0" build="p" animBg="1"/>
      <p:bldP spid="5123"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34107" y="260351"/>
            <a:ext cx="11306907" cy="588963"/>
          </a:xfrm>
          <a:prstGeom prst="rect">
            <a:avLst/>
          </a:prstGeom>
          <a:solidFill>
            <a:schemeClr val="bg1"/>
          </a:solidFill>
          <a:ln w="9525">
            <a:solidFill>
              <a:schemeClr val="tx1"/>
            </a:solidFill>
            <a:miter lim="800000"/>
            <a:headEnd/>
            <a:tailEnd/>
          </a:ln>
          <a:effectLst/>
        </p:spPr>
        <p:txBody>
          <a:bodyPr wrap="square">
            <a:spAutoFit/>
          </a:bodyPr>
          <a:lstStyle/>
          <a:p>
            <a:pPr algn="ctr">
              <a:spcBef>
                <a:spcPct val="50000"/>
              </a:spcBef>
            </a:pPr>
            <a:r>
              <a:rPr lang="cs-CZ" altLang="cs-CZ" sz="3200" dirty="0" err="1"/>
              <a:t>Purulent</a:t>
            </a:r>
            <a:r>
              <a:rPr lang="cs-CZ" altLang="cs-CZ" sz="3200" dirty="0"/>
              <a:t> (</a:t>
            </a:r>
            <a:r>
              <a:rPr lang="cs-CZ" altLang="cs-CZ" sz="3200" dirty="0" err="1"/>
              <a:t>suppurative</a:t>
            </a:r>
            <a:r>
              <a:rPr lang="cs-CZ" altLang="cs-CZ" sz="3200" dirty="0"/>
              <a:t>, </a:t>
            </a:r>
            <a:r>
              <a:rPr lang="cs-CZ" altLang="cs-CZ" sz="3200" dirty="0" err="1"/>
              <a:t>bacterial</a:t>
            </a:r>
            <a:r>
              <a:rPr lang="cs-CZ" altLang="cs-CZ" sz="3200" dirty="0"/>
              <a:t>) meningitis</a:t>
            </a:r>
          </a:p>
        </p:txBody>
      </p:sp>
      <p:sp>
        <p:nvSpPr>
          <p:cNvPr id="5123" name="Text Box 3"/>
          <p:cNvSpPr txBox="1">
            <a:spLocks noChangeArrowheads="1"/>
          </p:cNvSpPr>
          <p:nvPr/>
        </p:nvSpPr>
        <p:spPr bwMode="auto">
          <a:xfrm>
            <a:off x="334107" y="1052513"/>
            <a:ext cx="11306907" cy="5262979"/>
          </a:xfrm>
          <a:prstGeom prst="rect">
            <a:avLst/>
          </a:prstGeom>
          <a:solidFill>
            <a:schemeClr val="bg1"/>
          </a:solidFill>
          <a:ln w="9525">
            <a:solidFill>
              <a:schemeClr val="tx1"/>
            </a:solidFill>
            <a:miter lim="800000"/>
            <a:headEnd/>
            <a:tailEnd/>
          </a:ln>
          <a:effectLst/>
        </p:spPr>
        <p:txBody>
          <a:bodyPr wrap="square">
            <a:spAutoFit/>
          </a:bodyPr>
          <a:lstStyle/>
          <a:p>
            <a:pPr algn="ctr">
              <a:spcBef>
                <a:spcPct val="50000"/>
              </a:spcBef>
            </a:pPr>
            <a:r>
              <a:rPr lang="cs-CZ" altLang="cs-CZ" sz="3200" dirty="0"/>
              <a:t>PATHOGENESIS </a:t>
            </a:r>
          </a:p>
          <a:p>
            <a:pPr>
              <a:spcBef>
                <a:spcPct val="50000"/>
              </a:spcBef>
              <a:buFontTx/>
              <a:buChar char="•"/>
            </a:pPr>
            <a:r>
              <a:rPr lang="cs-CZ" altLang="cs-CZ" sz="3200" dirty="0"/>
              <a:t> </a:t>
            </a:r>
            <a:r>
              <a:rPr lang="cs-CZ" altLang="cs-CZ" sz="3200" dirty="0" err="1">
                <a:solidFill>
                  <a:srgbClr val="0000FF"/>
                </a:solidFill>
              </a:rPr>
              <a:t>routes</a:t>
            </a:r>
            <a:r>
              <a:rPr lang="cs-CZ" altLang="cs-CZ" sz="3200" dirty="0"/>
              <a:t> – </a:t>
            </a:r>
            <a:r>
              <a:rPr lang="cs-CZ" altLang="cs-CZ" sz="3200" dirty="0" err="1"/>
              <a:t>blood</a:t>
            </a:r>
            <a:r>
              <a:rPr lang="cs-CZ" altLang="cs-CZ" sz="3200" dirty="0"/>
              <a:t> </a:t>
            </a:r>
            <a:r>
              <a:rPr lang="cs-CZ" altLang="cs-CZ" sz="3200" dirty="0" err="1"/>
              <a:t>stream</a:t>
            </a:r>
            <a:r>
              <a:rPr lang="cs-CZ" altLang="cs-CZ" sz="3200" dirty="0"/>
              <a:t>, per </a:t>
            </a:r>
            <a:r>
              <a:rPr lang="cs-CZ" altLang="cs-CZ" sz="3200" dirty="0" err="1"/>
              <a:t>continuatem</a:t>
            </a:r>
            <a:endParaRPr lang="cs-CZ" altLang="cs-CZ" sz="3200" dirty="0"/>
          </a:p>
          <a:p>
            <a:pPr>
              <a:spcBef>
                <a:spcPct val="50000"/>
              </a:spcBef>
              <a:buFontTx/>
              <a:buChar char="•"/>
            </a:pPr>
            <a:r>
              <a:rPr lang="cs-CZ" altLang="cs-CZ" sz="3200" dirty="0"/>
              <a:t> </a:t>
            </a:r>
            <a:r>
              <a:rPr lang="cs-CZ" altLang="cs-CZ" sz="3200" dirty="0" err="1">
                <a:solidFill>
                  <a:srgbClr val="0000FF"/>
                </a:solidFill>
              </a:rPr>
              <a:t>primary</a:t>
            </a:r>
            <a:r>
              <a:rPr lang="cs-CZ" altLang="cs-CZ" sz="3200" dirty="0"/>
              <a:t> </a:t>
            </a:r>
            <a:r>
              <a:rPr lang="cs-CZ" altLang="cs-CZ" sz="3200" dirty="0" err="1"/>
              <a:t>or</a:t>
            </a:r>
            <a:r>
              <a:rPr lang="cs-CZ" altLang="cs-CZ" sz="3200" dirty="0"/>
              <a:t> </a:t>
            </a:r>
            <a:r>
              <a:rPr lang="cs-CZ" altLang="cs-CZ" sz="3200" dirty="0" err="1">
                <a:solidFill>
                  <a:srgbClr val="0000FF"/>
                </a:solidFill>
              </a:rPr>
              <a:t>secondary</a:t>
            </a:r>
            <a:r>
              <a:rPr lang="cs-CZ" altLang="cs-CZ" sz="3200" dirty="0"/>
              <a:t> (</a:t>
            </a:r>
            <a:r>
              <a:rPr lang="cs-CZ" altLang="cs-CZ" sz="3200" dirty="0" err="1"/>
              <a:t>complication</a:t>
            </a:r>
            <a:r>
              <a:rPr lang="cs-CZ" altLang="cs-CZ" sz="3200" dirty="0"/>
              <a:t> </a:t>
            </a:r>
            <a:r>
              <a:rPr lang="cs-CZ" altLang="cs-CZ" sz="3200" dirty="0" err="1"/>
              <a:t>of</a:t>
            </a:r>
            <a:r>
              <a:rPr lang="cs-CZ" altLang="cs-CZ" sz="3200" dirty="0"/>
              <a:t> </a:t>
            </a:r>
            <a:r>
              <a:rPr lang="cs-CZ" altLang="cs-CZ" sz="3200" dirty="0" err="1"/>
              <a:t>other</a:t>
            </a:r>
            <a:r>
              <a:rPr lang="cs-CZ" altLang="cs-CZ" sz="3200" dirty="0"/>
              <a:t> </a:t>
            </a:r>
            <a:r>
              <a:rPr lang="cs-CZ" altLang="cs-CZ" sz="3200" dirty="0" err="1"/>
              <a:t>infections</a:t>
            </a:r>
            <a:r>
              <a:rPr lang="cs-CZ" altLang="cs-CZ" sz="3200" dirty="0"/>
              <a:t>) </a:t>
            </a:r>
          </a:p>
          <a:p>
            <a:pPr>
              <a:spcBef>
                <a:spcPct val="50000"/>
              </a:spcBef>
              <a:buFontTx/>
              <a:buChar char="•"/>
            </a:pPr>
            <a:r>
              <a:rPr lang="cs-CZ" altLang="cs-CZ" sz="3200" dirty="0"/>
              <a:t> </a:t>
            </a:r>
            <a:r>
              <a:rPr lang="cs-CZ" altLang="cs-CZ" sz="3200" dirty="0" err="1">
                <a:solidFill>
                  <a:srgbClr val="0000FF"/>
                </a:solidFill>
              </a:rPr>
              <a:t>children</a:t>
            </a:r>
            <a:r>
              <a:rPr lang="cs-CZ" altLang="cs-CZ" sz="3200" dirty="0">
                <a:solidFill>
                  <a:srgbClr val="0000FF"/>
                </a:solidFill>
              </a:rPr>
              <a:t> </a:t>
            </a:r>
            <a:r>
              <a:rPr lang="cs-CZ" altLang="cs-CZ" sz="3200" dirty="0"/>
              <a:t>– </a:t>
            </a:r>
            <a:r>
              <a:rPr lang="cs-CZ" altLang="cs-CZ" sz="3200" dirty="0" err="1"/>
              <a:t>often</a:t>
            </a:r>
            <a:r>
              <a:rPr lang="cs-CZ" altLang="cs-CZ" sz="3200" dirty="0"/>
              <a:t> </a:t>
            </a:r>
            <a:r>
              <a:rPr lang="cs-CZ" altLang="cs-CZ" sz="3200" dirty="0" err="1">
                <a:solidFill>
                  <a:srgbClr val="0000FF"/>
                </a:solidFill>
              </a:rPr>
              <a:t>primary</a:t>
            </a:r>
            <a:r>
              <a:rPr lang="cs-CZ" altLang="cs-CZ" sz="3200" dirty="0">
                <a:solidFill>
                  <a:srgbClr val="0000FF"/>
                </a:solidFill>
              </a:rPr>
              <a:t> meningitis</a:t>
            </a:r>
            <a:r>
              <a:rPr lang="cs-CZ" altLang="cs-CZ" sz="3200" dirty="0"/>
              <a:t> </a:t>
            </a:r>
            <a:r>
              <a:rPr lang="cs-CZ" altLang="cs-CZ" sz="3200" dirty="0" err="1"/>
              <a:t>trough</a:t>
            </a:r>
            <a:r>
              <a:rPr lang="cs-CZ" altLang="cs-CZ" sz="3200" dirty="0"/>
              <a:t> </a:t>
            </a:r>
            <a:r>
              <a:rPr lang="cs-CZ" altLang="cs-CZ" sz="3200" dirty="0" err="1"/>
              <a:t>the</a:t>
            </a:r>
            <a:r>
              <a:rPr lang="cs-CZ" altLang="cs-CZ" sz="3200" dirty="0"/>
              <a:t> </a:t>
            </a:r>
            <a:r>
              <a:rPr lang="cs-CZ" altLang="cs-CZ" sz="3200" dirty="0" err="1"/>
              <a:t>blood</a:t>
            </a:r>
            <a:r>
              <a:rPr lang="cs-CZ" altLang="cs-CZ" sz="3200" dirty="0"/>
              <a:t> </a:t>
            </a:r>
            <a:r>
              <a:rPr lang="cs-CZ" altLang="cs-CZ" sz="3200" dirty="0" err="1"/>
              <a:t>stream</a:t>
            </a:r>
            <a:r>
              <a:rPr lang="cs-CZ" altLang="cs-CZ" sz="3200" dirty="0"/>
              <a:t>, </a:t>
            </a:r>
            <a:r>
              <a:rPr lang="cs-CZ" altLang="cs-CZ" sz="3200" dirty="0" err="1"/>
              <a:t>bacteremia</a:t>
            </a:r>
            <a:r>
              <a:rPr lang="cs-CZ" altLang="cs-CZ" sz="3200" dirty="0"/>
              <a:t> </a:t>
            </a:r>
            <a:r>
              <a:rPr lang="cs-CZ" altLang="cs-CZ" sz="3200" dirty="0" err="1"/>
              <a:t>occurs</a:t>
            </a:r>
            <a:r>
              <a:rPr lang="cs-CZ" altLang="cs-CZ" sz="3200" dirty="0"/>
              <a:t> prior to </a:t>
            </a:r>
            <a:r>
              <a:rPr lang="cs-CZ" altLang="cs-CZ" sz="3200" dirty="0" err="1"/>
              <a:t>developing</a:t>
            </a:r>
            <a:r>
              <a:rPr lang="cs-CZ" altLang="cs-CZ" sz="3200" dirty="0"/>
              <a:t> meningitis</a:t>
            </a:r>
          </a:p>
          <a:p>
            <a:pPr>
              <a:spcBef>
                <a:spcPct val="50000"/>
              </a:spcBef>
              <a:buFontTx/>
              <a:buChar char="•"/>
            </a:pPr>
            <a:r>
              <a:rPr lang="cs-CZ" altLang="cs-CZ" sz="3200" dirty="0"/>
              <a:t> </a:t>
            </a:r>
            <a:r>
              <a:rPr lang="cs-CZ" altLang="cs-CZ" sz="3200" dirty="0" err="1">
                <a:solidFill>
                  <a:srgbClr val="0000FF"/>
                </a:solidFill>
              </a:rPr>
              <a:t>secondary</a:t>
            </a:r>
            <a:r>
              <a:rPr lang="cs-CZ" altLang="cs-CZ" sz="3200" dirty="0">
                <a:solidFill>
                  <a:srgbClr val="0000FF"/>
                </a:solidFill>
              </a:rPr>
              <a:t> </a:t>
            </a:r>
            <a:r>
              <a:rPr lang="cs-CZ" altLang="cs-CZ" sz="3200" dirty="0"/>
              <a:t>– </a:t>
            </a:r>
            <a:r>
              <a:rPr lang="cs-CZ" altLang="cs-CZ" sz="3200" dirty="0" err="1"/>
              <a:t>when</a:t>
            </a:r>
            <a:r>
              <a:rPr lang="cs-CZ" altLang="cs-CZ" sz="3200" dirty="0"/>
              <a:t> </a:t>
            </a:r>
            <a:r>
              <a:rPr lang="cs-CZ" altLang="cs-CZ" sz="3200" dirty="0" err="1"/>
              <a:t>bacteria</a:t>
            </a:r>
            <a:r>
              <a:rPr lang="cs-CZ" altLang="cs-CZ" sz="3200" dirty="0"/>
              <a:t> </a:t>
            </a:r>
            <a:r>
              <a:rPr lang="cs-CZ" altLang="cs-CZ" sz="3200" dirty="0" err="1"/>
              <a:t>penetrate</a:t>
            </a:r>
            <a:r>
              <a:rPr lang="cs-CZ" altLang="cs-CZ" sz="3200" dirty="0"/>
              <a:t> </a:t>
            </a:r>
            <a:r>
              <a:rPr lang="cs-CZ" altLang="cs-CZ" sz="3200" dirty="0" err="1"/>
              <a:t>from</a:t>
            </a:r>
            <a:r>
              <a:rPr lang="cs-CZ" altLang="cs-CZ" sz="3200" dirty="0"/>
              <a:t> </a:t>
            </a:r>
            <a:r>
              <a:rPr lang="cs-CZ" altLang="cs-CZ" sz="3200" dirty="0" err="1"/>
              <a:t>the</a:t>
            </a:r>
            <a:r>
              <a:rPr lang="cs-CZ" altLang="cs-CZ" sz="3200" dirty="0"/>
              <a:t> </a:t>
            </a:r>
            <a:r>
              <a:rPr lang="cs-CZ" altLang="cs-CZ" sz="3200" dirty="0" err="1"/>
              <a:t>adjancet</a:t>
            </a:r>
            <a:r>
              <a:rPr lang="cs-CZ" altLang="cs-CZ" sz="3200" dirty="0"/>
              <a:t> </a:t>
            </a:r>
            <a:r>
              <a:rPr lang="cs-CZ" altLang="cs-CZ" sz="3200" dirty="0" err="1"/>
              <a:t>cavities</a:t>
            </a:r>
            <a:r>
              <a:rPr lang="cs-CZ" altLang="cs-CZ" sz="3200" dirty="0"/>
              <a:t> (</a:t>
            </a:r>
            <a:r>
              <a:rPr lang="cs-CZ" altLang="cs-CZ" sz="3200" dirty="0" err="1"/>
              <a:t>paranasal</a:t>
            </a:r>
            <a:r>
              <a:rPr lang="cs-CZ" altLang="cs-CZ" sz="3200" dirty="0"/>
              <a:t>, otitis media, </a:t>
            </a:r>
            <a:r>
              <a:rPr lang="cs-CZ" altLang="cs-CZ" sz="3200" dirty="0" err="1"/>
              <a:t>mastoitidis</a:t>
            </a:r>
            <a:r>
              <a:rPr lang="cs-CZ" altLang="cs-CZ" sz="3200" dirty="0"/>
              <a:t>)</a:t>
            </a:r>
          </a:p>
          <a:p>
            <a:pPr>
              <a:spcBef>
                <a:spcPct val="50000"/>
              </a:spcBef>
            </a:pPr>
            <a:endParaRPr lang="cs-CZ" altLang="cs-CZ" sz="3200" dirty="0"/>
          </a:p>
        </p:txBody>
      </p:sp>
    </p:spTree>
    <p:extLst>
      <p:ext uri="{BB962C8B-B14F-4D97-AF65-F5344CB8AC3E}">
        <p14:creationId xmlns:p14="http://schemas.microsoft.com/office/powerpoint/2010/main" val="172140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2">
                                            <p:bg/>
                                          </p:spTgt>
                                        </p:tgtEl>
                                        <p:attrNameLst>
                                          <p:attrName>style.visibility</p:attrName>
                                        </p:attrNameLst>
                                      </p:cBhvr>
                                      <p:to>
                                        <p:strVal val="visible"/>
                                      </p:to>
                                    </p:set>
                                    <p:anim calcmode="lin" valueType="num">
                                      <p:cBhvr additive="base">
                                        <p:cTn id="7" dur="500" fill="hold"/>
                                        <p:tgtEl>
                                          <p:spTgt spid="512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122">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2">
                                            <p:txEl>
                                              <p:pRg st="0" end="0"/>
                                            </p:txEl>
                                          </p:spTgt>
                                        </p:tgtEl>
                                        <p:attrNameLst>
                                          <p:attrName>style.visibility</p:attrName>
                                        </p:attrNameLst>
                                      </p:cBhvr>
                                      <p:to>
                                        <p:strVal val="visible"/>
                                      </p:to>
                                    </p:set>
                                    <p:anim calcmode="lin" valueType="num">
                                      <p:cBhvr additive="base">
                                        <p:cTn id="13" dur="500" fill="hold"/>
                                        <p:tgtEl>
                                          <p:spTgt spid="512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3">
                                            <p:bg/>
                                          </p:spTgt>
                                        </p:tgtEl>
                                        <p:attrNameLst>
                                          <p:attrName>style.visibility</p:attrName>
                                        </p:attrNameLst>
                                      </p:cBhvr>
                                      <p:to>
                                        <p:strVal val="visible"/>
                                      </p:to>
                                    </p:set>
                                    <p:anim calcmode="lin" valueType="num">
                                      <p:cBhvr additive="base">
                                        <p:cTn id="19" dur="500" fill="hold"/>
                                        <p:tgtEl>
                                          <p:spTgt spid="5123">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5123">
                                            <p:bg/>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3">
                                            <p:txEl>
                                              <p:pRg st="0" end="0"/>
                                            </p:txEl>
                                          </p:spTgt>
                                        </p:tgtEl>
                                        <p:attrNameLst>
                                          <p:attrName>style.visibility</p:attrName>
                                        </p:attrNameLst>
                                      </p:cBhvr>
                                      <p:to>
                                        <p:strVal val="visible"/>
                                      </p:to>
                                    </p:set>
                                    <p:anim calcmode="lin" valueType="num">
                                      <p:cBhvr additive="base">
                                        <p:cTn id="25"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23">
                                            <p:txEl>
                                              <p:pRg st="1" end="1"/>
                                            </p:txEl>
                                          </p:spTgt>
                                        </p:tgtEl>
                                        <p:attrNameLst>
                                          <p:attrName>style.visibility</p:attrName>
                                        </p:attrNameLst>
                                      </p:cBhvr>
                                      <p:to>
                                        <p:strVal val="visible"/>
                                      </p:to>
                                    </p:set>
                                    <p:anim calcmode="lin" valueType="num">
                                      <p:cBhvr additive="base">
                                        <p:cTn id="31" dur="5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123">
                                            <p:txEl>
                                              <p:pRg st="2" end="2"/>
                                            </p:txEl>
                                          </p:spTgt>
                                        </p:tgtEl>
                                        <p:attrNameLst>
                                          <p:attrName>style.visibility</p:attrName>
                                        </p:attrNameLst>
                                      </p:cBhvr>
                                      <p:to>
                                        <p:strVal val="visible"/>
                                      </p:to>
                                    </p:set>
                                    <p:anim calcmode="lin" valueType="num">
                                      <p:cBhvr additive="base">
                                        <p:cTn id="37"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123">
                                            <p:txEl>
                                              <p:pRg st="3" end="3"/>
                                            </p:txEl>
                                          </p:spTgt>
                                        </p:tgtEl>
                                        <p:attrNameLst>
                                          <p:attrName>style.visibility</p:attrName>
                                        </p:attrNameLst>
                                      </p:cBhvr>
                                      <p:to>
                                        <p:strVal val="visible"/>
                                      </p:to>
                                    </p:set>
                                    <p:anim calcmode="lin" valueType="num">
                                      <p:cBhvr additive="base">
                                        <p:cTn id="43" dur="500" fill="hold"/>
                                        <p:tgtEl>
                                          <p:spTgt spid="5123">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123">
                                            <p:txEl>
                                              <p:pRg st="4" end="4"/>
                                            </p:txEl>
                                          </p:spTgt>
                                        </p:tgtEl>
                                        <p:attrNameLst>
                                          <p:attrName>style.visibility</p:attrName>
                                        </p:attrNameLst>
                                      </p:cBhvr>
                                      <p:to>
                                        <p:strVal val="visible"/>
                                      </p:to>
                                    </p:set>
                                    <p:anim calcmode="lin" valueType="num">
                                      <p:cBhvr additive="base">
                                        <p:cTn id="49" dur="500" fill="hold"/>
                                        <p:tgtEl>
                                          <p:spTgt spid="5123">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1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animBg="1"/>
      <p:bldP spid="5123"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457200" y="260351"/>
            <a:ext cx="11245362" cy="588963"/>
          </a:xfrm>
          <a:prstGeom prst="rect">
            <a:avLst/>
          </a:prstGeom>
          <a:solidFill>
            <a:schemeClr val="bg1"/>
          </a:solidFill>
          <a:ln w="9525">
            <a:solidFill>
              <a:schemeClr val="tx1"/>
            </a:solidFill>
            <a:miter lim="800000"/>
            <a:headEnd/>
            <a:tailEnd/>
          </a:ln>
          <a:effectLst/>
        </p:spPr>
        <p:txBody>
          <a:bodyPr wrap="square">
            <a:spAutoFit/>
          </a:bodyPr>
          <a:lstStyle/>
          <a:p>
            <a:pPr algn="ctr">
              <a:spcBef>
                <a:spcPct val="50000"/>
              </a:spcBef>
            </a:pPr>
            <a:r>
              <a:rPr lang="cs-CZ" altLang="cs-CZ" sz="3200"/>
              <a:t>Purulent (suppurative, bacterial) meningitis</a:t>
            </a:r>
          </a:p>
        </p:txBody>
      </p:sp>
      <p:sp>
        <p:nvSpPr>
          <p:cNvPr id="6147" name="Text Box 3"/>
          <p:cNvSpPr txBox="1">
            <a:spLocks noChangeArrowheads="1"/>
          </p:cNvSpPr>
          <p:nvPr/>
        </p:nvSpPr>
        <p:spPr bwMode="auto">
          <a:xfrm>
            <a:off x="457200" y="1052513"/>
            <a:ext cx="11245362" cy="4524315"/>
          </a:xfrm>
          <a:prstGeom prst="rect">
            <a:avLst/>
          </a:prstGeom>
          <a:solidFill>
            <a:schemeClr val="bg1"/>
          </a:solidFill>
          <a:ln w="9525">
            <a:solidFill>
              <a:schemeClr val="tx1"/>
            </a:solidFill>
            <a:miter lim="800000"/>
            <a:headEnd/>
            <a:tailEnd/>
          </a:ln>
          <a:effectLst/>
        </p:spPr>
        <p:txBody>
          <a:bodyPr wrap="square">
            <a:spAutoFit/>
          </a:bodyPr>
          <a:lstStyle/>
          <a:p>
            <a:pPr algn="ctr">
              <a:spcBef>
                <a:spcPct val="50000"/>
              </a:spcBef>
            </a:pPr>
            <a:r>
              <a:rPr lang="cs-CZ" altLang="cs-CZ" sz="2400" dirty="0"/>
              <a:t>DIAGNOSIS </a:t>
            </a:r>
          </a:p>
          <a:p>
            <a:pPr>
              <a:spcBef>
                <a:spcPct val="50000"/>
              </a:spcBef>
            </a:pPr>
            <a:r>
              <a:rPr lang="cs-CZ" altLang="cs-CZ" sz="2400" dirty="0" err="1">
                <a:solidFill>
                  <a:srgbClr val="0000FF"/>
                </a:solidFill>
              </a:rPr>
              <a:t>Microbiological</a:t>
            </a:r>
            <a:r>
              <a:rPr lang="cs-CZ" altLang="cs-CZ" sz="2400" dirty="0">
                <a:solidFill>
                  <a:srgbClr val="0000FF"/>
                </a:solidFill>
              </a:rPr>
              <a:t> </a:t>
            </a:r>
            <a:r>
              <a:rPr lang="cs-CZ" altLang="cs-CZ" sz="2400" dirty="0" err="1">
                <a:solidFill>
                  <a:srgbClr val="0000FF"/>
                </a:solidFill>
              </a:rPr>
              <a:t>examination</a:t>
            </a:r>
            <a:r>
              <a:rPr lang="cs-CZ" altLang="cs-CZ" sz="2400" dirty="0">
                <a:solidFill>
                  <a:srgbClr val="0000FF"/>
                </a:solidFill>
              </a:rPr>
              <a:t> </a:t>
            </a:r>
            <a:r>
              <a:rPr lang="cs-CZ" altLang="cs-CZ" sz="2400" dirty="0" err="1"/>
              <a:t>of</a:t>
            </a:r>
            <a:r>
              <a:rPr lang="cs-CZ" altLang="cs-CZ" sz="2400" dirty="0"/>
              <a:t> </a:t>
            </a:r>
            <a:r>
              <a:rPr lang="cs-CZ" altLang="cs-CZ" sz="2400" dirty="0" err="1">
                <a:solidFill>
                  <a:srgbClr val="0000FF"/>
                </a:solidFill>
              </a:rPr>
              <a:t>cerebrospinal</a:t>
            </a:r>
            <a:r>
              <a:rPr lang="cs-CZ" altLang="cs-CZ" sz="2400" dirty="0">
                <a:solidFill>
                  <a:srgbClr val="0000FF"/>
                </a:solidFill>
              </a:rPr>
              <a:t> fluid</a:t>
            </a:r>
            <a:r>
              <a:rPr lang="cs-CZ" altLang="cs-CZ" sz="2400" dirty="0"/>
              <a:t> (CSF) </a:t>
            </a:r>
            <a:r>
              <a:rPr lang="cs-CZ" altLang="cs-CZ" sz="2400" dirty="0" err="1"/>
              <a:t>is</a:t>
            </a:r>
            <a:r>
              <a:rPr lang="cs-CZ" altLang="cs-CZ" sz="2400" dirty="0"/>
              <a:t> </a:t>
            </a:r>
            <a:r>
              <a:rPr lang="cs-CZ" altLang="cs-CZ" sz="2400" b="1" dirty="0" err="1"/>
              <a:t>crucial</a:t>
            </a:r>
            <a:r>
              <a:rPr lang="cs-CZ" altLang="cs-CZ" sz="2400" b="1" dirty="0"/>
              <a:t> to dg </a:t>
            </a:r>
            <a:r>
              <a:rPr lang="cs-CZ" altLang="cs-CZ" sz="2400" b="1" dirty="0" err="1"/>
              <a:t>the</a:t>
            </a:r>
            <a:r>
              <a:rPr lang="cs-CZ" altLang="cs-CZ" sz="2400" b="1" dirty="0"/>
              <a:t> </a:t>
            </a:r>
            <a:r>
              <a:rPr lang="cs-CZ" altLang="cs-CZ" sz="2400" b="1" dirty="0" err="1"/>
              <a:t>infection</a:t>
            </a:r>
            <a:r>
              <a:rPr lang="cs-CZ" altLang="cs-CZ" sz="2400" dirty="0"/>
              <a:t>:</a:t>
            </a:r>
          </a:p>
          <a:p>
            <a:pPr>
              <a:spcBef>
                <a:spcPct val="50000"/>
              </a:spcBef>
              <a:buFontTx/>
              <a:buChar char="•"/>
            </a:pPr>
            <a:r>
              <a:rPr lang="cs-CZ" altLang="cs-CZ" sz="2400" dirty="0"/>
              <a:t> </a:t>
            </a:r>
            <a:r>
              <a:rPr lang="cs-CZ" altLang="cs-CZ" sz="2400" dirty="0" err="1">
                <a:solidFill>
                  <a:srgbClr val="0000FF"/>
                </a:solidFill>
              </a:rPr>
              <a:t>microscopy</a:t>
            </a:r>
            <a:r>
              <a:rPr lang="cs-CZ" altLang="cs-CZ" sz="2400" dirty="0">
                <a:solidFill>
                  <a:srgbClr val="0000FF"/>
                </a:solidFill>
              </a:rPr>
              <a:t> </a:t>
            </a:r>
            <a:r>
              <a:rPr lang="cs-CZ" altLang="cs-CZ" sz="2400" dirty="0"/>
              <a:t>– Gram </a:t>
            </a:r>
            <a:r>
              <a:rPr lang="cs-CZ" altLang="cs-CZ" sz="2400" dirty="0" err="1"/>
              <a:t>or</a:t>
            </a:r>
            <a:r>
              <a:rPr lang="cs-CZ" altLang="cs-CZ" sz="2400" dirty="0"/>
              <a:t> </a:t>
            </a:r>
            <a:r>
              <a:rPr lang="cs-CZ" altLang="cs-CZ" sz="2400" dirty="0" err="1"/>
              <a:t>another</a:t>
            </a:r>
            <a:r>
              <a:rPr lang="cs-CZ" altLang="cs-CZ" sz="2400" dirty="0"/>
              <a:t> </a:t>
            </a:r>
            <a:r>
              <a:rPr lang="cs-CZ" altLang="cs-CZ" sz="2400" dirty="0" err="1"/>
              <a:t>staining</a:t>
            </a:r>
            <a:r>
              <a:rPr lang="cs-CZ" altLang="cs-CZ" sz="2400" dirty="0"/>
              <a:t> </a:t>
            </a:r>
            <a:r>
              <a:rPr lang="cs-CZ" altLang="cs-CZ" sz="2400" dirty="0" err="1"/>
              <a:t>procedure</a:t>
            </a:r>
            <a:r>
              <a:rPr lang="cs-CZ" altLang="cs-CZ" sz="2400" dirty="0"/>
              <a:t> </a:t>
            </a:r>
          </a:p>
          <a:p>
            <a:pPr>
              <a:spcBef>
                <a:spcPct val="50000"/>
              </a:spcBef>
              <a:buFontTx/>
              <a:buChar char="•"/>
            </a:pPr>
            <a:r>
              <a:rPr lang="cs-CZ" altLang="cs-CZ" sz="2400" dirty="0"/>
              <a:t> </a:t>
            </a:r>
            <a:r>
              <a:rPr lang="cs-CZ" altLang="cs-CZ" sz="2400" dirty="0" err="1">
                <a:solidFill>
                  <a:srgbClr val="0000FF"/>
                </a:solidFill>
              </a:rPr>
              <a:t>culture</a:t>
            </a:r>
            <a:r>
              <a:rPr lang="cs-CZ" altLang="cs-CZ" sz="2400" dirty="0"/>
              <a:t> – </a:t>
            </a:r>
            <a:r>
              <a:rPr lang="cs-CZ" altLang="cs-CZ" sz="2400" dirty="0" err="1"/>
              <a:t>enriched</a:t>
            </a:r>
            <a:r>
              <a:rPr lang="cs-CZ" altLang="cs-CZ" sz="2400" dirty="0"/>
              <a:t> and </a:t>
            </a:r>
            <a:r>
              <a:rPr lang="cs-CZ" altLang="cs-CZ" sz="2400" dirty="0" err="1"/>
              <a:t>diagnostic</a:t>
            </a:r>
            <a:r>
              <a:rPr lang="cs-CZ" altLang="cs-CZ" sz="2400" dirty="0"/>
              <a:t> </a:t>
            </a:r>
            <a:r>
              <a:rPr lang="cs-CZ" altLang="cs-CZ" sz="2400" dirty="0" err="1"/>
              <a:t>culture</a:t>
            </a:r>
            <a:r>
              <a:rPr lang="cs-CZ" altLang="cs-CZ" sz="2400" dirty="0"/>
              <a:t> media (</a:t>
            </a:r>
            <a:r>
              <a:rPr lang="cs-CZ" altLang="cs-CZ" sz="2400" dirty="0" err="1"/>
              <a:t>liquid</a:t>
            </a:r>
            <a:r>
              <a:rPr lang="cs-CZ" altLang="cs-CZ" sz="2400" dirty="0"/>
              <a:t> </a:t>
            </a:r>
            <a:r>
              <a:rPr lang="cs-CZ" altLang="cs-CZ" sz="2400" dirty="0" err="1"/>
              <a:t>culture</a:t>
            </a:r>
            <a:r>
              <a:rPr lang="cs-CZ" altLang="cs-CZ" sz="2400" dirty="0"/>
              <a:t> media to </a:t>
            </a:r>
            <a:r>
              <a:rPr lang="cs-CZ" altLang="cs-CZ" sz="2400" dirty="0" err="1"/>
              <a:t>enhance</a:t>
            </a:r>
            <a:r>
              <a:rPr lang="cs-CZ" altLang="cs-CZ" sz="2400" dirty="0"/>
              <a:t> </a:t>
            </a:r>
            <a:r>
              <a:rPr lang="cs-CZ" altLang="cs-CZ" sz="2400" dirty="0" err="1"/>
              <a:t>the</a:t>
            </a:r>
            <a:r>
              <a:rPr lang="cs-CZ" altLang="cs-CZ" sz="2400" dirty="0"/>
              <a:t> </a:t>
            </a:r>
            <a:r>
              <a:rPr lang="cs-CZ" altLang="cs-CZ" sz="2400" dirty="0" err="1"/>
              <a:t>growth</a:t>
            </a:r>
            <a:r>
              <a:rPr lang="cs-CZ" altLang="cs-CZ" sz="2400" dirty="0"/>
              <a:t>)</a:t>
            </a:r>
          </a:p>
          <a:p>
            <a:pPr>
              <a:spcBef>
                <a:spcPct val="50000"/>
              </a:spcBef>
              <a:buFontTx/>
              <a:buChar char="•"/>
            </a:pPr>
            <a:r>
              <a:rPr lang="cs-CZ" altLang="cs-CZ" sz="2400" dirty="0">
                <a:solidFill>
                  <a:srgbClr val="0000FF"/>
                </a:solidFill>
              </a:rPr>
              <a:t> </a:t>
            </a:r>
            <a:r>
              <a:rPr lang="cs-CZ" altLang="cs-CZ" sz="2400" dirty="0" err="1">
                <a:solidFill>
                  <a:srgbClr val="0000FF"/>
                </a:solidFill>
              </a:rPr>
              <a:t>cultivation</a:t>
            </a:r>
            <a:r>
              <a:rPr lang="cs-CZ" altLang="cs-CZ" sz="2400" dirty="0">
                <a:solidFill>
                  <a:srgbClr val="0000FF"/>
                </a:solidFill>
              </a:rPr>
              <a:t> free </a:t>
            </a:r>
            <a:r>
              <a:rPr lang="cs-CZ" altLang="cs-CZ" sz="2400" dirty="0" err="1">
                <a:solidFill>
                  <a:srgbClr val="0000FF"/>
                </a:solidFill>
              </a:rPr>
              <a:t>methods</a:t>
            </a:r>
            <a:r>
              <a:rPr lang="cs-CZ" altLang="cs-CZ" sz="2400" dirty="0"/>
              <a:t> – </a:t>
            </a:r>
            <a:r>
              <a:rPr lang="cs-CZ" altLang="cs-CZ" sz="2400" dirty="0" err="1"/>
              <a:t>e.g</a:t>
            </a:r>
            <a:r>
              <a:rPr lang="cs-CZ" altLang="cs-CZ" sz="2400" dirty="0"/>
              <a:t>. </a:t>
            </a:r>
            <a:r>
              <a:rPr lang="cs-CZ" altLang="cs-CZ" sz="2400" b="1" dirty="0"/>
              <a:t>PCR,</a:t>
            </a:r>
            <a:r>
              <a:rPr lang="cs-CZ" altLang="cs-CZ" sz="2400" dirty="0"/>
              <a:t> </a:t>
            </a:r>
            <a:r>
              <a:rPr lang="cs-CZ" altLang="cs-CZ" sz="2400" dirty="0" err="1"/>
              <a:t>agglutination</a:t>
            </a:r>
            <a:r>
              <a:rPr lang="cs-CZ" altLang="cs-CZ" sz="2400" dirty="0"/>
              <a:t> </a:t>
            </a:r>
            <a:r>
              <a:rPr lang="cs-CZ" altLang="cs-CZ" sz="2400" dirty="0" err="1"/>
              <a:t>of</a:t>
            </a:r>
            <a:r>
              <a:rPr lang="cs-CZ" altLang="cs-CZ" sz="2400" dirty="0"/>
              <a:t> CSF </a:t>
            </a:r>
            <a:r>
              <a:rPr lang="cs-CZ" altLang="cs-CZ" sz="2400" dirty="0" err="1"/>
              <a:t>with</a:t>
            </a:r>
            <a:r>
              <a:rPr lang="cs-CZ" altLang="cs-CZ" sz="2400" dirty="0"/>
              <a:t> most </a:t>
            </a:r>
            <a:r>
              <a:rPr lang="cs-CZ" altLang="cs-CZ" sz="2400" dirty="0" err="1"/>
              <a:t>prevalent</a:t>
            </a:r>
            <a:r>
              <a:rPr lang="cs-CZ" altLang="cs-CZ" sz="2400" dirty="0"/>
              <a:t> </a:t>
            </a:r>
            <a:r>
              <a:rPr lang="cs-CZ" altLang="cs-CZ" sz="2400" dirty="0" err="1"/>
              <a:t>bacterial</a:t>
            </a:r>
            <a:r>
              <a:rPr lang="cs-CZ" altLang="cs-CZ" sz="2400" dirty="0"/>
              <a:t> </a:t>
            </a:r>
            <a:r>
              <a:rPr lang="cs-CZ" altLang="cs-CZ" sz="2400" dirty="0" err="1"/>
              <a:t>agents</a:t>
            </a:r>
            <a:endParaRPr lang="cs-CZ" altLang="cs-CZ" sz="2400" dirty="0"/>
          </a:p>
          <a:p>
            <a:pPr>
              <a:spcBef>
                <a:spcPct val="50000"/>
              </a:spcBef>
              <a:buFontTx/>
              <a:buChar char="•"/>
            </a:pPr>
            <a:r>
              <a:rPr lang="cs-CZ" altLang="cs-CZ" sz="2400" dirty="0"/>
              <a:t> </a:t>
            </a:r>
            <a:r>
              <a:rPr lang="cs-CZ" altLang="cs-CZ" sz="2400" dirty="0" err="1">
                <a:solidFill>
                  <a:srgbClr val="0000FF"/>
                </a:solidFill>
              </a:rPr>
              <a:t>hemoculture</a:t>
            </a:r>
            <a:endParaRPr lang="cs-CZ" altLang="cs-CZ" sz="2400" dirty="0">
              <a:solidFill>
                <a:srgbClr val="0000FF"/>
              </a:solidFill>
            </a:endParaRPr>
          </a:p>
          <a:p>
            <a:pPr>
              <a:spcBef>
                <a:spcPct val="50000"/>
              </a:spcBef>
            </a:pPr>
            <a:r>
              <a:rPr lang="cs-CZ" altLang="cs-CZ" sz="2400" dirty="0" err="1"/>
              <a:t>Searching</a:t>
            </a:r>
            <a:r>
              <a:rPr lang="cs-CZ" altLang="cs-CZ" sz="2400" dirty="0"/>
              <a:t> </a:t>
            </a:r>
            <a:r>
              <a:rPr lang="cs-CZ" altLang="cs-CZ" sz="2400" dirty="0" err="1"/>
              <a:t>for</a:t>
            </a:r>
            <a:r>
              <a:rPr lang="cs-CZ" altLang="cs-CZ" sz="2400" dirty="0"/>
              <a:t> </a:t>
            </a:r>
            <a:r>
              <a:rPr lang="cs-CZ" altLang="cs-CZ" sz="2400" dirty="0" err="1"/>
              <a:t>focal</a:t>
            </a:r>
            <a:r>
              <a:rPr lang="cs-CZ" altLang="cs-CZ" sz="2400" dirty="0"/>
              <a:t> </a:t>
            </a:r>
            <a:r>
              <a:rPr lang="cs-CZ" altLang="cs-CZ" sz="2400" dirty="0" err="1"/>
              <a:t>infections</a:t>
            </a:r>
            <a:r>
              <a:rPr lang="cs-CZ" altLang="cs-CZ" sz="2400" dirty="0"/>
              <a:t> </a:t>
            </a:r>
            <a:r>
              <a:rPr lang="cs-CZ" altLang="cs-CZ" sz="2400" dirty="0" err="1"/>
              <a:t>or</a:t>
            </a:r>
            <a:r>
              <a:rPr lang="cs-CZ" altLang="cs-CZ" sz="2400" dirty="0"/>
              <a:t> trauma (X </a:t>
            </a:r>
            <a:r>
              <a:rPr lang="cs-CZ" altLang="cs-CZ" sz="2400" dirty="0" err="1"/>
              <a:t>ray</a:t>
            </a:r>
            <a:r>
              <a:rPr lang="cs-CZ" altLang="cs-CZ" sz="2400" dirty="0"/>
              <a:t> </a:t>
            </a:r>
            <a:r>
              <a:rPr lang="cs-CZ" altLang="cs-CZ" sz="2400" dirty="0" err="1"/>
              <a:t>of</a:t>
            </a:r>
            <a:r>
              <a:rPr lang="cs-CZ" altLang="cs-CZ" sz="2400" dirty="0"/>
              <a:t> </a:t>
            </a:r>
            <a:r>
              <a:rPr lang="cs-CZ" altLang="cs-CZ" sz="2400" dirty="0" err="1"/>
              <a:t>nasal</a:t>
            </a:r>
            <a:r>
              <a:rPr lang="cs-CZ" altLang="cs-CZ" sz="2400" dirty="0"/>
              <a:t> </a:t>
            </a:r>
            <a:r>
              <a:rPr lang="cs-CZ" altLang="cs-CZ" sz="2400" dirty="0" err="1"/>
              <a:t>cavity</a:t>
            </a:r>
            <a:r>
              <a:rPr lang="cs-CZ" altLang="cs-CZ" sz="2400" dirty="0"/>
              <a:t>, CT </a:t>
            </a:r>
            <a:r>
              <a:rPr lang="cs-CZ" altLang="cs-CZ" sz="2400" dirty="0" err="1"/>
              <a:t>of</a:t>
            </a:r>
            <a:r>
              <a:rPr lang="cs-CZ" altLang="cs-CZ" sz="2400" dirty="0"/>
              <a:t> </a:t>
            </a:r>
            <a:r>
              <a:rPr lang="cs-CZ" altLang="cs-CZ" sz="2400" dirty="0" err="1"/>
              <a:t>skull</a:t>
            </a:r>
            <a:r>
              <a:rPr lang="cs-CZ" altLang="cs-CZ" sz="2400" dirty="0"/>
              <a:t> </a:t>
            </a:r>
            <a:r>
              <a:rPr lang="cs-CZ" altLang="cs-CZ" sz="2400" dirty="0" err="1"/>
              <a:t>or</a:t>
            </a:r>
            <a:r>
              <a:rPr lang="cs-CZ" altLang="cs-CZ" sz="2400" dirty="0"/>
              <a:t> brain…)</a:t>
            </a:r>
          </a:p>
        </p:txBody>
      </p:sp>
      <p:pic>
        <p:nvPicPr>
          <p:cNvPr id="2" name="slide 24">
            <a:hlinkClick r:id="" action="ppaction://media"/>
            <a:extLst>
              <a:ext uri="{FF2B5EF4-FFF2-40B4-BE49-F238E27FC236}">
                <a16:creationId xmlns:a16="http://schemas.microsoft.com/office/drawing/2014/main" id="{607620E7-28A1-43D7-816E-96A9CD1BC5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4382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6">
                                            <p:bg/>
                                          </p:spTgt>
                                        </p:tgtEl>
                                        <p:attrNameLst>
                                          <p:attrName>style.visibility</p:attrName>
                                        </p:attrNameLst>
                                      </p:cBhvr>
                                      <p:to>
                                        <p:strVal val="visible"/>
                                      </p:to>
                                    </p:set>
                                    <p:anim calcmode="lin" valueType="num">
                                      <p:cBhvr additive="base">
                                        <p:cTn id="7" dur="500" fill="hold"/>
                                        <p:tgtEl>
                                          <p:spTgt spid="614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146">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6">
                                            <p:txEl>
                                              <p:pRg st="0" end="0"/>
                                            </p:txEl>
                                          </p:spTgt>
                                        </p:tgtEl>
                                        <p:attrNameLst>
                                          <p:attrName>style.visibility</p:attrName>
                                        </p:attrNameLst>
                                      </p:cBhvr>
                                      <p:to>
                                        <p:strVal val="visible"/>
                                      </p:to>
                                    </p:set>
                                    <p:anim calcmode="lin" valueType="num">
                                      <p:cBhvr additive="base">
                                        <p:cTn id="13" dur="500" fill="hold"/>
                                        <p:tgtEl>
                                          <p:spTgt spid="614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47">
                                            <p:bg/>
                                          </p:spTgt>
                                        </p:tgtEl>
                                        <p:attrNameLst>
                                          <p:attrName>style.visibility</p:attrName>
                                        </p:attrNameLst>
                                      </p:cBhvr>
                                      <p:to>
                                        <p:strVal val="visible"/>
                                      </p:to>
                                    </p:set>
                                    <p:anim calcmode="lin" valueType="num">
                                      <p:cBhvr additive="base">
                                        <p:cTn id="19" dur="500" fill="hold"/>
                                        <p:tgtEl>
                                          <p:spTgt spid="6147">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6147">
                                            <p:bg/>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147">
                                            <p:txEl>
                                              <p:pRg st="0" end="0"/>
                                            </p:txEl>
                                          </p:spTgt>
                                        </p:tgtEl>
                                        <p:attrNameLst>
                                          <p:attrName>style.visibility</p:attrName>
                                        </p:attrNameLst>
                                      </p:cBhvr>
                                      <p:to>
                                        <p:strVal val="visible"/>
                                      </p:to>
                                    </p:set>
                                    <p:anim calcmode="lin" valueType="num">
                                      <p:cBhvr additive="base">
                                        <p:cTn id="25"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147">
                                            <p:txEl>
                                              <p:pRg st="1" end="1"/>
                                            </p:txEl>
                                          </p:spTgt>
                                        </p:tgtEl>
                                        <p:attrNameLst>
                                          <p:attrName>style.visibility</p:attrName>
                                        </p:attrNameLst>
                                      </p:cBhvr>
                                      <p:to>
                                        <p:strVal val="visible"/>
                                      </p:to>
                                    </p:set>
                                    <p:anim calcmode="lin" valueType="num">
                                      <p:cBhvr additive="base">
                                        <p:cTn id="31"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147">
                                            <p:txEl>
                                              <p:pRg st="2" end="2"/>
                                            </p:txEl>
                                          </p:spTgt>
                                        </p:tgtEl>
                                        <p:attrNameLst>
                                          <p:attrName>style.visibility</p:attrName>
                                        </p:attrNameLst>
                                      </p:cBhvr>
                                      <p:to>
                                        <p:strVal val="visible"/>
                                      </p:to>
                                    </p:set>
                                    <p:anim calcmode="lin" valueType="num">
                                      <p:cBhvr additive="base">
                                        <p:cTn id="37"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147">
                                            <p:txEl>
                                              <p:pRg st="3" end="3"/>
                                            </p:txEl>
                                          </p:spTgt>
                                        </p:tgtEl>
                                        <p:attrNameLst>
                                          <p:attrName>style.visibility</p:attrName>
                                        </p:attrNameLst>
                                      </p:cBhvr>
                                      <p:to>
                                        <p:strVal val="visible"/>
                                      </p:to>
                                    </p:set>
                                    <p:anim calcmode="lin" valueType="num">
                                      <p:cBhvr additive="base">
                                        <p:cTn id="43"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147">
                                            <p:txEl>
                                              <p:pRg st="4" end="4"/>
                                            </p:txEl>
                                          </p:spTgt>
                                        </p:tgtEl>
                                        <p:attrNameLst>
                                          <p:attrName>style.visibility</p:attrName>
                                        </p:attrNameLst>
                                      </p:cBhvr>
                                      <p:to>
                                        <p:strVal val="visible"/>
                                      </p:to>
                                    </p:set>
                                    <p:anim calcmode="lin" valueType="num">
                                      <p:cBhvr additive="base">
                                        <p:cTn id="49"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147">
                                            <p:txEl>
                                              <p:pRg st="5" end="5"/>
                                            </p:txEl>
                                          </p:spTgt>
                                        </p:tgtEl>
                                        <p:attrNameLst>
                                          <p:attrName>style.visibility</p:attrName>
                                        </p:attrNameLst>
                                      </p:cBhvr>
                                      <p:to>
                                        <p:strVal val="visible"/>
                                      </p:to>
                                    </p:set>
                                    <p:anim calcmode="lin" valueType="num">
                                      <p:cBhvr additive="base">
                                        <p:cTn id="55"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147">
                                            <p:txEl>
                                              <p:pRg st="6" end="6"/>
                                            </p:txEl>
                                          </p:spTgt>
                                        </p:tgtEl>
                                        <p:attrNameLst>
                                          <p:attrName>style.visibility</p:attrName>
                                        </p:attrNameLst>
                                      </p:cBhvr>
                                      <p:to>
                                        <p:strVal val="visible"/>
                                      </p:to>
                                    </p:set>
                                    <p:anim calcmode="lin" valueType="num">
                                      <p:cBhvr additive="base">
                                        <p:cTn id="61"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330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2"/>
                </p:tgtEl>
              </p:cMediaNode>
            </p:audio>
          </p:childTnLst>
        </p:cTn>
      </p:par>
    </p:tnLst>
    <p:bldLst>
      <p:bldP spid="6146" grpId="0" build="p" animBg="1"/>
      <p:bldP spid="6147"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457200" y="260351"/>
            <a:ext cx="11262946" cy="588963"/>
          </a:xfrm>
          <a:prstGeom prst="rect">
            <a:avLst/>
          </a:prstGeom>
          <a:solidFill>
            <a:schemeClr val="bg1"/>
          </a:solidFill>
          <a:ln w="9525">
            <a:solidFill>
              <a:schemeClr val="tx1"/>
            </a:solidFill>
            <a:miter lim="800000"/>
            <a:headEnd/>
            <a:tailEnd/>
          </a:ln>
          <a:effectLst/>
        </p:spPr>
        <p:txBody>
          <a:bodyPr wrap="square">
            <a:spAutoFit/>
          </a:bodyPr>
          <a:lstStyle/>
          <a:p>
            <a:pPr algn="ctr">
              <a:spcBef>
                <a:spcPct val="50000"/>
              </a:spcBef>
            </a:pPr>
            <a:r>
              <a:rPr lang="cs-CZ" altLang="cs-CZ" sz="3200"/>
              <a:t>Purulent (suppurative, bacterial) meningitis</a:t>
            </a:r>
          </a:p>
        </p:txBody>
      </p:sp>
      <p:sp>
        <p:nvSpPr>
          <p:cNvPr id="7171" name="Text Box 3"/>
          <p:cNvSpPr txBox="1">
            <a:spLocks noChangeArrowheads="1"/>
          </p:cNvSpPr>
          <p:nvPr/>
        </p:nvSpPr>
        <p:spPr bwMode="auto">
          <a:xfrm>
            <a:off x="457200" y="1052514"/>
            <a:ext cx="11262946" cy="3970318"/>
          </a:xfrm>
          <a:prstGeom prst="rect">
            <a:avLst/>
          </a:prstGeom>
          <a:solidFill>
            <a:schemeClr val="bg1"/>
          </a:solidFill>
          <a:ln w="9525">
            <a:solidFill>
              <a:schemeClr val="tx1"/>
            </a:solidFill>
            <a:miter lim="800000"/>
            <a:headEnd/>
            <a:tailEnd/>
          </a:ln>
          <a:effectLst/>
        </p:spPr>
        <p:txBody>
          <a:bodyPr wrap="square">
            <a:spAutoFit/>
          </a:bodyPr>
          <a:lstStyle/>
          <a:p>
            <a:pPr algn="ctr">
              <a:spcBef>
                <a:spcPct val="50000"/>
              </a:spcBef>
            </a:pPr>
            <a:r>
              <a:rPr lang="cs-CZ" altLang="cs-CZ" sz="2800" dirty="0">
                <a:solidFill>
                  <a:srgbClr val="0000FF"/>
                </a:solidFill>
              </a:rPr>
              <a:t>CAUSATIVE THERAPY </a:t>
            </a:r>
          </a:p>
          <a:p>
            <a:pPr>
              <a:spcBef>
                <a:spcPct val="50000"/>
              </a:spcBef>
            </a:pPr>
            <a:r>
              <a:rPr lang="cs-CZ" altLang="cs-CZ" sz="2800" dirty="0" err="1"/>
              <a:t>Should</a:t>
            </a:r>
            <a:r>
              <a:rPr lang="cs-CZ" altLang="cs-CZ" sz="2800" dirty="0"/>
              <a:t> </a:t>
            </a:r>
            <a:r>
              <a:rPr lang="cs-CZ" altLang="cs-CZ" sz="2800" dirty="0" err="1"/>
              <a:t>be</a:t>
            </a:r>
            <a:r>
              <a:rPr lang="cs-CZ" altLang="cs-CZ" sz="2800" dirty="0"/>
              <a:t> </a:t>
            </a:r>
            <a:r>
              <a:rPr lang="cs-CZ" altLang="cs-CZ" sz="2800" dirty="0" err="1"/>
              <a:t>prescribed</a:t>
            </a:r>
            <a:r>
              <a:rPr lang="cs-CZ" altLang="cs-CZ" sz="2800" dirty="0"/>
              <a:t> </a:t>
            </a:r>
            <a:r>
              <a:rPr lang="cs-CZ" altLang="cs-CZ" sz="2800" dirty="0" err="1">
                <a:solidFill>
                  <a:srgbClr val="0000FF"/>
                </a:solidFill>
              </a:rPr>
              <a:t>immediately</a:t>
            </a:r>
            <a:r>
              <a:rPr lang="cs-CZ" altLang="cs-CZ" sz="2800" dirty="0"/>
              <a:t> </a:t>
            </a:r>
            <a:r>
              <a:rPr lang="cs-CZ" altLang="cs-CZ" sz="2800" dirty="0" err="1"/>
              <a:t>after</a:t>
            </a:r>
            <a:r>
              <a:rPr lang="cs-CZ" altLang="cs-CZ" sz="2800" dirty="0"/>
              <a:t> CSF </a:t>
            </a:r>
            <a:r>
              <a:rPr lang="cs-CZ" altLang="cs-CZ" sz="2800" dirty="0" err="1"/>
              <a:t>is</a:t>
            </a:r>
            <a:r>
              <a:rPr lang="cs-CZ" altLang="cs-CZ" sz="2800" dirty="0"/>
              <a:t> </a:t>
            </a:r>
            <a:r>
              <a:rPr lang="cs-CZ" altLang="cs-CZ" sz="2800" dirty="0" err="1"/>
              <a:t>collected</a:t>
            </a:r>
            <a:endParaRPr lang="cs-CZ" altLang="cs-CZ" sz="2800" dirty="0"/>
          </a:p>
          <a:p>
            <a:pPr>
              <a:spcBef>
                <a:spcPct val="50000"/>
              </a:spcBef>
              <a:buFontTx/>
              <a:buChar char="•"/>
            </a:pPr>
            <a:r>
              <a:rPr lang="cs-CZ" altLang="cs-CZ" sz="2800" dirty="0"/>
              <a:t> </a:t>
            </a:r>
            <a:r>
              <a:rPr lang="cs-CZ" altLang="cs-CZ" sz="2800" dirty="0" err="1">
                <a:solidFill>
                  <a:srgbClr val="0000FF"/>
                </a:solidFill>
              </a:rPr>
              <a:t>cephalosporins</a:t>
            </a:r>
            <a:r>
              <a:rPr lang="cs-CZ" altLang="cs-CZ" sz="2800" dirty="0">
                <a:solidFill>
                  <a:srgbClr val="0000FF"/>
                </a:solidFill>
              </a:rPr>
              <a:t> </a:t>
            </a:r>
            <a:r>
              <a:rPr lang="cs-CZ" altLang="cs-CZ" sz="2800" dirty="0" err="1">
                <a:solidFill>
                  <a:srgbClr val="0000FF"/>
                </a:solidFill>
              </a:rPr>
              <a:t>of</a:t>
            </a:r>
            <a:r>
              <a:rPr lang="cs-CZ" altLang="cs-CZ" sz="2800" dirty="0">
                <a:solidFill>
                  <a:srgbClr val="0000FF"/>
                </a:solidFill>
              </a:rPr>
              <a:t> 3rd </a:t>
            </a:r>
            <a:r>
              <a:rPr lang="cs-CZ" altLang="cs-CZ" sz="2800" dirty="0" err="1">
                <a:solidFill>
                  <a:srgbClr val="0000FF"/>
                </a:solidFill>
              </a:rPr>
              <a:t>generation</a:t>
            </a:r>
            <a:r>
              <a:rPr lang="cs-CZ" altLang="cs-CZ" sz="2800" dirty="0">
                <a:solidFill>
                  <a:srgbClr val="0000FF"/>
                </a:solidFill>
              </a:rPr>
              <a:t> (</a:t>
            </a:r>
            <a:r>
              <a:rPr lang="cs-CZ" altLang="cs-CZ" sz="2800" dirty="0" err="1">
                <a:solidFill>
                  <a:srgbClr val="0000FF"/>
                </a:solidFill>
              </a:rPr>
              <a:t>ceftriaxon</a:t>
            </a:r>
            <a:r>
              <a:rPr lang="cs-CZ" altLang="cs-CZ" sz="2800" dirty="0">
                <a:solidFill>
                  <a:srgbClr val="0000FF"/>
                </a:solidFill>
              </a:rPr>
              <a:t>, </a:t>
            </a:r>
            <a:r>
              <a:rPr lang="cs-CZ" altLang="cs-CZ" sz="2800" dirty="0" err="1">
                <a:solidFill>
                  <a:srgbClr val="0000FF"/>
                </a:solidFill>
              </a:rPr>
              <a:t>cefotaxim</a:t>
            </a:r>
            <a:r>
              <a:rPr lang="cs-CZ" altLang="cs-CZ" sz="2800" dirty="0">
                <a:solidFill>
                  <a:srgbClr val="0000FF"/>
                </a:solidFill>
              </a:rPr>
              <a:t>) – </a:t>
            </a:r>
            <a:r>
              <a:rPr lang="cs-CZ" altLang="cs-CZ" sz="2800" dirty="0" err="1"/>
              <a:t>penetrates</a:t>
            </a:r>
            <a:r>
              <a:rPr lang="cs-CZ" altLang="cs-CZ" sz="2800" dirty="0"/>
              <a:t> in </a:t>
            </a:r>
            <a:r>
              <a:rPr lang="cs-CZ" altLang="cs-CZ" sz="2800" dirty="0" err="1"/>
              <a:t>high</a:t>
            </a:r>
            <a:r>
              <a:rPr lang="cs-CZ" altLang="cs-CZ" sz="2800" dirty="0"/>
              <a:t> </a:t>
            </a:r>
            <a:r>
              <a:rPr lang="cs-CZ" altLang="cs-CZ" sz="2800" dirty="0" err="1"/>
              <a:t>concentration</a:t>
            </a:r>
            <a:r>
              <a:rPr lang="cs-CZ" altLang="cs-CZ" sz="2800" dirty="0"/>
              <a:t> </a:t>
            </a:r>
            <a:r>
              <a:rPr lang="cs-CZ" altLang="cs-CZ" sz="2800" dirty="0" err="1"/>
              <a:t>through</a:t>
            </a:r>
            <a:r>
              <a:rPr lang="cs-CZ" altLang="cs-CZ" sz="2800" dirty="0"/>
              <a:t> </a:t>
            </a:r>
            <a:r>
              <a:rPr lang="cs-CZ" altLang="cs-CZ" sz="2800" dirty="0" err="1"/>
              <a:t>hematoencephalic</a:t>
            </a:r>
            <a:r>
              <a:rPr lang="cs-CZ" altLang="cs-CZ" sz="2800" dirty="0"/>
              <a:t> barier</a:t>
            </a:r>
            <a:endParaRPr lang="cs-CZ" altLang="cs-CZ" sz="2800" i="1" dirty="0"/>
          </a:p>
          <a:p>
            <a:pPr>
              <a:spcBef>
                <a:spcPct val="50000"/>
              </a:spcBef>
              <a:buFontTx/>
              <a:buChar char="•"/>
            </a:pPr>
            <a:r>
              <a:rPr lang="cs-CZ" altLang="cs-CZ" sz="2800" i="1" dirty="0"/>
              <a:t> </a:t>
            </a:r>
            <a:r>
              <a:rPr lang="cs-CZ" altLang="cs-CZ" sz="2800" dirty="0" err="1"/>
              <a:t>betalactam</a:t>
            </a:r>
            <a:r>
              <a:rPr lang="cs-CZ" altLang="cs-CZ" sz="2800" dirty="0"/>
              <a:t> </a:t>
            </a:r>
            <a:r>
              <a:rPr lang="cs-CZ" altLang="cs-CZ" sz="2800" dirty="0" err="1"/>
              <a:t>allergy</a:t>
            </a:r>
            <a:r>
              <a:rPr lang="cs-CZ" altLang="cs-CZ" sz="2800" dirty="0"/>
              <a:t> – </a:t>
            </a:r>
            <a:r>
              <a:rPr lang="cs-CZ" altLang="cs-CZ" sz="2800" dirty="0" err="1"/>
              <a:t>chloramphenicol</a:t>
            </a:r>
            <a:endParaRPr lang="cs-CZ" altLang="cs-CZ" sz="2800" dirty="0"/>
          </a:p>
          <a:p>
            <a:pPr>
              <a:spcBef>
                <a:spcPct val="50000"/>
              </a:spcBef>
              <a:buFontTx/>
              <a:buChar char="•"/>
            </a:pPr>
            <a:r>
              <a:rPr lang="cs-CZ" altLang="cs-CZ" sz="2800" b="1" i="1" dirty="0">
                <a:cs typeface="Arial" pitchFamily="34" charset="0"/>
              </a:rPr>
              <a:t>L. </a:t>
            </a:r>
            <a:r>
              <a:rPr lang="cs-CZ" altLang="cs-CZ" sz="2800" b="1" i="1" dirty="0" err="1">
                <a:cs typeface="Arial" pitchFamily="34" charset="0"/>
              </a:rPr>
              <a:t>monocytogenes</a:t>
            </a:r>
            <a:r>
              <a:rPr lang="cs-CZ" altLang="cs-CZ" sz="2800" b="1" dirty="0">
                <a:cs typeface="Arial" pitchFamily="34" charset="0"/>
              </a:rPr>
              <a:t> – to </a:t>
            </a:r>
            <a:r>
              <a:rPr lang="cs-CZ" altLang="cs-CZ" sz="2800" b="1" dirty="0" err="1">
                <a:cs typeface="Arial" pitchFamily="34" charset="0"/>
              </a:rPr>
              <a:t>cephalosporins</a:t>
            </a:r>
            <a:r>
              <a:rPr lang="cs-CZ" altLang="cs-CZ" sz="2800" b="1" dirty="0">
                <a:cs typeface="Arial" pitchFamily="34" charset="0"/>
              </a:rPr>
              <a:t> </a:t>
            </a:r>
            <a:r>
              <a:rPr lang="cs-CZ" altLang="cs-CZ" sz="2800" dirty="0">
                <a:cs typeface="Arial" pitchFamily="34" charset="0"/>
              </a:rPr>
              <a:t>(</a:t>
            </a:r>
            <a:r>
              <a:rPr lang="cs-CZ" altLang="cs-CZ" sz="2800" dirty="0" err="1">
                <a:cs typeface="Arial" pitchFamily="34" charset="0"/>
              </a:rPr>
              <a:t>primary</a:t>
            </a:r>
            <a:r>
              <a:rPr lang="cs-CZ" altLang="cs-CZ" sz="2800" dirty="0">
                <a:cs typeface="Arial" pitchFamily="34" charset="0"/>
              </a:rPr>
              <a:t> </a:t>
            </a:r>
            <a:r>
              <a:rPr lang="cs-CZ" altLang="cs-CZ" sz="2800" dirty="0" err="1">
                <a:cs typeface="Arial" pitchFamily="34" charset="0"/>
              </a:rPr>
              <a:t>resistant</a:t>
            </a:r>
            <a:r>
              <a:rPr lang="cs-CZ" altLang="cs-CZ" sz="2800" dirty="0">
                <a:cs typeface="Arial" pitchFamily="34" charset="0"/>
              </a:rPr>
              <a:t>) </a:t>
            </a:r>
            <a:r>
              <a:rPr lang="cs-CZ" altLang="cs-CZ" sz="2800" b="1" dirty="0" err="1">
                <a:cs typeface="Arial" pitchFamily="34" charset="0"/>
              </a:rPr>
              <a:t>should</a:t>
            </a:r>
            <a:r>
              <a:rPr lang="cs-CZ" altLang="cs-CZ" sz="2800" b="1" dirty="0">
                <a:cs typeface="Arial" pitchFamily="34" charset="0"/>
              </a:rPr>
              <a:t> </a:t>
            </a:r>
            <a:r>
              <a:rPr lang="cs-CZ" altLang="cs-CZ" sz="2800" b="1" dirty="0" err="1">
                <a:cs typeface="Arial" pitchFamily="34" charset="0"/>
              </a:rPr>
              <a:t>be</a:t>
            </a:r>
            <a:r>
              <a:rPr lang="cs-CZ" altLang="cs-CZ" sz="2800" b="1" dirty="0">
                <a:cs typeface="Arial" pitchFamily="34" charset="0"/>
              </a:rPr>
              <a:t> </a:t>
            </a:r>
            <a:r>
              <a:rPr lang="cs-CZ" altLang="cs-CZ" sz="2800" b="1" dirty="0" err="1">
                <a:cs typeface="Arial" pitchFamily="34" charset="0"/>
              </a:rPr>
              <a:t>added</a:t>
            </a:r>
            <a:r>
              <a:rPr lang="cs-CZ" altLang="cs-CZ" sz="2800" b="1" dirty="0">
                <a:cs typeface="Arial" pitchFamily="34" charset="0"/>
              </a:rPr>
              <a:t> </a:t>
            </a:r>
            <a:r>
              <a:rPr lang="cs-CZ" altLang="cs-CZ" sz="2800" b="1" dirty="0" err="1">
                <a:cs typeface="Arial" pitchFamily="34" charset="0"/>
              </a:rPr>
              <a:t>ampicillin</a:t>
            </a:r>
            <a:r>
              <a:rPr lang="cs-CZ" altLang="cs-CZ" sz="2800" dirty="0"/>
              <a:t> </a:t>
            </a:r>
          </a:p>
        </p:txBody>
      </p:sp>
      <p:pic>
        <p:nvPicPr>
          <p:cNvPr id="2" name="slide 25">
            <a:hlinkClick r:id="" action="ppaction://media"/>
            <a:extLst>
              <a:ext uri="{FF2B5EF4-FFF2-40B4-BE49-F238E27FC236}">
                <a16:creationId xmlns:a16="http://schemas.microsoft.com/office/drawing/2014/main" id="{CEF50A79-69C3-4DB1-AE49-230AB117EB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1022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0">
                                            <p:bg/>
                                          </p:spTgt>
                                        </p:tgtEl>
                                        <p:attrNameLst>
                                          <p:attrName>style.visibility</p:attrName>
                                        </p:attrNameLst>
                                      </p:cBhvr>
                                      <p:to>
                                        <p:strVal val="visible"/>
                                      </p:to>
                                    </p:set>
                                    <p:anim calcmode="lin" valueType="num">
                                      <p:cBhvr additive="base">
                                        <p:cTn id="7" dur="500" fill="hold"/>
                                        <p:tgtEl>
                                          <p:spTgt spid="717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170">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0">
                                            <p:txEl>
                                              <p:pRg st="0" end="0"/>
                                            </p:txEl>
                                          </p:spTgt>
                                        </p:tgtEl>
                                        <p:attrNameLst>
                                          <p:attrName>style.visibility</p:attrName>
                                        </p:attrNameLst>
                                      </p:cBhvr>
                                      <p:to>
                                        <p:strVal val="visible"/>
                                      </p:to>
                                    </p:set>
                                    <p:anim calcmode="lin" valueType="num">
                                      <p:cBhvr additive="base">
                                        <p:cTn id="13" dur="500" fill="hold"/>
                                        <p:tgtEl>
                                          <p:spTgt spid="717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1">
                                            <p:bg/>
                                          </p:spTgt>
                                        </p:tgtEl>
                                        <p:attrNameLst>
                                          <p:attrName>style.visibility</p:attrName>
                                        </p:attrNameLst>
                                      </p:cBhvr>
                                      <p:to>
                                        <p:strVal val="visible"/>
                                      </p:to>
                                    </p:set>
                                    <p:anim calcmode="lin" valueType="num">
                                      <p:cBhvr additive="base">
                                        <p:cTn id="19" dur="500" fill="hold"/>
                                        <p:tgtEl>
                                          <p:spTgt spid="7171">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bg/>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71">
                                            <p:txEl>
                                              <p:pRg st="0" end="0"/>
                                            </p:txEl>
                                          </p:spTgt>
                                        </p:tgtEl>
                                        <p:attrNameLst>
                                          <p:attrName>style.visibility</p:attrName>
                                        </p:attrNameLst>
                                      </p:cBhvr>
                                      <p:to>
                                        <p:strVal val="visible"/>
                                      </p:to>
                                    </p:set>
                                    <p:anim calcmode="lin" valueType="num">
                                      <p:cBhvr additive="base">
                                        <p:cTn id="25"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171">
                                            <p:txEl>
                                              <p:pRg st="1" end="1"/>
                                            </p:txEl>
                                          </p:spTgt>
                                        </p:tgtEl>
                                        <p:attrNameLst>
                                          <p:attrName>style.visibility</p:attrName>
                                        </p:attrNameLst>
                                      </p:cBhvr>
                                      <p:to>
                                        <p:strVal val="visible"/>
                                      </p:to>
                                    </p:set>
                                    <p:anim calcmode="lin" valueType="num">
                                      <p:cBhvr additive="base">
                                        <p:cTn id="31"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171">
                                            <p:txEl>
                                              <p:pRg st="2" end="2"/>
                                            </p:txEl>
                                          </p:spTgt>
                                        </p:tgtEl>
                                        <p:attrNameLst>
                                          <p:attrName>style.visibility</p:attrName>
                                        </p:attrNameLst>
                                      </p:cBhvr>
                                      <p:to>
                                        <p:strVal val="visible"/>
                                      </p:to>
                                    </p:set>
                                    <p:anim calcmode="lin" valueType="num">
                                      <p:cBhvr additive="base">
                                        <p:cTn id="37"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171">
                                            <p:txEl>
                                              <p:pRg st="3" end="3"/>
                                            </p:txEl>
                                          </p:spTgt>
                                        </p:tgtEl>
                                        <p:attrNameLst>
                                          <p:attrName>style.visibility</p:attrName>
                                        </p:attrNameLst>
                                      </p:cBhvr>
                                      <p:to>
                                        <p:strVal val="visible"/>
                                      </p:to>
                                    </p:set>
                                    <p:anim calcmode="lin" valueType="num">
                                      <p:cBhvr additive="base">
                                        <p:cTn id="43"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171">
                                            <p:txEl>
                                              <p:pRg st="4" end="4"/>
                                            </p:txEl>
                                          </p:spTgt>
                                        </p:tgtEl>
                                        <p:attrNameLst>
                                          <p:attrName>style.visibility</p:attrName>
                                        </p:attrNameLst>
                                      </p:cBhvr>
                                      <p:to>
                                        <p:strVal val="visible"/>
                                      </p:to>
                                    </p:set>
                                    <p:anim calcmode="lin" valueType="num">
                                      <p:cBhvr additive="base">
                                        <p:cTn id="49"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26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
                </p:tgtEl>
              </p:cMediaNode>
            </p:audio>
          </p:childTnLst>
        </p:cTn>
      </p:par>
    </p:tnLst>
    <p:bldLst>
      <p:bldP spid="7170" grpId="0" build="p" animBg="1"/>
      <p:bldP spid="7171"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439613" y="0"/>
            <a:ext cx="11430001" cy="6894195"/>
          </a:xfrm>
          <a:prstGeom prst="rect">
            <a:avLst/>
          </a:prstGeom>
          <a:solidFill>
            <a:schemeClr val="bg1"/>
          </a:solidFill>
          <a:ln w="9525">
            <a:solidFill>
              <a:schemeClr val="tx1"/>
            </a:solidFill>
            <a:miter lim="800000"/>
            <a:headEnd/>
            <a:tailEnd/>
          </a:ln>
          <a:effectLst/>
        </p:spPr>
        <p:txBody>
          <a:bodyPr wrap="square">
            <a:spAutoFit/>
          </a:bodyPr>
          <a:lstStyle/>
          <a:p>
            <a:pPr algn="ctr">
              <a:buFont typeface="Symbol" pitchFamily="18" charset="2"/>
              <a:buNone/>
            </a:pPr>
            <a:r>
              <a:rPr lang="cs-CZ" altLang="cs-CZ" sz="2500" dirty="0">
                <a:solidFill>
                  <a:srgbClr val="0000FF"/>
                </a:solidFill>
              </a:rPr>
              <a:t>SUPPORTIVE THERAPY </a:t>
            </a:r>
          </a:p>
          <a:p>
            <a:pPr>
              <a:buFont typeface="Symbol" pitchFamily="18" charset="2"/>
              <a:buChar char="·"/>
            </a:pPr>
            <a:r>
              <a:rPr lang="cs-CZ" altLang="cs-CZ" sz="2500" dirty="0"/>
              <a:t> </a:t>
            </a:r>
            <a:r>
              <a:rPr lang="cs-CZ" altLang="cs-CZ" sz="2500" dirty="0" err="1"/>
              <a:t>corticosteroids</a:t>
            </a:r>
            <a:r>
              <a:rPr lang="cs-CZ" altLang="cs-CZ" sz="2500" dirty="0"/>
              <a:t> – help </a:t>
            </a:r>
            <a:r>
              <a:rPr lang="cs-CZ" altLang="cs-CZ" sz="2500" dirty="0" err="1"/>
              <a:t>prevent</a:t>
            </a:r>
            <a:r>
              <a:rPr lang="cs-CZ" altLang="cs-CZ" sz="2500" dirty="0"/>
              <a:t> </a:t>
            </a:r>
            <a:r>
              <a:rPr lang="cs-CZ" altLang="cs-CZ" sz="2500" dirty="0" err="1"/>
              <a:t>hearing</a:t>
            </a:r>
            <a:r>
              <a:rPr lang="cs-CZ" altLang="cs-CZ" sz="2500" dirty="0"/>
              <a:t> </a:t>
            </a:r>
            <a:r>
              <a:rPr lang="cs-CZ" altLang="cs-CZ" sz="2500" dirty="0" err="1"/>
              <a:t>impairment</a:t>
            </a:r>
            <a:endParaRPr lang="cs-CZ" altLang="cs-CZ" sz="2500" dirty="0"/>
          </a:p>
          <a:p>
            <a:pPr>
              <a:buFont typeface="Symbol" pitchFamily="18" charset="2"/>
              <a:buChar char="·"/>
            </a:pPr>
            <a:r>
              <a:rPr lang="cs-CZ" altLang="cs-CZ" sz="2500" dirty="0"/>
              <a:t> </a:t>
            </a:r>
            <a:r>
              <a:rPr lang="cs-CZ" altLang="cs-CZ" sz="2500" dirty="0" err="1"/>
              <a:t>antiedematous</a:t>
            </a:r>
            <a:r>
              <a:rPr lang="cs-CZ" altLang="cs-CZ" sz="2500" dirty="0"/>
              <a:t> </a:t>
            </a:r>
            <a:r>
              <a:rPr lang="cs-CZ" altLang="cs-CZ" sz="2500" dirty="0" err="1"/>
              <a:t>therapy</a:t>
            </a:r>
            <a:r>
              <a:rPr lang="cs-CZ" altLang="cs-CZ" sz="2500" dirty="0"/>
              <a:t> – </a:t>
            </a:r>
            <a:r>
              <a:rPr lang="cs-CZ" altLang="cs-CZ" sz="2500" dirty="0" err="1"/>
              <a:t>manitol</a:t>
            </a:r>
            <a:endParaRPr lang="cs-CZ" altLang="cs-CZ" sz="2500" dirty="0"/>
          </a:p>
          <a:p>
            <a:pPr>
              <a:buFont typeface="Symbol" pitchFamily="18" charset="2"/>
              <a:buChar char="·"/>
            </a:pPr>
            <a:r>
              <a:rPr lang="cs-CZ" altLang="cs-CZ" sz="2500" dirty="0"/>
              <a:t> </a:t>
            </a:r>
            <a:r>
              <a:rPr lang="cs-CZ" altLang="cs-CZ" sz="2500" dirty="0" err="1"/>
              <a:t>nutrition</a:t>
            </a:r>
            <a:r>
              <a:rPr lang="cs-CZ" altLang="cs-CZ" sz="2500" dirty="0"/>
              <a:t>, </a:t>
            </a:r>
            <a:r>
              <a:rPr lang="cs-CZ" altLang="cs-CZ" sz="2500" dirty="0" err="1"/>
              <a:t>rehydratation</a:t>
            </a:r>
            <a:r>
              <a:rPr lang="cs-CZ" altLang="cs-CZ" sz="2500" dirty="0"/>
              <a:t>, </a:t>
            </a:r>
            <a:r>
              <a:rPr lang="cs-CZ" altLang="cs-CZ" sz="2500" dirty="0" err="1"/>
              <a:t>ions</a:t>
            </a:r>
            <a:r>
              <a:rPr lang="cs-CZ" altLang="cs-CZ" sz="2500" dirty="0"/>
              <a:t> </a:t>
            </a:r>
            <a:r>
              <a:rPr lang="cs-CZ" altLang="cs-CZ" sz="2500" dirty="0" err="1"/>
              <a:t>replacements</a:t>
            </a:r>
            <a:endParaRPr lang="cs-CZ" altLang="cs-CZ" sz="2500" dirty="0"/>
          </a:p>
          <a:p>
            <a:pPr algn="ctr">
              <a:buFont typeface="Symbol" pitchFamily="18" charset="2"/>
              <a:buNone/>
            </a:pPr>
            <a:r>
              <a:rPr lang="cs-CZ" altLang="cs-CZ" sz="2500" dirty="0">
                <a:solidFill>
                  <a:srgbClr val="0000FF"/>
                </a:solidFill>
              </a:rPr>
              <a:t>OUTCOME</a:t>
            </a:r>
          </a:p>
          <a:p>
            <a:pPr>
              <a:buFont typeface="Symbol" pitchFamily="18" charset="2"/>
              <a:buNone/>
            </a:pPr>
            <a:r>
              <a:rPr lang="cs-CZ" altLang="cs-CZ" sz="2500" dirty="0">
                <a:sym typeface="Symbol" pitchFamily="18" charset="2"/>
              </a:rPr>
              <a:t> </a:t>
            </a:r>
            <a:r>
              <a:rPr lang="cs-CZ" altLang="cs-CZ" sz="2500" dirty="0" err="1">
                <a:sym typeface="Symbol" pitchFamily="18" charset="2"/>
              </a:rPr>
              <a:t>who</a:t>
            </a:r>
            <a:r>
              <a:rPr lang="cs-CZ" altLang="cs-CZ" sz="2500" dirty="0">
                <a:sym typeface="Symbol" pitchFamily="18" charset="2"/>
              </a:rPr>
              <a:t> </a:t>
            </a:r>
            <a:r>
              <a:rPr lang="cs-CZ" altLang="cs-CZ" sz="2500" dirty="0" err="1">
                <a:sym typeface="Symbol" pitchFamily="18" charset="2"/>
              </a:rPr>
              <a:t>recover</a:t>
            </a:r>
            <a:r>
              <a:rPr lang="cs-CZ" altLang="cs-CZ" sz="2500" dirty="0">
                <a:sym typeface="Symbol" pitchFamily="18" charset="2"/>
              </a:rPr>
              <a:t> </a:t>
            </a:r>
            <a:r>
              <a:rPr lang="cs-CZ" altLang="cs-CZ" sz="2500" dirty="0" err="1">
                <a:sym typeface="Symbol" pitchFamily="18" charset="2"/>
              </a:rPr>
              <a:t>within</a:t>
            </a:r>
            <a:r>
              <a:rPr lang="cs-CZ" altLang="cs-CZ" sz="2500" dirty="0">
                <a:sym typeface="Symbol" pitchFamily="18" charset="2"/>
              </a:rPr>
              <a:t> 72h – </a:t>
            </a:r>
            <a:r>
              <a:rPr lang="cs-CZ" altLang="cs-CZ" sz="2500" dirty="0" err="1">
                <a:sym typeface="Symbol" pitchFamily="18" charset="2"/>
              </a:rPr>
              <a:t>afebrile</a:t>
            </a:r>
            <a:r>
              <a:rPr lang="cs-CZ" altLang="cs-CZ" sz="2500" dirty="0">
                <a:sym typeface="Symbol" pitchFamily="18" charset="2"/>
              </a:rPr>
              <a:t> </a:t>
            </a:r>
            <a:r>
              <a:rPr lang="cs-CZ" altLang="cs-CZ" sz="2500" dirty="0" err="1">
                <a:sym typeface="Symbol" pitchFamily="18" charset="2"/>
              </a:rPr>
              <a:t>and</a:t>
            </a:r>
            <a:r>
              <a:rPr lang="cs-CZ" altLang="cs-CZ" sz="2500" dirty="0">
                <a:sym typeface="Symbol" pitchFamily="18" charset="2"/>
              </a:rPr>
              <a:t> </a:t>
            </a:r>
            <a:r>
              <a:rPr lang="cs-CZ" altLang="cs-CZ" sz="2500" dirty="0" err="1">
                <a:sym typeface="Symbol" pitchFamily="18" charset="2"/>
              </a:rPr>
              <a:t>mentally</a:t>
            </a:r>
            <a:r>
              <a:rPr lang="cs-CZ" altLang="cs-CZ" sz="2500" dirty="0">
                <a:sym typeface="Symbol" pitchFamily="18" charset="2"/>
              </a:rPr>
              <a:t> </a:t>
            </a:r>
            <a:r>
              <a:rPr lang="cs-CZ" altLang="cs-CZ" sz="2500" dirty="0" err="1">
                <a:sym typeface="Symbol" pitchFamily="18" charset="2"/>
              </a:rPr>
              <a:t>alert</a:t>
            </a:r>
            <a:r>
              <a:rPr lang="cs-CZ" altLang="cs-CZ" sz="2500" dirty="0">
                <a:sym typeface="Symbol" pitchFamily="18" charset="2"/>
              </a:rPr>
              <a:t> </a:t>
            </a:r>
            <a:r>
              <a:rPr lang="cs-CZ" altLang="cs-CZ" sz="2500" dirty="0" err="1">
                <a:sym typeface="Symbol" pitchFamily="18" charset="2"/>
              </a:rPr>
              <a:t>require</a:t>
            </a:r>
            <a:r>
              <a:rPr lang="cs-CZ" altLang="cs-CZ" sz="2500" dirty="0">
                <a:sym typeface="Symbol" pitchFamily="18" charset="2"/>
              </a:rPr>
              <a:t> no </a:t>
            </a:r>
            <a:r>
              <a:rPr lang="cs-CZ" altLang="cs-CZ" sz="2500" dirty="0" err="1">
                <a:sym typeface="Symbol" pitchFamily="18" charset="2"/>
              </a:rPr>
              <a:t>further</a:t>
            </a:r>
            <a:r>
              <a:rPr lang="cs-CZ" altLang="cs-CZ" sz="2500" dirty="0">
                <a:sym typeface="Symbol" pitchFamily="18" charset="2"/>
              </a:rPr>
              <a:t> </a:t>
            </a:r>
            <a:r>
              <a:rPr lang="cs-CZ" altLang="cs-CZ" sz="2500" dirty="0" err="1">
                <a:sym typeface="Symbol" pitchFamily="18" charset="2"/>
              </a:rPr>
              <a:t>evaluation</a:t>
            </a:r>
            <a:r>
              <a:rPr lang="cs-CZ" altLang="cs-CZ" sz="2500" dirty="0">
                <a:sym typeface="Symbol" pitchFamily="18" charset="2"/>
              </a:rPr>
              <a:t> </a:t>
            </a:r>
            <a:r>
              <a:rPr lang="cs-CZ" altLang="cs-CZ" sz="2500" dirty="0" err="1">
                <a:sym typeface="Symbol" pitchFamily="18" charset="2"/>
              </a:rPr>
              <a:t>of</a:t>
            </a:r>
            <a:r>
              <a:rPr lang="cs-CZ" altLang="cs-CZ" sz="2500" dirty="0">
                <a:sym typeface="Symbol" pitchFamily="18" charset="2"/>
              </a:rPr>
              <a:t> CSF, </a:t>
            </a:r>
            <a:r>
              <a:rPr lang="cs-CZ" altLang="cs-CZ" sz="2500" dirty="0" err="1">
                <a:sym typeface="Symbol" pitchFamily="18" charset="2"/>
              </a:rPr>
              <a:t>if</a:t>
            </a:r>
            <a:r>
              <a:rPr lang="cs-CZ" altLang="cs-CZ" sz="2500" dirty="0">
                <a:sym typeface="Symbol" pitchFamily="18" charset="2"/>
              </a:rPr>
              <a:t> not </a:t>
            </a:r>
            <a:r>
              <a:rPr lang="cs-CZ" altLang="cs-CZ" sz="2500" dirty="0" err="1">
                <a:sym typeface="Symbol" pitchFamily="18" charset="2"/>
              </a:rPr>
              <a:t>lumbar</a:t>
            </a:r>
            <a:r>
              <a:rPr lang="cs-CZ" altLang="cs-CZ" sz="2500" dirty="0">
                <a:sym typeface="Symbol" pitchFamily="18" charset="2"/>
              </a:rPr>
              <a:t> </a:t>
            </a:r>
            <a:r>
              <a:rPr lang="cs-CZ" altLang="cs-CZ" sz="2500" dirty="0" err="1">
                <a:sym typeface="Symbol" pitchFamily="18" charset="2"/>
              </a:rPr>
              <a:t>puncture</a:t>
            </a:r>
            <a:r>
              <a:rPr lang="cs-CZ" altLang="cs-CZ" sz="2500" dirty="0">
                <a:sym typeface="Symbol" pitchFamily="18" charset="2"/>
              </a:rPr>
              <a:t> </a:t>
            </a:r>
            <a:r>
              <a:rPr lang="cs-CZ" altLang="cs-CZ" sz="2500" dirty="0" err="1">
                <a:sym typeface="Symbol" pitchFamily="18" charset="2"/>
              </a:rPr>
              <a:t>and</a:t>
            </a:r>
            <a:r>
              <a:rPr lang="cs-CZ" altLang="cs-CZ" sz="2500" dirty="0">
                <a:sym typeface="Symbol" pitchFamily="18" charset="2"/>
              </a:rPr>
              <a:t> </a:t>
            </a:r>
            <a:r>
              <a:rPr lang="cs-CZ" altLang="cs-CZ" sz="2500" dirty="0" err="1">
                <a:sym typeface="Symbol" pitchFamily="18" charset="2"/>
              </a:rPr>
              <a:t>analysis</a:t>
            </a:r>
            <a:r>
              <a:rPr lang="cs-CZ" altLang="cs-CZ" sz="2500" dirty="0">
                <a:sym typeface="Symbol" pitchFamily="18" charset="2"/>
              </a:rPr>
              <a:t> </a:t>
            </a:r>
            <a:r>
              <a:rPr lang="cs-CZ" altLang="cs-CZ" sz="2500" dirty="0" err="1">
                <a:sym typeface="Symbol" pitchFamily="18" charset="2"/>
              </a:rPr>
              <a:t>is</a:t>
            </a:r>
            <a:r>
              <a:rPr lang="cs-CZ" altLang="cs-CZ" sz="2500" dirty="0">
                <a:sym typeface="Symbol" pitchFamily="18" charset="2"/>
              </a:rPr>
              <a:t> </a:t>
            </a:r>
            <a:r>
              <a:rPr lang="cs-CZ" altLang="cs-CZ" sz="2500" dirty="0" err="1">
                <a:sym typeface="Symbol" pitchFamily="18" charset="2"/>
              </a:rPr>
              <a:t>indicated</a:t>
            </a:r>
            <a:r>
              <a:rPr lang="cs-CZ" altLang="cs-CZ" sz="2500" dirty="0">
                <a:sym typeface="Symbol" pitchFamily="18" charset="2"/>
              </a:rPr>
              <a:t> </a:t>
            </a:r>
            <a:endParaRPr lang="cs-CZ" altLang="cs-CZ" sz="2500" dirty="0"/>
          </a:p>
          <a:p>
            <a:pPr algn="ctr"/>
            <a:r>
              <a:rPr lang="cs-CZ" altLang="cs-CZ" sz="2500" dirty="0">
                <a:solidFill>
                  <a:srgbClr val="0000FF"/>
                </a:solidFill>
              </a:rPr>
              <a:t>COMPLICATION, SEQUELAE</a:t>
            </a:r>
          </a:p>
          <a:p>
            <a:pPr>
              <a:buFont typeface="Symbol" pitchFamily="18" charset="2"/>
              <a:buChar char="·"/>
            </a:pPr>
            <a:r>
              <a:rPr lang="cs-CZ" altLang="cs-CZ" sz="2500" dirty="0">
                <a:sym typeface="Symbol" pitchFamily="18" charset="2"/>
              </a:rPr>
              <a:t> </a:t>
            </a:r>
            <a:r>
              <a:rPr lang="cs-CZ" altLang="cs-CZ" sz="2500" dirty="0" err="1">
                <a:sym typeface="Symbol" pitchFamily="18" charset="2"/>
              </a:rPr>
              <a:t>sterile</a:t>
            </a:r>
            <a:r>
              <a:rPr lang="cs-CZ" altLang="cs-CZ" sz="2500" dirty="0">
                <a:sym typeface="Symbol" pitchFamily="18" charset="2"/>
              </a:rPr>
              <a:t> </a:t>
            </a:r>
            <a:r>
              <a:rPr lang="cs-CZ" altLang="cs-CZ" sz="2500" dirty="0" err="1">
                <a:sym typeface="Symbol" pitchFamily="18" charset="2"/>
              </a:rPr>
              <a:t>subdural</a:t>
            </a:r>
            <a:r>
              <a:rPr lang="cs-CZ" altLang="cs-CZ" sz="2500" dirty="0">
                <a:sym typeface="Symbol" pitchFamily="18" charset="2"/>
              </a:rPr>
              <a:t> </a:t>
            </a:r>
            <a:r>
              <a:rPr lang="cs-CZ" altLang="cs-CZ" sz="2500" dirty="0" err="1">
                <a:sym typeface="Symbol" pitchFamily="18" charset="2"/>
              </a:rPr>
              <a:t>effusion</a:t>
            </a:r>
            <a:r>
              <a:rPr lang="cs-CZ" altLang="cs-CZ" sz="2500" dirty="0">
                <a:sym typeface="Symbol" pitchFamily="18" charset="2"/>
              </a:rPr>
              <a:t> (</a:t>
            </a:r>
            <a:r>
              <a:rPr lang="cs-CZ" altLang="cs-CZ" sz="2500" dirty="0" err="1">
                <a:sym typeface="Symbol" pitchFamily="18" charset="2"/>
              </a:rPr>
              <a:t>usually</a:t>
            </a:r>
            <a:r>
              <a:rPr lang="cs-CZ" altLang="cs-CZ" sz="2500" dirty="0">
                <a:sym typeface="Symbol" pitchFamily="18" charset="2"/>
              </a:rPr>
              <a:t> </a:t>
            </a:r>
            <a:r>
              <a:rPr lang="cs-CZ" altLang="cs-CZ" sz="2500" dirty="0" err="1">
                <a:sym typeface="Symbol" pitchFamily="18" charset="2"/>
              </a:rPr>
              <a:t>spontaneously</a:t>
            </a:r>
            <a:r>
              <a:rPr lang="cs-CZ" altLang="cs-CZ" sz="2500" dirty="0">
                <a:sym typeface="Symbol" pitchFamily="18" charset="2"/>
              </a:rPr>
              <a:t> </a:t>
            </a:r>
            <a:r>
              <a:rPr lang="cs-CZ" altLang="cs-CZ" sz="2500" dirty="0" err="1">
                <a:sym typeface="Symbol" pitchFamily="18" charset="2"/>
              </a:rPr>
              <a:t>absorbed</a:t>
            </a:r>
            <a:r>
              <a:rPr lang="cs-CZ" altLang="cs-CZ" sz="2500" dirty="0">
                <a:sym typeface="Symbol" pitchFamily="18" charset="2"/>
              </a:rPr>
              <a:t>), </a:t>
            </a:r>
            <a:r>
              <a:rPr lang="cs-CZ" altLang="cs-CZ" sz="2500" dirty="0" err="1">
                <a:sym typeface="Symbol" pitchFamily="18" charset="2"/>
              </a:rPr>
              <a:t>hearing</a:t>
            </a:r>
            <a:r>
              <a:rPr lang="cs-CZ" altLang="cs-CZ" sz="2500" dirty="0">
                <a:sym typeface="Symbol" pitchFamily="18" charset="2"/>
              </a:rPr>
              <a:t> </a:t>
            </a:r>
            <a:r>
              <a:rPr lang="cs-CZ" altLang="cs-CZ" sz="2500" dirty="0" err="1">
                <a:sym typeface="Symbol" pitchFamily="18" charset="2"/>
              </a:rPr>
              <a:t>impairment</a:t>
            </a:r>
            <a:r>
              <a:rPr lang="cs-CZ" altLang="cs-CZ" sz="2500" dirty="0">
                <a:sym typeface="Symbol" pitchFamily="18" charset="2"/>
              </a:rPr>
              <a:t>, </a:t>
            </a:r>
            <a:r>
              <a:rPr lang="cs-CZ" altLang="cs-CZ" sz="2500" dirty="0" err="1">
                <a:sym typeface="Symbol" pitchFamily="18" charset="2"/>
              </a:rPr>
              <a:t>deafness</a:t>
            </a:r>
            <a:r>
              <a:rPr lang="cs-CZ" altLang="cs-CZ" sz="2500" dirty="0">
                <a:sym typeface="Symbol" pitchFamily="18" charset="2"/>
              </a:rPr>
              <a:t>, </a:t>
            </a:r>
            <a:r>
              <a:rPr lang="cs-CZ" altLang="cs-CZ" sz="2500" dirty="0" err="1">
                <a:sym typeface="Symbol" pitchFamily="18" charset="2"/>
              </a:rPr>
              <a:t>hydrocephalus</a:t>
            </a:r>
            <a:r>
              <a:rPr lang="cs-CZ" altLang="cs-CZ" sz="2500" dirty="0">
                <a:sym typeface="Symbol" pitchFamily="18" charset="2"/>
              </a:rPr>
              <a:t>…</a:t>
            </a:r>
          </a:p>
          <a:p>
            <a:pPr algn="ctr">
              <a:buFont typeface="Symbol" pitchFamily="18" charset="2"/>
              <a:buNone/>
            </a:pPr>
            <a:r>
              <a:rPr lang="cs-CZ" altLang="cs-CZ" sz="2500" dirty="0">
                <a:solidFill>
                  <a:srgbClr val="0000FF"/>
                </a:solidFill>
                <a:sym typeface="Symbol" pitchFamily="18" charset="2"/>
              </a:rPr>
              <a:t>PROGNOSIS, MORTALITY</a:t>
            </a:r>
          </a:p>
          <a:p>
            <a:pPr>
              <a:buFont typeface="Symbol" pitchFamily="18" charset="2"/>
              <a:buChar char="·"/>
            </a:pPr>
            <a:r>
              <a:rPr lang="cs-CZ" altLang="cs-CZ" sz="2500" dirty="0">
                <a:sym typeface="Symbol" pitchFamily="18" charset="2"/>
              </a:rPr>
              <a:t> </a:t>
            </a:r>
            <a:r>
              <a:rPr lang="cs-CZ" altLang="cs-CZ" sz="2500" dirty="0" err="1">
                <a:sym typeface="Symbol" pitchFamily="18" charset="2"/>
              </a:rPr>
              <a:t>depends</a:t>
            </a:r>
            <a:r>
              <a:rPr lang="cs-CZ" altLang="cs-CZ" sz="2500" dirty="0">
                <a:sym typeface="Symbol" pitchFamily="18" charset="2"/>
              </a:rPr>
              <a:t> on </a:t>
            </a:r>
            <a:r>
              <a:rPr lang="cs-CZ" altLang="cs-CZ" sz="2500" dirty="0" err="1">
                <a:sym typeface="Symbol" pitchFamily="18" charset="2"/>
              </a:rPr>
              <a:t>age</a:t>
            </a:r>
            <a:r>
              <a:rPr lang="cs-CZ" altLang="cs-CZ" sz="2500" dirty="0">
                <a:sym typeface="Symbol" pitchFamily="18" charset="2"/>
              </a:rPr>
              <a:t>, agent, </a:t>
            </a:r>
            <a:r>
              <a:rPr lang="cs-CZ" altLang="cs-CZ" sz="2500" dirty="0" err="1">
                <a:sym typeface="Symbol" pitchFamily="18" charset="2"/>
              </a:rPr>
              <a:t>generally</a:t>
            </a:r>
            <a:r>
              <a:rPr lang="cs-CZ" altLang="cs-CZ" sz="2500" dirty="0">
                <a:sym typeface="Symbol" pitchFamily="18" charset="2"/>
              </a:rPr>
              <a:t>: 10% </a:t>
            </a:r>
            <a:r>
              <a:rPr lang="cs-CZ" altLang="cs-CZ" sz="2500" dirty="0" err="1">
                <a:sym typeface="Symbol" pitchFamily="18" charset="2"/>
              </a:rPr>
              <a:t>children</a:t>
            </a:r>
            <a:r>
              <a:rPr lang="cs-CZ" altLang="cs-CZ" sz="2500" dirty="0">
                <a:sym typeface="Symbol" pitchFamily="18" charset="2"/>
              </a:rPr>
              <a:t>, </a:t>
            </a:r>
            <a:r>
              <a:rPr lang="cs-CZ" altLang="cs-CZ" sz="2500" dirty="0" err="1">
                <a:sym typeface="Symbol" pitchFamily="18" charset="2"/>
              </a:rPr>
              <a:t>higher</a:t>
            </a:r>
            <a:r>
              <a:rPr lang="cs-CZ" altLang="cs-CZ" sz="2500" dirty="0">
                <a:sym typeface="Symbol" pitchFamily="18" charset="2"/>
              </a:rPr>
              <a:t> in </a:t>
            </a:r>
            <a:r>
              <a:rPr lang="cs-CZ" altLang="cs-CZ" sz="2500" dirty="0" err="1">
                <a:sym typeface="Symbol" pitchFamily="18" charset="2"/>
              </a:rPr>
              <a:t>adults</a:t>
            </a:r>
            <a:r>
              <a:rPr lang="cs-CZ" altLang="cs-CZ" sz="2500" dirty="0">
                <a:sym typeface="Symbol" pitchFamily="18" charset="2"/>
              </a:rPr>
              <a:t> (30%)</a:t>
            </a:r>
          </a:p>
          <a:p>
            <a:pPr algn="ctr">
              <a:buFont typeface="Symbol" pitchFamily="18" charset="2"/>
              <a:buNone/>
            </a:pPr>
            <a:r>
              <a:rPr lang="cs-CZ" altLang="cs-CZ" sz="2500" dirty="0">
                <a:solidFill>
                  <a:srgbClr val="0000FF"/>
                </a:solidFill>
                <a:sym typeface="Symbol" pitchFamily="18" charset="2"/>
              </a:rPr>
              <a:t>PREVENTION, PROPHYLAXIS</a:t>
            </a:r>
          </a:p>
          <a:p>
            <a:pPr>
              <a:buFont typeface="Symbol" pitchFamily="18" charset="2"/>
              <a:buChar char="·"/>
            </a:pPr>
            <a:r>
              <a:rPr lang="cs-CZ" altLang="cs-CZ" sz="2500" dirty="0">
                <a:sym typeface="Symbol" pitchFamily="18" charset="2"/>
              </a:rPr>
              <a:t> </a:t>
            </a:r>
            <a:r>
              <a:rPr lang="cs-CZ" altLang="cs-CZ" sz="2500" dirty="0" err="1">
                <a:sym typeface="Symbol" pitchFamily="18" charset="2"/>
              </a:rPr>
              <a:t>early</a:t>
            </a:r>
            <a:r>
              <a:rPr lang="cs-CZ" altLang="cs-CZ" sz="2500" dirty="0">
                <a:sym typeface="Symbol" pitchFamily="18" charset="2"/>
              </a:rPr>
              <a:t> </a:t>
            </a:r>
            <a:r>
              <a:rPr lang="cs-CZ" altLang="cs-CZ" sz="2500" dirty="0" err="1">
                <a:sym typeface="Symbol" pitchFamily="18" charset="2"/>
              </a:rPr>
              <a:t>treatment</a:t>
            </a:r>
            <a:r>
              <a:rPr lang="cs-CZ" altLang="cs-CZ" sz="2500" dirty="0">
                <a:sym typeface="Symbol" pitchFamily="18" charset="2"/>
              </a:rPr>
              <a:t> </a:t>
            </a:r>
            <a:r>
              <a:rPr lang="cs-CZ" altLang="cs-CZ" sz="2500" dirty="0" err="1">
                <a:sym typeface="Symbol" pitchFamily="18" charset="2"/>
              </a:rPr>
              <a:t>of</a:t>
            </a:r>
            <a:r>
              <a:rPr lang="cs-CZ" altLang="cs-CZ" sz="2500" dirty="0">
                <a:sym typeface="Symbol" pitchFamily="18" charset="2"/>
              </a:rPr>
              <a:t> </a:t>
            </a:r>
            <a:r>
              <a:rPr lang="cs-CZ" altLang="cs-CZ" sz="2500" dirty="0" err="1">
                <a:sym typeface="Symbol" pitchFamily="18" charset="2"/>
              </a:rPr>
              <a:t>the</a:t>
            </a:r>
            <a:r>
              <a:rPr lang="cs-CZ" altLang="cs-CZ" sz="2500" dirty="0">
                <a:sym typeface="Symbol" pitchFamily="18" charset="2"/>
              </a:rPr>
              <a:t> </a:t>
            </a:r>
            <a:r>
              <a:rPr lang="cs-CZ" altLang="cs-CZ" sz="2500" dirty="0" err="1">
                <a:sym typeface="Symbol" pitchFamily="18" charset="2"/>
              </a:rPr>
              <a:t>other</a:t>
            </a:r>
            <a:r>
              <a:rPr lang="cs-CZ" altLang="cs-CZ" sz="2500" dirty="0">
                <a:sym typeface="Symbol" pitchFamily="18" charset="2"/>
              </a:rPr>
              <a:t> </a:t>
            </a:r>
            <a:r>
              <a:rPr lang="cs-CZ" altLang="cs-CZ" sz="2500" dirty="0" err="1">
                <a:sym typeface="Symbol" pitchFamily="18" charset="2"/>
              </a:rPr>
              <a:t>infections</a:t>
            </a:r>
            <a:r>
              <a:rPr lang="cs-CZ" altLang="cs-CZ" sz="2500" dirty="0">
                <a:sym typeface="Symbol" pitchFamily="18" charset="2"/>
              </a:rPr>
              <a:t> </a:t>
            </a:r>
            <a:r>
              <a:rPr lang="cs-CZ" altLang="cs-CZ" sz="2500" dirty="0" err="1">
                <a:sym typeface="Symbol" pitchFamily="18" charset="2"/>
              </a:rPr>
              <a:t>which</a:t>
            </a:r>
            <a:r>
              <a:rPr lang="cs-CZ" altLang="cs-CZ" sz="2500" dirty="0">
                <a:sym typeface="Symbol" pitchFamily="18" charset="2"/>
              </a:rPr>
              <a:t> </a:t>
            </a:r>
            <a:r>
              <a:rPr lang="cs-CZ" altLang="cs-CZ" sz="2500" dirty="0" err="1">
                <a:sym typeface="Symbol" pitchFamily="18" charset="2"/>
              </a:rPr>
              <a:t>can</a:t>
            </a:r>
            <a:r>
              <a:rPr lang="cs-CZ" altLang="cs-CZ" sz="2500" dirty="0">
                <a:sym typeface="Symbol" pitchFamily="18" charset="2"/>
              </a:rPr>
              <a:t> </a:t>
            </a:r>
            <a:r>
              <a:rPr lang="cs-CZ" altLang="cs-CZ" sz="2500" dirty="0" err="1">
                <a:sym typeface="Symbol" pitchFamily="18" charset="2"/>
              </a:rPr>
              <a:t>be</a:t>
            </a:r>
            <a:r>
              <a:rPr lang="cs-CZ" altLang="cs-CZ" sz="2500" dirty="0">
                <a:sym typeface="Symbol" pitchFamily="18" charset="2"/>
              </a:rPr>
              <a:t> </a:t>
            </a:r>
            <a:r>
              <a:rPr lang="cs-CZ" altLang="cs-CZ" sz="2500" dirty="0" err="1">
                <a:sym typeface="Symbol" pitchFamily="18" charset="2"/>
              </a:rPr>
              <a:t>focus</a:t>
            </a:r>
            <a:r>
              <a:rPr lang="cs-CZ" altLang="cs-CZ" sz="2500" dirty="0">
                <a:sym typeface="Symbol" pitchFamily="18" charset="2"/>
              </a:rPr>
              <a:t> </a:t>
            </a:r>
            <a:r>
              <a:rPr lang="cs-CZ" altLang="cs-CZ" sz="2500" dirty="0" err="1">
                <a:sym typeface="Symbol" pitchFamily="18" charset="2"/>
              </a:rPr>
              <a:t>for</a:t>
            </a:r>
            <a:r>
              <a:rPr lang="cs-CZ" altLang="cs-CZ" sz="2500" dirty="0">
                <a:sym typeface="Symbol" pitchFamily="18" charset="2"/>
              </a:rPr>
              <a:t> </a:t>
            </a:r>
            <a:r>
              <a:rPr lang="cs-CZ" altLang="cs-CZ" sz="2500" dirty="0" err="1">
                <a:sym typeface="Symbol" pitchFamily="18" charset="2"/>
              </a:rPr>
              <a:t>secondary</a:t>
            </a:r>
            <a:r>
              <a:rPr lang="cs-CZ" altLang="cs-CZ" sz="2500" dirty="0">
                <a:sym typeface="Symbol" pitchFamily="18" charset="2"/>
              </a:rPr>
              <a:t> meningitis (</a:t>
            </a:r>
            <a:r>
              <a:rPr lang="cs-CZ" altLang="cs-CZ" sz="2500" dirty="0" err="1">
                <a:sym typeface="Symbol" pitchFamily="18" charset="2"/>
              </a:rPr>
              <a:t>e.g.mastoitidis</a:t>
            </a:r>
            <a:r>
              <a:rPr lang="cs-CZ" altLang="cs-CZ" sz="2500" dirty="0">
                <a:sym typeface="Symbol" pitchFamily="18" charset="2"/>
              </a:rPr>
              <a:t>, </a:t>
            </a:r>
            <a:r>
              <a:rPr lang="cs-CZ" altLang="cs-CZ" sz="2500" dirty="0" err="1">
                <a:sym typeface="Symbol" pitchFamily="18" charset="2"/>
              </a:rPr>
              <a:t>sinusitis</a:t>
            </a:r>
            <a:r>
              <a:rPr lang="cs-CZ" altLang="cs-CZ" sz="2500" dirty="0">
                <a:sym typeface="Symbol" pitchFamily="18" charset="2"/>
              </a:rPr>
              <a:t>, otitis)</a:t>
            </a:r>
          </a:p>
          <a:p>
            <a:pPr>
              <a:buFont typeface="Symbol" pitchFamily="18" charset="2"/>
              <a:buChar char="·"/>
            </a:pPr>
            <a:r>
              <a:rPr lang="cs-CZ" altLang="cs-CZ" sz="2500" dirty="0">
                <a:sym typeface="Symbol" pitchFamily="18" charset="2"/>
              </a:rPr>
              <a:t> </a:t>
            </a:r>
            <a:r>
              <a:rPr lang="cs-CZ" altLang="cs-CZ" sz="2500" dirty="0" err="1">
                <a:sym typeface="Symbol" pitchFamily="18" charset="2"/>
              </a:rPr>
              <a:t>protective</a:t>
            </a:r>
            <a:r>
              <a:rPr lang="cs-CZ" altLang="cs-CZ" sz="2500" dirty="0">
                <a:sym typeface="Symbol" pitchFamily="18" charset="2"/>
              </a:rPr>
              <a:t> </a:t>
            </a:r>
            <a:r>
              <a:rPr lang="cs-CZ" altLang="cs-CZ" sz="2500" dirty="0" err="1">
                <a:sym typeface="Symbol" pitchFamily="18" charset="2"/>
              </a:rPr>
              <a:t>chemotherapy</a:t>
            </a:r>
            <a:r>
              <a:rPr lang="cs-CZ" altLang="cs-CZ" sz="2500" dirty="0">
                <a:sym typeface="Symbol" pitchFamily="18" charset="2"/>
              </a:rPr>
              <a:t> – oral penicilin – </a:t>
            </a:r>
            <a:r>
              <a:rPr lang="cs-CZ" altLang="cs-CZ" sz="2500" dirty="0" err="1">
                <a:sym typeface="Symbol" pitchFamily="18" charset="2"/>
              </a:rPr>
              <a:t>close</a:t>
            </a:r>
            <a:r>
              <a:rPr lang="cs-CZ" altLang="cs-CZ" sz="2500" dirty="0">
                <a:sym typeface="Symbol" pitchFamily="18" charset="2"/>
              </a:rPr>
              <a:t> </a:t>
            </a:r>
            <a:r>
              <a:rPr lang="cs-CZ" altLang="cs-CZ" sz="2500" dirty="0" err="1">
                <a:sym typeface="Symbol" pitchFamily="18" charset="2"/>
              </a:rPr>
              <a:t>contacts</a:t>
            </a:r>
            <a:r>
              <a:rPr lang="cs-CZ" altLang="cs-CZ" sz="2500" dirty="0">
                <a:sym typeface="Symbol" pitchFamily="18" charset="2"/>
              </a:rPr>
              <a:t> </a:t>
            </a:r>
            <a:r>
              <a:rPr lang="cs-CZ" altLang="cs-CZ" sz="2500" dirty="0" err="1">
                <a:sym typeface="Symbol" pitchFamily="18" charset="2"/>
              </a:rPr>
              <a:t>with</a:t>
            </a:r>
            <a:r>
              <a:rPr lang="cs-CZ" altLang="cs-CZ" sz="2500" dirty="0">
                <a:sym typeface="Symbol" pitchFamily="18" charset="2"/>
              </a:rPr>
              <a:t> </a:t>
            </a:r>
            <a:r>
              <a:rPr lang="cs-CZ" altLang="cs-CZ" sz="2500" dirty="0" err="1">
                <a:sym typeface="Symbol" pitchFamily="18" charset="2"/>
              </a:rPr>
              <a:t>meningococcal</a:t>
            </a:r>
            <a:r>
              <a:rPr lang="cs-CZ" altLang="cs-CZ" sz="2500" dirty="0">
                <a:sym typeface="Symbol" pitchFamily="18" charset="2"/>
              </a:rPr>
              <a:t> </a:t>
            </a:r>
            <a:r>
              <a:rPr lang="cs-CZ" altLang="cs-CZ" sz="2500" dirty="0" err="1">
                <a:sym typeface="Symbol" pitchFamily="18" charset="2"/>
              </a:rPr>
              <a:t>infections</a:t>
            </a:r>
            <a:r>
              <a:rPr lang="cs-CZ" altLang="cs-CZ" sz="2500" dirty="0">
                <a:sym typeface="Symbol" pitchFamily="18" charset="2"/>
              </a:rPr>
              <a:t>, </a:t>
            </a:r>
            <a:r>
              <a:rPr lang="cs-CZ" altLang="cs-CZ" sz="2500" dirty="0" err="1">
                <a:sym typeface="Symbol" pitchFamily="18" charset="2"/>
              </a:rPr>
              <a:t>vaccination</a:t>
            </a:r>
            <a:r>
              <a:rPr lang="cs-CZ" altLang="cs-CZ" sz="2500" dirty="0">
                <a:sym typeface="Symbol" pitchFamily="18" charset="2"/>
              </a:rPr>
              <a:t> </a:t>
            </a:r>
            <a:r>
              <a:rPr lang="cs-CZ" altLang="cs-CZ" sz="2500" i="1" dirty="0">
                <a:sym typeface="Symbol" pitchFamily="18" charset="2"/>
              </a:rPr>
              <a:t>H. </a:t>
            </a:r>
            <a:r>
              <a:rPr lang="cs-CZ" altLang="cs-CZ" sz="2500" i="1" dirty="0" err="1">
                <a:sym typeface="Symbol" pitchFamily="18" charset="2"/>
              </a:rPr>
              <a:t>inluenzae</a:t>
            </a:r>
            <a:r>
              <a:rPr lang="cs-CZ" altLang="cs-CZ" sz="2500" i="1" dirty="0">
                <a:sym typeface="Symbol" pitchFamily="18" charset="2"/>
              </a:rPr>
              <a:t> </a:t>
            </a:r>
            <a:r>
              <a:rPr lang="cs-CZ" altLang="cs-CZ" sz="2500" dirty="0">
                <a:sym typeface="Symbol" pitchFamily="18" charset="2"/>
              </a:rPr>
              <a:t>b, </a:t>
            </a:r>
            <a:r>
              <a:rPr lang="cs-CZ" altLang="cs-CZ" sz="2500" dirty="0" err="1">
                <a:sym typeface="Symbol" pitchFamily="18" charset="2"/>
              </a:rPr>
              <a:t>pneumococci</a:t>
            </a:r>
            <a:endParaRPr lang="cs-CZ" altLang="cs-CZ" sz="2500" dirty="0">
              <a:sym typeface="Symbol" pitchFamily="18" charset="2"/>
            </a:endParaRPr>
          </a:p>
        </p:txBody>
      </p:sp>
      <p:pic>
        <p:nvPicPr>
          <p:cNvPr id="2" name="slide 26">
            <a:hlinkClick r:id="" action="ppaction://media"/>
            <a:extLst>
              <a:ext uri="{FF2B5EF4-FFF2-40B4-BE49-F238E27FC236}">
                <a16:creationId xmlns:a16="http://schemas.microsoft.com/office/drawing/2014/main" id="{FD395B6E-82BC-4070-B218-218709574B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671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5">
                                            <p:bg/>
                                          </p:spTgt>
                                        </p:tgtEl>
                                        <p:attrNameLst>
                                          <p:attrName>style.visibility</p:attrName>
                                        </p:attrNameLst>
                                      </p:cBhvr>
                                      <p:to>
                                        <p:strVal val="visible"/>
                                      </p:to>
                                    </p:set>
                                    <p:anim calcmode="lin" valueType="num">
                                      <p:cBhvr additive="base">
                                        <p:cTn id="7" dur="500" fill="hold"/>
                                        <p:tgtEl>
                                          <p:spTgt spid="819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5">
                                            <p:txEl>
                                              <p:pRg st="0" end="0"/>
                                            </p:txEl>
                                          </p:spTgt>
                                        </p:tgtEl>
                                        <p:attrNameLst>
                                          <p:attrName>style.visibility</p:attrName>
                                        </p:attrNameLst>
                                      </p:cBhvr>
                                      <p:to>
                                        <p:strVal val="visible"/>
                                      </p:to>
                                    </p:set>
                                    <p:anim calcmode="lin" valueType="num">
                                      <p:cBhvr additive="base">
                                        <p:cTn id="13"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5">
                                            <p:txEl>
                                              <p:pRg st="1" end="1"/>
                                            </p:txEl>
                                          </p:spTgt>
                                        </p:tgtEl>
                                        <p:attrNameLst>
                                          <p:attrName>style.visibility</p:attrName>
                                        </p:attrNameLst>
                                      </p:cBhvr>
                                      <p:to>
                                        <p:strVal val="visible"/>
                                      </p:to>
                                    </p:set>
                                    <p:anim calcmode="lin" valueType="num">
                                      <p:cBhvr additive="base">
                                        <p:cTn id="19"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195">
                                            <p:txEl>
                                              <p:pRg st="2" end="2"/>
                                            </p:txEl>
                                          </p:spTgt>
                                        </p:tgtEl>
                                        <p:attrNameLst>
                                          <p:attrName>style.visibility</p:attrName>
                                        </p:attrNameLst>
                                      </p:cBhvr>
                                      <p:to>
                                        <p:strVal val="visible"/>
                                      </p:to>
                                    </p:set>
                                    <p:anim calcmode="lin" valueType="num">
                                      <p:cBhvr additive="base">
                                        <p:cTn id="25"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195">
                                            <p:txEl>
                                              <p:pRg st="3" end="3"/>
                                            </p:txEl>
                                          </p:spTgt>
                                        </p:tgtEl>
                                        <p:attrNameLst>
                                          <p:attrName>style.visibility</p:attrName>
                                        </p:attrNameLst>
                                      </p:cBhvr>
                                      <p:to>
                                        <p:strVal val="visible"/>
                                      </p:to>
                                    </p:set>
                                    <p:anim calcmode="lin" valueType="num">
                                      <p:cBhvr additive="base">
                                        <p:cTn id="31" dur="500" fill="hold"/>
                                        <p:tgtEl>
                                          <p:spTgt spid="819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195">
                                            <p:txEl>
                                              <p:pRg st="4" end="4"/>
                                            </p:txEl>
                                          </p:spTgt>
                                        </p:tgtEl>
                                        <p:attrNameLst>
                                          <p:attrName>style.visibility</p:attrName>
                                        </p:attrNameLst>
                                      </p:cBhvr>
                                      <p:to>
                                        <p:strVal val="visible"/>
                                      </p:to>
                                    </p:set>
                                    <p:anim calcmode="lin" valueType="num">
                                      <p:cBhvr additive="base">
                                        <p:cTn id="37"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195">
                                            <p:txEl>
                                              <p:pRg st="5" end="5"/>
                                            </p:txEl>
                                          </p:spTgt>
                                        </p:tgtEl>
                                        <p:attrNameLst>
                                          <p:attrName>style.visibility</p:attrName>
                                        </p:attrNameLst>
                                      </p:cBhvr>
                                      <p:to>
                                        <p:strVal val="visible"/>
                                      </p:to>
                                    </p:set>
                                    <p:anim calcmode="lin" valueType="num">
                                      <p:cBhvr additive="base">
                                        <p:cTn id="43" dur="500" fill="hold"/>
                                        <p:tgtEl>
                                          <p:spTgt spid="819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1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195">
                                            <p:txEl>
                                              <p:pRg st="6" end="6"/>
                                            </p:txEl>
                                          </p:spTgt>
                                        </p:tgtEl>
                                        <p:attrNameLst>
                                          <p:attrName>style.visibility</p:attrName>
                                        </p:attrNameLst>
                                      </p:cBhvr>
                                      <p:to>
                                        <p:strVal val="visible"/>
                                      </p:to>
                                    </p:set>
                                    <p:anim calcmode="lin" valueType="num">
                                      <p:cBhvr additive="base">
                                        <p:cTn id="49" dur="500" fill="hold"/>
                                        <p:tgtEl>
                                          <p:spTgt spid="8195">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19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195">
                                            <p:txEl>
                                              <p:pRg st="7" end="7"/>
                                            </p:txEl>
                                          </p:spTgt>
                                        </p:tgtEl>
                                        <p:attrNameLst>
                                          <p:attrName>style.visibility</p:attrName>
                                        </p:attrNameLst>
                                      </p:cBhvr>
                                      <p:to>
                                        <p:strVal val="visible"/>
                                      </p:to>
                                    </p:set>
                                    <p:anim calcmode="lin" valueType="num">
                                      <p:cBhvr additive="base">
                                        <p:cTn id="55" dur="500" fill="hold"/>
                                        <p:tgtEl>
                                          <p:spTgt spid="8195">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19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195">
                                            <p:txEl>
                                              <p:pRg st="8" end="8"/>
                                            </p:txEl>
                                          </p:spTgt>
                                        </p:tgtEl>
                                        <p:attrNameLst>
                                          <p:attrName>style.visibility</p:attrName>
                                        </p:attrNameLst>
                                      </p:cBhvr>
                                      <p:to>
                                        <p:strVal val="visible"/>
                                      </p:to>
                                    </p:set>
                                    <p:anim calcmode="lin" valueType="num">
                                      <p:cBhvr additive="base">
                                        <p:cTn id="61" dur="500" fill="hold"/>
                                        <p:tgtEl>
                                          <p:spTgt spid="8195">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19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8195">
                                            <p:txEl>
                                              <p:pRg st="9" end="9"/>
                                            </p:txEl>
                                          </p:spTgt>
                                        </p:tgtEl>
                                        <p:attrNameLst>
                                          <p:attrName>style.visibility</p:attrName>
                                        </p:attrNameLst>
                                      </p:cBhvr>
                                      <p:to>
                                        <p:strVal val="visible"/>
                                      </p:to>
                                    </p:set>
                                    <p:anim calcmode="lin" valueType="num">
                                      <p:cBhvr additive="base">
                                        <p:cTn id="67" dur="500" fill="hold"/>
                                        <p:tgtEl>
                                          <p:spTgt spid="8195">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19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8195">
                                            <p:txEl>
                                              <p:pRg st="10" end="10"/>
                                            </p:txEl>
                                          </p:spTgt>
                                        </p:tgtEl>
                                        <p:attrNameLst>
                                          <p:attrName>style.visibility</p:attrName>
                                        </p:attrNameLst>
                                      </p:cBhvr>
                                      <p:to>
                                        <p:strVal val="visible"/>
                                      </p:to>
                                    </p:set>
                                    <p:anim calcmode="lin" valueType="num">
                                      <p:cBhvr additive="base">
                                        <p:cTn id="73" dur="500" fill="hold"/>
                                        <p:tgtEl>
                                          <p:spTgt spid="8195">
                                            <p:txEl>
                                              <p:pRg st="10" end="1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819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8195">
                                            <p:txEl>
                                              <p:pRg st="11" end="11"/>
                                            </p:txEl>
                                          </p:spTgt>
                                        </p:tgtEl>
                                        <p:attrNameLst>
                                          <p:attrName>style.visibility</p:attrName>
                                        </p:attrNameLst>
                                      </p:cBhvr>
                                      <p:to>
                                        <p:strVal val="visible"/>
                                      </p:to>
                                    </p:set>
                                    <p:anim calcmode="lin" valueType="num">
                                      <p:cBhvr additive="base">
                                        <p:cTn id="79" dur="500" fill="hold"/>
                                        <p:tgtEl>
                                          <p:spTgt spid="8195">
                                            <p:txEl>
                                              <p:pRg st="11" end="1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819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8195">
                                            <p:txEl>
                                              <p:pRg st="12" end="12"/>
                                            </p:txEl>
                                          </p:spTgt>
                                        </p:tgtEl>
                                        <p:attrNameLst>
                                          <p:attrName>style.visibility</p:attrName>
                                        </p:attrNameLst>
                                      </p:cBhvr>
                                      <p:to>
                                        <p:strVal val="visible"/>
                                      </p:to>
                                    </p:set>
                                    <p:anim calcmode="lin" valueType="num">
                                      <p:cBhvr additive="base">
                                        <p:cTn id="85" dur="500" fill="hold"/>
                                        <p:tgtEl>
                                          <p:spTgt spid="8195">
                                            <p:txEl>
                                              <p:pRg st="12" end="12"/>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8195">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77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1" fill="hold" display="0">
                  <p:stCondLst>
                    <p:cond delay="indefinite"/>
                  </p:stCondLst>
                  <p:endCondLst>
                    <p:cond evt="onStopAudio" delay="0">
                      <p:tgtEl>
                        <p:sldTgt/>
                      </p:tgtEl>
                    </p:cond>
                  </p:endCondLst>
                </p:cTn>
                <p:tgtEl>
                  <p:spTgt spid="2"/>
                </p:tgtEl>
              </p:cMediaNode>
            </p:audio>
          </p:childTnLst>
        </p:cTn>
      </p:par>
    </p:tnLst>
    <p:bldLst>
      <p:bldP spid="8195"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439614" y="221152"/>
            <a:ext cx="11157440" cy="6463308"/>
          </a:xfrm>
          <a:prstGeom prst="rect">
            <a:avLst/>
          </a:prstGeom>
          <a:solidFill>
            <a:schemeClr val="bg1"/>
          </a:solidFill>
          <a:ln w="9525">
            <a:solidFill>
              <a:schemeClr val="tx1"/>
            </a:solidFill>
            <a:miter lim="800000"/>
            <a:headEnd/>
            <a:tailEnd/>
          </a:ln>
          <a:effectLst/>
        </p:spPr>
        <p:txBody>
          <a:bodyPr wrap="square">
            <a:spAutoFit/>
          </a:bodyPr>
          <a:lstStyle/>
          <a:p>
            <a:pPr algn="ctr">
              <a:buFont typeface="Symbol" pitchFamily="18" charset="2"/>
              <a:buNone/>
            </a:pPr>
            <a:r>
              <a:rPr lang="cs-CZ" altLang="cs-CZ" sz="2300" dirty="0">
                <a:solidFill>
                  <a:srgbClr val="0000FF"/>
                </a:solidFill>
              </a:rPr>
              <a:t>ETIOLOGY </a:t>
            </a:r>
          </a:p>
          <a:p>
            <a:pPr>
              <a:buFont typeface="Symbol" pitchFamily="18" charset="2"/>
              <a:buChar char="·"/>
            </a:pPr>
            <a:r>
              <a:rPr lang="cs-CZ" altLang="cs-CZ" sz="2300" i="1" dirty="0">
                <a:solidFill>
                  <a:srgbClr val="0000FF"/>
                </a:solidFill>
                <a:sym typeface="Symbol" pitchFamily="18" charset="2"/>
              </a:rPr>
              <a:t> </a:t>
            </a:r>
            <a:r>
              <a:rPr lang="cs-CZ" altLang="cs-CZ" sz="2300" i="1" dirty="0" err="1">
                <a:solidFill>
                  <a:srgbClr val="0000FF"/>
                </a:solidFill>
                <a:sym typeface="Symbol" pitchFamily="18" charset="2"/>
              </a:rPr>
              <a:t>Neisseria</a:t>
            </a:r>
            <a:r>
              <a:rPr lang="cs-CZ" altLang="cs-CZ" sz="2300" i="1" dirty="0">
                <a:solidFill>
                  <a:srgbClr val="0000FF"/>
                </a:solidFill>
                <a:sym typeface="Symbol" pitchFamily="18" charset="2"/>
              </a:rPr>
              <a:t> </a:t>
            </a:r>
            <a:r>
              <a:rPr lang="cs-CZ" altLang="cs-CZ" sz="2300" i="1" dirty="0" err="1">
                <a:solidFill>
                  <a:srgbClr val="0000FF"/>
                </a:solidFill>
                <a:sym typeface="Symbol" pitchFamily="18" charset="2"/>
              </a:rPr>
              <a:t>meningitidis</a:t>
            </a:r>
            <a:r>
              <a:rPr lang="cs-CZ" altLang="cs-CZ" sz="2300" dirty="0">
                <a:solidFill>
                  <a:srgbClr val="0000FF"/>
                </a:solidFill>
                <a:sym typeface="Symbol" pitchFamily="18" charset="2"/>
              </a:rPr>
              <a:t> (</a:t>
            </a:r>
            <a:r>
              <a:rPr lang="cs-CZ" altLang="cs-CZ" sz="2300" dirty="0" err="1">
                <a:solidFill>
                  <a:srgbClr val="0000FF"/>
                </a:solidFill>
                <a:sym typeface="Symbol" pitchFamily="18" charset="2"/>
              </a:rPr>
              <a:t>meningococcus</a:t>
            </a:r>
            <a:r>
              <a:rPr lang="cs-CZ" altLang="cs-CZ" sz="2300" dirty="0">
                <a:solidFill>
                  <a:srgbClr val="0000FF"/>
                </a:solidFill>
                <a:sym typeface="Symbol" pitchFamily="18" charset="2"/>
              </a:rPr>
              <a:t>)</a:t>
            </a:r>
            <a:r>
              <a:rPr lang="cs-CZ" altLang="cs-CZ" sz="2300" dirty="0">
                <a:sym typeface="Symbol" pitchFamily="18" charset="2"/>
              </a:rPr>
              <a:t>,</a:t>
            </a:r>
            <a:r>
              <a:rPr lang="cs-CZ" altLang="cs-CZ" sz="2300" dirty="0">
                <a:solidFill>
                  <a:srgbClr val="0000FF"/>
                </a:solidFill>
                <a:sym typeface="Symbol" pitchFamily="18" charset="2"/>
              </a:rPr>
              <a:t> </a:t>
            </a:r>
            <a:r>
              <a:rPr lang="cs-CZ" altLang="cs-CZ" sz="2300" dirty="0" err="1">
                <a:sym typeface="Symbol" pitchFamily="18" charset="2"/>
              </a:rPr>
              <a:t>gramnegative</a:t>
            </a:r>
            <a:r>
              <a:rPr lang="cs-CZ" altLang="cs-CZ" sz="2300" dirty="0">
                <a:sym typeface="Symbol" pitchFamily="18" charset="2"/>
              </a:rPr>
              <a:t> </a:t>
            </a:r>
            <a:r>
              <a:rPr lang="cs-CZ" altLang="cs-CZ" sz="2300" dirty="0" err="1">
                <a:sym typeface="Symbol" pitchFamily="18" charset="2"/>
              </a:rPr>
              <a:t>diplococcus</a:t>
            </a:r>
            <a:r>
              <a:rPr lang="cs-CZ" altLang="cs-CZ" sz="2300" dirty="0">
                <a:sym typeface="Symbol" pitchFamily="18" charset="2"/>
              </a:rPr>
              <a:t>, 13 </a:t>
            </a:r>
            <a:r>
              <a:rPr lang="cs-CZ" altLang="cs-CZ" sz="2300" dirty="0" err="1">
                <a:sym typeface="Symbol" pitchFamily="18" charset="2"/>
              </a:rPr>
              <a:t>serogroups</a:t>
            </a:r>
            <a:r>
              <a:rPr lang="cs-CZ" altLang="cs-CZ" sz="2300" dirty="0">
                <a:sym typeface="Symbol" pitchFamily="18" charset="2"/>
              </a:rPr>
              <a:t> most </a:t>
            </a:r>
            <a:r>
              <a:rPr lang="cs-CZ" altLang="cs-CZ" sz="2300" dirty="0" err="1">
                <a:sym typeface="Symbol" pitchFamily="18" charset="2"/>
              </a:rPr>
              <a:t>infection</a:t>
            </a:r>
            <a:r>
              <a:rPr lang="cs-CZ" altLang="cs-CZ" sz="2300" dirty="0">
                <a:sym typeface="Symbol" pitchFamily="18" charset="2"/>
              </a:rPr>
              <a:t> </a:t>
            </a:r>
            <a:r>
              <a:rPr lang="cs-CZ" altLang="cs-CZ" sz="2300" dirty="0" err="1">
                <a:sym typeface="Symbol" pitchFamily="18" charset="2"/>
              </a:rPr>
              <a:t>caused</a:t>
            </a:r>
            <a:r>
              <a:rPr lang="cs-CZ" altLang="cs-CZ" sz="2300" dirty="0">
                <a:sym typeface="Symbol" pitchFamily="18" charset="2"/>
              </a:rPr>
              <a:t> by A, B, C, Y and W135 </a:t>
            </a:r>
            <a:r>
              <a:rPr lang="cs-CZ" altLang="cs-CZ" sz="2300" dirty="0" err="1">
                <a:sym typeface="Symbol" pitchFamily="18" charset="2"/>
              </a:rPr>
              <a:t>serogroups</a:t>
            </a:r>
            <a:r>
              <a:rPr lang="cs-CZ" altLang="cs-CZ" sz="2300" dirty="0">
                <a:sym typeface="Symbol" pitchFamily="18" charset="2"/>
              </a:rPr>
              <a:t>, in </a:t>
            </a:r>
            <a:r>
              <a:rPr lang="cs-CZ" altLang="cs-CZ" sz="2300" dirty="0" err="1">
                <a:sym typeface="Symbol" pitchFamily="18" charset="2"/>
              </a:rPr>
              <a:t>the</a:t>
            </a:r>
            <a:r>
              <a:rPr lang="cs-CZ" altLang="cs-CZ" sz="2300" dirty="0">
                <a:sym typeface="Symbol" pitchFamily="18" charset="2"/>
              </a:rPr>
              <a:t> Czech </a:t>
            </a:r>
            <a:r>
              <a:rPr lang="cs-CZ" altLang="cs-CZ" sz="2300" dirty="0" err="1">
                <a:sym typeface="Symbol" pitchFamily="18" charset="2"/>
              </a:rPr>
              <a:t>Republicthe</a:t>
            </a:r>
            <a:r>
              <a:rPr lang="cs-CZ" altLang="cs-CZ" sz="2300" dirty="0">
                <a:sym typeface="Symbol" pitchFamily="18" charset="2"/>
              </a:rPr>
              <a:t> most  </a:t>
            </a:r>
            <a:r>
              <a:rPr lang="cs-CZ" altLang="cs-CZ" sz="2300" dirty="0" err="1">
                <a:sym typeface="Symbol" pitchFamily="18" charset="2"/>
              </a:rPr>
              <a:t>prevalent</a:t>
            </a:r>
            <a:r>
              <a:rPr lang="cs-CZ" altLang="cs-CZ" sz="2300" dirty="0">
                <a:sym typeface="Symbol" pitchFamily="18" charset="2"/>
              </a:rPr>
              <a:t> </a:t>
            </a:r>
            <a:r>
              <a:rPr lang="cs-CZ" altLang="cs-CZ" sz="2300" dirty="0" err="1">
                <a:sym typeface="Symbol" pitchFamily="18" charset="2"/>
              </a:rPr>
              <a:t>serogroup</a:t>
            </a:r>
            <a:r>
              <a:rPr lang="cs-CZ" altLang="cs-CZ" sz="2300" dirty="0">
                <a:sym typeface="Symbol" pitchFamily="18" charset="2"/>
              </a:rPr>
              <a:t> B (75% </a:t>
            </a:r>
            <a:r>
              <a:rPr lang="cs-CZ" altLang="cs-CZ" sz="2300" dirty="0" err="1">
                <a:sym typeface="Symbol" pitchFamily="18" charset="2"/>
              </a:rPr>
              <a:t>cases</a:t>
            </a:r>
            <a:r>
              <a:rPr lang="cs-CZ" altLang="cs-CZ" sz="2300" dirty="0">
                <a:sym typeface="Symbol" pitchFamily="18" charset="2"/>
              </a:rPr>
              <a:t>) and C</a:t>
            </a:r>
          </a:p>
          <a:p>
            <a:pPr>
              <a:buFont typeface="Symbol" pitchFamily="18" charset="2"/>
              <a:buNone/>
            </a:pPr>
            <a:endParaRPr lang="cs-CZ" altLang="cs-CZ" sz="2300" dirty="0"/>
          </a:p>
          <a:p>
            <a:pPr algn="ctr"/>
            <a:r>
              <a:rPr lang="cs-CZ" altLang="cs-CZ" sz="2300" dirty="0">
                <a:solidFill>
                  <a:srgbClr val="0000FF"/>
                </a:solidFill>
              </a:rPr>
              <a:t>EPIDEMIOLOGY</a:t>
            </a:r>
          </a:p>
          <a:p>
            <a:pPr>
              <a:buFont typeface="Symbol" pitchFamily="18" charset="2"/>
              <a:buChar char="·"/>
            </a:pPr>
            <a:r>
              <a:rPr lang="cs-CZ" altLang="cs-CZ" sz="2300" dirty="0">
                <a:sym typeface="Symbol" pitchFamily="18" charset="2"/>
              </a:rPr>
              <a:t> </a:t>
            </a:r>
            <a:r>
              <a:rPr lang="cs-CZ" altLang="cs-CZ" sz="2300" dirty="0" err="1">
                <a:sym typeface="Symbol" pitchFamily="18" charset="2"/>
              </a:rPr>
              <a:t>world-wide</a:t>
            </a:r>
            <a:r>
              <a:rPr lang="cs-CZ" altLang="cs-CZ" sz="2300" dirty="0">
                <a:sym typeface="Symbol" pitchFamily="18" charset="2"/>
              </a:rPr>
              <a:t> </a:t>
            </a:r>
            <a:r>
              <a:rPr lang="cs-CZ" altLang="cs-CZ" sz="2300" dirty="0" err="1">
                <a:sym typeface="Symbol" pitchFamily="18" charset="2"/>
              </a:rPr>
              <a:t>infection</a:t>
            </a:r>
            <a:r>
              <a:rPr lang="cs-CZ" altLang="cs-CZ" sz="2300" dirty="0">
                <a:sym typeface="Symbol" pitchFamily="18" charset="2"/>
              </a:rPr>
              <a:t> (</a:t>
            </a:r>
            <a:r>
              <a:rPr lang="cs-CZ" altLang="cs-CZ" sz="2300" dirty="0" err="1">
                <a:sym typeface="Symbol" pitchFamily="18" charset="2"/>
              </a:rPr>
              <a:t>endemic</a:t>
            </a:r>
            <a:r>
              <a:rPr lang="cs-CZ" altLang="cs-CZ" sz="2300" dirty="0">
                <a:sym typeface="Symbol" pitchFamily="18" charset="2"/>
              </a:rPr>
              <a:t> in sub-</a:t>
            </a:r>
            <a:r>
              <a:rPr lang="cs-CZ" altLang="cs-CZ" sz="2300" dirty="0" err="1">
                <a:sym typeface="Symbol" pitchFamily="18" charset="2"/>
              </a:rPr>
              <a:t>Saharan</a:t>
            </a:r>
            <a:r>
              <a:rPr lang="cs-CZ" altLang="cs-CZ" sz="2300" dirty="0">
                <a:sym typeface="Symbol" pitchFamily="18" charset="2"/>
              </a:rPr>
              <a:t> </a:t>
            </a:r>
            <a:r>
              <a:rPr lang="cs-CZ" altLang="cs-CZ" sz="2300" dirty="0" err="1">
                <a:sym typeface="Symbol" pitchFamily="18" charset="2"/>
              </a:rPr>
              <a:t>Africa</a:t>
            </a:r>
            <a:r>
              <a:rPr lang="cs-CZ" altLang="cs-CZ" sz="2300" dirty="0">
                <a:sym typeface="Symbol" pitchFamily="18" charset="2"/>
              </a:rPr>
              <a:t>)</a:t>
            </a:r>
          </a:p>
          <a:p>
            <a:pPr>
              <a:buFont typeface="Symbol" pitchFamily="18" charset="2"/>
              <a:buChar char="·"/>
            </a:pPr>
            <a:r>
              <a:rPr lang="cs-CZ" altLang="cs-CZ" sz="2300" dirty="0">
                <a:sym typeface="Symbol" pitchFamily="18" charset="2"/>
              </a:rPr>
              <a:t> </a:t>
            </a:r>
            <a:r>
              <a:rPr lang="cs-CZ" altLang="cs-CZ" sz="2300" dirty="0" err="1">
                <a:sym typeface="Symbol" pitchFamily="18" charset="2"/>
              </a:rPr>
              <a:t>primarily</a:t>
            </a:r>
            <a:r>
              <a:rPr lang="cs-CZ" altLang="cs-CZ" sz="2300" dirty="0">
                <a:sym typeface="Symbol" pitchFamily="18" charset="2"/>
              </a:rPr>
              <a:t> a </a:t>
            </a:r>
            <a:r>
              <a:rPr lang="cs-CZ" altLang="cs-CZ" sz="2300" dirty="0" err="1">
                <a:sym typeface="Symbol" pitchFamily="18" charset="2"/>
              </a:rPr>
              <a:t>disease</a:t>
            </a:r>
            <a:r>
              <a:rPr lang="cs-CZ" altLang="cs-CZ" sz="2300" dirty="0">
                <a:sym typeface="Symbol" pitchFamily="18" charset="2"/>
              </a:rPr>
              <a:t> </a:t>
            </a:r>
            <a:r>
              <a:rPr lang="cs-CZ" altLang="cs-CZ" sz="2300" dirty="0" err="1">
                <a:sym typeface="Symbol" pitchFamily="18" charset="2"/>
              </a:rPr>
              <a:t>of</a:t>
            </a:r>
            <a:r>
              <a:rPr lang="cs-CZ" altLang="cs-CZ" sz="2300" dirty="0">
                <a:sym typeface="Symbol" pitchFamily="18" charset="2"/>
              </a:rPr>
              <a:t> </a:t>
            </a:r>
            <a:r>
              <a:rPr lang="cs-CZ" altLang="cs-CZ" sz="2300" dirty="0" err="1">
                <a:sym typeface="Symbol" pitchFamily="18" charset="2"/>
              </a:rPr>
              <a:t>children</a:t>
            </a:r>
            <a:r>
              <a:rPr lang="cs-CZ" altLang="cs-CZ" sz="2300" dirty="0">
                <a:sym typeface="Symbol" pitchFamily="18" charset="2"/>
              </a:rPr>
              <a:t> </a:t>
            </a:r>
            <a:r>
              <a:rPr lang="cs-CZ" altLang="cs-CZ" sz="2300" dirty="0" err="1">
                <a:sym typeface="Symbol" pitchFamily="18" charset="2"/>
              </a:rPr>
              <a:t>and</a:t>
            </a:r>
            <a:r>
              <a:rPr lang="cs-CZ" altLang="cs-CZ" sz="2300" dirty="0">
                <a:sym typeface="Symbol" pitchFamily="18" charset="2"/>
              </a:rPr>
              <a:t> </a:t>
            </a:r>
            <a:r>
              <a:rPr lang="cs-CZ" altLang="cs-CZ" sz="2300" dirty="0" err="1">
                <a:sym typeface="Symbol" pitchFamily="18" charset="2"/>
              </a:rPr>
              <a:t>young</a:t>
            </a:r>
            <a:r>
              <a:rPr lang="cs-CZ" altLang="cs-CZ" sz="2300" dirty="0">
                <a:sym typeface="Symbol" pitchFamily="18" charset="2"/>
              </a:rPr>
              <a:t> </a:t>
            </a:r>
            <a:r>
              <a:rPr lang="cs-CZ" altLang="cs-CZ" sz="2300" dirty="0" err="1">
                <a:sym typeface="Symbol" pitchFamily="18" charset="2"/>
              </a:rPr>
              <a:t>adults</a:t>
            </a:r>
            <a:endParaRPr lang="cs-CZ" altLang="cs-CZ" sz="2300" dirty="0">
              <a:sym typeface="Symbol" pitchFamily="18" charset="2"/>
            </a:endParaRPr>
          </a:p>
          <a:p>
            <a:pPr>
              <a:buFont typeface="Symbol" pitchFamily="18" charset="2"/>
              <a:buChar char="·"/>
            </a:pPr>
            <a:r>
              <a:rPr lang="cs-CZ" altLang="cs-CZ" sz="2300" dirty="0">
                <a:sym typeface="Symbol" pitchFamily="18" charset="2"/>
              </a:rPr>
              <a:t> Czech Republic – </a:t>
            </a:r>
            <a:r>
              <a:rPr lang="cs-CZ" altLang="cs-CZ" sz="2300" dirty="0" err="1">
                <a:sym typeface="Symbol" pitchFamily="18" charset="2"/>
              </a:rPr>
              <a:t>low</a:t>
            </a:r>
            <a:r>
              <a:rPr lang="cs-CZ" altLang="cs-CZ" sz="2300" dirty="0">
                <a:sym typeface="Symbol" pitchFamily="18" charset="2"/>
              </a:rPr>
              <a:t> incidence (100 </a:t>
            </a:r>
            <a:r>
              <a:rPr lang="cs-CZ" altLang="cs-CZ" sz="2300" dirty="0" err="1">
                <a:sym typeface="Symbol" pitchFamily="18" charset="2"/>
              </a:rPr>
              <a:t>cases</a:t>
            </a:r>
            <a:r>
              <a:rPr lang="cs-CZ" altLang="cs-CZ" sz="2300" dirty="0">
                <a:sym typeface="Symbol" pitchFamily="18" charset="2"/>
              </a:rPr>
              <a:t> </a:t>
            </a:r>
            <a:r>
              <a:rPr lang="cs-CZ" altLang="cs-CZ" sz="2300" dirty="0" err="1">
                <a:sym typeface="Symbol" pitchFamily="18" charset="2"/>
              </a:rPr>
              <a:t>annually</a:t>
            </a:r>
            <a:r>
              <a:rPr lang="cs-CZ" altLang="cs-CZ" sz="2300" dirty="0">
                <a:sym typeface="Symbol" pitchFamily="18" charset="2"/>
              </a:rPr>
              <a:t>)</a:t>
            </a:r>
          </a:p>
          <a:p>
            <a:pPr algn="ctr">
              <a:buFont typeface="Symbol" pitchFamily="18" charset="2"/>
              <a:buNone/>
            </a:pPr>
            <a:endParaRPr lang="cs-CZ" altLang="cs-CZ" sz="2300" dirty="0">
              <a:sym typeface="Symbol" pitchFamily="18" charset="2"/>
            </a:endParaRPr>
          </a:p>
          <a:p>
            <a:pPr algn="ctr">
              <a:buFont typeface="Symbol" pitchFamily="18" charset="2"/>
              <a:buNone/>
            </a:pPr>
            <a:r>
              <a:rPr lang="cs-CZ" altLang="cs-CZ" sz="2300" dirty="0">
                <a:solidFill>
                  <a:srgbClr val="0000FF"/>
                </a:solidFill>
                <a:sym typeface="Symbol" pitchFamily="18" charset="2"/>
              </a:rPr>
              <a:t>CLINICAL SYMPTOMS</a:t>
            </a:r>
          </a:p>
          <a:p>
            <a:pPr>
              <a:buFont typeface="Symbol" pitchFamily="18" charset="2"/>
              <a:buChar char="·"/>
            </a:pPr>
            <a:r>
              <a:rPr lang="cs-CZ" altLang="cs-CZ" sz="2300" b="1" dirty="0">
                <a:sym typeface="Symbol" pitchFamily="18" charset="2"/>
              </a:rPr>
              <a:t> </a:t>
            </a:r>
            <a:r>
              <a:rPr lang="cs-CZ" altLang="cs-CZ" sz="2300" b="1" dirty="0" err="1">
                <a:sym typeface="Symbol" pitchFamily="18" charset="2"/>
              </a:rPr>
              <a:t>superficial</a:t>
            </a:r>
            <a:r>
              <a:rPr lang="cs-CZ" altLang="cs-CZ" sz="2300" b="1" dirty="0">
                <a:sym typeface="Symbol" pitchFamily="18" charset="2"/>
              </a:rPr>
              <a:t> </a:t>
            </a:r>
            <a:r>
              <a:rPr lang="cs-CZ" altLang="cs-CZ" sz="2300" b="1" dirty="0" err="1">
                <a:sym typeface="Symbol" pitchFamily="18" charset="2"/>
              </a:rPr>
              <a:t>inf</a:t>
            </a:r>
            <a:r>
              <a:rPr lang="cs-CZ" altLang="cs-CZ" sz="2300" b="1" dirty="0">
                <a:sym typeface="Symbol" pitchFamily="18" charset="2"/>
              </a:rPr>
              <a:t>.</a:t>
            </a:r>
            <a:r>
              <a:rPr lang="cs-CZ" altLang="cs-CZ" sz="2300" dirty="0">
                <a:sym typeface="Symbol" pitchFamily="18" charset="2"/>
              </a:rPr>
              <a:t> – </a:t>
            </a:r>
            <a:r>
              <a:rPr lang="cs-CZ" altLang="cs-CZ" sz="2300" dirty="0" err="1">
                <a:sym typeface="Symbol" pitchFamily="18" charset="2"/>
              </a:rPr>
              <a:t>pharyngitis</a:t>
            </a:r>
            <a:r>
              <a:rPr lang="cs-CZ" altLang="cs-CZ" sz="2300" dirty="0">
                <a:sym typeface="Symbol" pitchFamily="18" charset="2"/>
              </a:rPr>
              <a:t>, rhinitis, uretritis, </a:t>
            </a:r>
            <a:r>
              <a:rPr lang="cs-CZ" altLang="cs-CZ" sz="2300" dirty="0" err="1">
                <a:sym typeface="Symbol" pitchFamily="18" charset="2"/>
              </a:rPr>
              <a:t>conjunctivitis</a:t>
            </a:r>
            <a:r>
              <a:rPr lang="cs-CZ" altLang="cs-CZ" sz="2300" dirty="0">
                <a:sym typeface="Symbol" pitchFamily="18" charset="2"/>
              </a:rPr>
              <a:t> (</a:t>
            </a:r>
            <a:r>
              <a:rPr lang="cs-CZ" altLang="cs-CZ" sz="2300" dirty="0" err="1">
                <a:sym typeface="Symbol" pitchFamily="18" charset="2"/>
              </a:rPr>
              <a:t>untreated</a:t>
            </a:r>
            <a:r>
              <a:rPr lang="cs-CZ" altLang="cs-CZ" sz="2300" dirty="0">
                <a:sym typeface="Symbol" pitchFamily="18" charset="2"/>
              </a:rPr>
              <a:t> </a:t>
            </a:r>
            <a:r>
              <a:rPr lang="cs-CZ" altLang="cs-CZ" sz="2300" dirty="0" err="1">
                <a:sym typeface="Symbol" pitchFamily="18" charset="2"/>
              </a:rPr>
              <a:t>can</a:t>
            </a:r>
            <a:r>
              <a:rPr lang="cs-CZ" altLang="cs-CZ" sz="2300" dirty="0">
                <a:sym typeface="Symbol" pitchFamily="18" charset="2"/>
              </a:rPr>
              <a:t> </a:t>
            </a:r>
            <a:r>
              <a:rPr lang="cs-CZ" altLang="cs-CZ" sz="2300" dirty="0" err="1">
                <a:sym typeface="Symbol" pitchFamily="18" charset="2"/>
              </a:rPr>
              <a:t>result</a:t>
            </a:r>
            <a:r>
              <a:rPr lang="cs-CZ" altLang="cs-CZ" sz="2300" dirty="0">
                <a:sym typeface="Symbol" pitchFamily="18" charset="2"/>
              </a:rPr>
              <a:t> in </a:t>
            </a:r>
            <a:r>
              <a:rPr lang="cs-CZ" altLang="cs-CZ" sz="2300" dirty="0" err="1">
                <a:sym typeface="Symbol" pitchFamily="18" charset="2"/>
              </a:rPr>
              <a:t>invesive</a:t>
            </a:r>
            <a:r>
              <a:rPr lang="cs-CZ" altLang="cs-CZ" sz="2300" dirty="0">
                <a:sym typeface="Symbol" pitchFamily="18" charset="2"/>
              </a:rPr>
              <a:t> </a:t>
            </a:r>
            <a:r>
              <a:rPr lang="cs-CZ" altLang="cs-CZ" sz="2300" dirty="0" err="1">
                <a:sym typeface="Symbol" pitchFamily="18" charset="2"/>
              </a:rPr>
              <a:t>infection</a:t>
            </a:r>
            <a:r>
              <a:rPr lang="cs-CZ" altLang="cs-CZ" sz="2300" dirty="0">
                <a:sym typeface="Symbol" pitchFamily="18" charset="2"/>
              </a:rPr>
              <a:t> </a:t>
            </a:r>
            <a:r>
              <a:rPr lang="cs-CZ" altLang="cs-CZ" sz="2300" dirty="0" err="1">
                <a:sym typeface="Symbol" pitchFamily="18" charset="2"/>
              </a:rPr>
              <a:t>but</a:t>
            </a:r>
            <a:r>
              <a:rPr lang="cs-CZ" altLang="cs-CZ" sz="2300" dirty="0">
                <a:sym typeface="Symbol" pitchFamily="18" charset="2"/>
              </a:rPr>
              <a:t> </a:t>
            </a:r>
            <a:r>
              <a:rPr lang="cs-CZ" altLang="cs-CZ" sz="2300" dirty="0" err="1">
                <a:sym typeface="Symbol" pitchFamily="18" charset="2"/>
              </a:rPr>
              <a:t>may</a:t>
            </a:r>
            <a:r>
              <a:rPr lang="cs-CZ" altLang="cs-CZ" sz="2300" dirty="0">
                <a:sym typeface="Symbol" pitchFamily="18" charset="2"/>
              </a:rPr>
              <a:t>-</a:t>
            </a:r>
            <a:r>
              <a:rPr lang="cs-CZ" altLang="cs-CZ" sz="2300" dirty="0" err="1">
                <a:sym typeface="Symbol" pitchFamily="18" charset="2"/>
              </a:rPr>
              <a:t>be</a:t>
            </a:r>
            <a:r>
              <a:rPr lang="cs-CZ" altLang="cs-CZ" sz="2300" dirty="0">
                <a:sym typeface="Symbol" pitchFamily="18" charset="2"/>
              </a:rPr>
              <a:t> </a:t>
            </a:r>
            <a:r>
              <a:rPr lang="cs-CZ" altLang="cs-CZ" sz="2300" dirty="0" err="1">
                <a:sym typeface="Symbol" pitchFamily="18" charset="2"/>
              </a:rPr>
              <a:t>self</a:t>
            </a:r>
            <a:r>
              <a:rPr lang="cs-CZ" altLang="cs-CZ" sz="2300" dirty="0">
                <a:sym typeface="Symbol" pitchFamily="18" charset="2"/>
              </a:rPr>
              <a:t> limited)</a:t>
            </a:r>
          </a:p>
          <a:p>
            <a:pPr>
              <a:buFont typeface="Symbol" pitchFamily="18" charset="2"/>
              <a:buChar char="·"/>
            </a:pPr>
            <a:r>
              <a:rPr lang="cs-CZ" altLang="cs-CZ" sz="2300" dirty="0">
                <a:sym typeface="Symbol" pitchFamily="18" charset="2"/>
              </a:rPr>
              <a:t> </a:t>
            </a:r>
            <a:r>
              <a:rPr lang="cs-CZ" altLang="cs-CZ" sz="2300" b="1" dirty="0" err="1">
                <a:sym typeface="Symbol" pitchFamily="18" charset="2"/>
              </a:rPr>
              <a:t>invasive</a:t>
            </a:r>
            <a:r>
              <a:rPr lang="cs-CZ" altLang="cs-CZ" sz="2300" b="1" dirty="0">
                <a:sym typeface="Symbol" pitchFamily="18" charset="2"/>
              </a:rPr>
              <a:t> </a:t>
            </a:r>
            <a:r>
              <a:rPr lang="cs-CZ" altLang="cs-CZ" sz="2300" b="1" dirty="0" err="1">
                <a:sym typeface="Symbol" pitchFamily="18" charset="2"/>
              </a:rPr>
              <a:t>inf</a:t>
            </a:r>
            <a:r>
              <a:rPr lang="cs-CZ" altLang="cs-CZ" sz="2300" b="1" dirty="0">
                <a:sym typeface="Symbol" pitchFamily="18" charset="2"/>
              </a:rPr>
              <a:t>.</a:t>
            </a:r>
            <a:r>
              <a:rPr lang="cs-CZ" altLang="cs-CZ" sz="2300" dirty="0">
                <a:sym typeface="Symbol" pitchFamily="18" charset="2"/>
              </a:rPr>
              <a:t> (</a:t>
            </a:r>
            <a:r>
              <a:rPr lang="cs-CZ" altLang="cs-CZ" sz="2300" dirty="0" err="1">
                <a:sym typeface="Symbol" pitchFamily="18" charset="2"/>
              </a:rPr>
              <a:t>invasive</a:t>
            </a:r>
            <a:r>
              <a:rPr lang="cs-CZ" altLang="cs-CZ" sz="2300" dirty="0">
                <a:sym typeface="Symbol" pitchFamily="18" charset="2"/>
              </a:rPr>
              <a:t> </a:t>
            </a:r>
            <a:r>
              <a:rPr lang="cs-CZ" altLang="cs-CZ" sz="2300" dirty="0" err="1">
                <a:sym typeface="Symbol" pitchFamily="18" charset="2"/>
              </a:rPr>
              <a:t>meningococcal</a:t>
            </a:r>
            <a:r>
              <a:rPr lang="cs-CZ" altLang="cs-CZ" sz="2300" dirty="0">
                <a:sym typeface="Symbol" pitchFamily="18" charset="2"/>
              </a:rPr>
              <a:t> </a:t>
            </a:r>
            <a:r>
              <a:rPr lang="cs-CZ" altLang="cs-CZ" sz="2300" dirty="0" err="1">
                <a:sym typeface="Symbol" pitchFamily="18" charset="2"/>
              </a:rPr>
              <a:t>infection</a:t>
            </a:r>
            <a:r>
              <a:rPr lang="cs-CZ" altLang="cs-CZ" sz="2300" dirty="0">
                <a:sym typeface="Symbol" pitchFamily="18" charset="2"/>
              </a:rPr>
              <a:t> - IMO) – </a:t>
            </a:r>
            <a:r>
              <a:rPr lang="cs-CZ" altLang="cs-CZ" sz="2300" dirty="0" err="1">
                <a:sym typeface="Symbol" pitchFamily="18" charset="2"/>
              </a:rPr>
              <a:t>invasion</a:t>
            </a:r>
            <a:r>
              <a:rPr lang="cs-CZ" altLang="cs-CZ" sz="2300" dirty="0">
                <a:sym typeface="Symbol" pitchFamily="18" charset="2"/>
              </a:rPr>
              <a:t> </a:t>
            </a:r>
            <a:r>
              <a:rPr lang="cs-CZ" altLang="cs-CZ" sz="2300" dirty="0" err="1">
                <a:sym typeface="Symbol" pitchFamily="18" charset="2"/>
              </a:rPr>
              <a:t>from</a:t>
            </a:r>
            <a:r>
              <a:rPr lang="cs-CZ" altLang="cs-CZ" sz="2300" dirty="0">
                <a:sym typeface="Symbol" pitchFamily="18" charset="2"/>
              </a:rPr>
              <a:t> </a:t>
            </a:r>
            <a:r>
              <a:rPr lang="cs-CZ" altLang="cs-CZ" sz="2300" dirty="0" err="1">
                <a:sym typeface="Symbol" pitchFamily="18" charset="2"/>
              </a:rPr>
              <a:t>mucosa</a:t>
            </a:r>
            <a:r>
              <a:rPr lang="cs-CZ" altLang="cs-CZ" sz="2300" dirty="0">
                <a:sym typeface="Symbol" pitchFamily="18" charset="2"/>
              </a:rPr>
              <a:t> to </a:t>
            </a:r>
            <a:r>
              <a:rPr lang="cs-CZ" altLang="cs-CZ" sz="2300" dirty="0" err="1">
                <a:sym typeface="Symbol" pitchFamily="18" charset="2"/>
              </a:rPr>
              <a:t>blood</a:t>
            </a:r>
            <a:r>
              <a:rPr lang="cs-CZ" altLang="cs-CZ" sz="2300" dirty="0">
                <a:sym typeface="Symbol" pitchFamily="18" charset="2"/>
              </a:rPr>
              <a:t> </a:t>
            </a:r>
            <a:r>
              <a:rPr lang="cs-CZ" altLang="cs-CZ" sz="2300" dirty="0" err="1">
                <a:sym typeface="Symbol" pitchFamily="18" charset="2"/>
              </a:rPr>
              <a:t>stream</a:t>
            </a:r>
            <a:r>
              <a:rPr lang="cs-CZ" altLang="cs-CZ" sz="2300" dirty="0">
                <a:sym typeface="Symbol" pitchFamily="18" charset="2"/>
              </a:rPr>
              <a:t>, </a:t>
            </a:r>
            <a:r>
              <a:rPr lang="cs-CZ" altLang="cs-CZ" sz="2300" b="1" dirty="0" err="1">
                <a:sym typeface="Symbol" pitchFamily="18" charset="2"/>
              </a:rPr>
              <a:t>sepsis</a:t>
            </a:r>
            <a:r>
              <a:rPr lang="cs-CZ" altLang="cs-CZ" sz="2300" b="1" dirty="0">
                <a:sym typeface="Symbol" pitchFamily="18" charset="2"/>
              </a:rPr>
              <a:t> and/</a:t>
            </a:r>
            <a:r>
              <a:rPr lang="cs-CZ" altLang="cs-CZ" sz="2300" b="1" dirty="0" err="1">
                <a:sym typeface="Symbol" pitchFamily="18" charset="2"/>
              </a:rPr>
              <a:t>or</a:t>
            </a:r>
            <a:r>
              <a:rPr lang="cs-CZ" altLang="cs-CZ" sz="2300" b="1" dirty="0">
                <a:sym typeface="Symbol" pitchFamily="18" charset="2"/>
              </a:rPr>
              <a:t> meningitis </a:t>
            </a:r>
            <a:r>
              <a:rPr lang="cs-CZ" altLang="cs-CZ" sz="2300" dirty="0">
                <a:sym typeface="Symbol" pitchFamily="18" charset="2"/>
              </a:rPr>
              <a:t>(</a:t>
            </a:r>
            <a:r>
              <a:rPr lang="cs-CZ" altLang="cs-CZ" sz="2300" dirty="0" err="1">
                <a:sym typeface="Symbol" pitchFamily="18" charset="2"/>
              </a:rPr>
              <a:t>obviously</a:t>
            </a:r>
            <a:r>
              <a:rPr lang="cs-CZ" altLang="cs-CZ" sz="2300" b="1" dirty="0">
                <a:sym typeface="Symbol" pitchFamily="18" charset="2"/>
              </a:rPr>
              <a:t> </a:t>
            </a:r>
            <a:r>
              <a:rPr lang="cs-CZ" altLang="cs-CZ" sz="2300" dirty="0" err="1">
                <a:sym typeface="Symbol" pitchFamily="18" charset="2"/>
              </a:rPr>
              <a:t>sepsis</a:t>
            </a:r>
            <a:r>
              <a:rPr lang="cs-CZ" altLang="cs-CZ" sz="2300" dirty="0">
                <a:sym typeface="Symbol" pitchFamily="18" charset="2"/>
              </a:rPr>
              <a:t> and meningitis)</a:t>
            </a:r>
          </a:p>
          <a:p>
            <a:pPr>
              <a:buFont typeface="Symbol" pitchFamily="18" charset="2"/>
              <a:buChar char="·"/>
            </a:pPr>
            <a:r>
              <a:rPr lang="cs-CZ" altLang="cs-CZ" sz="2300" b="1" dirty="0">
                <a:sym typeface="Symbol" pitchFamily="18" charset="2"/>
              </a:rPr>
              <a:t> </a:t>
            </a:r>
            <a:r>
              <a:rPr lang="cs-CZ" altLang="cs-CZ" sz="2300" b="1" dirty="0" err="1">
                <a:sym typeface="Symbol" pitchFamily="18" charset="2"/>
              </a:rPr>
              <a:t>sepsis</a:t>
            </a:r>
            <a:r>
              <a:rPr lang="cs-CZ" altLang="cs-CZ" sz="2300" b="1" dirty="0">
                <a:sym typeface="Symbol" pitchFamily="18" charset="2"/>
              </a:rPr>
              <a:t> – </a:t>
            </a:r>
            <a:r>
              <a:rPr lang="cs-CZ" altLang="cs-CZ" sz="2300" dirty="0" err="1">
                <a:sym typeface="Symbol" pitchFamily="18" charset="2"/>
              </a:rPr>
              <a:t>is</a:t>
            </a:r>
            <a:r>
              <a:rPr lang="cs-CZ" altLang="cs-CZ" sz="2300" b="1" dirty="0">
                <a:sym typeface="Symbol" pitchFamily="18" charset="2"/>
              </a:rPr>
              <a:t> </a:t>
            </a:r>
            <a:r>
              <a:rPr lang="cs-CZ" altLang="cs-CZ" sz="2300" b="1" dirty="0" err="1">
                <a:sym typeface="Symbol" pitchFamily="18" charset="2"/>
              </a:rPr>
              <a:t>peracute</a:t>
            </a:r>
            <a:r>
              <a:rPr lang="cs-CZ" altLang="cs-CZ" sz="2300" b="1" dirty="0">
                <a:sym typeface="Symbol" pitchFamily="18" charset="2"/>
              </a:rPr>
              <a:t> </a:t>
            </a:r>
            <a:r>
              <a:rPr lang="cs-CZ" altLang="cs-CZ" sz="2300" b="1" dirty="0" err="1">
                <a:sym typeface="Symbol" pitchFamily="18" charset="2"/>
              </a:rPr>
              <a:t>infection</a:t>
            </a:r>
            <a:r>
              <a:rPr lang="cs-CZ" altLang="cs-CZ" sz="2300" b="1" dirty="0">
                <a:sym typeface="Symbol" pitchFamily="18" charset="2"/>
              </a:rPr>
              <a:t> (</a:t>
            </a:r>
            <a:r>
              <a:rPr lang="cs-CZ" altLang="cs-CZ" sz="2300" b="1" dirty="0" err="1">
                <a:sym typeface="Symbol" pitchFamily="18" charset="2"/>
              </a:rPr>
              <a:t>hours</a:t>
            </a:r>
            <a:r>
              <a:rPr lang="cs-CZ" altLang="cs-CZ" sz="2300" b="1" dirty="0">
                <a:sym typeface="Symbol" pitchFamily="18" charset="2"/>
              </a:rPr>
              <a:t>), </a:t>
            </a:r>
            <a:r>
              <a:rPr lang="cs-CZ" altLang="cs-CZ" sz="2300" dirty="0" err="1">
                <a:sym typeface="Symbol" pitchFamily="18" charset="2"/>
              </a:rPr>
              <a:t>consistent</a:t>
            </a:r>
            <a:r>
              <a:rPr lang="cs-CZ" altLang="cs-CZ" sz="2300" dirty="0">
                <a:sym typeface="Symbol" pitchFamily="18" charset="2"/>
              </a:rPr>
              <a:t> </a:t>
            </a:r>
            <a:r>
              <a:rPr lang="cs-CZ" altLang="cs-CZ" sz="2300" dirty="0" err="1">
                <a:sym typeface="Symbol" pitchFamily="18" charset="2"/>
              </a:rPr>
              <a:t>with</a:t>
            </a:r>
            <a:r>
              <a:rPr lang="cs-CZ" altLang="cs-CZ" sz="2300" b="1" dirty="0">
                <a:sym typeface="Symbol" pitchFamily="18" charset="2"/>
              </a:rPr>
              <a:t> </a:t>
            </a:r>
            <a:r>
              <a:rPr lang="cs-CZ" altLang="cs-CZ" sz="2300" b="1" dirty="0" err="1">
                <a:sym typeface="Symbol" pitchFamily="18" charset="2"/>
              </a:rPr>
              <a:t>multiorgan</a:t>
            </a:r>
            <a:r>
              <a:rPr lang="cs-CZ" altLang="cs-CZ" sz="2300" b="1" dirty="0">
                <a:sym typeface="Symbol" pitchFamily="18" charset="2"/>
              </a:rPr>
              <a:t> </a:t>
            </a:r>
            <a:r>
              <a:rPr lang="cs-CZ" altLang="cs-CZ" sz="2300" b="1" dirty="0" err="1">
                <a:sym typeface="Symbol" pitchFamily="18" charset="2"/>
              </a:rPr>
              <a:t>dysfunction</a:t>
            </a:r>
            <a:r>
              <a:rPr lang="cs-CZ" altLang="cs-CZ" sz="2300" b="1" dirty="0">
                <a:sym typeface="Symbol" pitchFamily="18" charset="2"/>
              </a:rPr>
              <a:t> and </a:t>
            </a:r>
            <a:r>
              <a:rPr lang="cs-CZ" altLang="cs-CZ" sz="2300" b="1" dirty="0" err="1">
                <a:sym typeface="Symbol" pitchFamily="18" charset="2"/>
              </a:rPr>
              <a:t>failure</a:t>
            </a:r>
            <a:r>
              <a:rPr lang="cs-CZ" altLang="cs-CZ" sz="2300" b="1" dirty="0">
                <a:sym typeface="Symbol" pitchFamily="18" charset="2"/>
              </a:rPr>
              <a:t> </a:t>
            </a:r>
            <a:r>
              <a:rPr lang="cs-CZ" altLang="cs-CZ" sz="2300" dirty="0">
                <a:sym typeface="Symbol" pitchFamily="18" charset="2"/>
              </a:rPr>
              <a:t>(severe DIC, </a:t>
            </a:r>
            <a:r>
              <a:rPr lang="cs-CZ" altLang="cs-CZ" sz="2300" dirty="0" err="1">
                <a:sym typeface="Symbol" pitchFamily="18" charset="2"/>
              </a:rPr>
              <a:t>petechiae</a:t>
            </a:r>
            <a:r>
              <a:rPr lang="cs-CZ" altLang="cs-CZ" sz="2300" dirty="0">
                <a:sym typeface="Symbol" pitchFamily="18" charset="2"/>
              </a:rPr>
              <a:t>, </a:t>
            </a:r>
            <a:r>
              <a:rPr lang="cs-CZ" altLang="cs-CZ" sz="2300" dirty="0" err="1">
                <a:sym typeface="Symbol" pitchFamily="18" charset="2"/>
              </a:rPr>
              <a:t>suffusion</a:t>
            </a:r>
            <a:r>
              <a:rPr lang="cs-CZ" altLang="cs-CZ" sz="2300" dirty="0">
                <a:sym typeface="Symbol" pitchFamily="18" charset="2"/>
              </a:rPr>
              <a:t>, </a:t>
            </a:r>
            <a:r>
              <a:rPr lang="cs-CZ" altLang="cs-CZ" sz="2300" dirty="0" err="1">
                <a:sym typeface="Symbol" pitchFamily="18" charset="2"/>
              </a:rPr>
              <a:t>septic</a:t>
            </a:r>
            <a:r>
              <a:rPr lang="cs-CZ" altLang="cs-CZ" sz="2300" dirty="0">
                <a:sym typeface="Symbol" pitchFamily="18" charset="2"/>
              </a:rPr>
              <a:t> </a:t>
            </a:r>
            <a:r>
              <a:rPr lang="cs-CZ" altLang="cs-CZ" sz="2300" dirty="0" err="1">
                <a:sym typeface="Symbol" pitchFamily="18" charset="2"/>
              </a:rPr>
              <a:t>shock</a:t>
            </a:r>
            <a:r>
              <a:rPr lang="cs-CZ" altLang="cs-CZ" sz="2300" dirty="0">
                <a:sym typeface="Symbol" pitchFamily="18" charset="2"/>
              </a:rPr>
              <a:t>)</a:t>
            </a:r>
          </a:p>
          <a:p>
            <a:pPr>
              <a:buFont typeface="Symbol" pitchFamily="18" charset="2"/>
              <a:buChar char="·"/>
            </a:pPr>
            <a:r>
              <a:rPr lang="cs-CZ" altLang="cs-CZ" sz="2300" dirty="0">
                <a:sym typeface="Symbol" pitchFamily="18" charset="2"/>
              </a:rPr>
              <a:t> </a:t>
            </a:r>
            <a:r>
              <a:rPr lang="cs-CZ" altLang="cs-CZ" sz="2300" b="1" dirty="0">
                <a:sym typeface="Symbol" pitchFamily="18" charset="2"/>
              </a:rPr>
              <a:t>5 -15% </a:t>
            </a:r>
            <a:r>
              <a:rPr lang="cs-CZ" altLang="cs-CZ" sz="2300" b="1" dirty="0" err="1">
                <a:sym typeface="Symbol" pitchFamily="18" charset="2"/>
              </a:rPr>
              <a:t>asymtomatic</a:t>
            </a:r>
            <a:r>
              <a:rPr lang="cs-CZ" altLang="cs-CZ" sz="2300" b="1" dirty="0">
                <a:sym typeface="Symbol" pitchFamily="18" charset="2"/>
              </a:rPr>
              <a:t> </a:t>
            </a:r>
            <a:r>
              <a:rPr lang="cs-CZ" altLang="cs-CZ" sz="2300" b="1" dirty="0" err="1">
                <a:sym typeface="Symbol" pitchFamily="18" charset="2"/>
              </a:rPr>
              <a:t>carriers</a:t>
            </a:r>
            <a:endParaRPr lang="cs-CZ" altLang="cs-CZ" sz="2300" b="1" dirty="0">
              <a:sym typeface="Symbol" pitchFamily="18" charset="2"/>
            </a:endParaRPr>
          </a:p>
        </p:txBody>
      </p:sp>
      <p:pic>
        <p:nvPicPr>
          <p:cNvPr id="3" name="slide 27">
            <a:hlinkClick r:id="" action="ppaction://media"/>
            <a:extLst>
              <a:ext uri="{FF2B5EF4-FFF2-40B4-BE49-F238E27FC236}">
                <a16:creationId xmlns:a16="http://schemas.microsoft.com/office/drawing/2014/main" id="{DDCDC6C3-7B96-409C-AC78-9F80BFDB6E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0070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bg/>
                                          </p:spTgt>
                                        </p:tgtEl>
                                        <p:attrNameLst>
                                          <p:attrName>style.visibility</p:attrName>
                                        </p:attrNameLst>
                                      </p:cBhvr>
                                      <p:to>
                                        <p:strVal val="visible"/>
                                      </p:to>
                                    </p:set>
                                    <p:anim calcmode="lin" valueType="num">
                                      <p:cBhvr additive="base">
                                        <p:cTn id="7" dur="500" fill="hold"/>
                                        <p:tgtEl>
                                          <p:spTgt spid="921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0" end="0"/>
                                            </p:txEl>
                                          </p:spTgt>
                                        </p:tgtEl>
                                        <p:attrNameLst>
                                          <p:attrName>style.visibility</p:attrName>
                                        </p:attrNameLst>
                                      </p:cBhvr>
                                      <p:to>
                                        <p:strVal val="visible"/>
                                      </p:to>
                                    </p:set>
                                    <p:anim calcmode="lin" valueType="num">
                                      <p:cBhvr additive="base">
                                        <p:cTn id="13"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9">
                                            <p:txEl>
                                              <p:pRg st="1" end="1"/>
                                            </p:txEl>
                                          </p:spTgt>
                                        </p:tgtEl>
                                        <p:attrNameLst>
                                          <p:attrName>style.visibility</p:attrName>
                                        </p:attrNameLst>
                                      </p:cBhvr>
                                      <p:to>
                                        <p:strVal val="visible"/>
                                      </p:to>
                                    </p:set>
                                    <p:anim calcmode="lin" valueType="num">
                                      <p:cBhvr additive="base">
                                        <p:cTn id="19"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219">
                                            <p:txEl>
                                              <p:pRg st="3" end="3"/>
                                            </p:txEl>
                                          </p:spTgt>
                                        </p:tgtEl>
                                        <p:attrNameLst>
                                          <p:attrName>style.visibility</p:attrName>
                                        </p:attrNameLst>
                                      </p:cBhvr>
                                      <p:to>
                                        <p:strVal val="visible"/>
                                      </p:to>
                                    </p:set>
                                    <p:anim calcmode="lin" valueType="num">
                                      <p:cBhvr additive="base">
                                        <p:cTn id="25" dur="500" fill="hold"/>
                                        <p:tgtEl>
                                          <p:spTgt spid="92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219">
                                            <p:txEl>
                                              <p:pRg st="4" end="4"/>
                                            </p:txEl>
                                          </p:spTgt>
                                        </p:tgtEl>
                                        <p:attrNameLst>
                                          <p:attrName>style.visibility</p:attrName>
                                        </p:attrNameLst>
                                      </p:cBhvr>
                                      <p:to>
                                        <p:strVal val="visible"/>
                                      </p:to>
                                    </p:set>
                                    <p:anim calcmode="lin" valueType="num">
                                      <p:cBhvr additive="base">
                                        <p:cTn id="31" dur="500" fill="hold"/>
                                        <p:tgtEl>
                                          <p:spTgt spid="92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219">
                                            <p:txEl>
                                              <p:pRg st="5" end="5"/>
                                            </p:txEl>
                                          </p:spTgt>
                                        </p:tgtEl>
                                        <p:attrNameLst>
                                          <p:attrName>style.visibility</p:attrName>
                                        </p:attrNameLst>
                                      </p:cBhvr>
                                      <p:to>
                                        <p:strVal val="visible"/>
                                      </p:to>
                                    </p:set>
                                    <p:anim calcmode="lin" valueType="num">
                                      <p:cBhvr additive="base">
                                        <p:cTn id="37" dur="500" fill="hold"/>
                                        <p:tgtEl>
                                          <p:spTgt spid="921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2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219">
                                            <p:txEl>
                                              <p:pRg st="6" end="6"/>
                                            </p:txEl>
                                          </p:spTgt>
                                        </p:tgtEl>
                                        <p:attrNameLst>
                                          <p:attrName>style.visibility</p:attrName>
                                        </p:attrNameLst>
                                      </p:cBhvr>
                                      <p:to>
                                        <p:strVal val="visible"/>
                                      </p:to>
                                    </p:set>
                                    <p:anim calcmode="lin" valueType="num">
                                      <p:cBhvr additive="base">
                                        <p:cTn id="43" dur="500" fill="hold"/>
                                        <p:tgtEl>
                                          <p:spTgt spid="921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21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219">
                                            <p:txEl>
                                              <p:pRg st="8" end="8"/>
                                            </p:txEl>
                                          </p:spTgt>
                                        </p:tgtEl>
                                        <p:attrNameLst>
                                          <p:attrName>style.visibility</p:attrName>
                                        </p:attrNameLst>
                                      </p:cBhvr>
                                      <p:to>
                                        <p:strVal val="visible"/>
                                      </p:to>
                                    </p:set>
                                    <p:anim calcmode="lin" valueType="num">
                                      <p:cBhvr additive="base">
                                        <p:cTn id="49" dur="500" fill="hold"/>
                                        <p:tgtEl>
                                          <p:spTgt spid="9219">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21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219">
                                            <p:txEl>
                                              <p:pRg st="9" end="9"/>
                                            </p:txEl>
                                          </p:spTgt>
                                        </p:tgtEl>
                                        <p:attrNameLst>
                                          <p:attrName>style.visibility</p:attrName>
                                        </p:attrNameLst>
                                      </p:cBhvr>
                                      <p:to>
                                        <p:strVal val="visible"/>
                                      </p:to>
                                    </p:set>
                                    <p:anim calcmode="lin" valueType="num">
                                      <p:cBhvr additive="base">
                                        <p:cTn id="55" dur="500" fill="hold"/>
                                        <p:tgtEl>
                                          <p:spTgt spid="9219">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21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9219">
                                            <p:txEl>
                                              <p:pRg st="10" end="10"/>
                                            </p:txEl>
                                          </p:spTgt>
                                        </p:tgtEl>
                                        <p:attrNameLst>
                                          <p:attrName>style.visibility</p:attrName>
                                        </p:attrNameLst>
                                      </p:cBhvr>
                                      <p:to>
                                        <p:strVal val="visible"/>
                                      </p:to>
                                    </p:set>
                                    <p:anim calcmode="lin" valueType="num">
                                      <p:cBhvr additive="base">
                                        <p:cTn id="61" dur="500" fill="hold"/>
                                        <p:tgtEl>
                                          <p:spTgt spid="9219">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21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9219">
                                            <p:txEl>
                                              <p:pRg st="11" end="11"/>
                                            </p:txEl>
                                          </p:spTgt>
                                        </p:tgtEl>
                                        <p:attrNameLst>
                                          <p:attrName>style.visibility</p:attrName>
                                        </p:attrNameLst>
                                      </p:cBhvr>
                                      <p:to>
                                        <p:strVal val="visible"/>
                                      </p:to>
                                    </p:set>
                                    <p:anim calcmode="lin" valueType="num">
                                      <p:cBhvr additive="base">
                                        <p:cTn id="67" dur="500" fill="hold"/>
                                        <p:tgtEl>
                                          <p:spTgt spid="9219">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921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9219">
                                            <p:txEl>
                                              <p:pRg st="12" end="12"/>
                                            </p:txEl>
                                          </p:spTgt>
                                        </p:tgtEl>
                                        <p:attrNameLst>
                                          <p:attrName>style.visibility</p:attrName>
                                        </p:attrNameLst>
                                      </p:cBhvr>
                                      <p:to>
                                        <p:strVal val="visible"/>
                                      </p:to>
                                    </p:set>
                                    <p:anim calcmode="lin" valueType="num">
                                      <p:cBhvr additive="base">
                                        <p:cTn id="73" dur="500" fill="hold"/>
                                        <p:tgtEl>
                                          <p:spTgt spid="9219">
                                            <p:txEl>
                                              <p:pRg st="12" end="1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9219">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536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3"/>
                </p:tgtEl>
              </p:cMediaNode>
            </p:audio>
          </p:childTnLst>
        </p:cTn>
      </p:par>
    </p:tnLst>
    <p:bldLst>
      <p:bldP spid="9219"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3061189" y="115888"/>
            <a:ext cx="8496300" cy="588962"/>
          </a:xfrm>
          <a:prstGeom prst="rect">
            <a:avLst/>
          </a:prstGeom>
          <a:solidFill>
            <a:schemeClr val="bg1"/>
          </a:solidFill>
          <a:ln w="9525">
            <a:solidFill>
              <a:schemeClr val="tx1"/>
            </a:solidFill>
            <a:miter lim="800000"/>
            <a:headEnd/>
            <a:tailEnd/>
          </a:ln>
          <a:effectLst/>
        </p:spPr>
        <p:txBody>
          <a:bodyPr>
            <a:spAutoFit/>
          </a:bodyPr>
          <a:lstStyle/>
          <a:p>
            <a:pPr algn="ctr">
              <a:spcBef>
                <a:spcPct val="50000"/>
              </a:spcBef>
            </a:pPr>
            <a:r>
              <a:rPr lang="cs-CZ" altLang="cs-CZ" sz="3200"/>
              <a:t>Meningococcal infections</a:t>
            </a:r>
          </a:p>
        </p:txBody>
      </p:sp>
      <p:sp>
        <p:nvSpPr>
          <p:cNvPr id="10243" name="Text Box 3"/>
          <p:cNvSpPr txBox="1">
            <a:spLocks noChangeArrowheads="1"/>
          </p:cNvSpPr>
          <p:nvPr/>
        </p:nvSpPr>
        <p:spPr bwMode="auto">
          <a:xfrm>
            <a:off x="3061189" y="837956"/>
            <a:ext cx="8496300" cy="4893647"/>
          </a:xfrm>
          <a:prstGeom prst="rect">
            <a:avLst/>
          </a:prstGeom>
          <a:solidFill>
            <a:schemeClr val="bg1"/>
          </a:solidFill>
          <a:ln w="9525">
            <a:solidFill>
              <a:schemeClr val="tx1"/>
            </a:solidFill>
            <a:miter lim="800000"/>
            <a:headEnd/>
            <a:tailEnd/>
          </a:ln>
          <a:effectLst/>
        </p:spPr>
        <p:txBody>
          <a:bodyPr>
            <a:spAutoFit/>
          </a:bodyPr>
          <a:lstStyle/>
          <a:p>
            <a:pPr algn="ctr">
              <a:buFont typeface="Symbol" pitchFamily="18" charset="2"/>
              <a:buNone/>
            </a:pPr>
            <a:r>
              <a:rPr lang="cs-CZ" altLang="cs-CZ" sz="2400" dirty="0">
                <a:solidFill>
                  <a:srgbClr val="0000FF"/>
                </a:solidFill>
              </a:rPr>
              <a:t>TREATMENT</a:t>
            </a:r>
          </a:p>
          <a:p>
            <a:pPr>
              <a:buFont typeface="Symbol" pitchFamily="18" charset="2"/>
              <a:buChar char="·"/>
            </a:pPr>
            <a:r>
              <a:rPr lang="cs-CZ" altLang="cs-CZ" sz="2400" dirty="0">
                <a:sym typeface="Symbol" pitchFamily="18" charset="2"/>
              </a:rPr>
              <a:t> </a:t>
            </a:r>
            <a:r>
              <a:rPr lang="cs-CZ" altLang="cs-CZ" sz="2400" b="1" dirty="0" err="1">
                <a:sym typeface="Symbol" pitchFamily="18" charset="2"/>
              </a:rPr>
              <a:t>cephalosporins</a:t>
            </a:r>
            <a:r>
              <a:rPr lang="cs-CZ" altLang="cs-CZ" sz="2400" b="1" dirty="0">
                <a:sym typeface="Symbol" pitchFamily="18" charset="2"/>
              </a:rPr>
              <a:t> </a:t>
            </a:r>
            <a:r>
              <a:rPr lang="cs-CZ" altLang="cs-CZ" sz="2400" b="1" dirty="0" err="1">
                <a:sym typeface="Symbol" pitchFamily="18" charset="2"/>
              </a:rPr>
              <a:t>of</a:t>
            </a:r>
            <a:r>
              <a:rPr lang="cs-CZ" altLang="cs-CZ" sz="2400" b="1" dirty="0">
                <a:sym typeface="Symbol" pitchFamily="18" charset="2"/>
              </a:rPr>
              <a:t> 3rd </a:t>
            </a:r>
            <a:r>
              <a:rPr lang="cs-CZ" altLang="cs-CZ" sz="2400" b="1" dirty="0" err="1">
                <a:sym typeface="Symbol" pitchFamily="18" charset="2"/>
              </a:rPr>
              <a:t>generation</a:t>
            </a:r>
            <a:r>
              <a:rPr lang="cs-CZ" altLang="cs-CZ" sz="2400" b="1" dirty="0">
                <a:sym typeface="Symbol" pitchFamily="18" charset="2"/>
              </a:rPr>
              <a:t> </a:t>
            </a:r>
            <a:r>
              <a:rPr lang="cs-CZ" altLang="cs-CZ" sz="2400" dirty="0">
                <a:sym typeface="Symbol" pitchFamily="18" charset="2"/>
              </a:rPr>
              <a:t>(</a:t>
            </a:r>
            <a:r>
              <a:rPr lang="cs-CZ" altLang="cs-CZ" sz="2400" dirty="0" err="1">
                <a:sym typeface="Symbol" pitchFamily="18" charset="2"/>
              </a:rPr>
              <a:t>could</a:t>
            </a:r>
            <a:r>
              <a:rPr lang="cs-CZ" altLang="cs-CZ" sz="2400" dirty="0">
                <a:sym typeface="Symbol" pitchFamily="18" charset="2"/>
              </a:rPr>
              <a:t> </a:t>
            </a:r>
            <a:r>
              <a:rPr lang="cs-CZ" altLang="cs-CZ" sz="2400" dirty="0" err="1">
                <a:sym typeface="Symbol" pitchFamily="18" charset="2"/>
              </a:rPr>
              <a:t>be</a:t>
            </a:r>
            <a:r>
              <a:rPr lang="cs-CZ" altLang="cs-CZ" sz="2400" dirty="0">
                <a:sym typeface="Symbol" pitchFamily="18" charset="2"/>
              </a:rPr>
              <a:t> </a:t>
            </a:r>
            <a:r>
              <a:rPr lang="cs-CZ" altLang="cs-CZ" sz="2400" dirty="0" err="1">
                <a:sym typeface="Symbol" pitchFamily="18" charset="2"/>
              </a:rPr>
              <a:t>replace</a:t>
            </a:r>
            <a:r>
              <a:rPr lang="cs-CZ" altLang="cs-CZ" sz="2400" dirty="0">
                <a:sym typeface="Symbol" pitchFamily="18" charset="2"/>
              </a:rPr>
              <a:t> by </a:t>
            </a:r>
            <a:r>
              <a:rPr lang="cs-CZ" altLang="cs-CZ" sz="2400" b="1" dirty="0" err="1">
                <a:sym typeface="Symbol" pitchFamily="18" charset="2"/>
              </a:rPr>
              <a:t>penicillin</a:t>
            </a:r>
            <a:r>
              <a:rPr lang="cs-CZ" altLang="cs-CZ" sz="2400" dirty="0">
                <a:sym typeface="Symbol" pitchFamily="18" charset="2"/>
              </a:rPr>
              <a:t>)</a:t>
            </a:r>
          </a:p>
          <a:p>
            <a:pPr>
              <a:buFont typeface="Symbol" pitchFamily="18" charset="2"/>
              <a:buChar char="·"/>
            </a:pPr>
            <a:r>
              <a:rPr lang="cs-CZ" altLang="cs-CZ" sz="2400" dirty="0">
                <a:sym typeface="Symbol" pitchFamily="18" charset="2"/>
              </a:rPr>
              <a:t> </a:t>
            </a:r>
            <a:r>
              <a:rPr lang="cs-CZ" altLang="cs-CZ" sz="2400" dirty="0" err="1">
                <a:sym typeface="Symbol" pitchFamily="18" charset="2"/>
              </a:rPr>
              <a:t>supportive</a:t>
            </a:r>
            <a:r>
              <a:rPr lang="cs-CZ" altLang="cs-CZ" sz="2400" dirty="0">
                <a:sym typeface="Symbol" pitchFamily="18" charset="2"/>
              </a:rPr>
              <a:t> </a:t>
            </a:r>
            <a:r>
              <a:rPr lang="cs-CZ" altLang="cs-CZ" sz="2400" dirty="0" err="1">
                <a:sym typeface="Symbol" pitchFamily="18" charset="2"/>
              </a:rPr>
              <a:t>multiorgan</a:t>
            </a:r>
            <a:r>
              <a:rPr lang="cs-CZ" altLang="cs-CZ" sz="2400" dirty="0">
                <a:sym typeface="Symbol" pitchFamily="18" charset="2"/>
              </a:rPr>
              <a:t> </a:t>
            </a:r>
            <a:r>
              <a:rPr lang="cs-CZ" altLang="cs-CZ" sz="2400" dirty="0" err="1">
                <a:sym typeface="Symbol" pitchFamily="18" charset="2"/>
              </a:rPr>
              <a:t>therapy</a:t>
            </a:r>
            <a:r>
              <a:rPr lang="cs-CZ" altLang="cs-CZ" sz="2400" dirty="0">
                <a:sym typeface="Symbol" pitchFamily="18" charset="2"/>
              </a:rPr>
              <a:t> – </a:t>
            </a:r>
            <a:r>
              <a:rPr lang="cs-CZ" altLang="cs-CZ" sz="2400" dirty="0" err="1">
                <a:sym typeface="Symbol" pitchFamily="18" charset="2"/>
              </a:rPr>
              <a:t>ventilation</a:t>
            </a:r>
            <a:r>
              <a:rPr lang="cs-CZ" altLang="cs-CZ" sz="2400" dirty="0">
                <a:sym typeface="Symbol" pitchFamily="18" charset="2"/>
              </a:rPr>
              <a:t>, </a:t>
            </a:r>
            <a:r>
              <a:rPr lang="cs-CZ" altLang="cs-CZ" sz="2400" dirty="0" err="1">
                <a:sym typeface="Symbol" pitchFamily="18" charset="2"/>
              </a:rPr>
              <a:t>circulation</a:t>
            </a:r>
            <a:r>
              <a:rPr lang="cs-CZ" altLang="cs-CZ" sz="2400" dirty="0">
                <a:sym typeface="Symbol" pitchFamily="18" charset="2"/>
              </a:rPr>
              <a:t>, </a:t>
            </a:r>
            <a:r>
              <a:rPr lang="cs-CZ" altLang="cs-CZ" sz="2400" dirty="0" err="1">
                <a:sym typeface="Symbol" pitchFamily="18" charset="2"/>
              </a:rPr>
              <a:t>renal</a:t>
            </a:r>
            <a:r>
              <a:rPr lang="cs-CZ" altLang="cs-CZ" sz="2400" dirty="0">
                <a:sym typeface="Symbol" pitchFamily="18" charset="2"/>
              </a:rPr>
              <a:t> </a:t>
            </a:r>
            <a:r>
              <a:rPr lang="cs-CZ" altLang="cs-CZ" sz="2400" dirty="0" err="1">
                <a:sym typeface="Symbol" pitchFamily="18" charset="2"/>
              </a:rPr>
              <a:t>function</a:t>
            </a:r>
            <a:endParaRPr lang="cs-CZ" altLang="cs-CZ" sz="2400" dirty="0"/>
          </a:p>
          <a:p>
            <a:pPr algn="ctr"/>
            <a:r>
              <a:rPr lang="cs-CZ" altLang="cs-CZ" sz="2400" dirty="0">
                <a:solidFill>
                  <a:srgbClr val="0000FF"/>
                </a:solidFill>
              </a:rPr>
              <a:t>OUTCOME, COMPLICATIONS</a:t>
            </a:r>
          </a:p>
          <a:p>
            <a:pPr>
              <a:buFont typeface="Symbol" pitchFamily="18" charset="2"/>
              <a:buChar char="·"/>
            </a:pPr>
            <a:r>
              <a:rPr lang="cs-CZ" altLang="cs-CZ" sz="2400" dirty="0">
                <a:sym typeface="Symbol" pitchFamily="18" charset="2"/>
              </a:rPr>
              <a:t> </a:t>
            </a:r>
            <a:r>
              <a:rPr lang="cs-CZ" altLang="cs-CZ" sz="2400" dirty="0" err="1">
                <a:solidFill>
                  <a:srgbClr val="0000FF"/>
                </a:solidFill>
                <a:sym typeface="Symbol" pitchFamily="18" charset="2"/>
              </a:rPr>
              <a:t>Disseminated</a:t>
            </a:r>
            <a:r>
              <a:rPr lang="cs-CZ" altLang="cs-CZ" sz="2400" dirty="0">
                <a:solidFill>
                  <a:srgbClr val="0000FF"/>
                </a:solidFill>
                <a:sym typeface="Symbol" pitchFamily="18" charset="2"/>
              </a:rPr>
              <a:t> </a:t>
            </a:r>
            <a:r>
              <a:rPr lang="cs-CZ" altLang="cs-CZ" sz="2400" dirty="0" err="1">
                <a:solidFill>
                  <a:srgbClr val="0000FF"/>
                </a:solidFill>
                <a:sym typeface="Symbol" pitchFamily="18" charset="2"/>
              </a:rPr>
              <a:t>intravascular</a:t>
            </a:r>
            <a:r>
              <a:rPr lang="cs-CZ" altLang="cs-CZ" sz="2400" dirty="0">
                <a:solidFill>
                  <a:srgbClr val="0000FF"/>
                </a:solidFill>
                <a:sym typeface="Symbol" pitchFamily="18" charset="2"/>
              </a:rPr>
              <a:t> </a:t>
            </a:r>
            <a:r>
              <a:rPr lang="cs-CZ" altLang="cs-CZ" sz="2400" dirty="0" err="1">
                <a:solidFill>
                  <a:srgbClr val="0000FF"/>
                </a:solidFill>
                <a:sym typeface="Symbol" pitchFamily="18" charset="2"/>
              </a:rPr>
              <a:t>coagulation</a:t>
            </a:r>
            <a:r>
              <a:rPr lang="cs-CZ" altLang="cs-CZ" sz="2400" dirty="0">
                <a:solidFill>
                  <a:srgbClr val="0000FF"/>
                </a:solidFill>
                <a:sym typeface="Symbol" pitchFamily="18" charset="2"/>
              </a:rPr>
              <a:t> (DIC) </a:t>
            </a:r>
            <a:r>
              <a:rPr lang="cs-CZ" altLang="cs-CZ" sz="2400" dirty="0">
                <a:sym typeface="Symbol" pitchFamily="18" charset="2"/>
              </a:rPr>
              <a:t>- in severe </a:t>
            </a:r>
            <a:r>
              <a:rPr lang="cs-CZ" altLang="cs-CZ" sz="2400" dirty="0" err="1">
                <a:sym typeface="Symbol" pitchFamily="18" charset="2"/>
              </a:rPr>
              <a:t>sepsis</a:t>
            </a:r>
            <a:r>
              <a:rPr lang="cs-CZ" altLang="cs-CZ" sz="2400" dirty="0">
                <a:sym typeface="Symbol" pitchFamily="18" charset="2"/>
              </a:rPr>
              <a:t> </a:t>
            </a:r>
            <a:r>
              <a:rPr lang="cs-CZ" altLang="cs-CZ" sz="2400" dirty="0" err="1">
                <a:sym typeface="Symbol" pitchFamily="18" charset="2"/>
              </a:rPr>
              <a:t>can</a:t>
            </a:r>
            <a:r>
              <a:rPr lang="cs-CZ" altLang="cs-CZ" sz="2400" dirty="0">
                <a:sym typeface="Symbol" pitchFamily="18" charset="2"/>
              </a:rPr>
              <a:t> </a:t>
            </a:r>
            <a:r>
              <a:rPr lang="cs-CZ" altLang="cs-CZ" sz="2400" dirty="0" err="1">
                <a:sym typeface="Symbol" pitchFamily="18" charset="2"/>
              </a:rPr>
              <a:t>result</a:t>
            </a:r>
            <a:r>
              <a:rPr lang="cs-CZ" altLang="cs-CZ" sz="2400" dirty="0">
                <a:sym typeface="Symbol" pitchFamily="18" charset="2"/>
              </a:rPr>
              <a:t> in multiple </a:t>
            </a:r>
            <a:r>
              <a:rPr lang="cs-CZ" altLang="cs-CZ" sz="2400" dirty="0" err="1">
                <a:sym typeface="Symbol" pitchFamily="18" charset="2"/>
              </a:rPr>
              <a:t>necroses</a:t>
            </a:r>
            <a:r>
              <a:rPr lang="cs-CZ" altLang="cs-CZ" sz="2400" dirty="0">
                <a:sym typeface="Symbol" pitchFamily="18" charset="2"/>
              </a:rPr>
              <a:t> </a:t>
            </a:r>
            <a:r>
              <a:rPr lang="cs-CZ" altLang="cs-CZ" sz="2400" dirty="0" err="1">
                <a:sym typeface="Symbol" pitchFamily="18" charset="2"/>
              </a:rPr>
              <a:t>of</a:t>
            </a:r>
            <a:r>
              <a:rPr lang="cs-CZ" altLang="cs-CZ" sz="2400" dirty="0">
                <a:sym typeface="Symbol" pitchFamily="18" charset="2"/>
              </a:rPr>
              <a:t> </a:t>
            </a:r>
            <a:r>
              <a:rPr lang="cs-CZ" altLang="cs-CZ" sz="2400" dirty="0" err="1">
                <a:sym typeface="Symbol" pitchFamily="18" charset="2"/>
              </a:rPr>
              <a:t>peripheral</a:t>
            </a:r>
            <a:r>
              <a:rPr lang="cs-CZ" altLang="cs-CZ" sz="2400" dirty="0">
                <a:sym typeface="Symbol" pitchFamily="18" charset="2"/>
              </a:rPr>
              <a:t> part </a:t>
            </a:r>
            <a:r>
              <a:rPr lang="cs-CZ" altLang="cs-CZ" sz="2400" dirty="0" err="1">
                <a:sym typeface="Symbol" pitchFamily="18" charset="2"/>
              </a:rPr>
              <a:t>of</a:t>
            </a:r>
            <a:r>
              <a:rPr lang="cs-CZ" altLang="cs-CZ" sz="2400" dirty="0">
                <a:sym typeface="Symbol" pitchFamily="18" charset="2"/>
              </a:rPr>
              <a:t> </a:t>
            </a:r>
            <a:r>
              <a:rPr lang="cs-CZ" altLang="cs-CZ" sz="2400" dirty="0" err="1">
                <a:sym typeface="Symbol" pitchFamily="18" charset="2"/>
              </a:rPr>
              <a:t>extremites</a:t>
            </a:r>
            <a:r>
              <a:rPr lang="cs-CZ" altLang="cs-CZ" sz="2400" dirty="0">
                <a:sym typeface="Symbol" pitchFamily="18" charset="2"/>
              </a:rPr>
              <a:t>, </a:t>
            </a:r>
            <a:r>
              <a:rPr lang="cs-CZ" altLang="cs-CZ" sz="2400" dirty="0" err="1">
                <a:sym typeface="Symbol" pitchFamily="18" charset="2"/>
              </a:rPr>
              <a:t>the</a:t>
            </a:r>
            <a:r>
              <a:rPr lang="cs-CZ" altLang="cs-CZ" sz="2400" dirty="0">
                <a:sym typeface="Symbol" pitchFamily="18" charset="2"/>
              </a:rPr>
              <a:t> </a:t>
            </a:r>
            <a:r>
              <a:rPr lang="cs-CZ" altLang="cs-CZ" sz="2400" dirty="0" err="1">
                <a:sym typeface="Symbol" pitchFamily="18" charset="2"/>
              </a:rPr>
              <a:t>lost</a:t>
            </a:r>
            <a:r>
              <a:rPr lang="cs-CZ" altLang="cs-CZ" sz="2400" dirty="0">
                <a:sym typeface="Symbol" pitchFamily="18" charset="2"/>
              </a:rPr>
              <a:t> </a:t>
            </a:r>
            <a:r>
              <a:rPr lang="cs-CZ" altLang="cs-CZ" sz="2400" dirty="0" err="1">
                <a:sym typeface="Symbol" pitchFamily="18" charset="2"/>
              </a:rPr>
              <a:t>of</a:t>
            </a:r>
            <a:r>
              <a:rPr lang="cs-CZ" altLang="cs-CZ" sz="2400" dirty="0">
                <a:sym typeface="Symbol" pitchFamily="18" charset="2"/>
              </a:rPr>
              <a:t> </a:t>
            </a:r>
            <a:r>
              <a:rPr lang="cs-CZ" altLang="cs-CZ" sz="2400" dirty="0" err="1">
                <a:sym typeface="Symbol" pitchFamily="18" charset="2"/>
              </a:rPr>
              <a:t>which</a:t>
            </a:r>
            <a:r>
              <a:rPr lang="cs-CZ" altLang="cs-CZ" sz="2400" dirty="0">
                <a:sym typeface="Symbol" pitchFamily="18" charset="2"/>
              </a:rPr>
              <a:t> </a:t>
            </a:r>
            <a:r>
              <a:rPr lang="cs-CZ" altLang="cs-CZ" sz="2400" dirty="0" err="1">
                <a:sym typeface="Symbol" pitchFamily="18" charset="2"/>
              </a:rPr>
              <a:t>can</a:t>
            </a:r>
            <a:r>
              <a:rPr lang="cs-CZ" altLang="cs-CZ" sz="2400" dirty="0">
                <a:sym typeface="Symbol" pitchFamily="18" charset="2"/>
              </a:rPr>
              <a:t> </a:t>
            </a:r>
            <a:r>
              <a:rPr lang="cs-CZ" altLang="cs-CZ" sz="2400" dirty="0" err="1">
                <a:sym typeface="Symbol" pitchFamily="18" charset="2"/>
              </a:rPr>
              <a:t>follow</a:t>
            </a:r>
            <a:r>
              <a:rPr lang="cs-CZ" altLang="cs-CZ" sz="2400" dirty="0">
                <a:sym typeface="Symbol" pitchFamily="18" charset="2"/>
              </a:rPr>
              <a:t> (</a:t>
            </a:r>
            <a:r>
              <a:rPr lang="cs-CZ" altLang="cs-CZ" sz="2400" dirty="0" err="1">
                <a:sym typeface="Symbol" pitchFamily="18" charset="2"/>
              </a:rPr>
              <a:t>fig.below</a:t>
            </a:r>
            <a:r>
              <a:rPr lang="cs-CZ" altLang="cs-CZ" sz="2400" dirty="0">
                <a:sym typeface="Symbol" pitchFamily="18" charset="2"/>
              </a:rPr>
              <a:t>)</a:t>
            </a:r>
          </a:p>
          <a:p>
            <a:pPr>
              <a:buFont typeface="Symbol" pitchFamily="18" charset="2"/>
              <a:buChar char="·"/>
            </a:pPr>
            <a:r>
              <a:rPr lang="cs-CZ" altLang="cs-CZ" sz="2400" dirty="0">
                <a:sym typeface="Symbol" pitchFamily="18" charset="2"/>
              </a:rPr>
              <a:t> </a:t>
            </a:r>
            <a:r>
              <a:rPr lang="cs-CZ" altLang="cs-CZ" sz="2400" b="1" dirty="0">
                <a:sym typeface="Symbol" pitchFamily="18" charset="2"/>
              </a:rPr>
              <a:t>mortality </a:t>
            </a:r>
            <a:r>
              <a:rPr lang="cs-CZ" altLang="cs-CZ" sz="2400" dirty="0">
                <a:sym typeface="Symbol" pitchFamily="18" charset="2"/>
              </a:rPr>
              <a:t>– </a:t>
            </a:r>
            <a:r>
              <a:rPr lang="cs-CZ" altLang="cs-CZ" sz="2400" b="1" dirty="0">
                <a:sym typeface="Symbol" pitchFamily="18" charset="2"/>
              </a:rPr>
              <a:t>meningitis </a:t>
            </a:r>
            <a:r>
              <a:rPr lang="cs-CZ" altLang="cs-CZ" sz="2400" b="1" dirty="0" err="1">
                <a:sym typeface="Symbol" pitchFamily="18" charset="2"/>
              </a:rPr>
              <a:t>up</a:t>
            </a:r>
            <a:r>
              <a:rPr lang="cs-CZ" altLang="cs-CZ" sz="2400" b="1" dirty="0">
                <a:sym typeface="Symbol" pitchFamily="18" charset="2"/>
              </a:rPr>
              <a:t> to 2%, </a:t>
            </a:r>
            <a:r>
              <a:rPr lang="cs-CZ" altLang="cs-CZ" sz="2400" b="1" dirty="0" err="1">
                <a:sym typeface="Symbol" pitchFamily="18" charset="2"/>
              </a:rPr>
              <a:t>sepsis</a:t>
            </a:r>
            <a:r>
              <a:rPr lang="cs-CZ" altLang="cs-CZ" sz="2400" b="1" dirty="0">
                <a:sym typeface="Symbol" pitchFamily="18" charset="2"/>
              </a:rPr>
              <a:t> </a:t>
            </a:r>
            <a:r>
              <a:rPr lang="cs-CZ" altLang="cs-CZ" sz="2400" b="1" dirty="0" err="1">
                <a:sym typeface="Symbol" pitchFamily="18" charset="2"/>
              </a:rPr>
              <a:t>about</a:t>
            </a:r>
            <a:r>
              <a:rPr lang="cs-CZ" altLang="cs-CZ" sz="2400" b="1" dirty="0">
                <a:sym typeface="Symbol" pitchFamily="18" charset="2"/>
              </a:rPr>
              <a:t> 30%</a:t>
            </a:r>
          </a:p>
          <a:p>
            <a:pPr algn="ctr">
              <a:buFont typeface="Symbol" pitchFamily="18" charset="2"/>
              <a:buNone/>
            </a:pPr>
            <a:endParaRPr lang="cs-CZ" altLang="cs-CZ" sz="2400" dirty="0">
              <a:solidFill>
                <a:srgbClr val="0000FF"/>
              </a:solidFill>
              <a:sym typeface="Symbol" pitchFamily="18" charset="2"/>
            </a:endParaRPr>
          </a:p>
          <a:p>
            <a:pPr algn="ctr">
              <a:buFont typeface="Symbol" pitchFamily="18" charset="2"/>
              <a:buNone/>
            </a:pPr>
            <a:r>
              <a:rPr lang="cs-CZ" altLang="cs-CZ" sz="2400" dirty="0">
                <a:solidFill>
                  <a:srgbClr val="0000FF"/>
                </a:solidFill>
                <a:sym typeface="Symbol" pitchFamily="18" charset="2"/>
              </a:rPr>
              <a:t>PREVENTION, PROPHYLAXIS</a:t>
            </a:r>
          </a:p>
          <a:p>
            <a:pPr>
              <a:buFont typeface="Symbol" pitchFamily="18" charset="2"/>
              <a:buNone/>
            </a:pPr>
            <a:r>
              <a:rPr lang="cs-CZ" altLang="cs-CZ" sz="2400" dirty="0">
                <a:cs typeface="Arial" pitchFamily="34" charset="0"/>
                <a:sym typeface="Symbol" pitchFamily="18" charset="2"/>
              </a:rPr>
              <a:t>• </a:t>
            </a:r>
            <a:r>
              <a:rPr lang="cs-CZ" altLang="cs-CZ" sz="2400" dirty="0" err="1">
                <a:cs typeface="Arial" pitchFamily="34" charset="0"/>
                <a:sym typeface="Symbol" pitchFamily="18" charset="2"/>
              </a:rPr>
              <a:t>only</a:t>
            </a:r>
            <a:r>
              <a:rPr lang="cs-CZ" altLang="cs-CZ" sz="2400" dirty="0">
                <a:cs typeface="Arial" pitchFamily="34" charset="0"/>
                <a:sym typeface="Symbol" pitchFamily="18" charset="2"/>
              </a:rPr>
              <a:t> </a:t>
            </a:r>
            <a:r>
              <a:rPr lang="cs-CZ" altLang="cs-CZ" sz="2400" dirty="0" err="1">
                <a:sym typeface="Symbol" pitchFamily="18" charset="2"/>
              </a:rPr>
              <a:t>close</a:t>
            </a:r>
            <a:r>
              <a:rPr lang="cs-CZ" altLang="cs-CZ" sz="2400" dirty="0">
                <a:sym typeface="Symbol" pitchFamily="18" charset="2"/>
              </a:rPr>
              <a:t> </a:t>
            </a:r>
            <a:r>
              <a:rPr lang="cs-CZ" altLang="cs-CZ" sz="2400" dirty="0" err="1">
                <a:sym typeface="Symbol" pitchFamily="18" charset="2"/>
              </a:rPr>
              <a:t>contacts</a:t>
            </a:r>
            <a:r>
              <a:rPr lang="cs-CZ" altLang="cs-CZ" sz="2400" dirty="0">
                <a:sym typeface="Symbol" pitchFamily="18" charset="2"/>
              </a:rPr>
              <a:t> (</a:t>
            </a:r>
            <a:r>
              <a:rPr lang="cs-CZ" altLang="cs-CZ" sz="2400" dirty="0" err="1">
                <a:sym typeface="Symbol" pitchFamily="18" charset="2"/>
              </a:rPr>
              <a:t>e.g</a:t>
            </a:r>
            <a:r>
              <a:rPr lang="cs-CZ" altLang="cs-CZ" sz="2400" dirty="0">
                <a:sym typeface="Symbol" pitchFamily="18" charset="2"/>
              </a:rPr>
              <a:t>. </a:t>
            </a:r>
            <a:r>
              <a:rPr lang="cs-CZ" altLang="cs-CZ" sz="2400" dirty="0" err="1">
                <a:sym typeface="Symbol" pitchFamily="18" charset="2"/>
              </a:rPr>
              <a:t>kissing</a:t>
            </a:r>
            <a:r>
              <a:rPr lang="cs-CZ" altLang="cs-CZ" sz="2400" dirty="0">
                <a:sym typeface="Symbol" pitchFamily="18" charset="2"/>
              </a:rPr>
              <a:t>), oral </a:t>
            </a:r>
            <a:r>
              <a:rPr lang="cs-CZ" altLang="cs-CZ" sz="2400" dirty="0" err="1">
                <a:sym typeface="Symbol" pitchFamily="18" charset="2"/>
              </a:rPr>
              <a:t>penicillin</a:t>
            </a:r>
            <a:r>
              <a:rPr lang="cs-CZ" altLang="cs-CZ" sz="2400" dirty="0">
                <a:sym typeface="Symbol" pitchFamily="18" charset="2"/>
              </a:rPr>
              <a:t> 7 </a:t>
            </a:r>
            <a:r>
              <a:rPr lang="cs-CZ" altLang="cs-CZ" sz="2400" dirty="0" err="1">
                <a:sym typeface="Symbol" pitchFamily="18" charset="2"/>
              </a:rPr>
              <a:t>days</a:t>
            </a:r>
            <a:endParaRPr lang="cs-CZ" altLang="cs-CZ" sz="2400" dirty="0">
              <a:sym typeface="Symbol" pitchFamily="18" charset="2"/>
            </a:endParaRPr>
          </a:p>
          <a:p>
            <a:pPr>
              <a:buFont typeface="Symbol" pitchFamily="18" charset="2"/>
              <a:buNone/>
            </a:pPr>
            <a:r>
              <a:rPr lang="cs-CZ" altLang="cs-CZ" sz="2400" dirty="0">
                <a:cs typeface="Arial" pitchFamily="34" charset="0"/>
                <a:sym typeface="Symbol" pitchFamily="18" charset="2"/>
              </a:rPr>
              <a:t>• </a:t>
            </a:r>
            <a:r>
              <a:rPr lang="cs-CZ" altLang="cs-CZ" sz="2400" dirty="0" err="1">
                <a:cs typeface="Arial" pitchFamily="34" charset="0"/>
                <a:sym typeface="Symbol" pitchFamily="18" charset="2"/>
              </a:rPr>
              <a:t>vaccines</a:t>
            </a:r>
            <a:r>
              <a:rPr lang="cs-CZ" altLang="cs-CZ" sz="2400" dirty="0">
                <a:cs typeface="Arial" pitchFamily="34" charset="0"/>
                <a:sym typeface="Symbol" pitchFamily="18" charset="2"/>
              </a:rPr>
              <a:t> </a:t>
            </a:r>
            <a:r>
              <a:rPr lang="cs-CZ" altLang="cs-CZ" sz="2400" dirty="0" err="1">
                <a:cs typeface="Arial" pitchFamily="34" charset="0"/>
                <a:sym typeface="Symbol" pitchFamily="18" charset="2"/>
              </a:rPr>
              <a:t>serogroup</a:t>
            </a:r>
            <a:r>
              <a:rPr lang="cs-CZ" altLang="cs-CZ" sz="2400" dirty="0">
                <a:cs typeface="Arial" pitchFamily="34" charset="0"/>
                <a:sym typeface="Symbol" pitchFamily="18" charset="2"/>
              </a:rPr>
              <a:t> A, C (</a:t>
            </a:r>
            <a:r>
              <a:rPr lang="cs-CZ" altLang="cs-CZ" sz="2400" dirty="0" err="1">
                <a:cs typeface="Arial" pitchFamily="34" charset="0"/>
                <a:sym typeface="Symbol" pitchFamily="18" charset="2"/>
              </a:rPr>
              <a:t>bivalent</a:t>
            </a:r>
            <a:r>
              <a:rPr lang="cs-CZ" altLang="cs-CZ" sz="2400" dirty="0">
                <a:cs typeface="Arial" pitchFamily="34" charset="0"/>
                <a:sym typeface="Symbol" pitchFamily="18" charset="2"/>
              </a:rPr>
              <a:t>) </a:t>
            </a:r>
            <a:r>
              <a:rPr lang="cs-CZ" altLang="cs-CZ" sz="2400" dirty="0" err="1">
                <a:cs typeface="Arial" pitchFamily="34" charset="0"/>
                <a:sym typeface="Symbol" pitchFamily="18" charset="2"/>
              </a:rPr>
              <a:t>and</a:t>
            </a:r>
            <a:r>
              <a:rPr lang="cs-CZ" altLang="cs-CZ" sz="2400" dirty="0">
                <a:cs typeface="Arial" pitchFamily="34" charset="0"/>
                <a:sym typeface="Symbol" pitchFamily="18" charset="2"/>
              </a:rPr>
              <a:t> A,C,Y,W135 (</a:t>
            </a:r>
            <a:r>
              <a:rPr lang="cs-CZ" altLang="cs-CZ" sz="2400" dirty="0" err="1">
                <a:cs typeface="Arial" pitchFamily="34" charset="0"/>
                <a:sym typeface="Symbol" pitchFamily="18" charset="2"/>
              </a:rPr>
              <a:t>tetravalent</a:t>
            </a:r>
            <a:r>
              <a:rPr lang="cs-CZ" altLang="cs-CZ" sz="2400" dirty="0">
                <a:cs typeface="Arial" pitchFamily="34" charset="0"/>
                <a:sym typeface="Symbol" pitchFamily="18" charset="2"/>
              </a:rPr>
              <a:t>)</a:t>
            </a:r>
            <a:r>
              <a:rPr lang="cs-CZ" altLang="cs-CZ" sz="2400" dirty="0">
                <a:sym typeface="Symbol" pitchFamily="18" charset="2"/>
              </a:rPr>
              <a:t> </a:t>
            </a:r>
          </a:p>
        </p:txBody>
      </p:sp>
      <p:pic>
        <p:nvPicPr>
          <p:cNvPr id="10244" name="Picture 5" descr="image024"/>
          <p:cNvPicPr>
            <a:picLocks noChangeAspect="1" noChangeArrowheads="1"/>
          </p:cNvPicPr>
          <p:nvPr/>
        </p:nvPicPr>
        <p:blipFill>
          <a:blip r:embed="rId5"/>
          <a:srcRect/>
          <a:stretch>
            <a:fillRect/>
          </a:stretch>
        </p:blipFill>
        <p:spPr bwMode="auto">
          <a:xfrm rot="5400000">
            <a:off x="-449263" y="2003143"/>
            <a:ext cx="4175670" cy="2342794"/>
          </a:xfrm>
          <a:prstGeom prst="rect">
            <a:avLst/>
          </a:prstGeom>
          <a:noFill/>
          <a:ln w="9525">
            <a:noFill/>
            <a:miter lim="800000"/>
            <a:headEnd/>
            <a:tailEnd/>
          </a:ln>
        </p:spPr>
      </p:pic>
      <p:pic>
        <p:nvPicPr>
          <p:cNvPr id="2" name="slide 28">
            <a:hlinkClick r:id="" action="ppaction://media"/>
            <a:extLst>
              <a:ext uri="{FF2B5EF4-FFF2-40B4-BE49-F238E27FC236}">
                <a16:creationId xmlns:a16="http://schemas.microsoft.com/office/drawing/2014/main" id="{81D69497-5D03-44CB-AF01-97F63D3412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589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2">
                                            <p:bg/>
                                          </p:spTgt>
                                        </p:tgtEl>
                                        <p:attrNameLst>
                                          <p:attrName>style.visibility</p:attrName>
                                        </p:attrNameLst>
                                      </p:cBhvr>
                                      <p:to>
                                        <p:strVal val="visible"/>
                                      </p:to>
                                    </p:set>
                                    <p:anim calcmode="lin" valueType="num">
                                      <p:cBhvr additive="base">
                                        <p:cTn id="7" dur="500" fill="hold"/>
                                        <p:tgtEl>
                                          <p:spTgt spid="1024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242">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2">
                                            <p:txEl>
                                              <p:pRg st="0" end="0"/>
                                            </p:txEl>
                                          </p:spTgt>
                                        </p:tgtEl>
                                        <p:attrNameLst>
                                          <p:attrName>style.visibility</p:attrName>
                                        </p:attrNameLst>
                                      </p:cBhvr>
                                      <p:to>
                                        <p:strVal val="visible"/>
                                      </p:to>
                                    </p:set>
                                    <p:anim calcmode="lin" valueType="num">
                                      <p:cBhvr additive="base">
                                        <p:cTn id="13" dur="500" fill="hold"/>
                                        <p:tgtEl>
                                          <p:spTgt spid="1024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3">
                                            <p:bg/>
                                          </p:spTgt>
                                        </p:tgtEl>
                                        <p:attrNameLst>
                                          <p:attrName>style.visibility</p:attrName>
                                        </p:attrNameLst>
                                      </p:cBhvr>
                                      <p:to>
                                        <p:strVal val="visible"/>
                                      </p:to>
                                    </p:set>
                                    <p:anim calcmode="lin" valueType="num">
                                      <p:cBhvr additive="base">
                                        <p:cTn id="19" dur="500" fill="hold"/>
                                        <p:tgtEl>
                                          <p:spTgt spid="10243">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3">
                                            <p:bg/>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43">
                                            <p:txEl>
                                              <p:pRg st="0" end="0"/>
                                            </p:txEl>
                                          </p:spTgt>
                                        </p:tgtEl>
                                        <p:attrNameLst>
                                          <p:attrName>style.visibility</p:attrName>
                                        </p:attrNameLst>
                                      </p:cBhvr>
                                      <p:to>
                                        <p:strVal val="visible"/>
                                      </p:to>
                                    </p:set>
                                    <p:anim calcmode="lin" valueType="num">
                                      <p:cBhvr additive="base">
                                        <p:cTn id="25"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243">
                                            <p:txEl>
                                              <p:pRg st="1" end="1"/>
                                            </p:txEl>
                                          </p:spTgt>
                                        </p:tgtEl>
                                        <p:attrNameLst>
                                          <p:attrName>style.visibility</p:attrName>
                                        </p:attrNameLst>
                                      </p:cBhvr>
                                      <p:to>
                                        <p:strVal val="visible"/>
                                      </p:to>
                                    </p:set>
                                    <p:anim calcmode="lin" valueType="num">
                                      <p:cBhvr additive="base">
                                        <p:cTn id="31"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43">
                                            <p:txEl>
                                              <p:pRg st="2" end="2"/>
                                            </p:txEl>
                                          </p:spTgt>
                                        </p:tgtEl>
                                        <p:attrNameLst>
                                          <p:attrName>style.visibility</p:attrName>
                                        </p:attrNameLst>
                                      </p:cBhvr>
                                      <p:to>
                                        <p:strVal val="visible"/>
                                      </p:to>
                                    </p:set>
                                    <p:anim calcmode="lin" valueType="num">
                                      <p:cBhvr additive="base">
                                        <p:cTn id="37"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243">
                                            <p:txEl>
                                              <p:pRg st="3" end="3"/>
                                            </p:txEl>
                                          </p:spTgt>
                                        </p:tgtEl>
                                        <p:attrNameLst>
                                          <p:attrName>style.visibility</p:attrName>
                                        </p:attrNameLst>
                                      </p:cBhvr>
                                      <p:to>
                                        <p:strVal val="visible"/>
                                      </p:to>
                                    </p:set>
                                    <p:anim calcmode="lin" valueType="num">
                                      <p:cBhvr additive="base">
                                        <p:cTn id="43"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2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243">
                                            <p:txEl>
                                              <p:pRg st="4" end="4"/>
                                            </p:txEl>
                                          </p:spTgt>
                                        </p:tgtEl>
                                        <p:attrNameLst>
                                          <p:attrName>style.visibility</p:attrName>
                                        </p:attrNameLst>
                                      </p:cBhvr>
                                      <p:to>
                                        <p:strVal val="visible"/>
                                      </p:to>
                                    </p:set>
                                    <p:anim calcmode="lin" valueType="num">
                                      <p:cBhvr additive="base">
                                        <p:cTn id="49" dur="5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2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243">
                                            <p:txEl>
                                              <p:pRg st="5" end="5"/>
                                            </p:txEl>
                                          </p:spTgt>
                                        </p:tgtEl>
                                        <p:attrNameLst>
                                          <p:attrName>style.visibility</p:attrName>
                                        </p:attrNameLst>
                                      </p:cBhvr>
                                      <p:to>
                                        <p:strVal val="visible"/>
                                      </p:to>
                                    </p:set>
                                    <p:anim calcmode="lin" valueType="num">
                                      <p:cBhvr additive="base">
                                        <p:cTn id="55" dur="500" fill="hold"/>
                                        <p:tgtEl>
                                          <p:spTgt spid="10243">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24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0243">
                                            <p:txEl>
                                              <p:pRg st="7" end="7"/>
                                            </p:txEl>
                                          </p:spTgt>
                                        </p:tgtEl>
                                        <p:attrNameLst>
                                          <p:attrName>style.visibility</p:attrName>
                                        </p:attrNameLst>
                                      </p:cBhvr>
                                      <p:to>
                                        <p:strVal val="visible"/>
                                      </p:to>
                                    </p:set>
                                    <p:anim calcmode="lin" valueType="num">
                                      <p:cBhvr additive="base">
                                        <p:cTn id="61" dur="500" fill="hold"/>
                                        <p:tgtEl>
                                          <p:spTgt spid="10243">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24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0243">
                                            <p:txEl>
                                              <p:pRg st="8" end="8"/>
                                            </p:txEl>
                                          </p:spTgt>
                                        </p:tgtEl>
                                        <p:attrNameLst>
                                          <p:attrName>style.visibility</p:attrName>
                                        </p:attrNameLst>
                                      </p:cBhvr>
                                      <p:to>
                                        <p:strVal val="visible"/>
                                      </p:to>
                                    </p:set>
                                    <p:anim calcmode="lin" valueType="num">
                                      <p:cBhvr additive="base">
                                        <p:cTn id="67" dur="500" fill="hold"/>
                                        <p:tgtEl>
                                          <p:spTgt spid="10243">
                                            <p:txEl>
                                              <p:pRg st="8" end="8"/>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024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0243">
                                            <p:txEl>
                                              <p:pRg st="9" end="9"/>
                                            </p:txEl>
                                          </p:spTgt>
                                        </p:tgtEl>
                                        <p:attrNameLst>
                                          <p:attrName>style.visibility</p:attrName>
                                        </p:attrNameLst>
                                      </p:cBhvr>
                                      <p:to>
                                        <p:strVal val="visible"/>
                                      </p:to>
                                    </p:set>
                                    <p:anim calcmode="lin" valueType="num">
                                      <p:cBhvr additive="base">
                                        <p:cTn id="73" dur="500" fill="hold"/>
                                        <p:tgtEl>
                                          <p:spTgt spid="10243">
                                            <p:txEl>
                                              <p:pRg st="9" end="9"/>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024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0244"/>
                                        </p:tgtEl>
                                        <p:attrNameLst>
                                          <p:attrName>style.visibility</p:attrName>
                                        </p:attrNameLst>
                                      </p:cBhvr>
                                      <p:to>
                                        <p:strVal val="visible"/>
                                      </p:to>
                                    </p:set>
                                    <p:anim calcmode="lin" valueType="num">
                                      <p:cBhvr additive="base">
                                        <p:cTn id="79" dur="500" fill="hold"/>
                                        <p:tgtEl>
                                          <p:spTgt spid="10244"/>
                                        </p:tgtEl>
                                        <p:attrNameLst>
                                          <p:attrName>ppt_x</p:attrName>
                                        </p:attrNameLst>
                                      </p:cBhvr>
                                      <p:tavLst>
                                        <p:tav tm="0">
                                          <p:val>
                                            <p:strVal val="#ppt_x"/>
                                          </p:val>
                                        </p:tav>
                                        <p:tav tm="100000">
                                          <p:val>
                                            <p:strVal val="#ppt_x"/>
                                          </p:val>
                                        </p:tav>
                                      </p:tavLst>
                                    </p:anim>
                                    <p:anim calcmode="lin" valueType="num">
                                      <p:cBhvr additive="base">
                                        <p:cTn id="80"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52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5" fill="hold" display="0">
                  <p:stCondLst>
                    <p:cond delay="indefinite"/>
                  </p:stCondLst>
                  <p:endCondLst>
                    <p:cond evt="onStopAudio" delay="0">
                      <p:tgtEl>
                        <p:sldTgt/>
                      </p:tgtEl>
                    </p:cond>
                  </p:endCondLst>
                </p:cTn>
                <p:tgtEl>
                  <p:spTgt spid="2"/>
                </p:tgtEl>
              </p:cMediaNode>
            </p:audio>
          </p:childTnLst>
        </p:cTn>
      </p:par>
    </p:tnLst>
    <p:bldLst>
      <p:bldP spid="10242" grpId="0" build="p" animBg="1"/>
      <p:bldP spid="10243"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742217" y="285504"/>
            <a:ext cx="10707565" cy="2308324"/>
          </a:xfrm>
          <a:prstGeom prst="rect">
            <a:avLst/>
          </a:prstGeom>
          <a:solidFill>
            <a:schemeClr val="bg1"/>
          </a:solidFill>
          <a:ln w="9525">
            <a:solidFill>
              <a:schemeClr val="tx1"/>
            </a:solidFill>
            <a:miter lim="800000"/>
            <a:headEnd/>
            <a:tailEnd/>
          </a:ln>
          <a:effectLst/>
        </p:spPr>
        <p:txBody>
          <a:bodyPr wrap="square">
            <a:spAutoFit/>
          </a:bodyPr>
          <a:lstStyle/>
          <a:p>
            <a:pPr algn="ctr">
              <a:spcBef>
                <a:spcPct val="50000"/>
              </a:spcBef>
            </a:pPr>
            <a:r>
              <a:rPr lang="cs-CZ" altLang="cs-CZ" sz="2400" dirty="0">
                <a:solidFill>
                  <a:srgbClr val="000000"/>
                </a:solidFill>
              </a:rPr>
              <a:t>CLINICAL DIAGNOSIS                                                                                                                   </a:t>
            </a:r>
            <a:r>
              <a:rPr lang="cs-CZ" altLang="cs-CZ" sz="2400" dirty="0" err="1">
                <a:solidFill>
                  <a:srgbClr val="0000FF"/>
                </a:solidFill>
              </a:rPr>
              <a:t>Initial</a:t>
            </a:r>
            <a:r>
              <a:rPr lang="cs-CZ" altLang="cs-CZ" sz="2400" dirty="0">
                <a:solidFill>
                  <a:srgbClr val="0000FF"/>
                </a:solidFill>
              </a:rPr>
              <a:t> </a:t>
            </a:r>
            <a:r>
              <a:rPr lang="cs-CZ" altLang="cs-CZ" sz="2400" dirty="0" err="1">
                <a:solidFill>
                  <a:srgbClr val="0000FF"/>
                </a:solidFill>
              </a:rPr>
              <a:t>therapy</a:t>
            </a:r>
            <a:r>
              <a:rPr lang="cs-CZ" altLang="cs-CZ" sz="2400" dirty="0">
                <a:solidFill>
                  <a:srgbClr val="0000FF"/>
                </a:solidFill>
              </a:rPr>
              <a:t> </a:t>
            </a:r>
            <a:r>
              <a:rPr lang="cs-CZ" altLang="cs-CZ" sz="2400" dirty="0" err="1">
                <a:solidFill>
                  <a:srgbClr val="0000FF"/>
                </a:solidFill>
              </a:rPr>
              <a:t>of</a:t>
            </a:r>
            <a:r>
              <a:rPr lang="cs-CZ" altLang="cs-CZ" sz="2400" dirty="0">
                <a:solidFill>
                  <a:srgbClr val="0000FF"/>
                </a:solidFill>
              </a:rPr>
              <a:t> </a:t>
            </a:r>
            <a:r>
              <a:rPr lang="cs-CZ" altLang="cs-CZ" sz="2400" dirty="0" err="1">
                <a:solidFill>
                  <a:srgbClr val="0000FF"/>
                </a:solidFill>
              </a:rPr>
              <a:t>meningococcal</a:t>
            </a:r>
            <a:r>
              <a:rPr lang="cs-CZ" altLang="cs-CZ" sz="2400" dirty="0">
                <a:solidFill>
                  <a:srgbClr val="0000FF"/>
                </a:solidFill>
              </a:rPr>
              <a:t> </a:t>
            </a:r>
            <a:r>
              <a:rPr lang="cs-CZ" altLang="cs-CZ" sz="2400" dirty="0" err="1">
                <a:solidFill>
                  <a:srgbClr val="0000FF"/>
                </a:solidFill>
              </a:rPr>
              <a:t>sepsis</a:t>
            </a:r>
            <a:r>
              <a:rPr lang="cs-CZ" altLang="cs-CZ" sz="2400" dirty="0">
                <a:solidFill>
                  <a:srgbClr val="0000FF"/>
                </a:solidFill>
              </a:rPr>
              <a:t> and </a:t>
            </a:r>
            <a:r>
              <a:rPr lang="cs-CZ" altLang="cs-CZ" sz="2400" dirty="0" err="1">
                <a:solidFill>
                  <a:srgbClr val="0000FF"/>
                </a:solidFill>
              </a:rPr>
              <a:t>sepsis</a:t>
            </a:r>
            <a:r>
              <a:rPr lang="cs-CZ" altLang="cs-CZ" sz="2400" dirty="0">
                <a:solidFill>
                  <a:srgbClr val="0000FF"/>
                </a:solidFill>
              </a:rPr>
              <a:t>/meningitis </a:t>
            </a:r>
            <a:r>
              <a:rPr lang="cs-CZ" altLang="cs-CZ" sz="2400" dirty="0" err="1">
                <a:solidFill>
                  <a:srgbClr val="0000FF"/>
                </a:solidFill>
              </a:rPr>
              <a:t>is</a:t>
            </a:r>
            <a:r>
              <a:rPr lang="cs-CZ" altLang="cs-CZ" sz="2400" dirty="0">
                <a:solidFill>
                  <a:srgbClr val="0000FF"/>
                </a:solidFill>
              </a:rPr>
              <a:t> </a:t>
            </a:r>
            <a:r>
              <a:rPr lang="cs-CZ" altLang="cs-CZ" sz="2400" dirty="0" err="1">
                <a:solidFill>
                  <a:srgbClr val="0000FF"/>
                </a:solidFill>
              </a:rPr>
              <a:t>entirely</a:t>
            </a:r>
            <a:r>
              <a:rPr lang="cs-CZ" altLang="cs-CZ" sz="2400" dirty="0">
                <a:solidFill>
                  <a:srgbClr val="0000FF"/>
                </a:solidFill>
              </a:rPr>
              <a:t> </a:t>
            </a:r>
            <a:r>
              <a:rPr lang="cs-CZ" altLang="cs-CZ" sz="2400" dirty="0" err="1">
                <a:solidFill>
                  <a:srgbClr val="0000FF"/>
                </a:solidFill>
              </a:rPr>
              <a:t>clinical</a:t>
            </a:r>
            <a:r>
              <a:rPr lang="cs-CZ" altLang="cs-CZ" sz="2400" dirty="0">
                <a:solidFill>
                  <a:srgbClr val="0000FF"/>
                </a:solidFill>
              </a:rPr>
              <a:t> (</a:t>
            </a:r>
            <a:r>
              <a:rPr lang="cs-CZ" altLang="cs-CZ" sz="2400" dirty="0" err="1">
                <a:solidFill>
                  <a:srgbClr val="0000FF"/>
                </a:solidFill>
              </a:rPr>
              <a:t>acute</a:t>
            </a:r>
            <a:r>
              <a:rPr lang="cs-CZ" altLang="cs-CZ" sz="2400" dirty="0">
                <a:solidFill>
                  <a:srgbClr val="0000FF"/>
                </a:solidFill>
              </a:rPr>
              <a:t> </a:t>
            </a:r>
            <a:r>
              <a:rPr lang="cs-CZ" altLang="cs-CZ" sz="2400" dirty="0" err="1">
                <a:solidFill>
                  <a:srgbClr val="0000FF"/>
                </a:solidFill>
              </a:rPr>
              <a:t>febrile</a:t>
            </a:r>
            <a:r>
              <a:rPr lang="cs-CZ" altLang="cs-CZ" sz="2400" dirty="0">
                <a:solidFill>
                  <a:srgbClr val="0000FF"/>
                </a:solidFill>
              </a:rPr>
              <a:t> </a:t>
            </a:r>
            <a:r>
              <a:rPr lang="cs-CZ" altLang="cs-CZ" sz="2400" dirty="0" err="1">
                <a:solidFill>
                  <a:srgbClr val="0000FF"/>
                </a:solidFill>
              </a:rPr>
              <a:t>disease</a:t>
            </a:r>
            <a:r>
              <a:rPr lang="cs-CZ" altLang="cs-CZ" sz="2400" dirty="0">
                <a:solidFill>
                  <a:srgbClr val="0000FF"/>
                </a:solidFill>
              </a:rPr>
              <a:t> &amp; </a:t>
            </a:r>
            <a:r>
              <a:rPr lang="cs-CZ" altLang="cs-CZ" sz="2400" dirty="0" err="1">
                <a:solidFill>
                  <a:srgbClr val="0000FF"/>
                </a:solidFill>
              </a:rPr>
              <a:t>hemorragic</a:t>
            </a:r>
            <a:r>
              <a:rPr lang="cs-CZ" altLang="cs-CZ" sz="2400" dirty="0">
                <a:solidFill>
                  <a:srgbClr val="0000FF"/>
                </a:solidFill>
              </a:rPr>
              <a:t> </a:t>
            </a:r>
            <a:r>
              <a:rPr lang="cs-CZ" altLang="cs-CZ" sz="2400" dirty="0" err="1">
                <a:solidFill>
                  <a:srgbClr val="0000FF"/>
                </a:solidFill>
              </a:rPr>
              <a:t>exanthema</a:t>
            </a:r>
            <a:r>
              <a:rPr lang="cs-CZ" altLang="cs-CZ" sz="2400" dirty="0">
                <a:solidFill>
                  <a:srgbClr val="0000FF"/>
                </a:solidFill>
              </a:rPr>
              <a:t>) </a:t>
            </a:r>
            <a:r>
              <a:rPr lang="cs-CZ" altLang="cs-CZ" sz="2400" dirty="0" err="1">
                <a:solidFill>
                  <a:srgbClr val="0000FF"/>
                </a:solidFill>
              </a:rPr>
              <a:t>because</a:t>
            </a:r>
            <a:r>
              <a:rPr lang="cs-CZ" altLang="cs-CZ" sz="2400" dirty="0">
                <a:solidFill>
                  <a:srgbClr val="0000FF"/>
                </a:solidFill>
              </a:rPr>
              <a:t> </a:t>
            </a:r>
            <a:r>
              <a:rPr lang="cs-CZ" altLang="cs-CZ" sz="2400" dirty="0" err="1">
                <a:solidFill>
                  <a:srgbClr val="0000FF"/>
                </a:solidFill>
              </a:rPr>
              <a:t>of</a:t>
            </a:r>
            <a:r>
              <a:rPr lang="cs-CZ" altLang="cs-CZ" sz="2400" dirty="0">
                <a:solidFill>
                  <a:srgbClr val="0000FF"/>
                </a:solidFill>
              </a:rPr>
              <a:t> </a:t>
            </a:r>
            <a:r>
              <a:rPr lang="cs-CZ" altLang="cs-CZ" sz="2400" dirty="0" err="1">
                <a:solidFill>
                  <a:srgbClr val="0000FF"/>
                </a:solidFill>
              </a:rPr>
              <a:t>the</a:t>
            </a:r>
            <a:r>
              <a:rPr lang="cs-CZ" altLang="cs-CZ" sz="2400" dirty="0">
                <a:solidFill>
                  <a:srgbClr val="0000FF"/>
                </a:solidFill>
              </a:rPr>
              <a:t> </a:t>
            </a:r>
            <a:r>
              <a:rPr lang="cs-CZ" altLang="cs-CZ" sz="2400" dirty="0" err="1">
                <a:solidFill>
                  <a:srgbClr val="0000FF"/>
                </a:solidFill>
              </a:rPr>
              <a:t>urgency</a:t>
            </a:r>
            <a:r>
              <a:rPr lang="cs-CZ" altLang="cs-CZ" sz="2400" dirty="0">
                <a:solidFill>
                  <a:srgbClr val="0000FF"/>
                </a:solidFill>
              </a:rPr>
              <a:t>.</a:t>
            </a:r>
          </a:p>
          <a:p>
            <a:pPr algn="ctr">
              <a:spcBef>
                <a:spcPct val="50000"/>
              </a:spcBef>
            </a:pPr>
            <a:r>
              <a:rPr lang="cs-CZ" altLang="cs-CZ" sz="2400" dirty="0"/>
              <a:t>MICROBIOLOGICAL DIAGNOSIS</a:t>
            </a:r>
          </a:p>
          <a:p>
            <a:pPr>
              <a:spcBef>
                <a:spcPct val="50000"/>
              </a:spcBef>
            </a:pPr>
            <a:r>
              <a:rPr lang="cs-CZ" altLang="cs-CZ" sz="2400" dirty="0">
                <a:cs typeface="Arial" pitchFamily="34" charset="0"/>
                <a:sym typeface="Symbol" pitchFamily="18" charset="2"/>
              </a:rPr>
              <a:t>• </a:t>
            </a:r>
            <a:r>
              <a:rPr lang="cs-CZ" altLang="cs-CZ" sz="2400" dirty="0" err="1">
                <a:solidFill>
                  <a:srgbClr val="0000FF"/>
                </a:solidFill>
              </a:rPr>
              <a:t>microscopy</a:t>
            </a:r>
            <a:r>
              <a:rPr lang="cs-CZ" altLang="cs-CZ" sz="2400" dirty="0">
                <a:solidFill>
                  <a:srgbClr val="0000FF"/>
                </a:solidFill>
              </a:rPr>
              <a:t> </a:t>
            </a:r>
            <a:r>
              <a:rPr lang="cs-CZ" altLang="cs-CZ" sz="2400" dirty="0">
                <a:solidFill>
                  <a:srgbClr val="000000"/>
                </a:solidFill>
              </a:rPr>
              <a:t>– Gram </a:t>
            </a:r>
            <a:r>
              <a:rPr lang="cs-CZ" altLang="cs-CZ" sz="2400" dirty="0" err="1">
                <a:solidFill>
                  <a:srgbClr val="000000"/>
                </a:solidFill>
              </a:rPr>
              <a:t>staining</a:t>
            </a:r>
            <a:r>
              <a:rPr lang="cs-CZ" altLang="cs-CZ" sz="2400" dirty="0">
                <a:solidFill>
                  <a:srgbClr val="000000"/>
                </a:solidFill>
              </a:rPr>
              <a:t> </a:t>
            </a:r>
            <a:r>
              <a:rPr lang="cs-CZ" altLang="cs-CZ" sz="2400" dirty="0" err="1">
                <a:solidFill>
                  <a:srgbClr val="000000"/>
                </a:solidFill>
              </a:rPr>
              <a:t>procedure</a:t>
            </a:r>
            <a:endParaRPr lang="cs-CZ" altLang="cs-CZ" sz="2400" dirty="0">
              <a:solidFill>
                <a:srgbClr val="000000"/>
              </a:solidFill>
            </a:endParaRPr>
          </a:p>
        </p:txBody>
      </p:sp>
      <p:pic>
        <p:nvPicPr>
          <p:cNvPr id="11268" name="Picture 2" descr="Figure 1 is a picture of a gram stain of N. meningitidis in cerebrospinal fluid (CSF) with associated polymorphonuclear leukocytes (PMNs)."/>
          <p:cNvPicPr>
            <a:picLocks noChangeAspect="1" noChangeArrowheads="1"/>
          </p:cNvPicPr>
          <p:nvPr/>
        </p:nvPicPr>
        <p:blipFill>
          <a:blip r:embed="rId5"/>
          <a:srcRect/>
          <a:stretch>
            <a:fillRect/>
          </a:stretch>
        </p:blipFill>
        <p:spPr bwMode="auto">
          <a:xfrm>
            <a:off x="731226" y="2999523"/>
            <a:ext cx="3810000" cy="2581275"/>
          </a:xfrm>
          <a:prstGeom prst="rect">
            <a:avLst/>
          </a:prstGeom>
          <a:noFill/>
          <a:ln w="9525">
            <a:noFill/>
            <a:miter lim="800000"/>
            <a:headEnd/>
            <a:tailEnd/>
          </a:ln>
        </p:spPr>
      </p:pic>
      <p:sp>
        <p:nvSpPr>
          <p:cNvPr id="11269" name="TextovéPole 1"/>
          <p:cNvSpPr txBox="1">
            <a:spLocks noChangeArrowheads="1"/>
          </p:cNvSpPr>
          <p:nvPr/>
        </p:nvSpPr>
        <p:spPr bwMode="auto">
          <a:xfrm>
            <a:off x="5390173" y="3505330"/>
            <a:ext cx="5731119" cy="1569660"/>
          </a:xfrm>
          <a:prstGeom prst="rect">
            <a:avLst/>
          </a:prstGeom>
          <a:noFill/>
          <a:ln w="9525">
            <a:noFill/>
            <a:miter lim="800000"/>
            <a:headEnd/>
            <a:tailEnd/>
          </a:ln>
        </p:spPr>
        <p:txBody>
          <a:bodyPr wrap="square">
            <a:spAutoFit/>
          </a:bodyPr>
          <a:lstStyle/>
          <a:p>
            <a:r>
              <a:rPr lang="en-US" altLang="cs-CZ" sz="3200" dirty="0"/>
              <a:t>Figure 1. Gram stain of </a:t>
            </a:r>
            <a:r>
              <a:rPr lang="cs-CZ" altLang="cs-CZ" sz="3200" dirty="0" err="1"/>
              <a:t>coffee</a:t>
            </a:r>
            <a:r>
              <a:rPr lang="cs-CZ" altLang="cs-CZ" sz="3200" dirty="0"/>
              <a:t> </a:t>
            </a:r>
            <a:r>
              <a:rPr lang="cs-CZ" altLang="cs-CZ" sz="3200" dirty="0" err="1"/>
              <a:t>bean</a:t>
            </a:r>
            <a:r>
              <a:rPr lang="cs-CZ" altLang="cs-CZ" sz="3200" dirty="0"/>
              <a:t> </a:t>
            </a:r>
            <a:r>
              <a:rPr lang="cs-CZ" altLang="cs-CZ" sz="3200" dirty="0" err="1"/>
              <a:t>shaped</a:t>
            </a:r>
            <a:r>
              <a:rPr lang="cs-CZ" altLang="cs-CZ" sz="3200" dirty="0"/>
              <a:t> </a:t>
            </a:r>
            <a:r>
              <a:rPr lang="en-US" altLang="cs-CZ" sz="3200" i="1" dirty="0"/>
              <a:t>N. meningitidis </a:t>
            </a:r>
            <a:r>
              <a:rPr lang="en-US" altLang="cs-CZ" sz="3200" dirty="0"/>
              <a:t>in CSF </a:t>
            </a:r>
            <a:r>
              <a:rPr lang="cs-CZ" altLang="cs-CZ" sz="3200" dirty="0" err="1"/>
              <a:t>located</a:t>
            </a:r>
            <a:r>
              <a:rPr lang="cs-CZ" altLang="cs-CZ" sz="3200" dirty="0"/>
              <a:t> </a:t>
            </a:r>
            <a:r>
              <a:rPr lang="cs-CZ" altLang="cs-CZ" sz="3200" dirty="0" err="1"/>
              <a:t>intracellulary</a:t>
            </a:r>
            <a:r>
              <a:rPr lang="cs-CZ" altLang="cs-CZ" sz="3200" dirty="0"/>
              <a:t> </a:t>
            </a:r>
            <a:r>
              <a:rPr lang="en-US" altLang="cs-CZ" sz="3200" dirty="0"/>
              <a:t>PMNs.</a:t>
            </a:r>
            <a:endParaRPr lang="cs-CZ" altLang="cs-CZ" sz="3200" dirty="0"/>
          </a:p>
        </p:txBody>
      </p:sp>
      <p:sp>
        <p:nvSpPr>
          <p:cNvPr id="11270" name="TextovéPole 2"/>
          <p:cNvSpPr txBox="1">
            <a:spLocks noChangeArrowheads="1"/>
          </p:cNvSpPr>
          <p:nvPr/>
        </p:nvSpPr>
        <p:spPr bwMode="auto">
          <a:xfrm>
            <a:off x="5888526" y="6246326"/>
            <a:ext cx="6071826" cy="307975"/>
          </a:xfrm>
          <a:prstGeom prst="rect">
            <a:avLst/>
          </a:prstGeom>
          <a:noFill/>
          <a:ln w="9525">
            <a:noFill/>
            <a:miter lim="800000"/>
            <a:headEnd/>
            <a:tailEnd/>
          </a:ln>
        </p:spPr>
        <p:txBody>
          <a:bodyPr wrap="square">
            <a:spAutoFit/>
          </a:bodyPr>
          <a:lstStyle/>
          <a:p>
            <a:r>
              <a:rPr lang="cs-CZ" altLang="cs-CZ" sz="1400" i="1"/>
              <a:t>Diagnosis - http://www.cdc.gov/meningitis/lab-manual/chpt06-culture-id.html</a:t>
            </a:r>
          </a:p>
        </p:txBody>
      </p:sp>
      <p:pic>
        <p:nvPicPr>
          <p:cNvPr id="2" name="slide 29">
            <a:hlinkClick r:id="" action="ppaction://media"/>
            <a:extLst>
              <a:ext uri="{FF2B5EF4-FFF2-40B4-BE49-F238E27FC236}">
                <a16:creationId xmlns:a16="http://schemas.microsoft.com/office/drawing/2014/main" id="{3A32644B-B5CC-4C71-A56D-3471EED90A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3877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 calcmode="lin" valueType="num">
                                      <p:cBhvr additive="base">
                                        <p:cTn id="7" dur="500" fill="hold"/>
                                        <p:tgtEl>
                                          <p:spTgt spid="1126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7">
                                            <p:txEl>
                                              <p:pRg st="0" end="0"/>
                                            </p:txEl>
                                          </p:spTgt>
                                        </p:tgtEl>
                                        <p:attrNameLst>
                                          <p:attrName>style.visibility</p:attrName>
                                        </p:attrNameLst>
                                      </p:cBhvr>
                                      <p:to>
                                        <p:strVal val="visible"/>
                                      </p:to>
                                    </p:set>
                                    <p:anim calcmode="lin" valueType="num">
                                      <p:cBhvr additive="base">
                                        <p:cTn id="13"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anim calcmode="lin" valueType="num">
                                      <p:cBhvr additive="base">
                                        <p:cTn id="19"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267">
                                            <p:txEl>
                                              <p:pRg st="2" end="2"/>
                                            </p:txEl>
                                          </p:spTgt>
                                        </p:tgtEl>
                                        <p:attrNameLst>
                                          <p:attrName>style.visibility</p:attrName>
                                        </p:attrNameLst>
                                      </p:cBhvr>
                                      <p:to>
                                        <p:strVal val="visible"/>
                                      </p:to>
                                    </p:set>
                                    <p:anim calcmode="lin" valueType="num">
                                      <p:cBhvr additive="base">
                                        <p:cTn id="25"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268"/>
                                        </p:tgtEl>
                                        <p:attrNameLst>
                                          <p:attrName>style.visibility</p:attrName>
                                        </p:attrNameLst>
                                      </p:cBhvr>
                                      <p:to>
                                        <p:strVal val="visible"/>
                                      </p:to>
                                    </p:set>
                                    <p:anim calcmode="lin" valueType="num">
                                      <p:cBhvr additive="base">
                                        <p:cTn id="31" dur="500" fill="hold"/>
                                        <p:tgtEl>
                                          <p:spTgt spid="11268"/>
                                        </p:tgtEl>
                                        <p:attrNameLst>
                                          <p:attrName>ppt_x</p:attrName>
                                        </p:attrNameLst>
                                      </p:cBhvr>
                                      <p:tavLst>
                                        <p:tav tm="0">
                                          <p:val>
                                            <p:strVal val="#ppt_x"/>
                                          </p:val>
                                        </p:tav>
                                        <p:tav tm="100000">
                                          <p:val>
                                            <p:strVal val="#ppt_x"/>
                                          </p:val>
                                        </p:tav>
                                      </p:tavLst>
                                    </p:anim>
                                    <p:anim calcmode="lin" valueType="num">
                                      <p:cBhvr additive="base">
                                        <p:cTn id="32"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269">
                                            <p:txEl>
                                              <p:pRg st="0" end="0"/>
                                            </p:txEl>
                                          </p:spTgt>
                                        </p:tgtEl>
                                        <p:attrNameLst>
                                          <p:attrName>style.visibility</p:attrName>
                                        </p:attrNameLst>
                                      </p:cBhvr>
                                      <p:to>
                                        <p:strVal val="visible"/>
                                      </p:to>
                                    </p:set>
                                    <p:anim calcmode="lin" valueType="num">
                                      <p:cBhvr additive="base">
                                        <p:cTn id="37" dur="500" fill="hold"/>
                                        <p:tgtEl>
                                          <p:spTgt spid="11269">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26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03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11267" grpId="0" build="p" animBg="1"/>
      <p:bldP spid="11269"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626165" y="685800"/>
            <a:ext cx="11191461" cy="1569660"/>
          </a:xfrm>
          <a:prstGeom prst="rect">
            <a:avLst/>
          </a:prstGeom>
          <a:solidFill>
            <a:schemeClr val="bg1"/>
          </a:solidFill>
          <a:ln w="9525">
            <a:solidFill>
              <a:schemeClr val="tx1"/>
            </a:solidFill>
            <a:miter lim="800000"/>
            <a:headEnd/>
            <a:tailEnd/>
          </a:ln>
          <a:effectLst/>
        </p:spPr>
        <p:txBody>
          <a:bodyPr wrap="square">
            <a:spAutoFit/>
          </a:bodyPr>
          <a:lstStyle/>
          <a:p>
            <a:pPr>
              <a:spcBef>
                <a:spcPct val="50000"/>
              </a:spcBef>
              <a:buFontTx/>
              <a:buChar char="•"/>
            </a:pPr>
            <a:r>
              <a:rPr lang="cs-CZ" sz="3200" dirty="0"/>
              <a:t> </a:t>
            </a:r>
            <a:r>
              <a:rPr lang="cs-CZ" sz="3200" dirty="0" err="1"/>
              <a:t>Other</a:t>
            </a:r>
            <a:r>
              <a:rPr lang="cs-CZ" sz="3200" dirty="0"/>
              <a:t> </a:t>
            </a:r>
            <a:r>
              <a:rPr lang="cs-CZ" sz="3200" i="1" dirty="0" err="1"/>
              <a:t>Haemophilus</a:t>
            </a:r>
            <a:r>
              <a:rPr lang="cs-CZ" sz="3200" dirty="0"/>
              <a:t> species and </a:t>
            </a:r>
            <a:r>
              <a:rPr lang="cs-CZ" sz="3200" dirty="0" err="1"/>
              <a:t>the</a:t>
            </a:r>
            <a:r>
              <a:rPr lang="cs-CZ" sz="3200" dirty="0"/>
              <a:t> </a:t>
            </a:r>
            <a:r>
              <a:rPr lang="cs-CZ" sz="3200" dirty="0" err="1"/>
              <a:t>syndromes</a:t>
            </a:r>
            <a:r>
              <a:rPr lang="cs-CZ" sz="3200" dirty="0"/>
              <a:t> </a:t>
            </a:r>
            <a:r>
              <a:rPr lang="cs-CZ" sz="3200" dirty="0" err="1"/>
              <a:t>they</a:t>
            </a:r>
            <a:r>
              <a:rPr lang="cs-CZ" sz="3200" dirty="0"/>
              <a:t> cause </a:t>
            </a:r>
            <a:r>
              <a:rPr lang="cs-CZ" sz="3200" dirty="0" err="1"/>
              <a:t>include</a:t>
            </a:r>
            <a:r>
              <a:rPr lang="cs-CZ" sz="3200" dirty="0"/>
              <a:t> </a:t>
            </a:r>
            <a:r>
              <a:rPr lang="cs-CZ" sz="3200" i="1" dirty="0"/>
              <a:t>H. </a:t>
            </a:r>
            <a:r>
              <a:rPr lang="cs-CZ" sz="3200" i="1" dirty="0" err="1"/>
              <a:t>parainfluenzae</a:t>
            </a:r>
            <a:r>
              <a:rPr lang="cs-CZ" sz="3200" dirty="0"/>
              <a:t> (</a:t>
            </a:r>
            <a:r>
              <a:rPr lang="cs-CZ" sz="3200" dirty="0" err="1"/>
              <a:t>pneumonia</a:t>
            </a:r>
            <a:r>
              <a:rPr lang="cs-CZ" sz="3200" dirty="0"/>
              <a:t> and </a:t>
            </a:r>
            <a:r>
              <a:rPr lang="cs-CZ" sz="3200" dirty="0" err="1"/>
              <a:t>endocarditis</a:t>
            </a:r>
            <a:r>
              <a:rPr lang="cs-CZ" sz="3200" dirty="0"/>
              <a:t>), </a:t>
            </a:r>
            <a:r>
              <a:rPr lang="cs-CZ" sz="3200" i="1" dirty="0"/>
              <a:t>H </a:t>
            </a:r>
            <a:r>
              <a:rPr lang="cs-CZ" sz="3200" i="1" dirty="0" err="1"/>
              <a:t>ducreyi</a:t>
            </a:r>
            <a:r>
              <a:rPr lang="cs-CZ" sz="3200" dirty="0"/>
              <a:t> (</a:t>
            </a:r>
            <a:r>
              <a:rPr lang="cs-CZ" sz="3200" dirty="0" err="1"/>
              <a:t>genital</a:t>
            </a:r>
            <a:r>
              <a:rPr lang="cs-CZ" sz="3200" dirty="0"/>
              <a:t> </a:t>
            </a:r>
            <a:r>
              <a:rPr lang="cs-CZ" sz="3200" dirty="0" err="1"/>
              <a:t>chancre</a:t>
            </a:r>
            <a:r>
              <a:rPr lang="cs-CZ" sz="3200" dirty="0"/>
              <a:t>), and </a:t>
            </a:r>
            <a:r>
              <a:rPr lang="cs-CZ" sz="3200" i="1" dirty="0"/>
              <a:t>H. </a:t>
            </a:r>
            <a:r>
              <a:rPr lang="cs-CZ" sz="3200" i="1" dirty="0" err="1"/>
              <a:t>aegypticus</a:t>
            </a:r>
            <a:r>
              <a:rPr lang="cs-CZ" sz="3200" dirty="0"/>
              <a:t> (</a:t>
            </a:r>
            <a:r>
              <a:rPr lang="cs-CZ" sz="3200" dirty="0" err="1"/>
              <a:t>conjunctivitis</a:t>
            </a:r>
            <a:r>
              <a:rPr lang="cs-CZ" sz="3200" dirty="0"/>
              <a:t>).</a:t>
            </a:r>
          </a:p>
        </p:txBody>
      </p:sp>
      <p:sp>
        <p:nvSpPr>
          <p:cNvPr id="6147" name="Text Box 3"/>
          <p:cNvSpPr txBox="1">
            <a:spLocks noChangeArrowheads="1"/>
          </p:cNvSpPr>
          <p:nvPr/>
        </p:nvSpPr>
        <p:spPr bwMode="auto">
          <a:xfrm>
            <a:off x="3733801" y="1"/>
            <a:ext cx="5400675" cy="584775"/>
          </a:xfrm>
          <a:prstGeom prst="rect">
            <a:avLst/>
          </a:prstGeom>
          <a:noFill/>
          <a:ln w="9525">
            <a:noFill/>
            <a:miter lim="800000"/>
            <a:headEnd/>
            <a:tailEnd/>
          </a:ln>
          <a:effectLst/>
        </p:spPr>
        <p:txBody>
          <a:bodyPr>
            <a:spAutoFit/>
          </a:bodyPr>
          <a:lstStyle/>
          <a:p>
            <a:pPr algn="ctr">
              <a:spcBef>
                <a:spcPct val="50000"/>
              </a:spcBef>
            </a:pPr>
            <a:r>
              <a:rPr lang="cs-CZ" sz="3200" b="1" i="1" dirty="0" err="1"/>
              <a:t>Other</a:t>
            </a:r>
            <a:r>
              <a:rPr lang="cs-CZ" sz="3200" b="1" i="1" dirty="0"/>
              <a:t> </a:t>
            </a:r>
            <a:r>
              <a:rPr lang="en-US" sz="3200" b="1" i="1" dirty="0" err="1"/>
              <a:t>Haemophilus</a:t>
            </a:r>
            <a:r>
              <a:rPr lang="en-US" sz="3200" b="1" i="1" dirty="0"/>
              <a:t> </a:t>
            </a:r>
            <a:r>
              <a:rPr lang="cs-CZ" sz="3200" b="1" i="1" dirty="0" err="1"/>
              <a:t>spp</a:t>
            </a:r>
            <a:r>
              <a:rPr lang="cs-CZ" sz="3200" b="1" i="1" dirty="0"/>
              <a:t>.</a:t>
            </a:r>
          </a:p>
        </p:txBody>
      </p:sp>
      <p:sp>
        <p:nvSpPr>
          <p:cNvPr id="4" name="Text Box 3"/>
          <p:cNvSpPr txBox="1">
            <a:spLocks noChangeArrowheads="1"/>
          </p:cNvSpPr>
          <p:nvPr/>
        </p:nvSpPr>
        <p:spPr bwMode="auto">
          <a:xfrm>
            <a:off x="3521557" y="2499742"/>
            <a:ext cx="5400675" cy="584775"/>
          </a:xfrm>
          <a:prstGeom prst="rect">
            <a:avLst/>
          </a:prstGeom>
          <a:noFill/>
          <a:ln w="9525">
            <a:noFill/>
            <a:miter lim="800000"/>
            <a:headEnd/>
            <a:tailEnd/>
          </a:ln>
          <a:effectLst/>
        </p:spPr>
        <p:txBody>
          <a:bodyPr>
            <a:spAutoFit/>
          </a:bodyPr>
          <a:lstStyle/>
          <a:p>
            <a:pPr algn="ctr">
              <a:spcBef>
                <a:spcPct val="50000"/>
              </a:spcBef>
            </a:pPr>
            <a:r>
              <a:rPr lang="cs-CZ" sz="3200" b="1" i="1" dirty="0" err="1"/>
              <a:t>Diagnosis</a:t>
            </a:r>
            <a:endParaRPr lang="cs-CZ" sz="3200" b="1" i="1" dirty="0"/>
          </a:p>
        </p:txBody>
      </p:sp>
      <p:sp>
        <p:nvSpPr>
          <p:cNvPr id="5" name="Text Box 2"/>
          <p:cNvSpPr txBox="1">
            <a:spLocks noChangeArrowheads="1"/>
          </p:cNvSpPr>
          <p:nvPr/>
        </p:nvSpPr>
        <p:spPr bwMode="auto">
          <a:xfrm>
            <a:off x="695739" y="3357563"/>
            <a:ext cx="11121887" cy="954107"/>
          </a:xfrm>
          <a:prstGeom prst="rect">
            <a:avLst/>
          </a:prstGeom>
          <a:solidFill>
            <a:schemeClr val="bg1"/>
          </a:solidFill>
          <a:ln w="9525">
            <a:solidFill>
              <a:schemeClr val="tx1"/>
            </a:solidFill>
            <a:miter lim="800000"/>
            <a:headEnd/>
            <a:tailEnd/>
          </a:ln>
          <a:effectLst/>
        </p:spPr>
        <p:txBody>
          <a:bodyPr wrap="square">
            <a:spAutoFit/>
          </a:bodyPr>
          <a:lstStyle/>
          <a:p>
            <a:pPr>
              <a:spcBef>
                <a:spcPct val="50000"/>
              </a:spcBef>
              <a:buFontTx/>
              <a:buChar char="•"/>
            </a:pPr>
            <a:r>
              <a:rPr lang="cs-CZ" sz="2800" dirty="0"/>
              <a:t> Direct </a:t>
            </a:r>
            <a:r>
              <a:rPr lang="cs-CZ" sz="2800" dirty="0" err="1"/>
              <a:t>microscopy</a:t>
            </a:r>
            <a:r>
              <a:rPr lang="cs-CZ" sz="2800" dirty="0"/>
              <a:t> (</a:t>
            </a:r>
            <a:r>
              <a:rPr lang="cs-CZ" sz="2800" dirty="0" err="1"/>
              <a:t>pleomorphic</a:t>
            </a:r>
            <a:r>
              <a:rPr lang="cs-CZ" sz="2800" dirty="0"/>
              <a:t> </a:t>
            </a:r>
            <a:r>
              <a:rPr lang="cs-CZ" sz="2800" dirty="0" err="1"/>
              <a:t>rods</a:t>
            </a:r>
            <a:r>
              <a:rPr lang="cs-CZ" sz="2800" dirty="0"/>
              <a:t>, fig.1), </a:t>
            </a:r>
            <a:r>
              <a:rPr lang="cs-CZ" sz="2800" dirty="0" err="1"/>
              <a:t>culture</a:t>
            </a:r>
            <a:r>
              <a:rPr lang="cs-CZ" sz="2800" dirty="0"/>
              <a:t> (satelite </a:t>
            </a:r>
            <a:r>
              <a:rPr lang="cs-CZ" sz="2800" dirty="0" err="1"/>
              <a:t>growth</a:t>
            </a:r>
            <a:r>
              <a:rPr lang="cs-CZ" sz="2800" dirty="0"/>
              <a:t>, fig.2), </a:t>
            </a:r>
            <a:r>
              <a:rPr lang="cs-CZ" sz="2800" dirty="0" err="1"/>
              <a:t>phenotypic</a:t>
            </a:r>
            <a:r>
              <a:rPr lang="cs-CZ" sz="2800" dirty="0"/>
              <a:t> </a:t>
            </a:r>
            <a:r>
              <a:rPr lang="cs-CZ" sz="2800" dirty="0" err="1"/>
              <a:t>or</a:t>
            </a:r>
            <a:r>
              <a:rPr lang="cs-CZ" sz="2800" dirty="0"/>
              <a:t> </a:t>
            </a:r>
            <a:r>
              <a:rPr lang="cs-CZ" sz="2800" dirty="0" err="1"/>
              <a:t>genotypic</a:t>
            </a:r>
            <a:r>
              <a:rPr lang="cs-CZ" sz="2800" dirty="0"/>
              <a:t> </a:t>
            </a:r>
            <a:r>
              <a:rPr lang="cs-CZ" sz="2800" dirty="0" err="1"/>
              <a:t>identification</a:t>
            </a:r>
            <a:endParaRPr lang="cs-CZ" sz="2800" dirty="0"/>
          </a:p>
        </p:txBody>
      </p:sp>
      <p:pic>
        <p:nvPicPr>
          <p:cNvPr id="6" name="Picture 229"/>
          <p:cNvPicPr>
            <a:picLocks noChangeAspect="1" noChangeArrowheads="1"/>
          </p:cNvPicPr>
          <p:nvPr/>
        </p:nvPicPr>
        <p:blipFill>
          <a:blip r:embed="rId4"/>
          <a:srcRect/>
          <a:stretch>
            <a:fillRect/>
          </a:stretch>
        </p:blipFill>
        <p:spPr bwMode="auto">
          <a:xfrm>
            <a:off x="1836871" y="4512365"/>
            <a:ext cx="2044551" cy="1802091"/>
          </a:xfrm>
          <a:prstGeom prst="rect">
            <a:avLst/>
          </a:prstGeom>
          <a:noFill/>
        </p:spPr>
      </p:pic>
      <p:pic>
        <p:nvPicPr>
          <p:cNvPr id="55298" name="Picture 2" descr="C:\Users\melter2712f\Desktop\DOKUMENTY\MICROBES GALLERY,2nd FM UK\ATLAS LÉKAŘSKÉ MIKROBIOLOGIE\BAKTERIOLOGIE\KULTIVACE\Haemophilus\IMG_4322.jpg"/>
          <p:cNvPicPr>
            <a:picLocks noChangeAspect="1" noChangeArrowheads="1"/>
          </p:cNvPicPr>
          <p:nvPr/>
        </p:nvPicPr>
        <p:blipFill>
          <a:blip r:embed="rId5" cstate="print"/>
          <a:srcRect/>
          <a:stretch>
            <a:fillRect/>
          </a:stretch>
        </p:blipFill>
        <p:spPr bwMode="auto">
          <a:xfrm>
            <a:off x="4160331" y="4584717"/>
            <a:ext cx="2453004" cy="1839878"/>
          </a:xfrm>
          <a:prstGeom prst="rect">
            <a:avLst/>
          </a:prstGeom>
          <a:noFill/>
        </p:spPr>
      </p:pic>
      <p:sp>
        <p:nvSpPr>
          <p:cNvPr id="8" name="TextovéPole 7"/>
          <p:cNvSpPr txBox="1"/>
          <p:nvPr/>
        </p:nvSpPr>
        <p:spPr>
          <a:xfrm>
            <a:off x="2381224" y="6286520"/>
            <a:ext cx="1714512" cy="369332"/>
          </a:xfrm>
          <a:prstGeom prst="rect">
            <a:avLst/>
          </a:prstGeom>
          <a:noFill/>
        </p:spPr>
        <p:txBody>
          <a:bodyPr wrap="square" rtlCol="0">
            <a:spAutoFit/>
          </a:bodyPr>
          <a:lstStyle/>
          <a:p>
            <a:r>
              <a:rPr lang="cs-CZ" dirty="0"/>
              <a:t>Fig.1</a:t>
            </a:r>
          </a:p>
        </p:txBody>
      </p:sp>
      <p:sp>
        <p:nvSpPr>
          <p:cNvPr id="9" name="TextovéPole 8"/>
          <p:cNvSpPr txBox="1"/>
          <p:nvPr/>
        </p:nvSpPr>
        <p:spPr>
          <a:xfrm>
            <a:off x="6810379" y="4584716"/>
            <a:ext cx="4818403" cy="1815882"/>
          </a:xfrm>
          <a:prstGeom prst="rect">
            <a:avLst/>
          </a:prstGeom>
          <a:noFill/>
        </p:spPr>
        <p:txBody>
          <a:bodyPr wrap="square" rtlCol="0">
            <a:spAutoFit/>
          </a:bodyPr>
          <a:lstStyle/>
          <a:p>
            <a:r>
              <a:rPr lang="cs-CZ" sz="2800" dirty="0"/>
              <a:t>Fig.2. Satelite </a:t>
            </a:r>
            <a:r>
              <a:rPr lang="cs-CZ" sz="2800" dirty="0" err="1"/>
              <a:t>growth</a:t>
            </a:r>
            <a:r>
              <a:rPr lang="cs-CZ" sz="2800" dirty="0"/>
              <a:t> </a:t>
            </a:r>
            <a:r>
              <a:rPr lang="cs-CZ" sz="2800" dirty="0" err="1"/>
              <a:t>of</a:t>
            </a:r>
            <a:r>
              <a:rPr lang="cs-CZ" sz="2800" dirty="0"/>
              <a:t> </a:t>
            </a:r>
            <a:r>
              <a:rPr lang="cs-CZ" sz="2800" i="1" dirty="0"/>
              <a:t>H. </a:t>
            </a:r>
            <a:r>
              <a:rPr lang="cs-CZ" sz="2800" i="1" dirty="0" err="1"/>
              <a:t>influenzae</a:t>
            </a:r>
            <a:r>
              <a:rPr lang="cs-CZ" sz="2800" i="1" dirty="0"/>
              <a:t> </a:t>
            </a:r>
            <a:r>
              <a:rPr lang="cs-CZ" sz="2800" dirty="0" err="1"/>
              <a:t>around</a:t>
            </a:r>
            <a:r>
              <a:rPr lang="cs-CZ" sz="2800" dirty="0"/>
              <a:t> line </a:t>
            </a:r>
            <a:r>
              <a:rPr lang="cs-CZ" sz="2800" dirty="0" err="1"/>
              <a:t>of</a:t>
            </a:r>
            <a:r>
              <a:rPr lang="cs-CZ" sz="2800" dirty="0"/>
              <a:t> </a:t>
            </a:r>
            <a:r>
              <a:rPr lang="cs-CZ" sz="2800" i="1" dirty="0"/>
              <a:t>S. aureus </a:t>
            </a:r>
            <a:r>
              <a:rPr lang="cs-CZ" sz="2800" dirty="0" err="1"/>
              <a:t>releasing</a:t>
            </a:r>
            <a:r>
              <a:rPr lang="cs-CZ" sz="2800" dirty="0"/>
              <a:t> NAD </a:t>
            </a:r>
            <a:r>
              <a:rPr lang="cs-CZ" sz="2800" dirty="0" err="1"/>
              <a:t>from</a:t>
            </a:r>
            <a:r>
              <a:rPr lang="cs-CZ" sz="2800" dirty="0"/>
              <a:t> </a:t>
            </a:r>
            <a:r>
              <a:rPr lang="cs-CZ" sz="2800" dirty="0" err="1"/>
              <a:t>lysed</a:t>
            </a:r>
            <a:r>
              <a:rPr lang="cs-CZ" sz="2800" dirty="0"/>
              <a:t> RBC ob </a:t>
            </a:r>
            <a:r>
              <a:rPr lang="cs-CZ" sz="2800" dirty="0" err="1"/>
              <a:t>blood</a:t>
            </a:r>
            <a:r>
              <a:rPr lang="cs-CZ" sz="2800" dirty="0"/>
              <a:t> agar</a:t>
            </a:r>
          </a:p>
        </p:txBody>
      </p:sp>
      <p:pic>
        <p:nvPicPr>
          <p:cNvPr id="2"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751477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42900" y="115888"/>
            <a:ext cx="11412415" cy="588962"/>
          </a:xfrm>
          <a:prstGeom prst="rect">
            <a:avLst/>
          </a:prstGeom>
          <a:solidFill>
            <a:schemeClr val="bg1"/>
          </a:solidFill>
          <a:ln w="9525">
            <a:solidFill>
              <a:schemeClr val="tx1"/>
            </a:solidFill>
            <a:miter lim="800000"/>
            <a:headEnd/>
            <a:tailEnd/>
          </a:ln>
          <a:effectLst/>
        </p:spPr>
        <p:txBody>
          <a:bodyPr wrap="square">
            <a:spAutoFit/>
          </a:bodyPr>
          <a:lstStyle/>
          <a:p>
            <a:pPr algn="ctr">
              <a:spcBef>
                <a:spcPct val="50000"/>
              </a:spcBef>
            </a:pPr>
            <a:r>
              <a:rPr lang="cs-CZ" altLang="cs-CZ" sz="3200">
                <a:solidFill>
                  <a:srgbClr val="000000"/>
                </a:solidFill>
              </a:rPr>
              <a:t>Meningococcal infections</a:t>
            </a:r>
          </a:p>
        </p:txBody>
      </p:sp>
      <p:sp>
        <p:nvSpPr>
          <p:cNvPr id="12291" name="Text Box 3"/>
          <p:cNvSpPr txBox="1">
            <a:spLocks noChangeArrowheads="1"/>
          </p:cNvSpPr>
          <p:nvPr/>
        </p:nvSpPr>
        <p:spPr bwMode="auto">
          <a:xfrm>
            <a:off x="342900" y="908050"/>
            <a:ext cx="11412415" cy="1092607"/>
          </a:xfrm>
          <a:prstGeom prst="rect">
            <a:avLst/>
          </a:prstGeom>
          <a:solidFill>
            <a:schemeClr val="bg1"/>
          </a:solidFill>
          <a:ln w="9525">
            <a:solidFill>
              <a:schemeClr val="tx1"/>
            </a:solidFill>
            <a:miter lim="800000"/>
            <a:headEnd/>
            <a:tailEnd/>
          </a:ln>
          <a:effectLst/>
        </p:spPr>
        <p:txBody>
          <a:bodyPr wrap="square">
            <a:spAutoFit/>
          </a:bodyPr>
          <a:lstStyle/>
          <a:p>
            <a:pPr algn="ctr">
              <a:spcBef>
                <a:spcPct val="50000"/>
              </a:spcBef>
            </a:pPr>
            <a:r>
              <a:rPr lang="cs-CZ" altLang="cs-CZ" sz="2600" dirty="0">
                <a:solidFill>
                  <a:srgbClr val="000000"/>
                </a:solidFill>
              </a:rPr>
              <a:t>MICROBIOLOGICAL DIAGNOSIS</a:t>
            </a:r>
          </a:p>
          <a:p>
            <a:pPr>
              <a:spcBef>
                <a:spcPct val="50000"/>
              </a:spcBef>
            </a:pPr>
            <a:r>
              <a:rPr lang="cs-CZ" altLang="cs-CZ" sz="2600" dirty="0" err="1">
                <a:solidFill>
                  <a:srgbClr val="0000FF"/>
                </a:solidFill>
              </a:rPr>
              <a:t>Culture</a:t>
            </a:r>
            <a:r>
              <a:rPr lang="cs-CZ" altLang="cs-CZ" sz="2600" dirty="0">
                <a:solidFill>
                  <a:srgbClr val="0000FF"/>
                </a:solidFill>
              </a:rPr>
              <a:t> free </a:t>
            </a:r>
            <a:r>
              <a:rPr lang="cs-CZ" altLang="cs-CZ" sz="2600" dirty="0" err="1">
                <a:solidFill>
                  <a:srgbClr val="0000FF"/>
                </a:solidFill>
              </a:rPr>
              <a:t>methods</a:t>
            </a:r>
            <a:r>
              <a:rPr lang="cs-CZ" altLang="cs-CZ" sz="2600" dirty="0">
                <a:solidFill>
                  <a:srgbClr val="000000"/>
                </a:solidFill>
              </a:rPr>
              <a:t> – </a:t>
            </a:r>
            <a:r>
              <a:rPr lang="cs-CZ" altLang="cs-CZ" sz="2600" dirty="0" err="1">
                <a:solidFill>
                  <a:srgbClr val="000000"/>
                </a:solidFill>
              </a:rPr>
              <a:t>e.g</a:t>
            </a:r>
            <a:r>
              <a:rPr lang="cs-CZ" altLang="cs-CZ" sz="2600" dirty="0">
                <a:solidFill>
                  <a:srgbClr val="000000"/>
                </a:solidFill>
              </a:rPr>
              <a:t>. </a:t>
            </a:r>
            <a:r>
              <a:rPr lang="cs-CZ" altLang="cs-CZ" sz="2600" b="1" dirty="0">
                <a:solidFill>
                  <a:srgbClr val="000000"/>
                </a:solidFill>
              </a:rPr>
              <a:t>PCR</a:t>
            </a:r>
            <a:r>
              <a:rPr lang="cs-CZ" altLang="cs-CZ" sz="2600" dirty="0">
                <a:solidFill>
                  <a:srgbClr val="000000"/>
                </a:solidFill>
              </a:rPr>
              <a:t>, </a:t>
            </a:r>
            <a:r>
              <a:rPr lang="cs-CZ" altLang="cs-CZ" sz="2600" b="1" dirty="0" err="1">
                <a:solidFill>
                  <a:srgbClr val="000000"/>
                </a:solidFill>
              </a:rPr>
              <a:t>agglutination</a:t>
            </a:r>
            <a:r>
              <a:rPr lang="cs-CZ" altLang="cs-CZ" sz="2600" b="1" dirty="0">
                <a:solidFill>
                  <a:srgbClr val="000000"/>
                </a:solidFill>
              </a:rPr>
              <a:t>,</a:t>
            </a:r>
            <a:r>
              <a:rPr lang="cs-CZ" altLang="cs-CZ" sz="2600" dirty="0">
                <a:solidFill>
                  <a:srgbClr val="000000"/>
                </a:solidFill>
              </a:rPr>
              <a:t> </a:t>
            </a:r>
            <a:r>
              <a:rPr lang="cs-CZ" altLang="cs-CZ" sz="2600" dirty="0" err="1">
                <a:solidFill>
                  <a:srgbClr val="000000"/>
                </a:solidFill>
              </a:rPr>
              <a:t>immunochromatography</a:t>
            </a:r>
            <a:r>
              <a:rPr lang="cs-CZ" altLang="cs-CZ" sz="2600" dirty="0">
                <a:solidFill>
                  <a:srgbClr val="000000"/>
                </a:solidFill>
              </a:rPr>
              <a:t> </a:t>
            </a:r>
            <a:r>
              <a:rPr lang="cs-CZ" altLang="cs-CZ" sz="2600" dirty="0" err="1">
                <a:solidFill>
                  <a:srgbClr val="000000"/>
                </a:solidFill>
              </a:rPr>
              <a:t>of</a:t>
            </a:r>
            <a:r>
              <a:rPr lang="cs-CZ" altLang="cs-CZ" sz="2600" dirty="0">
                <a:solidFill>
                  <a:srgbClr val="000000"/>
                </a:solidFill>
              </a:rPr>
              <a:t> CSF</a:t>
            </a:r>
          </a:p>
        </p:txBody>
      </p:sp>
      <p:pic>
        <p:nvPicPr>
          <p:cNvPr id="12292" name="Picture 2" descr="Figure 4 depicts negative and positive latex agglutination reactions."/>
          <p:cNvPicPr>
            <a:picLocks noChangeAspect="1" noChangeArrowheads="1"/>
          </p:cNvPicPr>
          <p:nvPr/>
        </p:nvPicPr>
        <p:blipFill>
          <a:blip r:embed="rId5"/>
          <a:srcRect/>
          <a:stretch>
            <a:fillRect/>
          </a:stretch>
        </p:blipFill>
        <p:spPr bwMode="auto">
          <a:xfrm>
            <a:off x="1060452" y="2692400"/>
            <a:ext cx="3810000" cy="2581275"/>
          </a:xfrm>
          <a:prstGeom prst="rect">
            <a:avLst/>
          </a:prstGeom>
          <a:noFill/>
          <a:ln w="9525">
            <a:noFill/>
            <a:miter lim="800000"/>
            <a:headEnd/>
            <a:tailEnd/>
          </a:ln>
        </p:spPr>
      </p:pic>
      <p:pic>
        <p:nvPicPr>
          <p:cNvPr id="12293" name="Picture 4" descr="Figure 5 depicts rapid diagnosis test (RDT) results for N. meningitidis serogroups A, C, W135, and Y, as well as a negative control."/>
          <p:cNvPicPr>
            <a:picLocks noChangeAspect="1" noChangeArrowheads="1"/>
          </p:cNvPicPr>
          <p:nvPr/>
        </p:nvPicPr>
        <p:blipFill>
          <a:blip r:embed="rId6"/>
          <a:srcRect/>
          <a:stretch>
            <a:fillRect/>
          </a:stretch>
        </p:blipFill>
        <p:spPr bwMode="auto">
          <a:xfrm>
            <a:off x="5808663" y="2692400"/>
            <a:ext cx="4286250" cy="2095500"/>
          </a:xfrm>
          <a:prstGeom prst="rect">
            <a:avLst/>
          </a:prstGeom>
          <a:noFill/>
          <a:ln w="9525">
            <a:noFill/>
            <a:miter lim="800000"/>
            <a:headEnd/>
            <a:tailEnd/>
          </a:ln>
        </p:spPr>
      </p:pic>
      <p:sp>
        <p:nvSpPr>
          <p:cNvPr id="2" name="TextovéPole 1"/>
          <p:cNvSpPr txBox="1"/>
          <p:nvPr/>
        </p:nvSpPr>
        <p:spPr>
          <a:xfrm>
            <a:off x="5591176" y="4797425"/>
            <a:ext cx="4392613" cy="584200"/>
          </a:xfrm>
          <a:prstGeom prst="rect">
            <a:avLst/>
          </a:prstGeom>
          <a:noFill/>
        </p:spPr>
        <p:txBody>
          <a:bodyPr>
            <a:spAutoFit/>
          </a:bodyPr>
          <a:lstStyle/>
          <a:p>
            <a:pPr>
              <a:defRPr/>
            </a:pPr>
            <a:r>
              <a:rPr lang="en-US" sz="1600" b="1" dirty="0">
                <a:solidFill>
                  <a:srgbClr val="000000"/>
                </a:solidFill>
                <a:latin typeface="+mj-lt"/>
              </a:rPr>
              <a:t>RDT </a:t>
            </a:r>
            <a:r>
              <a:rPr lang="en-US" sz="1600" dirty="0">
                <a:solidFill>
                  <a:srgbClr val="000000"/>
                </a:solidFill>
                <a:latin typeface="+mj-lt"/>
              </a:rPr>
              <a:t>results for N. </a:t>
            </a:r>
            <a:r>
              <a:rPr lang="en-US" sz="1600" dirty="0" err="1">
                <a:solidFill>
                  <a:srgbClr val="000000"/>
                </a:solidFill>
                <a:latin typeface="+mj-lt"/>
              </a:rPr>
              <a:t>meningitidis</a:t>
            </a:r>
            <a:r>
              <a:rPr lang="en-US" sz="1600" dirty="0">
                <a:solidFill>
                  <a:srgbClr val="000000"/>
                </a:solidFill>
                <a:latin typeface="+mj-lt"/>
              </a:rPr>
              <a:t> </a:t>
            </a:r>
            <a:r>
              <a:rPr lang="en-US" sz="1600" dirty="0" err="1">
                <a:solidFill>
                  <a:srgbClr val="000000"/>
                </a:solidFill>
                <a:latin typeface="+mj-lt"/>
              </a:rPr>
              <a:t>serogroups</a:t>
            </a:r>
            <a:r>
              <a:rPr lang="en-US" sz="1600" dirty="0">
                <a:solidFill>
                  <a:srgbClr val="000000"/>
                </a:solidFill>
                <a:latin typeface="+mj-lt"/>
              </a:rPr>
              <a:t> A, C, W135, and Y, as well as a negative control </a:t>
            </a:r>
            <a:endParaRPr lang="cs-CZ" sz="1600" dirty="0">
              <a:latin typeface="+mj-lt"/>
            </a:endParaRPr>
          </a:p>
        </p:txBody>
      </p:sp>
      <p:sp>
        <p:nvSpPr>
          <p:cNvPr id="3" name="Obdélník 2"/>
          <p:cNvSpPr/>
          <p:nvPr/>
        </p:nvSpPr>
        <p:spPr>
          <a:xfrm>
            <a:off x="342899" y="5353605"/>
            <a:ext cx="11412415" cy="1754326"/>
          </a:xfrm>
          <a:prstGeom prst="rect">
            <a:avLst/>
          </a:prstGeom>
        </p:spPr>
        <p:txBody>
          <a:bodyPr wrap="square">
            <a:spAutoFit/>
          </a:bodyPr>
          <a:lstStyle/>
          <a:p>
            <a:pPr>
              <a:defRPr/>
            </a:pPr>
            <a:r>
              <a:rPr lang="en-US" b="1" dirty="0">
                <a:solidFill>
                  <a:srgbClr val="000000"/>
                </a:solidFill>
                <a:latin typeface="+mj-lt"/>
              </a:rPr>
              <a:t>RDTs</a:t>
            </a:r>
            <a:r>
              <a:rPr lang="en-US" dirty="0">
                <a:solidFill>
                  <a:srgbClr val="000000"/>
                </a:solidFill>
                <a:latin typeface="+mj-lt"/>
              </a:rPr>
              <a:t> have been developed for direct testing of CSF specimens without prior heat or centrifugation (</a:t>
            </a:r>
            <a:r>
              <a:rPr lang="en-US" u="sng" dirty="0">
                <a:solidFill>
                  <a:srgbClr val="0A29A5"/>
                </a:solidFill>
                <a:latin typeface="+mj-lt"/>
                <a:hlinkClick r:id="rId7"/>
              </a:rPr>
              <a:t>2</a:t>
            </a:r>
            <a:r>
              <a:rPr lang="en-US" dirty="0">
                <a:solidFill>
                  <a:srgbClr val="000000"/>
                </a:solidFill>
                <a:latin typeface="+mj-lt"/>
              </a:rPr>
              <a:t>). The test is based on the principle of vertical flow </a:t>
            </a:r>
            <a:r>
              <a:rPr lang="en-US" dirty="0" err="1">
                <a:solidFill>
                  <a:srgbClr val="000000"/>
                </a:solidFill>
                <a:latin typeface="+mj-lt"/>
              </a:rPr>
              <a:t>immunochromatography</a:t>
            </a:r>
            <a:r>
              <a:rPr lang="en-US" dirty="0">
                <a:solidFill>
                  <a:srgbClr val="000000"/>
                </a:solidFill>
                <a:latin typeface="+mj-lt"/>
              </a:rPr>
              <a:t> in which gold particles and nitrocellulose membranes are coated with monoclonal antibodies to capture soluble </a:t>
            </a:r>
            <a:r>
              <a:rPr lang="en-US" dirty="0" err="1">
                <a:solidFill>
                  <a:srgbClr val="000000"/>
                </a:solidFill>
                <a:latin typeface="+mj-lt"/>
              </a:rPr>
              <a:t>serogroup</a:t>
            </a:r>
            <a:r>
              <a:rPr lang="en-US" dirty="0">
                <a:solidFill>
                  <a:srgbClr val="000000"/>
                </a:solidFill>
                <a:latin typeface="+mj-lt"/>
              </a:rPr>
              <a:t>-specific polysaccharide antigens in the CSF. The test consists of 2 duplex paper sticks (also called dipsticks), which together enable identification of four </a:t>
            </a:r>
            <a:r>
              <a:rPr lang="en-US" dirty="0" err="1">
                <a:solidFill>
                  <a:srgbClr val="000000"/>
                </a:solidFill>
                <a:latin typeface="+mj-lt"/>
              </a:rPr>
              <a:t>serogroups</a:t>
            </a:r>
            <a:r>
              <a:rPr lang="en-US" dirty="0">
                <a:solidFill>
                  <a:srgbClr val="000000"/>
                </a:solidFill>
                <a:latin typeface="+mj-lt"/>
              </a:rPr>
              <a:t> of </a:t>
            </a:r>
            <a:r>
              <a:rPr lang="en-US" i="1" dirty="0">
                <a:solidFill>
                  <a:srgbClr val="000000"/>
                </a:solidFill>
                <a:latin typeface="+mj-lt"/>
              </a:rPr>
              <a:t>N. </a:t>
            </a:r>
            <a:r>
              <a:rPr lang="en-US" i="1" dirty="0" err="1">
                <a:solidFill>
                  <a:srgbClr val="000000"/>
                </a:solidFill>
                <a:latin typeface="+mj-lt"/>
              </a:rPr>
              <a:t>meningitidis</a:t>
            </a:r>
            <a:r>
              <a:rPr lang="en-US" i="1" dirty="0">
                <a:solidFill>
                  <a:srgbClr val="000000"/>
                </a:solidFill>
                <a:latin typeface="+mj-lt"/>
              </a:rPr>
              <a:t> </a:t>
            </a:r>
            <a:r>
              <a:rPr lang="en-US" dirty="0">
                <a:solidFill>
                  <a:srgbClr val="000000"/>
                </a:solidFill>
                <a:latin typeface="+mj-lt"/>
              </a:rPr>
              <a:t>(A, C, W135, and Y). RDT1 tests for </a:t>
            </a:r>
            <a:r>
              <a:rPr lang="en-US" dirty="0" err="1">
                <a:solidFill>
                  <a:srgbClr val="000000"/>
                </a:solidFill>
                <a:latin typeface="+mj-lt"/>
              </a:rPr>
              <a:t>serogroups</a:t>
            </a:r>
            <a:r>
              <a:rPr lang="en-US" dirty="0">
                <a:solidFill>
                  <a:srgbClr val="000000"/>
                </a:solidFill>
                <a:latin typeface="+mj-lt"/>
              </a:rPr>
              <a:t> A and W135/Y and RDT2 tests for </a:t>
            </a:r>
            <a:r>
              <a:rPr lang="en-US" dirty="0" err="1">
                <a:solidFill>
                  <a:srgbClr val="000000"/>
                </a:solidFill>
                <a:latin typeface="+mj-lt"/>
              </a:rPr>
              <a:t>serogroups</a:t>
            </a:r>
            <a:r>
              <a:rPr lang="en-US" dirty="0">
                <a:solidFill>
                  <a:srgbClr val="000000"/>
                </a:solidFill>
                <a:latin typeface="+mj-lt"/>
              </a:rPr>
              <a:t> C and Y.</a:t>
            </a:r>
            <a:endParaRPr lang="cs-CZ" dirty="0">
              <a:solidFill>
                <a:srgbClr val="000000"/>
              </a:solidFill>
              <a:latin typeface="+mj-lt"/>
            </a:endParaRPr>
          </a:p>
          <a:p>
            <a:pPr>
              <a:defRPr/>
            </a:pPr>
            <a:endParaRPr lang="cs-CZ" dirty="0">
              <a:latin typeface="+mj-lt"/>
            </a:endParaRPr>
          </a:p>
        </p:txBody>
      </p:sp>
      <p:sp>
        <p:nvSpPr>
          <p:cNvPr id="12296" name="TextovéPole 5"/>
          <p:cNvSpPr txBox="1">
            <a:spLocks noChangeArrowheads="1"/>
          </p:cNvSpPr>
          <p:nvPr/>
        </p:nvSpPr>
        <p:spPr bwMode="auto">
          <a:xfrm>
            <a:off x="1986696" y="2089250"/>
            <a:ext cx="2172065" cy="523220"/>
          </a:xfrm>
          <a:prstGeom prst="rect">
            <a:avLst/>
          </a:prstGeom>
          <a:noFill/>
          <a:ln w="9525">
            <a:noFill/>
            <a:miter lim="800000"/>
            <a:headEnd/>
            <a:tailEnd/>
          </a:ln>
        </p:spPr>
        <p:txBody>
          <a:bodyPr wrap="square">
            <a:spAutoFit/>
          </a:bodyPr>
          <a:lstStyle/>
          <a:p>
            <a:r>
              <a:rPr lang="cs-CZ" altLang="cs-CZ" sz="2800" dirty="0" err="1"/>
              <a:t>agglutination</a:t>
            </a:r>
            <a:endParaRPr lang="cs-CZ" altLang="cs-CZ" sz="2800" dirty="0"/>
          </a:p>
        </p:txBody>
      </p:sp>
      <p:sp>
        <p:nvSpPr>
          <p:cNvPr id="12297" name="TextovéPole 6"/>
          <p:cNvSpPr txBox="1">
            <a:spLocks noChangeArrowheads="1"/>
          </p:cNvSpPr>
          <p:nvPr/>
        </p:nvSpPr>
        <p:spPr bwMode="auto">
          <a:xfrm>
            <a:off x="6535738" y="2243138"/>
            <a:ext cx="3016250" cy="369332"/>
          </a:xfrm>
          <a:prstGeom prst="rect">
            <a:avLst/>
          </a:prstGeom>
          <a:noFill/>
          <a:ln w="9525">
            <a:noFill/>
            <a:miter lim="800000"/>
            <a:headEnd/>
            <a:tailEnd/>
          </a:ln>
        </p:spPr>
        <p:txBody>
          <a:bodyPr>
            <a:spAutoFit/>
          </a:bodyPr>
          <a:lstStyle/>
          <a:p>
            <a:r>
              <a:rPr lang="cs-CZ" altLang="cs-CZ"/>
              <a:t>immunochromatography</a:t>
            </a:r>
          </a:p>
        </p:txBody>
      </p:sp>
      <p:pic>
        <p:nvPicPr>
          <p:cNvPr id="4" name="slide 30">
            <a:hlinkClick r:id="" action="ppaction://media"/>
            <a:extLst>
              <a:ext uri="{FF2B5EF4-FFF2-40B4-BE49-F238E27FC236}">
                <a16:creationId xmlns:a16="http://schemas.microsoft.com/office/drawing/2014/main" id="{0F5D0F1B-4104-45C7-8843-C5C31485B2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4620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gtEl>
                                        <p:attrNameLst>
                                          <p:attrName>style.visibility</p:attrName>
                                        </p:attrNameLst>
                                      </p:cBhvr>
                                      <p:to>
                                        <p:strVal val="visible"/>
                                      </p:to>
                                    </p:set>
                                    <p:anim calcmode="lin" valueType="num">
                                      <p:cBhvr additive="base">
                                        <p:cTn id="13" dur="500" fill="hold"/>
                                        <p:tgtEl>
                                          <p:spTgt spid="12291"/>
                                        </p:tgtEl>
                                        <p:attrNameLst>
                                          <p:attrName>ppt_x</p:attrName>
                                        </p:attrNameLst>
                                      </p:cBhvr>
                                      <p:tavLst>
                                        <p:tav tm="0">
                                          <p:val>
                                            <p:strVal val="#ppt_x"/>
                                          </p:val>
                                        </p:tav>
                                        <p:tav tm="100000">
                                          <p:val>
                                            <p:strVal val="#ppt_x"/>
                                          </p:val>
                                        </p:tav>
                                      </p:tavLst>
                                    </p:anim>
                                    <p:anim calcmode="lin" valueType="num">
                                      <p:cBhvr additive="base">
                                        <p:cTn id="14" dur="500" fill="hold"/>
                                        <p:tgtEl>
                                          <p:spTgt spid="1229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292"/>
                                        </p:tgtEl>
                                        <p:attrNameLst>
                                          <p:attrName>style.visibility</p:attrName>
                                        </p:attrNameLst>
                                      </p:cBhvr>
                                      <p:to>
                                        <p:strVal val="visible"/>
                                      </p:to>
                                    </p:set>
                                    <p:anim calcmode="lin" valueType="num">
                                      <p:cBhvr additive="base">
                                        <p:cTn id="19" dur="500" fill="hold"/>
                                        <p:tgtEl>
                                          <p:spTgt spid="12292"/>
                                        </p:tgtEl>
                                        <p:attrNameLst>
                                          <p:attrName>ppt_x</p:attrName>
                                        </p:attrNameLst>
                                      </p:cBhvr>
                                      <p:tavLst>
                                        <p:tav tm="0">
                                          <p:val>
                                            <p:strVal val="#ppt_x"/>
                                          </p:val>
                                        </p:tav>
                                        <p:tav tm="100000">
                                          <p:val>
                                            <p:strVal val="#ppt_x"/>
                                          </p:val>
                                        </p:tav>
                                      </p:tavLst>
                                    </p:anim>
                                    <p:anim calcmode="lin" valueType="num">
                                      <p:cBhvr additive="base">
                                        <p:cTn id="20"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293"/>
                                        </p:tgtEl>
                                        <p:attrNameLst>
                                          <p:attrName>style.visibility</p:attrName>
                                        </p:attrNameLst>
                                      </p:cBhvr>
                                      <p:to>
                                        <p:strVal val="visible"/>
                                      </p:to>
                                    </p:set>
                                    <p:anim calcmode="lin" valueType="num">
                                      <p:cBhvr additive="base">
                                        <p:cTn id="25" dur="500" fill="hold"/>
                                        <p:tgtEl>
                                          <p:spTgt spid="12293"/>
                                        </p:tgtEl>
                                        <p:attrNameLst>
                                          <p:attrName>ppt_x</p:attrName>
                                        </p:attrNameLst>
                                      </p:cBhvr>
                                      <p:tavLst>
                                        <p:tav tm="0">
                                          <p:val>
                                            <p:strVal val="#ppt_x"/>
                                          </p:val>
                                        </p:tav>
                                        <p:tav tm="100000">
                                          <p:val>
                                            <p:strVal val="#ppt_x"/>
                                          </p:val>
                                        </p:tav>
                                      </p:tavLst>
                                    </p:anim>
                                    <p:anim calcmode="lin" valueType="num">
                                      <p:cBhvr additive="base">
                                        <p:cTn id="26" dur="500" fill="hold"/>
                                        <p:tgtEl>
                                          <p:spTgt spid="1229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296"/>
                                        </p:tgtEl>
                                        <p:attrNameLst>
                                          <p:attrName>style.visibility</p:attrName>
                                        </p:attrNameLst>
                                      </p:cBhvr>
                                      <p:to>
                                        <p:strVal val="visible"/>
                                      </p:to>
                                    </p:set>
                                    <p:anim calcmode="lin" valueType="num">
                                      <p:cBhvr additive="base">
                                        <p:cTn id="31" dur="500" fill="hold"/>
                                        <p:tgtEl>
                                          <p:spTgt spid="12296"/>
                                        </p:tgtEl>
                                        <p:attrNameLst>
                                          <p:attrName>ppt_x</p:attrName>
                                        </p:attrNameLst>
                                      </p:cBhvr>
                                      <p:tavLst>
                                        <p:tav tm="0">
                                          <p:val>
                                            <p:strVal val="#ppt_x"/>
                                          </p:val>
                                        </p:tav>
                                        <p:tav tm="100000">
                                          <p:val>
                                            <p:strVal val="#ppt_x"/>
                                          </p:val>
                                        </p:tav>
                                      </p:tavLst>
                                    </p:anim>
                                    <p:anim calcmode="lin" valueType="num">
                                      <p:cBhvr additive="base">
                                        <p:cTn id="32" dur="500" fill="hold"/>
                                        <p:tgtEl>
                                          <p:spTgt spid="1229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297"/>
                                        </p:tgtEl>
                                        <p:attrNameLst>
                                          <p:attrName>style.visibility</p:attrName>
                                        </p:attrNameLst>
                                      </p:cBhvr>
                                      <p:to>
                                        <p:strVal val="visible"/>
                                      </p:to>
                                    </p:set>
                                    <p:anim calcmode="lin" valueType="num">
                                      <p:cBhvr additive="base">
                                        <p:cTn id="37" dur="500" fill="hold"/>
                                        <p:tgtEl>
                                          <p:spTgt spid="12297"/>
                                        </p:tgtEl>
                                        <p:attrNameLst>
                                          <p:attrName>ppt_x</p:attrName>
                                        </p:attrNameLst>
                                      </p:cBhvr>
                                      <p:tavLst>
                                        <p:tav tm="0">
                                          <p:val>
                                            <p:strVal val="#ppt_x"/>
                                          </p:val>
                                        </p:tav>
                                        <p:tav tm="100000">
                                          <p:val>
                                            <p:strVal val="#ppt_x"/>
                                          </p:val>
                                        </p:tav>
                                      </p:tavLst>
                                    </p:anim>
                                    <p:anim calcmode="lin" valueType="num">
                                      <p:cBhvr additive="base">
                                        <p:cTn id="38" dur="500" fill="hold"/>
                                        <p:tgtEl>
                                          <p:spTgt spid="1229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228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4"/>
                </p:tgtEl>
              </p:cMediaNode>
            </p:audio>
          </p:childTnLst>
        </p:cTn>
      </p:par>
    </p:tnLst>
    <p:bldLst>
      <p:bldP spid="12290" grpId="0" animBg="1"/>
      <p:bldP spid="12291" grpId="0" animBg="1"/>
      <p:bldP spid="2" grpId="0"/>
      <p:bldP spid="3" grpId="0"/>
      <p:bldP spid="12296" grpId="0"/>
      <p:bldP spid="1229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492369" y="115888"/>
            <a:ext cx="11210193" cy="588962"/>
          </a:xfrm>
          <a:prstGeom prst="rect">
            <a:avLst/>
          </a:prstGeom>
          <a:solidFill>
            <a:schemeClr val="bg1"/>
          </a:solidFill>
          <a:ln w="9525">
            <a:solidFill>
              <a:schemeClr val="tx1"/>
            </a:solidFill>
            <a:miter lim="800000"/>
            <a:headEnd/>
            <a:tailEnd/>
          </a:ln>
          <a:effectLst/>
        </p:spPr>
        <p:txBody>
          <a:bodyPr wrap="square">
            <a:spAutoFit/>
          </a:bodyPr>
          <a:lstStyle/>
          <a:p>
            <a:pPr algn="ctr">
              <a:spcBef>
                <a:spcPct val="50000"/>
              </a:spcBef>
            </a:pPr>
            <a:r>
              <a:rPr lang="cs-CZ" altLang="cs-CZ" sz="3200">
                <a:solidFill>
                  <a:srgbClr val="000000"/>
                </a:solidFill>
              </a:rPr>
              <a:t>Meningococcal infections</a:t>
            </a:r>
          </a:p>
        </p:txBody>
      </p:sp>
      <p:sp>
        <p:nvSpPr>
          <p:cNvPr id="13315" name="Text Box 3"/>
          <p:cNvSpPr txBox="1">
            <a:spLocks noChangeArrowheads="1"/>
          </p:cNvSpPr>
          <p:nvPr/>
        </p:nvSpPr>
        <p:spPr bwMode="auto">
          <a:xfrm>
            <a:off x="492369" y="925635"/>
            <a:ext cx="11210193" cy="1385888"/>
          </a:xfrm>
          <a:prstGeom prst="rect">
            <a:avLst/>
          </a:prstGeom>
          <a:solidFill>
            <a:schemeClr val="bg1"/>
          </a:solidFill>
          <a:ln w="9525">
            <a:solidFill>
              <a:schemeClr val="tx1"/>
            </a:solidFill>
            <a:miter lim="800000"/>
            <a:headEnd/>
            <a:tailEnd/>
          </a:ln>
          <a:effectLst/>
        </p:spPr>
        <p:txBody>
          <a:bodyPr wrap="square">
            <a:spAutoFit/>
          </a:bodyPr>
          <a:lstStyle/>
          <a:p>
            <a:pPr algn="ctr">
              <a:spcBef>
                <a:spcPct val="50000"/>
              </a:spcBef>
            </a:pPr>
            <a:r>
              <a:rPr lang="cs-CZ" altLang="cs-CZ" sz="2400" dirty="0">
                <a:solidFill>
                  <a:srgbClr val="000000"/>
                </a:solidFill>
              </a:rPr>
              <a:t>MICROBIOLOGICAL DIAGNOSIS</a:t>
            </a:r>
          </a:p>
          <a:p>
            <a:pPr>
              <a:spcBef>
                <a:spcPct val="50000"/>
              </a:spcBef>
            </a:pPr>
            <a:r>
              <a:rPr lang="cs-CZ" altLang="cs-CZ" sz="2400" dirty="0" err="1">
                <a:solidFill>
                  <a:srgbClr val="0000FF"/>
                </a:solidFill>
              </a:rPr>
              <a:t>Culture</a:t>
            </a:r>
            <a:r>
              <a:rPr lang="cs-CZ" altLang="cs-CZ" sz="2400" dirty="0">
                <a:solidFill>
                  <a:srgbClr val="000000"/>
                </a:solidFill>
              </a:rPr>
              <a:t> – </a:t>
            </a:r>
            <a:r>
              <a:rPr lang="cs-CZ" altLang="cs-CZ" sz="2400" dirty="0" err="1">
                <a:solidFill>
                  <a:srgbClr val="000000"/>
                </a:solidFill>
              </a:rPr>
              <a:t>enriched</a:t>
            </a:r>
            <a:r>
              <a:rPr lang="cs-CZ" altLang="cs-CZ" sz="2400" dirty="0">
                <a:solidFill>
                  <a:srgbClr val="000000"/>
                </a:solidFill>
              </a:rPr>
              <a:t> and </a:t>
            </a:r>
            <a:r>
              <a:rPr lang="cs-CZ" altLang="cs-CZ" sz="2400" dirty="0" err="1">
                <a:solidFill>
                  <a:srgbClr val="000000"/>
                </a:solidFill>
              </a:rPr>
              <a:t>diagnostic</a:t>
            </a:r>
            <a:r>
              <a:rPr lang="cs-CZ" altLang="cs-CZ" sz="2400" dirty="0">
                <a:solidFill>
                  <a:srgbClr val="000000"/>
                </a:solidFill>
              </a:rPr>
              <a:t> </a:t>
            </a:r>
            <a:r>
              <a:rPr lang="cs-CZ" altLang="cs-CZ" sz="2400" dirty="0" err="1">
                <a:solidFill>
                  <a:srgbClr val="000000"/>
                </a:solidFill>
              </a:rPr>
              <a:t>culture</a:t>
            </a:r>
            <a:r>
              <a:rPr lang="cs-CZ" altLang="cs-CZ" sz="2400" dirty="0">
                <a:solidFill>
                  <a:srgbClr val="000000"/>
                </a:solidFill>
              </a:rPr>
              <a:t> media (</a:t>
            </a:r>
            <a:r>
              <a:rPr lang="cs-CZ" altLang="cs-CZ" sz="2400" dirty="0" err="1">
                <a:solidFill>
                  <a:srgbClr val="000000"/>
                </a:solidFill>
              </a:rPr>
              <a:t>liquid</a:t>
            </a:r>
            <a:r>
              <a:rPr lang="cs-CZ" altLang="cs-CZ" sz="2400" dirty="0">
                <a:solidFill>
                  <a:srgbClr val="000000"/>
                </a:solidFill>
              </a:rPr>
              <a:t> </a:t>
            </a:r>
            <a:r>
              <a:rPr lang="cs-CZ" altLang="cs-CZ" sz="2400" dirty="0" err="1">
                <a:solidFill>
                  <a:srgbClr val="000000"/>
                </a:solidFill>
              </a:rPr>
              <a:t>culture</a:t>
            </a:r>
            <a:r>
              <a:rPr lang="cs-CZ" altLang="cs-CZ" sz="2400" dirty="0">
                <a:solidFill>
                  <a:srgbClr val="000000"/>
                </a:solidFill>
              </a:rPr>
              <a:t> media to </a:t>
            </a:r>
            <a:r>
              <a:rPr lang="cs-CZ" altLang="cs-CZ" sz="2400" dirty="0" err="1">
                <a:solidFill>
                  <a:srgbClr val="000000"/>
                </a:solidFill>
              </a:rPr>
              <a:t>enhance</a:t>
            </a:r>
            <a:r>
              <a:rPr lang="cs-CZ" altLang="cs-CZ" sz="2400" dirty="0">
                <a:solidFill>
                  <a:srgbClr val="000000"/>
                </a:solidFill>
              </a:rPr>
              <a:t> </a:t>
            </a:r>
            <a:r>
              <a:rPr lang="cs-CZ" altLang="cs-CZ" sz="2400" dirty="0" err="1">
                <a:solidFill>
                  <a:srgbClr val="000000"/>
                </a:solidFill>
              </a:rPr>
              <a:t>the</a:t>
            </a:r>
            <a:r>
              <a:rPr lang="cs-CZ" altLang="cs-CZ" sz="2400" dirty="0">
                <a:solidFill>
                  <a:srgbClr val="000000"/>
                </a:solidFill>
              </a:rPr>
              <a:t> </a:t>
            </a:r>
            <a:r>
              <a:rPr lang="cs-CZ" altLang="cs-CZ" sz="2400" dirty="0" err="1">
                <a:solidFill>
                  <a:srgbClr val="000000"/>
                </a:solidFill>
              </a:rPr>
              <a:t>growth</a:t>
            </a:r>
            <a:r>
              <a:rPr lang="cs-CZ" altLang="cs-CZ" sz="2400" dirty="0">
                <a:solidFill>
                  <a:srgbClr val="000000"/>
                </a:solidFill>
              </a:rPr>
              <a:t>)</a:t>
            </a:r>
          </a:p>
        </p:txBody>
      </p:sp>
      <p:pic>
        <p:nvPicPr>
          <p:cNvPr id="13316" name="Picture 4" descr="http://t2.gstatic.com/images?q=tbn:ANd9GcREYMgoBDN8I1eTVx05vi3qEArSmR5Q7YTa_rgsxzsoDYbNtAL2"/>
          <p:cNvPicPr>
            <a:picLocks noChangeAspect="1" noChangeArrowheads="1"/>
          </p:cNvPicPr>
          <p:nvPr/>
        </p:nvPicPr>
        <p:blipFill>
          <a:blip r:embed="rId5"/>
          <a:srcRect/>
          <a:stretch>
            <a:fillRect/>
          </a:stretch>
        </p:blipFill>
        <p:spPr bwMode="auto">
          <a:xfrm>
            <a:off x="1847850" y="2492376"/>
            <a:ext cx="3913188" cy="2697163"/>
          </a:xfrm>
          <a:prstGeom prst="rect">
            <a:avLst/>
          </a:prstGeom>
          <a:noFill/>
          <a:ln w="9525">
            <a:noFill/>
            <a:miter lim="800000"/>
            <a:headEnd/>
            <a:tailEnd/>
          </a:ln>
        </p:spPr>
      </p:pic>
      <p:sp>
        <p:nvSpPr>
          <p:cNvPr id="13317" name="TextovéPole 1"/>
          <p:cNvSpPr txBox="1">
            <a:spLocks noChangeArrowheads="1"/>
          </p:cNvSpPr>
          <p:nvPr/>
        </p:nvSpPr>
        <p:spPr bwMode="auto">
          <a:xfrm>
            <a:off x="1847851" y="5726114"/>
            <a:ext cx="8424863" cy="954087"/>
          </a:xfrm>
          <a:prstGeom prst="rect">
            <a:avLst/>
          </a:prstGeom>
          <a:noFill/>
          <a:ln w="9525">
            <a:noFill/>
            <a:miter lim="800000"/>
            <a:headEnd/>
            <a:tailEnd/>
          </a:ln>
        </p:spPr>
        <p:txBody>
          <a:bodyPr>
            <a:spAutoFit/>
          </a:bodyPr>
          <a:lstStyle/>
          <a:p>
            <a:r>
              <a:rPr lang="cs-CZ" altLang="cs-CZ" sz="1400" i="1"/>
              <a:t>Neisseria meningitidis </a:t>
            </a:r>
            <a:r>
              <a:rPr lang="cs-CZ" altLang="cs-CZ" sz="1400"/>
              <a:t>cultured on the selective Thayer Martin medium (A) (when commensal flora contaminated the specimen), culture on chocolate agar (B) and blood agar (C). </a:t>
            </a:r>
            <a:r>
              <a:rPr lang="en-US" altLang="cs-CZ" sz="1400"/>
              <a:t>Carbon dioxide enhances growth, but is not required. </a:t>
            </a:r>
            <a:r>
              <a:rPr lang="en-US" altLang="cs-CZ" sz="1400" i="1"/>
              <a:t>N.meningitidis</a:t>
            </a:r>
            <a:r>
              <a:rPr lang="en-US" altLang="cs-CZ" sz="1400"/>
              <a:t> is oxidase positive.</a:t>
            </a:r>
            <a:r>
              <a:rPr lang="cs-CZ" altLang="cs-CZ" sz="1400"/>
              <a:t> Identification – phenotypical (biochemical, mass spectrometry) or genotypical identification.</a:t>
            </a:r>
          </a:p>
        </p:txBody>
      </p:sp>
      <p:pic>
        <p:nvPicPr>
          <p:cNvPr id="13318" name="Picture 6" descr="Figure 6 is a picture showing proper streaking and growth of N. meningitidis on a blood agar plate (BAP)."/>
          <p:cNvPicPr>
            <a:picLocks noChangeAspect="1" noChangeArrowheads="1"/>
          </p:cNvPicPr>
          <p:nvPr/>
        </p:nvPicPr>
        <p:blipFill>
          <a:blip r:embed="rId6"/>
          <a:srcRect/>
          <a:stretch>
            <a:fillRect/>
          </a:stretch>
        </p:blipFill>
        <p:spPr bwMode="auto">
          <a:xfrm>
            <a:off x="5951538" y="2492376"/>
            <a:ext cx="3979862" cy="2697163"/>
          </a:xfrm>
          <a:prstGeom prst="rect">
            <a:avLst/>
          </a:prstGeom>
          <a:noFill/>
          <a:ln w="9525">
            <a:noFill/>
            <a:miter lim="800000"/>
            <a:headEnd/>
            <a:tailEnd/>
          </a:ln>
        </p:spPr>
      </p:pic>
      <p:sp>
        <p:nvSpPr>
          <p:cNvPr id="13319" name="TextovéPole 2"/>
          <p:cNvSpPr txBox="1">
            <a:spLocks noChangeArrowheads="1"/>
          </p:cNvSpPr>
          <p:nvPr/>
        </p:nvSpPr>
        <p:spPr bwMode="auto">
          <a:xfrm>
            <a:off x="1847850" y="5294313"/>
            <a:ext cx="8083550" cy="369332"/>
          </a:xfrm>
          <a:prstGeom prst="rect">
            <a:avLst/>
          </a:prstGeom>
          <a:noFill/>
          <a:ln w="9525">
            <a:noFill/>
            <a:miter lim="800000"/>
            <a:headEnd/>
            <a:tailEnd/>
          </a:ln>
        </p:spPr>
        <p:txBody>
          <a:bodyPr>
            <a:spAutoFit/>
          </a:bodyPr>
          <a:lstStyle/>
          <a:p>
            <a:r>
              <a:rPr lang="cs-CZ" altLang="cs-CZ"/>
              <a:t>      A                                   B                                         C</a:t>
            </a:r>
          </a:p>
        </p:txBody>
      </p:sp>
      <p:pic>
        <p:nvPicPr>
          <p:cNvPr id="2" name="slide 31">
            <a:hlinkClick r:id="" action="ppaction://media"/>
            <a:extLst>
              <a:ext uri="{FF2B5EF4-FFF2-40B4-BE49-F238E27FC236}">
                <a16:creationId xmlns:a16="http://schemas.microsoft.com/office/drawing/2014/main" id="{2D5F3AFC-8F43-40A6-9B78-73F723D549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3970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5"/>
                                        </p:tgtEl>
                                        <p:attrNameLst>
                                          <p:attrName>style.visibility</p:attrName>
                                        </p:attrNameLst>
                                      </p:cBhvr>
                                      <p:to>
                                        <p:strVal val="visible"/>
                                      </p:to>
                                    </p:set>
                                    <p:anim calcmode="lin" valueType="num">
                                      <p:cBhvr additive="base">
                                        <p:cTn id="13" dur="500" fill="hold"/>
                                        <p:tgtEl>
                                          <p:spTgt spid="13315"/>
                                        </p:tgtEl>
                                        <p:attrNameLst>
                                          <p:attrName>ppt_x</p:attrName>
                                        </p:attrNameLst>
                                      </p:cBhvr>
                                      <p:tavLst>
                                        <p:tav tm="0">
                                          <p:val>
                                            <p:strVal val="#ppt_x"/>
                                          </p:val>
                                        </p:tav>
                                        <p:tav tm="100000">
                                          <p:val>
                                            <p:strVal val="#ppt_x"/>
                                          </p:val>
                                        </p:tav>
                                      </p:tavLst>
                                    </p:anim>
                                    <p:anim calcmode="lin" valueType="num">
                                      <p:cBhvr additive="base">
                                        <p:cTn id="14" dur="500" fill="hold"/>
                                        <p:tgtEl>
                                          <p:spTgt spid="133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316"/>
                                        </p:tgtEl>
                                        <p:attrNameLst>
                                          <p:attrName>style.visibility</p:attrName>
                                        </p:attrNameLst>
                                      </p:cBhvr>
                                      <p:to>
                                        <p:strVal val="visible"/>
                                      </p:to>
                                    </p:set>
                                    <p:anim calcmode="lin" valueType="num">
                                      <p:cBhvr additive="base">
                                        <p:cTn id="19" dur="500" fill="hold"/>
                                        <p:tgtEl>
                                          <p:spTgt spid="13316"/>
                                        </p:tgtEl>
                                        <p:attrNameLst>
                                          <p:attrName>ppt_x</p:attrName>
                                        </p:attrNameLst>
                                      </p:cBhvr>
                                      <p:tavLst>
                                        <p:tav tm="0">
                                          <p:val>
                                            <p:strVal val="#ppt_x"/>
                                          </p:val>
                                        </p:tav>
                                        <p:tav tm="100000">
                                          <p:val>
                                            <p:strVal val="#ppt_x"/>
                                          </p:val>
                                        </p:tav>
                                      </p:tavLst>
                                    </p:anim>
                                    <p:anim calcmode="lin" valueType="num">
                                      <p:cBhvr additive="base">
                                        <p:cTn id="20" dur="500" fill="hold"/>
                                        <p:tgtEl>
                                          <p:spTgt spid="133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318"/>
                                        </p:tgtEl>
                                        <p:attrNameLst>
                                          <p:attrName>style.visibility</p:attrName>
                                        </p:attrNameLst>
                                      </p:cBhvr>
                                      <p:to>
                                        <p:strVal val="visible"/>
                                      </p:to>
                                    </p:set>
                                    <p:anim calcmode="lin" valueType="num">
                                      <p:cBhvr additive="base">
                                        <p:cTn id="25" dur="500" fill="hold"/>
                                        <p:tgtEl>
                                          <p:spTgt spid="13318"/>
                                        </p:tgtEl>
                                        <p:attrNameLst>
                                          <p:attrName>ppt_x</p:attrName>
                                        </p:attrNameLst>
                                      </p:cBhvr>
                                      <p:tavLst>
                                        <p:tav tm="0">
                                          <p:val>
                                            <p:strVal val="#ppt_x"/>
                                          </p:val>
                                        </p:tav>
                                        <p:tav tm="100000">
                                          <p:val>
                                            <p:strVal val="#ppt_x"/>
                                          </p:val>
                                        </p:tav>
                                      </p:tavLst>
                                    </p:anim>
                                    <p:anim calcmode="lin" valueType="num">
                                      <p:cBhvr additive="base">
                                        <p:cTn id="26" dur="500" fill="hold"/>
                                        <p:tgtEl>
                                          <p:spTgt spid="133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319"/>
                                        </p:tgtEl>
                                        <p:attrNameLst>
                                          <p:attrName>style.visibility</p:attrName>
                                        </p:attrNameLst>
                                      </p:cBhvr>
                                      <p:to>
                                        <p:strVal val="visible"/>
                                      </p:to>
                                    </p:set>
                                    <p:anim calcmode="lin" valueType="num">
                                      <p:cBhvr additive="base">
                                        <p:cTn id="31" dur="500" fill="hold"/>
                                        <p:tgtEl>
                                          <p:spTgt spid="13319"/>
                                        </p:tgtEl>
                                        <p:attrNameLst>
                                          <p:attrName>ppt_x</p:attrName>
                                        </p:attrNameLst>
                                      </p:cBhvr>
                                      <p:tavLst>
                                        <p:tav tm="0">
                                          <p:val>
                                            <p:strVal val="#ppt_x"/>
                                          </p:val>
                                        </p:tav>
                                        <p:tav tm="100000">
                                          <p:val>
                                            <p:strVal val="#ppt_x"/>
                                          </p:val>
                                        </p:tav>
                                      </p:tavLst>
                                    </p:anim>
                                    <p:anim calcmode="lin" valueType="num">
                                      <p:cBhvr additive="base">
                                        <p:cTn id="32" dur="500" fill="hold"/>
                                        <p:tgtEl>
                                          <p:spTgt spid="133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317"/>
                                        </p:tgtEl>
                                        <p:attrNameLst>
                                          <p:attrName>style.visibility</p:attrName>
                                        </p:attrNameLst>
                                      </p:cBhvr>
                                      <p:to>
                                        <p:strVal val="visible"/>
                                      </p:to>
                                    </p:set>
                                    <p:anim calcmode="lin" valueType="num">
                                      <p:cBhvr additive="base">
                                        <p:cTn id="37" dur="500" fill="hold"/>
                                        <p:tgtEl>
                                          <p:spTgt spid="13317"/>
                                        </p:tgtEl>
                                        <p:attrNameLst>
                                          <p:attrName>ppt_x</p:attrName>
                                        </p:attrNameLst>
                                      </p:cBhvr>
                                      <p:tavLst>
                                        <p:tav tm="0">
                                          <p:val>
                                            <p:strVal val="#ppt_x"/>
                                          </p:val>
                                        </p:tav>
                                        <p:tav tm="100000">
                                          <p:val>
                                            <p:strVal val="#ppt_x"/>
                                          </p:val>
                                        </p:tav>
                                      </p:tavLst>
                                    </p:anim>
                                    <p:anim calcmode="lin" valueType="num">
                                      <p:cBhvr additive="base">
                                        <p:cTn id="38" dur="500" fill="hold"/>
                                        <p:tgtEl>
                                          <p:spTgt spid="133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97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13314" grpId="0" animBg="1"/>
      <p:bldP spid="13315" grpId="0" animBg="1"/>
      <p:bldP spid="13317" grpId="0"/>
      <p:bldP spid="133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527796" y="150813"/>
            <a:ext cx="11069258" cy="685800"/>
          </a:xfrm>
          <a:solidFill>
            <a:schemeClr val="bg1"/>
          </a:solidFill>
          <a:ln>
            <a:solidFill>
              <a:schemeClr val="tx1"/>
            </a:solidFill>
          </a:ln>
        </p:spPr>
        <p:txBody>
          <a:bodyPr/>
          <a:lstStyle/>
          <a:p>
            <a:pPr algn="ctr" eaLnBrk="1" hangingPunct="1"/>
            <a:r>
              <a:rPr lang="cs-CZ" sz="3200" b="1" i="1" dirty="0" err="1"/>
              <a:t>Legionella</a:t>
            </a:r>
            <a:r>
              <a:rPr lang="cs-CZ" sz="3200" b="1" i="1" dirty="0"/>
              <a:t> </a:t>
            </a:r>
            <a:r>
              <a:rPr lang="cs-CZ" sz="3200" b="1" i="1" dirty="0" err="1"/>
              <a:t>pneumophila</a:t>
            </a:r>
            <a:endParaRPr lang="cs-CZ" sz="3200" b="1" dirty="0"/>
          </a:p>
        </p:txBody>
      </p:sp>
      <p:sp>
        <p:nvSpPr>
          <p:cNvPr id="6" name="TextovéPole 5"/>
          <p:cNvSpPr txBox="1"/>
          <p:nvPr/>
        </p:nvSpPr>
        <p:spPr>
          <a:xfrm>
            <a:off x="527796" y="958362"/>
            <a:ext cx="10998919" cy="5262979"/>
          </a:xfrm>
          <a:prstGeom prst="rect">
            <a:avLst/>
          </a:prstGeom>
          <a:noFill/>
        </p:spPr>
        <p:txBody>
          <a:bodyPr wrap="square" rtlCol="0">
            <a:spAutoFit/>
          </a:bodyPr>
          <a:lstStyle/>
          <a:p>
            <a:pPr marL="285750" indent="-285750">
              <a:buFont typeface="Arial" panose="020B0604020202020204" pitchFamily="34" charset="0"/>
              <a:buChar char="•"/>
            </a:pPr>
            <a:r>
              <a:rPr lang="cs-CZ" sz="2400" dirty="0" err="1"/>
              <a:t>Legionella</a:t>
            </a:r>
            <a:r>
              <a:rPr lang="cs-CZ" sz="2400" dirty="0"/>
              <a:t> </a:t>
            </a:r>
            <a:r>
              <a:rPr lang="cs-CZ" sz="2400" dirty="0" err="1"/>
              <a:t>is</a:t>
            </a:r>
            <a:r>
              <a:rPr lang="cs-CZ" sz="2400" dirty="0"/>
              <a:t> a genus </a:t>
            </a:r>
            <a:r>
              <a:rPr lang="cs-CZ" sz="2400" dirty="0" err="1"/>
              <a:t>of</a:t>
            </a:r>
            <a:r>
              <a:rPr lang="cs-CZ" sz="2400" dirty="0"/>
              <a:t> </a:t>
            </a:r>
            <a:r>
              <a:rPr lang="cs-CZ" sz="2400" b="1" dirty="0" err="1"/>
              <a:t>intracellular</a:t>
            </a:r>
            <a:r>
              <a:rPr lang="cs-CZ" sz="2400" b="1" dirty="0"/>
              <a:t>,</a:t>
            </a:r>
            <a:r>
              <a:rPr lang="cs-CZ" sz="2400" dirty="0"/>
              <a:t> </a:t>
            </a:r>
            <a:r>
              <a:rPr lang="cs-CZ" sz="2400" b="1" dirty="0"/>
              <a:t>aerobic, non-</a:t>
            </a:r>
            <a:r>
              <a:rPr lang="cs-CZ" sz="2400" b="1" dirty="0" err="1"/>
              <a:t>sporing</a:t>
            </a:r>
            <a:r>
              <a:rPr lang="cs-CZ" sz="2400" b="1" dirty="0"/>
              <a:t>, Gram-negative </a:t>
            </a:r>
            <a:r>
              <a:rPr lang="cs-CZ" sz="2400" dirty="0" err="1"/>
              <a:t>bacteria</a:t>
            </a:r>
            <a:r>
              <a:rPr lang="cs-CZ" sz="2400" dirty="0"/>
              <a:t>. </a:t>
            </a:r>
            <a:r>
              <a:rPr lang="cs-CZ" sz="2400" dirty="0" err="1"/>
              <a:t>Legionella</a:t>
            </a:r>
            <a:r>
              <a:rPr lang="cs-CZ" sz="2400" dirty="0"/>
              <a:t> species </a:t>
            </a:r>
            <a:r>
              <a:rPr lang="cs-CZ" sz="2400" dirty="0" err="1"/>
              <a:t>have</a:t>
            </a:r>
            <a:r>
              <a:rPr lang="cs-CZ" sz="2400" dirty="0"/>
              <a:t> </a:t>
            </a:r>
            <a:r>
              <a:rPr lang="cs-CZ" sz="2400" dirty="0" err="1"/>
              <a:t>been</a:t>
            </a:r>
            <a:r>
              <a:rPr lang="cs-CZ" sz="2400" dirty="0"/>
              <a:t> </a:t>
            </a:r>
            <a:r>
              <a:rPr lang="cs-CZ" sz="2400" b="1" dirty="0" err="1"/>
              <a:t>found</a:t>
            </a:r>
            <a:r>
              <a:rPr lang="cs-CZ" sz="2400" b="1" dirty="0"/>
              <a:t> </a:t>
            </a:r>
            <a:r>
              <a:rPr lang="cs-CZ" sz="2400" b="1" dirty="0" err="1"/>
              <a:t>worldwide</a:t>
            </a:r>
            <a:r>
              <a:rPr lang="cs-CZ" sz="2400" b="1" dirty="0"/>
              <a:t>, </a:t>
            </a:r>
            <a:r>
              <a:rPr lang="cs-CZ" sz="2400" b="1" dirty="0" err="1"/>
              <a:t>mainly</a:t>
            </a:r>
            <a:r>
              <a:rPr lang="cs-CZ" sz="2400" b="1" dirty="0"/>
              <a:t> </a:t>
            </a:r>
            <a:r>
              <a:rPr lang="cs-CZ" sz="2400" b="1" dirty="0" err="1"/>
              <a:t>from</a:t>
            </a:r>
            <a:r>
              <a:rPr lang="cs-CZ" sz="2400" b="1" dirty="0"/>
              <a:t> </a:t>
            </a:r>
            <a:r>
              <a:rPr lang="cs-CZ" sz="2400" b="1" dirty="0" err="1"/>
              <a:t>soil</a:t>
            </a:r>
            <a:r>
              <a:rPr lang="cs-CZ" sz="2400" b="1" dirty="0"/>
              <a:t> and natural </a:t>
            </a:r>
            <a:r>
              <a:rPr lang="cs-CZ" sz="2400" b="1" dirty="0" err="1"/>
              <a:t>or</a:t>
            </a:r>
            <a:r>
              <a:rPr lang="cs-CZ" sz="2400" b="1" dirty="0"/>
              <a:t> </a:t>
            </a:r>
            <a:r>
              <a:rPr lang="cs-CZ" sz="2400" b="1" dirty="0" err="1"/>
              <a:t>artificial</a:t>
            </a:r>
            <a:r>
              <a:rPr lang="cs-CZ" sz="2400" b="1" dirty="0"/>
              <a:t> </a:t>
            </a:r>
            <a:r>
              <a:rPr lang="cs-CZ" sz="2400" b="1" dirty="0" err="1"/>
              <a:t>reservoirs</a:t>
            </a:r>
            <a:r>
              <a:rPr lang="cs-CZ" sz="2400" b="1" dirty="0"/>
              <a:t> </a:t>
            </a:r>
            <a:r>
              <a:rPr lang="cs-CZ" sz="2400" b="1" dirty="0" err="1"/>
              <a:t>including</a:t>
            </a:r>
            <a:r>
              <a:rPr lang="cs-CZ" sz="2400" b="1" dirty="0"/>
              <a:t> </a:t>
            </a:r>
            <a:r>
              <a:rPr lang="cs-CZ" sz="2400" b="1" dirty="0" err="1"/>
              <a:t>freshwater</a:t>
            </a:r>
            <a:r>
              <a:rPr lang="cs-CZ" sz="2400" b="1" dirty="0"/>
              <a:t> </a:t>
            </a:r>
            <a:r>
              <a:rPr lang="cs-CZ" sz="2400" b="1" dirty="0" err="1"/>
              <a:t>streams</a:t>
            </a:r>
            <a:r>
              <a:rPr lang="cs-CZ" sz="2400" b="1" dirty="0"/>
              <a:t>, </a:t>
            </a:r>
            <a:r>
              <a:rPr lang="cs-CZ" sz="2400" b="1" dirty="0" err="1"/>
              <a:t>lakes</a:t>
            </a:r>
            <a:r>
              <a:rPr lang="cs-CZ" sz="2400" b="1" dirty="0"/>
              <a:t>, </a:t>
            </a:r>
            <a:r>
              <a:rPr lang="cs-CZ" sz="2400" b="1" dirty="0" err="1"/>
              <a:t>showers</a:t>
            </a:r>
            <a:r>
              <a:rPr lang="cs-CZ" sz="2400" b="1" dirty="0"/>
              <a:t>, </a:t>
            </a:r>
            <a:r>
              <a:rPr lang="cs-CZ" sz="2400" b="1" dirty="0" err="1"/>
              <a:t>pools</a:t>
            </a:r>
            <a:r>
              <a:rPr lang="cs-CZ" sz="2400" b="1" dirty="0"/>
              <a:t>, </a:t>
            </a:r>
            <a:r>
              <a:rPr lang="cs-CZ" sz="2400" b="1" dirty="0" err="1"/>
              <a:t>sprinklers</a:t>
            </a:r>
            <a:r>
              <a:rPr lang="cs-CZ" sz="2400" b="1" dirty="0"/>
              <a:t>, </a:t>
            </a:r>
            <a:r>
              <a:rPr lang="cs-CZ" sz="2400" b="1" dirty="0" err="1"/>
              <a:t>or</a:t>
            </a:r>
            <a:r>
              <a:rPr lang="cs-CZ" sz="2400" b="1" dirty="0"/>
              <a:t> </a:t>
            </a:r>
            <a:r>
              <a:rPr lang="cs-CZ" sz="2400" b="1" dirty="0" err="1"/>
              <a:t>cooling</a:t>
            </a:r>
            <a:r>
              <a:rPr lang="cs-CZ" sz="2400" b="1" dirty="0"/>
              <a:t> </a:t>
            </a:r>
            <a:r>
              <a:rPr lang="cs-CZ" sz="2400" b="1" dirty="0" err="1"/>
              <a:t>towers</a:t>
            </a:r>
            <a:r>
              <a:rPr lang="cs-CZ" sz="2400" dirty="0"/>
              <a:t>.</a:t>
            </a:r>
          </a:p>
          <a:p>
            <a:pPr marL="285750" indent="-285750">
              <a:buFont typeface="Arial" panose="020B0604020202020204" pitchFamily="34" charset="0"/>
              <a:buChar char="•"/>
            </a:pPr>
            <a:r>
              <a:rPr lang="en-US" sz="2400" dirty="0"/>
              <a:t>Most human infections are caused by </a:t>
            </a:r>
            <a:r>
              <a:rPr lang="en-US" sz="2400" b="1" i="1" dirty="0"/>
              <a:t>Legionella </a:t>
            </a:r>
            <a:r>
              <a:rPr lang="en-US" sz="2400" b="1" i="1" dirty="0" err="1"/>
              <a:t>pneumophila</a:t>
            </a:r>
            <a:r>
              <a:rPr lang="en-US" sz="2400" dirty="0"/>
              <a:t>, but other disease-causing species reported include </a:t>
            </a:r>
            <a:r>
              <a:rPr lang="en-US" sz="2400" b="1" i="1" dirty="0"/>
              <a:t>L. </a:t>
            </a:r>
            <a:r>
              <a:rPr lang="en-US" sz="2400" b="1" i="1" dirty="0" err="1"/>
              <a:t>longbeachae</a:t>
            </a:r>
            <a:r>
              <a:rPr lang="en-US" sz="2400" b="1" i="1" dirty="0"/>
              <a:t> </a:t>
            </a:r>
            <a:r>
              <a:rPr lang="en-US" sz="2400" dirty="0"/>
              <a:t>in Australia and New Zealand. </a:t>
            </a:r>
            <a:r>
              <a:rPr lang="en-US" sz="2400" b="1" dirty="0"/>
              <a:t>Numerous </a:t>
            </a:r>
            <a:r>
              <a:rPr lang="en-US" sz="2400" b="1" dirty="0" err="1"/>
              <a:t>serogroups</a:t>
            </a:r>
            <a:r>
              <a:rPr lang="en-US" sz="2400" b="1" dirty="0"/>
              <a:t> of </a:t>
            </a:r>
            <a:r>
              <a:rPr lang="en-US" sz="2400" b="1" i="1" dirty="0"/>
              <a:t>L. </a:t>
            </a:r>
            <a:r>
              <a:rPr lang="en-US" sz="2400" b="1" i="1" dirty="0" err="1"/>
              <a:t>pneumophila</a:t>
            </a:r>
            <a:r>
              <a:rPr lang="en-US" sz="2400" b="1" i="1" dirty="0"/>
              <a:t> </a:t>
            </a:r>
            <a:r>
              <a:rPr lang="en-US" sz="2400" dirty="0"/>
              <a:t>and </a:t>
            </a:r>
            <a:r>
              <a:rPr lang="en-US" sz="2400" b="1" dirty="0"/>
              <a:t>other Legionella spp. have been discovered</a:t>
            </a:r>
            <a:r>
              <a:rPr lang="cs-CZ" sz="2400" dirty="0"/>
              <a:t> (</a:t>
            </a:r>
            <a:r>
              <a:rPr lang="en-US" sz="2400" dirty="0"/>
              <a:t>currently around 65 species</a:t>
            </a:r>
            <a:r>
              <a:rPr lang="cs-CZ" sz="2400" dirty="0"/>
              <a:t>)</a:t>
            </a:r>
          </a:p>
          <a:p>
            <a:pPr marL="285750" indent="-285750">
              <a:buFont typeface="Arial" panose="020B0604020202020204" pitchFamily="34" charset="0"/>
              <a:buChar char="•"/>
            </a:pPr>
            <a:r>
              <a:rPr lang="en-US" sz="2400" dirty="0"/>
              <a:t>The clinical spectrum includes a </a:t>
            </a:r>
            <a:r>
              <a:rPr lang="en-US" sz="2400" b="1" dirty="0"/>
              <a:t>non-pneumonic, influenza-like syndrome known as Pontiac fever</a:t>
            </a:r>
            <a:r>
              <a:rPr lang="en-US" sz="2400" dirty="0"/>
              <a:t>, and </a:t>
            </a:r>
            <a:r>
              <a:rPr lang="en-US" sz="2400" b="1" dirty="0"/>
              <a:t>Legionnaires’ disease</a:t>
            </a:r>
            <a:r>
              <a:rPr lang="en-US" sz="2400" dirty="0"/>
              <a:t>, which is a </a:t>
            </a:r>
            <a:r>
              <a:rPr lang="en-US" sz="2400" b="1" dirty="0"/>
              <a:t>more severe presentation characterized by pneumonia</a:t>
            </a:r>
            <a:r>
              <a:rPr lang="en-US" sz="2400" dirty="0"/>
              <a:t>.</a:t>
            </a:r>
            <a:endParaRPr lang="cs-CZ" sz="2400" dirty="0"/>
          </a:p>
          <a:p>
            <a:pPr marL="285750" indent="-285750">
              <a:buFont typeface="Arial" panose="020B0604020202020204" pitchFamily="34" charset="0"/>
              <a:buChar char="•"/>
            </a:pPr>
            <a:r>
              <a:rPr lang="en-US" sz="2400" b="1" dirty="0"/>
              <a:t>Most</a:t>
            </a:r>
            <a:r>
              <a:rPr lang="en-US" sz="2400" dirty="0"/>
              <a:t> cases of Legionnaires’ disease are </a:t>
            </a:r>
            <a:r>
              <a:rPr lang="en-US" sz="2400" b="1" dirty="0"/>
              <a:t>sporadic</a:t>
            </a:r>
            <a:r>
              <a:rPr lang="en-US" sz="2400" dirty="0"/>
              <a:t>, and </a:t>
            </a:r>
            <a:r>
              <a:rPr lang="en-US" sz="2400" b="1" dirty="0"/>
              <a:t>more than 70% </a:t>
            </a:r>
            <a:r>
              <a:rPr lang="en-US" sz="2400" dirty="0"/>
              <a:t>are </a:t>
            </a:r>
            <a:r>
              <a:rPr lang="en-US" sz="2400" b="1" dirty="0"/>
              <a:t>community-acquired</a:t>
            </a:r>
            <a:r>
              <a:rPr lang="en-US" sz="2400" dirty="0"/>
              <a:t>,</a:t>
            </a:r>
            <a:r>
              <a:rPr lang="cs-CZ" sz="2400" dirty="0"/>
              <a:t> but </a:t>
            </a:r>
            <a:r>
              <a:rPr lang="cs-CZ" sz="2400" dirty="0" err="1"/>
              <a:t>could</a:t>
            </a:r>
            <a:r>
              <a:rPr lang="cs-CZ" sz="2400" dirty="0"/>
              <a:t> </a:t>
            </a:r>
            <a:r>
              <a:rPr lang="cs-CZ" sz="2400" dirty="0" err="1"/>
              <a:t>be</a:t>
            </a:r>
            <a:r>
              <a:rPr lang="cs-CZ" sz="2400" dirty="0"/>
              <a:t> cause </a:t>
            </a:r>
            <a:r>
              <a:rPr lang="cs-CZ" sz="2400" dirty="0" err="1"/>
              <a:t>also</a:t>
            </a:r>
            <a:r>
              <a:rPr lang="cs-CZ" sz="2400" b="1" dirty="0"/>
              <a:t> </a:t>
            </a:r>
            <a:r>
              <a:rPr lang="cs-CZ" sz="2400" b="1" dirty="0" err="1"/>
              <a:t>epidemics</a:t>
            </a:r>
            <a:r>
              <a:rPr lang="cs-CZ" sz="2400" b="1" dirty="0"/>
              <a:t> </a:t>
            </a:r>
            <a:r>
              <a:rPr lang="cs-CZ" sz="2400" dirty="0"/>
              <a:t>(</a:t>
            </a:r>
            <a:r>
              <a:rPr lang="cs-CZ" sz="2400" dirty="0" err="1"/>
              <a:t>e.g</a:t>
            </a:r>
            <a:r>
              <a:rPr lang="cs-CZ" sz="2400" dirty="0"/>
              <a:t>. as </a:t>
            </a:r>
            <a:r>
              <a:rPr lang="cs-CZ" sz="2400" dirty="0" err="1"/>
              <a:t>airconditioning</a:t>
            </a:r>
            <a:r>
              <a:rPr lang="cs-CZ" sz="2400" dirty="0"/>
              <a:t> i </a:t>
            </a:r>
            <a:r>
              <a:rPr lang="cs-CZ" sz="2400" dirty="0" err="1"/>
              <a:t>hospitals</a:t>
            </a:r>
            <a:r>
              <a:rPr lang="cs-CZ" sz="2400" dirty="0"/>
              <a:t> </a:t>
            </a:r>
            <a:r>
              <a:rPr lang="cs-CZ" sz="2400" dirty="0" err="1"/>
              <a:t>or</a:t>
            </a:r>
            <a:r>
              <a:rPr lang="cs-CZ" sz="2400" dirty="0"/>
              <a:t> </a:t>
            </a:r>
            <a:r>
              <a:rPr lang="cs-CZ" sz="2400" dirty="0" err="1"/>
              <a:t>hotels</a:t>
            </a:r>
            <a:r>
              <a:rPr lang="cs-CZ" sz="2400" dirty="0"/>
              <a:t> – HAI </a:t>
            </a:r>
            <a:r>
              <a:rPr lang="cs-CZ" sz="2400" dirty="0" err="1"/>
              <a:t>or</a:t>
            </a:r>
            <a:r>
              <a:rPr lang="cs-CZ" sz="2400" dirty="0"/>
              <a:t> </a:t>
            </a:r>
            <a:r>
              <a:rPr lang="cs-CZ" sz="2400" dirty="0" err="1"/>
              <a:t>epidemics</a:t>
            </a:r>
            <a:r>
              <a:rPr lang="cs-CZ" sz="2400" dirty="0"/>
              <a:t> </a:t>
            </a:r>
            <a:r>
              <a:rPr lang="cs-CZ" sz="2400" dirty="0" err="1"/>
              <a:t>after</a:t>
            </a:r>
            <a:r>
              <a:rPr lang="cs-CZ" sz="2400" dirty="0"/>
              <a:t> </a:t>
            </a:r>
            <a:r>
              <a:rPr lang="cs-CZ" sz="2400" dirty="0" err="1"/>
              <a:t>stay</a:t>
            </a:r>
            <a:r>
              <a:rPr lang="cs-CZ" sz="2400" dirty="0"/>
              <a:t> in </a:t>
            </a:r>
            <a:r>
              <a:rPr lang="cs-CZ" sz="2400" dirty="0" err="1"/>
              <a:t>hotels</a:t>
            </a:r>
            <a:r>
              <a:rPr lang="cs-CZ" sz="2400" dirty="0"/>
              <a:t>…)</a:t>
            </a:r>
          </a:p>
        </p:txBody>
      </p:sp>
      <p:pic>
        <p:nvPicPr>
          <p:cNvPr id="2" name="slide 32">
            <a:hlinkClick r:id="" action="ppaction://media"/>
            <a:extLst>
              <a:ext uri="{FF2B5EF4-FFF2-40B4-BE49-F238E27FC236}">
                <a16:creationId xmlns:a16="http://schemas.microsoft.com/office/drawing/2014/main" id="{2C3D9068-282E-4D45-A0D0-F4E65451EE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9796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527796" y="150813"/>
            <a:ext cx="11069258" cy="685800"/>
          </a:xfrm>
          <a:solidFill>
            <a:schemeClr val="bg1"/>
          </a:solidFill>
          <a:ln>
            <a:solidFill>
              <a:schemeClr val="tx1"/>
            </a:solidFill>
          </a:ln>
        </p:spPr>
        <p:txBody>
          <a:bodyPr/>
          <a:lstStyle/>
          <a:p>
            <a:pPr algn="ctr" eaLnBrk="1" hangingPunct="1"/>
            <a:r>
              <a:rPr lang="cs-CZ" sz="3200" b="1" i="1" dirty="0" err="1"/>
              <a:t>Legionella</a:t>
            </a:r>
            <a:r>
              <a:rPr lang="cs-CZ" sz="3200" b="1" i="1" dirty="0"/>
              <a:t> </a:t>
            </a:r>
            <a:r>
              <a:rPr lang="cs-CZ" sz="3200" b="1" i="1" dirty="0" err="1"/>
              <a:t>pneumophila</a:t>
            </a:r>
            <a:endParaRPr lang="cs-CZ" sz="3200" b="1" dirty="0"/>
          </a:p>
        </p:txBody>
      </p:sp>
      <p:sp>
        <p:nvSpPr>
          <p:cNvPr id="6" name="TextovéPole 5"/>
          <p:cNvSpPr txBox="1"/>
          <p:nvPr/>
        </p:nvSpPr>
        <p:spPr>
          <a:xfrm>
            <a:off x="527796" y="958362"/>
            <a:ext cx="10998919"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Legionella spp. are estimated to be the </a:t>
            </a:r>
            <a:r>
              <a:rPr lang="en-US" sz="2400" dirty="0" err="1"/>
              <a:t>causative</a:t>
            </a:r>
            <a:r>
              <a:rPr lang="en-US" sz="2400" dirty="0"/>
              <a:t> agent of </a:t>
            </a:r>
            <a:r>
              <a:rPr lang="en-US" sz="2400" b="1" dirty="0"/>
              <a:t>2–10% of community-acquired pneumonia (CAP)</a:t>
            </a:r>
            <a:endParaRPr lang="cs-CZ" sz="2400" b="1" dirty="0"/>
          </a:p>
          <a:p>
            <a:pPr marL="285750" indent="-285750">
              <a:buFont typeface="Arial" panose="020B0604020202020204" pitchFamily="34" charset="0"/>
              <a:buChar char="•"/>
            </a:pPr>
            <a:r>
              <a:rPr lang="cs-CZ" sz="2400" b="1" dirty="0" err="1"/>
              <a:t>Predisposing</a:t>
            </a:r>
            <a:r>
              <a:rPr lang="cs-CZ" sz="2400" b="1" dirty="0"/>
              <a:t> </a:t>
            </a:r>
            <a:r>
              <a:rPr lang="cs-CZ" sz="2400" b="1" dirty="0" err="1"/>
              <a:t>conditions</a:t>
            </a:r>
            <a:r>
              <a:rPr lang="cs-CZ" sz="2400" b="1" dirty="0"/>
              <a:t> </a:t>
            </a:r>
            <a:r>
              <a:rPr lang="cs-CZ" sz="2400" dirty="0" err="1"/>
              <a:t>for</a:t>
            </a:r>
            <a:r>
              <a:rPr lang="cs-CZ" sz="2400" dirty="0"/>
              <a:t> </a:t>
            </a:r>
            <a:r>
              <a:rPr lang="cs-CZ" sz="2400" dirty="0" err="1"/>
              <a:t>legionellosis</a:t>
            </a:r>
            <a:r>
              <a:rPr lang="cs-CZ" sz="2400" dirty="0"/>
              <a:t> </a:t>
            </a:r>
            <a:r>
              <a:rPr lang="cs-CZ" sz="2400" dirty="0" err="1"/>
              <a:t>include</a:t>
            </a:r>
            <a:r>
              <a:rPr lang="cs-CZ" sz="2400" dirty="0"/>
              <a:t> </a:t>
            </a:r>
            <a:r>
              <a:rPr lang="cs-CZ" sz="2400" dirty="0" err="1"/>
              <a:t>advanced</a:t>
            </a:r>
            <a:r>
              <a:rPr lang="cs-CZ" sz="2400" dirty="0"/>
              <a:t> </a:t>
            </a:r>
            <a:r>
              <a:rPr lang="cs-CZ" sz="2400" dirty="0" err="1"/>
              <a:t>age</a:t>
            </a:r>
            <a:r>
              <a:rPr lang="cs-CZ" sz="2400" dirty="0"/>
              <a:t>, male sex, </a:t>
            </a:r>
            <a:r>
              <a:rPr lang="cs-CZ" sz="2400" dirty="0" err="1"/>
              <a:t>immunosuppression</a:t>
            </a:r>
            <a:r>
              <a:rPr lang="cs-CZ" sz="2400" dirty="0"/>
              <a:t>, </a:t>
            </a:r>
            <a:r>
              <a:rPr lang="cs-CZ" sz="2400" dirty="0" err="1"/>
              <a:t>chronic</a:t>
            </a:r>
            <a:r>
              <a:rPr lang="cs-CZ" sz="2400" dirty="0"/>
              <a:t> </a:t>
            </a:r>
            <a:r>
              <a:rPr lang="cs-CZ" sz="2400" dirty="0" err="1"/>
              <a:t>lung</a:t>
            </a:r>
            <a:r>
              <a:rPr lang="cs-CZ" sz="2400" dirty="0"/>
              <a:t> </a:t>
            </a:r>
            <a:r>
              <a:rPr lang="cs-CZ" sz="2400" dirty="0" err="1"/>
              <a:t>disease</a:t>
            </a:r>
            <a:r>
              <a:rPr lang="cs-CZ" sz="2400" dirty="0"/>
              <a:t>, </a:t>
            </a:r>
            <a:r>
              <a:rPr lang="cs-CZ" sz="2400" dirty="0" err="1"/>
              <a:t>alcohol</a:t>
            </a:r>
            <a:r>
              <a:rPr lang="cs-CZ" sz="2400" dirty="0"/>
              <a:t> abuse, </a:t>
            </a:r>
            <a:r>
              <a:rPr lang="cs-CZ" sz="2400" dirty="0" err="1"/>
              <a:t>malignancies</a:t>
            </a:r>
            <a:r>
              <a:rPr lang="cs-CZ" sz="2400" dirty="0"/>
              <a:t>, iron </a:t>
            </a:r>
            <a:r>
              <a:rPr lang="cs-CZ" sz="2400" dirty="0" err="1"/>
              <a:t>overload</a:t>
            </a:r>
            <a:r>
              <a:rPr lang="cs-CZ" sz="2400" dirty="0"/>
              <a:t>, anti-tumor </a:t>
            </a:r>
            <a:r>
              <a:rPr lang="cs-CZ" sz="2400" dirty="0" err="1"/>
              <a:t>necrosis</a:t>
            </a:r>
            <a:r>
              <a:rPr lang="cs-CZ" sz="2400" dirty="0"/>
              <a:t> </a:t>
            </a:r>
            <a:r>
              <a:rPr lang="cs-CZ" sz="2400" dirty="0" err="1"/>
              <a:t>factor</a:t>
            </a:r>
            <a:r>
              <a:rPr lang="cs-CZ" sz="2400" dirty="0"/>
              <a:t> (TNF)-</a:t>
            </a:r>
            <a:r>
              <a:rPr lang="cs-CZ" sz="2400" dirty="0" err="1"/>
              <a:t>alpha</a:t>
            </a:r>
            <a:r>
              <a:rPr lang="cs-CZ" sz="2400" dirty="0"/>
              <a:t> </a:t>
            </a:r>
            <a:r>
              <a:rPr lang="cs-CZ" sz="2400" dirty="0" err="1"/>
              <a:t>treatment</a:t>
            </a:r>
            <a:r>
              <a:rPr lang="cs-CZ" sz="2400" dirty="0"/>
              <a:t> and smoking</a:t>
            </a:r>
          </a:p>
          <a:p>
            <a:pPr marL="285750" indent="-285750">
              <a:buFont typeface="Arial" panose="020B0604020202020204" pitchFamily="34" charset="0"/>
              <a:buChar char="•"/>
            </a:pPr>
            <a:r>
              <a:rPr lang="cs-CZ" sz="2400" b="1" dirty="0"/>
              <a:t>M</a:t>
            </a:r>
            <a:r>
              <a:rPr lang="en-US" sz="2400" b="1" dirty="0" err="1"/>
              <a:t>orbidity</a:t>
            </a:r>
            <a:r>
              <a:rPr lang="en-US" sz="2400" b="1" dirty="0"/>
              <a:t> and mortality </a:t>
            </a:r>
            <a:r>
              <a:rPr lang="en-US" sz="2400" dirty="0"/>
              <a:t>in Legionnaires’ disease </a:t>
            </a:r>
            <a:r>
              <a:rPr lang="en-US" sz="2400" b="1" dirty="0"/>
              <a:t>remains high</a:t>
            </a:r>
            <a:r>
              <a:rPr lang="cs-CZ" sz="2400" dirty="0"/>
              <a:t> </a:t>
            </a:r>
            <a:r>
              <a:rPr lang="cs-CZ" sz="2400" dirty="0" err="1"/>
              <a:t>with</a:t>
            </a:r>
            <a:r>
              <a:rPr lang="cs-CZ" sz="2400" dirty="0"/>
              <a:t> </a:t>
            </a:r>
            <a:r>
              <a:rPr lang="en-US" sz="2400" b="1" dirty="0"/>
              <a:t>overall mortality rate of 4–18%</a:t>
            </a:r>
            <a:r>
              <a:rPr lang="cs-CZ" sz="2400" b="1" dirty="0"/>
              <a:t>.</a:t>
            </a:r>
          </a:p>
          <a:p>
            <a:pPr marL="285750" indent="-285750">
              <a:buFont typeface="Arial" panose="020B0604020202020204" pitchFamily="34" charset="0"/>
              <a:buChar char="•"/>
            </a:pPr>
            <a:r>
              <a:rPr lang="cs-CZ" sz="2400" b="1" dirty="0"/>
              <a:t>DIAGNOSIS </a:t>
            </a:r>
            <a:r>
              <a:rPr lang="en-US" sz="2400" dirty="0"/>
              <a:t>is based on a </a:t>
            </a:r>
            <a:r>
              <a:rPr lang="en-US" sz="2400" b="1" dirty="0"/>
              <a:t>combination </a:t>
            </a:r>
            <a:r>
              <a:rPr lang="en-US" sz="2400" dirty="0"/>
              <a:t>of the presence of </a:t>
            </a:r>
            <a:r>
              <a:rPr lang="en-US" sz="2400" b="1" dirty="0"/>
              <a:t>clinical </a:t>
            </a:r>
            <a:r>
              <a:rPr lang="en-US" sz="2400" dirty="0"/>
              <a:t>and/or </a:t>
            </a:r>
            <a:r>
              <a:rPr lang="en-US" sz="2400" b="1" dirty="0"/>
              <a:t>radiological </a:t>
            </a:r>
            <a:r>
              <a:rPr lang="en-US" sz="2400" dirty="0"/>
              <a:t>symptoms and </a:t>
            </a:r>
            <a:r>
              <a:rPr lang="en-US" sz="2400" b="1" dirty="0"/>
              <a:t>laboratory test</a:t>
            </a:r>
            <a:r>
              <a:rPr lang="cs-CZ" sz="2400" b="1" dirty="0"/>
              <a:t>s</a:t>
            </a:r>
          </a:p>
          <a:p>
            <a:pPr marL="285750" indent="-285750">
              <a:buFont typeface="Arial" panose="020B0604020202020204" pitchFamily="34" charset="0"/>
              <a:buChar char="•"/>
            </a:pPr>
            <a:r>
              <a:rPr lang="cs-CZ" sz="2400" b="1" dirty="0"/>
              <a:t>M</a:t>
            </a:r>
            <a:r>
              <a:rPr lang="en-US" sz="2400" b="1" dirty="0" err="1"/>
              <a:t>ost</a:t>
            </a:r>
            <a:r>
              <a:rPr lang="en-US" sz="2400" b="1" dirty="0"/>
              <a:t> </a:t>
            </a:r>
            <a:r>
              <a:rPr lang="en-US" sz="2400" dirty="0"/>
              <a:t>human cases (80%) are caused solely by </a:t>
            </a:r>
            <a:r>
              <a:rPr lang="en-US" sz="2400" b="1" i="1" dirty="0"/>
              <a:t>L. </a:t>
            </a:r>
            <a:r>
              <a:rPr lang="en-US" sz="2400" b="1" i="1" dirty="0" err="1"/>
              <a:t>pneumophila</a:t>
            </a:r>
            <a:r>
              <a:rPr lang="en-US" sz="2400" b="1" i="1" dirty="0"/>
              <a:t> </a:t>
            </a:r>
            <a:r>
              <a:rPr lang="en-US" sz="2400" b="1" dirty="0" err="1"/>
              <a:t>serogroup</a:t>
            </a:r>
            <a:r>
              <a:rPr lang="en-US" sz="2400" b="1" dirty="0"/>
              <a:t> 1 </a:t>
            </a:r>
            <a:r>
              <a:rPr lang="en-US" sz="2400" dirty="0"/>
              <a:t>(Lp1)</a:t>
            </a:r>
            <a:r>
              <a:rPr lang="cs-CZ" sz="2400" dirty="0"/>
              <a:t>, i</a:t>
            </a:r>
            <a:r>
              <a:rPr lang="en-US" sz="2400" dirty="0"/>
              <a:t>n </a:t>
            </a:r>
            <a:r>
              <a:rPr lang="en-US" sz="2400" b="1" dirty="0"/>
              <a:t>Australia and New Zealand</a:t>
            </a:r>
            <a:r>
              <a:rPr lang="en-US" sz="2400" dirty="0"/>
              <a:t>, </a:t>
            </a:r>
            <a:r>
              <a:rPr lang="en-US" sz="2400" b="1" i="1" dirty="0"/>
              <a:t>L. </a:t>
            </a:r>
            <a:r>
              <a:rPr lang="en-US" sz="2400" b="1" i="1" dirty="0" err="1"/>
              <a:t>longbeachae</a:t>
            </a:r>
            <a:r>
              <a:rPr lang="en-US" sz="2400" b="1" i="1" dirty="0"/>
              <a:t> </a:t>
            </a:r>
            <a:r>
              <a:rPr lang="en-US" sz="2400" dirty="0"/>
              <a:t>is the predominant species and in 2019 accounted for up to </a:t>
            </a:r>
            <a:r>
              <a:rPr lang="en-US" sz="2400" b="1" dirty="0"/>
              <a:t>60%</a:t>
            </a:r>
            <a:r>
              <a:rPr lang="en-US" sz="2400" dirty="0"/>
              <a:t> of the reported cases</a:t>
            </a:r>
            <a:r>
              <a:rPr lang="cs-CZ" sz="2400" dirty="0"/>
              <a:t>.</a:t>
            </a:r>
            <a:endParaRPr lang="cs-CZ" sz="2400" b="1" dirty="0"/>
          </a:p>
        </p:txBody>
      </p:sp>
      <p:pic>
        <p:nvPicPr>
          <p:cNvPr id="2" name="slide 33">
            <a:hlinkClick r:id="" action="ppaction://media"/>
            <a:extLst>
              <a:ext uri="{FF2B5EF4-FFF2-40B4-BE49-F238E27FC236}">
                <a16:creationId xmlns:a16="http://schemas.microsoft.com/office/drawing/2014/main" id="{880C04E8-BC23-4BEB-A2E2-3F9C80205A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5045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4"/>
          <a:stretch>
            <a:fillRect/>
          </a:stretch>
        </p:blipFill>
        <p:spPr>
          <a:xfrm>
            <a:off x="3947746" y="268022"/>
            <a:ext cx="4325816" cy="6279411"/>
          </a:xfrm>
          <a:prstGeom prst="rect">
            <a:avLst/>
          </a:prstGeom>
        </p:spPr>
      </p:pic>
      <p:sp>
        <p:nvSpPr>
          <p:cNvPr id="7" name="TextovéPole 6"/>
          <p:cNvSpPr txBox="1"/>
          <p:nvPr/>
        </p:nvSpPr>
        <p:spPr>
          <a:xfrm>
            <a:off x="457200" y="268022"/>
            <a:ext cx="2646483" cy="369332"/>
          </a:xfrm>
          <a:prstGeom prst="rect">
            <a:avLst/>
          </a:prstGeom>
          <a:noFill/>
        </p:spPr>
        <p:txBody>
          <a:bodyPr wrap="square" rtlCol="0">
            <a:spAutoFit/>
          </a:bodyPr>
          <a:lstStyle/>
          <a:p>
            <a:r>
              <a:rPr lang="cs-CZ" dirty="0"/>
              <a:t>MAIN DIAGNOSTIC TESTS</a:t>
            </a:r>
          </a:p>
        </p:txBody>
      </p:sp>
      <p:pic>
        <p:nvPicPr>
          <p:cNvPr id="2" name="slide 34">
            <a:hlinkClick r:id="" action="ppaction://media"/>
            <a:extLst>
              <a:ext uri="{FF2B5EF4-FFF2-40B4-BE49-F238E27FC236}">
                <a16:creationId xmlns:a16="http://schemas.microsoft.com/office/drawing/2014/main" id="{94A05CAB-D4A3-469A-91B7-C55508CAAF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3420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527796" y="17585"/>
            <a:ext cx="11069258" cy="685800"/>
          </a:xfrm>
          <a:solidFill>
            <a:schemeClr val="bg1"/>
          </a:solidFill>
          <a:ln>
            <a:solidFill>
              <a:schemeClr val="tx1"/>
            </a:solidFill>
          </a:ln>
        </p:spPr>
        <p:txBody>
          <a:bodyPr/>
          <a:lstStyle/>
          <a:p>
            <a:pPr algn="ctr" eaLnBrk="1" hangingPunct="1"/>
            <a:r>
              <a:rPr lang="cs-CZ" sz="3200" b="1" i="1" dirty="0" err="1"/>
              <a:t>Legionella</a:t>
            </a:r>
            <a:r>
              <a:rPr lang="cs-CZ" sz="3200" b="1" i="1" dirty="0"/>
              <a:t> </a:t>
            </a:r>
            <a:r>
              <a:rPr lang="cs-CZ" sz="3200" b="1" i="1" dirty="0" err="1"/>
              <a:t>pneumophila</a:t>
            </a:r>
            <a:endParaRPr lang="cs-CZ" sz="3200" b="1" dirty="0"/>
          </a:p>
        </p:txBody>
      </p:sp>
      <p:sp>
        <p:nvSpPr>
          <p:cNvPr id="6" name="TextovéPole 5"/>
          <p:cNvSpPr txBox="1"/>
          <p:nvPr/>
        </p:nvSpPr>
        <p:spPr>
          <a:xfrm>
            <a:off x="527796" y="775067"/>
            <a:ext cx="10998919" cy="6001643"/>
          </a:xfrm>
          <a:prstGeom prst="rect">
            <a:avLst/>
          </a:prstGeom>
          <a:noFill/>
        </p:spPr>
        <p:txBody>
          <a:bodyPr wrap="square" rtlCol="0">
            <a:spAutoFit/>
          </a:bodyPr>
          <a:lstStyle/>
          <a:p>
            <a:r>
              <a:rPr lang="cs-CZ" sz="2400" dirty="0"/>
              <a:t>ANTIMICROBIAL TREATMENT</a:t>
            </a:r>
          </a:p>
          <a:p>
            <a:pPr marL="342900" indent="-342900">
              <a:buFont typeface="Arial" panose="020B0604020202020204" pitchFamily="34" charset="0"/>
              <a:buChar char="•"/>
            </a:pPr>
            <a:r>
              <a:rPr lang="en-US" sz="2400" dirty="0"/>
              <a:t>The literature on the association between the time of the onset of therapy and the prognosis in Legionnaires’ disease is scarce </a:t>
            </a:r>
            <a:r>
              <a:rPr lang="cs-CZ" sz="2400" dirty="0"/>
              <a:t>but </a:t>
            </a:r>
            <a:r>
              <a:rPr lang="cs-CZ" sz="2400" dirty="0" err="1"/>
              <a:t>it</a:t>
            </a:r>
            <a:r>
              <a:rPr lang="cs-CZ" sz="2400" dirty="0"/>
              <a:t> </a:t>
            </a:r>
            <a:r>
              <a:rPr lang="cs-CZ" sz="2400" dirty="0" err="1"/>
              <a:t>was</a:t>
            </a:r>
            <a:r>
              <a:rPr lang="cs-CZ" sz="2400" dirty="0"/>
              <a:t> </a:t>
            </a:r>
            <a:r>
              <a:rPr lang="cs-CZ" sz="2400" dirty="0" err="1"/>
              <a:t>reported</a:t>
            </a:r>
            <a:r>
              <a:rPr lang="cs-CZ" sz="2400" dirty="0"/>
              <a:t> </a:t>
            </a:r>
            <a:r>
              <a:rPr lang="en-US" sz="2400" dirty="0"/>
              <a:t>that </a:t>
            </a:r>
            <a:r>
              <a:rPr lang="en-US" sz="2400" b="1" dirty="0"/>
              <a:t>the delay in antibiotic initiation after hospital admission</a:t>
            </a:r>
            <a:r>
              <a:rPr lang="en-US" sz="2400" dirty="0"/>
              <a:t> and the total </a:t>
            </a:r>
            <a:r>
              <a:rPr lang="en-US" sz="2400" b="1" dirty="0"/>
              <a:t>delay in appropriate antibiotic initiation after symptoms onset</a:t>
            </a:r>
            <a:r>
              <a:rPr lang="en-US" sz="2400" dirty="0"/>
              <a:t> were </a:t>
            </a:r>
            <a:r>
              <a:rPr lang="en-US" sz="2400" b="1" dirty="0"/>
              <a:t>both factors related to higher mortality</a:t>
            </a:r>
            <a:r>
              <a:rPr lang="cs-CZ" sz="2400" b="1" dirty="0"/>
              <a:t>.</a:t>
            </a:r>
          </a:p>
          <a:p>
            <a:pPr marL="342900" indent="-342900">
              <a:buFont typeface="Arial" panose="020B0604020202020204" pitchFamily="34" charset="0"/>
              <a:buChar char="•"/>
            </a:pPr>
            <a:r>
              <a:rPr lang="en-US" sz="2400" dirty="0"/>
              <a:t>The results of reviews and meta-analyses support the </a:t>
            </a:r>
            <a:r>
              <a:rPr lang="en-US" sz="2400" b="1" dirty="0"/>
              <a:t>present guidelines </a:t>
            </a:r>
            <a:r>
              <a:rPr lang="en-US" sz="2400" dirty="0"/>
              <a:t>regarding the use of a </a:t>
            </a:r>
            <a:r>
              <a:rPr lang="en-US" sz="2400" b="1" dirty="0"/>
              <a:t>fluoroquinolone</a:t>
            </a:r>
            <a:r>
              <a:rPr lang="en-US" sz="2400" dirty="0"/>
              <a:t> or a </a:t>
            </a:r>
            <a:r>
              <a:rPr lang="en-US" sz="2400" b="1" dirty="0"/>
              <a:t>macrolide</a:t>
            </a:r>
            <a:r>
              <a:rPr lang="en-US" sz="2400" dirty="0"/>
              <a:t> for the treatment of </a:t>
            </a:r>
            <a:r>
              <a:rPr lang="cs-CZ" sz="2400" dirty="0" err="1"/>
              <a:t>the</a:t>
            </a:r>
            <a:r>
              <a:rPr lang="cs-CZ" sz="2400" dirty="0"/>
              <a:t> </a:t>
            </a:r>
            <a:r>
              <a:rPr lang="cs-CZ" sz="2400" dirty="0" err="1"/>
              <a:t>infection</a:t>
            </a:r>
            <a:r>
              <a:rPr lang="cs-CZ" sz="2400" dirty="0"/>
              <a:t>.</a:t>
            </a:r>
          </a:p>
          <a:p>
            <a:pPr marL="342900" indent="-342900">
              <a:buFont typeface="Arial" panose="020B0604020202020204" pitchFamily="34" charset="0"/>
              <a:buChar char="•"/>
            </a:pPr>
            <a:r>
              <a:rPr lang="cs-CZ" sz="2400" dirty="0" err="1"/>
              <a:t>Several</a:t>
            </a:r>
            <a:r>
              <a:rPr lang="cs-CZ" sz="2400" dirty="0"/>
              <a:t> </a:t>
            </a:r>
            <a:r>
              <a:rPr lang="cs-CZ" sz="2400" b="1" dirty="0"/>
              <a:t>in vitro </a:t>
            </a:r>
            <a:r>
              <a:rPr lang="cs-CZ" sz="2400" b="1" dirty="0" err="1"/>
              <a:t>studies</a:t>
            </a:r>
            <a:r>
              <a:rPr lang="cs-CZ" sz="2400" b="1" dirty="0"/>
              <a:t> </a:t>
            </a:r>
            <a:r>
              <a:rPr lang="cs-CZ" sz="2400" dirty="0" err="1"/>
              <a:t>suggest</a:t>
            </a:r>
            <a:r>
              <a:rPr lang="cs-CZ" sz="2400" dirty="0"/>
              <a:t> a </a:t>
            </a:r>
            <a:r>
              <a:rPr lang="cs-CZ" sz="2400" dirty="0" err="1"/>
              <a:t>synergistic</a:t>
            </a:r>
            <a:r>
              <a:rPr lang="cs-CZ" sz="2400" dirty="0"/>
              <a:t> </a:t>
            </a:r>
            <a:r>
              <a:rPr lang="cs-CZ" sz="2400" dirty="0" err="1"/>
              <a:t>effect</a:t>
            </a:r>
            <a:r>
              <a:rPr lang="cs-CZ" sz="2400" dirty="0"/>
              <a:t> </a:t>
            </a:r>
            <a:r>
              <a:rPr lang="cs-CZ" sz="2400" dirty="0" err="1"/>
              <a:t>of</a:t>
            </a:r>
            <a:r>
              <a:rPr lang="cs-CZ" sz="2400" dirty="0"/>
              <a:t> </a:t>
            </a:r>
            <a:r>
              <a:rPr lang="cs-CZ" sz="2400" b="1" dirty="0" err="1"/>
              <a:t>combination</a:t>
            </a:r>
            <a:r>
              <a:rPr lang="cs-CZ" sz="2400" b="1" dirty="0"/>
              <a:t> </a:t>
            </a:r>
            <a:r>
              <a:rPr lang="cs-CZ" sz="2400" b="1" dirty="0" err="1"/>
              <a:t>therapy</a:t>
            </a:r>
            <a:r>
              <a:rPr lang="cs-CZ" sz="2400" b="1" dirty="0"/>
              <a:t> </a:t>
            </a:r>
            <a:r>
              <a:rPr lang="cs-CZ" sz="2400" dirty="0" err="1"/>
              <a:t>for</a:t>
            </a:r>
            <a:r>
              <a:rPr lang="cs-CZ" sz="2400" dirty="0"/>
              <a:t> </a:t>
            </a:r>
            <a:r>
              <a:rPr lang="cs-CZ" sz="2400" dirty="0" err="1"/>
              <a:t>the</a:t>
            </a:r>
            <a:r>
              <a:rPr lang="cs-CZ" sz="2400" dirty="0"/>
              <a:t> </a:t>
            </a:r>
            <a:r>
              <a:rPr lang="cs-CZ" sz="2400" b="1" dirty="0" err="1"/>
              <a:t>clarithromycin-levofloxacin</a:t>
            </a:r>
            <a:r>
              <a:rPr lang="cs-CZ" sz="2400" dirty="0"/>
              <a:t> and </a:t>
            </a:r>
            <a:r>
              <a:rPr lang="cs-CZ" sz="2400" b="1" dirty="0" err="1"/>
              <a:t>azithromycin-levofloxacin</a:t>
            </a:r>
            <a:r>
              <a:rPr lang="cs-CZ" sz="2400" dirty="0"/>
              <a:t> </a:t>
            </a:r>
            <a:r>
              <a:rPr lang="cs-CZ" sz="2400" dirty="0" err="1"/>
              <a:t>combinations</a:t>
            </a:r>
            <a:r>
              <a:rPr lang="cs-CZ" sz="2400" dirty="0"/>
              <a:t>.</a:t>
            </a:r>
          </a:p>
          <a:p>
            <a:pPr marL="342900" indent="-342900">
              <a:buFont typeface="Arial" panose="020B0604020202020204" pitchFamily="34" charset="0"/>
              <a:buChar char="•"/>
            </a:pPr>
            <a:r>
              <a:rPr lang="en-US" sz="2400" b="1" dirty="0"/>
              <a:t>The recommended total duration of antibiotic treatment </a:t>
            </a:r>
            <a:r>
              <a:rPr lang="en-US" sz="2400" dirty="0"/>
              <a:t>in </a:t>
            </a:r>
            <a:r>
              <a:rPr lang="en-US" sz="2400" b="1" dirty="0"/>
              <a:t>mild disease </a:t>
            </a:r>
            <a:r>
              <a:rPr lang="en-US" sz="2400" dirty="0"/>
              <a:t>is </a:t>
            </a:r>
            <a:r>
              <a:rPr lang="en-US" sz="2400" b="1" dirty="0"/>
              <a:t>3–7 days</a:t>
            </a:r>
            <a:r>
              <a:rPr lang="en-US" sz="2400" dirty="0"/>
              <a:t>, and until the patient is clinically stable and afebrile for at least 48 h. However, </a:t>
            </a:r>
            <a:r>
              <a:rPr lang="en-US" sz="2400" b="1" dirty="0"/>
              <a:t>extended courses </a:t>
            </a:r>
            <a:r>
              <a:rPr lang="en-US" sz="2400" dirty="0"/>
              <a:t>of therapy (10–14 days or longer based on clinical response) are reserved </a:t>
            </a:r>
            <a:r>
              <a:rPr lang="en-US" sz="2400" b="1" dirty="0"/>
              <a:t>for immunocompromised </a:t>
            </a:r>
            <a:r>
              <a:rPr lang="en-US" sz="2400" dirty="0"/>
              <a:t>patients, those </a:t>
            </a:r>
            <a:r>
              <a:rPr lang="en-US" sz="2400" b="1" dirty="0"/>
              <a:t>with complications </a:t>
            </a:r>
            <a:r>
              <a:rPr lang="en-US" sz="2400" dirty="0"/>
              <a:t>(e.g., empyema, or </a:t>
            </a:r>
            <a:r>
              <a:rPr lang="en-US" sz="2400" dirty="0" err="1"/>
              <a:t>extrapulmonary</a:t>
            </a:r>
            <a:r>
              <a:rPr lang="en-US" sz="2400" dirty="0"/>
              <a:t> infection), and patients </a:t>
            </a:r>
            <a:r>
              <a:rPr lang="en-US" sz="2400" b="1" dirty="0"/>
              <a:t>with severe pneumonia or chronic comorbidities</a:t>
            </a:r>
            <a:r>
              <a:rPr lang="cs-CZ" sz="2400" b="1" dirty="0"/>
              <a:t>. </a:t>
            </a:r>
            <a:r>
              <a:rPr lang="cs-CZ" sz="2400" dirty="0"/>
              <a:t>(REFERENCES - </a:t>
            </a:r>
            <a:r>
              <a:rPr lang="en-US" sz="2400" dirty="0"/>
              <a:t>Infect Dis </a:t>
            </a:r>
            <a:r>
              <a:rPr lang="en-US" sz="2400" dirty="0" err="1"/>
              <a:t>Ther</a:t>
            </a:r>
            <a:r>
              <a:rPr lang="en-US" sz="2400" dirty="0"/>
              <a:t> (2022) 11:973–986 </a:t>
            </a:r>
            <a:r>
              <a:rPr lang="cs-CZ" sz="2400" dirty="0"/>
              <a:t>)</a:t>
            </a:r>
          </a:p>
        </p:txBody>
      </p:sp>
      <p:pic>
        <p:nvPicPr>
          <p:cNvPr id="2" name="slide 35">
            <a:hlinkClick r:id="" action="ppaction://media"/>
            <a:extLst>
              <a:ext uri="{FF2B5EF4-FFF2-40B4-BE49-F238E27FC236}">
                <a16:creationId xmlns:a16="http://schemas.microsoft.com/office/drawing/2014/main" id="{4E0D97D5-3198-49B3-8AA5-8A1D019824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2692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527796" y="150813"/>
            <a:ext cx="11069258" cy="685800"/>
          </a:xfrm>
          <a:solidFill>
            <a:schemeClr val="bg1"/>
          </a:solidFill>
          <a:ln>
            <a:solidFill>
              <a:schemeClr val="tx1"/>
            </a:solidFill>
          </a:ln>
        </p:spPr>
        <p:txBody>
          <a:bodyPr/>
          <a:lstStyle/>
          <a:p>
            <a:pPr algn="ctr" eaLnBrk="1" hangingPunct="1"/>
            <a:r>
              <a:rPr lang="cs-CZ" sz="3200" b="1" i="1" dirty="0" err="1"/>
              <a:t>Legionella</a:t>
            </a:r>
            <a:r>
              <a:rPr lang="cs-CZ" sz="3200" b="1" i="1" dirty="0"/>
              <a:t> </a:t>
            </a:r>
            <a:r>
              <a:rPr lang="cs-CZ" sz="3200" b="1" i="1" dirty="0" err="1"/>
              <a:t>pneumophila</a:t>
            </a:r>
            <a:r>
              <a:rPr lang="cs-CZ" sz="3200" b="1" i="1" dirty="0"/>
              <a:t> - </a:t>
            </a:r>
            <a:r>
              <a:rPr lang="cs-CZ" sz="3200" b="1" dirty="0" err="1"/>
              <a:t>conclusion</a:t>
            </a:r>
            <a:endParaRPr lang="cs-CZ" sz="3200" b="1" dirty="0"/>
          </a:p>
        </p:txBody>
      </p:sp>
      <p:sp>
        <p:nvSpPr>
          <p:cNvPr id="24579" name="Rectangle 3"/>
          <p:cNvSpPr>
            <a:spLocks noGrp="1" noChangeArrowheads="1"/>
          </p:cNvSpPr>
          <p:nvPr>
            <p:ph type="body" sz="half" idx="1"/>
          </p:nvPr>
        </p:nvSpPr>
        <p:spPr>
          <a:xfrm>
            <a:off x="527796" y="970468"/>
            <a:ext cx="2511003" cy="1872209"/>
          </a:xfrm>
          <a:solidFill>
            <a:schemeClr val="bg1"/>
          </a:solidFill>
          <a:ln>
            <a:solidFill>
              <a:schemeClr val="tx1"/>
            </a:solidFill>
          </a:ln>
        </p:spPr>
        <p:txBody>
          <a:bodyPr>
            <a:normAutofit fontScale="77500" lnSpcReduction="20000"/>
          </a:bodyPr>
          <a:lstStyle/>
          <a:p>
            <a:pPr>
              <a:defRPr/>
            </a:pPr>
            <a:r>
              <a:rPr lang="cs-CZ" sz="2600" b="1" dirty="0" err="1"/>
              <a:t>Facultative</a:t>
            </a:r>
            <a:r>
              <a:rPr lang="cs-CZ" sz="2600" b="1" dirty="0"/>
              <a:t> </a:t>
            </a:r>
            <a:r>
              <a:rPr lang="cs-CZ" sz="2600" b="1" dirty="0" err="1"/>
              <a:t>intracellular</a:t>
            </a:r>
            <a:r>
              <a:rPr lang="cs-CZ" sz="2600" b="1" dirty="0"/>
              <a:t>, </a:t>
            </a:r>
            <a:r>
              <a:rPr lang="cs-CZ" sz="2600" b="1" dirty="0" err="1"/>
              <a:t>Gramnegative</a:t>
            </a:r>
            <a:r>
              <a:rPr lang="cs-CZ" sz="2600" b="1" dirty="0"/>
              <a:t> rod</a:t>
            </a:r>
          </a:p>
          <a:p>
            <a:pPr>
              <a:defRPr/>
            </a:pPr>
            <a:r>
              <a:rPr lang="cs-CZ" sz="2600" b="1" dirty="0" err="1"/>
              <a:t>Transmission</a:t>
            </a:r>
            <a:r>
              <a:rPr lang="cs-CZ" sz="2600" b="1" dirty="0"/>
              <a:t> </a:t>
            </a:r>
            <a:r>
              <a:rPr lang="cs-CZ" sz="2600" dirty="0" err="1"/>
              <a:t>from</a:t>
            </a:r>
            <a:r>
              <a:rPr lang="cs-CZ" sz="2600" dirty="0"/>
              <a:t> </a:t>
            </a:r>
            <a:r>
              <a:rPr lang="cs-CZ" sz="2600" dirty="0" err="1"/>
              <a:t>inhaled</a:t>
            </a:r>
            <a:r>
              <a:rPr lang="cs-CZ" sz="2600" dirty="0"/>
              <a:t> </a:t>
            </a:r>
            <a:r>
              <a:rPr lang="cs-CZ" sz="2600" dirty="0" err="1"/>
              <a:t>of</a:t>
            </a:r>
            <a:r>
              <a:rPr lang="cs-CZ" sz="2600" dirty="0"/>
              <a:t> </a:t>
            </a:r>
            <a:r>
              <a:rPr lang="cs-CZ" sz="2600" dirty="0" err="1"/>
              <a:t>aerosolized</a:t>
            </a:r>
            <a:r>
              <a:rPr lang="cs-CZ" sz="2600" dirty="0"/>
              <a:t> </a:t>
            </a:r>
            <a:r>
              <a:rPr lang="cs-CZ" sz="2600" dirty="0" err="1"/>
              <a:t>organisms</a:t>
            </a:r>
            <a:endParaRPr lang="cs-CZ" sz="2600" b="1" dirty="0"/>
          </a:p>
        </p:txBody>
      </p:sp>
      <p:sp>
        <p:nvSpPr>
          <p:cNvPr id="14" name="TextovéPole 13"/>
          <p:cNvSpPr txBox="1"/>
          <p:nvPr/>
        </p:nvSpPr>
        <p:spPr>
          <a:xfrm>
            <a:off x="625398" y="2836442"/>
            <a:ext cx="1934939" cy="461665"/>
          </a:xfrm>
          <a:prstGeom prst="rect">
            <a:avLst/>
          </a:prstGeom>
          <a:noFill/>
        </p:spPr>
        <p:txBody>
          <a:bodyPr wrap="square" rtlCol="0">
            <a:spAutoFit/>
          </a:bodyPr>
          <a:lstStyle/>
          <a:p>
            <a:r>
              <a:rPr lang="cs-CZ" sz="2400" b="1" dirty="0" err="1"/>
              <a:t>Pathogenesis</a:t>
            </a:r>
            <a:r>
              <a:rPr lang="cs-CZ" sz="2400" b="1" dirty="0"/>
              <a:t> </a:t>
            </a:r>
          </a:p>
        </p:txBody>
      </p:sp>
      <p:sp>
        <p:nvSpPr>
          <p:cNvPr id="15" name="Šipka doprava 14"/>
          <p:cNvSpPr/>
          <p:nvPr/>
        </p:nvSpPr>
        <p:spPr>
          <a:xfrm>
            <a:off x="2481855" y="2918977"/>
            <a:ext cx="77710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ovéPole 15"/>
          <p:cNvSpPr txBox="1"/>
          <p:nvPr/>
        </p:nvSpPr>
        <p:spPr>
          <a:xfrm>
            <a:off x="527796" y="3380992"/>
            <a:ext cx="2511002" cy="923330"/>
          </a:xfrm>
          <a:prstGeom prst="rect">
            <a:avLst/>
          </a:prstGeom>
          <a:noFill/>
          <a:ln>
            <a:solidFill>
              <a:schemeClr val="tx1"/>
            </a:solidFill>
          </a:ln>
        </p:spPr>
        <p:txBody>
          <a:bodyPr wrap="square" rtlCol="0">
            <a:spAutoFit/>
          </a:bodyPr>
          <a:lstStyle/>
          <a:p>
            <a:r>
              <a:rPr lang="cs-CZ" b="1" dirty="0" err="1"/>
              <a:t>Laboratory</a:t>
            </a:r>
            <a:r>
              <a:rPr lang="cs-CZ" b="1" dirty="0"/>
              <a:t> </a:t>
            </a:r>
            <a:r>
              <a:rPr lang="cs-CZ" b="1" dirty="0" err="1"/>
              <a:t>diagnosis</a:t>
            </a:r>
            <a:r>
              <a:rPr lang="cs-CZ" b="1" dirty="0"/>
              <a:t> </a:t>
            </a:r>
            <a:r>
              <a:rPr lang="cs-CZ" dirty="0"/>
              <a:t>– sputum </a:t>
            </a:r>
            <a:r>
              <a:rPr lang="cs-CZ" dirty="0" err="1"/>
              <a:t>culture</a:t>
            </a:r>
            <a:r>
              <a:rPr lang="cs-CZ" dirty="0"/>
              <a:t> and/</a:t>
            </a:r>
            <a:r>
              <a:rPr lang="cs-CZ" dirty="0" err="1"/>
              <a:t>or</a:t>
            </a:r>
            <a:r>
              <a:rPr lang="cs-CZ" dirty="0"/>
              <a:t> PCR, urine </a:t>
            </a:r>
            <a:r>
              <a:rPr lang="cs-CZ" dirty="0" err="1"/>
              <a:t>Ag</a:t>
            </a:r>
            <a:endParaRPr lang="cs-CZ" dirty="0"/>
          </a:p>
        </p:txBody>
      </p:sp>
      <p:sp>
        <p:nvSpPr>
          <p:cNvPr id="41" name="TextovéPole 40"/>
          <p:cNvSpPr txBox="1"/>
          <p:nvPr/>
        </p:nvSpPr>
        <p:spPr>
          <a:xfrm>
            <a:off x="527796" y="5874942"/>
            <a:ext cx="2511002" cy="646331"/>
          </a:xfrm>
          <a:prstGeom prst="rect">
            <a:avLst/>
          </a:prstGeom>
          <a:noFill/>
          <a:ln>
            <a:solidFill>
              <a:schemeClr val="tx1"/>
            </a:solidFill>
          </a:ln>
        </p:spPr>
        <p:txBody>
          <a:bodyPr wrap="square" rtlCol="0">
            <a:spAutoFit/>
          </a:bodyPr>
          <a:lstStyle/>
          <a:p>
            <a:r>
              <a:rPr lang="cs-CZ" b="1" dirty="0" err="1"/>
              <a:t>Therapy</a:t>
            </a:r>
            <a:r>
              <a:rPr lang="cs-CZ" b="1" dirty="0"/>
              <a:t> </a:t>
            </a:r>
            <a:r>
              <a:rPr lang="cs-CZ" dirty="0"/>
              <a:t>– </a:t>
            </a:r>
            <a:r>
              <a:rPr lang="cs-CZ" dirty="0" err="1"/>
              <a:t>macrolides</a:t>
            </a:r>
            <a:r>
              <a:rPr lang="cs-CZ" dirty="0"/>
              <a:t>, </a:t>
            </a:r>
            <a:r>
              <a:rPr lang="cs-CZ" dirty="0" err="1"/>
              <a:t>fluorochinolones</a:t>
            </a:r>
            <a:endParaRPr lang="cs-CZ" dirty="0"/>
          </a:p>
        </p:txBody>
      </p:sp>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0124" y="885891"/>
            <a:ext cx="8116930" cy="5913531"/>
          </a:xfrm>
          <a:prstGeom prst="rect">
            <a:avLst/>
          </a:prstGeom>
        </p:spPr>
      </p:pic>
      <p:pic>
        <p:nvPicPr>
          <p:cNvPr id="3" name="Obrázek 2"/>
          <p:cNvPicPr>
            <a:picLocks noChangeAspect="1"/>
          </p:cNvPicPr>
          <p:nvPr/>
        </p:nvPicPr>
        <p:blipFill>
          <a:blip r:embed="rId5"/>
          <a:stretch>
            <a:fillRect/>
          </a:stretch>
        </p:blipFill>
        <p:spPr>
          <a:xfrm>
            <a:off x="527796" y="4410158"/>
            <a:ext cx="1382788" cy="1348332"/>
          </a:xfrm>
          <a:prstGeom prst="rect">
            <a:avLst/>
          </a:prstGeom>
        </p:spPr>
      </p:pic>
      <p:pic>
        <p:nvPicPr>
          <p:cNvPr id="4" name="Obrázek 3"/>
          <p:cNvPicPr>
            <a:picLocks noChangeAspect="1"/>
          </p:cNvPicPr>
          <p:nvPr/>
        </p:nvPicPr>
        <p:blipFill>
          <a:blip r:embed="rId6"/>
          <a:stretch>
            <a:fillRect/>
          </a:stretch>
        </p:blipFill>
        <p:spPr>
          <a:xfrm>
            <a:off x="2092856" y="4387076"/>
            <a:ext cx="1166101" cy="1371401"/>
          </a:xfrm>
          <a:prstGeom prst="rect">
            <a:avLst/>
          </a:prstGeom>
        </p:spPr>
      </p:pic>
      <p:pic>
        <p:nvPicPr>
          <p:cNvPr id="5" name="slide 36">
            <a:hlinkClick r:id="" action="ppaction://media"/>
            <a:extLst>
              <a:ext uri="{FF2B5EF4-FFF2-40B4-BE49-F238E27FC236}">
                <a16:creationId xmlns:a16="http://schemas.microsoft.com/office/drawing/2014/main" id="{CAFD3993-C1DC-426C-9CFD-BD6E1FD792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4247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347871" y="685800"/>
            <a:ext cx="11529390" cy="5016758"/>
          </a:xfrm>
          <a:prstGeom prst="rect">
            <a:avLst/>
          </a:prstGeom>
          <a:solidFill>
            <a:schemeClr val="bg1"/>
          </a:solidFill>
          <a:ln w="9525">
            <a:solidFill>
              <a:schemeClr val="tx1"/>
            </a:solidFill>
            <a:miter lim="800000"/>
            <a:headEnd/>
            <a:tailEnd/>
          </a:ln>
          <a:effectLst/>
        </p:spPr>
        <p:txBody>
          <a:bodyPr wrap="square">
            <a:spAutoFit/>
          </a:bodyPr>
          <a:lstStyle/>
          <a:p>
            <a:r>
              <a:rPr lang="cs-CZ" sz="3200" dirty="0"/>
              <a:t>* </a:t>
            </a:r>
            <a:r>
              <a:rPr lang="en-US" sz="3200" dirty="0"/>
              <a:t>A proportion of </a:t>
            </a:r>
            <a:r>
              <a:rPr lang="en-US" sz="3200" i="1" dirty="0"/>
              <a:t>H</a:t>
            </a:r>
            <a:r>
              <a:rPr lang="en-US" sz="3200" dirty="0"/>
              <a:t>. </a:t>
            </a:r>
            <a:r>
              <a:rPr lang="en-US" sz="3200" i="1" dirty="0" err="1"/>
              <a:t>influenzae</a:t>
            </a:r>
            <a:r>
              <a:rPr lang="en-US" sz="3200" dirty="0"/>
              <a:t> isolates </a:t>
            </a:r>
            <a:r>
              <a:rPr lang="en-US" sz="3200" b="1" dirty="0"/>
              <a:t>produce β-lactamase </a:t>
            </a:r>
            <a:r>
              <a:rPr lang="en-US" sz="3200" dirty="0"/>
              <a:t>and in this circumstance, </a:t>
            </a:r>
            <a:r>
              <a:rPr lang="en-US" sz="3200" b="1" dirty="0"/>
              <a:t>extended spectrum </a:t>
            </a:r>
            <a:r>
              <a:rPr lang="en-US" sz="3200" b="1" dirty="0" err="1"/>
              <a:t>cephalosporins</a:t>
            </a:r>
            <a:r>
              <a:rPr lang="en-US" sz="3200" dirty="0"/>
              <a:t>, </a:t>
            </a:r>
            <a:r>
              <a:rPr lang="en-US" sz="3200" b="1" dirty="0"/>
              <a:t>amoxicillin-</a:t>
            </a:r>
            <a:r>
              <a:rPr lang="en-US" sz="3200" b="1" dirty="0" err="1"/>
              <a:t>clavulinic</a:t>
            </a:r>
            <a:r>
              <a:rPr lang="en-US" sz="3200" b="1" dirty="0"/>
              <a:t> acid</a:t>
            </a:r>
            <a:r>
              <a:rPr lang="en-US" sz="3200" dirty="0"/>
              <a:t>, </a:t>
            </a:r>
            <a:r>
              <a:rPr lang="en-US" sz="3200" b="1" dirty="0"/>
              <a:t>trimethoprim-sulfamethoxazole, </a:t>
            </a:r>
            <a:r>
              <a:rPr lang="en-US" sz="3200" b="1" dirty="0" err="1"/>
              <a:t>tetracyclines</a:t>
            </a:r>
            <a:r>
              <a:rPr lang="en-US" sz="3200" b="1" dirty="0"/>
              <a:t>, quinolones and macrolide</a:t>
            </a:r>
            <a:r>
              <a:rPr lang="cs-CZ" sz="3200" b="1" dirty="0"/>
              <a:t>s</a:t>
            </a:r>
            <a:r>
              <a:rPr lang="en-US" sz="3200" b="1" dirty="0"/>
              <a:t> </a:t>
            </a:r>
            <a:r>
              <a:rPr lang="en-US" sz="3200" dirty="0"/>
              <a:t>are appropriate</a:t>
            </a:r>
            <a:r>
              <a:rPr lang="cs-CZ" sz="3200" dirty="0"/>
              <a:t>.</a:t>
            </a:r>
            <a:r>
              <a:rPr lang="en-US" sz="3200" dirty="0"/>
              <a:t> </a:t>
            </a:r>
            <a:r>
              <a:rPr lang="en-US" sz="3200" b="1" dirty="0"/>
              <a:t>For hospitalized patients </a:t>
            </a:r>
            <a:r>
              <a:rPr lang="en-US" sz="3200" dirty="0"/>
              <a:t>particularly if </a:t>
            </a:r>
            <a:r>
              <a:rPr lang="en-US" sz="3200" b="1" dirty="0"/>
              <a:t>there is associated respiratory failure </a:t>
            </a:r>
            <a:r>
              <a:rPr lang="en-US" sz="3200" dirty="0"/>
              <a:t>the </a:t>
            </a:r>
            <a:r>
              <a:rPr lang="en-US" sz="3200" b="1" dirty="0"/>
              <a:t>parenteral route </a:t>
            </a:r>
            <a:r>
              <a:rPr lang="en-US" sz="3200" dirty="0"/>
              <a:t>of administration may be </a:t>
            </a:r>
            <a:r>
              <a:rPr lang="en-US" sz="3200" b="1" dirty="0"/>
              <a:t>preferred</a:t>
            </a:r>
            <a:r>
              <a:rPr lang="en-US" sz="3200" dirty="0"/>
              <a:t>.</a:t>
            </a:r>
          </a:p>
          <a:p>
            <a:r>
              <a:rPr lang="en-US" sz="3200" dirty="0"/>
              <a:t>For patients who have repeated isolation of </a:t>
            </a:r>
            <a:r>
              <a:rPr lang="en-US" sz="3200" i="1" dirty="0"/>
              <a:t>H</a:t>
            </a:r>
            <a:r>
              <a:rPr lang="en-US" sz="3200" dirty="0"/>
              <a:t>. </a:t>
            </a:r>
            <a:r>
              <a:rPr lang="en-US" sz="3200" i="1" dirty="0" err="1"/>
              <a:t>influenzae</a:t>
            </a:r>
            <a:r>
              <a:rPr lang="en-US" sz="3200" dirty="0"/>
              <a:t> despite the use of appropriate antibiotics consideration should be given to the use of longer-term antibiotics or those with good intracellular penetration. </a:t>
            </a:r>
          </a:p>
        </p:txBody>
      </p:sp>
      <p:sp>
        <p:nvSpPr>
          <p:cNvPr id="6147" name="Text Box 3"/>
          <p:cNvSpPr txBox="1">
            <a:spLocks noChangeArrowheads="1"/>
          </p:cNvSpPr>
          <p:nvPr/>
        </p:nvSpPr>
        <p:spPr bwMode="auto">
          <a:xfrm>
            <a:off x="3733801" y="1"/>
            <a:ext cx="5400675" cy="584775"/>
          </a:xfrm>
          <a:prstGeom prst="rect">
            <a:avLst/>
          </a:prstGeom>
          <a:noFill/>
          <a:ln w="9525">
            <a:noFill/>
            <a:miter lim="800000"/>
            <a:headEnd/>
            <a:tailEnd/>
          </a:ln>
          <a:effectLst/>
        </p:spPr>
        <p:txBody>
          <a:bodyPr>
            <a:spAutoFit/>
          </a:bodyPr>
          <a:lstStyle/>
          <a:p>
            <a:pPr algn="ctr">
              <a:spcBef>
                <a:spcPct val="50000"/>
              </a:spcBef>
            </a:pPr>
            <a:r>
              <a:rPr lang="cs-CZ" sz="3200" b="1" i="1" dirty="0" err="1"/>
              <a:t>Treatment</a:t>
            </a:r>
            <a:endParaRPr lang="cs-CZ" sz="3200" b="1" i="1" dirty="0"/>
          </a:p>
        </p:txBody>
      </p:sp>
      <p:pic>
        <p:nvPicPr>
          <p:cNvPr id="3"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42327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347871" y="894522"/>
            <a:ext cx="11529390" cy="2554545"/>
          </a:xfrm>
          <a:prstGeom prst="rect">
            <a:avLst/>
          </a:prstGeom>
          <a:solidFill>
            <a:schemeClr val="bg1"/>
          </a:solidFill>
          <a:ln w="9525">
            <a:solidFill>
              <a:schemeClr val="tx1"/>
            </a:solidFill>
            <a:miter lim="800000"/>
            <a:headEnd/>
            <a:tailEnd/>
          </a:ln>
          <a:effectLst/>
        </p:spPr>
        <p:txBody>
          <a:bodyPr wrap="square">
            <a:spAutoFit/>
          </a:bodyPr>
          <a:lstStyle/>
          <a:p>
            <a:r>
              <a:rPr lang="en-US" sz="3200" dirty="0"/>
              <a:t>The vaccine to </a:t>
            </a:r>
            <a:r>
              <a:rPr lang="en-US" sz="3200" b="1" dirty="0"/>
              <a:t>encapsulated </a:t>
            </a:r>
            <a:r>
              <a:rPr lang="en-US" sz="3200" b="1" i="1" dirty="0"/>
              <a:t>H</a:t>
            </a:r>
            <a:r>
              <a:rPr lang="en-US" sz="3200" b="1" dirty="0"/>
              <a:t>. </a:t>
            </a:r>
            <a:r>
              <a:rPr lang="en-US" sz="3200" b="1" i="1" dirty="0" err="1"/>
              <a:t>influenzae</a:t>
            </a:r>
            <a:r>
              <a:rPr lang="en-US" sz="3200" b="1" dirty="0"/>
              <a:t> type </a:t>
            </a:r>
            <a:r>
              <a:rPr lang="cs-CZ" sz="3200" b="1" dirty="0"/>
              <a:t>b </a:t>
            </a:r>
            <a:r>
              <a:rPr lang="en-US" sz="3200" dirty="0"/>
              <a:t>induces humoral immunity to the capsule and has been </a:t>
            </a:r>
            <a:r>
              <a:rPr lang="en-US" sz="3200" b="1" dirty="0"/>
              <a:t>highly effective in reducing the incidence of disease </a:t>
            </a:r>
            <a:r>
              <a:rPr lang="en-US" sz="3200" dirty="0"/>
              <a:t>from this pathogen. This vaccine is now standard for children in industrialized countries. Vaccination is usually given at 2 months, 6 months and 12–15 months.</a:t>
            </a:r>
          </a:p>
        </p:txBody>
      </p:sp>
      <p:sp>
        <p:nvSpPr>
          <p:cNvPr id="6147" name="Text Box 3"/>
          <p:cNvSpPr txBox="1">
            <a:spLocks noChangeArrowheads="1"/>
          </p:cNvSpPr>
          <p:nvPr/>
        </p:nvSpPr>
        <p:spPr bwMode="auto">
          <a:xfrm>
            <a:off x="3733801" y="1"/>
            <a:ext cx="5400675" cy="584775"/>
          </a:xfrm>
          <a:prstGeom prst="rect">
            <a:avLst/>
          </a:prstGeom>
          <a:noFill/>
          <a:ln w="9525">
            <a:noFill/>
            <a:miter lim="800000"/>
            <a:headEnd/>
            <a:tailEnd/>
          </a:ln>
          <a:effectLst/>
        </p:spPr>
        <p:txBody>
          <a:bodyPr>
            <a:spAutoFit/>
          </a:bodyPr>
          <a:lstStyle/>
          <a:p>
            <a:pPr algn="ctr">
              <a:spcBef>
                <a:spcPct val="50000"/>
              </a:spcBef>
            </a:pPr>
            <a:r>
              <a:rPr lang="cs-CZ" sz="3200" b="1" i="1" dirty="0" err="1"/>
              <a:t>Vaccination</a:t>
            </a:r>
            <a:endParaRPr lang="cs-CZ" sz="3200" b="1" i="1" dirty="0"/>
          </a:p>
        </p:txBody>
      </p:sp>
      <p:pic>
        <p:nvPicPr>
          <p:cNvPr id="2"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199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360499" y="687457"/>
            <a:ext cx="3400425" cy="5524500"/>
          </a:xfrm>
          <a:prstGeom prst="rect">
            <a:avLst/>
          </a:prstGeom>
        </p:spPr>
      </p:pic>
      <p:sp>
        <p:nvSpPr>
          <p:cNvPr id="3" name="Obdélník 2"/>
          <p:cNvSpPr/>
          <p:nvPr/>
        </p:nvSpPr>
        <p:spPr>
          <a:xfrm>
            <a:off x="3586752" y="443617"/>
            <a:ext cx="8203096" cy="5693866"/>
          </a:xfrm>
          <a:prstGeom prst="rect">
            <a:avLst/>
          </a:prstGeom>
        </p:spPr>
        <p:txBody>
          <a:bodyPr wrap="square">
            <a:spAutoFit/>
          </a:bodyPr>
          <a:lstStyle/>
          <a:p>
            <a:r>
              <a:rPr lang="en-US" sz="2800" b="1" dirty="0"/>
              <a:t>The potential spread of </a:t>
            </a:r>
            <a:r>
              <a:rPr lang="en-US" sz="2800" b="1" dirty="0" err="1"/>
              <a:t>nontypeable</a:t>
            </a:r>
            <a:r>
              <a:rPr lang="en-US" sz="2800" b="1" dirty="0"/>
              <a:t> strains </a:t>
            </a:r>
            <a:endParaRPr lang="cs-CZ" sz="2800" b="1" dirty="0"/>
          </a:p>
          <a:p>
            <a:r>
              <a:rPr lang="en-US" sz="2800" b="1" dirty="0"/>
              <a:t>of</a:t>
            </a:r>
            <a:r>
              <a:rPr lang="cs-CZ" sz="2800" b="1" dirty="0"/>
              <a:t> </a:t>
            </a:r>
            <a:r>
              <a:rPr lang="en-US" sz="2800" b="1" i="1" dirty="0"/>
              <a:t>H</a:t>
            </a:r>
            <a:r>
              <a:rPr lang="en-US" sz="2800" b="1" dirty="0"/>
              <a:t>.</a:t>
            </a:r>
            <a:r>
              <a:rPr lang="cs-CZ" sz="2800" b="1" dirty="0"/>
              <a:t> </a:t>
            </a:r>
            <a:r>
              <a:rPr lang="en-US" sz="2800" b="1" i="1" dirty="0" err="1"/>
              <a:t>influenzae</a:t>
            </a:r>
            <a:r>
              <a:rPr lang="cs-CZ" sz="2800" b="1" i="1" dirty="0"/>
              <a:t> </a:t>
            </a:r>
            <a:r>
              <a:rPr lang="en-US" sz="2800" b="1" dirty="0"/>
              <a:t>(</a:t>
            </a:r>
            <a:r>
              <a:rPr lang="en-US" sz="2800" b="1" dirty="0" err="1"/>
              <a:t>NTHi</a:t>
            </a:r>
            <a:r>
              <a:rPr lang="en-US" sz="2800" b="1" dirty="0"/>
              <a:t>) into the lung.</a:t>
            </a:r>
            <a:r>
              <a:rPr lang="cs-CZ" sz="2800" b="1" dirty="0"/>
              <a:t> </a:t>
            </a:r>
          </a:p>
          <a:p>
            <a:endParaRPr lang="cs-CZ" sz="2800" b="1" dirty="0"/>
          </a:p>
          <a:p>
            <a:r>
              <a:rPr lang="en-US" sz="2800" b="1" dirty="0"/>
              <a:t>A</a:t>
            </a:r>
            <a:r>
              <a:rPr lang="en-US" sz="2800" dirty="0"/>
              <a:t>)</a:t>
            </a:r>
            <a:r>
              <a:rPr lang="cs-CZ" sz="2800" dirty="0"/>
              <a:t> </a:t>
            </a:r>
            <a:r>
              <a:rPr lang="en-US" sz="2800" dirty="0"/>
              <a:t>Most healthy subjects have nasopharyngeal colonization with </a:t>
            </a:r>
            <a:r>
              <a:rPr lang="en-US" sz="2800" dirty="0" err="1"/>
              <a:t>NTHi</a:t>
            </a:r>
            <a:r>
              <a:rPr lang="en-US" sz="2800" dirty="0"/>
              <a:t>. A combination of bacterial pathogenic mechanisms and defects in host defense may allow </a:t>
            </a:r>
            <a:r>
              <a:rPr lang="en-US" sz="2800" dirty="0" err="1"/>
              <a:t>NTHi</a:t>
            </a:r>
            <a:r>
              <a:rPr lang="en-US" sz="2800" dirty="0"/>
              <a:t> to move down into the lower respiratory tract </a:t>
            </a:r>
            <a:r>
              <a:rPr lang="en-US" sz="2800" b="1" dirty="0"/>
              <a:t>B</a:t>
            </a:r>
            <a:r>
              <a:rPr lang="en-US" sz="2800" dirty="0"/>
              <a:t>). In the bronchi, </a:t>
            </a:r>
            <a:r>
              <a:rPr lang="en-US" sz="2800" dirty="0" err="1"/>
              <a:t>NTHi</a:t>
            </a:r>
            <a:r>
              <a:rPr lang="en-US" sz="2800" dirty="0"/>
              <a:t> may cause acute exacerbations of airway disease and/or chronic colonization. </a:t>
            </a:r>
            <a:r>
              <a:rPr lang="en-US" sz="2800" b="1" dirty="0"/>
              <a:t>C</a:t>
            </a:r>
            <a:r>
              <a:rPr lang="en-US" sz="2800" dirty="0"/>
              <a:t>)</a:t>
            </a:r>
            <a:r>
              <a:rPr lang="cs-CZ" sz="2800" dirty="0"/>
              <a:t> </a:t>
            </a:r>
            <a:r>
              <a:rPr lang="en-US" sz="2800" dirty="0"/>
              <a:t>The bacterium may invade into bronchial cells such as macrophages or epithelial cells or </a:t>
            </a:r>
            <a:r>
              <a:rPr lang="en-US" sz="2800" b="1" dirty="0"/>
              <a:t>D</a:t>
            </a:r>
            <a:r>
              <a:rPr lang="en-US" sz="2800" dirty="0"/>
              <a:t>)</a:t>
            </a:r>
            <a:r>
              <a:rPr lang="cs-CZ" sz="2800" dirty="0"/>
              <a:t> </a:t>
            </a:r>
            <a:r>
              <a:rPr lang="en-US" sz="2800" dirty="0"/>
              <a:t>may in more advanced lung disease invade into the parenchyma.</a:t>
            </a:r>
            <a:endParaRPr lang="cs-CZ" sz="2800" dirty="0"/>
          </a:p>
        </p:txBody>
      </p:sp>
      <p:pic>
        <p:nvPicPr>
          <p:cNvPr id="4"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87235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580291" y="1997074"/>
            <a:ext cx="10999177" cy="3816350"/>
          </a:xfrm>
          <a:solidFill>
            <a:srgbClr val="FFFF99"/>
          </a:solidFill>
          <a:ln>
            <a:solidFill>
              <a:schemeClr val="tx1"/>
            </a:solidFill>
            <a:miter lim="800000"/>
            <a:headEnd/>
            <a:tailEnd/>
          </a:ln>
        </p:spPr>
        <p:txBody>
          <a:bodyPr>
            <a:normAutofit/>
          </a:bodyPr>
          <a:lstStyle/>
          <a:p>
            <a:r>
              <a:rPr lang="en-US" altLang="cs-CZ" sz="3200" dirty="0"/>
              <a:t>Physiology an</a:t>
            </a:r>
            <a:r>
              <a:rPr lang="cs-CZ" altLang="cs-CZ" sz="3200" dirty="0"/>
              <a:t>d</a:t>
            </a:r>
            <a:r>
              <a:rPr lang="en-US" altLang="cs-CZ" sz="3200" dirty="0"/>
              <a:t> structure</a:t>
            </a:r>
          </a:p>
          <a:p>
            <a:r>
              <a:rPr lang="cs-CZ" altLang="cs-CZ" sz="3200" dirty="0" err="1"/>
              <a:t>Structure</a:t>
            </a:r>
            <a:r>
              <a:rPr lang="cs-CZ" altLang="cs-CZ" sz="3200" dirty="0"/>
              <a:t> and </a:t>
            </a:r>
            <a:r>
              <a:rPr lang="cs-CZ" altLang="cs-CZ" sz="3200" dirty="0" err="1"/>
              <a:t>pathogenesis</a:t>
            </a:r>
            <a:endParaRPr lang="en-US" altLang="cs-CZ" sz="3200" dirty="0"/>
          </a:p>
          <a:p>
            <a:r>
              <a:rPr lang="en-US" altLang="cs-CZ" sz="3200" dirty="0"/>
              <a:t>Diseases</a:t>
            </a:r>
          </a:p>
          <a:p>
            <a:r>
              <a:rPr lang="en-US" altLang="cs-CZ" sz="3200" dirty="0"/>
              <a:t>Epidemiology</a:t>
            </a:r>
          </a:p>
          <a:p>
            <a:r>
              <a:rPr lang="en-US" altLang="cs-CZ" sz="3200" dirty="0"/>
              <a:t>Laboratory diagnosis</a:t>
            </a:r>
          </a:p>
          <a:p>
            <a:r>
              <a:rPr lang="en-US" altLang="cs-CZ" sz="3200" dirty="0"/>
              <a:t>Treatment, prevention and control</a:t>
            </a:r>
          </a:p>
        </p:txBody>
      </p:sp>
      <p:sp>
        <p:nvSpPr>
          <p:cNvPr id="3076" name="Text Box 4"/>
          <p:cNvSpPr txBox="1">
            <a:spLocks noChangeArrowheads="1"/>
          </p:cNvSpPr>
          <p:nvPr/>
        </p:nvSpPr>
        <p:spPr bwMode="auto">
          <a:xfrm>
            <a:off x="580291" y="1107099"/>
            <a:ext cx="10999177" cy="588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cs-CZ" altLang="cs-CZ" sz="3200" b="1"/>
              <a:t>Content</a:t>
            </a:r>
          </a:p>
        </p:txBody>
      </p:sp>
      <p:sp>
        <p:nvSpPr>
          <p:cNvPr id="4" name="Text Box 4"/>
          <p:cNvSpPr txBox="1">
            <a:spLocks noChangeArrowheads="1"/>
          </p:cNvSpPr>
          <p:nvPr/>
        </p:nvSpPr>
        <p:spPr bwMode="auto">
          <a:xfrm>
            <a:off x="580292" y="134388"/>
            <a:ext cx="10999177" cy="83099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cs-CZ" altLang="cs-CZ" sz="4800" b="1" dirty="0" err="1"/>
              <a:t>Bordetellae</a:t>
            </a:r>
            <a:endParaRPr lang="cs-CZ" altLang="cs-CZ" sz="4800" dirty="0"/>
          </a:p>
        </p:txBody>
      </p:sp>
      <p:pic>
        <p:nvPicPr>
          <p:cNvPr id="2"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44042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body" idx="1"/>
          </p:nvPr>
        </p:nvSpPr>
        <p:spPr>
          <a:xfrm>
            <a:off x="668215" y="1012460"/>
            <a:ext cx="10691446" cy="5400675"/>
          </a:xfrm>
          <a:solidFill>
            <a:srgbClr val="FFFF99"/>
          </a:solidFill>
          <a:ln>
            <a:solidFill>
              <a:schemeClr val="tx1"/>
            </a:solidFill>
            <a:miter lim="800000"/>
            <a:headEnd/>
            <a:tailEnd/>
          </a:ln>
        </p:spPr>
        <p:txBody>
          <a:bodyPr>
            <a:normAutofit/>
          </a:bodyPr>
          <a:lstStyle/>
          <a:p>
            <a:pPr>
              <a:lnSpc>
                <a:spcPct val="90000"/>
              </a:lnSpc>
            </a:pPr>
            <a:r>
              <a:rPr lang="cs-CZ" altLang="cs-CZ" sz="3200" dirty="0">
                <a:sym typeface="Symbol" panose="05050102010706020507" pitchFamily="18" charset="2"/>
              </a:rPr>
              <a:t>Aerobic</a:t>
            </a:r>
          </a:p>
          <a:p>
            <a:pPr>
              <a:lnSpc>
                <a:spcPct val="90000"/>
              </a:lnSpc>
            </a:pPr>
            <a:r>
              <a:rPr lang="cs-CZ" altLang="cs-CZ" sz="3200" b="1" dirty="0">
                <a:sym typeface="Symbol" panose="05050102010706020507" pitchFamily="18" charset="2"/>
              </a:rPr>
              <a:t>Gram-negative </a:t>
            </a:r>
            <a:r>
              <a:rPr lang="cs-CZ" altLang="cs-CZ" sz="3200" b="1" dirty="0" err="1"/>
              <a:t>extremely</a:t>
            </a:r>
            <a:r>
              <a:rPr lang="cs-CZ" altLang="cs-CZ" sz="3200" b="1" dirty="0"/>
              <a:t> </a:t>
            </a:r>
            <a:r>
              <a:rPr lang="cs-CZ" altLang="cs-CZ" sz="3200" b="1" dirty="0" err="1"/>
              <a:t>small</a:t>
            </a:r>
            <a:r>
              <a:rPr lang="cs-CZ" altLang="cs-CZ" sz="3200" b="1" dirty="0"/>
              <a:t> </a:t>
            </a:r>
            <a:r>
              <a:rPr lang="cs-CZ" altLang="cs-CZ" sz="3200" b="1" dirty="0" err="1"/>
              <a:t>bacteria</a:t>
            </a:r>
            <a:r>
              <a:rPr lang="cs-CZ" altLang="cs-CZ" sz="3200" b="1" dirty="0"/>
              <a:t> </a:t>
            </a:r>
            <a:r>
              <a:rPr lang="cs-CZ" altLang="cs-CZ" sz="3200" dirty="0"/>
              <a:t>(0,2 to 0,5 x 1 </a:t>
            </a:r>
            <a:r>
              <a:rPr lang="cs-CZ" altLang="cs-CZ" sz="3200" dirty="0">
                <a:sym typeface="Symbol" panose="05050102010706020507" pitchFamily="18" charset="2"/>
              </a:rPr>
              <a:t>m) – </a:t>
            </a:r>
            <a:r>
              <a:rPr lang="cs-CZ" altLang="cs-CZ" sz="3200" dirty="0" err="1">
                <a:sym typeface="Symbol" panose="05050102010706020507" pitchFamily="18" charset="2"/>
              </a:rPr>
              <a:t>coccobacilli</a:t>
            </a:r>
            <a:r>
              <a:rPr lang="cs-CZ" altLang="cs-CZ" sz="3200" dirty="0">
                <a:sym typeface="Symbol" panose="05050102010706020507" pitchFamily="18" charset="2"/>
              </a:rPr>
              <a:t> </a:t>
            </a:r>
          </a:p>
          <a:p>
            <a:pPr>
              <a:lnSpc>
                <a:spcPct val="90000"/>
              </a:lnSpc>
            </a:pPr>
            <a:r>
              <a:rPr lang="cs-CZ" altLang="cs-CZ" sz="3200" b="1" dirty="0" err="1">
                <a:sym typeface="Symbol" panose="05050102010706020507" pitchFamily="18" charset="2"/>
              </a:rPr>
              <a:t>Significant</a:t>
            </a:r>
            <a:r>
              <a:rPr lang="cs-CZ" altLang="cs-CZ" sz="3200" b="1" dirty="0">
                <a:sym typeface="Symbol" panose="05050102010706020507" pitchFamily="18" charset="2"/>
              </a:rPr>
              <a:t> </a:t>
            </a:r>
            <a:r>
              <a:rPr lang="cs-CZ" altLang="cs-CZ" sz="3200" b="1" dirty="0" err="1">
                <a:sym typeface="Symbol" panose="05050102010706020507" pitchFamily="18" charset="2"/>
              </a:rPr>
              <a:t>human</a:t>
            </a:r>
            <a:r>
              <a:rPr lang="cs-CZ" altLang="cs-CZ" sz="3200" b="1" dirty="0">
                <a:sym typeface="Symbol" panose="05050102010706020507" pitchFamily="18" charset="2"/>
              </a:rPr>
              <a:t> </a:t>
            </a:r>
            <a:r>
              <a:rPr lang="cs-CZ" altLang="cs-CZ" sz="3200" b="1" dirty="0" err="1">
                <a:sym typeface="Symbol" panose="05050102010706020507" pitchFamily="18" charset="2"/>
              </a:rPr>
              <a:t>pathogens</a:t>
            </a:r>
            <a:r>
              <a:rPr lang="cs-CZ" altLang="cs-CZ" sz="3200" dirty="0">
                <a:sym typeface="Symbol" panose="05050102010706020507" pitchFamily="18" charset="2"/>
              </a:rPr>
              <a:t>: </a:t>
            </a:r>
            <a:r>
              <a:rPr lang="cs-CZ" altLang="cs-CZ" sz="3200" b="1" i="1" dirty="0">
                <a:sym typeface="Symbol" panose="05050102010706020507" pitchFamily="18" charset="2"/>
              </a:rPr>
              <a:t>B. </a:t>
            </a:r>
            <a:r>
              <a:rPr lang="cs-CZ" altLang="cs-CZ" sz="3200" b="1" i="1" dirty="0" err="1">
                <a:sym typeface="Symbol" panose="05050102010706020507" pitchFamily="18" charset="2"/>
              </a:rPr>
              <a:t>pertussis</a:t>
            </a:r>
            <a:r>
              <a:rPr lang="cs-CZ" altLang="cs-CZ" sz="3200" b="1" dirty="0">
                <a:sym typeface="Symbol" panose="05050102010706020507" pitchFamily="18" charset="2"/>
              </a:rPr>
              <a:t> </a:t>
            </a:r>
            <a:r>
              <a:rPr lang="cs-CZ" altLang="cs-CZ" sz="3200" dirty="0">
                <a:sym typeface="Symbol" panose="05050102010706020507" pitchFamily="18" charset="2"/>
              </a:rPr>
              <a:t>(</a:t>
            </a:r>
            <a:r>
              <a:rPr lang="cs-CZ" altLang="cs-CZ" sz="3200" b="1" dirty="0" err="1">
                <a:sym typeface="Symbol" panose="05050102010706020507" pitchFamily="18" charset="2"/>
              </a:rPr>
              <a:t>pertussis</a:t>
            </a:r>
            <a:r>
              <a:rPr lang="cs-CZ" altLang="cs-CZ" sz="3200" dirty="0">
                <a:sym typeface="Symbol" panose="05050102010706020507" pitchFamily="18" charset="2"/>
              </a:rPr>
              <a:t> – </a:t>
            </a:r>
            <a:r>
              <a:rPr lang="cs-CZ" altLang="cs-CZ" sz="3200" dirty="0" err="1">
                <a:sym typeface="Symbol" panose="05050102010706020507" pitchFamily="18" charset="2"/>
              </a:rPr>
              <a:t>whooping</a:t>
            </a:r>
            <a:r>
              <a:rPr lang="cs-CZ" altLang="cs-CZ" sz="3200" dirty="0">
                <a:sym typeface="Symbol" panose="05050102010706020507" pitchFamily="18" charset="2"/>
              </a:rPr>
              <a:t> </a:t>
            </a:r>
            <a:r>
              <a:rPr lang="cs-CZ" altLang="cs-CZ" sz="3200" dirty="0" err="1">
                <a:sym typeface="Symbol" panose="05050102010706020507" pitchFamily="18" charset="2"/>
              </a:rPr>
              <a:t>cough</a:t>
            </a:r>
            <a:r>
              <a:rPr lang="cs-CZ" altLang="cs-CZ" sz="3200" dirty="0">
                <a:sym typeface="Symbol" panose="05050102010706020507" pitchFamily="18" charset="2"/>
              </a:rPr>
              <a:t>) and </a:t>
            </a:r>
            <a:r>
              <a:rPr lang="cs-CZ" altLang="cs-CZ" sz="3200" b="1" i="1" dirty="0">
                <a:sym typeface="Symbol" panose="05050102010706020507" pitchFamily="18" charset="2"/>
              </a:rPr>
              <a:t>B. </a:t>
            </a:r>
            <a:r>
              <a:rPr lang="cs-CZ" altLang="cs-CZ" sz="3200" b="1" i="1" dirty="0" err="1">
                <a:sym typeface="Symbol" panose="05050102010706020507" pitchFamily="18" charset="2"/>
              </a:rPr>
              <a:t>parapertussis</a:t>
            </a:r>
            <a:r>
              <a:rPr lang="cs-CZ" altLang="cs-CZ" sz="3200" b="1" dirty="0">
                <a:sym typeface="Symbol" panose="05050102010706020507" pitchFamily="18" charset="2"/>
              </a:rPr>
              <a:t> (</a:t>
            </a:r>
            <a:r>
              <a:rPr lang="cs-CZ" altLang="cs-CZ" sz="3200" b="1" dirty="0" err="1">
                <a:sym typeface="Symbol" panose="05050102010706020507" pitchFamily="18" charset="2"/>
              </a:rPr>
              <a:t>parapertussis</a:t>
            </a:r>
            <a:r>
              <a:rPr lang="cs-CZ" altLang="cs-CZ" sz="3200" b="1" dirty="0">
                <a:sym typeface="Symbol" panose="05050102010706020507" pitchFamily="18" charset="2"/>
              </a:rPr>
              <a:t>)</a:t>
            </a:r>
          </a:p>
          <a:p>
            <a:pPr>
              <a:lnSpc>
                <a:spcPct val="90000"/>
              </a:lnSpc>
            </a:pPr>
            <a:r>
              <a:rPr lang="cs-CZ" altLang="cs-CZ" sz="3200" b="1" dirty="0" err="1">
                <a:sym typeface="Symbol" panose="05050102010706020507" pitchFamily="18" charset="2"/>
              </a:rPr>
              <a:t>Fastidious</a:t>
            </a:r>
            <a:r>
              <a:rPr lang="cs-CZ" altLang="cs-CZ" sz="3200" dirty="0">
                <a:sym typeface="Symbol" panose="05050102010706020507" pitchFamily="18" charset="2"/>
              </a:rPr>
              <a:t> - </a:t>
            </a:r>
            <a:r>
              <a:rPr lang="cs-CZ" altLang="cs-CZ" sz="3200" dirty="0" err="1">
                <a:sym typeface="Symbol" panose="05050102010706020507" pitchFamily="18" charset="2"/>
              </a:rPr>
              <a:t>highly</a:t>
            </a:r>
            <a:r>
              <a:rPr lang="cs-CZ" altLang="cs-CZ" sz="3200" dirty="0">
                <a:sym typeface="Symbol" panose="05050102010706020507" pitchFamily="18" charset="2"/>
              </a:rPr>
              <a:t> </a:t>
            </a:r>
            <a:r>
              <a:rPr lang="cs-CZ" altLang="cs-CZ" sz="3200" dirty="0" err="1">
                <a:sym typeface="Symbol" panose="05050102010706020507" pitchFamily="18" charset="2"/>
              </a:rPr>
              <a:t>susceptible</a:t>
            </a:r>
            <a:r>
              <a:rPr lang="cs-CZ" altLang="cs-CZ" sz="3200" dirty="0">
                <a:sym typeface="Symbol" panose="05050102010706020507" pitchFamily="18" charset="2"/>
              </a:rPr>
              <a:t> to </a:t>
            </a:r>
            <a:r>
              <a:rPr lang="cs-CZ" altLang="cs-CZ" sz="3200" dirty="0" err="1">
                <a:sym typeface="Symbol" panose="05050102010706020507" pitchFamily="18" charset="2"/>
              </a:rPr>
              <a:t>toxic</a:t>
            </a:r>
            <a:r>
              <a:rPr lang="cs-CZ" altLang="cs-CZ" sz="3200" dirty="0">
                <a:sym typeface="Symbol" panose="05050102010706020507" pitchFamily="18" charset="2"/>
              </a:rPr>
              <a:t> </a:t>
            </a:r>
            <a:r>
              <a:rPr lang="cs-CZ" altLang="cs-CZ" sz="3200" dirty="0" err="1">
                <a:sym typeface="Symbol" panose="05050102010706020507" pitchFamily="18" charset="2"/>
              </a:rPr>
              <a:t>substances</a:t>
            </a:r>
            <a:r>
              <a:rPr lang="cs-CZ" altLang="cs-CZ" sz="3200" dirty="0">
                <a:sym typeface="Symbol" panose="05050102010706020507" pitchFamily="18" charset="2"/>
              </a:rPr>
              <a:t> in </a:t>
            </a:r>
            <a:r>
              <a:rPr lang="cs-CZ" altLang="cs-CZ" sz="3200" dirty="0" err="1">
                <a:sym typeface="Symbol" panose="05050102010706020507" pitchFamily="18" charset="2"/>
              </a:rPr>
              <a:t>common</a:t>
            </a:r>
            <a:r>
              <a:rPr lang="cs-CZ" altLang="cs-CZ" sz="3200" dirty="0">
                <a:sym typeface="Symbol" panose="05050102010706020507" pitchFamily="18" charset="2"/>
              </a:rPr>
              <a:t> </a:t>
            </a:r>
            <a:r>
              <a:rPr lang="cs-CZ" altLang="cs-CZ" sz="3200" dirty="0" err="1">
                <a:sym typeface="Symbol" panose="05050102010706020507" pitchFamily="18" charset="2"/>
              </a:rPr>
              <a:t>culture</a:t>
            </a:r>
            <a:r>
              <a:rPr lang="cs-CZ" altLang="cs-CZ" sz="3200" dirty="0">
                <a:sym typeface="Symbol" panose="05050102010706020507" pitchFamily="18" charset="2"/>
              </a:rPr>
              <a:t> media – </a:t>
            </a:r>
            <a:r>
              <a:rPr lang="cs-CZ" altLang="cs-CZ" sz="3200" b="1" dirty="0" err="1">
                <a:sym typeface="Symbol" panose="05050102010706020507" pitchFamily="18" charset="2"/>
              </a:rPr>
              <a:t>require</a:t>
            </a:r>
            <a:r>
              <a:rPr lang="cs-CZ" altLang="cs-CZ" sz="3200" b="1" dirty="0">
                <a:sym typeface="Symbol" panose="05050102010706020507" pitchFamily="18" charset="2"/>
              </a:rPr>
              <a:t> </a:t>
            </a:r>
            <a:r>
              <a:rPr lang="cs-CZ" altLang="cs-CZ" sz="3200" b="1" dirty="0" err="1">
                <a:sym typeface="Symbol" panose="05050102010706020507" pitchFamily="18" charset="2"/>
              </a:rPr>
              <a:t>special</a:t>
            </a:r>
            <a:r>
              <a:rPr lang="cs-CZ" altLang="cs-CZ" sz="3200" b="1" dirty="0">
                <a:sym typeface="Symbol" panose="05050102010706020507" pitchFamily="18" charset="2"/>
              </a:rPr>
              <a:t> </a:t>
            </a:r>
            <a:r>
              <a:rPr lang="cs-CZ" altLang="cs-CZ" sz="3200" b="1" dirty="0" err="1">
                <a:sym typeface="Symbol" panose="05050102010706020507" pitchFamily="18" charset="2"/>
              </a:rPr>
              <a:t>culture</a:t>
            </a:r>
            <a:r>
              <a:rPr lang="cs-CZ" altLang="cs-CZ" sz="3200" b="1" dirty="0">
                <a:sym typeface="Symbol" panose="05050102010706020507" pitchFamily="18" charset="2"/>
              </a:rPr>
              <a:t> media </a:t>
            </a:r>
            <a:r>
              <a:rPr lang="cs-CZ" altLang="cs-CZ" sz="3200" dirty="0">
                <a:sym typeface="Symbol" panose="05050102010706020507" pitchFamily="18" charset="2"/>
              </a:rPr>
              <a:t>(</a:t>
            </a:r>
            <a:r>
              <a:rPr lang="cs-CZ" altLang="cs-CZ" sz="3200" dirty="0" err="1">
                <a:sym typeface="Symbol" panose="05050102010706020507" pitchFamily="18" charset="2"/>
              </a:rPr>
              <a:t>contain</a:t>
            </a:r>
            <a:r>
              <a:rPr lang="cs-CZ" altLang="cs-CZ" sz="3200" dirty="0">
                <a:sym typeface="Symbol" panose="05050102010706020507" pitchFamily="18" charset="2"/>
              </a:rPr>
              <a:t> </a:t>
            </a:r>
            <a:r>
              <a:rPr lang="cs-CZ" altLang="cs-CZ" sz="3200" dirty="0" err="1">
                <a:sym typeface="Symbol" panose="05050102010706020507" pitchFamily="18" charset="2"/>
              </a:rPr>
              <a:t>charcoal</a:t>
            </a:r>
            <a:r>
              <a:rPr lang="cs-CZ" altLang="cs-CZ" sz="3200" dirty="0">
                <a:sym typeface="Symbol" panose="05050102010706020507" pitchFamily="18" charset="2"/>
              </a:rPr>
              <a:t>, </a:t>
            </a:r>
            <a:r>
              <a:rPr lang="cs-CZ" altLang="cs-CZ" sz="3200" dirty="0" err="1">
                <a:sym typeface="Symbol" panose="05050102010706020507" pitchFamily="18" charset="2"/>
              </a:rPr>
              <a:t>starch</a:t>
            </a:r>
            <a:r>
              <a:rPr lang="cs-CZ" altLang="cs-CZ" sz="3200" dirty="0">
                <a:sym typeface="Symbol" panose="05050102010706020507" pitchFamily="18" charset="2"/>
              </a:rPr>
              <a:t>, albumin) to </a:t>
            </a:r>
            <a:r>
              <a:rPr lang="cs-CZ" altLang="cs-CZ" sz="3200" dirty="0" err="1">
                <a:sym typeface="Symbol" panose="05050102010706020507" pitchFamily="18" charset="2"/>
              </a:rPr>
              <a:t>absorb</a:t>
            </a:r>
            <a:r>
              <a:rPr lang="cs-CZ" altLang="cs-CZ" sz="3200" dirty="0">
                <a:sym typeface="Symbol" panose="05050102010706020507" pitchFamily="18" charset="2"/>
              </a:rPr>
              <a:t> </a:t>
            </a:r>
            <a:r>
              <a:rPr lang="cs-CZ" altLang="cs-CZ" sz="3200" dirty="0" err="1">
                <a:sym typeface="Symbol" panose="05050102010706020507" pitchFamily="18" charset="2"/>
              </a:rPr>
              <a:t>toxic</a:t>
            </a:r>
            <a:r>
              <a:rPr lang="cs-CZ" altLang="cs-CZ" sz="3200" dirty="0">
                <a:sym typeface="Symbol" panose="05050102010706020507" pitchFamily="18" charset="2"/>
              </a:rPr>
              <a:t> </a:t>
            </a:r>
            <a:r>
              <a:rPr lang="cs-CZ" altLang="cs-CZ" sz="3200" dirty="0" err="1">
                <a:sym typeface="Symbol" panose="05050102010706020507" pitchFamily="18" charset="2"/>
              </a:rPr>
              <a:t>substances</a:t>
            </a:r>
            <a:endParaRPr lang="cs-CZ" altLang="cs-CZ" sz="3200" dirty="0">
              <a:sym typeface="Symbol" panose="05050102010706020507" pitchFamily="18" charset="2"/>
            </a:endParaRPr>
          </a:p>
          <a:p>
            <a:pPr>
              <a:lnSpc>
                <a:spcPct val="90000"/>
              </a:lnSpc>
            </a:pPr>
            <a:endParaRPr lang="cs-CZ" altLang="cs-CZ" sz="3200" dirty="0">
              <a:sym typeface="Symbol" panose="05050102010706020507" pitchFamily="18" charset="2"/>
            </a:endParaRPr>
          </a:p>
        </p:txBody>
      </p:sp>
      <p:sp>
        <p:nvSpPr>
          <p:cNvPr id="90115" name="Text Box 3"/>
          <p:cNvSpPr txBox="1">
            <a:spLocks noChangeArrowheads="1"/>
          </p:cNvSpPr>
          <p:nvPr/>
        </p:nvSpPr>
        <p:spPr bwMode="auto">
          <a:xfrm>
            <a:off x="668215" y="186226"/>
            <a:ext cx="10691446" cy="588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cs-CZ" sz="3200"/>
              <a:t>Physiology an</a:t>
            </a:r>
            <a:r>
              <a:rPr lang="cs-CZ" altLang="cs-CZ" sz="3200"/>
              <a:t>d</a:t>
            </a:r>
            <a:r>
              <a:rPr lang="en-US" altLang="cs-CZ" sz="3200"/>
              <a:t> structure</a:t>
            </a:r>
            <a:endParaRPr lang="cs-CZ" altLang="cs-CZ" sz="3200"/>
          </a:p>
        </p:txBody>
      </p:sp>
      <p:pic>
        <p:nvPicPr>
          <p:cNvPr id="2"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60300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body" idx="1"/>
          </p:nvPr>
        </p:nvSpPr>
        <p:spPr>
          <a:xfrm>
            <a:off x="553915" y="836614"/>
            <a:ext cx="11034347" cy="5400675"/>
          </a:xfrm>
          <a:solidFill>
            <a:srgbClr val="FFFF99"/>
          </a:solidFill>
          <a:ln>
            <a:solidFill>
              <a:schemeClr val="tx1"/>
            </a:solidFill>
            <a:miter lim="800000"/>
            <a:headEnd/>
            <a:tailEnd/>
          </a:ln>
        </p:spPr>
        <p:txBody>
          <a:bodyPr>
            <a:noAutofit/>
          </a:bodyPr>
          <a:lstStyle/>
          <a:p>
            <a:r>
              <a:rPr lang="cs-CZ" altLang="cs-CZ" sz="3000" i="1" dirty="0">
                <a:sym typeface="Symbol" panose="05050102010706020507" pitchFamily="18" charset="2"/>
              </a:rPr>
              <a:t>B. </a:t>
            </a:r>
            <a:r>
              <a:rPr lang="cs-CZ" altLang="cs-CZ" sz="3000" i="1" dirty="0" err="1">
                <a:sym typeface="Symbol" panose="05050102010706020507" pitchFamily="18" charset="2"/>
              </a:rPr>
              <a:t>pertussis</a:t>
            </a:r>
            <a:r>
              <a:rPr lang="cs-CZ" altLang="cs-CZ" sz="3000" dirty="0">
                <a:sym typeface="Symbol" panose="05050102010706020507" pitchFamily="18" charset="2"/>
              </a:rPr>
              <a:t> </a:t>
            </a:r>
            <a:r>
              <a:rPr lang="cs-CZ" altLang="cs-CZ" sz="3000" dirty="0" err="1">
                <a:sym typeface="Symbol" panose="05050102010706020507" pitchFamily="18" charset="2"/>
              </a:rPr>
              <a:t>binds</a:t>
            </a:r>
            <a:r>
              <a:rPr lang="cs-CZ" altLang="cs-CZ" sz="3000" dirty="0">
                <a:sym typeface="Symbol" panose="05050102010706020507" pitchFamily="18" charset="2"/>
              </a:rPr>
              <a:t> (</a:t>
            </a:r>
            <a:r>
              <a:rPr lang="cs-CZ" altLang="cs-CZ" sz="3000" b="1" dirty="0">
                <a:sym typeface="Symbol" panose="05050102010706020507" pitchFamily="18" charset="2"/>
              </a:rPr>
              <a:t>FHA – </a:t>
            </a:r>
            <a:r>
              <a:rPr lang="cs-CZ" altLang="cs-CZ" sz="3000" b="1" dirty="0" err="1">
                <a:sym typeface="Symbol" panose="05050102010706020507" pitchFamily="18" charset="2"/>
              </a:rPr>
              <a:t>filamentous</a:t>
            </a:r>
            <a:r>
              <a:rPr lang="cs-CZ" altLang="cs-CZ" sz="3000" b="1" dirty="0">
                <a:sym typeface="Symbol" panose="05050102010706020507" pitchFamily="18" charset="2"/>
              </a:rPr>
              <a:t> </a:t>
            </a:r>
            <a:r>
              <a:rPr lang="cs-CZ" altLang="cs-CZ" sz="3000" b="1" dirty="0" err="1">
                <a:sym typeface="Symbol" panose="05050102010706020507" pitchFamily="18" charset="2"/>
              </a:rPr>
              <a:t>hemagglutin</a:t>
            </a:r>
            <a:r>
              <a:rPr lang="cs-CZ" altLang="cs-CZ" sz="3000" dirty="0">
                <a:sym typeface="Symbol" panose="05050102010706020507" pitchFamily="18" charset="2"/>
              </a:rPr>
              <a:t> and </a:t>
            </a:r>
            <a:r>
              <a:rPr lang="cs-CZ" altLang="cs-CZ" sz="3000" b="1" dirty="0" err="1">
                <a:sym typeface="Symbol" panose="05050102010706020507" pitchFamily="18" charset="2"/>
              </a:rPr>
              <a:t>peractin</a:t>
            </a:r>
            <a:r>
              <a:rPr lang="cs-CZ" altLang="cs-CZ" sz="3000" dirty="0">
                <a:sym typeface="Symbol" panose="05050102010706020507" pitchFamily="18" charset="2"/>
              </a:rPr>
              <a:t>) to </a:t>
            </a:r>
            <a:r>
              <a:rPr lang="cs-CZ" altLang="cs-CZ" sz="3000" dirty="0" err="1">
                <a:sym typeface="Symbol" panose="05050102010706020507" pitchFamily="18" charset="2"/>
              </a:rPr>
              <a:t>cilliated</a:t>
            </a:r>
            <a:r>
              <a:rPr lang="cs-CZ" altLang="cs-CZ" sz="3000" dirty="0">
                <a:sym typeface="Symbol" panose="05050102010706020507" pitchFamily="18" charset="2"/>
              </a:rPr>
              <a:t> </a:t>
            </a:r>
            <a:r>
              <a:rPr lang="cs-CZ" altLang="cs-CZ" sz="3000" dirty="0" err="1">
                <a:sym typeface="Symbol" panose="05050102010706020507" pitchFamily="18" charset="2"/>
              </a:rPr>
              <a:t>epithelium</a:t>
            </a:r>
            <a:r>
              <a:rPr lang="cs-CZ" altLang="cs-CZ" sz="3000" dirty="0">
                <a:sym typeface="Symbol" panose="05050102010706020507" pitchFamily="18" charset="2"/>
              </a:rPr>
              <a:t> in </a:t>
            </a:r>
            <a:r>
              <a:rPr lang="cs-CZ" altLang="cs-CZ" sz="3000" dirty="0" err="1">
                <a:sym typeface="Symbol" panose="05050102010706020507" pitchFamily="18" charset="2"/>
              </a:rPr>
              <a:t>upper</a:t>
            </a:r>
            <a:r>
              <a:rPr lang="cs-CZ" altLang="cs-CZ" sz="3000" dirty="0">
                <a:sym typeface="Symbol" panose="05050102010706020507" pitchFamily="18" charset="2"/>
              </a:rPr>
              <a:t> </a:t>
            </a:r>
            <a:r>
              <a:rPr lang="cs-CZ" altLang="cs-CZ" sz="3000" dirty="0" err="1">
                <a:sym typeface="Symbol" panose="05050102010706020507" pitchFamily="18" charset="2"/>
              </a:rPr>
              <a:t>respiratory</a:t>
            </a:r>
            <a:r>
              <a:rPr lang="cs-CZ" altLang="cs-CZ" sz="3000" dirty="0">
                <a:sym typeface="Symbol" panose="05050102010706020507" pitchFamily="18" charset="2"/>
              </a:rPr>
              <a:t> </a:t>
            </a:r>
            <a:r>
              <a:rPr lang="cs-CZ" altLang="cs-CZ" sz="3000" dirty="0" err="1">
                <a:sym typeface="Symbol" panose="05050102010706020507" pitchFamily="18" charset="2"/>
              </a:rPr>
              <a:t>tract</a:t>
            </a:r>
            <a:endParaRPr lang="cs-CZ" altLang="cs-CZ" sz="3000" dirty="0">
              <a:sym typeface="Symbol" panose="05050102010706020507" pitchFamily="18" charset="2"/>
            </a:endParaRPr>
          </a:p>
          <a:p>
            <a:r>
              <a:rPr lang="cs-CZ" altLang="cs-CZ" sz="3000" dirty="0" err="1">
                <a:sym typeface="Symbol" panose="05050102010706020507" pitchFamily="18" charset="2"/>
              </a:rPr>
              <a:t>Other</a:t>
            </a:r>
            <a:r>
              <a:rPr lang="cs-CZ" altLang="cs-CZ" sz="3000" dirty="0">
                <a:sym typeface="Symbol" panose="05050102010706020507" pitchFamily="18" charset="2"/>
              </a:rPr>
              <a:t> virulence </a:t>
            </a:r>
            <a:r>
              <a:rPr lang="cs-CZ" altLang="cs-CZ" sz="3000" dirty="0" err="1">
                <a:sym typeface="Symbol" panose="05050102010706020507" pitchFamily="18" charset="2"/>
              </a:rPr>
              <a:t>factors</a:t>
            </a:r>
            <a:r>
              <a:rPr lang="cs-CZ" altLang="cs-CZ" sz="3000" dirty="0">
                <a:sym typeface="Symbol" panose="05050102010706020507" pitchFamily="18" charset="2"/>
              </a:rPr>
              <a:t> cause </a:t>
            </a:r>
            <a:r>
              <a:rPr lang="cs-CZ" altLang="cs-CZ" sz="3000" b="1" u="sng" dirty="0">
                <a:sym typeface="Symbol" panose="05050102010706020507" pitchFamily="18" charset="2"/>
              </a:rPr>
              <a:t>toxin </a:t>
            </a:r>
            <a:r>
              <a:rPr lang="cs-CZ" altLang="cs-CZ" sz="3000" b="1" u="sng" dirty="0" err="1">
                <a:sym typeface="Symbol" panose="05050102010706020507" pitchFamily="18" charset="2"/>
              </a:rPr>
              <a:t>mediated</a:t>
            </a:r>
            <a:r>
              <a:rPr lang="cs-CZ" altLang="cs-CZ" sz="3000" b="1" u="sng" dirty="0">
                <a:sym typeface="Symbol" panose="05050102010706020507" pitchFamily="18" charset="2"/>
              </a:rPr>
              <a:t> </a:t>
            </a:r>
            <a:r>
              <a:rPr lang="cs-CZ" altLang="cs-CZ" sz="3000" b="1" u="sng" dirty="0" err="1">
                <a:sym typeface="Symbol" panose="05050102010706020507" pitchFamily="18" charset="2"/>
              </a:rPr>
              <a:t>disease</a:t>
            </a:r>
            <a:r>
              <a:rPr lang="cs-CZ" altLang="cs-CZ" sz="3000" u="sng" dirty="0">
                <a:sym typeface="Symbol" panose="05050102010706020507" pitchFamily="18" charset="2"/>
              </a:rPr>
              <a:t>:</a:t>
            </a:r>
          </a:p>
          <a:p>
            <a:r>
              <a:rPr lang="cs-CZ" altLang="cs-CZ" sz="3000" b="1" dirty="0" err="1">
                <a:sym typeface="Symbol" panose="05050102010706020507" pitchFamily="18" charset="2"/>
              </a:rPr>
              <a:t>pertussis</a:t>
            </a:r>
            <a:r>
              <a:rPr lang="cs-CZ" altLang="cs-CZ" sz="3000" b="1" dirty="0">
                <a:sym typeface="Symbol" panose="05050102010706020507" pitchFamily="18" charset="2"/>
              </a:rPr>
              <a:t> toxin</a:t>
            </a:r>
            <a:r>
              <a:rPr lang="cs-CZ" altLang="cs-CZ" sz="3000" dirty="0">
                <a:sym typeface="Symbol" panose="05050102010706020507" pitchFamily="18" charset="2"/>
              </a:rPr>
              <a:t> (PT) – </a:t>
            </a:r>
            <a:r>
              <a:rPr lang="cs-CZ" altLang="cs-CZ" sz="3000" dirty="0" err="1">
                <a:sym typeface="Symbol" panose="05050102010706020507" pitchFamily="18" charset="2"/>
              </a:rPr>
              <a:t>bicomponent</a:t>
            </a:r>
            <a:r>
              <a:rPr lang="cs-CZ" altLang="cs-CZ" sz="3000" dirty="0">
                <a:sym typeface="Symbol" panose="05050102010706020507" pitchFamily="18" charset="2"/>
              </a:rPr>
              <a:t> A-B toxin, ADP –</a:t>
            </a:r>
            <a:r>
              <a:rPr lang="cs-CZ" altLang="cs-CZ" sz="3000" dirty="0" err="1">
                <a:sym typeface="Symbol" panose="05050102010706020507" pitchFamily="18" charset="2"/>
              </a:rPr>
              <a:t>ribosylating</a:t>
            </a:r>
            <a:r>
              <a:rPr lang="cs-CZ" altLang="cs-CZ" sz="3000" dirty="0">
                <a:sym typeface="Symbol" panose="05050102010706020507" pitchFamily="18" charset="2"/>
              </a:rPr>
              <a:t> </a:t>
            </a:r>
            <a:r>
              <a:rPr lang="cs-CZ" altLang="cs-CZ" sz="3000" dirty="0" err="1">
                <a:sym typeface="Symbol" panose="05050102010706020507" pitchFamily="18" charset="2"/>
              </a:rPr>
              <a:t>activity</a:t>
            </a:r>
            <a:r>
              <a:rPr lang="cs-CZ" altLang="cs-CZ" sz="3000" dirty="0">
                <a:sym typeface="Symbol" panose="05050102010706020507" pitchFamily="18" charset="2"/>
              </a:rPr>
              <a:t> – </a:t>
            </a:r>
            <a:r>
              <a:rPr lang="cs-CZ" altLang="cs-CZ" sz="3000" dirty="0" err="1">
                <a:sym typeface="Symbol" panose="05050102010706020507" pitchFamily="18" charset="2"/>
              </a:rPr>
              <a:t>increase</a:t>
            </a:r>
            <a:r>
              <a:rPr lang="cs-CZ" altLang="cs-CZ" sz="3000" dirty="0">
                <a:sym typeface="Symbol" panose="05050102010706020507" pitchFamily="18" charset="2"/>
              </a:rPr>
              <a:t> </a:t>
            </a:r>
            <a:r>
              <a:rPr lang="cs-CZ" altLang="cs-CZ" sz="3000" dirty="0" err="1">
                <a:sym typeface="Symbol" panose="05050102010706020507" pitchFamily="18" charset="2"/>
              </a:rPr>
              <a:t>cAMP</a:t>
            </a:r>
            <a:r>
              <a:rPr lang="cs-CZ" altLang="cs-CZ" sz="3000" dirty="0">
                <a:sym typeface="Symbol" panose="05050102010706020507" pitchFamily="18" charset="2"/>
              </a:rPr>
              <a:t> and </a:t>
            </a:r>
            <a:r>
              <a:rPr lang="cs-CZ" altLang="cs-CZ" sz="3000" b="1" dirty="0" err="1">
                <a:sym typeface="Symbol" panose="05050102010706020507" pitchFamily="18" charset="2"/>
              </a:rPr>
              <a:t>respiratory</a:t>
            </a:r>
            <a:r>
              <a:rPr lang="cs-CZ" altLang="cs-CZ" sz="3000" b="1" dirty="0">
                <a:sym typeface="Symbol" panose="05050102010706020507" pitchFamily="18" charset="2"/>
              </a:rPr>
              <a:t> </a:t>
            </a:r>
            <a:r>
              <a:rPr lang="cs-CZ" altLang="cs-CZ" sz="3000" b="1" dirty="0" err="1">
                <a:sym typeface="Symbol" panose="05050102010706020507" pitchFamily="18" charset="2"/>
              </a:rPr>
              <a:t>secretions</a:t>
            </a:r>
            <a:r>
              <a:rPr lang="cs-CZ" altLang="cs-CZ" sz="3000" dirty="0">
                <a:sym typeface="Symbol" panose="05050102010706020507" pitchFamily="18" charset="2"/>
              </a:rPr>
              <a:t> and </a:t>
            </a:r>
            <a:r>
              <a:rPr lang="cs-CZ" altLang="cs-CZ" sz="3000" b="1" dirty="0" err="1">
                <a:sym typeface="Symbol" panose="05050102010706020507" pitchFamily="18" charset="2"/>
              </a:rPr>
              <a:t>mucus</a:t>
            </a:r>
            <a:r>
              <a:rPr lang="cs-CZ" altLang="cs-CZ" sz="3000" b="1" dirty="0">
                <a:sym typeface="Symbol" panose="05050102010706020507" pitchFamily="18" charset="2"/>
              </a:rPr>
              <a:t> </a:t>
            </a:r>
            <a:r>
              <a:rPr lang="cs-CZ" altLang="cs-CZ" sz="3000" b="1" dirty="0" err="1">
                <a:sym typeface="Symbol" panose="05050102010706020507" pitchFamily="18" charset="2"/>
              </a:rPr>
              <a:t>production</a:t>
            </a:r>
            <a:endParaRPr lang="cs-CZ" altLang="cs-CZ" sz="3000" b="1" dirty="0">
              <a:sym typeface="Symbol" panose="05050102010706020507" pitchFamily="18" charset="2"/>
            </a:endParaRPr>
          </a:p>
          <a:p>
            <a:r>
              <a:rPr lang="cs-CZ" altLang="cs-CZ" sz="3000" b="1" dirty="0" err="1">
                <a:sym typeface="Symbol" panose="05050102010706020507" pitchFamily="18" charset="2"/>
              </a:rPr>
              <a:t>adenylate</a:t>
            </a:r>
            <a:r>
              <a:rPr lang="cs-CZ" altLang="cs-CZ" sz="3000" b="1" dirty="0">
                <a:sym typeface="Symbol" panose="05050102010706020507" pitchFamily="18" charset="2"/>
              </a:rPr>
              <a:t> </a:t>
            </a:r>
            <a:r>
              <a:rPr lang="cs-CZ" altLang="cs-CZ" sz="3000" b="1" dirty="0" err="1">
                <a:sym typeface="Symbol" panose="05050102010706020507" pitchFamily="18" charset="2"/>
              </a:rPr>
              <a:t>cyclase</a:t>
            </a:r>
            <a:r>
              <a:rPr lang="cs-CZ" altLang="cs-CZ" sz="3000" b="1" dirty="0">
                <a:sym typeface="Symbol" panose="05050102010706020507" pitchFamily="18" charset="2"/>
              </a:rPr>
              <a:t> toxin</a:t>
            </a:r>
            <a:r>
              <a:rPr lang="cs-CZ" altLang="cs-CZ" sz="3000" dirty="0">
                <a:sym typeface="Symbol" panose="05050102010706020507" pitchFamily="18" charset="2"/>
              </a:rPr>
              <a:t> - </a:t>
            </a:r>
            <a:r>
              <a:rPr lang="cs-CZ" altLang="cs-CZ" sz="3000" dirty="0" err="1">
                <a:sym typeface="Symbol" panose="05050102010706020507" pitchFamily="18" charset="2"/>
              </a:rPr>
              <a:t>bicomponent</a:t>
            </a:r>
            <a:r>
              <a:rPr lang="cs-CZ" altLang="cs-CZ" sz="3000" dirty="0">
                <a:sym typeface="Symbol" panose="05050102010706020507" pitchFamily="18" charset="2"/>
              </a:rPr>
              <a:t> A-B toxin, </a:t>
            </a:r>
            <a:r>
              <a:rPr lang="cs-CZ" altLang="cs-CZ" sz="3000" b="1" dirty="0" err="1">
                <a:sym typeface="Symbol" panose="05050102010706020507" pitchFamily="18" charset="2"/>
              </a:rPr>
              <a:t>increases</a:t>
            </a:r>
            <a:r>
              <a:rPr lang="cs-CZ" altLang="cs-CZ" sz="3000" b="1" dirty="0">
                <a:sym typeface="Symbol" panose="05050102010706020507" pitchFamily="18" charset="2"/>
              </a:rPr>
              <a:t> </a:t>
            </a:r>
            <a:r>
              <a:rPr lang="cs-CZ" altLang="cs-CZ" sz="3000" b="1" dirty="0" err="1">
                <a:sym typeface="Symbol" panose="05050102010706020507" pitchFamily="18" charset="2"/>
              </a:rPr>
              <a:t>cAMP</a:t>
            </a:r>
            <a:r>
              <a:rPr lang="cs-CZ" altLang="cs-CZ" sz="3000" b="1" dirty="0">
                <a:sym typeface="Symbol" panose="05050102010706020507" pitchFamily="18" charset="2"/>
              </a:rPr>
              <a:t> </a:t>
            </a:r>
            <a:r>
              <a:rPr lang="cs-CZ" altLang="cs-CZ" sz="3000" dirty="0">
                <a:sym typeface="Symbol" panose="05050102010706020507" pitchFamily="18" charset="2"/>
              </a:rPr>
              <a:t>(as PT </a:t>
            </a:r>
            <a:r>
              <a:rPr lang="cs-CZ" altLang="cs-CZ" sz="3000" dirty="0" err="1">
                <a:sym typeface="Symbol" panose="05050102010706020507" pitchFamily="18" charset="2"/>
              </a:rPr>
              <a:t>does</a:t>
            </a:r>
            <a:r>
              <a:rPr lang="cs-CZ" altLang="cs-CZ" sz="3000" dirty="0">
                <a:sym typeface="Symbol" panose="05050102010706020507" pitchFamily="18" charset="2"/>
              </a:rPr>
              <a:t>), </a:t>
            </a:r>
            <a:r>
              <a:rPr lang="cs-CZ" altLang="cs-CZ" sz="3000" dirty="0" err="1">
                <a:sym typeface="Symbol" panose="05050102010706020507" pitchFamily="18" charset="2"/>
              </a:rPr>
              <a:t>inhibits</a:t>
            </a:r>
            <a:r>
              <a:rPr lang="cs-CZ" altLang="cs-CZ" sz="3000" dirty="0">
                <a:sym typeface="Symbol" panose="05050102010706020507" pitchFamily="18" charset="2"/>
              </a:rPr>
              <a:t> </a:t>
            </a:r>
            <a:r>
              <a:rPr lang="cs-CZ" altLang="cs-CZ" sz="3000" dirty="0" err="1">
                <a:sym typeface="Symbol" panose="05050102010706020507" pitchFamily="18" charset="2"/>
              </a:rPr>
              <a:t>leucocyte</a:t>
            </a:r>
            <a:r>
              <a:rPr lang="cs-CZ" altLang="cs-CZ" sz="3000" dirty="0">
                <a:sym typeface="Symbol" panose="05050102010706020507" pitchFamily="18" charset="2"/>
              </a:rPr>
              <a:t> </a:t>
            </a:r>
            <a:r>
              <a:rPr lang="cs-CZ" altLang="cs-CZ" sz="3000" dirty="0" err="1">
                <a:sym typeface="Symbol" panose="05050102010706020507" pitchFamily="18" charset="2"/>
              </a:rPr>
              <a:t>chemotaxis</a:t>
            </a:r>
            <a:r>
              <a:rPr lang="cs-CZ" altLang="cs-CZ" sz="3000" dirty="0">
                <a:sym typeface="Symbol" panose="05050102010706020507" pitchFamily="18" charset="2"/>
              </a:rPr>
              <a:t>, </a:t>
            </a:r>
            <a:r>
              <a:rPr lang="cs-CZ" altLang="cs-CZ" sz="3000" dirty="0" err="1">
                <a:sym typeface="Symbol" panose="05050102010706020507" pitchFamily="18" charset="2"/>
              </a:rPr>
              <a:t>phagocytosis</a:t>
            </a:r>
            <a:r>
              <a:rPr lang="cs-CZ" altLang="cs-CZ" sz="3000" dirty="0">
                <a:sym typeface="Symbol" panose="05050102010706020507" pitchFamily="18" charset="2"/>
              </a:rPr>
              <a:t> and </a:t>
            </a:r>
            <a:r>
              <a:rPr lang="cs-CZ" altLang="cs-CZ" sz="3000" dirty="0" err="1">
                <a:sym typeface="Symbol" panose="05050102010706020507" pitchFamily="18" charset="2"/>
              </a:rPr>
              <a:t>killing</a:t>
            </a:r>
            <a:r>
              <a:rPr lang="cs-CZ" altLang="cs-CZ" sz="3000" dirty="0">
                <a:sym typeface="Symbol" panose="05050102010706020507" pitchFamily="18" charset="2"/>
              </a:rPr>
              <a:t>)</a:t>
            </a:r>
          </a:p>
          <a:p>
            <a:r>
              <a:rPr lang="cs-CZ" altLang="cs-CZ" sz="3000" b="1" dirty="0" err="1">
                <a:sym typeface="Symbol" panose="05050102010706020507" pitchFamily="18" charset="2"/>
              </a:rPr>
              <a:t>dermonecrotic</a:t>
            </a:r>
            <a:r>
              <a:rPr lang="cs-CZ" altLang="cs-CZ" sz="3000" b="1" dirty="0">
                <a:sym typeface="Symbol" panose="05050102010706020507" pitchFamily="18" charset="2"/>
              </a:rPr>
              <a:t> toxin</a:t>
            </a:r>
            <a:r>
              <a:rPr lang="cs-CZ" altLang="cs-CZ" sz="3000" dirty="0">
                <a:sym typeface="Symbol" panose="05050102010706020507" pitchFamily="18" charset="2"/>
              </a:rPr>
              <a:t> – </a:t>
            </a:r>
            <a:r>
              <a:rPr lang="cs-CZ" altLang="cs-CZ" sz="3000" dirty="0" err="1">
                <a:sym typeface="Symbol" panose="05050102010706020507" pitchFamily="18" charset="2"/>
              </a:rPr>
              <a:t>vasoconstriction</a:t>
            </a:r>
            <a:r>
              <a:rPr lang="cs-CZ" altLang="cs-CZ" sz="3000" dirty="0">
                <a:sym typeface="Symbol" panose="05050102010706020507" pitchFamily="18" charset="2"/>
              </a:rPr>
              <a:t> and </a:t>
            </a:r>
            <a:r>
              <a:rPr lang="cs-CZ" altLang="cs-CZ" sz="3000" dirty="0" err="1">
                <a:sym typeface="Symbol" panose="05050102010706020507" pitchFamily="18" charset="2"/>
              </a:rPr>
              <a:t>ischemic</a:t>
            </a:r>
            <a:r>
              <a:rPr lang="cs-CZ" altLang="cs-CZ" sz="3000" dirty="0">
                <a:sym typeface="Symbol" panose="05050102010706020507" pitchFamily="18" charset="2"/>
              </a:rPr>
              <a:t> </a:t>
            </a:r>
            <a:r>
              <a:rPr lang="cs-CZ" altLang="cs-CZ" sz="3000" dirty="0" err="1">
                <a:sym typeface="Symbol" panose="05050102010706020507" pitchFamily="18" charset="2"/>
              </a:rPr>
              <a:t>necrosis</a:t>
            </a:r>
            <a:endParaRPr lang="cs-CZ" altLang="cs-CZ" sz="3000" dirty="0">
              <a:sym typeface="Symbol" panose="05050102010706020507" pitchFamily="18" charset="2"/>
            </a:endParaRPr>
          </a:p>
          <a:p>
            <a:r>
              <a:rPr lang="cs-CZ" altLang="cs-CZ" sz="3000" b="1" dirty="0" err="1">
                <a:sym typeface="Symbol" panose="05050102010706020507" pitchFamily="18" charset="2"/>
              </a:rPr>
              <a:t>tracheal</a:t>
            </a:r>
            <a:r>
              <a:rPr lang="cs-CZ" altLang="cs-CZ" sz="3000" b="1" dirty="0">
                <a:sym typeface="Symbol" panose="05050102010706020507" pitchFamily="18" charset="2"/>
              </a:rPr>
              <a:t> toxin</a:t>
            </a:r>
            <a:r>
              <a:rPr lang="cs-CZ" altLang="cs-CZ" sz="3000" dirty="0">
                <a:sym typeface="Symbol" panose="05050102010706020507" pitchFamily="18" charset="2"/>
              </a:rPr>
              <a:t> – </a:t>
            </a:r>
            <a:r>
              <a:rPr lang="cs-CZ" altLang="cs-CZ" sz="3000" dirty="0" err="1">
                <a:sym typeface="Symbol" panose="05050102010706020507" pitchFamily="18" charset="2"/>
              </a:rPr>
              <a:t>inhibits</a:t>
            </a:r>
            <a:r>
              <a:rPr lang="cs-CZ" altLang="cs-CZ" sz="3000" dirty="0">
                <a:sym typeface="Symbol" panose="05050102010706020507" pitchFamily="18" charset="2"/>
              </a:rPr>
              <a:t> </a:t>
            </a:r>
            <a:r>
              <a:rPr lang="cs-CZ" altLang="cs-CZ" sz="3000" dirty="0" err="1">
                <a:sym typeface="Symbol" panose="05050102010706020507" pitchFamily="18" charset="2"/>
              </a:rPr>
              <a:t>cilia</a:t>
            </a:r>
            <a:r>
              <a:rPr lang="cs-CZ" altLang="cs-CZ" sz="3000" dirty="0">
                <a:sym typeface="Symbol" panose="05050102010706020507" pitchFamily="18" charset="2"/>
              </a:rPr>
              <a:t> </a:t>
            </a:r>
            <a:r>
              <a:rPr lang="cs-CZ" altLang="cs-CZ" sz="3000" dirty="0" err="1">
                <a:sym typeface="Symbol" panose="05050102010706020507" pitchFamily="18" charset="2"/>
              </a:rPr>
              <a:t>movement</a:t>
            </a:r>
            <a:r>
              <a:rPr lang="cs-CZ" altLang="cs-CZ" sz="3000" dirty="0">
                <a:sym typeface="Symbol" panose="05050102010706020507" pitchFamily="18" charset="2"/>
              </a:rPr>
              <a:t> and </a:t>
            </a:r>
            <a:r>
              <a:rPr lang="cs-CZ" altLang="cs-CZ" sz="3000" dirty="0" err="1">
                <a:sym typeface="Symbol" panose="05050102010706020507" pitchFamily="18" charset="2"/>
              </a:rPr>
              <a:t>regeneration</a:t>
            </a:r>
            <a:r>
              <a:rPr lang="cs-CZ" altLang="cs-CZ" sz="3000" dirty="0">
                <a:sym typeface="Symbol" panose="05050102010706020507" pitchFamily="18" charset="2"/>
              </a:rPr>
              <a:t> </a:t>
            </a:r>
            <a:r>
              <a:rPr lang="cs-CZ" altLang="cs-CZ" sz="3000" dirty="0" err="1">
                <a:sym typeface="Symbol" panose="05050102010706020507" pitchFamily="18" charset="2"/>
              </a:rPr>
              <a:t>of</a:t>
            </a:r>
            <a:r>
              <a:rPr lang="cs-CZ" altLang="cs-CZ" sz="3000" dirty="0">
                <a:sym typeface="Symbol" panose="05050102010706020507" pitchFamily="18" charset="2"/>
              </a:rPr>
              <a:t> </a:t>
            </a:r>
            <a:r>
              <a:rPr lang="cs-CZ" altLang="cs-CZ" sz="3000" dirty="0" err="1">
                <a:sym typeface="Symbol" panose="05050102010706020507" pitchFamily="18" charset="2"/>
              </a:rPr>
              <a:t>damaged</a:t>
            </a:r>
            <a:r>
              <a:rPr lang="cs-CZ" altLang="cs-CZ" sz="3000" dirty="0">
                <a:sym typeface="Symbol" panose="05050102010706020507" pitchFamily="18" charset="2"/>
              </a:rPr>
              <a:t> </a:t>
            </a:r>
            <a:r>
              <a:rPr lang="cs-CZ" altLang="cs-CZ" sz="3000" dirty="0" err="1">
                <a:sym typeface="Symbol" panose="05050102010706020507" pitchFamily="18" charset="2"/>
              </a:rPr>
              <a:t>cells</a:t>
            </a:r>
            <a:endParaRPr lang="cs-CZ" altLang="cs-CZ" sz="3000" dirty="0">
              <a:sym typeface="Symbol" panose="05050102010706020507" pitchFamily="18" charset="2"/>
            </a:endParaRPr>
          </a:p>
          <a:p>
            <a:endParaRPr lang="cs-CZ" altLang="cs-CZ" sz="3000" dirty="0">
              <a:sym typeface="Symbol" panose="05050102010706020507" pitchFamily="18" charset="2"/>
            </a:endParaRPr>
          </a:p>
          <a:p>
            <a:endParaRPr lang="cs-CZ" altLang="cs-CZ" sz="3000" dirty="0">
              <a:sym typeface="Symbol" panose="05050102010706020507" pitchFamily="18" charset="2"/>
            </a:endParaRPr>
          </a:p>
        </p:txBody>
      </p:sp>
      <p:sp>
        <p:nvSpPr>
          <p:cNvPr id="96259" name="Text Box 3"/>
          <p:cNvSpPr txBox="1">
            <a:spLocks noChangeArrowheads="1"/>
          </p:cNvSpPr>
          <p:nvPr/>
        </p:nvSpPr>
        <p:spPr bwMode="auto">
          <a:xfrm>
            <a:off x="553915" y="112713"/>
            <a:ext cx="11034347" cy="588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cs-CZ" altLang="cs-CZ" sz="3200"/>
              <a:t>S</a:t>
            </a:r>
            <a:r>
              <a:rPr lang="en-US" altLang="cs-CZ" sz="3200"/>
              <a:t>tructure</a:t>
            </a:r>
            <a:r>
              <a:rPr lang="cs-CZ" altLang="cs-CZ" sz="3200"/>
              <a:t> and pathogenesis</a:t>
            </a:r>
          </a:p>
        </p:txBody>
      </p:sp>
      <p:pic>
        <p:nvPicPr>
          <p:cNvPr id="2"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3048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TotalTime>
  <Words>4127</Words>
  <Application>Microsoft Office PowerPoint</Application>
  <PresentationFormat>Širokoúhlá obrazovka</PresentationFormat>
  <Paragraphs>220</Paragraphs>
  <Slides>36</Slides>
  <Notes>25</Notes>
  <HiddenSlides>0</HiddenSlides>
  <MMClips>35</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36</vt:i4>
      </vt:variant>
    </vt:vector>
  </HeadingPairs>
  <TitlesOfParts>
    <vt:vector size="42" baseType="lpstr">
      <vt:lpstr>Arial</vt:lpstr>
      <vt:lpstr>Calibri</vt:lpstr>
      <vt:lpstr>Calibri Light</vt:lpstr>
      <vt:lpstr>Symbol</vt:lpstr>
      <vt:lpstr>Verdana</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Legionella pneumophila</vt:lpstr>
      <vt:lpstr>Legionella pneumophila</vt:lpstr>
      <vt:lpstr>Prezentace aplikace PowerPoint</vt:lpstr>
      <vt:lpstr>Legionella pneumophila</vt:lpstr>
      <vt:lpstr>Legionella pneumophila -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Oto Melter 2721f</dc:creator>
  <cp:lastModifiedBy>Oto Melter 46187</cp:lastModifiedBy>
  <cp:revision>52</cp:revision>
  <dcterms:created xsi:type="dcterms:W3CDTF">2023-04-18T13:20:21Z</dcterms:created>
  <dcterms:modified xsi:type="dcterms:W3CDTF">2024-05-02T09:19:47Z</dcterms:modified>
</cp:coreProperties>
</file>