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77" r:id="rId6"/>
    <p:sldId id="278" r:id="rId7"/>
    <p:sldId id="280" r:id="rId8"/>
    <p:sldId id="281" r:id="rId9"/>
    <p:sldId id="279" r:id="rId10"/>
    <p:sldId id="260" r:id="rId11"/>
    <p:sldId id="291" r:id="rId12"/>
    <p:sldId id="292" r:id="rId13"/>
    <p:sldId id="293" r:id="rId14"/>
    <p:sldId id="294" r:id="rId15"/>
    <p:sldId id="296" r:id="rId16"/>
    <p:sldId id="295" r:id="rId17"/>
    <p:sldId id="282" r:id="rId18"/>
    <p:sldId id="283" r:id="rId19"/>
    <p:sldId id="259" r:id="rId20"/>
    <p:sldId id="285" r:id="rId21"/>
    <p:sldId id="286" r:id="rId22"/>
    <p:sldId id="287" r:id="rId23"/>
    <p:sldId id="288" r:id="rId24"/>
    <p:sldId id="289" r:id="rId25"/>
    <p:sldId id="297" r:id="rId26"/>
    <p:sldId id="290" r:id="rId27"/>
    <p:sldId id="29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Nezávislost Latinské Ameriky a její fragmentace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Příčiny, průběh a Bolívarovy nápady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885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Británie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Industrializace</a:t>
            </a:r>
          </a:p>
          <a:p>
            <a:r>
              <a:rPr lang="cs-CZ" dirty="0"/>
              <a:t>Kontinentální blokáda</a:t>
            </a:r>
          </a:p>
          <a:p>
            <a:r>
              <a:rPr lang="cs-CZ" dirty="0"/>
              <a:t>Volný obchod</a:t>
            </a:r>
          </a:p>
          <a:p>
            <a:r>
              <a:rPr lang="cs-CZ" dirty="0"/>
              <a:t>Ekonomický vliv</a:t>
            </a:r>
          </a:p>
          <a:p>
            <a:r>
              <a:rPr lang="cs-CZ" dirty="0"/>
              <a:t>Podpora nezávislosti</a:t>
            </a:r>
            <a:endParaRPr lang="en-US" dirty="0"/>
          </a:p>
          <a:p>
            <a:r>
              <a:rPr lang="cs-CZ" dirty="0"/>
              <a:t>George </a:t>
            </a:r>
            <a:r>
              <a:rPr lang="cs-CZ" dirty="0" err="1"/>
              <a:t>Canning</a:t>
            </a:r>
            <a:endParaRPr lang="cs-CZ" dirty="0"/>
          </a:p>
          <a:p>
            <a:r>
              <a:rPr lang="cs-CZ" dirty="0"/>
              <a:t>Podpora liberálů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17" y="2249487"/>
            <a:ext cx="7166883" cy="42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fáze revoluce (1810-1815)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Tři revoluční centra – Buenos Aires, Venezuela, Mexiko</a:t>
            </a:r>
          </a:p>
          <a:p>
            <a:r>
              <a:rPr lang="cs-CZ" dirty="0"/>
              <a:t>Buenos Aires – 1809 Mariano </a:t>
            </a:r>
            <a:r>
              <a:rPr lang="cs-CZ" dirty="0" err="1"/>
              <a:t>Moreno</a:t>
            </a:r>
            <a:r>
              <a:rPr lang="cs-CZ" dirty="0"/>
              <a:t> a volný obchod</a:t>
            </a:r>
          </a:p>
          <a:p>
            <a:r>
              <a:rPr lang="cs-CZ" dirty="0"/>
              <a:t>1810 – prozatímní junta Provincií La Plata – vládne za krále</a:t>
            </a:r>
          </a:p>
          <a:p>
            <a:r>
              <a:rPr lang="cs-CZ" dirty="0"/>
              <a:t>Venezuela – 1810 sesazení generálního kapitána, vládnou bohatí kreolové ve jménu krále – </a:t>
            </a:r>
            <a:r>
              <a:rPr lang="cs-CZ" dirty="0" err="1"/>
              <a:t>Simón</a:t>
            </a:r>
            <a:r>
              <a:rPr lang="cs-CZ" dirty="0"/>
              <a:t> Bolívar (1783-1830) ale naléhal na nezávislost – 1811</a:t>
            </a:r>
          </a:p>
          <a:p>
            <a:r>
              <a:rPr lang="cs-CZ" dirty="0"/>
              <a:t>Španělsko poslalo vojáky a porazili </a:t>
            </a:r>
            <a:r>
              <a:rPr lang="cs-CZ" dirty="0" err="1"/>
              <a:t>Mirandu</a:t>
            </a:r>
            <a:r>
              <a:rPr lang="cs-CZ" dirty="0"/>
              <a:t> s Bolívarem, 1814 kreolové přestali válčit a </a:t>
            </a:r>
            <a:r>
              <a:rPr lang="cs-CZ" dirty="0" err="1"/>
              <a:t>Miranda</a:t>
            </a:r>
            <a:r>
              <a:rPr lang="cs-CZ" dirty="0"/>
              <a:t> zatčen, Bolívar utekl na Jamajku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29" y="104185"/>
            <a:ext cx="24460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Mexiko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11052"/>
            <a:ext cx="8301993" cy="35801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Mexiko – 1810 – Miguel Hidalgo a </a:t>
            </a:r>
            <a:r>
              <a:rPr lang="cs-CZ" dirty="0" err="1"/>
              <a:t>Grito</a:t>
            </a:r>
            <a:r>
              <a:rPr lang="cs-CZ" dirty="0"/>
              <a:t> de Dolores – mesticové a Indiáni – </a:t>
            </a:r>
            <a:r>
              <a:rPr lang="cs-CZ" dirty="0" err="1"/>
              <a:t>Guanajuato</a:t>
            </a:r>
            <a:r>
              <a:rPr lang="cs-CZ" dirty="0"/>
              <a:t> – </a:t>
            </a:r>
            <a:r>
              <a:rPr lang="cs-CZ" dirty="0" err="1"/>
              <a:t>Pípila</a:t>
            </a:r>
            <a:r>
              <a:rPr lang="cs-CZ" dirty="0"/>
              <a:t>. Táhne na </a:t>
            </a:r>
            <a:r>
              <a:rPr lang="cs-CZ" dirty="0" err="1"/>
              <a:t>Mexico</a:t>
            </a:r>
            <a:r>
              <a:rPr lang="cs-CZ" dirty="0"/>
              <a:t> City, ale místo pokusu o dobytí se odvrátil na sever, kde zajat a popraven 1811</a:t>
            </a:r>
          </a:p>
          <a:p>
            <a:r>
              <a:rPr lang="cs-CZ" dirty="0"/>
              <a:t>José Maria </a:t>
            </a:r>
            <a:r>
              <a:rPr lang="cs-CZ" dirty="0" err="1"/>
              <a:t>Morelos</a:t>
            </a:r>
            <a:r>
              <a:rPr lang="cs-CZ" dirty="0"/>
              <a:t> – 1813 nezávislost na Španělsku – kongres v </a:t>
            </a:r>
            <a:r>
              <a:rPr lang="cs-CZ" dirty="0" err="1"/>
              <a:t>Chipalcingu</a:t>
            </a:r>
            <a:r>
              <a:rPr lang="cs-CZ" dirty="0"/>
              <a:t> – konec otroctví, katolictví zůstalo, nepřímé volby legislatury a v čele slabá tříčlenná junta, nešťastné dobývání </a:t>
            </a:r>
            <a:r>
              <a:rPr lang="cs-CZ" dirty="0" err="1"/>
              <a:t>Acapulca</a:t>
            </a:r>
            <a:endParaRPr lang="cs-CZ" dirty="0"/>
          </a:p>
          <a:p>
            <a:r>
              <a:rPr lang="cs-CZ" dirty="0"/>
              <a:t>Augustín de </a:t>
            </a:r>
            <a:r>
              <a:rPr lang="cs-CZ" dirty="0" err="1"/>
              <a:t>Itúrbide</a:t>
            </a:r>
            <a:r>
              <a:rPr lang="cs-CZ" dirty="0"/>
              <a:t> je porazil 1815 a návrat krále</a:t>
            </a:r>
          </a:p>
          <a:p>
            <a:r>
              <a:rPr lang="cs-CZ" dirty="0"/>
              <a:t>Proč neuspěli – nejednotnost a společenská fragmentace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52" y="0"/>
            <a:ext cx="3333244" cy="22110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82" y="1293888"/>
            <a:ext cx="2869518" cy="42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fáze (1815-1826)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160573"/>
            <a:ext cx="6821488" cy="393273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1816 Bolívar zpátky a tentokrát širší podpora</a:t>
            </a:r>
          </a:p>
          <a:p>
            <a:r>
              <a:rPr lang="cs-CZ" dirty="0"/>
              <a:t>José Antonio </a:t>
            </a:r>
            <a:r>
              <a:rPr lang="cs-CZ" dirty="0" err="1"/>
              <a:t>Paéz</a:t>
            </a:r>
            <a:r>
              <a:rPr lang="cs-CZ" dirty="0"/>
              <a:t> a </a:t>
            </a:r>
            <a:r>
              <a:rPr lang="cs-CZ" dirty="0" err="1"/>
              <a:t>llaneros</a:t>
            </a:r>
            <a:r>
              <a:rPr lang="cs-CZ" dirty="0"/>
              <a:t> a po třech letech kontrolují Venezuelu – pak Kolumbie a na jih</a:t>
            </a:r>
          </a:p>
          <a:p>
            <a:r>
              <a:rPr lang="cs-CZ" dirty="0"/>
              <a:t>José de San </a:t>
            </a:r>
            <a:r>
              <a:rPr lang="cs-CZ" dirty="0" err="1"/>
              <a:t>Martín</a:t>
            </a:r>
            <a:r>
              <a:rPr lang="cs-CZ" dirty="0"/>
              <a:t> zase vyráží do Chile 1817 – bitva u </a:t>
            </a:r>
            <a:r>
              <a:rPr lang="cs-CZ" dirty="0" err="1"/>
              <a:t>Chacabuco</a:t>
            </a:r>
            <a:endParaRPr lang="cs-CZ" dirty="0"/>
          </a:p>
          <a:p>
            <a:r>
              <a:rPr lang="cs-CZ" dirty="0"/>
              <a:t>Do Limy byl pozván po znovuzavedení ústavy z Cádizu Ferdinandem a Peru nezávislé 1821</a:t>
            </a:r>
          </a:p>
          <a:p>
            <a:r>
              <a:rPr lang="cs-CZ" dirty="0"/>
              <a:t>Schůzka mezi oběma v </a:t>
            </a:r>
            <a:r>
              <a:rPr lang="cs-CZ" dirty="0" err="1"/>
              <a:t>Guyaquilu</a:t>
            </a:r>
            <a:r>
              <a:rPr lang="cs-CZ" dirty="0"/>
              <a:t> – 1822</a:t>
            </a:r>
          </a:p>
          <a:p>
            <a:r>
              <a:rPr lang="cs-CZ" dirty="0"/>
              <a:t>1824 </a:t>
            </a:r>
            <a:r>
              <a:rPr lang="cs-CZ" dirty="0" err="1"/>
              <a:t>Ayacucho</a:t>
            </a:r>
            <a:endParaRPr lang="cs-CZ" dirty="0"/>
          </a:p>
          <a:p>
            <a:r>
              <a:rPr lang="cs-CZ" dirty="0"/>
              <a:t>1825 osvobozena Bolívie, 1826 </a:t>
            </a:r>
            <a:r>
              <a:rPr lang="cs-CZ" dirty="0" err="1"/>
              <a:t>Callao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24" y="0"/>
            <a:ext cx="3054743" cy="30547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82" y="2864816"/>
            <a:ext cx="2970468" cy="35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6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Mexiko v Druhé fázi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168665"/>
            <a:ext cx="7169108" cy="3622536"/>
          </a:xfrm>
        </p:spPr>
        <p:txBody>
          <a:bodyPr>
            <a:normAutofit fontScale="92500"/>
          </a:bodyPr>
          <a:lstStyle/>
          <a:p>
            <a:r>
              <a:rPr lang="cs-CZ" dirty="0"/>
              <a:t>Augustín de </a:t>
            </a:r>
            <a:r>
              <a:rPr lang="cs-CZ" dirty="0" err="1"/>
              <a:t>Itúrbide</a:t>
            </a:r>
            <a:r>
              <a:rPr lang="cs-CZ" dirty="0"/>
              <a:t> – porazil </a:t>
            </a:r>
            <a:r>
              <a:rPr lang="cs-CZ" dirty="0" err="1"/>
              <a:t>Morelose</a:t>
            </a:r>
            <a:r>
              <a:rPr lang="cs-CZ" dirty="0"/>
              <a:t>, ale v roce 1821 měl zaútočit proti povstalcům </a:t>
            </a:r>
            <a:r>
              <a:rPr lang="cs-CZ" dirty="0" err="1"/>
              <a:t>Vicente</a:t>
            </a:r>
            <a:r>
              <a:rPr lang="cs-CZ" dirty="0"/>
              <a:t> </a:t>
            </a:r>
            <a:r>
              <a:rPr lang="cs-CZ" dirty="0" err="1"/>
              <a:t>Guerrera</a:t>
            </a:r>
            <a:r>
              <a:rPr lang="cs-CZ" dirty="0"/>
              <a:t>, ale spojil se s nimi kvůli liberální ústavě</a:t>
            </a:r>
          </a:p>
          <a:p>
            <a:r>
              <a:rPr lang="cs-CZ" dirty="0"/>
              <a:t>Plán z </a:t>
            </a:r>
            <a:r>
              <a:rPr lang="cs-CZ" dirty="0" err="1"/>
              <a:t>Igualy</a:t>
            </a:r>
            <a:r>
              <a:rPr lang="cs-CZ" dirty="0"/>
              <a:t> – tři garance: konstituční monarchie, katolictví, spolupráce Španělů a kreolů – náboženství, nezávislost, unie</a:t>
            </a:r>
          </a:p>
          <a:p>
            <a:r>
              <a:rPr lang="en-US" dirty="0"/>
              <a:t>Juan </a:t>
            </a:r>
            <a:r>
              <a:rPr lang="en-US" dirty="0" err="1"/>
              <a:t>O'Donojú</a:t>
            </a:r>
            <a:r>
              <a:rPr lang="en-US" dirty="0"/>
              <a:t> </a:t>
            </a:r>
            <a:r>
              <a:rPr lang="cs-CZ" dirty="0"/>
              <a:t>podepsal dohodu z </a:t>
            </a:r>
            <a:r>
              <a:rPr lang="en-US" dirty="0" err="1"/>
              <a:t>Córdob</a:t>
            </a:r>
            <a:r>
              <a:rPr lang="cs-CZ" dirty="0"/>
              <a:t>y 1821</a:t>
            </a:r>
          </a:p>
          <a:p>
            <a:r>
              <a:rPr lang="cs-CZ" dirty="0" err="1"/>
              <a:t>Itúrbide</a:t>
            </a:r>
            <a:r>
              <a:rPr lang="cs-CZ" dirty="0"/>
              <a:t> se stal císařem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52" y="945757"/>
            <a:ext cx="3817148" cy="47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8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Brazilská nezávislost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09126"/>
            <a:ext cx="7395685" cy="35820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Jiný průběh, mnohem bohatší než Portugalsko</a:t>
            </a:r>
          </a:p>
          <a:p>
            <a:r>
              <a:rPr lang="cs-CZ" dirty="0"/>
              <a:t>1807 – útěk královského dvora do Brazílie díky Britům</a:t>
            </a:r>
          </a:p>
          <a:p>
            <a:r>
              <a:rPr lang="cs-CZ" dirty="0"/>
              <a:t>Jan VI otevřel Brazílii obchodu – využila Británie</a:t>
            </a:r>
          </a:p>
          <a:p>
            <a:r>
              <a:rPr lang="cs-CZ" dirty="0"/>
              <a:t>Vytváření institucí v Riu – knihovna, muzeum, botanická zahrada</a:t>
            </a:r>
          </a:p>
          <a:p>
            <a:r>
              <a:rPr lang="cs-CZ" dirty="0"/>
              <a:t>Snaha o emigraci o průmysl, ale chyběl kapitál, technologie i znalosti</a:t>
            </a:r>
          </a:p>
          <a:p>
            <a:r>
              <a:rPr lang="cs-CZ" dirty="0"/>
              <a:t>1808 – </a:t>
            </a:r>
            <a:r>
              <a:rPr lang="cs-CZ" dirty="0" err="1"/>
              <a:t>Cortes</a:t>
            </a:r>
            <a:r>
              <a:rPr lang="cs-CZ" dirty="0"/>
              <a:t> </a:t>
            </a:r>
            <a:r>
              <a:rPr lang="cs-CZ" dirty="0" err="1"/>
              <a:t>Gerais</a:t>
            </a:r>
            <a:r>
              <a:rPr lang="cs-CZ" dirty="0"/>
              <a:t> v Lisabonu – liberálové chtěli návrat</a:t>
            </a:r>
          </a:p>
          <a:p>
            <a:r>
              <a:rPr lang="cs-CZ" dirty="0"/>
              <a:t>Jan se vrátil, ale nechal syna v Riu a ten 1822 svolal konstituční sněm</a:t>
            </a:r>
          </a:p>
          <a:p>
            <a:r>
              <a:rPr lang="cs-CZ" dirty="0" err="1"/>
              <a:t>Bahía</a:t>
            </a:r>
            <a:r>
              <a:rPr lang="cs-CZ" dirty="0"/>
              <a:t> se vzbouřila, ale poraženi Thomas </a:t>
            </a:r>
            <a:r>
              <a:rPr lang="cs-CZ" dirty="0" err="1"/>
              <a:t>Cochrane</a:t>
            </a:r>
            <a:r>
              <a:rPr lang="cs-CZ"/>
              <a:t> 1823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61" y="1178177"/>
            <a:ext cx="3588690" cy="45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1" y="0"/>
            <a:ext cx="11061289" cy="6858000"/>
          </a:xfrm>
        </p:spPr>
      </p:pic>
    </p:spTree>
    <p:extLst>
      <p:ext uri="{BB962C8B-B14F-4D97-AF65-F5344CB8AC3E}">
        <p14:creationId xmlns:p14="http://schemas.microsoft.com/office/powerpoint/2010/main" val="182813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Panam</a:t>
            </a:r>
            <a:r>
              <a:rPr lang="cs-CZ" dirty="0" err="1"/>
              <a:t>ský</a:t>
            </a:r>
            <a:r>
              <a:rPr lang="cs-CZ" dirty="0"/>
              <a:t> kongres </a:t>
            </a:r>
            <a:r>
              <a:rPr lang="en-GB" dirty="0"/>
              <a:t>1826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7310603" cy="4525963"/>
          </a:xfrm>
        </p:spPr>
        <p:txBody>
          <a:bodyPr/>
          <a:lstStyle/>
          <a:p>
            <a:r>
              <a:rPr lang="en-GB" dirty="0"/>
              <a:t>Simon Bolivar</a:t>
            </a:r>
            <a:r>
              <a:rPr lang="cs-CZ" dirty="0"/>
              <a:t> organizuje a shání podporu</a:t>
            </a:r>
            <a:endParaRPr lang="en-GB" dirty="0"/>
          </a:p>
          <a:p>
            <a:r>
              <a:rPr lang="en-GB" dirty="0"/>
              <a:t>Francisco Paula Santander </a:t>
            </a:r>
            <a:r>
              <a:rPr lang="cs-CZ" dirty="0"/>
              <a:t>jej zradil a pozval Brazílii a USA</a:t>
            </a:r>
          </a:p>
          <a:p>
            <a:r>
              <a:rPr lang="cs-CZ" dirty="0"/>
              <a:t>Panama možná strategické, ale jinak nevhodné místo</a:t>
            </a:r>
          </a:p>
          <a:p>
            <a:r>
              <a:rPr lang="cs-CZ" dirty="0"/>
              <a:t>Naprosté fiasko snahy o konfederaci</a:t>
            </a:r>
            <a:endParaRPr lang="en-GB" dirty="0"/>
          </a:p>
          <a:p>
            <a:endParaRPr lang="en-GB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72" y="1916832"/>
            <a:ext cx="3860800" cy="38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6" y="0"/>
            <a:ext cx="9974935" cy="6918690"/>
          </a:xfrm>
        </p:spPr>
      </p:pic>
    </p:spTree>
    <p:extLst>
      <p:ext uri="{BB962C8B-B14F-4D97-AF65-F5344CB8AC3E}">
        <p14:creationId xmlns:p14="http://schemas.microsoft.com/office/powerpoint/2010/main" val="3976974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politická situace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6218323" cy="42157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Caudillo (</a:t>
            </a:r>
            <a:r>
              <a:rPr lang="cs-CZ" dirty="0"/>
              <a:t>lídr</a:t>
            </a:r>
            <a:r>
              <a:rPr lang="en-US" dirty="0"/>
              <a:t>, </a:t>
            </a:r>
            <a:r>
              <a:rPr lang="cs-CZ" dirty="0"/>
              <a:t>velitel</a:t>
            </a:r>
            <a:r>
              <a:rPr lang="en-US" dirty="0"/>
              <a:t>): </a:t>
            </a:r>
            <a:r>
              <a:rPr lang="cs-CZ" dirty="0"/>
              <a:t>voják-vlastník půdy</a:t>
            </a:r>
            <a:r>
              <a:rPr lang="en-US" dirty="0"/>
              <a:t>; </a:t>
            </a:r>
            <a:r>
              <a:rPr lang="cs-CZ" dirty="0"/>
              <a:t>zisk politické moci</a:t>
            </a:r>
            <a:r>
              <a:rPr lang="en-US" dirty="0"/>
              <a:t>; </a:t>
            </a:r>
            <a:r>
              <a:rPr lang="cs-CZ" dirty="0"/>
              <a:t>autoritářský diktátor</a:t>
            </a:r>
            <a:r>
              <a:rPr lang="en-US" dirty="0"/>
              <a:t>; charismatic</a:t>
            </a:r>
            <a:r>
              <a:rPr lang="cs-CZ" dirty="0" err="1"/>
              <a:t>ký</a:t>
            </a:r>
            <a:r>
              <a:rPr lang="en-US" dirty="0"/>
              <a:t>; populist</a:t>
            </a:r>
            <a:r>
              <a:rPr lang="cs-CZ" dirty="0"/>
              <a:t>a</a:t>
            </a:r>
            <a:endParaRPr lang="en-US" dirty="0"/>
          </a:p>
          <a:p>
            <a:r>
              <a:rPr lang="cs-CZ" dirty="0"/>
              <a:t>Konzervativci</a:t>
            </a:r>
            <a:r>
              <a:rPr lang="en-US" dirty="0"/>
              <a:t>: </a:t>
            </a:r>
            <a:r>
              <a:rPr lang="cs-CZ" dirty="0"/>
              <a:t>Církev</a:t>
            </a:r>
            <a:r>
              <a:rPr lang="en-US" dirty="0"/>
              <a:t>, </a:t>
            </a:r>
            <a:r>
              <a:rPr lang="en-US" dirty="0" err="1"/>
              <a:t>prote</a:t>
            </a:r>
            <a:r>
              <a:rPr lang="cs-CZ" dirty="0" err="1"/>
              <a:t>kcionismus</a:t>
            </a:r>
            <a:r>
              <a:rPr lang="en-US" dirty="0"/>
              <a:t>, centralist</a:t>
            </a:r>
            <a:r>
              <a:rPr lang="cs-CZ" dirty="0"/>
              <a:t>é</a:t>
            </a:r>
            <a:endParaRPr lang="en-US" dirty="0"/>
          </a:p>
          <a:p>
            <a:r>
              <a:rPr lang="en-US" dirty="0"/>
              <a:t>Liber</a:t>
            </a:r>
            <a:r>
              <a:rPr lang="cs-CZ" dirty="0" err="1"/>
              <a:t>álové</a:t>
            </a:r>
            <a:r>
              <a:rPr lang="en-US" dirty="0"/>
              <a:t>: Laic</a:t>
            </a:r>
            <a:r>
              <a:rPr lang="cs-CZ" dirty="0" err="1"/>
              <a:t>ká</a:t>
            </a:r>
            <a:r>
              <a:rPr lang="cs-CZ" dirty="0"/>
              <a:t> správa a školství</a:t>
            </a:r>
            <a:r>
              <a:rPr lang="en-US" dirty="0"/>
              <a:t>, laissez-faire, federalist</a:t>
            </a:r>
            <a:r>
              <a:rPr lang="cs-CZ" dirty="0"/>
              <a:t>é</a:t>
            </a:r>
            <a:endParaRPr lang="en-US" dirty="0"/>
          </a:p>
          <a:p>
            <a:r>
              <a:rPr lang="cs-CZ" dirty="0"/>
              <a:t>Příklady</a:t>
            </a:r>
            <a:r>
              <a:rPr lang="en-US" dirty="0"/>
              <a:t>: </a:t>
            </a:r>
            <a:r>
              <a:rPr lang="en-US" dirty="0" err="1"/>
              <a:t>Raffael</a:t>
            </a:r>
            <a:r>
              <a:rPr lang="en-US" dirty="0"/>
              <a:t> Carrera vs Juan Manuel de Rosas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92" y="2798064"/>
            <a:ext cx="2578608" cy="405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01" y="501606"/>
            <a:ext cx="2590247" cy="34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766651" cy="1478570"/>
          </a:xfrm>
        </p:spPr>
        <p:txBody>
          <a:bodyPr/>
          <a:lstStyle/>
          <a:p>
            <a:r>
              <a:rPr lang="cs-CZ" dirty="0"/>
              <a:t>Co bylo typické pro 19. století v 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Nezávislost</a:t>
            </a:r>
            <a:endParaRPr lang="en-US" dirty="0"/>
          </a:p>
          <a:p>
            <a:r>
              <a:rPr lang="en-US" dirty="0"/>
              <a:t>Caudillos</a:t>
            </a:r>
          </a:p>
          <a:p>
            <a:r>
              <a:rPr lang="cs-CZ" dirty="0"/>
              <a:t>Konzervativci a Liberálové</a:t>
            </a:r>
            <a:endParaRPr lang="en-US" dirty="0"/>
          </a:p>
          <a:p>
            <a:r>
              <a:rPr lang="cs-CZ" dirty="0"/>
              <a:t>Vliv velké Británie</a:t>
            </a:r>
            <a:endParaRPr lang="en-US" dirty="0"/>
          </a:p>
          <a:p>
            <a:r>
              <a:rPr lang="cs-CZ" dirty="0"/>
              <a:t>Stoupající vliv USA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6" y="2514600"/>
            <a:ext cx="7014719" cy="40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188" y="310524"/>
            <a:ext cx="10972800" cy="1143000"/>
          </a:xfrm>
        </p:spPr>
        <p:txBody>
          <a:bodyPr/>
          <a:lstStyle/>
          <a:p>
            <a:r>
              <a:rPr lang="cs-CZ" dirty="0"/>
              <a:t>Ekonomické vazby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6446507" cy="4565104"/>
          </a:xfrm>
        </p:spPr>
        <p:txBody>
          <a:bodyPr/>
          <a:lstStyle/>
          <a:p>
            <a:r>
              <a:rPr lang="cs-CZ" dirty="0"/>
              <a:t>Exportní ekonomiky</a:t>
            </a:r>
          </a:p>
          <a:p>
            <a:r>
              <a:rPr lang="en-GB" dirty="0"/>
              <a:t>Laissez-faire</a:t>
            </a:r>
          </a:p>
          <a:p>
            <a:r>
              <a:rPr lang="cs-CZ" dirty="0"/>
              <a:t>Hlavní partneři mimo</a:t>
            </a:r>
            <a:r>
              <a:rPr lang="en-GB" dirty="0"/>
              <a:t> LA</a:t>
            </a:r>
          </a:p>
          <a:p>
            <a:r>
              <a:rPr lang="en-GB" dirty="0"/>
              <a:t>I</a:t>
            </a:r>
            <a:r>
              <a:rPr lang="cs-CZ" dirty="0" err="1"/>
              <a:t>zolované</a:t>
            </a:r>
            <a:r>
              <a:rPr lang="cs-CZ" dirty="0"/>
              <a:t> země</a:t>
            </a:r>
            <a:r>
              <a:rPr lang="en-GB" dirty="0"/>
              <a:t>: Paraguay, Guatemala, Argentina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23" y="-34280"/>
            <a:ext cx="4994239" cy="22848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41" y="2250584"/>
            <a:ext cx="4876800" cy="22197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41" y="4470336"/>
            <a:ext cx="4876800" cy="20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patterns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7502624" cy="4821585"/>
          </a:xfrm>
        </p:spPr>
        <p:txBody>
          <a:bodyPr/>
          <a:lstStyle/>
          <a:p>
            <a:r>
              <a:rPr lang="cs-CZ" dirty="0"/>
              <a:t>Hluboké příkopy</a:t>
            </a:r>
            <a:endParaRPr lang="en-GB" dirty="0"/>
          </a:p>
          <a:p>
            <a:r>
              <a:rPr lang="en-GB" dirty="0"/>
              <a:t>S</a:t>
            </a:r>
            <a:r>
              <a:rPr lang="cs-CZ" dirty="0" err="1"/>
              <a:t>polečenské</a:t>
            </a:r>
            <a:r>
              <a:rPr lang="cs-CZ" dirty="0"/>
              <a:t> a ekonomické rozdíly</a:t>
            </a:r>
            <a:endParaRPr lang="en-GB" dirty="0"/>
          </a:p>
          <a:p>
            <a:r>
              <a:rPr lang="cs-CZ" dirty="0"/>
              <a:t>Korupce a nepotismus</a:t>
            </a:r>
            <a:endParaRPr lang="en-GB" dirty="0"/>
          </a:p>
          <a:p>
            <a:r>
              <a:rPr lang="cs-CZ" dirty="0"/>
              <a:t>Církev – pozvání jezuitů </a:t>
            </a:r>
            <a:r>
              <a:rPr lang="cs-CZ" dirty="0" err="1"/>
              <a:t>reformovaých</a:t>
            </a:r>
            <a:endParaRPr lang="en-GB" dirty="0"/>
          </a:p>
          <a:p>
            <a:r>
              <a:rPr lang="en-GB" dirty="0"/>
              <a:t>E</a:t>
            </a:r>
            <a:r>
              <a:rPr lang="cs-CZ" dirty="0" err="1"/>
              <a:t>tnická</a:t>
            </a:r>
            <a:r>
              <a:rPr lang="cs-CZ" dirty="0"/>
              <a:t> diverzita</a:t>
            </a:r>
            <a:r>
              <a:rPr lang="en-GB" dirty="0"/>
              <a:t>: Jan </a:t>
            </a:r>
            <a:r>
              <a:rPr lang="en-GB" dirty="0" err="1"/>
              <a:t>Knippers</a:t>
            </a:r>
            <a:r>
              <a:rPr lang="en-GB" dirty="0"/>
              <a:t> Black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77" y="1109273"/>
            <a:ext cx="56134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7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350" y="1600200"/>
            <a:ext cx="6240693" cy="5069160"/>
          </a:xfrm>
        </p:spPr>
        <p:txBody>
          <a:bodyPr/>
          <a:lstStyle/>
          <a:p>
            <a:r>
              <a:rPr lang="cs-CZ" dirty="0"/>
              <a:t>Velká Británie a její informální impérium</a:t>
            </a:r>
            <a:endParaRPr lang="en-GB" dirty="0"/>
          </a:p>
          <a:p>
            <a:r>
              <a:rPr lang="cs-CZ" dirty="0"/>
              <a:t>Tlak na rozdělení</a:t>
            </a:r>
          </a:p>
          <a:p>
            <a:r>
              <a:rPr lang="cs-CZ" dirty="0"/>
              <a:t>Rozděl a panuj</a:t>
            </a:r>
            <a:endParaRPr lang="en-GB" dirty="0"/>
          </a:p>
          <a:p>
            <a:r>
              <a:rPr lang="cs-CZ" dirty="0"/>
              <a:t>Spojené státy ze severu – Gran </a:t>
            </a:r>
            <a:r>
              <a:rPr lang="cs-CZ" dirty="0" err="1"/>
              <a:t>vecino</a:t>
            </a:r>
            <a:endParaRPr lang="en-GB" dirty="0"/>
          </a:p>
          <a:p>
            <a:r>
              <a:rPr lang="cs-CZ" dirty="0"/>
              <a:t>Holandsko, Francie, Německo</a:t>
            </a:r>
            <a:endParaRPr lang="en-GB" dirty="0"/>
          </a:p>
          <a:p>
            <a:r>
              <a:rPr lang="cs-CZ" dirty="0"/>
              <a:t>Vnitřní </a:t>
            </a:r>
            <a:r>
              <a:rPr lang="cs-CZ" dirty="0" err="1"/>
              <a:t>konfliky</a:t>
            </a:r>
            <a:r>
              <a:rPr lang="cs-CZ" dirty="0"/>
              <a:t> v 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010155"/>
            <a:ext cx="6157733" cy="37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2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Střední Ameriky 1823-1840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348" y="2088572"/>
            <a:ext cx="6940959" cy="352598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Spojení s Mexikem – </a:t>
            </a:r>
            <a:r>
              <a:rPr lang="cs-CZ" dirty="0" err="1"/>
              <a:t>Vicente</a:t>
            </a:r>
            <a:r>
              <a:rPr lang="cs-CZ" dirty="0"/>
              <a:t> </a:t>
            </a:r>
            <a:r>
              <a:rPr lang="cs-CZ" dirty="0" err="1"/>
              <a:t>Filísola</a:t>
            </a:r>
            <a:r>
              <a:rPr lang="cs-CZ" dirty="0"/>
              <a:t> – 1822-3</a:t>
            </a:r>
          </a:p>
          <a:p>
            <a:r>
              <a:rPr lang="cs-CZ" dirty="0"/>
              <a:t>Federální republika – Spojené provincie - Manuel José Arce sesazen 1829</a:t>
            </a:r>
          </a:p>
          <a:p>
            <a:r>
              <a:rPr lang="cs-CZ" dirty="0"/>
              <a:t>Kostarika „za kopečky“</a:t>
            </a:r>
          </a:p>
          <a:p>
            <a:r>
              <a:rPr lang="cs-CZ" dirty="0"/>
              <a:t>Francisco </a:t>
            </a:r>
            <a:r>
              <a:rPr lang="cs-CZ" dirty="0" err="1"/>
              <a:t>Morazán</a:t>
            </a:r>
            <a:r>
              <a:rPr lang="cs-CZ" dirty="0"/>
              <a:t> – liberál z Hondurasu</a:t>
            </a:r>
          </a:p>
          <a:p>
            <a:r>
              <a:rPr lang="cs-CZ" dirty="0"/>
              <a:t>Rafael </a:t>
            </a:r>
            <a:r>
              <a:rPr lang="cs-CZ" dirty="0" err="1"/>
              <a:t>Carrera</a:t>
            </a:r>
            <a:r>
              <a:rPr lang="cs-CZ" dirty="0"/>
              <a:t> vede konzervativní odpor, porazil </a:t>
            </a:r>
            <a:r>
              <a:rPr lang="cs-CZ" dirty="0" err="1"/>
              <a:t>Morazána</a:t>
            </a:r>
            <a:r>
              <a:rPr lang="cs-CZ" dirty="0"/>
              <a:t> a ten poslán do exilu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27" y="0"/>
            <a:ext cx="2676525" cy="3648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07" y="3428998"/>
            <a:ext cx="4722693" cy="33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Velké Kolumbie (1821-1830/1)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8599488" cy="3541714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Congress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Cúcuta</a:t>
            </a:r>
            <a:r>
              <a:rPr lang="cs-CZ" dirty="0"/>
              <a:t> – 1821 ustavení</a:t>
            </a:r>
          </a:p>
          <a:p>
            <a:r>
              <a:rPr lang="cs-CZ" dirty="0"/>
              <a:t>Bolívar president – Francisco Paula </a:t>
            </a:r>
            <a:r>
              <a:rPr lang="cs-CZ" dirty="0" err="1"/>
              <a:t>Santander</a:t>
            </a:r>
            <a:r>
              <a:rPr lang="cs-CZ" dirty="0"/>
              <a:t> – prezident a viceprezident</a:t>
            </a:r>
          </a:p>
          <a:p>
            <a:r>
              <a:rPr lang="cs-CZ" dirty="0"/>
              <a:t>12 departmentů</a:t>
            </a:r>
          </a:p>
          <a:p>
            <a:r>
              <a:rPr lang="cs-CZ" dirty="0"/>
              <a:t>Historicky tam nepatřila Venezuela</a:t>
            </a:r>
          </a:p>
          <a:p>
            <a:r>
              <a:rPr lang="cs-CZ" dirty="0"/>
              <a:t>Federalisté a separatisté</a:t>
            </a:r>
          </a:p>
          <a:p>
            <a:r>
              <a:rPr lang="cs-CZ" dirty="0"/>
              <a:t>José Antonio </a:t>
            </a:r>
            <a:r>
              <a:rPr lang="cs-CZ" dirty="0" err="1"/>
              <a:t>Páez</a:t>
            </a:r>
            <a:r>
              <a:rPr lang="cs-CZ" dirty="0"/>
              <a:t> – venezuelský caudillo</a:t>
            </a:r>
          </a:p>
          <a:p>
            <a:r>
              <a:rPr lang="cs-CZ" dirty="0"/>
              <a:t>Rozpory patrné natolik, že Bolívar rezignuje a nevrátil se ani po zásahu Rafaela </a:t>
            </a:r>
            <a:r>
              <a:rPr lang="cs-CZ" dirty="0" err="1"/>
              <a:t>Urdanetty</a:t>
            </a:r>
            <a:r>
              <a:rPr lang="cs-CZ" dirty="0"/>
              <a:t> 1830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3896591"/>
            <a:ext cx="2095500" cy="2609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0" y="83127"/>
            <a:ext cx="2311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72" y="644237"/>
            <a:ext cx="8512628" cy="55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Uruguaye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31373"/>
            <a:ext cx="6777691" cy="415982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1810 – rozdělení mezi stoupence krále a nezávislosti</a:t>
            </a:r>
          </a:p>
          <a:p>
            <a:r>
              <a:rPr lang="cs-CZ" dirty="0"/>
              <a:t>1811 - José </a:t>
            </a:r>
            <a:r>
              <a:rPr lang="cs-CZ" dirty="0" err="1"/>
              <a:t>Gervasio</a:t>
            </a:r>
            <a:r>
              <a:rPr lang="cs-CZ" dirty="0"/>
              <a:t> </a:t>
            </a:r>
            <a:r>
              <a:rPr lang="cs-CZ" dirty="0" err="1"/>
              <a:t>Artigas</a:t>
            </a:r>
            <a:r>
              <a:rPr lang="cs-CZ" dirty="0"/>
              <a:t> vyhlásil nezávislost a s pomocí Buenos Aires dobyl Montevideo</a:t>
            </a:r>
          </a:p>
          <a:p>
            <a:r>
              <a:rPr lang="cs-CZ" dirty="0"/>
              <a:t>Španělé pozvali Portugalce a BA uzavřelo mír s královskými – Britové pak zařídili odchod Brazilců</a:t>
            </a:r>
          </a:p>
          <a:p>
            <a:r>
              <a:rPr lang="cs-CZ" dirty="0"/>
              <a:t>1813 – </a:t>
            </a:r>
            <a:r>
              <a:rPr lang="cs-CZ" dirty="0" err="1"/>
              <a:t>Artigas</a:t>
            </a:r>
            <a:r>
              <a:rPr lang="cs-CZ" dirty="0"/>
              <a:t> zpět a úspěšný – pozemková reforma</a:t>
            </a:r>
          </a:p>
          <a:p>
            <a:r>
              <a:rPr lang="cs-CZ" dirty="0"/>
              <a:t>1816 – Brazilci vystrašeni republikanismem a porazili </a:t>
            </a:r>
            <a:r>
              <a:rPr lang="cs-CZ" dirty="0" err="1"/>
              <a:t>Artigase</a:t>
            </a:r>
            <a:r>
              <a:rPr lang="cs-CZ" dirty="0"/>
              <a:t> v bitvě u </a:t>
            </a:r>
            <a:r>
              <a:rPr lang="cs-CZ" dirty="0" err="1"/>
              <a:t>Tacuarembó</a:t>
            </a:r>
            <a:r>
              <a:rPr lang="cs-CZ" dirty="0"/>
              <a:t> – část Brazílie – </a:t>
            </a:r>
            <a:r>
              <a:rPr lang="cs-CZ" dirty="0" err="1"/>
              <a:t>Artigas</a:t>
            </a:r>
            <a:r>
              <a:rPr lang="cs-CZ" dirty="0"/>
              <a:t> v Paraguay</a:t>
            </a:r>
          </a:p>
          <a:p>
            <a:r>
              <a:rPr lang="cs-CZ" dirty="0"/>
              <a:t>1825 – 33 </a:t>
            </a:r>
            <a:r>
              <a:rPr lang="cs-CZ" dirty="0" err="1"/>
              <a:t>Orientals</a:t>
            </a:r>
            <a:r>
              <a:rPr lang="cs-CZ" dirty="0"/>
              <a:t> - Juan Antonio </a:t>
            </a:r>
            <a:r>
              <a:rPr lang="cs-CZ" dirty="0" err="1"/>
              <a:t>Lavalleja</a:t>
            </a:r>
            <a:r>
              <a:rPr lang="cs-CZ" dirty="0"/>
              <a:t> dobyli Montevideo</a:t>
            </a:r>
          </a:p>
          <a:p>
            <a:r>
              <a:rPr lang="cs-CZ" dirty="0"/>
              <a:t>1825-28 - </a:t>
            </a:r>
            <a:r>
              <a:rPr lang="cs-CZ" dirty="0" err="1"/>
              <a:t>Cisplatinská</a:t>
            </a:r>
            <a:r>
              <a:rPr lang="cs-CZ" dirty="0"/>
              <a:t> válka – Brazilci zaútočili </a:t>
            </a:r>
          </a:p>
          <a:p>
            <a:r>
              <a:rPr lang="cs-CZ" dirty="0"/>
              <a:t>Mír z Montevidea a ustavení nezávislé Uruguaye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03" y="0"/>
            <a:ext cx="4272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9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29" y="0"/>
            <a:ext cx="5305995" cy="6858000"/>
          </a:xfrm>
        </p:spPr>
      </p:pic>
    </p:spTree>
    <p:extLst>
      <p:ext uri="{BB962C8B-B14F-4D97-AF65-F5344CB8AC3E}">
        <p14:creationId xmlns:p14="http://schemas.microsoft.com/office/powerpoint/2010/main" val="137363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- Příčiny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114" y="1700012"/>
            <a:ext cx="5558264" cy="462351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Napoleonova invaze do Španělska 1807</a:t>
            </a:r>
          </a:p>
          <a:p>
            <a:r>
              <a:rPr lang="cs-CZ" dirty="0"/>
              <a:t>Karel IV a Ferdinand VII</a:t>
            </a:r>
            <a:endParaRPr lang="en-US" dirty="0"/>
          </a:p>
          <a:p>
            <a:r>
              <a:rPr lang="cs-CZ" dirty="0"/>
              <a:t>Ústava z Cádizu 1812 </a:t>
            </a:r>
            <a:r>
              <a:rPr lang="en-US" dirty="0"/>
              <a:t>– </a:t>
            </a:r>
            <a:r>
              <a:rPr lang="cs-CZ" dirty="0"/>
              <a:t>její zrušení</a:t>
            </a:r>
            <a:endParaRPr lang="en-US" dirty="0"/>
          </a:p>
          <a:p>
            <a:r>
              <a:rPr lang="cs-CZ" dirty="0"/>
              <a:t>Vliv Británie</a:t>
            </a:r>
            <a:endParaRPr lang="en-US" dirty="0"/>
          </a:p>
          <a:p>
            <a:r>
              <a:rPr lang="en-US" dirty="0"/>
              <a:t>Franc</a:t>
            </a:r>
            <a:r>
              <a:rPr lang="cs-CZ" dirty="0"/>
              <a:t>i</a:t>
            </a:r>
            <a:r>
              <a:rPr lang="en-US" dirty="0"/>
              <a:t>e, Haiti a</a:t>
            </a:r>
            <a:r>
              <a:rPr lang="cs-CZ" dirty="0"/>
              <a:t> vliv</a:t>
            </a:r>
            <a:r>
              <a:rPr lang="en-US" dirty="0"/>
              <a:t> U</a:t>
            </a:r>
            <a:r>
              <a:rPr lang="cs-CZ" dirty="0"/>
              <a:t>SA</a:t>
            </a:r>
            <a:endParaRPr lang="en-US" dirty="0"/>
          </a:p>
          <a:p>
            <a:r>
              <a:rPr lang="cs-CZ" dirty="0"/>
              <a:t>Osvícenství</a:t>
            </a:r>
            <a:r>
              <a:rPr lang="en-US" dirty="0"/>
              <a:t> – Je</a:t>
            </a:r>
            <a:r>
              <a:rPr lang="cs-CZ" dirty="0" err="1"/>
              <a:t>zuité</a:t>
            </a:r>
            <a:r>
              <a:rPr lang="en-US" dirty="0"/>
              <a:t>, </a:t>
            </a:r>
            <a:r>
              <a:rPr lang="en-US" dirty="0" err="1"/>
              <a:t>Díaz</a:t>
            </a:r>
            <a:r>
              <a:rPr lang="en-US" dirty="0"/>
              <a:t> de </a:t>
            </a:r>
            <a:r>
              <a:rPr lang="en-US" dirty="0" err="1"/>
              <a:t>Gamarra</a:t>
            </a:r>
            <a:r>
              <a:rPr lang="en-US" dirty="0"/>
              <a:t>, José Antonio </a:t>
            </a:r>
            <a:r>
              <a:rPr lang="en-US" dirty="0" err="1"/>
              <a:t>Alzate</a:t>
            </a:r>
            <a:endParaRPr lang="en-US" dirty="0"/>
          </a:p>
          <a:p>
            <a:r>
              <a:rPr lang="cs-CZ" dirty="0"/>
              <a:t>Sociální stratifikace</a:t>
            </a:r>
            <a:endParaRPr lang="en-US" dirty="0"/>
          </a:p>
          <a:p>
            <a:r>
              <a:rPr lang="cs-CZ" dirty="0"/>
              <a:t>Ekonomická stagnace - neefektivnost</a:t>
            </a:r>
            <a:endParaRPr lang="en-US" dirty="0"/>
          </a:p>
          <a:p>
            <a:r>
              <a:rPr lang="cs-CZ" dirty="0"/>
              <a:t>Bourbonské reformy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11" y="2450205"/>
            <a:ext cx="5589489" cy="31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517" y="0"/>
            <a:ext cx="9905998" cy="1478570"/>
          </a:xfrm>
        </p:spPr>
        <p:txBody>
          <a:bodyPr/>
          <a:lstStyle/>
          <a:p>
            <a:r>
              <a:rPr lang="cs-CZ" dirty="0"/>
              <a:t>Bourbonské reformy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21" y="1132886"/>
            <a:ext cx="8124404" cy="5725114"/>
          </a:xfrm>
        </p:spPr>
        <p:txBody>
          <a:bodyPr>
            <a:noAutofit/>
          </a:bodyPr>
          <a:lstStyle/>
          <a:p>
            <a:r>
              <a:rPr lang="cs-CZ" sz="1800" dirty="0"/>
              <a:t>1713 se dostávají k moci jako důsledek války o španělské dědictví</a:t>
            </a:r>
            <a:endParaRPr lang="en-US" sz="1800" dirty="0"/>
          </a:p>
          <a:p>
            <a:r>
              <a:rPr lang="cs-CZ" sz="1800" dirty="0"/>
              <a:t>Administrativní a politické reformy k zlepšení situace</a:t>
            </a:r>
            <a:endParaRPr lang="en-US" sz="1800" dirty="0"/>
          </a:p>
          <a:p>
            <a:r>
              <a:rPr lang="cs-CZ" sz="1800" dirty="0"/>
              <a:t>Nová </a:t>
            </a:r>
            <a:r>
              <a:rPr lang="cs-CZ" sz="1800" dirty="0" err="1"/>
              <a:t>místokrálovství</a:t>
            </a:r>
            <a:r>
              <a:rPr lang="cs-CZ" sz="1800" dirty="0"/>
              <a:t> – Nová Granada (1717 a 1739), Buenos Aires (1776)</a:t>
            </a:r>
          </a:p>
          <a:p>
            <a:r>
              <a:rPr lang="cs-CZ" sz="1800" dirty="0"/>
              <a:t>Karel III (1759-1788) – </a:t>
            </a:r>
            <a:r>
              <a:rPr lang="cs-CZ" sz="1800" dirty="0" err="1"/>
              <a:t>corregidores</a:t>
            </a:r>
            <a:r>
              <a:rPr lang="cs-CZ" sz="1800" dirty="0"/>
              <a:t> – intendenti – odpovědní přímo králi a ne místokrálům – skoro všichni </a:t>
            </a:r>
            <a:r>
              <a:rPr lang="cs-CZ" sz="1800" dirty="0" err="1"/>
              <a:t>peninsulares</a:t>
            </a:r>
            <a:r>
              <a:rPr lang="cs-CZ" sz="1800" dirty="0"/>
              <a:t>, kteří si za posty zaplatili</a:t>
            </a:r>
          </a:p>
          <a:p>
            <a:r>
              <a:rPr lang="cs-CZ" sz="1800" dirty="0" err="1"/>
              <a:t>Cabildos</a:t>
            </a:r>
            <a:r>
              <a:rPr lang="cs-CZ" sz="1800" dirty="0"/>
              <a:t> – místní vlády – kreolové</a:t>
            </a:r>
          </a:p>
          <a:p>
            <a:r>
              <a:rPr lang="cs-CZ" sz="1800" dirty="0"/>
              <a:t>1767 – vyhnání jezuitů</a:t>
            </a:r>
          </a:p>
          <a:p>
            <a:r>
              <a:rPr lang="cs-CZ" sz="1800" dirty="0"/>
              <a:t>Koloniální milice – Britové v La Plata – William </a:t>
            </a:r>
            <a:r>
              <a:rPr lang="cs-CZ" sz="1800" dirty="0" err="1"/>
              <a:t>Beresford</a:t>
            </a:r>
            <a:r>
              <a:rPr lang="cs-CZ" sz="1800" dirty="0"/>
              <a:t> (1806) a John </a:t>
            </a:r>
            <a:r>
              <a:rPr lang="cs-CZ" sz="1800" dirty="0" err="1"/>
              <a:t>Whitelock</a:t>
            </a:r>
            <a:r>
              <a:rPr lang="cs-CZ" sz="1800" dirty="0"/>
              <a:t> (1807) – 1800 – 6000 vojáků a 23000 milicionářů</a:t>
            </a:r>
            <a:endParaRPr lang="en-US" sz="1800" dirty="0"/>
          </a:p>
          <a:p>
            <a:r>
              <a:rPr lang="cs-CZ" sz="1800" dirty="0"/>
              <a:t>„Volný obchod“ – 24 LA přístavů mohlo obchodovat navzájem nebo s jakýmkoliv španělským přístavem – Buenos Aires profituje</a:t>
            </a:r>
            <a:endParaRPr lang="en-US" sz="1800" dirty="0"/>
          </a:p>
          <a:p>
            <a:r>
              <a:rPr lang="cs-CZ" sz="1800" dirty="0"/>
              <a:t>Koloniální odboj – kreolové nešťastní, 1780 -  </a:t>
            </a:r>
            <a:r>
              <a:rPr lang="cs-CZ" sz="1800" dirty="0" err="1"/>
              <a:t>Túpac</a:t>
            </a:r>
            <a:r>
              <a:rPr lang="cs-CZ" sz="1800" dirty="0"/>
              <a:t> Amaru II, 1781 Nová Granada proti daním</a:t>
            </a:r>
            <a:endParaRPr lang="en-US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84" y="840514"/>
            <a:ext cx="3847616" cy="53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Napoleonova invaze Španělska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6478588" cy="35417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1796 se Španělsko spojilo s revoluční Francií – </a:t>
            </a:r>
            <a:r>
              <a:rPr lang="cs-CZ" dirty="0" err="1"/>
              <a:t>Cabo</a:t>
            </a:r>
            <a:r>
              <a:rPr lang="cs-CZ" dirty="0"/>
              <a:t> San Vincent, 1805 </a:t>
            </a:r>
            <a:r>
              <a:rPr lang="cs-CZ" dirty="0" err="1"/>
              <a:t>Trafalgar</a:t>
            </a:r>
            <a:endParaRPr lang="cs-CZ" dirty="0"/>
          </a:p>
          <a:p>
            <a:r>
              <a:rPr lang="cs-CZ" dirty="0"/>
              <a:t>1807 – Napoleon okupuje Portugalsko a 1808 – Španělsko – Josef Bonaparte</a:t>
            </a:r>
          </a:p>
          <a:p>
            <a:r>
              <a:rPr lang="cs-CZ" dirty="0"/>
              <a:t>Liberální ústava z roku 1812 – proti inkvizici a omezení krále Ferdinanda VII</a:t>
            </a:r>
          </a:p>
          <a:p>
            <a:r>
              <a:rPr lang="cs-CZ" dirty="0"/>
              <a:t>1814 – král ruší ústavu ve Valencii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70604"/>
            <a:ext cx="457200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táhnou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180" y="2217119"/>
            <a:ext cx="9914526" cy="3541714"/>
          </a:xfrm>
        </p:spPr>
        <p:txBody>
          <a:bodyPr/>
          <a:lstStyle/>
          <a:p>
            <a:r>
              <a:rPr lang="cs-CZ" dirty="0"/>
              <a:t>Americká válka za nezávislost 1776-1783</a:t>
            </a:r>
          </a:p>
          <a:p>
            <a:r>
              <a:rPr lang="cs-CZ" dirty="0"/>
              <a:t>Haiti 1791-1804</a:t>
            </a:r>
          </a:p>
          <a:p>
            <a:r>
              <a:rPr lang="cs-CZ" dirty="0" err="1"/>
              <a:t>Toussaint</a:t>
            </a:r>
            <a:r>
              <a:rPr lang="cs-CZ" dirty="0"/>
              <a:t> </a:t>
            </a:r>
            <a:r>
              <a:rPr lang="cs-CZ" dirty="0" err="1"/>
              <a:t>L'Ouverture</a:t>
            </a:r>
            <a:r>
              <a:rPr lang="cs-CZ" dirty="0"/>
              <a:t>, Jean-Jacques </a:t>
            </a:r>
            <a:r>
              <a:rPr lang="cs-CZ" dirty="0" err="1"/>
              <a:t>Dessalines</a:t>
            </a:r>
            <a:endParaRPr lang="cs-CZ" dirty="0"/>
          </a:p>
          <a:p>
            <a:r>
              <a:rPr lang="cs-CZ" dirty="0"/>
              <a:t>Napoleonův neúspěch 1802 – žlutá zimnice, Britové</a:t>
            </a:r>
          </a:p>
          <a:p>
            <a:r>
              <a:rPr lang="cs-CZ" dirty="0" err="1"/>
              <a:t>Monroeova</a:t>
            </a:r>
            <a:r>
              <a:rPr lang="cs-CZ" dirty="0"/>
              <a:t> doktrína 1823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61" y="0"/>
            <a:ext cx="5483703" cy="36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Společenská stratifikace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Koloniální systém, který zhoršili Bourboni</a:t>
            </a:r>
          </a:p>
          <a:p>
            <a:r>
              <a:rPr lang="cs-CZ" dirty="0" err="1"/>
              <a:t>Peninsulares</a:t>
            </a:r>
            <a:endParaRPr lang="cs-CZ" dirty="0"/>
          </a:p>
          <a:p>
            <a:r>
              <a:rPr lang="cs-CZ" dirty="0"/>
              <a:t>Kreolové</a:t>
            </a:r>
          </a:p>
          <a:p>
            <a:r>
              <a:rPr lang="cs-CZ" dirty="0"/>
              <a:t>Mesticové, Mulati</a:t>
            </a:r>
          </a:p>
          <a:p>
            <a:r>
              <a:rPr lang="cs-CZ" dirty="0"/>
              <a:t>Indiáni</a:t>
            </a:r>
          </a:p>
          <a:p>
            <a:r>
              <a:rPr lang="cs-CZ" dirty="0"/>
              <a:t>Otroci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45" y="1268759"/>
            <a:ext cx="42100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36" y="-1"/>
            <a:ext cx="4896544" cy="69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9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osvícenci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3320" y="2362775"/>
            <a:ext cx="9905999" cy="3541714"/>
          </a:xfrm>
        </p:spPr>
        <p:txBody>
          <a:bodyPr/>
          <a:lstStyle/>
          <a:p>
            <a:r>
              <a:rPr lang="cs-CZ" dirty="0"/>
              <a:t>Proměna jezuitů</a:t>
            </a:r>
          </a:p>
          <a:p>
            <a:r>
              <a:rPr lang="en-US" dirty="0" err="1"/>
              <a:t>Díaz</a:t>
            </a:r>
            <a:r>
              <a:rPr lang="en-US" dirty="0"/>
              <a:t> de </a:t>
            </a:r>
            <a:r>
              <a:rPr lang="en-US" dirty="0" err="1"/>
              <a:t>Gamarra</a:t>
            </a:r>
            <a:r>
              <a:rPr lang="cs-CZ" dirty="0"/>
              <a:t> (1745-1783) – mexický osvícenec, tolerance, racionalismus</a:t>
            </a:r>
          </a:p>
          <a:p>
            <a:r>
              <a:rPr lang="es-ES" dirty="0"/>
              <a:t>José Antonio de </a:t>
            </a:r>
            <a:r>
              <a:rPr lang="es-ES" dirty="0" err="1"/>
              <a:t>Alzate</a:t>
            </a:r>
            <a:r>
              <a:rPr lang="es-ES" dirty="0"/>
              <a:t> y Ramírez</a:t>
            </a:r>
            <a:r>
              <a:rPr lang="cs-CZ" dirty="0"/>
              <a:t> (1737-1799) – Mexiko, přírodní vědy</a:t>
            </a:r>
          </a:p>
          <a:p>
            <a:r>
              <a:rPr lang="cs-CZ" dirty="0"/>
              <a:t>Francisco de </a:t>
            </a:r>
            <a:r>
              <a:rPr lang="cs-CZ" dirty="0" err="1"/>
              <a:t>Miranda</a:t>
            </a:r>
            <a:r>
              <a:rPr lang="cs-CZ" dirty="0"/>
              <a:t> (1750-1816) – v Evropě, USA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4343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90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1669</TotalTime>
  <Words>1105</Words>
  <Application>Microsoft Office PowerPoint</Application>
  <PresentationFormat>Širokoúhlá obrazovka</PresentationFormat>
  <Paragraphs>143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Tw Cen MT</vt:lpstr>
      <vt:lpstr>Circuit</vt:lpstr>
      <vt:lpstr>Nezávislost Latinské Ameriky a její fragmentace</vt:lpstr>
      <vt:lpstr>Co bylo typické pro 19. století v LA?</vt:lpstr>
      <vt:lpstr>Nezávislost - Příčiny</vt:lpstr>
      <vt:lpstr>Bourbonské reformy</vt:lpstr>
      <vt:lpstr>Napoleonova invaze Španělska</vt:lpstr>
      <vt:lpstr>Příklady táhnou</vt:lpstr>
      <vt:lpstr>Společenská stratifikace</vt:lpstr>
      <vt:lpstr>Prezentace aplikace PowerPoint</vt:lpstr>
      <vt:lpstr>Místní osvícenci</vt:lpstr>
      <vt:lpstr>Velká Británie</vt:lpstr>
      <vt:lpstr>První fáze revoluce (1810-1815)</vt:lpstr>
      <vt:lpstr>Mexiko</vt:lpstr>
      <vt:lpstr>Druhá fáze (1815-1826)</vt:lpstr>
      <vt:lpstr>Mexiko v Druhé fázi</vt:lpstr>
      <vt:lpstr>Brazilská nezávislost</vt:lpstr>
      <vt:lpstr>Prezentace aplikace PowerPoint</vt:lpstr>
      <vt:lpstr>Panamský kongres 1826</vt:lpstr>
      <vt:lpstr>Prezentace aplikace PowerPoint</vt:lpstr>
      <vt:lpstr>Vnitřní politická situace</vt:lpstr>
      <vt:lpstr>Ekonomické vazby</vt:lpstr>
      <vt:lpstr>Social patterns</vt:lpstr>
      <vt:lpstr>Zahraniční vztahy</vt:lpstr>
      <vt:lpstr>Rozpad Střední Ameriky 1823-1840</vt:lpstr>
      <vt:lpstr>Rozpad Velké Kolumbie (1821-1830/1)</vt:lpstr>
      <vt:lpstr>Prezentace aplikace PowerPoint</vt:lpstr>
      <vt:lpstr>Vznik Uruguaye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 in  the first half of the 19th century</dc:title>
  <dc:creator>Windows User</dc:creator>
  <cp:lastModifiedBy>Lukas Perutka</cp:lastModifiedBy>
  <cp:revision>41</cp:revision>
  <dcterms:created xsi:type="dcterms:W3CDTF">2016-08-10T14:17:07Z</dcterms:created>
  <dcterms:modified xsi:type="dcterms:W3CDTF">2019-10-03T15:16:03Z</dcterms:modified>
</cp:coreProperties>
</file>