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Didactiek: leren door les te geven"/>
          <p:cNvSpPr txBox="1"/>
          <p:nvPr>
            <p:ph type="ctrTitle"/>
          </p:nvPr>
        </p:nvSpPr>
        <p:spPr>
          <a:prstGeom prst="rect">
            <a:avLst/>
          </a:prstGeom>
        </p:spPr>
        <p:txBody>
          <a:bodyPr/>
          <a:lstStyle/>
          <a:p>
            <a:pPr/>
            <a:r>
              <a:t>Didactiek: leren door les te geven</a:t>
            </a:r>
          </a:p>
        </p:txBody>
      </p:sp>
      <p:sp>
        <p:nvSpPr>
          <p:cNvPr id="120" name="Inleidend college 1, 18 februari 2020. Huishoudelijke mededelingen. LESvaardig hoofdstuk 1 t/m 3"/>
          <p:cNvSpPr txBox="1"/>
          <p:nvPr>
            <p:ph type="subTitle" sz="quarter" idx="1"/>
          </p:nvPr>
        </p:nvSpPr>
        <p:spPr>
          <a:prstGeom prst="rect">
            <a:avLst/>
          </a:prstGeom>
        </p:spPr>
        <p:txBody>
          <a:bodyPr/>
          <a:lstStyle>
            <a:lvl1pPr defTabSz="537463">
              <a:defRPr sz="3404"/>
            </a:lvl1pPr>
          </a:lstStyle>
          <a:p>
            <a:pPr/>
            <a:r>
              <a:t>Inleidend college 1, 18 februari 2020. Huishoudelijke mededelingen. LESvaardig hoofdstuk 1 t/m 3</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Studiehandleiding, Moodle"/>
          <p:cNvSpPr txBox="1"/>
          <p:nvPr>
            <p:ph type="title"/>
          </p:nvPr>
        </p:nvSpPr>
        <p:spPr>
          <a:prstGeom prst="rect">
            <a:avLst/>
          </a:prstGeom>
        </p:spPr>
        <p:txBody>
          <a:bodyPr/>
          <a:lstStyle>
            <a:lvl1pPr defTabSz="508254">
              <a:defRPr sz="6960"/>
            </a:lvl1pPr>
          </a:lstStyle>
          <a:p>
            <a:pPr/>
            <a:r>
              <a:t>Studiehandleiding, Moodle</a:t>
            </a:r>
          </a:p>
        </p:txBody>
      </p:sp>
      <p:sp>
        <p:nvSpPr>
          <p:cNvPr id="147" name="Vragen?"/>
          <p:cNvSpPr txBox="1"/>
          <p:nvPr>
            <p:ph type="body" idx="1"/>
          </p:nvPr>
        </p:nvSpPr>
        <p:spPr>
          <a:prstGeom prst="rect">
            <a:avLst/>
          </a:prstGeom>
        </p:spPr>
        <p:txBody>
          <a:bodyPr/>
          <a:lstStyle/>
          <a:p>
            <a:pPr/>
            <a:r>
              <a:t>Vragen?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LESvaardig: Inleiding"/>
          <p:cNvSpPr txBox="1"/>
          <p:nvPr>
            <p:ph type="title"/>
          </p:nvPr>
        </p:nvSpPr>
        <p:spPr>
          <a:prstGeom prst="rect">
            <a:avLst/>
          </a:prstGeom>
        </p:spPr>
        <p:txBody>
          <a:bodyPr/>
          <a:lstStyle/>
          <a:p>
            <a:pPr/>
            <a:r>
              <a:t>LESvaardig: Inleiding</a:t>
            </a:r>
          </a:p>
        </p:txBody>
      </p:sp>
      <p:sp>
        <p:nvSpPr>
          <p:cNvPr id="150" name="Dit boek is een handleiding voor docenten NT2 (wat eigenlijk iets anders is dan NVT)…"/>
          <p:cNvSpPr txBox="1"/>
          <p:nvPr>
            <p:ph type="body" idx="1"/>
          </p:nvPr>
        </p:nvSpPr>
        <p:spPr>
          <a:prstGeom prst="rect">
            <a:avLst/>
          </a:prstGeom>
        </p:spPr>
        <p:txBody>
          <a:bodyPr/>
          <a:lstStyle/>
          <a:p>
            <a:pPr marL="342264" indent="-342264" defTabSz="449833">
              <a:spcBef>
                <a:spcPts val="3200"/>
              </a:spcBef>
              <a:defRPr sz="2464"/>
            </a:pPr>
            <a:r>
              <a:t>Dit boek is een handleiding voor docenten NT2 (wat eigenlijk iets anders is dan NVT)</a:t>
            </a:r>
          </a:p>
          <a:p>
            <a:pPr marL="342264" indent="-342264" defTabSz="449833">
              <a:spcBef>
                <a:spcPts val="3200"/>
              </a:spcBef>
              <a:defRPr sz="2464"/>
            </a:pPr>
            <a:r>
              <a:t>Elk hoofdstuk bestaat uit 5 delen:</a:t>
            </a:r>
          </a:p>
          <a:p>
            <a:pPr lvl="1" marL="977900" indent="-488950" defTabSz="449833">
              <a:spcBef>
                <a:spcPts val="3200"/>
              </a:spcBef>
              <a:buSzPct val="100000"/>
              <a:buAutoNum type="arabicPeriod" startAt="1"/>
              <a:defRPr sz="2464"/>
            </a:pPr>
            <a:r>
              <a:t>Inleiding</a:t>
            </a:r>
          </a:p>
          <a:p>
            <a:pPr lvl="1" marL="977900" indent="-488950" defTabSz="449833">
              <a:spcBef>
                <a:spcPts val="3200"/>
              </a:spcBef>
              <a:buSzPct val="100000"/>
              <a:buAutoNum type="arabicPeriod" startAt="1"/>
              <a:defRPr sz="2464"/>
            </a:pPr>
            <a:r>
              <a:t>Casus</a:t>
            </a:r>
          </a:p>
          <a:p>
            <a:pPr lvl="1" marL="977900" indent="-488950" defTabSz="449833">
              <a:spcBef>
                <a:spcPts val="3200"/>
              </a:spcBef>
              <a:buSzPct val="100000"/>
              <a:buAutoNum type="arabicPeriod" startAt="1"/>
              <a:defRPr sz="2464"/>
            </a:pPr>
            <a:r>
              <a:t>Achtergronden</a:t>
            </a:r>
          </a:p>
          <a:p>
            <a:pPr lvl="1" marL="977900" indent="-488950" defTabSz="449833">
              <a:spcBef>
                <a:spcPts val="3200"/>
              </a:spcBef>
              <a:buSzPct val="100000"/>
              <a:buAutoNum type="arabicPeriod" startAt="1"/>
              <a:defRPr sz="2464"/>
            </a:pPr>
            <a:r>
              <a:t>Praktische tips</a:t>
            </a:r>
          </a:p>
          <a:p>
            <a:pPr lvl="1" marL="977900" indent="-488950" defTabSz="449833">
              <a:spcBef>
                <a:spcPts val="3200"/>
              </a:spcBef>
              <a:buSzPct val="100000"/>
              <a:buAutoNum type="arabicPeriod" startAt="1"/>
              <a:defRPr sz="2464"/>
            </a:pPr>
            <a:r>
              <a:t>Eindopdrachten</a:t>
            </a:r>
          </a:p>
          <a:p>
            <a:pPr marL="342264" indent="-342264" defTabSz="449833">
              <a:spcBef>
                <a:spcPts val="3200"/>
              </a:spcBef>
              <a:defRPr sz="2464"/>
            </a:pPr>
            <a:r>
              <a:t>De verwijzingen ‘B’ en ‘I’ (Begrippenlijst en Internet)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LESvaardig: Hoofdstuk 1"/>
          <p:cNvSpPr txBox="1"/>
          <p:nvPr>
            <p:ph type="title"/>
          </p:nvPr>
        </p:nvSpPr>
        <p:spPr>
          <a:prstGeom prst="rect">
            <a:avLst/>
          </a:prstGeom>
        </p:spPr>
        <p:txBody>
          <a:bodyPr/>
          <a:lstStyle>
            <a:lvl1pPr defTabSz="549148">
              <a:defRPr sz="7519"/>
            </a:lvl1pPr>
          </a:lstStyle>
          <a:p>
            <a:pPr/>
            <a:r>
              <a:t>LESvaardig: Hoofdstuk 1</a:t>
            </a:r>
          </a:p>
        </p:txBody>
      </p:sp>
      <p:sp>
        <p:nvSpPr>
          <p:cNvPr id="153" name="Titel: Kenmerken van de NT2-leerder…"/>
          <p:cNvSpPr txBox="1"/>
          <p:nvPr>
            <p:ph type="body" idx="1"/>
          </p:nvPr>
        </p:nvSpPr>
        <p:spPr>
          <a:prstGeom prst="rect">
            <a:avLst/>
          </a:prstGeom>
        </p:spPr>
        <p:txBody>
          <a:bodyPr/>
          <a:lstStyle/>
          <a:p>
            <a:pPr marL="0" indent="0">
              <a:buSzTx/>
              <a:buNone/>
            </a:pPr>
            <a:r>
              <a:t>Titel: Kenmerken van de NT2-leerder</a:t>
            </a:r>
          </a:p>
          <a:p>
            <a:pPr marL="0" indent="0">
              <a:buSzTx/>
              <a:buNone/>
            </a:pPr>
            <a:r>
              <a:t>1. Inleiding:</a:t>
            </a:r>
          </a:p>
          <a:p>
            <a:pPr marL="0" indent="0">
              <a:buSzTx/>
              <a:buNone/>
            </a:pPr>
            <a:r>
              <a:t>NT2-leerders hebben allerlei eigenschappen. De enige relevante voor onze klas: het zijn volwassenen (en die behandel je anders dan kinderen). (De andere, zoals een vreemde culturele afkomst, zijn voor ons minder belangrijk.)</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LESvaardig: Hoofdstuk 1"/>
          <p:cNvSpPr txBox="1"/>
          <p:nvPr>
            <p:ph type="title"/>
          </p:nvPr>
        </p:nvSpPr>
        <p:spPr>
          <a:prstGeom prst="rect">
            <a:avLst/>
          </a:prstGeom>
        </p:spPr>
        <p:txBody>
          <a:bodyPr/>
          <a:lstStyle>
            <a:lvl1pPr defTabSz="549148">
              <a:defRPr sz="7519"/>
            </a:lvl1pPr>
          </a:lstStyle>
          <a:p>
            <a:pPr/>
            <a:r>
              <a:t>LESvaardig: Hoofdstuk 1</a:t>
            </a:r>
          </a:p>
        </p:txBody>
      </p:sp>
      <p:sp>
        <p:nvSpPr>
          <p:cNvPr id="156" name="2. Casus…"/>
          <p:cNvSpPr txBox="1"/>
          <p:nvPr>
            <p:ph type="body" idx="1"/>
          </p:nvPr>
        </p:nvSpPr>
        <p:spPr>
          <a:prstGeom prst="rect">
            <a:avLst/>
          </a:prstGeom>
        </p:spPr>
        <p:txBody>
          <a:bodyPr/>
          <a:lstStyle/>
          <a:p>
            <a:pPr marL="0" indent="0">
              <a:buSzTx/>
              <a:buNone/>
            </a:pPr>
            <a:r>
              <a:t>2. Casus</a:t>
            </a:r>
          </a:p>
          <a:p>
            <a:pPr marL="0" indent="0">
              <a:buSzTx/>
              <a:buNone/>
            </a:pPr>
            <a:r>
              <a:t>Een hoogopgeleide Roemeense vrouw doet het liever anders dan we in Nederland gewend zijn. Hoe ga je daarmee om? (Ook dit is voor ons hier niet zo relevant, maar het zou voor jullie groepjes aardig kunnen zijn om samen even naar te kijken; misschien dat het jullie ideeën geeft voor problemen waar je in je eigen les tegenaan zou kunnen lopen.)</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LESvaardig: Hoofdstuk 1"/>
          <p:cNvSpPr txBox="1"/>
          <p:nvPr>
            <p:ph type="title"/>
          </p:nvPr>
        </p:nvSpPr>
        <p:spPr>
          <a:prstGeom prst="rect">
            <a:avLst/>
          </a:prstGeom>
        </p:spPr>
        <p:txBody>
          <a:bodyPr/>
          <a:lstStyle>
            <a:lvl1pPr defTabSz="549148">
              <a:defRPr sz="7519"/>
            </a:lvl1pPr>
          </a:lstStyle>
          <a:p>
            <a:pPr/>
            <a:r>
              <a:t>LESvaardig: Hoofdstuk 1</a:t>
            </a:r>
          </a:p>
        </p:txBody>
      </p:sp>
      <p:sp>
        <p:nvSpPr>
          <p:cNvPr id="159" name="3. Achtergronden…"/>
          <p:cNvSpPr txBox="1"/>
          <p:nvPr>
            <p:ph type="body" idx="1"/>
          </p:nvPr>
        </p:nvSpPr>
        <p:spPr>
          <a:prstGeom prst="rect">
            <a:avLst/>
          </a:prstGeom>
        </p:spPr>
        <p:txBody>
          <a:bodyPr/>
          <a:lstStyle/>
          <a:p>
            <a:pPr marL="0" indent="0">
              <a:buSzTx/>
              <a:buNone/>
            </a:pPr>
            <a:r>
              <a:t>3. Achtergronden</a:t>
            </a:r>
          </a:p>
          <a:p>
            <a:pPr marL="0" indent="0">
              <a:buSzTx/>
              <a:buNone/>
            </a:pPr>
            <a:r>
              <a:t>3.1. Onderwijservaring en onderwijsdoel</a:t>
            </a:r>
          </a:p>
          <a:p>
            <a:pPr marL="0" indent="0">
              <a:buSzTx/>
              <a:buNone/>
            </a:pPr>
            <a:r>
              <a:t>3.2. Doelgroep</a:t>
            </a:r>
          </a:p>
          <a:p>
            <a:pPr marL="0" indent="0">
              <a:buSzTx/>
              <a:buNone/>
            </a:pPr>
            <a:r>
              <a:t>3.3. Grenzen aan de rol van de docent</a:t>
            </a:r>
          </a:p>
          <a:p>
            <a:pPr marL="0" indent="0">
              <a:buSzTx/>
              <a:buNone/>
            </a:pPr>
            <a:r>
              <a:t>Hiervan is 3.2. het uitgebreidst en het interessantst</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LESvaardig: Hoofdstuk 1"/>
          <p:cNvSpPr txBox="1"/>
          <p:nvPr>
            <p:ph type="title"/>
          </p:nvPr>
        </p:nvSpPr>
        <p:spPr>
          <a:prstGeom prst="rect">
            <a:avLst/>
          </a:prstGeom>
        </p:spPr>
        <p:txBody>
          <a:bodyPr/>
          <a:lstStyle>
            <a:lvl1pPr defTabSz="549148">
              <a:defRPr sz="7519"/>
            </a:lvl1pPr>
          </a:lstStyle>
          <a:p>
            <a:pPr/>
            <a:r>
              <a:t>LESvaardig: Hoofdstuk 1</a:t>
            </a:r>
          </a:p>
        </p:txBody>
      </p:sp>
      <p:sp>
        <p:nvSpPr>
          <p:cNvPr id="162" name="3.2. Doelgroep…"/>
          <p:cNvSpPr txBox="1"/>
          <p:nvPr>
            <p:ph type="body" idx="1"/>
          </p:nvPr>
        </p:nvSpPr>
        <p:spPr>
          <a:prstGeom prst="rect">
            <a:avLst/>
          </a:prstGeom>
        </p:spPr>
        <p:txBody>
          <a:bodyPr/>
          <a:lstStyle/>
          <a:p>
            <a:pPr marL="0" indent="0">
              <a:buSzTx/>
              <a:buNone/>
            </a:pPr>
            <a:r>
              <a:t>3.2. Doelgroep</a:t>
            </a:r>
          </a:p>
          <a:p>
            <a:pPr/>
            <a:r>
              <a:t>Verschillen: tempo, leren leren, expliciet versus impliciet leren, feedback</a:t>
            </a:r>
          </a:p>
          <a:p>
            <a:pPr/>
            <a:r>
              <a:t>Leren en verwerven</a:t>
            </a:r>
          </a:p>
          <a:p>
            <a:pPr/>
            <a:r>
              <a:t>Leeftijd</a:t>
            </a:r>
          </a:p>
          <a:p>
            <a:pPr/>
            <a:r>
              <a:t>Tweede taal versus vreemde taal</a:t>
            </a:r>
          </a:p>
          <a:p>
            <a:pPr/>
            <a:r>
              <a:t>De les als cultuurshock</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LESvaardig: Hoofdstuk 1"/>
          <p:cNvSpPr txBox="1"/>
          <p:nvPr>
            <p:ph type="title"/>
          </p:nvPr>
        </p:nvSpPr>
        <p:spPr>
          <a:prstGeom prst="rect">
            <a:avLst/>
          </a:prstGeom>
        </p:spPr>
        <p:txBody>
          <a:bodyPr/>
          <a:lstStyle>
            <a:lvl1pPr defTabSz="549148">
              <a:defRPr sz="7519"/>
            </a:lvl1pPr>
          </a:lstStyle>
          <a:p>
            <a:pPr/>
            <a:r>
              <a:t>LESvaardig: Hoofdstuk 1</a:t>
            </a:r>
          </a:p>
        </p:txBody>
      </p:sp>
      <p:sp>
        <p:nvSpPr>
          <p:cNvPr id="165" name="4. Praktische tips…"/>
          <p:cNvSpPr txBox="1"/>
          <p:nvPr>
            <p:ph type="body" idx="1"/>
          </p:nvPr>
        </p:nvSpPr>
        <p:spPr>
          <a:prstGeom prst="rect">
            <a:avLst/>
          </a:prstGeom>
        </p:spPr>
        <p:txBody>
          <a:bodyPr/>
          <a:lstStyle/>
          <a:p>
            <a:pPr marL="0" indent="0">
              <a:buSzTx/>
              <a:buNone/>
            </a:pPr>
            <a:r>
              <a:t>4. Praktische tips</a:t>
            </a:r>
          </a:p>
          <a:p>
            <a:pPr/>
            <a:r>
              <a:t>Verzamel achtergrondinformatie</a:t>
            </a:r>
          </a:p>
          <a:p>
            <a:pPr/>
            <a:r>
              <a:t>Maak verwachtingen kenbaar</a:t>
            </a:r>
          </a:p>
          <a:p>
            <a:pPr/>
            <a:r>
              <a:t>Neem de tijd</a:t>
            </a:r>
          </a:p>
          <a:p>
            <a:pPr/>
            <a:r>
              <a:t>Neem de leergang door</a:t>
            </a:r>
          </a:p>
          <a:p>
            <a:pPr/>
            <a:r>
              <a:t>Licht werkvormen toe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LESvaardig: Hoofdstuk 1"/>
          <p:cNvSpPr txBox="1"/>
          <p:nvPr>
            <p:ph type="title"/>
          </p:nvPr>
        </p:nvSpPr>
        <p:spPr>
          <a:prstGeom prst="rect">
            <a:avLst/>
          </a:prstGeom>
        </p:spPr>
        <p:txBody>
          <a:bodyPr/>
          <a:lstStyle>
            <a:lvl1pPr defTabSz="549148">
              <a:defRPr sz="7519"/>
            </a:lvl1pPr>
          </a:lstStyle>
          <a:p>
            <a:pPr/>
            <a:r>
              <a:t>LESvaardig: Hoofdstuk 1</a:t>
            </a:r>
          </a:p>
        </p:txBody>
      </p:sp>
      <p:sp>
        <p:nvSpPr>
          <p:cNvPr id="168" name="4. Praktische tips…"/>
          <p:cNvSpPr txBox="1"/>
          <p:nvPr>
            <p:ph type="body" idx="1"/>
          </p:nvPr>
        </p:nvSpPr>
        <p:spPr>
          <a:prstGeom prst="rect">
            <a:avLst/>
          </a:prstGeom>
        </p:spPr>
        <p:txBody>
          <a:bodyPr/>
          <a:lstStyle/>
          <a:p>
            <a:pPr marL="0" indent="0">
              <a:buSzTx/>
              <a:buNone/>
            </a:pPr>
            <a:r>
              <a:t>4. Praktische tips</a:t>
            </a:r>
          </a:p>
          <a:p>
            <a:pPr/>
            <a:r>
              <a:t>Bespreek de cultuur in de klas</a:t>
            </a:r>
          </a:p>
          <a:p>
            <a:pPr/>
            <a:r>
              <a:t>Bespreek hoe je omgaat met vragen</a:t>
            </a:r>
          </a:p>
          <a:p>
            <a:pPr/>
            <a:r>
              <a:t>Bespreek hoe je omgaat met fouten</a:t>
            </a:r>
          </a:p>
          <a:p>
            <a:pPr/>
            <a:r>
              <a:t>Toon respect</a:t>
            </a:r>
          </a:p>
          <a:p>
            <a:pPr/>
            <a:r>
              <a:t>Stimuleer buitenschools leren</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LESvaardig: Hoofdstuk 1"/>
          <p:cNvSpPr txBox="1"/>
          <p:nvPr>
            <p:ph type="title"/>
          </p:nvPr>
        </p:nvSpPr>
        <p:spPr>
          <a:prstGeom prst="rect">
            <a:avLst/>
          </a:prstGeom>
        </p:spPr>
        <p:txBody>
          <a:bodyPr/>
          <a:lstStyle>
            <a:lvl1pPr defTabSz="549148">
              <a:defRPr sz="7519"/>
            </a:lvl1pPr>
          </a:lstStyle>
          <a:p>
            <a:pPr/>
            <a:r>
              <a:t>LESvaardig: Hoofdstuk 1</a:t>
            </a:r>
          </a:p>
        </p:txBody>
      </p:sp>
      <p:sp>
        <p:nvSpPr>
          <p:cNvPr id="171" name="5. Eindopdrachten…"/>
          <p:cNvSpPr txBox="1"/>
          <p:nvPr>
            <p:ph type="body" idx="1"/>
          </p:nvPr>
        </p:nvSpPr>
        <p:spPr>
          <a:prstGeom prst="rect">
            <a:avLst/>
          </a:prstGeom>
        </p:spPr>
        <p:txBody>
          <a:bodyPr/>
          <a:lstStyle/>
          <a:p>
            <a:pPr marL="0" indent="0">
              <a:buSzTx/>
              <a:buNone/>
            </a:pPr>
            <a:r>
              <a:t>5. Eindopdrachten</a:t>
            </a:r>
          </a:p>
          <a:p>
            <a:pPr marL="0" indent="0">
              <a:buSzTx/>
              <a:buNone/>
            </a:pPr>
            <a:r>
              <a:t>Interessante opdracht: 1. Doelgroepanalyse. Doe deze samen met je groep bij de eerste vergadering, maar dan met de andere groep als onderwerp.</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LESvaardig: Hoofdstuk 2"/>
          <p:cNvSpPr txBox="1"/>
          <p:nvPr>
            <p:ph type="title"/>
          </p:nvPr>
        </p:nvSpPr>
        <p:spPr>
          <a:prstGeom prst="rect">
            <a:avLst/>
          </a:prstGeom>
        </p:spPr>
        <p:txBody>
          <a:bodyPr/>
          <a:lstStyle>
            <a:lvl1pPr defTabSz="549148">
              <a:defRPr sz="7519"/>
            </a:lvl1pPr>
          </a:lstStyle>
          <a:p>
            <a:pPr/>
            <a:r>
              <a:t>LESvaardig: Hoofdstuk 2</a:t>
            </a:r>
          </a:p>
        </p:txBody>
      </p:sp>
      <p:sp>
        <p:nvSpPr>
          <p:cNvPr id="174" name="Titel: Een veilig en rijk leerklimaat…"/>
          <p:cNvSpPr txBox="1"/>
          <p:nvPr>
            <p:ph type="body" idx="1"/>
          </p:nvPr>
        </p:nvSpPr>
        <p:spPr>
          <a:prstGeom prst="rect">
            <a:avLst/>
          </a:prstGeom>
        </p:spPr>
        <p:txBody>
          <a:bodyPr/>
          <a:lstStyle/>
          <a:p>
            <a:pPr marL="0" indent="0">
              <a:buSzTx/>
              <a:buNone/>
            </a:pPr>
            <a:r>
              <a:t>Titel: Een veilig en rijk leerklimaat</a:t>
            </a:r>
          </a:p>
          <a:p>
            <a:pPr marL="0" indent="0">
              <a:buSzTx/>
              <a:buNone/>
            </a:pPr>
            <a:r>
              <a:t>1. Inleiding: ‘Het begrip leerklimaat lijkt misschien enigszins abstract en ongrijpbaar. Toch ontkent niemand het bestaan en het belang ervan, sterker nog: iedereen is ervan overtuigd dat mensen beter leren wanneer er een goed leerklimaat heerst. Maar wat is het precies? En hoe kun je bepalen of het goed is?’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Opzet van het college"/>
          <p:cNvSpPr txBox="1"/>
          <p:nvPr>
            <p:ph type="title"/>
          </p:nvPr>
        </p:nvSpPr>
        <p:spPr>
          <a:prstGeom prst="rect">
            <a:avLst/>
          </a:prstGeom>
        </p:spPr>
        <p:txBody>
          <a:bodyPr/>
          <a:lstStyle/>
          <a:p>
            <a:pPr/>
            <a:r>
              <a:t>Opzet van het college</a:t>
            </a:r>
          </a:p>
        </p:txBody>
      </p:sp>
      <p:sp>
        <p:nvSpPr>
          <p:cNvPr id="123" name="Wat gaan we dit college doen?…"/>
          <p:cNvSpPr txBox="1"/>
          <p:nvPr>
            <p:ph type="body" idx="1"/>
          </p:nvPr>
        </p:nvSpPr>
        <p:spPr>
          <a:prstGeom prst="rect">
            <a:avLst/>
          </a:prstGeom>
        </p:spPr>
        <p:txBody>
          <a:bodyPr/>
          <a:lstStyle/>
          <a:p>
            <a:pPr/>
            <a:r>
              <a:t>Wat gaan we dit college doen?</a:t>
            </a:r>
          </a:p>
          <a:p>
            <a:pPr/>
            <a:r>
              <a:t>Rooster</a:t>
            </a:r>
          </a:p>
          <a:p>
            <a:pPr/>
            <a:r>
              <a:t>Opdrachten/slagingsvoorwaarden</a:t>
            </a:r>
          </a:p>
          <a:p>
            <a:pPr/>
            <a:r>
              <a:t>Groepen maken</a:t>
            </a:r>
          </a:p>
          <a:p>
            <a:pPr/>
            <a:r>
              <a:t>Studiehandleiding, Moodle, vragen</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LESvaardig: Hoofdstuk 2"/>
          <p:cNvSpPr txBox="1"/>
          <p:nvPr>
            <p:ph type="title"/>
          </p:nvPr>
        </p:nvSpPr>
        <p:spPr>
          <a:prstGeom prst="rect">
            <a:avLst/>
          </a:prstGeom>
        </p:spPr>
        <p:txBody>
          <a:bodyPr/>
          <a:lstStyle>
            <a:lvl1pPr defTabSz="549148">
              <a:defRPr sz="7519"/>
            </a:lvl1pPr>
          </a:lstStyle>
          <a:p>
            <a:pPr/>
            <a:r>
              <a:t>LESvaardig: Hoofdstuk 2</a:t>
            </a:r>
          </a:p>
        </p:txBody>
      </p:sp>
      <p:sp>
        <p:nvSpPr>
          <p:cNvPr id="177" name="2. Opdracht en casus. Ook dit is hier niet relevant. Bespreek met je groepje de genoemde eigenschappen/voorwaarden. Welke vinden jullie belangrijk?"/>
          <p:cNvSpPr txBox="1"/>
          <p:nvPr>
            <p:ph type="body" idx="1"/>
          </p:nvPr>
        </p:nvSpPr>
        <p:spPr>
          <a:prstGeom prst="rect">
            <a:avLst/>
          </a:prstGeom>
        </p:spPr>
        <p:txBody>
          <a:bodyPr/>
          <a:lstStyle>
            <a:lvl1pPr marL="0" indent="0">
              <a:buSzTx/>
              <a:buNone/>
            </a:lvl1pPr>
          </a:lstStyle>
          <a:p>
            <a:pPr/>
            <a:r>
              <a:t>2. Opdracht en casus. Ook dit is hier niet relevant. Bespreek met je groepje de genoemde eigenschappen/voorwaarden. Welke vinden jullie belangrijk?</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LESvaardig: Hoofdstuk 2"/>
          <p:cNvSpPr txBox="1"/>
          <p:nvPr>
            <p:ph type="title"/>
          </p:nvPr>
        </p:nvSpPr>
        <p:spPr>
          <a:prstGeom prst="rect">
            <a:avLst/>
          </a:prstGeom>
        </p:spPr>
        <p:txBody>
          <a:bodyPr/>
          <a:lstStyle>
            <a:lvl1pPr defTabSz="549148">
              <a:defRPr sz="7519"/>
            </a:lvl1pPr>
          </a:lstStyle>
          <a:p>
            <a:pPr/>
            <a:r>
              <a:t>LESvaardig: Hoofdstuk 2</a:t>
            </a:r>
          </a:p>
        </p:txBody>
      </p:sp>
      <p:sp>
        <p:nvSpPr>
          <p:cNvPr id="180" name="3. Achtergronden…"/>
          <p:cNvSpPr txBox="1"/>
          <p:nvPr>
            <p:ph type="body" idx="1"/>
          </p:nvPr>
        </p:nvSpPr>
        <p:spPr>
          <a:prstGeom prst="rect">
            <a:avLst/>
          </a:prstGeom>
        </p:spPr>
        <p:txBody>
          <a:bodyPr/>
          <a:lstStyle/>
          <a:p>
            <a:pPr marL="0" indent="0">
              <a:buSzTx/>
              <a:buNone/>
            </a:pPr>
            <a:r>
              <a:t>3. Achtergronden</a:t>
            </a:r>
          </a:p>
          <a:p>
            <a:pPr marL="0" indent="0">
              <a:buSzTx/>
              <a:buNone/>
            </a:pPr>
            <a:r>
              <a:t>3.1. Een veilig leerklimaat</a:t>
            </a:r>
          </a:p>
          <a:p>
            <a:pPr marL="0" indent="0">
              <a:buSzTx/>
              <a:buNone/>
            </a:pPr>
            <a:r>
              <a:t>3.2. Een rijk leerklimaat</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LESvaardig: Hoofdstuk 2"/>
          <p:cNvSpPr txBox="1"/>
          <p:nvPr>
            <p:ph type="title"/>
          </p:nvPr>
        </p:nvSpPr>
        <p:spPr>
          <a:prstGeom prst="rect">
            <a:avLst/>
          </a:prstGeom>
        </p:spPr>
        <p:txBody>
          <a:bodyPr/>
          <a:lstStyle>
            <a:lvl1pPr defTabSz="549148">
              <a:defRPr sz="7519"/>
            </a:lvl1pPr>
          </a:lstStyle>
          <a:p>
            <a:pPr/>
            <a:r>
              <a:t>LESvaardig: Hoofdstuk 2</a:t>
            </a:r>
          </a:p>
        </p:txBody>
      </p:sp>
      <p:sp>
        <p:nvSpPr>
          <p:cNvPr id="183" name="3.1 Een veilig leerklimaat…"/>
          <p:cNvSpPr txBox="1"/>
          <p:nvPr>
            <p:ph type="body" idx="1"/>
          </p:nvPr>
        </p:nvSpPr>
        <p:spPr>
          <a:prstGeom prst="rect">
            <a:avLst/>
          </a:prstGeom>
        </p:spPr>
        <p:txBody>
          <a:bodyPr/>
          <a:lstStyle/>
          <a:p>
            <a:pPr marL="0" indent="0" defTabSz="543305">
              <a:spcBef>
                <a:spcPts val="3900"/>
              </a:spcBef>
              <a:buSzTx/>
              <a:buNone/>
              <a:defRPr sz="2976"/>
            </a:pPr>
            <a:r>
              <a:t>3.1 Een veilig leerklimaat</a:t>
            </a:r>
          </a:p>
          <a:p>
            <a:pPr marL="413384" indent="-413384" defTabSz="543305">
              <a:spcBef>
                <a:spcPts val="3900"/>
              </a:spcBef>
              <a:defRPr sz="2976"/>
            </a:pPr>
            <a:r>
              <a:t>Kennis van de achtergrond van je cursisten</a:t>
            </a:r>
          </a:p>
          <a:p>
            <a:pPr marL="413384" indent="-413384" defTabSz="543305">
              <a:spcBef>
                <a:spcPts val="3900"/>
              </a:spcBef>
              <a:defRPr sz="2976"/>
            </a:pPr>
            <a:r>
              <a:t>Veiligheid en groepsdynamica</a:t>
            </a:r>
          </a:p>
          <a:p>
            <a:pPr marL="413384" indent="-413384" defTabSz="543305">
              <a:spcBef>
                <a:spcPts val="3900"/>
              </a:spcBef>
              <a:defRPr sz="2976"/>
            </a:pPr>
            <a:r>
              <a:t>Groepsgevoel</a:t>
            </a:r>
          </a:p>
          <a:p>
            <a:pPr marL="413384" indent="-413384" defTabSz="543305">
              <a:spcBef>
                <a:spcPts val="3900"/>
              </a:spcBef>
              <a:defRPr sz="2976"/>
            </a:pPr>
            <a:r>
              <a:t>Interculturele communicatie</a:t>
            </a:r>
          </a:p>
          <a:p>
            <a:pPr marL="413384" indent="-413384" defTabSz="543305">
              <a:spcBef>
                <a:spcPts val="3900"/>
              </a:spcBef>
              <a:defRPr sz="2976"/>
            </a:pPr>
            <a:r>
              <a:t>Motivatie gaande houden</a:t>
            </a:r>
          </a:p>
          <a:p>
            <a:pPr marL="413384" indent="-413384" defTabSz="543305">
              <a:spcBef>
                <a:spcPts val="3900"/>
              </a:spcBef>
              <a:defRPr sz="2976"/>
            </a:pPr>
            <a:r>
              <a:t>Duidelijkheid geeft houvast</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LESvaardig: Hoofdstuk 2"/>
          <p:cNvSpPr txBox="1"/>
          <p:nvPr>
            <p:ph type="title"/>
          </p:nvPr>
        </p:nvSpPr>
        <p:spPr>
          <a:prstGeom prst="rect">
            <a:avLst/>
          </a:prstGeom>
        </p:spPr>
        <p:txBody>
          <a:bodyPr/>
          <a:lstStyle>
            <a:lvl1pPr defTabSz="549148">
              <a:defRPr sz="7519"/>
            </a:lvl1pPr>
          </a:lstStyle>
          <a:p>
            <a:pPr/>
            <a:r>
              <a:t>LESvaardig: Hoofdstuk 2</a:t>
            </a:r>
          </a:p>
        </p:txBody>
      </p:sp>
      <p:sp>
        <p:nvSpPr>
          <p:cNvPr id="186" name="3.2. Een rijk leerklimaat…"/>
          <p:cNvSpPr txBox="1"/>
          <p:nvPr>
            <p:ph type="body" idx="1"/>
          </p:nvPr>
        </p:nvSpPr>
        <p:spPr>
          <a:prstGeom prst="rect">
            <a:avLst/>
          </a:prstGeom>
        </p:spPr>
        <p:txBody>
          <a:bodyPr/>
          <a:lstStyle/>
          <a:p>
            <a:pPr marL="0" indent="0">
              <a:buSzTx/>
              <a:buNone/>
            </a:pPr>
            <a:r>
              <a:t>3.2. Een rijk leerklimaat</a:t>
            </a:r>
          </a:p>
          <a:p>
            <a:pPr/>
            <a:r>
              <a:t>De rol van de docent</a:t>
            </a:r>
          </a:p>
          <a:p>
            <a:pPr/>
            <a:r>
              <a:t>Veel taalaanbod</a:t>
            </a:r>
          </a:p>
          <a:p>
            <a:pPr/>
            <a:r>
              <a:t>Grote variatie aan activiteiten</a:t>
            </a:r>
          </a:p>
          <a:p>
            <a:pPr/>
            <a:r>
              <a:t>Creëren van gelegenheid om te spreken</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LESvaardig: Hoofdstuk 2"/>
          <p:cNvSpPr txBox="1"/>
          <p:nvPr>
            <p:ph type="title"/>
          </p:nvPr>
        </p:nvSpPr>
        <p:spPr>
          <a:prstGeom prst="rect">
            <a:avLst/>
          </a:prstGeom>
        </p:spPr>
        <p:txBody>
          <a:bodyPr/>
          <a:lstStyle>
            <a:lvl1pPr defTabSz="549148">
              <a:defRPr sz="7519"/>
            </a:lvl1pPr>
          </a:lstStyle>
          <a:p>
            <a:pPr/>
            <a:r>
              <a:t>LESvaardig: Hoofdstuk 2</a:t>
            </a:r>
          </a:p>
        </p:txBody>
      </p:sp>
      <p:sp>
        <p:nvSpPr>
          <p:cNvPr id="189" name="4. Praktische tips…"/>
          <p:cNvSpPr txBox="1"/>
          <p:nvPr>
            <p:ph type="body" idx="1"/>
          </p:nvPr>
        </p:nvSpPr>
        <p:spPr>
          <a:prstGeom prst="rect">
            <a:avLst/>
          </a:prstGeom>
        </p:spPr>
        <p:txBody>
          <a:bodyPr/>
          <a:lstStyle/>
          <a:p>
            <a:pPr marL="0" indent="0" defTabSz="467359">
              <a:spcBef>
                <a:spcPts val="3300"/>
              </a:spcBef>
              <a:buSzTx/>
              <a:buNone/>
              <a:defRPr sz="2560"/>
            </a:pPr>
            <a:r>
              <a:t>4. Praktische tips</a:t>
            </a:r>
          </a:p>
          <a:p>
            <a:pPr marL="355600" indent="-355600" defTabSz="467359">
              <a:spcBef>
                <a:spcPts val="3300"/>
              </a:spcBef>
              <a:defRPr sz="2560"/>
            </a:pPr>
            <a:r>
              <a:t>Bereid de les goed voor</a:t>
            </a:r>
          </a:p>
          <a:p>
            <a:pPr marL="355600" indent="-355600" defTabSz="467359">
              <a:spcBef>
                <a:spcPts val="3300"/>
              </a:spcBef>
              <a:defRPr sz="2560"/>
            </a:pPr>
            <a:r>
              <a:t>Doe aan warming-up</a:t>
            </a:r>
          </a:p>
          <a:p>
            <a:pPr marL="355600" indent="-355600" defTabSz="467359">
              <a:spcBef>
                <a:spcPts val="3300"/>
              </a:spcBef>
              <a:defRPr sz="2560"/>
            </a:pPr>
            <a:r>
              <a:t>Doe eventueel oefeningen in koor</a:t>
            </a:r>
          </a:p>
          <a:p>
            <a:pPr marL="355600" indent="-355600" defTabSz="467359">
              <a:spcBef>
                <a:spcPts val="3300"/>
              </a:spcBef>
              <a:defRPr sz="2560"/>
            </a:pPr>
            <a:r>
              <a:t>Stimuleer interne monologen</a:t>
            </a:r>
          </a:p>
          <a:p>
            <a:pPr marL="355600" indent="-355600" defTabSz="467359">
              <a:spcBef>
                <a:spcPts val="3300"/>
              </a:spcBef>
              <a:defRPr sz="2560"/>
            </a:pPr>
            <a:r>
              <a:t>Volg de leergang (met eventueel extra oefeningen)</a:t>
            </a:r>
          </a:p>
          <a:p>
            <a:pPr marL="355600" indent="-355600" defTabSz="467359">
              <a:spcBef>
                <a:spcPts val="3300"/>
              </a:spcBef>
              <a:defRPr sz="2560"/>
            </a:pPr>
            <a:r>
              <a:t>Let op gevoeligheden</a:t>
            </a:r>
          </a:p>
          <a:p>
            <a:pPr marL="355600" indent="-355600" defTabSz="467359">
              <a:spcBef>
                <a:spcPts val="3300"/>
              </a:spcBef>
              <a:defRPr sz="2560"/>
            </a:pPr>
            <a:r>
              <a:t>Bied extra ondersteuning</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LESvaardig: Hoofdstuk 2"/>
          <p:cNvSpPr txBox="1"/>
          <p:nvPr>
            <p:ph type="title"/>
          </p:nvPr>
        </p:nvSpPr>
        <p:spPr>
          <a:prstGeom prst="rect">
            <a:avLst/>
          </a:prstGeom>
        </p:spPr>
        <p:txBody>
          <a:bodyPr/>
          <a:lstStyle>
            <a:lvl1pPr defTabSz="549148">
              <a:defRPr sz="7519"/>
            </a:lvl1pPr>
          </a:lstStyle>
          <a:p>
            <a:pPr/>
            <a:r>
              <a:t>LESvaardig: Hoofdstuk 2</a:t>
            </a:r>
          </a:p>
        </p:txBody>
      </p:sp>
      <p:sp>
        <p:nvSpPr>
          <p:cNvPr id="192" name="5. Eindopdrachten. Interessante opdracht: opdracht 2. Doe deze samen met je groepje bij de eerste vergadering."/>
          <p:cNvSpPr txBox="1"/>
          <p:nvPr>
            <p:ph type="body" idx="1"/>
          </p:nvPr>
        </p:nvSpPr>
        <p:spPr>
          <a:prstGeom prst="rect">
            <a:avLst/>
          </a:prstGeom>
        </p:spPr>
        <p:txBody>
          <a:bodyPr/>
          <a:lstStyle>
            <a:lvl1pPr marL="0" indent="0">
              <a:buSzTx/>
              <a:buNone/>
            </a:lvl1pPr>
          </a:lstStyle>
          <a:p>
            <a:pPr/>
            <a:r>
              <a:t>5. Eindopdrachten. Interessante opdracht: opdracht 2. Doe deze samen met je groepje bij de eerste vergadering.</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195" name="Titel: Lesvoorbereiding…"/>
          <p:cNvSpPr txBox="1"/>
          <p:nvPr>
            <p:ph type="body" idx="1"/>
          </p:nvPr>
        </p:nvSpPr>
        <p:spPr>
          <a:prstGeom prst="rect">
            <a:avLst/>
          </a:prstGeom>
        </p:spPr>
        <p:txBody>
          <a:bodyPr/>
          <a:lstStyle/>
          <a:p>
            <a:pPr marL="0" indent="0">
              <a:buSzTx/>
              <a:buNone/>
            </a:pPr>
            <a:r>
              <a:t>Titel: Lesvoorbereiding</a:t>
            </a:r>
          </a:p>
          <a:p>
            <a:pPr marL="0" indent="0">
              <a:buSzTx/>
              <a:buNone/>
            </a:pPr>
            <a:r>
              <a:t>Inleiding: ‘Een goede docent bereidt iedere les gedegen voor. Dat geldt dus niet alleen voor beginnende docenten; ongeacht de hoeveelheid ervaring die je hebt is een goede voorbereiding om verschillende redenen belangrijk. Een goede voorbereiding geeft je in de eerste plaats zelfvertrouwen; je kent het lesmateriaal van dat moment en je hebt essentiële kennis paraat. Je hebt structuur aangebracht in je les en dat is voor iedereen van belang, voor jezelf maar ook voor de cursisten.’</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198" name="2. Casus. Bespreek de drie visies met je groepje. Wat vinden jullie zelf?"/>
          <p:cNvSpPr txBox="1"/>
          <p:nvPr>
            <p:ph type="body" idx="1"/>
          </p:nvPr>
        </p:nvSpPr>
        <p:spPr>
          <a:prstGeom prst="rect">
            <a:avLst/>
          </a:prstGeom>
        </p:spPr>
        <p:txBody>
          <a:bodyPr/>
          <a:lstStyle>
            <a:lvl1pPr marL="0" indent="0">
              <a:buSzTx/>
              <a:buNone/>
            </a:lvl1pPr>
          </a:lstStyle>
          <a:p>
            <a:pPr/>
            <a:r>
              <a:t>2. Casus. Bespreek de drie visies met je groepje. Wat vinden jullie zelf?</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201" name="3. Achtergronden…"/>
          <p:cNvSpPr txBox="1"/>
          <p:nvPr>
            <p:ph type="body" idx="1"/>
          </p:nvPr>
        </p:nvSpPr>
        <p:spPr>
          <a:prstGeom prst="rect">
            <a:avLst/>
          </a:prstGeom>
        </p:spPr>
        <p:txBody>
          <a:bodyPr/>
          <a:lstStyle/>
          <a:p>
            <a:pPr marL="0" indent="0">
              <a:buSzTx/>
              <a:buNone/>
            </a:pPr>
            <a:r>
              <a:t>3. Achtergronden</a:t>
            </a:r>
          </a:p>
          <a:p>
            <a:pPr marL="0" indent="0">
              <a:buSzTx/>
              <a:buNone/>
            </a:pPr>
            <a:r>
              <a:t>3.1. Het boek volgen: voordelen en valkuilen</a:t>
            </a:r>
          </a:p>
          <a:p>
            <a:pPr marL="0" indent="0">
              <a:buSzTx/>
              <a:buNone/>
            </a:pPr>
            <a:r>
              <a:t>3.2. In hoeverre voorbereiden?</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204" name="3.1. Het boek volgen: voordelen en valkuilen…"/>
          <p:cNvSpPr txBox="1"/>
          <p:nvPr>
            <p:ph type="body" idx="1"/>
          </p:nvPr>
        </p:nvSpPr>
        <p:spPr>
          <a:prstGeom prst="rect">
            <a:avLst/>
          </a:prstGeom>
        </p:spPr>
        <p:txBody>
          <a:bodyPr/>
          <a:lstStyle/>
          <a:p>
            <a:pPr marL="0" indent="0">
              <a:buSzTx/>
              <a:buNone/>
            </a:pPr>
            <a:r>
              <a:t>3.1. Het boek volgen: voordelen en valkuilen</a:t>
            </a:r>
          </a:p>
          <a:p>
            <a:pPr/>
            <a:r>
              <a:t>Houvast</a:t>
            </a:r>
          </a:p>
          <a:p>
            <a:pPr/>
            <a:r>
              <a:t>Didactische kernpunten</a:t>
            </a:r>
          </a:p>
          <a:p>
            <a:pPr/>
            <a:r>
              <a:t>Opbouw van een oefenserie</a:t>
            </a:r>
          </a:p>
          <a:p>
            <a:pPr/>
            <a:r>
              <a:t>Onderwijsdoelen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Opzet van het college"/>
          <p:cNvSpPr txBox="1"/>
          <p:nvPr>
            <p:ph type="title"/>
          </p:nvPr>
        </p:nvSpPr>
        <p:spPr>
          <a:prstGeom prst="rect">
            <a:avLst/>
          </a:prstGeom>
        </p:spPr>
        <p:txBody>
          <a:bodyPr/>
          <a:lstStyle/>
          <a:p>
            <a:pPr/>
            <a:r>
              <a:t>Opzet van het college</a:t>
            </a:r>
          </a:p>
        </p:txBody>
      </p:sp>
      <p:sp>
        <p:nvSpPr>
          <p:cNvPr id="126" name="Daarna: LESvaardig, praktisch handboek didactiek. De inleiding en de eerste drie hoofdstukken:…"/>
          <p:cNvSpPr txBox="1"/>
          <p:nvPr>
            <p:ph type="body" idx="1"/>
          </p:nvPr>
        </p:nvSpPr>
        <p:spPr>
          <a:prstGeom prst="rect">
            <a:avLst/>
          </a:prstGeom>
        </p:spPr>
        <p:txBody>
          <a:bodyPr/>
          <a:lstStyle/>
          <a:p>
            <a:pPr marL="0" indent="0">
              <a:buSzTx/>
              <a:buNone/>
            </a:pPr>
            <a:r>
              <a:t>Daarna: LESvaardig, praktisch handboek didactiek. De inleiding en de eerste drie hoofdstukken:</a:t>
            </a:r>
          </a:p>
          <a:p>
            <a:pPr lvl="1" marL="1270000" indent="-635000">
              <a:buSzPct val="100000"/>
              <a:buAutoNum type="arabicPeriod" startAt="1"/>
            </a:pPr>
            <a:r>
              <a:t>Inleiding</a:t>
            </a:r>
          </a:p>
          <a:p>
            <a:pPr lvl="1" marL="1270000" indent="-635000">
              <a:buSzPct val="100000"/>
              <a:buAutoNum type="arabicPeriod" startAt="1"/>
            </a:pPr>
            <a:r>
              <a:t>Hoofdstuk 1: Kenmerken van de NT2-leerder</a:t>
            </a:r>
          </a:p>
          <a:p>
            <a:pPr lvl="1" marL="1270000" indent="-635000">
              <a:buSzPct val="100000"/>
              <a:buAutoNum type="arabicPeriod" startAt="1"/>
            </a:pPr>
            <a:r>
              <a:t>Hoofdstuk 2: Een veilig en rijk leerklimaat</a:t>
            </a:r>
          </a:p>
          <a:p>
            <a:pPr lvl="1" marL="1270000" indent="-635000">
              <a:buSzPct val="100000"/>
              <a:buAutoNum type="arabicPeriod" startAt="1"/>
            </a:pPr>
            <a:r>
              <a:t>Hoofdstuk 3: Lesvoorbereiding</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207" name="3.2. In hoeverre voorbereiden?…"/>
          <p:cNvSpPr txBox="1"/>
          <p:nvPr>
            <p:ph type="body" idx="1"/>
          </p:nvPr>
        </p:nvSpPr>
        <p:spPr>
          <a:prstGeom prst="rect">
            <a:avLst/>
          </a:prstGeom>
        </p:spPr>
        <p:txBody>
          <a:bodyPr/>
          <a:lstStyle/>
          <a:p>
            <a:pPr marL="0" indent="0" defTabSz="449833">
              <a:spcBef>
                <a:spcPts val="3200"/>
              </a:spcBef>
              <a:buSzTx/>
              <a:buNone/>
              <a:defRPr sz="2464"/>
            </a:pPr>
            <a:r>
              <a:t>3.2. In hoeverre voorbereiden?</a:t>
            </a:r>
          </a:p>
          <a:p>
            <a:pPr marL="342264" indent="-342264" defTabSz="449833">
              <a:spcBef>
                <a:spcPts val="3200"/>
              </a:spcBef>
              <a:defRPr sz="2464"/>
            </a:pPr>
            <a:r>
              <a:t>De compleet uitgeschreven lesvoorbereiding</a:t>
            </a:r>
          </a:p>
          <a:p>
            <a:pPr marL="342264" indent="-342264" defTabSz="449833">
              <a:spcBef>
                <a:spcPts val="3200"/>
              </a:spcBef>
              <a:defRPr sz="2464"/>
            </a:pPr>
            <a:r>
              <a:t>Instructietaal</a:t>
            </a:r>
          </a:p>
          <a:p>
            <a:pPr marL="342264" indent="-342264" defTabSz="449833">
              <a:spcBef>
                <a:spcPts val="3200"/>
              </a:spcBef>
              <a:defRPr sz="2464"/>
            </a:pPr>
            <a:r>
              <a:t>Structuur (VUT)</a:t>
            </a:r>
          </a:p>
          <a:p>
            <a:pPr marL="342264" indent="-342264" defTabSz="449833">
              <a:spcBef>
                <a:spcPts val="3200"/>
              </a:spcBef>
              <a:defRPr sz="2464"/>
            </a:pPr>
            <a:r>
              <a:t>Anticiperen</a:t>
            </a:r>
          </a:p>
          <a:p>
            <a:pPr marL="342264" indent="-342264" defTabSz="449833">
              <a:spcBef>
                <a:spcPts val="3200"/>
              </a:spcBef>
              <a:defRPr sz="2464"/>
            </a:pPr>
            <a:r>
              <a:t>Overdracht (niet heel relevant)</a:t>
            </a:r>
          </a:p>
          <a:p>
            <a:pPr marL="342264" indent="-342264" defTabSz="449833">
              <a:spcBef>
                <a:spcPts val="3200"/>
              </a:spcBef>
              <a:defRPr sz="2464"/>
            </a:pPr>
            <a:r>
              <a:t>Lesgeven zonder lesvoorbereiding (liever niet voor de hele les, maar een blokje improviseren is goed)</a:t>
            </a:r>
          </a:p>
          <a:p>
            <a:pPr marL="342264" indent="-342264" defTabSz="449833">
              <a:spcBef>
                <a:spcPts val="3200"/>
              </a:spcBef>
              <a:defRPr sz="2464"/>
            </a:pPr>
            <a:r>
              <a:t>Tijd- en klassenmanagement</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210" name="4. Praktische tips…"/>
          <p:cNvSpPr txBox="1"/>
          <p:nvPr>
            <p:ph type="body" idx="1"/>
          </p:nvPr>
        </p:nvSpPr>
        <p:spPr>
          <a:prstGeom prst="rect">
            <a:avLst/>
          </a:prstGeom>
        </p:spPr>
        <p:txBody>
          <a:bodyPr/>
          <a:lstStyle/>
          <a:p>
            <a:pPr marL="0" indent="0">
              <a:buSzTx/>
              <a:buNone/>
            </a:pPr>
            <a:r>
              <a:t>4. Praktische tips</a:t>
            </a:r>
          </a:p>
          <a:p>
            <a:pPr/>
            <a:r>
              <a:t>Maak een gezamenlijke planning</a:t>
            </a:r>
          </a:p>
          <a:p>
            <a:pPr/>
            <a:r>
              <a:t>Bewaar de planning</a:t>
            </a:r>
          </a:p>
          <a:p>
            <a:pPr/>
            <a:r>
              <a:t>Niet vergeten!</a:t>
            </a:r>
          </a:p>
          <a:p>
            <a:pPr/>
            <a:r>
              <a:t>Begin met een WUP-je</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213" name="4. Praktische tips…"/>
          <p:cNvSpPr txBox="1"/>
          <p:nvPr>
            <p:ph type="body" idx="1"/>
          </p:nvPr>
        </p:nvSpPr>
        <p:spPr>
          <a:prstGeom prst="rect">
            <a:avLst/>
          </a:prstGeom>
        </p:spPr>
        <p:txBody>
          <a:bodyPr/>
          <a:lstStyle/>
          <a:p>
            <a:pPr marL="0" indent="0">
              <a:buSzTx/>
              <a:buNone/>
            </a:pPr>
            <a:r>
              <a:t>4. Praktische tips</a:t>
            </a:r>
          </a:p>
          <a:p>
            <a:pPr/>
            <a:r>
              <a:t>Houd doelen en prioriteiten in de gaten</a:t>
            </a:r>
          </a:p>
          <a:p>
            <a:pPr/>
            <a:r>
              <a:t>Analyseer de leergang</a:t>
            </a:r>
          </a:p>
          <a:p>
            <a:pPr/>
            <a:r>
              <a:t>Plan activiteiten</a:t>
            </a:r>
          </a:p>
          <a:p>
            <a:pPr/>
            <a:r>
              <a:t>Bereid het lokaal voor</a:t>
            </a:r>
          </a:p>
          <a:p>
            <a:pPr/>
            <a:r>
              <a:t>Maak het programma duidelijk</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LESvaardig: Hoofdstuk 3"/>
          <p:cNvSpPr txBox="1"/>
          <p:nvPr>
            <p:ph type="title"/>
          </p:nvPr>
        </p:nvSpPr>
        <p:spPr>
          <a:prstGeom prst="rect">
            <a:avLst/>
          </a:prstGeom>
        </p:spPr>
        <p:txBody>
          <a:bodyPr/>
          <a:lstStyle>
            <a:lvl1pPr defTabSz="549148">
              <a:defRPr sz="7519"/>
            </a:lvl1pPr>
          </a:lstStyle>
          <a:p>
            <a:pPr/>
            <a:r>
              <a:t>LESvaardig: Hoofdstuk 3</a:t>
            </a:r>
          </a:p>
        </p:txBody>
      </p:sp>
      <p:sp>
        <p:nvSpPr>
          <p:cNvPr id="216" name="5. Eindopdracht. Deze vind ik niet zo interessant. Maak je eigen planning."/>
          <p:cNvSpPr txBox="1"/>
          <p:nvPr>
            <p:ph type="body" idx="1"/>
          </p:nvPr>
        </p:nvSpPr>
        <p:spPr>
          <a:prstGeom prst="rect">
            <a:avLst/>
          </a:prstGeom>
        </p:spPr>
        <p:txBody>
          <a:bodyPr/>
          <a:lstStyle>
            <a:lvl1pPr marL="0" indent="0">
              <a:buSzTx/>
              <a:buNone/>
            </a:lvl1pPr>
          </a:lstStyle>
          <a:p>
            <a:pPr/>
            <a:r>
              <a:t>5. Eindopdracht. Deze vind ik niet zo interessant. Maak je eigen planning.</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Einde!"/>
          <p:cNvSpPr txBox="1"/>
          <p:nvPr>
            <p:ph type="title"/>
          </p:nvPr>
        </p:nvSpPr>
        <p:spPr>
          <a:prstGeom prst="rect">
            <a:avLst/>
          </a:prstGeom>
        </p:spPr>
        <p:txBody>
          <a:bodyPr/>
          <a:lstStyle/>
          <a:p>
            <a:pPr/>
            <a:r>
              <a:t>Einde!</a:t>
            </a:r>
          </a:p>
        </p:txBody>
      </p:sp>
      <p:sp>
        <p:nvSpPr>
          <p:cNvPr id="219" name="Nog vragen?"/>
          <p:cNvSpPr txBox="1"/>
          <p:nvPr>
            <p:ph type="body" idx="1"/>
          </p:nvPr>
        </p:nvSpPr>
        <p:spPr>
          <a:prstGeom prst="rect">
            <a:avLst/>
          </a:prstGeom>
        </p:spPr>
        <p:txBody>
          <a:bodyPr/>
          <a:lstStyle/>
          <a:p>
            <a:pPr/>
            <a:r>
              <a:t>Nog vragen?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Wat gaan we dit college doen?"/>
          <p:cNvSpPr txBox="1"/>
          <p:nvPr>
            <p:ph type="title"/>
          </p:nvPr>
        </p:nvSpPr>
        <p:spPr>
          <a:prstGeom prst="rect">
            <a:avLst/>
          </a:prstGeom>
        </p:spPr>
        <p:txBody>
          <a:bodyPr/>
          <a:lstStyle>
            <a:lvl1pPr defTabSz="484886">
              <a:defRPr sz="6640"/>
            </a:lvl1pPr>
          </a:lstStyle>
          <a:p>
            <a:pPr/>
            <a:r>
              <a:t>Wat gaan we dit college doen?</a:t>
            </a:r>
          </a:p>
        </p:txBody>
      </p:sp>
      <p:sp>
        <p:nvSpPr>
          <p:cNvPr id="129" name="Zelf lessen maken, met als doel: zelf bepalen wat je leert; leren door te doen; leren door anderen iets uit te leggen.…"/>
          <p:cNvSpPr txBox="1"/>
          <p:nvPr>
            <p:ph type="body" idx="1"/>
          </p:nvPr>
        </p:nvSpPr>
        <p:spPr>
          <a:prstGeom prst="rect">
            <a:avLst/>
          </a:prstGeom>
        </p:spPr>
        <p:txBody>
          <a:bodyPr/>
          <a:lstStyle/>
          <a:p>
            <a:pPr/>
            <a:r>
              <a:t>Zelf lessen maken, met als doel: zelf bepalen wat je leert; leren door te doen; leren door anderen iets uit te leggen.</a:t>
            </a:r>
          </a:p>
          <a:p>
            <a:pPr/>
            <a:r>
              <a:t>De klas wordt in twee groepen verdeeld: na twee inleidende colleges over didactiek maakt om de week iedere groep een les voor de andere groep.</a:t>
            </a:r>
          </a:p>
          <a:p>
            <a:pPr/>
            <a:r>
              <a:t>Let op: het zijn lessen, geen presentaties.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Wat gaan we dit college doen?"/>
          <p:cNvSpPr txBox="1"/>
          <p:nvPr>
            <p:ph type="title"/>
          </p:nvPr>
        </p:nvSpPr>
        <p:spPr>
          <a:prstGeom prst="rect">
            <a:avLst/>
          </a:prstGeom>
        </p:spPr>
        <p:txBody>
          <a:bodyPr/>
          <a:lstStyle>
            <a:lvl1pPr defTabSz="484886">
              <a:defRPr sz="6640"/>
            </a:lvl1pPr>
          </a:lstStyle>
          <a:p>
            <a:pPr/>
            <a:r>
              <a:t>Wat gaan we dit college doen?</a:t>
            </a:r>
          </a:p>
        </p:txBody>
      </p:sp>
      <p:sp>
        <p:nvSpPr>
          <p:cNvPr id="132" name="Beide groepen vergaderen minstens één keer per twee weken.…"/>
          <p:cNvSpPr txBox="1"/>
          <p:nvPr>
            <p:ph type="body" idx="1"/>
          </p:nvPr>
        </p:nvSpPr>
        <p:spPr>
          <a:prstGeom prst="rect">
            <a:avLst/>
          </a:prstGeom>
        </p:spPr>
        <p:txBody>
          <a:bodyPr/>
          <a:lstStyle/>
          <a:p>
            <a:pPr marL="382270" indent="-382270" defTabSz="502412">
              <a:spcBef>
                <a:spcPts val="3600"/>
              </a:spcBef>
              <a:defRPr sz="2752"/>
            </a:pPr>
            <a:r>
              <a:t>Beide groepen vergaderen minstens één keer per twee weken.</a:t>
            </a:r>
          </a:p>
          <a:p>
            <a:pPr marL="382270" indent="-382270" defTabSz="502412">
              <a:spcBef>
                <a:spcPts val="3600"/>
              </a:spcBef>
              <a:defRPr sz="2752"/>
            </a:pPr>
            <a:r>
              <a:t>De vergaderingen vinden plaats in het Nederlands en duren minstens een uur.</a:t>
            </a:r>
          </a:p>
          <a:p>
            <a:pPr marL="382270" indent="-382270" defTabSz="502412">
              <a:spcBef>
                <a:spcPts val="3600"/>
              </a:spcBef>
              <a:defRPr sz="2752"/>
            </a:pPr>
            <a:r>
              <a:t>De groepen hebben een leider, die verantwoordelijk is voor de groep en die de vergaderingen voorzit.</a:t>
            </a:r>
          </a:p>
          <a:p>
            <a:pPr marL="382270" indent="-382270" defTabSz="502412">
              <a:spcBef>
                <a:spcPts val="3600"/>
              </a:spcBef>
              <a:defRPr sz="2752"/>
            </a:pPr>
            <a:r>
              <a:t>De vergaderingen worden opgenomen.</a:t>
            </a:r>
          </a:p>
          <a:p>
            <a:pPr marL="382270" indent="-382270" defTabSz="502412">
              <a:spcBef>
                <a:spcPts val="3600"/>
              </a:spcBef>
              <a:defRPr sz="2752"/>
            </a:pPr>
            <a:r>
              <a:t>Ieder lid van de groep maakt individueel notulen van de vergadering.</a:t>
            </a:r>
          </a:p>
          <a:p>
            <a:pPr marL="382270" indent="-382270" defTabSz="502412">
              <a:spcBef>
                <a:spcPts val="3600"/>
              </a:spcBef>
              <a:defRPr sz="2752"/>
            </a:pPr>
            <a:r>
              <a:t>De notulen en de geluidsopname moeten worden ingeleverd.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Wat gaan we dit college doen?"/>
          <p:cNvSpPr txBox="1"/>
          <p:nvPr>
            <p:ph type="title"/>
          </p:nvPr>
        </p:nvSpPr>
        <p:spPr>
          <a:prstGeom prst="rect">
            <a:avLst/>
          </a:prstGeom>
        </p:spPr>
        <p:txBody>
          <a:bodyPr/>
          <a:lstStyle>
            <a:lvl1pPr defTabSz="484886">
              <a:defRPr sz="6640"/>
            </a:lvl1pPr>
          </a:lstStyle>
          <a:p>
            <a:pPr/>
            <a:r>
              <a:t>Wat gaan we dit college doen?</a:t>
            </a:r>
          </a:p>
        </p:txBody>
      </p:sp>
      <p:sp>
        <p:nvSpPr>
          <p:cNvPr id="135" name="De vergaderingen dienen om de lessen te plannen: een globale planning van het hele programma en een individuele planning per les.…"/>
          <p:cNvSpPr txBox="1"/>
          <p:nvPr>
            <p:ph type="body" idx="1"/>
          </p:nvPr>
        </p:nvSpPr>
        <p:spPr>
          <a:prstGeom prst="rect">
            <a:avLst/>
          </a:prstGeom>
        </p:spPr>
        <p:txBody>
          <a:bodyPr/>
          <a:lstStyle/>
          <a:p>
            <a:pPr/>
            <a:r>
              <a:t>De vergaderingen dienen om de lessen te plannen: een globale planning van het hele programma en een individuele planning per les.</a:t>
            </a:r>
          </a:p>
          <a:p>
            <a:pPr/>
            <a:r>
              <a:t>Voor zover mogelijk is voor iedere individuele lesplanning één student verantwoordelijk.</a:t>
            </a:r>
          </a:p>
          <a:p>
            <a:pPr/>
            <a:r>
              <a:t>Iedere student geeft ten minste één les. (Maar de invulling van de lessen is redelijk vrij: je mag ook samen of elkaar afwisselend lesgeven.)</a:t>
            </a:r>
          </a:p>
          <a:p>
            <a:pPr/>
            <a:r>
              <a:t>De lesplanning voor iedere les moet worden ingeleverd.</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Wat gaan we dit college doen?"/>
          <p:cNvSpPr txBox="1"/>
          <p:nvPr>
            <p:ph type="title"/>
          </p:nvPr>
        </p:nvSpPr>
        <p:spPr>
          <a:prstGeom prst="rect">
            <a:avLst/>
          </a:prstGeom>
        </p:spPr>
        <p:txBody>
          <a:bodyPr/>
          <a:lstStyle>
            <a:lvl1pPr defTabSz="484886">
              <a:defRPr sz="6640"/>
            </a:lvl1pPr>
          </a:lstStyle>
          <a:p>
            <a:pPr/>
            <a:r>
              <a:t>Wat gaan we dit college doen?</a:t>
            </a:r>
          </a:p>
        </p:txBody>
      </p:sp>
      <p:sp>
        <p:nvSpPr>
          <p:cNvPr id="138" name="Ten minste vier van de vijf lessen moeten gaan over (een aspect van) de Nederlandse taal; een vijfde mag gaan over een onderwerp naar keuze.…"/>
          <p:cNvSpPr txBox="1"/>
          <p:nvPr>
            <p:ph type="body" idx="1"/>
          </p:nvPr>
        </p:nvSpPr>
        <p:spPr>
          <a:prstGeom prst="rect">
            <a:avLst/>
          </a:prstGeom>
        </p:spPr>
        <p:txBody>
          <a:bodyPr/>
          <a:lstStyle/>
          <a:p>
            <a:pPr/>
            <a:r>
              <a:t>Ten minste vier van de vijf lessen moeten gaan over (een aspect van) de Nederlandse taal; een vijfde mag gaan over een onderwerp naar keuze.</a:t>
            </a:r>
          </a:p>
          <a:p>
            <a:pPr/>
            <a:r>
              <a:t>Het gebruikte bronnenmateriaal moet Nederlandstalig zijn.</a:t>
            </a:r>
          </a:p>
          <a:p>
            <a:pPr/>
            <a:r>
              <a:t>Bronnenmateriaal kun je onder andere in lokaal 418 vinden.</a:t>
            </a:r>
          </a:p>
          <a:p>
            <a:pPr/>
            <a:r>
              <a:t>Ikzelf ben altijd bereid te helpen als jullie moeite hebben bijvoorbeeld passages uit boeken te begrijpen, of als er ergens anders een moedertaalspreker voor nodig is.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Rooster"/>
          <p:cNvSpPr txBox="1"/>
          <p:nvPr>
            <p:ph type="title"/>
          </p:nvPr>
        </p:nvSpPr>
        <p:spPr>
          <a:prstGeom prst="rect">
            <a:avLst/>
          </a:prstGeom>
        </p:spPr>
        <p:txBody>
          <a:bodyPr/>
          <a:lstStyle/>
          <a:p>
            <a:pPr/>
            <a:r>
              <a:t>Rooster</a:t>
            </a:r>
          </a:p>
        </p:txBody>
      </p:sp>
      <p:sp>
        <p:nvSpPr>
          <p:cNvPr id="141" name="De eerste twee weken (inclusief deze): inleidende colleges over didactiek…"/>
          <p:cNvSpPr txBox="1"/>
          <p:nvPr>
            <p:ph type="body" idx="1"/>
          </p:nvPr>
        </p:nvSpPr>
        <p:spPr>
          <a:prstGeom prst="rect">
            <a:avLst/>
          </a:prstGeom>
        </p:spPr>
        <p:txBody>
          <a:bodyPr/>
          <a:lstStyle/>
          <a:p>
            <a:pPr/>
            <a:r>
              <a:t>De eerste twee weken (inclusief deze): inleidende colleges over didactiek</a:t>
            </a:r>
          </a:p>
          <a:p>
            <a:pPr/>
            <a:r>
              <a:t>De volgende tien weken: afwisselend een college door Groep A en Groep B</a:t>
            </a:r>
          </a:p>
          <a:p>
            <a:pPr/>
            <a:r>
              <a:t>De laatste week: een tentamen over de door de beide groepen aangeboden stof</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Groepen maken"/>
          <p:cNvSpPr txBox="1"/>
          <p:nvPr>
            <p:ph type="title"/>
          </p:nvPr>
        </p:nvSpPr>
        <p:spPr>
          <a:prstGeom prst="rect">
            <a:avLst/>
          </a:prstGeom>
        </p:spPr>
        <p:txBody>
          <a:bodyPr/>
          <a:lstStyle/>
          <a:p>
            <a:pPr/>
            <a:r>
              <a:t>Groepen maken</a:t>
            </a:r>
          </a:p>
        </p:txBody>
      </p:sp>
      <p:sp>
        <p:nvSpPr>
          <p:cNvPr id="144" name="Er komen twee groepen, A en B. A is de eerste groep die een les geeft. B geeft een week voor het eindtentamen nog een les.…"/>
          <p:cNvSpPr txBox="1"/>
          <p:nvPr>
            <p:ph type="body" idx="1"/>
          </p:nvPr>
        </p:nvSpPr>
        <p:spPr>
          <a:prstGeom prst="rect">
            <a:avLst/>
          </a:prstGeom>
        </p:spPr>
        <p:txBody>
          <a:bodyPr/>
          <a:lstStyle/>
          <a:p>
            <a:pPr/>
            <a:r>
              <a:t>Er komen twee groepen, A en B. A is de eerste groep die een les geeft. B geeft een week voor het eindtentamen nog een les.</a:t>
            </a:r>
          </a:p>
          <a:p>
            <a:pPr/>
            <a:r>
              <a:t>Beide groepen hebben een voorzitter nodig.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