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FWvpWMfN1woq+FHBhVtvZstlz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zso.cz/csu/czso/inflace_spotrebitelske_ceny" TargetMode="External"/><Relationship Id="rId3" Type="http://schemas.openxmlformats.org/officeDocument/2006/relationships/hyperlink" Target="https://www.czso.cz/csu/czso/pan-prumern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menova-politika/prognoz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verejnost/servis-pro-media/autorske-clanky-rozhovory-s-predstaviteli-cnb/Silacke-vyroky-inflaci-neporazi/" TargetMode="External"/><Relationship Id="rId3" Type="http://schemas.openxmlformats.org/officeDocument/2006/relationships/hyperlink" Target="https://www.cnb.cz/cs/verejnost/servis-pro-media/autorske-clanky-rozhovory-s-predstaviteli-cnb/Viceguvernerka-CNB-Eva-Zamrazilova-Jednociferne-inflaci-bychom-se-mohli-priblizit-uz-v-let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statistika/platebni_bilance_stat/platebni_bilance_m/bop_m.htm" TargetMode="External"/><Relationship Id="rId3" Type="http://schemas.openxmlformats.org/officeDocument/2006/relationships/hyperlink" Target="https://www.cnb.cz/cs/obecne/slovnik/index.html#acco_23fa6b87" TargetMode="External"/><Relationship Id="rId4" Type="http://schemas.openxmlformats.org/officeDocument/2006/relationships/hyperlink" Target="https://www.cnb.cz/cs/obecne/slovnik/index.html#acco_23fa6b87" TargetMode="External"/><Relationship Id="rId5" Type="http://schemas.openxmlformats.org/officeDocument/2006/relationships/hyperlink" Target="https://www.cnb.cz/cs/obecne/slovnik/index.html#acco_d6eb6af1" TargetMode="External"/><Relationship Id="rId6" Type="http://schemas.openxmlformats.org/officeDocument/2006/relationships/hyperlink" Target="https://www.cnb.cz/cs/obecne/slovnik/index.html#acco_d6eb6af1" TargetMode="External"/><Relationship Id="rId7" Type="http://schemas.openxmlformats.org/officeDocument/2006/relationships/hyperlink" Target="https://www.cnb.cz/cs/obecne/slovnik/index.html#acco_d6ed3fb7" TargetMode="External"/><Relationship Id="rId8" Type="http://schemas.openxmlformats.org/officeDocument/2006/relationships/hyperlink" Target="https://www.cnb.cz/cs/obecne/slovnik/index.html#acco_d6ed3fb7"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menova-politika/zpravy-o-vyvoji-platebni-bilanc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menova-politika/zpravy-o-vyvoji-platebni-bilanc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statistika/platebni_bilance_stat/platebni_bilance_q/vyvoj-platebni-bilance-komentar/index.htm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statistika/platebni_bilance_stat/platebni_bilance_q/vyvoj-platebni-bilance-komentar/index.html"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z/cs/obecne/slovnik/index.html#acco_b3b5d01b" TargetMode="External"/><Relationship Id="rId3" Type="http://schemas.openxmlformats.org/officeDocument/2006/relationships/hyperlink" Target="https://www.cnb.cz/cs/obecne/slovnik/index.html#acco_b3b5d01b"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https://www.cnb.cz/docs/ARADY/MET_LIST/cpi_mz_cs.pdf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 zajímavost, různé druhy inflace:</a:t>
            </a:r>
            <a:endParaRPr/>
          </a:p>
          <a:p>
            <a:pPr indent="0" lvl="0" marL="0" rtl="0" algn="l">
              <a:spcBef>
                <a:spcPts val="0"/>
              </a:spcBef>
              <a:spcAft>
                <a:spcPts val="0"/>
              </a:spcAft>
              <a:buNone/>
            </a:pPr>
            <a:r>
              <a:rPr lang="en-GB"/>
              <a:t>Spotřebitelské ceny celkem (shoduje se s údajem ČSÚ)</a:t>
            </a:r>
            <a:endParaRPr/>
          </a:p>
          <a:p>
            <a:pPr indent="0" lvl="0" marL="0" rtl="0" algn="l">
              <a:spcBef>
                <a:spcPts val="0"/>
              </a:spcBef>
              <a:spcAft>
                <a:spcPts val="0"/>
              </a:spcAft>
              <a:buNone/>
            </a:pPr>
            <a:r>
              <a:rPr lang="en-GB"/>
              <a:t>Regulované ceny – skupina položek ovlivněných z významné části státní administrativou</a:t>
            </a:r>
            <a:endParaRPr/>
          </a:p>
          <a:p>
            <a:pPr indent="0" lvl="0" marL="0" rtl="0" algn="l">
              <a:spcBef>
                <a:spcPts val="0"/>
              </a:spcBef>
              <a:spcAft>
                <a:spcPts val="0"/>
              </a:spcAft>
              <a:buNone/>
            </a:pPr>
            <a:r>
              <a:rPr lang="en-GB"/>
              <a:t>Primární dopady změn nepřímých daní ve spotřebitelských cenách – odhad teoretického dopadu do inflace plynoucího ze změny zákonů (v p. b.)</a:t>
            </a:r>
            <a:endParaRPr/>
          </a:p>
          <a:p>
            <a:pPr indent="0" lvl="0" marL="0" rtl="0" algn="l">
              <a:spcBef>
                <a:spcPts val="0"/>
              </a:spcBef>
              <a:spcAft>
                <a:spcPts val="0"/>
              </a:spcAft>
              <a:buNone/>
            </a:pPr>
            <a:r>
              <a:rPr lang="en-GB"/>
              <a:t>Čistá inflace – růst cen všech položek kromě regulovaných cen a po očištění o primární dopady změn nepřímých daní</a:t>
            </a:r>
            <a:endParaRPr/>
          </a:p>
          <a:p>
            <a:pPr indent="0" lvl="0" marL="0" rtl="0" algn="l">
              <a:spcBef>
                <a:spcPts val="0"/>
              </a:spcBef>
              <a:spcAft>
                <a:spcPts val="0"/>
              </a:spcAft>
              <a:buNone/>
            </a:pPr>
            <a:r>
              <a:rPr lang="en-GB"/>
              <a:t>Ceny potravin, nápoje, tabák – růst cen potravin, nápojů a tabáku (jedná se vlastně o sloučení dvou základních skupin dělení ČSÚ: Potraviny a nealkoholické nápoje a Alkoholické nápoje, tabák), po očištění o primární dopady změn nepřímých daní</a:t>
            </a:r>
            <a:endParaRPr/>
          </a:p>
          <a:p>
            <a:pPr indent="0" lvl="0" marL="0" rtl="0" algn="l">
              <a:spcBef>
                <a:spcPts val="0"/>
              </a:spcBef>
              <a:spcAft>
                <a:spcPts val="0"/>
              </a:spcAft>
              <a:buNone/>
            </a:pPr>
            <a:r>
              <a:rPr lang="en-GB"/>
              <a:t>Ceny pohonných hmot – růst cen pohonných hmot – automobilové benzíny, nafta a LPG, po očištění o primární dopady změn nepřímých daní</a:t>
            </a:r>
            <a:endParaRPr/>
          </a:p>
          <a:p>
            <a:pPr indent="0" lvl="0" marL="0" rtl="0" algn="l">
              <a:spcBef>
                <a:spcPts val="0"/>
              </a:spcBef>
              <a:spcAft>
                <a:spcPts val="0"/>
              </a:spcAft>
              <a:buNone/>
            </a:pPr>
            <a:r>
              <a:rPr lang="en-GB"/>
              <a:t>Jádrová inflace – růst cen neregulovaných, nepotravinářských komodit resp. celková inflace bez regulovaných cen, bez cen potravin a bez cen pohonných hmot, po očištění o primární dopady změn nepřímých daní </a:t>
            </a:r>
            <a:endParaRPr/>
          </a:p>
          <a:p>
            <a:pPr indent="0" lvl="0" marL="0" rtl="0" algn="l">
              <a:spcBef>
                <a:spcPts val="0"/>
              </a:spcBef>
              <a:spcAft>
                <a:spcPts val="0"/>
              </a:spcAft>
              <a:buNone/>
            </a:pPr>
            <a:r>
              <a:rPr lang="en-GB"/>
              <a:t>Měnověpolitická inflace – celková inflace po očištění o primární dopady změn nepřímých daní </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https://www.czso.cz/csu/czso/inflace_spotrebitelske_ceny</a:t>
            </a:r>
            <a:endParaRPr/>
          </a:p>
          <a:p>
            <a:pPr indent="0" lvl="0" marL="0" rtl="0" algn="l">
              <a:spcBef>
                <a:spcPts val="0"/>
              </a:spcBef>
              <a:spcAft>
                <a:spcPts val="0"/>
              </a:spcAft>
              <a:buNone/>
            </a:pPr>
            <a:r>
              <a:rPr lang="en-GB" sz="1000">
                <a:solidFill>
                  <a:srgbClr val="333333"/>
                </a:solidFill>
                <a:highlight>
                  <a:srgbClr val="FFFFFF"/>
                </a:highlight>
                <a:latin typeface="Arial"/>
                <a:ea typeface="Arial"/>
                <a:cs typeface="Arial"/>
                <a:sym typeface="Arial"/>
              </a:rPr>
              <a:t>Míra inflace vyjádřená přírůstkem indexu spotřebitelských cen ke stejnému měsíci předchozího roku vyjadřuje procentní změnu cenové hladiny ve vykazovaném měsíci daného roku proti stejnému měsíci předchozího roku.</a:t>
            </a:r>
            <a:endParaRPr sz="10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rPr lang="en-GB" sz="1000" u="sng">
                <a:solidFill>
                  <a:schemeClr val="hlink"/>
                </a:solidFill>
                <a:highlight>
                  <a:srgbClr val="FFFFFF"/>
                </a:highlight>
                <a:latin typeface="Arial"/>
                <a:ea typeface="Arial"/>
                <a:cs typeface="Arial"/>
                <a:sym typeface="Arial"/>
                <a:hlinkClick r:id="rId3"/>
              </a:rPr>
              <a:t>https://www.czso.cz/csu/czso/pan-prumerny</a:t>
            </a:r>
            <a:endParaRPr sz="10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t/>
            </a:r>
            <a:endParaRPr sz="1000">
              <a:solidFill>
                <a:srgbClr val="333333"/>
              </a:solidFill>
              <a:highlight>
                <a:srgbClr val="FFFFFF"/>
              </a:highlight>
              <a:latin typeface="Arial"/>
              <a:ea typeface="Arial"/>
              <a:cs typeface="Arial"/>
              <a:sym typeface="Arial"/>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Tomáš Holub: „</a:t>
            </a:r>
            <a:r>
              <a:rPr b="0" i="0" lang="en-GB">
                <a:solidFill>
                  <a:srgbClr val="2526A9"/>
                </a:solidFill>
                <a:latin typeface="Arial"/>
                <a:ea typeface="Arial"/>
                <a:cs typeface="Arial"/>
                <a:sym typeface="Arial"/>
              </a:rPr>
              <a:t>Jednalo se o krok k dalšímu uvolnění měnové politiky v situaci, kdy se standardní nástroj, tedy úrokové sazby, již nacházel na technicky nulové úrovni. ČNB jím reagovala na riziko deflace, vyvolané mimo jiné tím, že se česká ekonomika již několik čtvrtletí nacházela ve vleklé recesi. S tím souvisela špatná situace na trhu práce spojená s poměrně vysokou nezaměstnaností a utlumeným růstem mezd. Opatření ČNB mělo za cíl tyto negativní ekonomické trendy zvrátit. Centrální banka oslabila kurz koruny o 4–5% a zavázala se držet ho nad hranicí 27 korun za euro potenciálně neomezenými nákupy eur na devizovém trhu.“</a:t>
            </a:r>
            <a:endParaRPr/>
          </a:p>
          <a:p>
            <a:pPr indent="0" lvl="0" marL="0" rtl="0" algn="l">
              <a:spcBef>
                <a:spcPts val="0"/>
              </a:spcBef>
              <a:spcAft>
                <a:spcPts val="0"/>
              </a:spcAft>
              <a:buNone/>
            </a:pPr>
            <a:r>
              <a:rPr b="0" i="0" lang="en-GB">
                <a:solidFill>
                  <a:srgbClr val="2526A9"/>
                </a:solidFill>
                <a:latin typeface="Arial"/>
                <a:ea typeface="Arial"/>
                <a:cs typeface="Arial"/>
                <a:sym typeface="Arial"/>
              </a:rPr>
              <a:t>Členem bankovní rady České národní banky od 1. prosince 2018.</a:t>
            </a:r>
            <a:endParaRPr/>
          </a:p>
        </p:txBody>
      </p:sp>
      <p:sp>
        <p:nvSpPr>
          <p:cNvPr id="168" name="Google Shape;1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849df34e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c849df34e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https://www.cnb.cz/cs/menova-politika/prognoza/</a:t>
            </a:r>
            <a:endParaRPr/>
          </a:p>
          <a:p>
            <a:pPr indent="0" lvl="0" marL="0" rtl="0" algn="l">
              <a:spcBef>
                <a:spcPts val="0"/>
              </a:spcBef>
              <a:spcAft>
                <a:spcPts val="0"/>
              </a:spcAft>
              <a:buNone/>
            </a:pPr>
            <a:r>
              <a:t/>
            </a:r>
            <a:endParaRPr/>
          </a:p>
        </p:txBody>
      </p:sp>
      <p:sp>
        <p:nvSpPr>
          <p:cNvPr id="175" name="Google Shape;175;g2c849df34e5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849df34e5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849df34e5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Měnověpolitická inflace je inflace, na kterou v prognóze reaguje měnová politika. Je definována jako celková inflace očištěná o primární dopady změn nepřímých daní.</a:t>
            </a:r>
            <a:endParaRPr/>
          </a:p>
          <a:p>
            <a:pPr indent="0" lvl="0" marL="0" rtl="0" algn="l">
              <a:spcBef>
                <a:spcPts val="0"/>
              </a:spcBef>
              <a:spcAft>
                <a:spcPts val="0"/>
              </a:spcAft>
              <a:buClr>
                <a:schemeClr val="dk1"/>
              </a:buClr>
              <a:buSzPts val="1100"/>
              <a:buFont typeface="Arial"/>
              <a:buNone/>
            </a:pPr>
            <a:r>
              <a:rPr lang="en-GB"/>
              <a:t>https://www.cnb.cz/cs/menova-politika/prognoza/</a:t>
            </a:r>
            <a:endParaRPr/>
          </a:p>
        </p:txBody>
      </p:sp>
      <p:sp>
        <p:nvSpPr>
          <p:cNvPr id="182" name="Google Shape;182;g2c849df34e5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849df34e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c849df34e5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https://www.cnb.cz/cs/menova-politika/prognoza/</a:t>
            </a:r>
            <a:endParaRPr/>
          </a:p>
        </p:txBody>
      </p:sp>
      <p:sp>
        <p:nvSpPr>
          <p:cNvPr id="190" name="Google Shape;190;g2c849df34e5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849df34e5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849df34e5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https://www.cnb.cz/cs/menova-politika/prognoza/</a:t>
            </a:r>
            <a:endParaRPr/>
          </a:p>
        </p:txBody>
      </p:sp>
      <p:sp>
        <p:nvSpPr>
          <p:cNvPr id="198" name="Google Shape;198;g2c849df34e5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849df34e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c849df34e5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https://www.cnb.cz/cs/menova-politika/prognoza/</a:t>
            </a:r>
            <a:endParaRPr/>
          </a:p>
          <a:p>
            <a:pPr indent="0" lvl="0" marL="0" rtl="0" algn="l">
              <a:spcBef>
                <a:spcPts val="0"/>
              </a:spcBef>
              <a:spcAft>
                <a:spcPts val="0"/>
              </a:spcAft>
              <a:buClr>
                <a:schemeClr val="dk1"/>
              </a:buClr>
              <a:buSzPts val="1100"/>
              <a:buFont typeface="Arial"/>
              <a:buNone/>
            </a:pPr>
            <a:r>
              <a:t/>
            </a:r>
            <a:endParaRPr/>
          </a:p>
        </p:txBody>
      </p:sp>
      <p:sp>
        <p:nvSpPr>
          <p:cNvPr id="205" name="Google Shape;205;g2c849df34e5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K zamyšlení: </a:t>
            </a:r>
            <a:r>
              <a:rPr lang="en-GB" u="sng">
                <a:solidFill>
                  <a:schemeClr val="hlink"/>
                </a:solidFill>
                <a:hlinkClick r:id="rId2"/>
              </a:rPr>
              <a:t>https://www.cnb.cz/cs/verejnost/servis-pro-media/autorske-clanky-rozhovory-s-predstaviteli-cnb/Silacke-vyroky-inflaci-neporazi/</a:t>
            </a:r>
            <a:endParaRPr/>
          </a:p>
          <a:p>
            <a:pPr indent="0" lvl="0" marL="0" rtl="0" algn="l">
              <a:spcBef>
                <a:spcPts val="0"/>
              </a:spcBef>
              <a:spcAft>
                <a:spcPts val="0"/>
              </a:spcAft>
              <a:buNone/>
            </a:pPr>
            <a:r>
              <a:rPr b="1" i="0" lang="en-GB" u="sng">
                <a:solidFill>
                  <a:schemeClr val="hlink"/>
                </a:solidFill>
                <a:latin typeface="Arial"/>
                <a:ea typeface="Arial"/>
                <a:cs typeface="Arial"/>
                <a:sym typeface="Arial"/>
                <a:hlinkClick r:id="rId3"/>
              </a:rPr>
              <a:t>https://www.cnb.cz/cs/verejnost/servis-pro-media/autorske-clanky-rozhovory-s-predstaviteli-cnb/Viceguvernerka-CNB-Eva-Zamrazilova-Jednociferne-inflaci-bychom-se-mohli-priblizit-uz-v-lete/</a:t>
            </a:r>
            <a:endParaRPr b="1" i="0">
              <a:solidFill>
                <a:srgbClr val="2526A9"/>
              </a:solidFill>
              <a:latin typeface="Arial"/>
              <a:ea typeface="Arial"/>
              <a:cs typeface="Arial"/>
              <a:sym typeface="Arial"/>
            </a:endParaRPr>
          </a:p>
          <a:p>
            <a:pPr indent="0" lvl="0" marL="0" rtl="0" algn="l">
              <a:spcBef>
                <a:spcPts val="0"/>
              </a:spcBef>
              <a:spcAft>
                <a:spcPts val="0"/>
              </a:spcAft>
              <a:buNone/>
            </a:pPr>
            <a:r>
              <a:rPr b="1" i="0" lang="en-GB">
                <a:solidFill>
                  <a:srgbClr val="2526A9"/>
                </a:solidFill>
                <a:latin typeface="Arial"/>
                <a:ea typeface="Arial"/>
                <a:cs typeface="Arial"/>
                <a:sym typeface="Arial"/>
              </a:rPr>
              <a:t>Eva Zamrazilová, viceguvernérka České národní banky</a:t>
            </a:r>
            <a:br>
              <a:rPr lang="en-GB"/>
            </a:br>
            <a:r>
              <a:rPr b="0" i="0" lang="en-GB">
                <a:solidFill>
                  <a:srgbClr val="2526A9"/>
                </a:solidFill>
                <a:latin typeface="Arial"/>
                <a:ea typeface="Arial"/>
                <a:cs typeface="Arial"/>
                <a:sym typeface="Arial"/>
              </a:rPr>
              <a:t>Vysvětlím znovu. Měnová politika vlastně působí přes takové dva hlavní kanály, jeden je vlastně úrokově úvěrový a druhý je kurzový. K tomu úvěrovému kanálu, prostě to funguje tak, že když zdražíme peníze, tak firmy si berou méně úvěrů, anebo si úvěry vezmou, ale protože mají drahé peníze, tak nemohou zvyšovat mzdy nebo třeba propouštějí zaměstnance. U nás v té ekonomice to bohužel funguje tak, že my máme minimálně polovinu úvěrů v podnikové sféře jaksi pohybující se mimo ten segment našeho dosahu. Ty podniky, které jsou jednak pod zahraniční kontrolou, si berou úvěry v rámci koncernů. Podniky, které exportují, si berou úvěry denominované v eurech a ty jsou za 4 %. Protože je tady rozdíl mezi tím, že Evropská centrální banka drží sazbu hlavní jenom na 3 %, takže ty komerční úvěry poskytuje, potom komerční úvěry v eurech jsou za 4 %, my máme 7 % a naše komerční úvěry v těch korunách jsou 8 nebo 9 %. A ty podniky se nám z toho snaží utéct jakoukoliv možnou cestou. A snaží se dostat prostě k těm levnějším úvěrům v eurech nebo k přímému financování. A proto vidíme, že jestliže chceme zasáhnout i tadyten exportní segment nebo ten segment firem pod zahraniční kontrolou, pak musíme fungovat kurzem, protože jestliže chceme i těmto subjektům zkomplikovat život, potom nemáme už jiný prostředek než ten měnový kurz. Potřebujeme snížit ziskovost těchto podniků tak, aby oni nebyli schopni přidávat zaměstnancům anebo nabírat zaměstnance další. No a první signály už vidíme, protože hodně exportérů už se teď na nás zlobí a říká, no, máme vysokou inflaci a ještě k tomu silný kurz. Snižte už konečně tu inflaci a oslabte kurz. Ale jistě si myslím, že z toho je cítit prostě nepochopení toho, jak ta ekonomika funguje. My skutečně nemůžeme jiným způsobem tadyty firmy zasáhnout než tím kurzem a my se hlavně musíme snažit ochladit celkově tu situaci v ekonomice. Prostě udělat těm firmám problémy. Nemohu srazit inflaci bez toho, aniž by to nebolelo vlastně celou společnost, podniky i domácnosti.</a:t>
            </a:r>
            <a:endParaRPr/>
          </a:p>
        </p:txBody>
      </p:sp>
      <p:sp>
        <p:nvSpPr>
          <p:cNvPr id="212" name="Google Shape;2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849df34e5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c849df34e5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c849df34e5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c849df34e5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c849df34e5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c849df34e5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c849df34e5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c849df34e5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2c849df34e5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849df34e5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c849df34e5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2c849df34e5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c849df34e5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c849df34e5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c849df34e5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849df34e5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c849df34e5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2c849df34e5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c849df34e5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c849df34e5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c849df34e5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849df34e5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849df34e5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c849df34e5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c8b15fbb76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c8b15fbb76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https://www.cnb.cz/cs/statistika/platebni_bilance_stat/platebni_bilance_m/bop_m.htm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150">
                <a:solidFill>
                  <a:srgbClr val="2526A9"/>
                </a:solidFill>
                <a:highlight>
                  <a:srgbClr val="FFFFFF"/>
                </a:highlight>
                <a:latin typeface="Arial"/>
                <a:ea typeface="Arial"/>
                <a:cs typeface="Arial"/>
                <a:sym typeface="Arial"/>
              </a:rPr>
              <a:t>Běžný účet platební bilance zachycuje toky zboží (vývoz a dovoz) a služeb (příjmy a výdaje z dopravních služeb, cestovního ruchu a ostatních obchodních a neobchodních služeb), výnosy z kapitálu, investic a práce (úroky, dividendy, reinvestované zisky, pracovní příjmy) a kompenzující položky k reálným a finančním zdrojům poskytnutým či získaným bez protihodnoty (běžné jednostranné převody jako např. dary, výživné, penze, zahraniční pomoc, příspěvky aj.).</a:t>
            </a:r>
            <a:endParaRPr sz="1150">
              <a:solidFill>
                <a:srgbClr val="2526A9"/>
              </a:solidFill>
              <a:highlight>
                <a:srgbClr val="FFFFFF"/>
              </a:highlight>
              <a:latin typeface="Arial"/>
              <a:ea typeface="Arial"/>
              <a:cs typeface="Arial"/>
              <a:sym typeface="Arial"/>
            </a:endParaRPr>
          </a:p>
          <a:p>
            <a:pPr indent="0" lvl="0" marL="0" marR="1422400" rtl="0" algn="l">
              <a:lnSpc>
                <a:spcPct val="110000"/>
              </a:lnSpc>
              <a:spcBef>
                <a:spcPts val="0"/>
              </a:spcBef>
              <a:spcAft>
                <a:spcPts val="0"/>
              </a:spcAft>
              <a:buNone/>
            </a:pPr>
            <a:r>
              <a:t/>
            </a:r>
            <a:endParaRPr sz="1150">
              <a:solidFill>
                <a:srgbClr val="2526A9"/>
              </a:solidFill>
              <a:highlight>
                <a:srgbClr val="FFFFFF"/>
              </a:highlight>
              <a:latin typeface="Arial"/>
              <a:ea typeface="Arial"/>
              <a:cs typeface="Arial"/>
              <a:sym typeface="Arial"/>
            </a:endParaRPr>
          </a:p>
          <a:p>
            <a:pPr indent="0" lvl="0" marL="0" marR="1422400" rtl="0" algn="l">
              <a:lnSpc>
                <a:spcPct val="110000"/>
              </a:lnSpc>
              <a:spcBef>
                <a:spcPts val="0"/>
              </a:spcBef>
              <a:spcAft>
                <a:spcPts val="0"/>
              </a:spcAft>
              <a:buClr>
                <a:schemeClr val="dk1"/>
              </a:buClr>
              <a:buSzPts val="1100"/>
              <a:buFont typeface="Arial"/>
              <a:buNone/>
            </a:pPr>
            <a:r>
              <a:rPr lang="en-GB" sz="1500">
                <a:solidFill>
                  <a:srgbClr val="D52B1E"/>
                </a:solidFill>
                <a:highlight>
                  <a:srgbClr val="FFFFFF"/>
                </a:highlight>
                <a:uFill>
                  <a:noFill/>
                </a:uFill>
                <a:latin typeface="Arial"/>
                <a:ea typeface="Arial"/>
                <a:cs typeface="Arial"/>
                <a:sym typeface="Arial"/>
                <a:hlinkClick r:id="rId3">
                  <a:extLst>
                    <a:ext uri="{A12FA001-AC4F-418D-AE19-62706E023703}">
                      <ahyp:hlinkClr val="tx"/>
                    </a:ext>
                  </a:extLst>
                </a:hlinkClick>
              </a:rPr>
              <a:t>Prvotní důchody</a:t>
            </a:r>
            <a:endParaRPr sz="1500">
              <a:solidFill>
                <a:srgbClr val="D52B1E"/>
              </a:solidFill>
              <a:highlight>
                <a:srgbClr val="FFFFFF"/>
              </a:highlight>
              <a:uFill>
                <a:noFill/>
              </a:uFill>
              <a:latin typeface="Arial"/>
              <a:ea typeface="Arial"/>
              <a:cs typeface="Arial"/>
              <a:sym typeface="Arial"/>
              <a:hlinkClick r:id="rId4">
                <a:extLst>
                  <a:ext uri="{A12FA001-AC4F-418D-AE19-62706E023703}">
                    <ahyp:hlinkClr val="tx"/>
                  </a:ext>
                </a:extLst>
              </a:hlinkClick>
            </a:endParaRPr>
          </a:p>
          <a:p>
            <a:pPr indent="0" lvl="0" marL="0" marR="711200" rtl="0" algn="l">
              <a:lnSpc>
                <a:spcPct val="115000"/>
              </a:lnSpc>
              <a:spcBef>
                <a:spcPts val="0"/>
              </a:spcBef>
              <a:spcAft>
                <a:spcPts val="0"/>
              </a:spcAft>
              <a:buClr>
                <a:schemeClr val="dk1"/>
              </a:buClr>
              <a:buSzPts val="1100"/>
              <a:buFont typeface="Arial"/>
              <a:buNone/>
            </a:pPr>
            <a:r>
              <a:rPr lang="en-GB" sz="1150">
                <a:solidFill>
                  <a:srgbClr val="2526A9"/>
                </a:solidFill>
                <a:highlight>
                  <a:srgbClr val="FFFFFF"/>
                </a:highlight>
                <a:latin typeface="Arial"/>
                <a:ea typeface="Arial"/>
                <a:cs typeface="Arial"/>
                <a:sym typeface="Arial"/>
              </a:rPr>
              <a:t>Prvotní důchody jsou položkou běžného účtu platební bilance zahrnující výnosy z práce, kapitálu, poskytnutých finančních zdrojů a nevyrobených nefinančních aktiv (pracovní příjmy, dividendy, reinvestované zisky, úroky, renty a rovněž daně a dotace na produkci a dovoz, představující část finančních toků ve vztahu k rozpočtu EU). V podrobnějším členění je tvoří tři dílčí bilance: náhrady zaměstnancům, důchody z investic a ostatní prvotní důchody.</a:t>
            </a:r>
            <a:endParaRPr sz="1150">
              <a:solidFill>
                <a:srgbClr val="2526A9"/>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150">
              <a:solidFill>
                <a:srgbClr val="2526A9"/>
              </a:solidFill>
              <a:highlight>
                <a:srgbClr val="FFFFFF"/>
              </a:highlight>
              <a:latin typeface="Arial"/>
              <a:ea typeface="Arial"/>
              <a:cs typeface="Arial"/>
              <a:sym typeface="Arial"/>
            </a:endParaRPr>
          </a:p>
          <a:p>
            <a:pPr indent="0" lvl="0" marL="0" marR="1422400" rtl="0" algn="l">
              <a:lnSpc>
                <a:spcPct val="110000"/>
              </a:lnSpc>
              <a:spcBef>
                <a:spcPts val="0"/>
              </a:spcBef>
              <a:spcAft>
                <a:spcPts val="0"/>
              </a:spcAft>
              <a:buClr>
                <a:schemeClr val="dk1"/>
              </a:buClr>
              <a:buSzPts val="1100"/>
              <a:buFont typeface="Arial"/>
              <a:buNone/>
            </a:pPr>
            <a:r>
              <a:rPr lang="en-GB" sz="1500">
                <a:solidFill>
                  <a:srgbClr val="D52B1E"/>
                </a:solidFill>
                <a:highlight>
                  <a:srgbClr val="FFFFFF"/>
                </a:highlight>
                <a:uFill>
                  <a:noFill/>
                </a:uFill>
                <a:latin typeface="Arial"/>
                <a:ea typeface="Arial"/>
                <a:cs typeface="Arial"/>
                <a:sym typeface="Arial"/>
                <a:hlinkClick r:id="rId5">
                  <a:extLst>
                    <a:ext uri="{A12FA001-AC4F-418D-AE19-62706E023703}">
                      <ahyp:hlinkClr val="tx"/>
                    </a:ext>
                  </a:extLst>
                </a:hlinkClick>
              </a:rPr>
              <a:t>Druhotné důchody</a:t>
            </a:r>
            <a:endParaRPr sz="1500">
              <a:solidFill>
                <a:srgbClr val="D52B1E"/>
              </a:solidFill>
              <a:highlight>
                <a:srgbClr val="FFFFFF"/>
              </a:highlight>
              <a:uFill>
                <a:noFill/>
              </a:uFill>
              <a:latin typeface="Arial"/>
              <a:ea typeface="Arial"/>
              <a:cs typeface="Arial"/>
              <a:sym typeface="Arial"/>
              <a:hlinkClick r:id="rId6">
                <a:extLst>
                  <a:ext uri="{A12FA001-AC4F-418D-AE19-62706E023703}">
                    <ahyp:hlinkClr val="tx"/>
                  </a:ext>
                </a:extLst>
              </a:hlinkClick>
            </a:endParaRPr>
          </a:p>
          <a:p>
            <a:pPr indent="0" lvl="0" marL="0" marR="711200" rtl="0" algn="l">
              <a:lnSpc>
                <a:spcPct val="115000"/>
              </a:lnSpc>
              <a:spcBef>
                <a:spcPts val="0"/>
              </a:spcBef>
              <a:spcAft>
                <a:spcPts val="0"/>
              </a:spcAft>
              <a:buClr>
                <a:schemeClr val="dk1"/>
              </a:buClr>
              <a:buSzPts val="1100"/>
              <a:buFont typeface="Arial"/>
              <a:buNone/>
            </a:pPr>
            <a:r>
              <a:rPr lang="en-GB" sz="1150">
                <a:solidFill>
                  <a:srgbClr val="2526A9"/>
                </a:solidFill>
                <a:highlight>
                  <a:srgbClr val="FFFFFF"/>
                </a:highlight>
                <a:latin typeface="Arial"/>
                <a:ea typeface="Arial"/>
                <a:cs typeface="Arial"/>
                <a:sym typeface="Arial"/>
              </a:rPr>
              <a:t>Druhotné důchody představují na běžném účtu platební bilance kompenzující položky k reálným a finančním zdrojům poskytnutým či získaným bez protihodnoty (dotace a odvody ve vztahu k rozpočtu a dalším fondům EU, penze, zahraniční pomoc, příspěvky aj.).</a:t>
            </a:r>
            <a:endParaRPr sz="1150">
              <a:solidFill>
                <a:srgbClr val="2526A9"/>
              </a:solidFill>
              <a:highlight>
                <a:srgbClr val="FFFFFF"/>
              </a:highlight>
              <a:latin typeface="Arial"/>
              <a:ea typeface="Arial"/>
              <a:cs typeface="Arial"/>
              <a:sym typeface="Arial"/>
            </a:endParaRPr>
          </a:p>
          <a:p>
            <a:pPr indent="0" lvl="0" marL="0" marR="1422400" rtl="0" algn="l">
              <a:lnSpc>
                <a:spcPct val="110000"/>
              </a:lnSpc>
              <a:spcBef>
                <a:spcPts val="1200"/>
              </a:spcBef>
              <a:spcAft>
                <a:spcPts val="0"/>
              </a:spcAft>
              <a:buClr>
                <a:schemeClr val="dk1"/>
              </a:buClr>
              <a:buSzPts val="1100"/>
              <a:buFont typeface="Arial"/>
              <a:buNone/>
            </a:pPr>
            <a:r>
              <a:rPr lang="en-GB" sz="1500">
                <a:solidFill>
                  <a:srgbClr val="D52B1E"/>
                </a:solidFill>
                <a:highlight>
                  <a:srgbClr val="FFFFFF"/>
                </a:highlight>
                <a:uFill>
                  <a:noFill/>
                </a:uFill>
                <a:latin typeface="Arial"/>
                <a:ea typeface="Arial"/>
                <a:cs typeface="Arial"/>
                <a:sym typeface="Arial"/>
                <a:hlinkClick r:id="rId7">
                  <a:extLst>
                    <a:ext uri="{A12FA001-AC4F-418D-AE19-62706E023703}">
                      <ahyp:hlinkClr val="tx"/>
                    </a:ext>
                  </a:extLst>
                </a:hlinkClick>
              </a:rPr>
              <a:t>Finanční účet platební bilance</a:t>
            </a:r>
            <a:endParaRPr sz="1500">
              <a:solidFill>
                <a:srgbClr val="D52B1E"/>
              </a:solidFill>
              <a:highlight>
                <a:srgbClr val="FFFFFF"/>
              </a:highlight>
              <a:uFill>
                <a:noFill/>
              </a:uFill>
              <a:latin typeface="Arial"/>
              <a:ea typeface="Arial"/>
              <a:cs typeface="Arial"/>
              <a:sym typeface="Arial"/>
              <a:hlinkClick r:id="rId8">
                <a:extLst>
                  <a:ext uri="{A12FA001-AC4F-418D-AE19-62706E023703}">
                    <ahyp:hlinkClr val="tx"/>
                  </a:ext>
                </a:extLst>
              </a:hlinkClick>
            </a:endParaRPr>
          </a:p>
          <a:p>
            <a:pPr indent="0" lvl="0" marL="0" marR="711200" rtl="0" algn="l">
              <a:lnSpc>
                <a:spcPct val="115000"/>
              </a:lnSpc>
              <a:spcBef>
                <a:spcPts val="0"/>
              </a:spcBef>
              <a:spcAft>
                <a:spcPts val="0"/>
              </a:spcAft>
              <a:buClr>
                <a:schemeClr val="dk1"/>
              </a:buClr>
              <a:buSzPts val="1100"/>
              <a:buFont typeface="Arial"/>
              <a:buNone/>
            </a:pPr>
            <a:r>
              <a:rPr lang="en-GB" sz="1150">
                <a:solidFill>
                  <a:srgbClr val="2526A9"/>
                </a:solidFill>
                <a:highlight>
                  <a:srgbClr val="FFFFFF"/>
                </a:highlight>
                <a:latin typeface="Arial"/>
                <a:ea typeface="Arial"/>
                <a:cs typeface="Arial"/>
                <a:sym typeface="Arial"/>
              </a:rPr>
              <a:t>Finanční účet platební bilance zahrnuje transakce spojené se vznikem, změnami a zánikem vlastnictví finančních pohledávek a závazků vlády, bankovní a podnikové sféry a ostatních subjektů ve vztahu k zahraničí. Poskytuje informace o finančních (kapitálových) tocích v členění na přímé investice (základní jmění a ostatní kapitál), portfoliové investice majetkového a dluhového charakteru, finanční deriváty (operace bank) a ostatní investice dělené z časového hlediska na dlouhodobé a krátkodobé a členěné podle základních sektorů (ČNB, obchodní banky, vláda a ostatní sektory), pod něž spadají dodavatelské a bankovní úvěry, půjčky, depozita, členské podíly v mezinárodních neměnových organizacích aj.</a:t>
            </a:r>
            <a:endParaRPr sz="1150">
              <a:solidFill>
                <a:srgbClr val="2526A9"/>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150">
              <a:solidFill>
                <a:srgbClr val="2526A9"/>
              </a:solidFill>
              <a:highlight>
                <a:srgbClr val="FFFFFF"/>
              </a:highlight>
              <a:latin typeface="Arial"/>
              <a:ea typeface="Arial"/>
              <a:cs typeface="Arial"/>
              <a:sym typeface="Arial"/>
            </a:endParaRPr>
          </a:p>
        </p:txBody>
      </p:sp>
      <p:sp>
        <p:nvSpPr>
          <p:cNvPr id="275" name="Google Shape;275;g2c8b15fbb76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849df34e5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c849df34e5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https://www.cnb.cz/cs/menova-politika/zpravy-o-vyvoji-platebni-bilance/</a:t>
            </a:r>
            <a:endParaRPr/>
          </a:p>
          <a:p>
            <a:pPr indent="0" lvl="0" marL="0" rtl="0" algn="l">
              <a:spcBef>
                <a:spcPts val="0"/>
              </a:spcBef>
              <a:spcAft>
                <a:spcPts val="0"/>
              </a:spcAft>
              <a:buNone/>
            </a:pPr>
            <a:r>
              <a:t/>
            </a:r>
            <a:endParaRPr/>
          </a:p>
        </p:txBody>
      </p:sp>
      <p:sp>
        <p:nvSpPr>
          <p:cNvPr id="283" name="Google Shape;283;g2c849df34e5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8b15fbb76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8b15fbb76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https://www.cnb.cz/cs/menova-politika/zpravy-o-vyvoji-platebni-bilance/</a:t>
            </a:r>
            <a:endParaRPr/>
          </a:p>
          <a:p>
            <a:pPr indent="0" lvl="0" marL="0" rtl="0" algn="l">
              <a:spcBef>
                <a:spcPts val="0"/>
              </a:spcBef>
              <a:spcAft>
                <a:spcPts val="0"/>
              </a:spcAft>
              <a:buClr>
                <a:schemeClr val="dk1"/>
              </a:buClr>
              <a:buSzPts val="1100"/>
              <a:buFont typeface="Arial"/>
              <a:buNone/>
            </a:pPr>
            <a:r>
              <a:t/>
            </a:r>
            <a:endParaRPr/>
          </a:p>
        </p:txBody>
      </p:sp>
      <p:sp>
        <p:nvSpPr>
          <p:cNvPr id="290" name="Google Shape;290;g2c8b15fbb76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c8b15fbb7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c8b15fbb76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c8b15fbb76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c8b15fbb76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c8b15fbb76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2c8b15fbb76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8b15fbb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c8b15fbb7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https://www.cnb.cz/cs/statistika/platebni_bilance_stat/platebni_bilance_q/vyvoj-platebni-bilance-komentar/index.html</a:t>
            </a:r>
            <a:endParaRPr/>
          </a:p>
          <a:p>
            <a:pPr indent="0" lvl="0" marL="0" rtl="0" algn="l">
              <a:spcBef>
                <a:spcPts val="0"/>
              </a:spcBef>
              <a:spcAft>
                <a:spcPts val="0"/>
              </a:spcAft>
              <a:buNone/>
            </a:pPr>
            <a:r>
              <a:t/>
            </a:r>
            <a:endParaRPr/>
          </a:p>
        </p:txBody>
      </p:sp>
      <p:sp>
        <p:nvSpPr>
          <p:cNvPr id="309" name="Google Shape;309;g2c8b15fbb7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c8b15fbb7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c8b15fbb76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https://www.cnb.cz/cs/statistika/platebni_bilance_stat/platebni_bilance_q/vyvoj-platebni-bilance-komentar/index.html</a:t>
            </a:r>
            <a:endParaRPr/>
          </a:p>
          <a:p>
            <a:pPr indent="0" lvl="0" marL="0" rtl="0" algn="l">
              <a:spcBef>
                <a:spcPts val="0"/>
              </a:spcBef>
              <a:spcAft>
                <a:spcPts val="0"/>
              </a:spcAft>
              <a:buNone/>
            </a:pPr>
            <a:r>
              <a:t/>
            </a:r>
            <a:endParaRPr/>
          </a:p>
        </p:txBody>
      </p:sp>
      <p:sp>
        <p:nvSpPr>
          <p:cNvPr id="316" name="Google Shape;316;g2c8b15fbb76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c8b15fbb7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c8b15fbb76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c8b15fbb76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Zdroj grafu: Mankiw, jakákoli učebnice Principles of Macroeconomics</a:t>
            </a:r>
            <a:endParaRPr/>
          </a:p>
          <a:p>
            <a:pPr indent="0" lvl="0" marL="0" rtl="0" algn="l">
              <a:spcBef>
                <a:spcPts val="0"/>
              </a:spcBef>
              <a:spcAft>
                <a:spcPts val="0"/>
              </a:spcAft>
              <a:buNone/>
            </a:pPr>
            <a:r>
              <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8b15fbb7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8b15fbb76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762000" marR="1422400" rtl="0" algn="l">
              <a:lnSpc>
                <a:spcPct val="110000"/>
              </a:lnSpc>
              <a:spcBef>
                <a:spcPts val="0"/>
              </a:spcBef>
              <a:spcAft>
                <a:spcPts val="0"/>
              </a:spcAft>
              <a:buClr>
                <a:schemeClr val="dk1"/>
              </a:buClr>
              <a:buSzPts val="1100"/>
              <a:buFont typeface="Arial"/>
              <a:buNone/>
            </a:pPr>
            <a:r>
              <a:rPr lang="en-GB" sz="1500">
                <a:solidFill>
                  <a:srgbClr val="D52B1E"/>
                </a:solidFill>
                <a:highlight>
                  <a:srgbClr val="FFFFFF"/>
                </a:highlight>
                <a:uFill>
                  <a:noFill/>
                </a:uFill>
                <a:latin typeface="Arial"/>
                <a:ea typeface="Arial"/>
                <a:cs typeface="Arial"/>
                <a:sym typeface="Arial"/>
                <a:hlinkClick r:id="rId2">
                  <a:extLst>
                    <a:ext uri="{A12FA001-AC4F-418D-AE19-62706E023703}">
                      <ahyp:hlinkClr val="tx"/>
                    </a:ext>
                  </a:extLst>
                </a:hlinkClick>
              </a:rPr>
              <a:t>Peněžní agregáty</a:t>
            </a:r>
            <a:endParaRPr sz="1500">
              <a:solidFill>
                <a:srgbClr val="D52B1E"/>
              </a:solidFill>
              <a:highlight>
                <a:srgbClr val="FFFFFF"/>
              </a:highlight>
              <a:uFill>
                <a:noFill/>
              </a:uFill>
              <a:latin typeface="Arial"/>
              <a:ea typeface="Arial"/>
              <a:cs typeface="Arial"/>
              <a:sym typeface="Arial"/>
              <a:hlinkClick r:id="rId3">
                <a:extLst>
                  <a:ext uri="{A12FA001-AC4F-418D-AE19-62706E023703}">
                    <ahyp:hlinkClr val="tx"/>
                  </a:ext>
                </a:extLst>
              </a:hlinkClick>
            </a:endParaRPr>
          </a:p>
          <a:p>
            <a:pPr indent="0" lvl="0" marL="381000" marR="711200" rtl="0" algn="l">
              <a:lnSpc>
                <a:spcPct val="115000"/>
              </a:lnSpc>
              <a:spcBef>
                <a:spcPts val="0"/>
              </a:spcBef>
              <a:spcAft>
                <a:spcPts val="0"/>
              </a:spcAft>
              <a:buClr>
                <a:schemeClr val="dk1"/>
              </a:buClr>
              <a:buSzPts val="1100"/>
              <a:buFont typeface="Arial"/>
              <a:buNone/>
            </a:pPr>
            <a:r>
              <a:rPr lang="en-GB" sz="1150">
                <a:solidFill>
                  <a:srgbClr val="2526A9"/>
                </a:solidFill>
                <a:highlight>
                  <a:srgbClr val="FFFFFF"/>
                </a:highlight>
                <a:latin typeface="Arial"/>
                <a:ea typeface="Arial"/>
                <a:cs typeface="Arial"/>
                <a:sym typeface="Arial"/>
              </a:rPr>
              <a:t>Peněžní agregáty představují množství peněz v ekonomice. Jejich výpočet se provádí z likvidních pasiv měnového charakteru rezidentských měnových finančních institucí (tzv. sektoru tvorby peněz) vůči jiným rezidentským sektorům (tzv. sektoru držby peněz). Vedle domácností patří do rezidentského sektoru také nefinanční podniky a finanční instituce, které nejsou měnovými finančními institucemi, spolu s místními vládními institucemi a fondy sociálního zabezpečení (mimo ústřední vládní instituce).</a:t>
            </a:r>
            <a:endParaRPr sz="1150">
              <a:solidFill>
                <a:srgbClr val="2526A9"/>
              </a:solidFill>
              <a:highlight>
                <a:srgbClr val="FFFFFF"/>
              </a:highlight>
              <a:latin typeface="Arial"/>
              <a:ea typeface="Arial"/>
              <a:cs typeface="Arial"/>
              <a:sym typeface="Arial"/>
            </a:endParaRPr>
          </a:p>
          <a:p>
            <a:pPr indent="0" lvl="0" marL="381000" marR="711200" rtl="0" algn="l">
              <a:lnSpc>
                <a:spcPct val="115000"/>
              </a:lnSpc>
              <a:spcBef>
                <a:spcPts val="1200"/>
              </a:spcBef>
              <a:spcAft>
                <a:spcPts val="0"/>
              </a:spcAft>
              <a:buClr>
                <a:schemeClr val="dk1"/>
              </a:buClr>
              <a:buSzPts val="1100"/>
              <a:buFont typeface="Arial"/>
              <a:buNone/>
            </a:pPr>
            <a:r>
              <a:rPr lang="en-GB" sz="1150">
                <a:solidFill>
                  <a:srgbClr val="2526A9"/>
                </a:solidFill>
                <a:highlight>
                  <a:srgbClr val="FFFFFF"/>
                </a:highlight>
                <a:latin typeface="Arial"/>
                <a:ea typeface="Arial"/>
                <a:cs typeface="Arial"/>
                <a:sym typeface="Arial"/>
              </a:rPr>
              <a:t>Eurosystém definuje agregát úzký (M1), střední (M2) a široký (M3). Tyto agregáty se liší podle likvidnosti zahrnutých aktiv rezidentů ČR. Peněžní agregáty zahrnují i likvidní aktiva v cizí měně rezidentů ČR uložená u měnových finančních institucí nacházejících se v ČR. Úzké peníze (M1) tvoří oběživo a jednodenní vklady. Střední peníze (M2) zahrnují úzké peníze (M1) a navíc vklady s dohodnutou splatností do dvou let a vklady s výpovědní lhůtou do tří měsíců. Široké peníze (M3) obsahují M2 a obchodovatelné nástroje emitované sektorem měnových finančních institucí. Do tohoto agregátu patří také některé nástroje peněžního trhu, zejména akcie/podílové listy fondů peněžního trhu a repo operace, které jsou blízkými substituty vkladů.</a:t>
            </a:r>
            <a:endParaRPr sz="1150">
              <a:solidFill>
                <a:srgbClr val="2526A9"/>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136" name="Google Shape;136;g2c8b15fbb76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M1: celkem skoro 5 bilionů Kč</a:t>
            </a:r>
            <a:endParaRPr/>
          </a:p>
        </p:txBody>
      </p:sp>
      <p:sp>
        <p:nvSpPr>
          <p:cNvPr id="143" name="Google Shape;14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czso.cz/csu/czso/inflace_spotrebitelske_ceny" TargetMode="External"/><Relationship Id="rId4" Type="http://schemas.openxmlformats.org/officeDocument/2006/relationships/hyperlink" Target="https://www.ceskatelevize.cz/porady/1097181328-udalosti/224411000100208/cast/102654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nb.cz/cs/menova-politika/" TargetMode="External"/><Relationship Id="rId4" Type="http://schemas.openxmlformats.org/officeDocument/2006/relationships/hyperlink" Target="https://www.cnb.cz/cs/o_cnb/cnblog/Kurzovy-zavazek-bylo-mimoradne-opatreni-v-mimoradne-dob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cnb.cz/cs/statistika/menova_bankovni_st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7" name="Shape 87"/>
        <p:cNvGrpSpPr/>
        <p:nvPr/>
      </p:nvGrpSpPr>
      <p:grpSpPr>
        <a:xfrm>
          <a:off x="0" y="0"/>
          <a:ext cx="0" cy="0"/>
          <a:chOff x="0" y="0"/>
          <a:chExt cx="0" cy="0"/>
        </a:xfrm>
      </p:grpSpPr>
      <p:pic>
        <p:nvPicPr>
          <p:cNvPr descr="Mapa světa tvořená mincemi" id="88" name="Google Shape;88;p1"/>
          <p:cNvPicPr preferRelativeResize="0"/>
          <p:nvPr/>
        </p:nvPicPr>
        <p:blipFill rotWithShape="1">
          <a:blip r:embed="rId3">
            <a:alphaModFix amt="65000"/>
          </a:blip>
          <a:srcRect b="18529" l="0" r="0" t="6219"/>
          <a:stretch/>
        </p:blipFill>
        <p:spPr>
          <a:xfrm>
            <a:off x="20" y="10"/>
            <a:ext cx="12191980" cy="6857990"/>
          </a:xfrm>
          <a:prstGeom prst="rect">
            <a:avLst/>
          </a:prstGeom>
          <a:noFill/>
          <a:ln>
            <a:noFill/>
          </a:ln>
        </p:spPr>
      </p:pic>
      <p:sp>
        <p:nvSpPr>
          <p:cNvPr id="89" name="Google Shape;89;p1"/>
          <p:cNvSpPr txBox="1"/>
          <p:nvPr>
            <p:ph type="ctrTitle"/>
          </p:nvPr>
        </p:nvSpPr>
        <p:spPr>
          <a:xfrm>
            <a:off x="365759" y="2194561"/>
            <a:ext cx="11471565" cy="11625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a:t>Peníze, měnová politika, měnový kurz a platební bilance</a:t>
            </a:r>
            <a:endParaRPr/>
          </a:p>
        </p:txBody>
      </p:sp>
      <p:sp>
        <p:nvSpPr>
          <p:cNvPr id="90" name="Google Shape;90;p1"/>
          <p:cNvSpPr txBox="1"/>
          <p:nvPr>
            <p:ph idx="1" type="subTitle"/>
          </p:nvPr>
        </p:nvSpPr>
        <p:spPr>
          <a:xfrm>
            <a:off x="1524000" y="3500846"/>
            <a:ext cx="9144000" cy="175695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Ing. Hana Moravcová, PhD.</a:t>
            </a:r>
            <a:endParaRPr/>
          </a:p>
          <a:p>
            <a:pPr indent="0" lvl="0" marL="0" rtl="0" algn="ctr">
              <a:lnSpc>
                <a:spcPct val="90000"/>
              </a:lnSpc>
              <a:spcBef>
                <a:spcPts val="1000"/>
              </a:spcBef>
              <a:spcAft>
                <a:spcPts val="0"/>
              </a:spcAft>
              <a:buClr>
                <a:schemeClr val="dk1"/>
              </a:buClr>
              <a:buSzPts val="2400"/>
              <a:buNone/>
            </a:pPr>
            <a:r>
              <a:rPr lang="en-GB"/>
              <a:t>Ekonomie a komunikace, Katedra marketingové komunikace a public relations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Jak to centrální banka může ovlivnit?</a:t>
            </a:r>
            <a:endParaRPr/>
          </a:p>
        </p:txBody>
      </p:sp>
      <p:sp>
        <p:nvSpPr>
          <p:cNvPr id="152" name="Google Shape;152;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Peněžní zásoba M1 a M2</a:t>
            </a:r>
            <a:endParaRPr/>
          </a:p>
          <a:p>
            <a:pPr indent="-228600" lvl="0" marL="228600" rtl="0" algn="l">
              <a:lnSpc>
                <a:spcPct val="90000"/>
              </a:lnSpc>
              <a:spcBef>
                <a:spcPts val="1000"/>
              </a:spcBef>
              <a:spcAft>
                <a:spcPts val="0"/>
              </a:spcAft>
              <a:buClr>
                <a:schemeClr val="dk1"/>
              </a:buClr>
              <a:buSzPts val="2800"/>
              <a:buChar char="•"/>
            </a:pPr>
            <a:r>
              <a:rPr lang="en-GB"/>
              <a:t>Operace na volném trhu</a:t>
            </a:r>
            <a:endParaRPr/>
          </a:p>
          <a:p>
            <a:pPr indent="-228600" lvl="0" marL="228600" rtl="0" algn="l">
              <a:lnSpc>
                <a:spcPct val="90000"/>
              </a:lnSpc>
              <a:spcBef>
                <a:spcPts val="1000"/>
              </a:spcBef>
              <a:spcAft>
                <a:spcPts val="0"/>
              </a:spcAft>
              <a:buClr>
                <a:schemeClr val="dk1"/>
              </a:buClr>
              <a:buSzPts val="2800"/>
              <a:buChar char="•"/>
            </a:pPr>
            <a:r>
              <a:rPr lang="en-GB"/>
              <a:t>Diskontní půjčky – vs. ukládání za repo sazbu</a:t>
            </a:r>
            <a:endParaRPr/>
          </a:p>
          <a:p>
            <a:pPr indent="-228600" lvl="0" marL="228600" rtl="0" algn="l">
              <a:lnSpc>
                <a:spcPct val="90000"/>
              </a:lnSpc>
              <a:spcBef>
                <a:spcPts val="1000"/>
              </a:spcBef>
              <a:spcAft>
                <a:spcPts val="0"/>
              </a:spcAft>
              <a:buClr>
                <a:schemeClr val="dk1"/>
              </a:buClr>
              <a:buSzPts val="2800"/>
              <a:buChar char="•"/>
            </a:pPr>
            <a:r>
              <a:rPr lang="en-GB"/>
              <a:t>Povinná míra rezerv – určuje peněžní multiplikátor. Ten udává přírůstek peněžní zásoby jako důsledek přírůstku peněz způsobeného centrální bankou.</a:t>
            </a:r>
            <a:endParaRPr/>
          </a:p>
          <a:p>
            <a:pPr indent="-228600" lvl="0" marL="228600" rtl="0" algn="l">
              <a:lnSpc>
                <a:spcPct val="90000"/>
              </a:lnSpc>
              <a:spcBef>
                <a:spcPts val="1000"/>
              </a:spcBef>
              <a:spcAft>
                <a:spcPts val="0"/>
              </a:spcAft>
              <a:buClr>
                <a:schemeClr val="dk1"/>
              </a:buClr>
              <a:buSzPts val="2800"/>
              <a:buChar char="•"/>
            </a:pPr>
            <a:r>
              <a:rPr lang="en-GB"/>
              <a:t>Co se stane, když roste peněžní zásoba? V dlouhém období vždy jen proporcionální růst cenové hladiny.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Inflace</a:t>
            </a:r>
            <a:endParaRPr/>
          </a:p>
        </p:txBody>
      </p:sp>
      <p:sp>
        <p:nvSpPr>
          <p:cNvPr id="159" name="Google Shape;15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ČSÚ sbírá data o inflaci. </a:t>
            </a:r>
            <a:r>
              <a:rPr lang="en-GB" u="sng">
                <a:solidFill>
                  <a:schemeClr val="hlink"/>
                </a:solidFill>
                <a:hlinkClick r:id="rId3"/>
              </a:rPr>
              <a:t>https://www.czso.cz/csu/czso/inflace_spotrebitelske_ceny</a:t>
            </a:r>
            <a:endParaRPr/>
          </a:p>
          <a:p>
            <a:pPr indent="-228600" lvl="0" marL="228600" rtl="0" algn="l">
              <a:lnSpc>
                <a:spcPct val="90000"/>
              </a:lnSpc>
              <a:spcBef>
                <a:spcPts val="1000"/>
              </a:spcBef>
              <a:spcAft>
                <a:spcPts val="0"/>
              </a:spcAft>
              <a:buClr>
                <a:schemeClr val="dk1"/>
              </a:buClr>
              <a:buSzPct val="100000"/>
              <a:buChar char="•"/>
            </a:pPr>
            <a:r>
              <a:rPr lang="en-GB"/>
              <a:t>Jak se měří? Co je na ní tak zlého?</a:t>
            </a:r>
            <a:endParaRPr/>
          </a:p>
          <a:p>
            <a:pPr indent="-228600" lvl="0" marL="228600" rtl="0" algn="l">
              <a:lnSpc>
                <a:spcPct val="90000"/>
              </a:lnSpc>
              <a:spcBef>
                <a:spcPts val="1000"/>
              </a:spcBef>
              <a:spcAft>
                <a:spcPts val="0"/>
              </a:spcAft>
              <a:buClr>
                <a:schemeClr val="dk1"/>
              </a:buClr>
              <a:buSzPct val="100000"/>
              <a:buChar char="•"/>
            </a:pPr>
            <a:r>
              <a:rPr lang="en-GB"/>
              <a:t>Míra inflace vyjádřená přírůstkem průměrného ročního indexu spotřebitelských cen vyjadřuje procentní změnu průměrné cenové hladiny za 12 posledních měsíců proti průměru 12 předchozích měsíců.</a:t>
            </a:r>
            <a:endParaRPr/>
          </a:p>
          <a:p>
            <a:pPr indent="-228600" lvl="0" marL="228600" rtl="0" algn="l">
              <a:lnSpc>
                <a:spcPct val="90000"/>
              </a:lnSpc>
              <a:spcBef>
                <a:spcPts val="1000"/>
              </a:spcBef>
              <a:spcAft>
                <a:spcPts val="0"/>
              </a:spcAft>
              <a:buClr>
                <a:schemeClr val="dk1"/>
              </a:buClr>
              <a:buSzPct val="100000"/>
              <a:buChar char="•"/>
            </a:pPr>
            <a:r>
              <a:rPr lang="en-GB"/>
              <a:t>únor 2024: 8,2 %</a:t>
            </a:r>
            <a:endParaRPr/>
          </a:p>
          <a:p>
            <a:pPr indent="-228600" lvl="0" marL="228600" rtl="0" algn="l">
              <a:lnSpc>
                <a:spcPct val="90000"/>
              </a:lnSpc>
              <a:spcBef>
                <a:spcPts val="1000"/>
              </a:spcBef>
              <a:spcAft>
                <a:spcPts val="0"/>
              </a:spcAft>
              <a:buClr>
                <a:schemeClr val="dk1"/>
              </a:buClr>
              <a:buSzPct val="100000"/>
              <a:buChar char="•"/>
            </a:pPr>
            <a:r>
              <a:rPr lang="en-GB"/>
              <a:t>Datum zveřejnění: 10.03.2023</a:t>
            </a:r>
            <a:endParaRPr/>
          </a:p>
          <a:p>
            <a:pPr indent="-228600" lvl="0" marL="228600" rtl="0" algn="l">
              <a:lnSpc>
                <a:spcPct val="90000"/>
              </a:lnSpc>
              <a:spcBef>
                <a:spcPts val="1000"/>
              </a:spcBef>
              <a:spcAft>
                <a:spcPts val="0"/>
              </a:spcAft>
              <a:buClr>
                <a:schemeClr val="dk1"/>
              </a:buClr>
              <a:buSzPct val="100000"/>
              <a:buChar char="•"/>
            </a:pPr>
            <a:r>
              <a:rPr lang="en-GB"/>
              <a:t>ČNB pečuje o dosahování cenové stability a udržení inflace blízko inflačního cíle</a:t>
            </a:r>
            <a:endParaRPr/>
          </a:p>
          <a:p>
            <a:pPr indent="-228600" lvl="0" marL="228600" rtl="0" algn="l">
              <a:lnSpc>
                <a:spcPct val="90000"/>
              </a:lnSpc>
              <a:spcBef>
                <a:spcPts val="1000"/>
              </a:spcBef>
              <a:spcAft>
                <a:spcPts val="0"/>
              </a:spcAft>
              <a:buClr>
                <a:schemeClr val="dk1"/>
              </a:buClr>
              <a:buSzPct val="100000"/>
              <a:buChar char="•"/>
            </a:pPr>
            <a:r>
              <a:rPr lang="en-GB"/>
              <a:t>Měřeno celkovou inflací</a:t>
            </a:r>
            <a:endParaRPr/>
          </a:p>
          <a:p>
            <a:pPr indent="-228600" lvl="0" marL="228600" rtl="0" algn="l">
              <a:lnSpc>
                <a:spcPct val="90000"/>
              </a:lnSpc>
              <a:spcBef>
                <a:spcPts val="1000"/>
              </a:spcBef>
              <a:spcAft>
                <a:spcPts val="0"/>
              </a:spcAft>
              <a:buClr>
                <a:schemeClr val="dk1"/>
              </a:buClr>
              <a:buSzPct val="100000"/>
              <a:buChar char="•"/>
            </a:pPr>
            <a:r>
              <a:rPr lang="en-GB"/>
              <a:t>Stěžejní je role </a:t>
            </a:r>
            <a:r>
              <a:rPr lang="en-GB" u="sng">
                <a:solidFill>
                  <a:schemeClr val="hlink"/>
                </a:solidFill>
                <a:hlinkClick r:id="rId4"/>
              </a:rPr>
              <a:t>KOMUNIKACE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1"/>
          <p:cNvPicPr preferRelativeResize="0"/>
          <p:nvPr/>
        </p:nvPicPr>
        <p:blipFill>
          <a:blip r:embed="rId3">
            <a:alphaModFix/>
          </a:blip>
          <a:stretch>
            <a:fillRect/>
          </a:stretch>
        </p:blipFill>
        <p:spPr>
          <a:xfrm>
            <a:off x="152400" y="152400"/>
            <a:ext cx="11399520" cy="670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ČNB JAKO KROTITEL INFLACE – cílování inflace</a:t>
            </a:r>
            <a:endParaRPr/>
          </a:p>
        </p:txBody>
      </p:sp>
      <p:sp>
        <p:nvSpPr>
          <p:cNvPr id="171" name="Google Shape;17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GB" u="sng">
                <a:solidFill>
                  <a:schemeClr val="hlink"/>
                </a:solidFill>
                <a:hlinkClick r:id="rId3"/>
              </a:rPr>
              <a:t>https://www.cnb.cz/cs/menova-politika/</a:t>
            </a:r>
            <a:r>
              <a:rPr lang="en-GB"/>
              <a:t> </a:t>
            </a:r>
            <a:endParaRPr/>
          </a:p>
          <a:p>
            <a:pPr indent="-228600" lvl="0" marL="228600" rtl="0" algn="l">
              <a:lnSpc>
                <a:spcPct val="90000"/>
              </a:lnSpc>
              <a:spcBef>
                <a:spcPts val="1000"/>
              </a:spcBef>
              <a:spcAft>
                <a:spcPts val="0"/>
              </a:spcAft>
              <a:buClr>
                <a:schemeClr val="dk1"/>
              </a:buClr>
              <a:buSzPct val="100000"/>
              <a:buChar char="•"/>
            </a:pPr>
            <a:r>
              <a:rPr lang="en-GB"/>
              <a:t>Vpřed hledící politika – racionální, nikoli adaptivní očekávání</a:t>
            </a:r>
            <a:endParaRPr/>
          </a:p>
          <a:p>
            <a:pPr indent="-228600" lvl="0" marL="228600" rtl="0" algn="l">
              <a:lnSpc>
                <a:spcPct val="90000"/>
              </a:lnSpc>
              <a:spcBef>
                <a:spcPts val="1000"/>
              </a:spcBef>
              <a:spcAft>
                <a:spcPts val="0"/>
              </a:spcAft>
              <a:buClr>
                <a:schemeClr val="dk1"/>
              </a:buClr>
              <a:buSzPct val="100000"/>
              <a:buChar char="•"/>
            </a:pPr>
            <a:r>
              <a:rPr lang="en-GB"/>
              <a:t>Kredibilita neboli důvěryhodnost</a:t>
            </a:r>
            <a:endParaRPr/>
          </a:p>
          <a:p>
            <a:pPr indent="-228600" lvl="0" marL="228600" rtl="0" algn="l">
              <a:lnSpc>
                <a:spcPct val="90000"/>
              </a:lnSpc>
              <a:spcBef>
                <a:spcPts val="1000"/>
              </a:spcBef>
              <a:spcAft>
                <a:spcPts val="0"/>
              </a:spcAft>
              <a:buClr>
                <a:schemeClr val="dk1"/>
              </a:buClr>
              <a:buSzPct val="100000"/>
              <a:buChar char="•"/>
            </a:pPr>
            <a:r>
              <a:rPr lang="en-GB"/>
              <a:t>Předvídatelnost a stabilita</a:t>
            </a:r>
            <a:endParaRPr/>
          </a:p>
          <a:p>
            <a:pPr indent="-228600" lvl="0" marL="228600" rtl="0" algn="l">
              <a:lnSpc>
                <a:spcPct val="90000"/>
              </a:lnSpc>
              <a:spcBef>
                <a:spcPts val="1000"/>
              </a:spcBef>
              <a:spcAft>
                <a:spcPts val="0"/>
              </a:spcAft>
              <a:buClr>
                <a:schemeClr val="dk1"/>
              </a:buClr>
              <a:buSzPct val="100000"/>
              <a:buChar char="•"/>
            </a:pPr>
            <a:r>
              <a:rPr lang="en-GB"/>
              <a:t>Klíčová je 2-týdenní repo sazba (okrajově diskontní a lombardní sazba). Tu ČNB stanovuje tak, aby se promítla do fungování ekonomiky tím způsobem, že ekonomika dospěje k cíli dvouprocentní inflace. Rozhoduje Bankovní rada (protokoly z jednání dostupné za 6 let)</a:t>
            </a:r>
            <a:endParaRPr/>
          </a:p>
          <a:p>
            <a:pPr indent="-228600" lvl="0" marL="228600" rtl="0" algn="l">
              <a:lnSpc>
                <a:spcPct val="90000"/>
              </a:lnSpc>
              <a:spcBef>
                <a:spcPts val="1000"/>
              </a:spcBef>
              <a:spcAft>
                <a:spcPts val="0"/>
              </a:spcAft>
              <a:buClr>
                <a:schemeClr val="dk1"/>
              </a:buClr>
              <a:buSzPct val="100000"/>
              <a:buChar char="•"/>
            </a:pPr>
            <a:r>
              <a:rPr lang="en-GB"/>
              <a:t>ČNB likviditu stahuje (půjčuje si) a obchodním bankám poskytuje kolaterál (následně vrácen)</a:t>
            </a:r>
            <a:endParaRPr/>
          </a:p>
          <a:p>
            <a:pPr indent="-228600" lvl="0" marL="228600" rtl="0" algn="l">
              <a:lnSpc>
                <a:spcPct val="90000"/>
              </a:lnSpc>
              <a:spcBef>
                <a:spcPts val="1000"/>
              </a:spcBef>
              <a:spcAft>
                <a:spcPts val="0"/>
              </a:spcAft>
              <a:buClr>
                <a:schemeClr val="dk1"/>
              </a:buClr>
              <a:buSzPct val="100000"/>
              <a:buChar char="•"/>
            </a:pPr>
            <a:r>
              <a:rPr lang="en-GB"/>
              <a:t>Zvýšení – dopad na inflaci přes transmisní mechanismy cestou snížení agregátní poptávky</a:t>
            </a:r>
            <a:endParaRPr/>
          </a:p>
          <a:p>
            <a:pPr indent="-228600" lvl="0" marL="228600" rtl="0" algn="l">
              <a:lnSpc>
                <a:spcPct val="90000"/>
              </a:lnSpc>
              <a:spcBef>
                <a:spcPts val="1000"/>
              </a:spcBef>
              <a:spcAft>
                <a:spcPts val="0"/>
              </a:spcAft>
              <a:buClr>
                <a:schemeClr val="dk1"/>
              </a:buClr>
              <a:buSzPct val="100000"/>
              <a:buChar char="•"/>
            </a:pPr>
            <a:r>
              <a:rPr lang="en-GB"/>
              <a:t>Snížení – dopad na inflaci díky zvýšení agregátní poptávky</a:t>
            </a:r>
            <a:endParaRPr/>
          </a:p>
          <a:p>
            <a:pPr indent="-228600" lvl="0" marL="228600" rtl="0" algn="l">
              <a:lnSpc>
                <a:spcPct val="90000"/>
              </a:lnSpc>
              <a:spcBef>
                <a:spcPts val="1000"/>
              </a:spcBef>
              <a:spcAft>
                <a:spcPts val="0"/>
              </a:spcAft>
              <a:buClr>
                <a:schemeClr val="dk1"/>
              </a:buClr>
              <a:buSzPct val="100000"/>
              <a:buChar char="•"/>
            </a:pPr>
            <a:r>
              <a:rPr lang="en-GB"/>
              <a:t>Kurzový závazek 2013-2017 (oslabená koruny na nejméně 27 Kč/Eur)  </a:t>
            </a:r>
            <a:r>
              <a:rPr lang="en-GB" u="sng">
                <a:solidFill>
                  <a:schemeClr val="hlink"/>
                </a:solidFill>
                <a:hlinkClick r:id="rId4"/>
              </a:rPr>
              <a:t>https://www.cnb.cz/cs/o_cnb/cnblog/Kurzovy-zavazek-bylo-mimoradne-opatreni-v-mimoradne-dobe/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g2c849df34e5_0_10"/>
          <p:cNvPicPr preferRelativeResize="0"/>
          <p:nvPr/>
        </p:nvPicPr>
        <p:blipFill>
          <a:blip r:embed="rId3">
            <a:alphaModFix/>
          </a:blip>
          <a:stretch>
            <a:fillRect/>
          </a:stretch>
        </p:blipFill>
        <p:spPr>
          <a:xfrm>
            <a:off x="111400" y="1261700"/>
            <a:ext cx="11969200" cy="5596299"/>
          </a:xfrm>
          <a:prstGeom prst="rect">
            <a:avLst/>
          </a:prstGeom>
          <a:noFill/>
          <a:ln>
            <a:noFill/>
          </a:ln>
        </p:spPr>
      </p:pic>
      <p:sp>
        <p:nvSpPr>
          <p:cNvPr id="178" name="Google Shape;178;g2c849df34e5_0_10"/>
          <p:cNvSpPr txBox="1"/>
          <p:nvPr>
            <p:ph type="title"/>
          </p:nvPr>
        </p:nvSpPr>
        <p:spPr>
          <a:xfrm>
            <a:off x="207325" y="181975"/>
            <a:ext cx="10515600" cy="1079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Celková inflace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c849df34e5_0_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Měnověpolitická</a:t>
            </a:r>
            <a:r>
              <a:rPr lang="en-GB"/>
              <a:t> inflace</a:t>
            </a:r>
            <a:endParaRPr/>
          </a:p>
        </p:txBody>
      </p:sp>
      <p:sp>
        <p:nvSpPr>
          <p:cNvPr id="185" name="Google Shape;185;g2c849df34e5_0_2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86" name="Google Shape;186;g2c849df34e5_0_25"/>
          <p:cNvPicPr preferRelativeResize="0"/>
          <p:nvPr/>
        </p:nvPicPr>
        <p:blipFill>
          <a:blip r:embed="rId3">
            <a:alphaModFix/>
          </a:blip>
          <a:stretch>
            <a:fillRect/>
          </a:stretch>
        </p:blipFill>
        <p:spPr>
          <a:xfrm>
            <a:off x="838200" y="1690813"/>
            <a:ext cx="8153400" cy="4505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c849df34e5_0_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HDP</a:t>
            </a:r>
            <a:endParaRPr/>
          </a:p>
        </p:txBody>
      </p:sp>
      <p:sp>
        <p:nvSpPr>
          <p:cNvPr id="193" name="Google Shape;193;g2c849df34e5_0_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94" name="Google Shape;194;g2c849df34e5_0_33"/>
          <p:cNvPicPr preferRelativeResize="0"/>
          <p:nvPr/>
        </p:nvPicPr>
        <p:blipFill>
          <a:blip r:embed="rId3">
            <a:alphaModFix/>
          </a:blip>
          <a:stretch>
            <a:fillRect/>
          </a:stretch>
        </p:blipFill>
        <p:spPr>
          <a:xfrm>
            <a:off x="838200" y="1825613"/>
            <a:ext cx="8153400" cy="450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c849df34e5_0_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Úroková sazba 3M Pribor</a:t>
            </a:r>
            <a:endParaRPr/>
          </a:p>
        </p:txBody>
      </p:sp>
      <p:pic>
        <p:nvPicPr>
          <p:cNvPr id="201" name="Google Shape;201;g2c849df34e5_0_40"/>
          <p:cNvPicPr preferRelativeResize="0"/>
          <p:nvPr/>
        </p:nvPicPr>
        <p:blipFill>
          <a:blip r:embed="rId3">
            <a:alphaModFix/>
          </a:blip>
          <a:stretch>
            <a:fillRect/>
          </a:stretch>
        </p:blipFill>
        <p:spPr>
          <a:xfrm>
            <a:off x="838188" y="1690813"/>
            <a:ext cx="8029575" cy="450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c849df34e5_0_4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Měnový kurz CZK/EUR</a:t>
            </a:r>
            <a:endParaRPr/>
          </a:p>
        </p:txBody>
      </p:sp>
      <p:pic>
        <p:nvPicPr>
          <p:cNvPr id="208" name="Google Shape;208;g2c849df34e5_0_47"/>
          <p:cNvPicPr preferRelativeResize="0"/>
          <p:nvPr/>
        </p:nvPicPr>
        <p:blipFill>
          <a:blip r:embed="rId3">
            <a:alphaModFix/>
          </a:blip>
          <a:stretch>
            <a:fillRect/>
          </a:stretch>
        </p:blipFill>
        <p:spPr>
          <a:xfrm>
            <a:off x="838200" y="1863575"/>
            <a:ext cx="8153400" cy="4505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Kanály působení – transmisní mechanismy</a:t>
            </a:r>
            <a:endParaRPr/>
          </a:p>
        </p:txBody>
      </p:sp>
      <p:sp>
        <p:nvSpPr>
          <p:cNvPr id="215" name="Google Shape;21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Měnový kurz - posílení koruny jako brzda dovezené inflace.</a:t>
            </a:r>
            <a:endParaRPr/>
          </a:p>
          <a:p>
            <a:pPr indent="-228600" lvl="0" marL="228600" rtl="0" algn="l">
              <a:lnSpc>
                <a:spcPct val="90000"/>
              </a:lnSpc>
              <a:spcBef>
                <a:spcPts val="1000"/>
              </a:spcBef>
              <a:spcAft>
                <a:spcPts val="0"/>
              </a:spcAft>
              <a:buClr>
                <a:schemeClr val="dk1"/>
              </a:buClr>
              <a:buSzPts val="2800"/>
              <a:buChar char="•"/>
            </a:pPr>
            <a:r>
              <a:rPr lang="en-GB"/>
              <a:t>Úrokový kanál – omezení investiční aktivity pomocí dražších úvěrů (omezení agregátní poptávky), atraktivnější spoření</a:t>
            </a:r>
            <a:endParaRPr/>
          </a:p>
          <a:p>
            <a:pPr indent="-228600" lvl="0" marL="228600" rtl="0" algn="l">
              <a:lnSpc>
                <a:spcPct val="90000"/>
              </a:lnSpc>
              <a:spcBef>
                <a:spcPts val="1000"/>
              </a:spcBef>
              <a:spcAft>
                <a:spcPts val="0"/>
              </a:spcAft>
              <a:buClr>
                <a:schemeClr val="dk1"/>
              </a:buClr>
              <a:buSzPts val="2800"/>
              <a:buChar char="•"/>
            </a:pPr>
            <a:r>
              <a:rPr lang="en-GB"/>
              <a:t>Dopady</a:t>
            </a:r>
            <a:endParaRPr/>
          </a:p>
          <a:p>
            <a:pPr indent="-292100" lvl="1" marL="685800" rtl="0" algn="l">
              <a:lnSpc>
                <a:spcPct val="90000"/>
              </a:lnSpc>
              <a:spcBef>
                <a:spcPts val="1000"/>
              </a:spcBef>
              <a:spcAft>
                <a:spcPts val="0"/>
              </a:spcAft>
              <a:buClr>
                <a:schemeClr val="dk1"/>
              </a:buClr>
              <a:buSzPts val="2800"/>
              <a:buChar char="•"/>
            </a:pPr>
            <a:r>
              <a:rPr lang="en-GB"/>
              <a:t>Desinflace</a:t>
            </a:r>
            <a:endParaRPr/>
          </a:p>
          <a:p>
            <a:pPr indent="-292100" lvl="1" marL="685800" rtl="0" algn="l">
              <a:lnSpc>
                <a:spcPct val="90000"/>
              </a:lnSpc>
              <a:spcBef>
                <a:spcPts val="1000"/>
              </a:spcBef>
              <a:spcAft>
                <a:spcPts val="0"/>
              </a:spcAft>
              <a:buClr>
                <a:schemeClr val="dk1"/>
              </a:buClr>
              <a:buSzPts val="2800"/>
              <a:buChar char="•"/>
            </a:pPr>
            <a:r>
              <a:rPr lang="en-GB"/>
              <a:t>Deflace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 se vyplatí vědět o penězích</a:t>
            </a:r>
            <a:endParaRPr/>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Co to jsou peníze a proč neplatíme třeba ořechy?</a:t>
            </a:r>
            <a:endParaRPr/>
          </a:p>
          <a:p>
            <a:pPr indent="-228600" lvl="0" marL="228600" rtl="0" algn="l">
              <a:lnSpc>
                <a:spcPct val="90000"/>
              </a:lnSpc>
              <a:spcBef>
                <a:spcPts val="1000"/>
              </a:spcBef>
              <a:spcAft>
                <a:spcPts val="0"/>
              </a:spcAft>
              <a:buClr>
                <a:schemeClr val="dk1"/>
              </a:buClr>
              <a:buSzPts val="2800"/>
              <a:buChar char="•"/>
            </a:pPr>
            <a:r>
              <a:rPr lang="en-GB"/>
              <a:t>Jak se peníze liší od jiných aktiv?</a:t>
            </a:r>
            <a:endParaRPr/>
          </a:p>
          <a:p>
            <a:pPr indent="-228600" lvl="0" marL="228600" rtl="0" algn="l">
              <a:lnSpc>
                <a:spcPct val="90000"/>
              </a:lnSpc>
              <a:spcBef>
                <a:spcPts val="1000"/>
              </a:spcBef>
              <a:spcAft>
                <a:spcPts val="0"/>
              </a:spcAft>
              <a:buClr>
                <a:schemeClr val="dk1"/>
              </a:buClr>
              <a:buSzPts val="2800"/>
              <a:buChar char="•"/>
            </a:pPr>
            <a:r>
              <a:rPr lang="en-GB"/>
              <a:t>Jak se peníze tvoří a co určuje, jak velká je peněžní zásoba?</a:t>
            </a:r>
            <a:endParaRPr/>
          </a:p>
          <a:p>
            <a:pPr indent="-228600" lvl="0" marL="228600" rtl="0" algn="l">
              <a:lnSpc>
                <a:spcPct val="90000"/>
              </a:lnSpc>
              <a:spcBef>
                <a:spcPts val="1000"/>
              </a:spcBef>
              <a:spcAft>
                <a:spcPts val="0"/>
              </a:spcAft>
              <a:buClr>
                <a:schemeClr val="dk1"/>
              </a:buClr>
              <a:buSzPts val="2800"/>
              <a:buChar char="•"/>
            </a:pPr>
            <a:r>
              <a:rPr lang="en-GB"/>
              <a:t>Jaký je vztah centrální banky a obchodních bank?</a:t>
            </a:r>
            <a:endParaRPr/>
          </a:p>
          <a:p>
            <a:pPr indent="-228600" lvl="0" marL="228600" rtl="0" algn="l">
              <a:lnSpc>
                <a:spcPct val="90000"/>
              </a:lnSpc>
              <a:spcBef>
                <a:spcPts val="1000"/>
              </a:spcBef>
              <a:spcAft>
                <a:spcPts val="0"/>
              </a:spcAft>
              <a:buClr>
                <a:schemeClr val="dk1"/>
              </a:buClr>
              <a:buSzPts val="2800"/>
              <a:buChar char="•"/>
            </a:pPr>
            <a:r>
              <a:rPr lang="en-GB"/>
              <a:t>Co je to inflace?</a:t>
            </a:r>
            <a:endParaRPr/>
          </a:p>
          <a:p>
            <a:pPr indent="-228600" lvl="0" marL="228600" rtl="0" algn="l">
              <a:lnSpc>
                <a:spcPct val="90000"/>
              </a:lnSpc>
              <a:spcBef>
                <a:spcPts val="1000"/>
              </a:spcBef>
              <a:spcAft>
                <a:spcPts val="0"/>
              </a:spcAft>
              <a:buClr>
                <a:schemeClr val="dk1"/>
              </a:buClr>
              <a:buSzPts val="2800"/>
              <a:buChar char="•"/>
            </a:pPr>
            <a:r>
              <a:rPr lang="en-GB"/>
              <a:t>Co je to cílování inflace a proč je komunikace stěžejní nástroj, kterým ČNB řídí inflační očekávání.</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c849df34e5_0_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Měnový kurz</a:t>
            </a:r>
            <a:endParaRPr/>
          </a:p>
        </p:txBody>
      </p:sp>
      <p:sp>
        <p:nvSpPr>
          <p:cNvPr id="222" name="Google Shape;222;g2c849df34e5_0_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Valuty - bankovky a mince</a:t>
            </a:r>
            <a:endParaRPr/>
          </a:p>
          <a:p>
            <a:pPr indent="0" lvl="0" marL="0" rtl="0" algn="l">
              <a:spcBef>
                <a:spcPts val="1000"/>
              </a:spcBef>
              <a:spcAft>
                <a:spcPts val="0"/>
              </a:spcAft>
              <a:buNone/>
            </a:pPr>
            <a:r>
              <a:rPr lang="en-GB"/>
              <a:t>Devizy - bankovní vklady</a:t>
            </a:r>
            <a:endParaRPr/>
          </a:p>
          <a:p>
            <a:pPr indent="0" lvl="0" marL="0" rtl="0" algn="l">
              <a:spcBef>
                <a:spcPts val="1000"/>
              </a:spcBef>
              <a:spcAft>
                <a:spcPts val="0"/>
              </a:spcAft>
              <a:buNone/>
            </a:pPr>
            <a:r>
              <a:rPr lang="en-GB"/>
              <a:t>Co určuje kurz? Měnový trh: Poptávka a nabídka</a:t>
            </a:r>
            <a:endParaRPr/>
          </a:p>
          <a:p>
            <a:pPr indent="0" lvl="0" marL="0" rtl="0" algn="l">
              <a:spcBef>
                <a:spcPts val="1000"/>
              </a:spcBef>
              <a:spcAft>
                <a:spcPts val="0"/>
              </a:spcAft>
              <a:buNone/>
            </a:pPr>
            <a:r>
              <a:rPr lang="en-GB"/>
              <a:t>Dokonalý trh, jinak by hrozila arbitráž, a ta by ceny opět sladila</a:t>
            </a:r>
            <a:endParaRPr/>
          </a:p>
          <a:p>
            <a:pPr indent="0" lvl="0" marL="0" rtl="0" algn="l">
              <a:spcBef>
                <a:spcPts val="1000"/>
              </a:spcBef>
              <a:spcAft>
                <a:spcPts val="0"/>
              </a:spcAft>
              <a:buNone/>
            </a:pPr>
            <a:r>
              <a:rPr lang="en-GB"/>
              <a:t>Kdy koruna posiluje? Kdy se stává dražší? Když je po ní poptávka.</a:t>
            </a:r>
            <a:endParaRPr/>
          </a:p>
          <a:p>
            <a:pPr indent="0" lvl="0" marL="0" rtl="0" algn="l">
              <a:spcBef>
                <a:spcPts val="1000"/>
              </a:spcBef>
              <a:spcAft>
                <a:spcPts val="0"/>
              </a:spcAft>
              <a:buNone/>
            </a:pPr>
            <a:r>
              <a:rPr lang="en-GB"/>
              <a:t>Z 25 na 24 Kč za Euro - posílení nebo oslabení?</a:t>
            </a:r>
            <a:endParaRPr/>
          </a:p>
          <a:p>
            <a:pPr indent="0" lvl="0" marL="0" rtl="0" algn="l">
              <a:spcBef>
                <a:spcPts val="1000"/>
              </a:spcBef>
              <a:spcAft>
                <a:spcPts val="0"/>
              </a:spcAft>
              <a:buNone/>
            </a:pPr>
            <a:r>
              <a:rPr lang="en-GB"/>
              <a:t>Apreciace a depreciace vs. revalvace a devalvace.</a:t>
            </a:r>
            <a:endParaRPr/>
          </a:p>
          <a:p>
            <a:pPr indent="0" lvl="0" marL="0" rtl="0" algn="l">
              <a:spcBef>
                <a:spcPts val="1000"/>
              </a:spcBef>
              <a:spcAft>
                <a:spcPts val="0"/>
              </a:spcAft>
              <a:buNone/>
            </a:pPr>
            <a:r>
              <a:rPr lang="en-GB"/>
              <a:t>Co úroky na trhu? Hrají roli pro poptávku a nabídku korun?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c849df34e5_0_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Rovnovážný kurz a úroková parita</a:t>
            </a:r>
            <a:endParaRPr/>
          </a:p>
        </p:txBody>
      </p:sp>
      <p:sp>
        <p:nvSpPr>
          <p:cNvPr id="229" name="Google Shape;229;g2c849df34e5_0_6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Takový kurz, kdy se očekává, že výnosy z aktiv budou v obou </a:t>
            </a:r>
            <a:r>
              <a:rPr lang="en-GB"/>
              <a:t>zemích</a:t>
            </a:r>
            <a:r>
              <a:rPr lang="en-GB"/>
              <a:t> stejné.</a:t>
            </a:r>
            <a:endParaRPr/>
          </a:p>
          <a:p>
            <a:pPr indent="0" lvl="0" marL="0" rtl="0" algn="l">
              <a:spcBef>
                <a:spcPts val="1000"/>
              </a:spcBef>
              <a:spcAft>
                <a:spcPts val="0"/>
              </a:spcAft>
              <a:buNone/>
            </a:pPr>
            <a:r>
              <a:rPr lang="en-GB"/>
              <a:t>Když bude při stejném riziku úroková míra na trhu </a:t>
            </a:r>
            <a:r>
              <a:rPr lang="en-GB"/>
              <a:t>zapůjčitelných</a:t>
            </a:r>
            <a:r>
              <a:rPr lang="en-GB"/>
              <a:t> fondů vyšší v ČR, přiláká to investory a budou kupovat česká aktiva.</a:t>
            </a:r>
            <a:endParaRPr/>
          </a:p>
          <a:p>
            <a:pPr indent="0" lvl="0" marL="0" rtl="0" algn="l">
              <a:spcBef>
                <a:spcPts val="1000"/>
              </a:spcBef>
              <a:spcAft>
                <a:spcPts val="0"/>
              </a:spcAft>
              <a:buNone/>
            </a:pPr>
            <a:r>
              <a:rPr lang="en-GB"/>
              <a:t>Co to udělá s kurzem?</a:t>
            </a:r>
            <a:endParaRPr/>
          </a:p>
          <a:p>
            <a:pPr indent="0" lvl="0" marL="0" rtl="0" algn="l">
              <a:spcBef>
                <a:spcPts val="1000"/>
              </a:spcBef>
              <a:spcAft>
                <a:spcPts val="0"/>
              </a:spcAft>
              <a:buNone/>
            </a:pPr>
            <a:r>
              <a:rPr lang="en-GB"/>
              <a:t>A co vlastně určuje úroveň směnných kurzů?</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c849df34e5_0_6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Absolutní verze parity kupní síly</a:t>
            </a:r>
            <a:endParaRPr/>
          </a:p>
        </p:txBody>
      </p:sp>
      <p:sp>
        <p:nvSpPr>
          <p:cNvPr id="236" name="Google Shape;236;g2c849df34e5_0_6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Podle této teorie kurz odráží podíl cenových hladin</a:t>
            </a:r>
            <a:endParaRPr/>
          </a:p>
          <a:p>
            <a:pPr indent="0" lvl="0" marL="0" rtl="0" algn="l">
              <a:spcBef>
                <a:spcPts val="1000"/>
              </a:spcBef>
              <a:spcAft>
                <a:spcPts val="0"/>
              </a:spcAft>
              <a:buNone/>
            </a:pPr>
            <a:r>
              <a:rPr lang="en-GB"/>
              <a:t>Kdyby tomu tak bylo, tak by vše, co stojí  eurozóně jedno euro, u nás stálo cca. 25 Kč</a:t>
            </a:r>
            <a:endParaRPr/>
          </a:p>
          <a:p>
            <a:pPr indent="0" lvl="0" marL="0" rtl="0" algn="l">
              <a:spcBef>
                <a:spcPts val="1000"/>
              </a:spcBef>
              <a:spcAft>
                <a:spcPts val="0"/>
              </a:spcAft>
              <a:buNone/>
            </a:pPr>
            <a:r>
              <a:rPr lang="en-GB"/>
              <a:t>Tak to ale není - proč?</a:t>
            </a:r>
            <a:endParaRPr/>
          </a:p>
          <a:p>
            <a:pPr indent="0" lvl="0" marL="0" rtl="0" algn="l">
              <a:spcBef>
                <a:spcPts val="1000"/>
              </a:spcBef>
              <a:spcAft>
                <a:spcPts val="0"/>
              </a:spcAft>
              <a:buNone/>
            </a:pPr>
            <a:r>
              <a:rPr lang="en-GB"/>
              <a:t>	</a:t>
            </a:r>
            <a:r>
              <a:rPr lang="en-GB"/>
              <a:t>Neobchodovatelné</a:t>
            </a:r>
            <a:r>
              <a:rPr lang="en-GB"/>
              <a:t> statky - TAXI do jiných států ne</a:t>
            </a:r>
            <a:r>
              <a:rPr lang="en-GB"/>
              <a:t>přemístíte</a:t>
            </a:r>
            <a:r>
              <a:rPr lang="en-GB"/>
              <a:t>.</a:t>
            </a:r>
            <a:endParaRPr/>
          </a:p>
          <a:p>
            <a:pPr indent="0" lvl="0" marL="0" rtl="0" algn="l">
              <a:spcBef>
                <a:spcPts val="1000"/>
              </a:spcBef>
              <a:spcAft>
                <a:spcPts val="0"/>
              </a:spcAft>
              <a:buNone/>
            </a:pPr>
            <a:r>
              <a:rPr lang="en-GB"/>
              <a:t>Kurz tak ovlivní jenom snahy o export a import obchodovatelných statků.</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c849df34e5_0_7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Relativní verze parity kupní síly</a:t>
            </a:r>
            <a:endParaRPr/>
          </a:p>
        </p:txBody>
      </p:sp>
      <p:sp>
        <p:nvSpPr>
          <p:cNvPr id="243" name="Google Shape;243;g2c849df34e5_0_7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Neporovnává výši cenových hladin, ale jejich změnu.</a:t>
            </a:r>
            <a:endParaRPr/>
          </a:p>
          <a:p>
            <a:pPr indent="0" lvl="0" marL="0" rtl="0" algn="l">
              <a:spcBef>
                <a:spcPts val="1000"/>
              </a:spcBef>
              <a:spcAft>
                <a:spcPts val="0"/>
              </a:spcAft>
              <a:buNone/>
            </a:pPr>
            <a:r>
              <a:rPr lang="en-GB"/>
              <a:t>Tam, kde je rychlejší inflace, dojde k tomu, že se zvýší dovoz zahraniční konkurence, která nezdražila.</a:t>
            </a:r>
            <a:endParaRPr/>
          </a:p>
          <a:p>
            <a:pPr indent="0" lvl="0" marL="0" rtl="0" algn="l">
              <a:spcBef>
                <a:spcPts val="1000"/>
              </a:spcBef>
              <a:spcAft>
                <a:spcPts val="0"/>
              </a:spcAft>
              <a:buNone/>
            </a:pPr>
            <a:r>
              <a:rPr lang="en-GB"/>
              <a:t>Dovoz, tj. poptávka po devizách a nabídka korun - depreciace.</a:t>
            </a:r>
            <a:endParaRPr/>
          </a:p>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c849df34e5_0_8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Režimy měnového kurzu</a:t>
            </a:r>
            <a:endParaRPr/>
          </a:p>
        </p:txBody>
      </p:sp>
      <p:sp>
        <p:nvSpPr>
          <p:cNvPr id="250" name="Google Shape;250;g2c849df34e5_0_8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Plovoucí  - kurz dán trhem</a:t>
            </a:r>
            <a:endParaRPr/>
          </a:p>
          <a:p>
            <a:pPr indent="0" lvl="0" marL="0" rtl="0" algn="l">
              <a:spcBef>
                <a:spcPts val="1000"/>
              </a:spcBef>
              <a:spcAft>
                <a:spcPts val="0"/>
              </a:spcAft>
              <a:buNone/>
            </a:pPr>
            <a:r>
              <a:rPr lang="en-GB"/>
              <a:t>Fixní - závazek intervencí na posílení či oslabení stanoveného kurzu</a:t>
            </a:r>
            <a:endParaRPr/>
          </a:p>
          <a:p>
            <a:pPr indent="0" lvl="0" marL="0" rtl="0" algn="l">
              <a:spcBef>
                <a:spcPts val="1000"/>
              </a:spcBef>
              <a:spcAft>
                <a:spcPts val="0"/>
              </a:spcAft>
              <a:buNone/>
            </a:pPr>
            <a:r>
              <a:rPr lang="en-GB"/>
              <a:t>Souvisí s kontrolou pohybů kapitálu</a:t>
            </a:r>
            <a:endParaRPr/>
          </a:p>
          <a:p>
            <a:pPr indent="0" lvl="0" marL="0" rtl="0" algn="l">
              <a:spcBef>
                <a:spcPts val="1000"/>
              </a:spcBef>
              <a:spcAft>
                <a:spcPts val="0"/>
              </a:spcAft>
              <a:buNone/>
            </a:pPr>
            <a:r>
              <a:rPr lang="en-GB"/>
              <a:t>Dnes jsou kontroly </a:t>
            </a:r>
            <a:r>
              <a:rPr lang="en-GB"/>
              <a:t>pohybu</a:t>
            </a:r>
            <a:r>
              <a:rPr lang="en-GB"/>
              <a:t> kapitálu minimální, v režimu zlatého standardu navázaného na dolar však byl pohyb kapitálu regulovaný (do 70. let 20. století)</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c849df34e5_0_8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Platební bilance - vždy účetně vyrovnaná</a:t>
            </a:r>
            <a:endParaRPr/>
          </a:p>
        </p:txBody>
      </p:sp>
      <p:sp>
        <p:nvSpPr>
          <p:cNvPr id="257" name="Google Shape;257;g2c849df34e5_0_8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GB"/>
              <a:t>Běžný účet - sem patří i obchodní bilance a důchody a jednostranné převody (dary, dědictví)</a:t>
            </a:r>
            <a:endParaRPr/>
          </a:p>
          <a:p>
            <a:pPr indent="0" lvl="0" marL="0" rtl="0" algn="l">
              <a:spcBef>
                <a:spcPts val="1000"/>
              </a:spcBef>
              <a:spcAft>
                <a:spcPts val="0"/>
              </a:spcAft>
              <a:buNone/>
            </a:pPr>
            <a:r>
              <a:rPr lang="en-GB"/>
              <a:t>Finanční účet (tudy teče ten kapitál; nákup aktiv zahraničními osobami u nás v ČR a naopak)</a:t>
            </a:r>
            <a:endParaRPr/>
          </a:p>
          <a:p>
            <a:pPr indent="0" lvl="0" marL="0" rtl="0" algn="l">
              <a:spcBef>
                <a:spcPts val="1000"/>
              </a:spcBef>
              <a:spcAft>
                <a:spcPts val="0"/>
              </a:spcAft>
              <a:buNone/>
            </a:pPr>
            <a:r>
              <a:rPr lang="en-GB"/>
              <a:t>A vše dorovnává změna devizových rezerv.</a:t>
            </a:r>
            <a:endParaRPr/>
          </a:p>
          <a:p>
            <a:pPr indent="0" lvl="0" marL="0" rtl="0" algn="l">
              <a:spcBef>
                <a:spcPts val="1000"/>
              </a:spcBef>
              <a:spcAft>
                <a:spcPts val="0"/>
              </a:spcAft>
              <a:buNone/>
            </a:pPr>
            <a:r>
              <a:rPr lang="en-GB"/>
              <a:t>Ty ale nelze čerpat do nekonečna,  v praxi se vše vyrovnává posuny v měnovém kurzu.</a:t>
            </a:r>
            <a:endParaRPr/>
          </a:p>
          <a:p>
            <a:pPr indent="0" lvl="0" marL="0" rtl="0" algn="l">
              <a:spcBef>
                <a:spcPts val="1000"/>
              </a:spcBef>
              <a:spcAft>
                <a:spcPts val="0"/>
              </a:spcAft>
              <a:buNone/>
            </a:pPr>
            <a:r>
              <a:rPr lang="en-GB"/>
              <a:t>Např. schodek běžného účtu, který není kryt přílivem kapitálu:</a:t>
            </a:r>
            <a:endParaRPr/>
          </a:p>
          <a:p>
            <a:pPr indent="0" lvl="0" marL="0" rtl="0" algn="l">
              <a:spcBef>
                <a:spcPts val="1000"/>
              </a:spcBef>
              <a:spcAft>
                <a:spcPts val="0"/>
              </a:spcAft>
              <a:buNone/>
            </a:pPr>
            <a:r>
              <a:rPr lang="en-GB"/>
              <a:t>	Ner</a:t>
            </a:r>
            <a:r>
              <a:rPr lang="en-GB"/>
              <a:t>ovnováha</a:t>
            </a:r>
            <a:r>
              <a:rPr lang="en-GB"/>
              <a:t> na devizovém trhu: např. investoři chtějí míň korun, než kolik dovozci potřebují vyměnit -  depreciace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c849df34e5_0_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Depreciace a její role ve vyrovnané platební bilanci.</a:t>
            </a:r>
            <a:endParaRPr/>
          </a:p>
        </p:txBody>
      </p:sp>
      <p:sp>
        <p:nvSpPr>
          <p:cNvPr id="264" name="Google Shape;264;g2c849df34e5_0_9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Přebytek dovozu nad exportem tlačí ceny korun dolů</a:t>
            </a:r>
            <a:endParaRPr/>
          </a:p>
          <a:p>
            <a:pPr indent="0" lvl="0" marL="0" rtl="0" algn="l">
              <a:spcBef>
                <a:spcPts val="1000"/>
              </a:spcBef>
              <a:spcAft>
                <a:spcPts val="0"/>
              </a:spcAft>
              <a:buNone/>
            </a:pPr>
            <a:r>
              <a:rPr lang="en-GB"/>
              <a:t>Dovozci totiž nabízí české koruny, které ale nikdo nechce, leda za nižší cenu</a:t>
            </a:r>
            <a:endParaRPr/>
          </a:p>
          <a:p>
            <a:pPr indent="0" lvl="0" marL="0" rtl="0" algn="l">
              <a:spcBef>
                <a:spcPts val="1000"/>
              </a:spcBef>
              <a:spcAft>
                <a:spcPts val="0"/>
              </a:spcAft>
              <a:buNone/>
            </a:pPr>
            <a:r>
              <a:rPr lang="en-GB"/>
              <a:t>Český export do zahraničí zlevňuje (díky levnější koruně, za jedno euro si lze díky depreciaci nyní koupit víc českého zboží)</a:t>
            </a:r>
            <a:endParaRPr/>
          </a:p>
          <a:p>
            <a:pPr indent="0" lvl="0" marL="0" rtl="0" algn="l">
              <a:spcBef>
                <a:spcPts val="1000"/>
              </a:spcBef>
              <a:spcAft>
                <a:spcPts val="0"/>
              </a:spcAft>
              <a:buNone/>
            </a:pPr>
            <a:r>
              <a:rPr lang="en-GB"/>
              <a:t>Nerovnováha se sama zaceluje, protože se dovoz dožene většími vývozy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c849df34e5_0_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Reálný měnový kurz</a:t>
            </a:r>
            <a:endParaRPr/>
          </a:p>
        </p:txBody>
      </p:sp>
      <p:sp>
        <p:nvSpPr>
          <p:cNvPr id="271" name="Google Shape;271;g2c849df34e5_0_9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Kolikrát je české zboží levnější než to v Eurozóně?</a:t>
            </a:r>
            <a:endParaRPr/>
          </a:p>
          <a:p>
            <a:pPr indent="0" lvl="0" marL="0" rtl="0" algn="l">
              <a:spcBef>
                <a:spcPts val="1000"/>
              </a:spcBef>
              <a:spcAft>
                <a:spcPts val="0"/>
              </a:spcAft>
              <a:buNone/>
            </a:pPr>
            <a:r>
              <a:rPr lang="en-GB"/>
              <a:t>Spotřebitelský koš v ČR oceníme v Eurech pomocí spotového kurzu.</a:t>
            </a:r>
            <a:endParaRPr/>
          </a:p>
          <a:p>
            <a:pPr indent="0" lvl="0" marL="0" rtl="0" algn="l">
              <a:spcBef>
                <a:spcPts val="1000"/>
              </a:spcBef>
              <a:spcAft>
                <a:spcPts val="0"/>
              </a:spcAft>
              <a:buNone/>
            </a:pPr>
            <a:r>
              <a:rPr lang="en-GB"/>
              <a:t>Jaký je poměr cen tohoto koše v ČR a v Eurozóně?</a:t>
            </a:r>
            <a:endParaRPr/>
          </a:p>
          <a:p>
            <a:pPr indent="0" lvl="0" marL="0" rtl="0" algn="l">
              <a:spcBef>
                <a:spcPts val="1000"/>
              </a:spcBef>
              <a:spcAft>
                <a:spcPts val="0"/>
              </a:spcAft>
              <a:buNone/>
            </a:pPr>
            <a:r>
              <a:rPr lang="en-GB"/>
              <a:t>Např. 2 (tj. 2 ku 1)... znamená to, že reálný kurz Kč / Eur je 2.</a:t>
            </a:r>
            <a:endParaRPr/>
          </a:p>
          <a:p>
            <a:pPr indent="0" lvl="0" marL="0" rtl="0" algn="l">
              <a:spcBef>
                <a:spcPts val="1000"/>
              </a:spcBef>
              <a:spcAft>
                <a:spcPts val="0"/>
              </a:spcAft>
              <a:buNone/>
            </a:pPr>
            <a:r>
              <a:rPr lang="en-GB"/>
              <a:t>A jednotky? Něco jako 2 české spotřební koše za jeden eurový.</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c8b15fbb76_0_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Záznam o vztahu rezidentů a nerezidentů</a:t>
            </a:r>
            <a:endParaRPr/>
          </a:p>
        </p:txBody>
      </p:sp>
      <p:sp>
        <p:nvSpPr>
          <p:cNvPr id="278" name="Google Shape;278;g2c8b15fbb76_0_23"/>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Běžný účet</a:t>
            </a:r>
            <a:endParaRPr/>
          </a:p>
          <a:p>
            <a:pPr indent="0" lvl="0" marL="0" rtl="0" algn="l">
              <a:spcBef>
                <a:spcPts val="1000"/>
              </a:spcBef>
              <a:spcAft>
                <a:spcPts val="0"/>
              </a:spcAft>
              <a:buNone/>
            </a:pPr>
            <a:r>
              <a:rPr lang="en-GB"/>
              <a:t>	Bilance výkonů, neboli export minus import zboží a služeb</a:t>
            </a:r>
            <a:endParaRPr/>
          </a:p>
          <a:p>
            <a:pPr indent="0" lvl="0" marL="0" rtl="0" algn="l">
              <a:spcBef>
                <a:spcPts val="1000"/>
              </a:spcBef>
              <a:spcAft>
                <a:spcPts val="0"/>
              </a:spcAft>
              <a:buNone/>
            </a:pPr>
            <a:r>
              <a:rPr lang="en-GB"/>
              <a:t>	Bilance prvotních důchodů</a:t>
            </a:r>
            <a:endParaRPr/>
          </a:p>
          <a:p>
            <a:pPr indent="0" lvl="0" marL="0" rtl="0" algn="l">
              <a:spcBef>
                <a:spcPts val="1000"/>
              </a:spcBef>
              <a:spcAft>
                <a:spcPts val="0"/>
              </a:spcAft>
              <a:buNone/>
            </a:pPr>
            <a:r>
              <a:rPr lang="en-GB"/>
              <a:t>	Bilance druhotných důchodů</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Kapitálový účet</a:t>
            </a:r>
            <a:endParaRPr/>
          </a:p>
        </p:txBody>
      </p:sp>
      <p:sp>
        <p:nvSpPr>
          <p:cNvPr id="279" name="Google Shape;279;g2c8b15fbb76_0_23"/>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Finanční účet</a:t>
            </a:r>
            <a:endParaRPr/>
          </a:p>
          <a:p>
            <a:pPr indent="0" lvl="0" marL="0" rtl="0" algn="l">
              <a:spcBef>
                <a:spcPts val="1000"/>
              </a:spcBef>
              <a:spcAft>
                <a:spcPts val="0"/>
              </a:spcAft>
              <a:buNone/>
            </a:pPr>
            <a:r>
              <a:rPr lang="en-GB"/>
              <a:t>	Přímé investice</a:t>
            </a:r>
            <a:endParaRPr/>
          </a:p>
          <a:p>
            <a:pPr indent="0" lvl="0" marL="0" rtl="0" algn="l">
              <a:spcBef>
                <a:spcPts val="1000"/>
              </a:spcBef>
              <a:spcAft>
                <a:spcPts val="0"/>
              </a:spcAft>
              <a:buNone/>
            </a:pPr>
            <a:r>
              <a:rPr lang="en-GB"/>
              <a:t>	Portfoliové investice</a:t>
            </a:r>
            <a:endParaRPr/>
          </a:p>
          <a:p>
            <a:pPr indent="0" lvl="0" marL="0" rtl="0" algn="l">
              <a:spcBef>
                <a:spcPts val="1000"/>
              </a:spcBef>
              <a:spcAft>
                <a:spcPts val="0"/>
              </a:spcAft>
              <a:buNone/>
            </a:pPr>
            <a:r>
              <a:rPr lang="en-GB"/>
              <a:t>	Deriváty</a:t>
            </a:r>
            <a:endParaRPr/>
          </a:p>
          <a:p>
            <a:pPr indent="0" lvl="0" marL="0" rtl="0" algn="l">
              <a:spcBef>
                <a:spcPts val="1000"/>
              </a:spcBef>
              <a:spcAft>
                <a:spcPts val="0"/>
              </a:spcAft>
              <a:buNone/>
            </a:pPr>
            <a:r>
              <a:rPr lang="en-GB"/>
              <a:t>	Ostatní investice</a:t>
            </a:r>
            <a:endParaRPr/>
          </a:p>
          <a:p>
            <a:pPr indent="457200" lvl="0" marL="0" rtl="0" algn="l">
              <a:spcBef>
                <a:spcPts val="1000"/>
              </a:spcBef>
              <a:spcAft>
                <a:spcPts val="0"/>
              </a:spcAft>
              <a:buNone/>
            </a:pPr>
            <a:r>
              <a:rPr lang="en-GB"/>
              <a:t>Změna stavu rezerv</a:t>
            </a:r>
            <a:endParaRPr/>
          </a:p>
          <a:p>
            <a:pPr indent="0" lvl="0" marL="0" rtl="0" algn="l">
              <a:spcBef>
                <a:spcPts val="1000"/>
              </a:spcBef>
              <a:spcAft>
                <a:spcPts val="0"/>
              </a:spcAft>
              <a:buNone/>
            </a:pPr>
            <a:r>
              <a:rPr lang="en-GB"/>
              <a:t>Čisté půjčky a výpůjčky</a:t>
            </a:r>
            <a:endParaRPr/>
          </a:p>
          <a:p>
            <a:pPr indent="0" lvl="0" marL="0" rtl="0" algn="l">
              <a:spcBef>
                <a:spcPts val="1000"/>
              </a:spcBef>
              <a:spcAft>
                <a:spcPts val="0"/>
              </a:spcAft>
              <a:buNone/>
            </a:pPr>
            <a:r>
              <a:rPr lang="en-GB"/>
              <a:t>Chyby a opomenutí</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c849df34e5_0_10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GB"/>
              <a:t>Zpráva o vývoji platební bilance</a:t>
            </a:r>
            <a:endParaRPr/>
          </a:p>
        </p:txBody>
      </p:sp>
      <p:sp>
        <p:nvSpPr>
          <p:cNvPr id="286" name="Google Shape;286;g2c849df34e5_0_10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Česká ekonomika zaznamenala v roce 2022 rekordní vnější nerovnováhu. Schodek běžného a kapitálového účtu platební bilance loni přesáhl 6 % HDP po mírném schodku v roce 2021 a osmi letech přebytků předtím. Taková nerovnováha je v „ekonomických dějinách“ České republiky srovnatelná jen s rokem 1996. Celková záporná investiční pozice českých podniků, bank, vládních institucí a domácností vůči nerezidentům tak na konci roku 2022 činila bezmála 20 % HDP.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Peníze: prostředek směny</a:t>
            </a:r>
            <a:endParaRPr/>
          </a:p>
        </p:txBody>
      </p:sp>
      <p:sp>
        <p:nvSpPr>
          <p:cNvPr id="102" name="Google Shape;10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Naturální směna x peněžní směna</a:t>
            </a:r>
            <a:endParaRPr/>
          </a:p>
          <a:p>
            <a:pPr indent="-228600" lvl="1" marL="685800" rtl="0" algn="l">
              <a:lnSpc>
                <a:spcPct val="90000"/>
              </a:lnSpc>
              <a:spcBef>
                <a:spcPts val="500"/>
              </a:spcBef>
              <a:spcAft>
                <a:spcPts val="0"/>
              </a:spcAft>
              <a:buClr>
                <a:schemeClr val="dk1"/>
              </a:buClr>
              <a:buSzPts val="2400"/>
              <a:buChar char="•"/>
            </a:pPr>
            <a:r>
              <a:rPr lang="en-GB"/>
              <a:t>Transakční náklady</a:t>
            </a:r>
            <a:endParaRPr/>
          </a:p>
          <a:p>
            <a:pPr indent="-228600" lvl="1" marL="685800" rtl="0" algn="l">
              <a:lnSpc>
                <a:spcPct val="90000"/>
              </a:lnSpc>
              <a:spcBef>
                <a:spcPts val="500"/>
              </a:spcBef>
              <a:spcAft>
                <a:spcPts val="0"/>
              </a:spcAft>
              <a:buClr>
                <a:schemeClr val="dk1"/>
              </a:buClr>
              <a:buSzPts val="2400"/>
              <a:buChar char="•"/>
            </a:pPr>
            <a:r>
              <a:rPr lang="en-GB"/>
              <a:t>Oboustranná shoda potřeb</a:t>
            </a:r>
            <a:endParaRPr/>
          </a:p>
          <a:p>
            <a:pPr indent="-228600" lvl="0" marL="228600" rtl="0" algn="l">
              <a:lnSpc>
                <a:spcPct val="90000"/>
              </a:lnSpc>
              <a:spcBef>
                <a:spcPts val="1000"/>
              </a:spcBef>
              <a:spcAft>
                <a:spcPts val="0"/>
              </a:spcAft>
              <a:buClr>
                <a:schemeClr val="dk1"/>
              </a:buClr>
              <a:buSzPts val="2800"/>
              <a:buChar char="•"/>
            </a:pPr>
            <a:r>
              <a:rPr lang="en-GB"/>
              <a:t>Od zlata k zákonnému platidlu</a:t>
            </a:r>
            <a:endParaRPr/>
          </a:p>
          <a:p>
            <a:pPr indent="-228600" lvl="0" marL="228600" rtl="0" algn="l">
              <a:lnSpc>
                <a:spcPct val="90000"/>
              </a:lnSpc>
              <a:spcBef>
                <a:spcPts val="1000"/>
              </a:spcBef>
              <a:spcAft>
                <a:spcPts val="0"/>
              </a:spcAft>
              <a:buClr>
                <a:schemeClr val="dk1"/>
              </a:buClr>
              <a:buSzPts val="2800"/>
              <a:buChar char="•"/>
            </a:pPr>
            <a:r>
              <a:rPr lang="en-GB"/>
              <a:t>Důvěra v peníze</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g2c8b15fbb76_0_36"/>
          <p:cNvPicPr preferRelativeResize="0"/>
          <p:nvPr/>
        </p:nvPicPr>
        <p:blipFill>
          <a:blip r:embed="rId3">
            <a:alphaModFix/>
          </a:blip>
          <a:stretch>
            <a:fillRect/>
          </a:stretch>
        </p:blipFill>
        <p:spPr>
          <a:xfrm>
            <a:off x="152400" y="152400"/>
            <a:ext cx="5229026" cy="6705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g2c8b15fbb76_0_43"/>
          <p:cNvPicPr preferRelativeResize="0"/>
          <p:nvPr/>
        </p:nvPicPr>
        <p:blipFill>
          <a:blip r:embed="rId3">
            <a:alphaModFix/>
          </a:blip>
          <a:stretch>
            <a:fillRect/>
          </a:stretch>
        </p:blipFill>
        <p:spPr>
          <a:xfrm>
            <a:off x="152400" y="152400"/>
            <a:ext cx="5532075" cy="6617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c8b15fbb76_0_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Účetně vždy v rovnováze, ale…</a:t>
            </a:r>
            <a:endParaRPr/>
          </a:p>
        </p:txBody>
      </p:sp>
      <p:sp>
        <p:nvSpPr>
          <p:cNvPr id="305" name="Google Shape;305;g2c8b15fbb76_0_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Nástrojem dosahování rovnováhy je změna devizových kurzů (floating)</a:t>
            </a:r>
            <a:endParaRPr/>
          </a:p>
          <a:p>
            <a:pPr indent="0" lvl="0" marL="0" rtl="0" algn="l">
              <a:spcBef>
                <a:spcPts val="1000"/>
              </a:spcBef>
              <a:spcAft>
                <a:spcPts val="0"/>
              </a:spcAft>
              <a:buNone/>
            </a:pPr>
            <a:r>
              <a:rPr lang="en-GB"/>
              <a:t>Nebo, jako se to stalo v roce 2022, přebytečné koruny (když je dovoz větší než vývoz), nakoupí ČNB - proběhly devizové intervence</a:t>
            </a:r>
            <a:endParaRPr/>
          </a:p>
          <a:p>
            <a:pPr indent="0" lvl="0" marL="0" rtl="0" algn="l">
              <a:spcBef>
                <a:spcPts val="1000"/>
              </a:spcBef>
              <a:spcAft>
                <a:spcPts val="0"/>
              </a:spcAft>
              <a:buNone/>
            </a:pPr>
            <a:r>
              <a:rPr lang="en-GB"/>
              <a:t>ČNB podržela korunu, aby byla silnější.</a:t>
            </a:r>
            <a:endParaRPr/>
          </a:p>
          <a:p>
            <a:pPr indent="0" lvl="0" marL="0" rtl="0" algn="l">
              <a:spcBef>
                <a:spcPts val="1000"/>
              </a:spcBef>
              <a:spcAft>
                <a:spcPts val="0"/>
              </a:spcAft>
              <a:buNone/>
            </a:pPr>
            <a:r>
              <a:rPr lang="en-GB"/>
              <a:t>Proč? Cena dovozu se tolik nezvýšila a brzdilo to inflaci.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c8b15fbb76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Běžný účet platební bilance</a:t>
            </a:r>
            <a:endParaRPr/>
          </a:p>
        </p:txBody>
      </p:sp>
      <p:pic>
        <p:nvPicPr>
          <p:cNvPr id="312" name="Google Shape;312;g2c8b15fbb76_0_0"/>
          <p:cNvPicPr preferRelativeResize="0"/>
          <p:nvPr/>
        </p:nvPicPr>
        <p:blipFill>
          <a:blip r:embed="rId3">
            <a:alphaModFix/>
          </a:blip>
          <a:stretch>
            <a:fillRect/>
          </a:stretch>
        </p:blipFill>
        <p:spPr>
          <a:xfrm>
            <a:off x="152400" y="1843225"/>
            <a:ext cx="9005150" cy="490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c8b15fbb76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Kapitálový účet</a:t>
            </a:r>
            <a:endParaRPr/>
          </a:p>
        </p:txBody>
      </p:sp>
      <p:sp>
        <p:nvSpPr>
          <p:cNvPr id="319" name="Google Shape;319;g2c8b15fbb76_0_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Kapitálový účet byl ve čtvrtém čtvrtletí aktivní 21,6 mld. Kč. Meziroční nárůst aktivního salda o 14,9 mld. Kč je výsledkem zvýšených příjmů z rozpočtu Evropské unie, které se vykazují na kapitálovém účtu.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c8b15fbb76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Finanční </a:t>
            </a:r>
            <a:r>
              <a:rPr lang="en-GB"/>
              <a:t>účet</a:t>
            </a:r>
            <a:r>
              <a:rPr lang="en-GB"/>
              <a:t> platební bilance</a:t>
            </a:r>
            <a:endParaRPr/>
          </a:p>
        </p:txBody>
      </p:sp>
      <p:pic>
        <p:nvPicPr>
          <p:cNvPr id="326" name="Google Shape;326;g2c8b15fbb76_0_16"/>
          <p:cNvPicPr preferRelativeResize="0"/>
          <p:nvPr/>
        </p:nvPicPr>
        <p:blipFill>
          <a:blip r:embed="rId3">
            <a:alphaModFix/>
          </a:blip>
          <a:stretch>
            <a:fillRect/>
          </a:stretch>
        </p:blipFill>
        <p:spPr>
          <a:xfrm>
            <a:off x="152400" y="1843225"/>
            <a:ext cx="9486149" cy="4824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Děkuji vám za pozornost</a:t>
            </a:r>
            <a:endParaRPr/>
          </a:p>
        </p:txBody>
      </p:sp>
      <p:sp>
        <p:nvSpPr>
          <p:cNvPr id="332" name="Google Shape;33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Dotazy?</a:t>
            </a:r>
            <a:endParaRPr/>
          </a:p>
          <a:p>
            <a:pPr indent="0" lvl="0" marL="0" rtl="0" algn="l">
              <a:lnSpc>
                <a:spcPct val="90000"/>
              </a:lnSpc>
              <a:spcBef>
                <a:spcPts val="1000"/>
              </a:spcBef>
              <a:spcAft>
                <a:spcPts val="0"/>
              </a:spcAft>
              <a:buClr>
                <a:schemeClr val="dk1"/>
              </a:buClr>
              <a:buSzPts val="2800"/>
              <a:buNone/>
            </a:pPr>
            <a:r>
              <a:rPr lang="en-GB"/>
              <a:t>Připomínky?</a:t>
            </a:r>
            <a:endParaRPr/>
          </a:p>
          <a:p>
            <a:pPr indent="0" lvl="0" marL="0" rtl="0" algn="l">
              <a:lnSpc>
                <a:spcPct val="90000"/>
              </a:lnSpc>
              <a:spcBef>
                <a:spcPts val="1000"/>
              </a:spcBef>
              <a:spcAft>
                <a:spcPts val="0"/>
              </a:spcAft>
              <a:buClr>
                <a:schemeClr val="dk1"/>
              </a:buClr>
              <a:buSzPts val="2800"/>
              <a:buNone/>
            </a:pPr>
            <a:r>
              <a:rPr lang="en-GB"/>
              <a:t>hana.moravcova@fsv.cuni.cz</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Kolik peněžních zůstatků byste rádi na účtu?</a:t>
            </a:r>
            <a:endParaRPr/>
          </a:p>
        </p:txBody>
      </p:sp>
      <p:sp>
        <p:nvSpPr>
          <p:cNvPr id="108" name="Google Shape;10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Funkce poptávky po penězích</a:t>
            </a:r>
            <a:endParaRPr/>
          </a:p>
          <a:p>
            <a:pPr indent="-228600" lvl="0" marL="228600" rtl="0" algn="l">
              <a:lnSpc>
                <a:spcPct val="90000"/>
              </a:lnSpc>
              <a:spcBef>
                <a:spcPts val="1000"/>
              </a:spcBef>
              <a:spcAft>
                <a:spcPts val="0"/>
              </a:spcAft>
              <a:buClr>
                <a:schemeClr val="dk1"/>
              </a:buClr>
              <a:buSzPts val="2800"/>
              <a:buChar char="•"/>
            </a:pPr>
            <a:r>
              <a:rPr lang="en-GB"/>
              <a:t>Peníze jako jedno z aktiv</a:t>
            </a:r>
            <a:endParaRPr/>
          </a:p>
          <a:p>
            <a:pPr indent="-228600" lvl="0" marL="228600" rtl="0" algn="l">
              <a:lnSpc>
                <a:spcPct val="90000"/>
              </a:lnSpc>
              <a:spcBef>
                <a:spcPts val="1000"/>
              </a:spcBef>
              <a:spcAft>
                <a:spcPts val="0"/>
              </a:spcAft>
              <a:buClr>
                <a:schemeClr val="dk1"/>
              </a:buClr>
              <a:buSzPts val="2800"/>
              <a:buChar char="•"/>
            </a:pPr>
            <a:r>
              <a:rPr lang="en-GB"/>
              <a:t>Jaká jiná aktiva znáte a čím se liší od </a:t>
            </a:r>
            <a:r>
              <a:rPr lang="en-GB"/>
              <a:t>peněz</a:t>
            </a:r>
            <a:r>
              <a:rPr lang="en-GB"/>
              <a:t>?</a:t>
            </a:r>
            <a:endParaRPr/>
          </a:p>
          <a:p>
            <a:pPr indent="-228600" lvl="0" marL="228600" rtl="0" algn="l">
              <a:lnSpc>
                <a:spcPct val="90000"/>
              </a:lnSpc>
              <a:spcBef>
                <a:spcPts val="1000"/>
              </a:spcBef>
              <a:spcAft>
                <a:spcPts val="0"/>
              </a:spcAft>
              <a:buClr>
                <a:schemeClr val="dk1"/>
              </a:buClr>
              <a:buSzPts val="2800"/>
              <a:buChar char="•"/>
            </a:pPr>
            <a:r>
              <a:rPr lang="en-GB"/>
              <a:t>Likvidita vs. výnos</a:t>
            </a:r>
            <a:endParaRPr/>
          </a:p>
          <a:p>
            <a:pPr indent="-228600" lvl="0" marL="228600" rtl="0" algn="l">
              <a:lnSpc>
                <a:spcPct val="90000"/>
              </a:lnSpc>
              <a:spcBef>
                <a:spcPts val="1000"/>
              </a:spcBef>
              <a:spcAft>
                <a:spcPts val="0"/>
              </a:spcAft>
              <a:buClr>
                <a:schemeClr val="dk1"/>
              </a:buClr>
              <a:buSzPts val="2800"/>
              <a:buChar char="•"/>
            </a:pPr>
            <a:r>
              <a:rPr lang="en-GB"/>
              <a:t>Proč držíme peníze? Transakční a opatrnostní motiv.</a:t>
            </a:r>
            <a:endParaRPr/>
          </a:p>
          <a:p>
            <a:pPr indent="-228600" lvl="0" marL="228600" rtl="0" algn="l">
              <a:lnSpc>
                <a:spcPct val="90000"/>
              </a:lnSpc>
              <a:spcBef>
                <a:spcPts val="1000"/>
              </a:spcBef>
              <a:spcAft>
                <a:spcPts val="0"/>
              </a:spcAft>
              <a:buClr>
                <a:schemeClr val="dk1"/>
              </a:buClr>
              <a:buSzPts val="2800"/>
              <a:buChar char="•"/>
            </a:pPr>
            <a:r>
              <a:rPr lang="en-GB"/>
              <a:t>A jak naše rozhodnutí ovlivňuje výše důchodu a úroková míra?</a:t>
            </a:r>
            <a:endParaRPr/>
          </a:p>
          <a:p>
            <a:pPr indent="-228600" lvl="0" marL="228600" rtl="0" algn="l">
              <a:lnSpc>
                <a:spcPct val="90000"/>
              </a:lnSpc>
              <a:spcBef>
                <a:spcPts val="1000"/>
              </a:spcBef>
              <a:spcAft>
                <a:spcPts val="0"/>
              </a:spcAft>
              <a:buClr>
                <a:schemeClr val="dk1"/>
              </a:buClr>
              <a:buSzPts val="2800"/>
              <a:buChar char="•"/>
            </a:pPr>
            <a:r>
              <a:rPr lang="en-GB"/>
              <a:t>Takže jak vypadá funkce poptávky po penězích, při dané cenové hladině a důchodu?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5"/>
          <p:cNvSpPr txBox="1"/>
          <p:nvPr>
            <p:ph type="title"/>
          </p:nvPr>
        </p:nvSpPr>
        <p:spPr>
          <a:xfrm>
            <a:off x="1088570" y="1406387"/>
            <a:ext cx="2856414" cy="223131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a:t>Funkce poptávky po penězích</a:t>
            </a:r>
            <a:endParaRPr/>
          </a:p>
        </p:txBody>
      </p:sp>
      <p:pic>
        <p:nvPicPr>
          <p:cNvPr id="115" name="Google Shape;115;p5"/>
          <p:cNvPicPr preferRelativeResize="0"/>
          <p:nvPr>
            <p:ph idx="1" type="body"/>
          </p:nvPr>
        </p:nvPicPr>
        <p:blipFill rotWithShape="1">
          <a:blip r:embed="rId3">
            <a:alphaModFix/>
          </a:blip>
          <a:srcRect b="0" l="0" r="0" t="0"/>
          <a:stretch/>
        </p:blipFill>
        <p:spPr>
          <a:xfrm>
            <a:off x="4389164" y="251731"/>
            <a:ext cx="6884082" cy="6354537"/>
          </a:xfrm>
          <a:prstGeom prst="rect">
            <a:avLst/>
          </a:prstGeom>
          <a:noFill/>
          <a:ln>
            <a:noFill/>
          </a:ln>
        </p:spPr>
      </p:pic>
      <p:sp>
        <p:nvSpPr>
          <p:cNvPr id="116" name="Google Shape;116;p5"/>
          <p:cNvSpPr txBox="1"/>
          <p:nvPr/>
        </p:nvSpPr>
        <p:spPr>
          <a:xfrm>
            <a:off x="6457950" y="5905500"/>
            <a:ext cx="52660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lt1"/>
                </a:solidFill>
                <a:latin typeface="Calibri"/>
                <a:ea typeface="Calibri"/>
                <a:cs typeface="Calibri"/>
                <a:sym typeface="Calibri"/>
              </a:rPr>
              <a:t>Mankiw: Principles of economics.</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descr="Různé velikosti piggybanks v pastelech" id="122" name="Google Shape;122;p6"/>
          <p:cNvPicPr preferRelativeResize="0"/>
          <p:nvPr/>
        </p:nvPicPr>
        <p:blipFill rotWithShape="1">
          <a:blip r:embed="rId3">
            <a:alphaModFix/>
          </a:blip>
          <a:srcRect b="0" l="0" r="0" t="15730"/>
          <a:stretch/>
        </p:blipFill>
        <p:spPr>
          <a:xfrm>
            <a:off x="20" y="10"/>
            <a:ext cx="12191980" cy="6857990"/>
          </a:xfrm>
          <a:prstGeom prst="rect">
            <a:avLst/>
          </a:prstGeom>
          <a:noFill/>
          <a:ln>
            <a:noFill/>
          </a:ln>
        </p:spPr>
      </p:pic>
      <p:sp>
        <p:nvSpPr>
          <p:cNvPr id="123" name="Google Shape;123;p6"/>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GB" sz="3600">
                <a:solidFill>
                  <a:srgbClr val="262626"/>
                </a:solidFill>
              </a:rPr>
              <a:t>Bankovní soustava a tvorba peněz</a:t>
            </a:r>
            <a:endParaRPr/>
          </a:p>
        </p:txBody>
      </p:sp>
      <p:cxnSp>
        <p:nvCxnSpPr>
          <p:cNvPr id="125" name="Google Shape;125;p6"/>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26" name="Google Shape;126;p6"/>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Jak zjistíme, kolik máme v ČR peněz?</a:t>
            </a:r>
            <a:endParaRPr/>
          </a:p>
        </p:txBody>
      </p:sp>
      <p:sp>
        <p:nvSpPr>
          <p:cNvPr id="132" name="Google Shape;132;p7"/>
          <p:cNvSpPr txBox="1"/>
          <p:nvPr>
            <p:ph idx="1" type="body"/>
          </p:nvPr>
        </p:nvSpPr>
        <p:spPr>
          <a:xfrm>
            <a:off x="1362891" y="2190750"/>
            <a:ext cx="9238434" cy="3810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Clr>
                <a:schemeClr val="dk1"/>
              </a:buClr>
              <a:buSzPts val="2800"/>
              <a:buChar char="•"/>
            </a:pPr>
            <a:r>
              <a:rPr lang="en-GB"/>
              <a:t>Miliony? Miliardy? Biliony?</a:t>
            </a:r>
            <a:endParaRPr/>
          </a:p>
          <a:p>
            <a:pPr indent="-228600" lvl="0" marL="228600" rtl="0" algn="l">
              <a:lnSpc>
                <a:spcPct val="90000"/>
              </a:lnSpc>
              <a:spcBef>
                <a:spcPts val="1000"/>
              </a:spcBef>
              <a:spcAft>
                <a:spcPts val="0"/>
              </a:spcAft>
              <a:buClr>
                <a:schemeClr val="dk1"/>
              </a:buClr>
              <a:buSzPts val="2800"/>
              <a:buChar char="•"/>
            </a:pPr>
            <a:r>
              <a:rPr lang="en-GB"/>
              <a:t>Kde hledat data pro svůj výzkum? Mj.: </a:t>
            </a:r>
            <a:r>
              <a:rPr lang="en-GB" u="sng">
                <a:solidFill>
                  <a:schemeClr val="hlink"/>
                </a:solidFill>
                <a:hlinkClick r:id="rId3"/>
              </a:rPr>
              <a:t>https://www.cnb.cz/cs/statistika/menova_bankovni_stat/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c8b15fbb76_0_5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Penežní agregáty</a:t>
            </a:r>
            <a:endParaRPr/>
          </a:p>
        </p:txBody>
      </p:sp>
      <p:sp>
        <p:nvSpPr>
          <p:cNvPr id="139" name="Google Shape;139;g2c8b15fbb76_0_5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Úzké peníze (M1) tvoří oběživo a jednodenní vklady.</a:t>
            </a:r>
            <a:endParaRPr/>
          </a:p>
          <a:p>
            <a:pPr indent="0" lvl="0" marL="0" rtl="0" algn="l">
              <a:spcBef>
                <a:spcPts val="1000"/>
              </a:spcBef>
              <a:spcAft>
                <a:spcPts val="0"/>
              </a:spcAft>
              <a:buNone/>
            </a:pPr>
            <a:r>
              <a:rPr lang="en-GB"/>
              <a:t>Střední peníze (M2) zahrnují úzké peníze (M1) a navíc vklady s dohodnutou splatností do dvou let a vklady s výpovědní lhůtou do tří měsíců.</a:t>
            </a:r>
            <a:endParaRPr/>
          </a:p>
          <a:p>
            <a:pPr indent="0" lvl="0" marL="0" rtl="0" algn="l">
              <a:spcBef>
                <a:spcPts val="1000"/>
              </a:spcBef>
              <a:spcAft>
                <a:spcPts val="0"/>
              </a:spcAft>
              <a:buNone/>
            </a:pPr>
            <a:r>
              <a:rPr lang="en-GB"/>
              <a:t>Široké peníze (M3) obsahují M2 a obchodovatelné nástroje emitované sektorem měnových finančních institucí. Do tohoto agregátu patří také některé nástroje peněžního trhu, zejména akcie/podílové listy fondů peněžního trhu a repo operace, které jsou blízkými substituty vkladů.</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nvSpPr>
        <p:spPr>
          <a:xfrm>
            <a:off x="6844937" y="0"/>
            <a:ext cx="493776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Jednotky v mil. Kč, není-li uvedeno jinak</a:t>
            </a:r>
            <a:endParaRPr sz="1800">
              <a:solidFill>
                <a:schemeClr val="dk1"/>
              </a:solidFill>
              <a:latin typeface="Arial"/>
              <a:ea typeface="Arial"/>
              <a:cs typeface="Arial"/>
              <a:sym typeface="Arial"/>
            </a:endParaRPr>
          </a:p>
        </p:txBody>
      </p:sp>
      <p:pic>
        <p:nvPicPr>
          <p:cNvPr id="146" name="Google Shape;146;p8"/>
          <p:cNvPicPr preferRelativeResize="0"/>
          <p:nvPr/>
        </p:nvPicPr>
        <p:blipFill>
          <a:blip r:embed="rId3">
            <a:alphaModFix/>
          </a:blip>
          <a:stretch>
            <a:fillRect/>
          </a:stretch>
        </p:blipFill>
        <p:spPr>
          <a:xfrm>
            <a:off x="152400" y="2699207"/>
            <a:ext cx="11887200" cy="254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2022-03-09T19:39:31Z</dcterms:created>
  <dc:creator>Hana Moravcová</dc:creator>
</cp:coreProperties>
</file>