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1"/>
  </p:notesMasterIdLst>
  <p:sldIdLst>
    <p:sldId id="256" r:id="rId2"/>
    <p:sldId id="282" r:id="rId3"/>
    <p:sldId id="348" r:id="rId4"/>
    <p:sldId id="283" r:id="rId5"/>
    <p:sldId id="284" r:id="rId6"/>
    <p:sldId id="286" r:id="rId7"/>
    <p:sldId id="340" r:id="rId8"/>
    <p:sldId id="350" r:id="rId9"/>
    <p:sldId id="295" r:id="rId10"/>
    <p:sldId id="351" r:id="rId11"/>
    <p:sldId id="342" r:id="rId12"/>
    <p:sldId id="285" r:id="rId13"/>
    <p:sldId id="288" r:id="rId14"/>
    <p:sldId id="291" r:id="rId15"/>
    <p:sldId id="352" r:id="rId16"/>
    <p:sldId id="353" r:id="rId17"/>
    <p:sldId id="294" r:id="rId18"/>
    <p:sldId id="296" r:id="rId19"/>
    <p:sldId id="297" r:id="rId20"/>
    <p:sldId id="298" r:id="rId21"/>
    <p:sldId id="299" r:id="rId22"/>
    <p:sldId id="300" r:id="rId23"/>
    <p:sldId id="343" r:id="rId24"/>
    <p:sldId id="354" r:id="rId25"/>
    <p:sldId id="301" r:id="rId26"/>
    <p:sldId id="302" r:id="rId27"/>
    <p:sldId id="303" r:id="rId28"/>
    <p:sldId id="304" r:id="rId29"/>
    <p:sldId id="305" r:id="rId30"/>
    <p:sldId id="306" r:id="rId31"/>
    <p:sldId id="308" r:id="rId32"/>
    <p:sldId id="358" r:id="rId33"/>
    <p:sldId id="356" r:id="rId34"/>
    <p:sldId id="357" r:id="rId35"/>
    <p:sldId id="355" r:id="rId36"/>
    <p:sldId id="309" r:id="rId37"/>
    <p:sldId id="310" r:id="rId38"/>
    <p:sldId id="311" r:id="rId39"/>
    <p:sldId id="312" r:id="rId40"/>
    <p:sldId id="326" r:id="rId41"/>
    <p:sldId id="327" r:id="rId42"/>
    <p:sldId id="313" r:id="rId43"/>
    <p:sldId id="314" r:id="rId44"/>
    <p:sldId id="316" r:id="rId45"/>
    <p:sldId id="315" r:id="rId46"/>
    <p:sldId id="317" r:id="rId47"/>
    <p:sldId id="344" r:id="rId48"/>
    <p:sldId id="345" r:id="rId49"/>
    <p:sldId id="346" r:id="rId50"/>
    <p:sldId id="318" r:id="rId51"/>
    <p:sldId id="328" r:id="rId52"/>
    <p:sldId id="329" r:id="rId53"/>
    <p:sldId id="319" r:id="rId54"/>
    <p:sldId id="320" r:id="rId55"/>
    <p:sldId id="321" r:id="rId56"/>
    <p:sldId id="324" r:id="rId57"/>
    <p:sldId id="330" r:id="rId58"/>
    <p:sldId id="331" r:id="rId59"/>
    <p:sldId id="322" r:id="rId60"/>
    <p:sldId id="323" r:id="rId61"/>
    <p:sldId id="332" r:id="rId62"/>
    <p:sldId id="325" r:id="rId63"/>
    <p:sldId id="359" r:id="rId64"/>
    <p:sldId id="360" r:id="rId65"/>
    <p:sldId id="333" r:id="rId66"/>
    <p:sldId id="361" r:id="rId67"/>
    <p:sldId id="347" r:id="rId68"/>
    <p:sldId id="334" r:id="rId69"/>
    <p:sldId id="335" r:id="rId7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488" y="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AC5C3-DF42-4378-9426-0BC40AF96DE4}" type="datetimeFigureOut">
              <a:rPr lang="cs-CZ" smtClean="0"/>
              <a:t>20.11.2019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AE431A-561A-449D-9D11-DF16EB2857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4525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dQ</a:t>
            </a:r>
            <a:r>
              <a:rPr lang="cs-CZ" dirty="0" smtClean="0"/>
              <a:t> = </a:t>
            </a:r>
            <a:r>
              <a:rPr lang="cs-CZ" dirty="0" err="1" smtClean="0"/>
              <a:t>nevS</a:t>
            </a:r>
            <a:r>
              <a:rPr lang="cs-CZ" dirty="0" smtClean="0"/>
              <a:t> </a:t>
            </a:r>
            <a:r>
              <a:rPr lang="cs-CZ" dirty="0" err="1" smtClean="0"/>
              <a:t>dt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E431A-561A-449D-9D11-DF16EB2857B2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2485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dQ</a:t>
            </a:r>
            <a:r>
              <a:rPr lang="cs-CZ" dirty="0" smtClean="0"/>
              <a:t> = </a:t>
            </a:r>
            <a:r>
              <a:rPr lang="cs-CZ" dirty="0" err="1" smtClean="0"/>
              <a:t>nevS</a:t>
            </a:r>
            <a:r>
              <a:rPr lang="cs-CZ" dirty="0" smtClean="0"/>
              <a:t> </a:t>
            </a:r>
            <a:r>
              <a:rPr lang="cs-CZ" dirty="0" err="1" smtClean="0"/>
              <a:t>dt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E431A-561A-449D-9D11-DF16EB2857B2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24851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dQ</a:t>
            </a:r>
            <a:r>
              <a:rPr lang="cs-CZ" dirty="0" smtClean="0"/>
              <a:t> = </a:t>
            </a:r>
            <a:r>
              <a:rPr lang="cs-CZ" dirty="0" err="1" smtClean="0"/>
              <a:t>nevS</a:t>
            </a:r>
            <a:r>
              <a:rPr lang="cs-CZ" dirty="0" smtClean="0"/>
              <a:t> </a:t>
            </a:r>
            <a:r>
              <a:rPr lang="cs-CZ" dirty="0" err="1" smtClean="0"/>
              <a:t>dt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E431A-561A-449D-9D11-DF16EB2857B2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24851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dQ</a:t>
            </a:r>
            <a:r>
              <a:rPr lang="cs-CZ" dirty="0" smtClean="0"/>
              <a:t> = </a:t>
            </a:r>
            <a:r>
              <a:rPr lang="cs-CZ" dirty="0" err="1" smtClean="0"/>
              <a:t>nevS</a:t>
            </a:r>
            <a:r>
              <a:rPr lang="cs-CZ" dirty="0" smtClean="0"/>
              <a:t> </a:t>
            </a:r>
            <a:r>
              <a:rPr lang="cs-CZ" dirty="0" err="1" smtClean="0"/>
              <a:t>dt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E431A-561A-449D-9D11-DF16EB2857B2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24851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dQ</a:t>
            </a:r>
            <a:r>
              <a:rPr lang="cs-CZ" dirty="0" smtClean="0"/>
              <a:t> = </a:t>
            </a:r>
            <a:r>
              <a:rPr lang="cs-CZ" dirty="0" err="1" smtClean="0"/>
              <a:t>nevS</a:t>
            </a:r>
            <a:r>
              <a:rPr lang="cs-CZ" dirty="0" smtClean="0"/>
              <a:t> </a:t>
            </a:r>
            <a:r>
              <a:rPr lang="cs-CZ" dirty="0" err="1" smtClean="0"/>
              <a:t>dt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E431A-561A-449D-9D11-DF16EB2857B2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24851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dQ</a:t>
            </a:r>
            <a:r>
              <a:rPr lang="cs-CZ" dirty="0" smtClean="0"/>
              <a:t> = </a:t>
            </a:r>
            <a:r>
              <a:rPr lang="cs-CZ" dirty="0" err="1" smtClean="0"/>
              <a:t>nevS</a:t>
            </a:r>
            <a:r>
              <a:rPr lang="cs-CZ" dirty="0" smtClean="0"/>
              <a:t> </a:t>
            </a:r>
            <a:r>
              <a:rPr lang="cs-CZ" dirty="0" err="1" smtClean="0"/>
              <a:t>dt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E431A-561A-449D-9D11-DF16EB2857B2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86345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dQ</a:t>
            </a:r>
            <a:r>
              <a:rPr lang="cs-CZ" dirty="0" smtClean="0"/>
              <a:t> = </a:t>
            </a:r>
            <a:r>
              <a:rPr lang="cs-CZ" dirty="0" err="1" smtClean="0"/>
              <a:t>nevS</a:t>
            </a:r>
            <a:r>
              <a:rPr lang="cs-CZ" dirty="0" smtClean="0"/>
              <a:t> </a:t>
            </a:r>
            <a:r>
              <a:rPr lang="cs-CZ" dirty="0" err="1" smtClean="0"/>
              <a:t>dt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E431A-561A-449D-9D11-DF16EB2857B2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67193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dQ</a:t>
            </a:r>
            <a:r>
              <a:rPr lang="cs-CZ" dirty="0" smtClean="0"/>
              <a:t> = </a:t>
            </a:r>
            <a:r>
              <a:rPr lang="cs-CZ" dirty="0" err="1" smtClean="0"/>
              <a:t>nevS</a:t>
            </a:r>
            <a:r>
              <a:rPr lang="cs-CZ" dirty="0" smtClean="0"/>
              <a:t> </a:t>
            </a:r>
            <a:r>
              <a:rPr lang="cs-CZ" dirty="0" err="1" smtClean="0"/>
              <a:t>dt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E431A-561A-449D-9D11-DF16EB2857B2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24851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dQ</a:t>
            </a:r>
            <a:r>
              <a:rPr lang="cs-CZ" dirty="0" smtClean="0"/>
              <a:t> = </a:t>
            </a:r>
            <a:r>
              <a:rPr lang="cs-CZ" dirty="0" err="1" smtClean="0"/>
              <a:t>nevS</a:t>
            </a:r>
            <a:r>
              <a:rPr lang="cs-CZ" dirty="0" smtClean="0"/>
              <a:t> </a:t>
            </a:r>
            <a:r>
              <a:rPr lang="cs-CZ" dirty="0" err="1" smtClean="0"/>
              <a:t>dt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E431A-561A-449D-9D11-DF16EB2857B2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24851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dQ</a:t>
            </a:r>
            <a:r>
              <a:rPr lang="cs-CZ" dirty="0" smtClean="0"/>
              <a:t> = </a:t>
            </a:r>
            <a:r>
              <a:rPr lang="cs-CZ" dirty="0" err="1" smtClean="0"/>
              <a:t>nevS</a:t>
            </a:r>
            <a:r>
              <a:rPr lang="cs-CZ" dirty="0" smtClean="0"/>
              <a:t> </a:t>
            </a:r>
            <a:r>
              <a:rPr lang="cs-CZ" dirty="0" err="1" smtClean="0"/>
              <a:t>dt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E431A-561A-449D-9D11-DF16EB2857B2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24851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dQ</a:t>
            </a:r>
            <a:r>
              <a:rPr lang="cs-CZ" dirty="0" smtClean="0"/>
              <a:t> = </a:t>
            </a:r>
            <a:r>
              <a:rPr lang="cs-CZ" dirty="0" err="1" smtClean="0"/>
              <a:t>nevS</a:t>
            </a:r>
            <a:r>
              <a:rPr lang="cs-CZ" dirty="0" smtClean="0"/>
              <a:t> </a:t>
            </a:r>
            <a:r>
              <a:rPr lang="cs-CZ" dirty="0" err="1" smtClean="0"/>
              <a:t>dt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E431A-561A-449D-9D11-DF16EB2857B2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2485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dQ</a:t>
            </a:r>
            <a:r>
              <a:rPr lang="cs-CZ" dirty="0" smtClean="0"/>
              <a:t> = </a:t>
            </a:r>
            <a:r>
              <a:rPr lang="cs-CZ" dirty="0" err="1" smtClean="0"/>
              <a:t>nevS</a:t>
            </a:r>
            <a:r>
              <a:rPr lang="cs-CZ" dirty="0" smtClean="0"/>
              <a:t> </a:t>
            </a:r>
            <a:r>
              <a:rPr lang="cs-CZ" dirty="0" err="1" smtClean="0"/>
              <a:t>dt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E431A-561A-449D-9D11-DF16EB2857B2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38796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dQ</a:t>
            </a:r>
            <a:r>
              <a:rPr lang="cs-CZ" dirty="0" smtClean="0"/>
              <a:t> = </a:t>
            </a:r>
            <a:r>
              <a:rPr lang="cs-CZ" dirty="0" err="1" smtClean="0"/>
              <a:t>nevS</a:t>
            </a:r>
            <a:r>
              <a:rPr lang="cs-CZ" dirty="0" smtClean="0"/>
              <a:t> </a:t>
            </a:r>
            <a:r>
              <a:rPr lang="cs-CZ" dirty="0" err="1" smtClean="0"/>
              <a:t>dt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E431A-561A-449D-9D11-DF16EB2857B2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24851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dQ</a:t>
            </a:r>
            <a:r>
              <a:rPr lang="cs-CZ" dirty="0" smtClean="0"/>
              <a:t> = </a:t>
            </a:r>
            <a:r>
              <a:rPr lang="cs-CZ" dirty="0" err="1" smtClean="0"/>
              <a:t>nevS</a:t>
            </a:r>
            <a:r>
              <a:rPr lang="cs-CZ" dirty="0" smtClean="0"/>
              <a:t> </a:t>
            </a:r>
            <a:r>
              <a:rPr lang="cs-CZ" dirty="0" err="1" smtClean="0"/>
              <a:t>dt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E431A-561A-449D-9D11-DF16EB2857B2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24851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dQ</a:t>
            </a:r>
            <a:r>
              <a:rPr lang="cs-CZ" dirty="0" smtClean="0"/>
              <a:t> = </a:t>
            </a:r>
            <a:r>
              <a:rPr lang="cs-CZ" dirty="0" err="1" smtClean="0"/>
              <a:t>nevS</a:t>
            </a:r>
            <a:r>
              <a:rPr lang="cs-CZ" dirty="0" smtClean="0"/>
              <a:t> </a:t>
            </a:r>
            <a:r>
              <a:rPr lang="cs-CZ" dirty="0" err="1" smtClean="0"/>
              <a:t>dt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E431A-561A-449D-9D11-DF16EB2857B2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24851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dQ</a:t>
            </a:r>
            <a:r>
              <a:rPr lang="cs-CZ" dirty="0" smtClean="0"/>
              <a:t> = </a:t>
            </a:r>
            <a:r>
              <a:rPr lang="cs-CZ" dirty="0" err="1" smtClean="0"/>
              <a:t>nevS</a:t>
            </a:r>
            <a:r>
              <a:rPr lang="cs-CZ" dirty="0" smtClean="0"/>
              <a:t> </a:t>
            </a:r>
            <a:r>
              <a:rPr lang="cs-CZ" dirty="0" err="1" smtClean="0"/>
              <a:t>dt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E431A-561A-449D-9D11-DF16EB2857B2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47979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dQ</a:t>
            </a:r>
            <a:r>
              <a:rPr lang="cs-CZ" dirty="0" smtClean="0"/>
              <a:t> = </a:t>
            </a:r>
            <a:r>
              <a:rPr lang="cs-CZ" dirty="0" err="1" smtClean="0"/>
              <a:t>nevS</a:t>
            </a:r>
            <a:r>
              <a:rPr lang="cs-CZ" dirty="0" smtClean="0"/>
              <a:t> </a:t>
            </a:r>
            <a:r>
              <a:rPr lang="cs-CZ" dirty="0" err="1" smtClean="0"/>
              <a:t>dt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E431A-561A-449D-9D11-DF16EB2857B2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24851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E431A-561A-449D-9D11-DF16EB2857B2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24851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E431A-561A-449D-9D11-DF16EB2857B2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24851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E431A-561A-449D-9D11-DF16EB2857B2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24851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E431A-561A-449D-9D11-DF16EB2857B2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24851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E431A-561A-449D-9D11-DF16EB2857B2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2485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dQ</a:t>
            </a:r>
            <a:r>
              <a:rPr lang="cs-CZ" dirty="0" smtClean="0"/>
              <a:t> = </a:t>
            </a:r>
            <a:r>
              <a:rPr lang="cs-CZ" dirty="0" err="1" smtClean="0"/>
              <a:t>nevS</a:t>
            </a:r>
            <a:r>
              <a:rPr lang="cs-CZ" dirty="0" smtClean="0"/>
              <a:t> </a:t>
            </a:r>
            <a:r>
              <a:rPr lang="cs-CZ" dirty="0" err="1" smtClean="0"/>
              <a:t>dt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E431A-561A-449D-9D11-DF16EB2857B2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24851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E431A-561A-449D-9D11-DF16EB2857B2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24851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E431A-561A-449D-9D11-DF16EB2857B2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24851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E431A-561A-449D-9D11-DF16EB2857B2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248511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E431A-561A-449D-9D11-DF16EB2857B2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248511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E431A-561A-449D-9D11-DF16EB2857B2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248511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E431A-561A-449D-9D11-DF16EB2857B2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248511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E431A-561A-449D-9D11-DF16EB2857B2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248511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E431A-561A-449D-9D11-DF16EB2857B2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248511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E431A-561A-449D-9D11-DF16EB2857B2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248511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E431A-561A-449D-9D11-DF16EB2857B2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2485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dQ</a:t>
            </a:r>
            <a:r>
              <a:rPr lang="cs-CZ" dirty="0" smtClean="0"/>
              <a:t> = </a:t>
            </a:r>
            <a:r>
              <a:rPr lang="cs-CZ" dirty="0" err="1" smtClean="0"/>
              <a:t>nevS</a:t>
            </a:r>
            <a:r>
              <a:rPr lang="cs-CZ" dirty="0" smtClean="0"/>
              <a:t> </a:t>
            </a:r>
            <a:r>
              <a:rPr lang="cs-CZ" dirty="0" err="1" smtClean="0"/>
              <a:t>dt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E431A-561A-449D-9D11-DF16EB2857B2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248511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E431A-561A-449D-9D11-DF16EB2857B2}" type="slidenum">
              <a:rPr lang="cs-CZ" smtClean="0"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248511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E431A-561A-449D-9D11-DF16EB2857B2}" type="slidenum">
              <a:rPr lang="cs-CZ" smtClean="0"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248511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E431A-561A-449D-9D11-DF16EB2857B2}" type="slidenum">
              <a:rPr lang="cs-CZ" smtClean="0"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248511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E431A-561A-449D-9D11-DF16EB2857B2}" type="slidenum">
              <a:rPr lang="cs-CZ" smtClean="0"/>
              <a:t>48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248511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E431A-561A-449D-9D11-DF16EB2857B2}" type="slidenum">
              <a:rPr lang="cs-CZ" smtClean="0"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248511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E431A-561A-449D-9D11-DF16EB2857B2}" type="slidenum">
              <a:rPr lang="cs-CZ" smtClean="0"/>
              <a:t>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248511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E431A-561A-449D-9D11-DF16EB2857B2}" type="slidenum">
              <a:rPr lang="cs-CZ" smtClean="0"/>
              <a:t>51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248511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E431A-561A-449D-9D11-DF16EB2857B2}" type="slidenum">
              <a:rPr lang="cs-CZ" smtClean="0"/>
              <a:t>52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248511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E431A-561A-449D-9D11-DF16EB2857B2}" type="slidenum">
              <a:rPr lang="cs-CZ" smtClean="0"/>
              <a:t>53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248511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E431A-561A-449D-9D11-DF16EB2857B2}" type="slidenum">
              <a:rPr lang="cs-CZ" smtClean="0"/>
              <a:t>54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2485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dQ</a:t>
            </a:r>
            <a:r>
              <a:rPr lang="cs-CZ" dirty="0" smtClean="0"/>
              <a:t> = </a:t>
            </a:r>
            <a:r>
              <a:rPr lang="cs-CZ" dirty="0" err="1" smtClean="0"/>
              <a:t>nevS</a:t>
            </a:r>
            <a:r>
              <a:rPr lang="cs-CZ" dirty="0" smtClean="0"/>
              <a:t> </a:t>
            </a:r>
            <a:r>
              <a:rPr lang="cs-CZ" dirty="0" err="1" smtClean="0"/>
              <a:t>dt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E431A-561A-449D-9D11-DF16EB2857B2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248511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E431A-561A-449D-9D11-DF16EB2857B2}" type="slidenum">
              <a:rPr lang="cs-CZ" smtClean="0"/>
              <a:t>55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248511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E431A-561A-449D-9D11-DF16EB2857B2}" type="slidenum">
              <a:rPr lang="cs-CZ" smtClean="0"/>
              <a:t>56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248511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E431A-561A-449D-9D11-DF16EB2857B2}" type="slidenum">
              <a:rPr lang="cs-CZ" smtClean="0"/>
              <a:t>57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248511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E431A-561A-449D-9D11-DF16EB2857B2}" type="slidenum">
              <a:rPr lang="cs-CZ" smtClean="0"/>
              <a:t>58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248511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E431A-561A-449D-9D11-DF16EB2857B2}" type="slidenum">
              <a:rPr lang="cs-CZ" smtClean="0"/>
              <a:t>59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248511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E431A-561A-449D-9D11-DF16EB2857B2}" type="slidenum">
              <a:rPr lang="cs-CZ" smtClean="0"/>
              <a:t>60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248511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E431A-561A-449D-9D11-DF16EB2857B2}" type="slidenum">
              <a:rPr lang="cs-CZ" smtClean="0"/>
              <a:t>61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248511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E431A-561A-449D-9D11-DF16EB2857B2}" type="slidenum">
              <a:rPr lang="cs-CZ" smtClean="0"/>
              <a:t>62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248511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E431A-561A-449D-9D11-DF16EB2857B2}" type="slidenum">
              <a:rPr lang="cs-CZ" smtClean="0"/>
              <a:t>63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2907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E431A-561A-449D-9D11-DF16EB2857B2}" type="slidenum">
              <a:rPr lang="cs-CZ" smtClean="0"/>
              <a:t>64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6735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dQ</a:t>
            </a:r>
            <a:r>
              <a:rPr lang="cs-CZ" dirty="0" smtClean="0"/>
              <a:t> = </a:t>
            </a:r>
            <a:r>
              <a:rPr lang="cs-CZ" dirty="0" err="1" smtClean="0"/>
              <a:t>nevS</a:t>
            </a:r>
            <a:r>
              <a:rPr lang="cs-CZ" dirty="0" smtClean="0"/>
              <a:t> </a:t>
            </a:r>
            <a:r>
              <a:rPr lang="cs-CZ" dirty="0" err="1" smtClean="0"/>
              <a:t>dt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E431A-561A-449D-9D11-DF16EB2857B2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248511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E431A-561A-449D-9D11-DF16EB2857B2}" type="slidenum">
              <a:rPr lang="cs-CZ" smtClean="0"/>
              <a:t>65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248511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E431A-561A-449D-9D11-DF16EB2857B2}" type="slidenum">
              <a:rPr lang="cs-CZ" smtClean="0"/>
              <a:t>66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055645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E431A-561A-449D-9D11-DF16EB2857B2}" type="slidenum">
              <a:rPr lang="cs-CZ" smtClean="0"/>
              <a:t>68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248511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E431A-561A-449D-9D11-DF16EB2857B2}" type="slidenum">
              <a:rPr lang="cs-CZ" smtClean="0"/>
              <a:t>69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24851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dQ</a:t>
            </a:r>
            <a:r>
              <a:rPr lang="cs-CZ" dirty="0" smtClean="0"/>
              <a:t> = </a:t>
            </a:r>
            <a:r>
              <a:rPr lang="cs-CZ" dirty="0" err="1" smtClean="0"/>
              <a:t>nevS</a:t>
            </a:r>
            <a:r>
              <a:rPr lang="cs-CZ" dirty="0" smtClean="0"/>
              <a:t> </a:t>
            </a:r>
            <a:r>
              <a:rPr lang="cs-CZ" dirty="0" err="1" smtClean="0"/>
              <a:t>dt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E431A-561A-449D-9D11-DF16EB2857B2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48715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dQ</a:t>
            </a:r>
            <a:r>
              <a:rPr lang="cs-CZ" dirty="0" smtClean="0"/>
              <a:t> = </a:t>
            </a:r>
            <a:r>
              <a:rPr lang="cs-CZ" dirty="0" err="1" smtClean="0"/>
              <a:t>nevS</a:t>
            </a:r>
            <a:r>
              <a:rPr lang="cs-CZ" dirty="0" smtClean="0"/>
              <a:t> </a:t>
            </a:r>
            <a:r>
              <a:rPr lang="cs-CZ" dirty="0" err="1" smtClean="0"/>
              <a:t>dt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E431A-561A-449D-9D11-DF16EB2857B2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24851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dQ</a:t>
            </a:r>
            <a:r>
              <a:rPr lang="cs-CZ" dirty="0" smtClean="0"/>
              <a:t> = </a:t>
            </a:r>
            <a:r>
              <a:rPr lang="cs-CZ" dirty="0" err="1" smtClean="0"/>
              <a:t>nevS</a:t>
            </a:r>
            <a:r>
              <a:rPr lang="cs-CZ" dirty="0" smtClean="0"/>
              <a:t> </a:t>
            </a:r>
            <a:r>
              <a:rPr lang="cs-CZ" dirty="0" err="1" smtClean="0"/>
              <a:t>dt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E431A-561A-449D-9D11-DF16EB2857B2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8004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F1C60-80A3-4192-AE3B-1A85E6F1B945}" type="datetimeFigureOut">
              <a:rPr lang="cs-CZ" smtClean="0"/>
              <a:t>20.11.2019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07B7-D296-464F-82E1-DA2FE22871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0707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F1C60-80A3-4192-AE3B-1A85E6F1B945}" type="datetimeFigureOut">
              <a:rPr lang="cs-CZ" smtClean="0"/>
              <a:t>20.11.2019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07B7-D296-464F-82E1-DA2FE22871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2500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F1C60-80A3-4192-AE3B-1A85E6F1B945}" type="datetimeFigureOut">
              <a:rPr lang="cs-CZ" smtClean="0"/>
              <a:t>20.11.2019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07B7-D296-464F-82E1-DA2FE22871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5701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F1C60-80A3-4192-AE3B-1A85E6F1B945}" type="datetimeFigureOut">
              <a:rPr lang="cs-CZ" smtClean="0"/>
              <a:t>20.11.2019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07B7-D296-464F-82E1-DA2FE22871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6838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F1C60-80A3-4192-AE3B-1A85E6F1B945}" type="datetimeFigureOut">
              <a:rPr lang="cs-CZ" smtClean="0"/>
              <a:t>20.11.2019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07B7-D296-464F-82E1-DA2FE22871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1021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F1C60-80A3-4192-AE3B-1A85E6F1B945}" type="datetimeFigureOut">
              <a:rPr lang="cs-CZ" smtClean="0"/>
              <a:t>20.11.2019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07B7-D296-464F-82E1-DA2FE22871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1853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F1C60-80A3-4192-AE3B-1A85E6F1B945}" type="datetimeFigureOut">
              <a:rPr lang="cs-CZ" smtClean="0"/>
              <a:t>20.11.2019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07B7-D296-464F-82E1-DA2FE22871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3391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F1C60-80A3-4192-AE3B-1A85E6F1B945}" type="datetimeFigureOut">
              <a:rPr lang="cs-CZ" smtClean="0"/>
              <a:t>20.11.2019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07B7-D296-464F-82E1-DA2FE22871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6170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F1C60-80A3-4192-AE3B-1A85E6F1B945}" type="datetimeFigureOut">
              <a:rPr lang="cs-CZ" smtClean="0"/>
              <a:t>20.11.2019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07B7-D296-464F-82E1-DA2FE22871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1407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F1C60-80A3-4192-AE3B-1A85E6F1B945}" type="datetimeFigureOut">
              <a:rPr lang="cs-CZ" smtClean="0"/>
              <a:t>20.11.2019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07B7-D296-464F-82E1-DA2FE22871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3726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F1C60-80A3-4192-AE3B-1A85E6F1B945}" type="datetimeFigureOut">
              <a:rPr lang="cs-CZ" smtClean="0"/>
              <a:t>20.11.2019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07B7-D296-464F-82E1-DA2FE22871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0295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F1C60-80A3-4192-AE3B-1A85E6F1B945}" type="datetimeFigureOut">
              <a:rPr lang="cs-CZ" smtClean="0"/>
              <a:t>20.11.2019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D07B7-D296-464F-82E1-DA2FE22871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6830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10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0.png"/><Relationship Id="rId4" Type="http://schemas.openxmlformats.org/officeDocument/2006/relationships/image" Target="../media/image35.gi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gif"/><Relationship Id="rId5" Type="http://schemas.openxmlformats.org/officeDocument/2006/relationships/image" Target="../media/image36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e/e2/VFPt_cylindrical_magnets_attracting.sv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g"/><Relationship Id="rId5" Type="http://schemas.openxmlformats.org/officeDocument/2006/relationships/image" Target="../media/image44.jpg"/><Relationship Id="rId4" Type="http://schemas.openxmlformats.org/officeDocument/2006/relationships/image" Target="../media/image4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0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3.g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0.png"/><Relationship Id="rId5" Type="http://schemas.openxmlformats.org/officeDocument/2006/relationships/image" Target="../media/image59.gif"/><Relationship Id="rId4" Type="http://schemas.openxmlformats.org/officeDocument/2006/relationships/image" Target="../media/image52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0.png"/><Relationship Id="rId4" Type="http://schemas.openxmlformats.org/officeDocument/2006/relationships/image" Target="../media/image66.tif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tif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tif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tif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0.png"/><Relationship Id="rId4" Type="http://schemas.openxmlformats.org/officeDocument/2006/relationships/image" Target="../media/image69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gif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s.wikipedia.org/wiki/Zrcadlo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0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2.png"/><Relationship Id="rId4" Type="http://schemas.openxmlformats.org/officeDocument/2006/relationships/image" Target="../media/image78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0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tiff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jpe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0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0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2.jpe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1470025"/>
          </a:xfrm>
        </p:spPr>
        <p:txBody>
          <a:bodyPr/>
          <a:lstStyle/>
          <a:p>
            <a:r>
              <a:rPr lang="cs-CZ" dirty="0" smtClean="0"/>
              <a:t>Fyzika II pro biochemii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2. Část – od </a:t>
            </a:r>
            <a:r>
              <a:rPr lang="cs-CZ" sz="2000" dirty="0" err="1" smtClean="0"/>
              <a:t>mag</a:t>
            </a:r>
            <a:r>
              <a:rPr lang="cs-CZ" sz="2000" dirty="0"/>
              <a:t>.</a:t>
            </a:r>
            <a:r>
              <a:rPr lang="cs-CZ" sz="2000" dirty="0" smtClean="0"/>
              <a:t> pole</a:t>
            </a:r>
          </a:p>
          <a:p>
            <a:r>
              <a:rPr lang="cs-CZ" sz="2000" dirty="0" smtClean="0"/>
              <a:t>stav 13.11.2019</a:t>
            </a:r>
            <a:endParaRPr lang="cs-CZ" sz="2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1979712" y="2186280"/>
            <a:ext cx="50405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Josef Stráský</a:t>
            </a:r>
          </a:p>
          <a:p>
            <a:pPr algn="ctr"/>
            <a:r>
              <a:rPr lang="cs-CZ" i="1" dirty="0" smtClean="0"/>
              <a:t>josef.strasky@gmail.com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117609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Lorentzova síla a Ampérův zákon síly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84784"/>
                <a:ext cx="5482952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/>
                            </a:rPr>
                            <m:t>𝐹</m:t>
                          </m:r>
                        </m:e>
                      </m:acc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</a:rPr>
                        <m:t>𝑄</m:t>
                      </m:r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</m:acc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acc>
                            <m:accPr>
                              <m:chr m:val="⃗"/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𝐵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cs-CZ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𝑑</m:t>
                      </m:r>
                      <m:acc>
                        <m:accPr>
                          <m:chr m:val="⃗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i="1">
                              <a:latin typeface="Cambria Math"/>
                            </a:rPr>
                            <m:t>𝐹</m:t>
                          </m:r>
                        </m:e>
                      </m:acc>
                      <m:r>
                        <a:rPr lang="cs-CZ" i="1"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</a:rPr>
                        <m:t>𝐼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×</m:t>
                          </m:r>
                          <m:acc>
                            <m:accPr>
                              <m:chr m:val="⃗"/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𝐵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cs-CZ" dirty="0" smtClean="0"/>
              </a:p>
              <a:p>
                <a:pPr marL="0" indent="0">
                  <a:buNone/>
                </a:pPr>
                <a:endParaRPr lang="cs-CZ" sz="2000" dirty="0" smtClean="0"/>
              </a:p>
              <a:p>
                <a:pPr marL="0" indent="0">
                  <a:buNone/>
                </a:pPr>
                <a:r>
                  <a:rPr lang="cs-CZ" sz="2000" dirty="0" smtClean="0"/>
                  <a:t>Pro dlouhý přímý vodič platí umístěný kolmo k indukčním čarám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2000" i="1">
                            <a:latin typeface="Cambria Math"/>
                          </a:rPr>
                          <m:t>𝐵</m:t>
                        </m:r>
                      </m:e>
                    </m:acc>
                  </m:oMath>
                </a14:m>
                <a:r>
                  <a:rPr lang="cs-CZ" sz="2000" b="0" dirty="0" smtClean="0">
                    <a:solidFill>
                      <a:schemeClr val="tx1"/>
                    </a:solidFill>
                  </a:rPr>
                  <a:t> platí: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𝐹</m:t>
                      </m:r>
                      <m:r>
                        <a:rPr lang="cs-CZ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𝐵</m:t>
                      </m:r>
                      <m:r>
                        <a:rPr lang="cs-CZ" i="1">
                          <a:solidFill>
                            <a:schemeClr val="tx1"/>
                          </a:solidFill>
                          <a:latin typeface="Cambria Math"/>
                        </a:rPr>
                        <m:t>𝐼</m:t>
                      </m:r>
                      <m:r>
                        <a:rPr lang="cs-CZ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𝑙</m:t>
                      </m:r>
                    </m:oMath>
                  </m:oMathPara>
                </a14:m>
                <a:endParaRPr lang="cs-CZ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84784"/>
                <a:ext cx="5482952" cy="4525963"/>
              </a:xfrm>
              <a:blipFill>
                <a:blip r:embed="rId3"/>
                <a:stretch>
                  <a:fillRect l="-11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bdélník 3"/>
          <p:cNvSpPr/>
          <p:nvPr/>
        </p:nvSpPr>
        <p:spPr>
          <a:xfrm>
            <a:off x="0" y="4537788"/>
            <a:ext cx="9144000" cy="232021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délník 4"/>
              <p:cNvSpPr/>
              <p:nvPr/>
            </p:nvSpPr>
            <p:spPr>
              <a:xfrm>
                <a:off x="5910760" y="1608269"/>
                <a:ext cx="3171245" cy="29295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i="1" smtClean="0">
                        <a:latin typeface="Cambria Math"/>
                      </a:rPr>
                      <m:t>𝑄</m:t>
                    </m:r>
                  </m:oMath>
                </a14:m>
                <a:r>
                  <a:rPr lang="cs-CZ" dirty="0" smtClean="0"/>
                  <a:t> - náboj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i="1">
                            <a:latin typeface="Cambria Math"/>
                          </a:rPr>
                          <m:t>𝑣</m:t>
                        </m:r>
                      </m:e>
                    </m:acc>
                  </m:oMath>
                </a14:m>
                <a:r>
                  <a:rPr lang="cs-CZ" dirty="0" smtClean="0"/>
                  <a:t> - rychlost náboje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i="1">
                            <a:latin typeface="Cambria Math"/>
                          </a:rPr>
                          <m:t>𝐵</m:t>
                        </m:r>
                      </m:e>
                    </m:acc>
                  </m:oMath>
                </a14:m>
                <a:r>
                  <a:rPr lang="cs-CZ" dirty="0" smtClean="0"/>
                  <a:t> - magnetická indukce </a:t>
                </a:r>
                <a:br>
                  <a:rPr lang="cs-CZ" dirty="0" smtClean="0"/>
                </a:br>
                <a:r>
                  <a:rPr lang="cs-CZ" dirty="0" smtClean="0"/>
                  <a:t>[</a:t>
                </a:r>
                <a:r>
                  <a:rPr lang="cs-CZ" i="1" dirty="0" smtClean="0"/>
                  <a:t>B</a:t>
                </a:r>
                <a:r>
                  <a:rPr lang="cs-CZ" dirty="0" smtClean="0"/>
                  <a:t>] - Tesla</a:t>
                </a:r>
              </a:p>
              <a:p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𝐼</m:t>
                    </m:r>
                  </m:oMath>
                </a14:m>
                <a:r>
                  <a:rPr lang="cs-CZ" dirty="0" smtClean="0"/>
                  <a:t> - proud procházející drátem</a:t>
                </a:r>
              </a:p>
              <a:p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𝑑</m:t>
                    </m:r>
                    <m:acc>
                      <m:accPr>
                        <m:chr m:val="⃗"/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cs-CZ" dirty="0" smtClean="0"/>
                  <a:t> - kousek drátu</a:t>
                </a:r>
              </a:p>
              <a:p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cs-CZ" dirty="0" smtClean="0"/>
                  <a:t> – délka úseku drátu, na nějž působí síla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𝐹</m:t>
                    </m:r>
                  </m:oMath>
                </a14:m>
                <a:endParaRPr lang="cs-CZ" dirty="0" smtClean="0"/>
              </a:p>
              <a:p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𝑑</m:t>
                    </m:r>
                    <m:acc>
                      <m:accPr>
                        <m:chr m:val="⃗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i="1">
                            <a:latin typeface="Cambria Math"/>
                          </a:rPr>
                          <m:t>𝐹</m:t>
                        </m:r>
                      </m:e>
                    </m:acc>
                  </m:oMath>
                </a14:m>
                <a:r>
                  <a:rPr lang="cs-CZ" dirty="0" smtClean="0"/>
                  <a:t> - síla působící na kousek drátu</a:t>
                </a:r>
              </a:p>
            </p:txBody>
          </p:sp>
        </mc:Choice>
        <mc:Fallback xmlns="">
          <p:sp>
            <p:nvSpPr>
              <p:cNvPr id="5" name="Obdélní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0760" y="1608269"/>
                <a:ext cx="3171245" cy="2929520"/>
              </a:xfrm>
              <a:prstGeom prst="rect">
                <a:avLst/>
              </a:prstGeom>
              <a:blipFill>
                <a:blip r:embed="rId4"/>
                <a:stretch>
                  <a:fillRect l="-1731" t="-1250" b="-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335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435280" cy="854968"/>
          </a:xfrm>
        </p:spPr>
        <p:txBody>
          <a:bodyPr>
            <a:normAutofit/>
          </a:bodyPr>
          <a:lstStyle/>
          <a:p>
            <a:r>
              <a:rPr lang="cs-CZ" dirty="0" smtClean="0"/>
              <a:t>Dva rovnoběžné vodiče, definice 1A</a:t>
            </a:r>
            <a:endParaRPr lang="cs-CZ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2987824" y="908719"/>
                <a:ext cx="2808312" cy="2310543"/>
              </a:xfrm>
              <a:ln>
                <a:noFill/>
              </a:ln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lnSpc>
                    <a:spcPct val="150000"/>
                  </a:lnSpc>
                  <a:spcBef>
                    <a:spcPts val="1800"/>
                  </a:spcBef>
                  <a:buNone/>
                </a:pPr>
                <a:r>
                  <a:rPr lang="cs-CZ" sz="2300" dirty="0" smtClean="0">
                    <a:solidFill>
                      <a:schemeClr val="tx1"/>
                    </a:solidFill>
                    <a:latin typeface="+mj-lt"/>
                  </a:rPr>
                  <a:t>Ampérův zákon síly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𝐹</m:t>
                      </m:r>
                      <m:r>
                        <a:rPr lang="cs-CZ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i="1">
                          <a:solidFill>
                            <a:schemeClr val="tx1"/>
                          </a:solidFill>
                          <a:latin typeface="Cambria Math"/>
                        </a:rPr>
                        <m:t>𝐼</m:t>
                      </m:r>
                      <m:r>
                        <a:rPr lang="cs-CZ" b="0" i="1" baseline="-25000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a:rPr lang="cs-CZ" i="1">
                          <a:solidFill>
                            <a:schemeClr val="tx1"/>
                          </a:solidFill>
                          <a:latin typeface="Cambria Math"/>
                        </a:rPr>
                        <m:t>𝑙</m:t>
                      </m:r>
                    </m:oMath>
                  </m:oMathPara>
                </a14:m>
                <a:endParaRPr lang="cs-CZ" dirty="0" smtClean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cs-CZ" sz="2500" dirty="0" smtClean="0">
                    <a:sym typeface="Wingdings" panose="05000000000000000000" pitchFamily="2" charset="2"/>
                  </a:rPr>
                  <a:t></a:t>
                </a:r>
                <a:endParaRPr lang="cs-CZ" sz="2500" dirty="0" smtClean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</a:rPr>
                        <m:t>𝐹</m:t>
                      </m:r>
                      <m:r>
                        <a:rPr lang="cs-CZ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𝐼</m:t>
                          </m:r>
                          <m:r>
                            <a:rPr lang="cs-CZ" i="1" baseline="-25000">
                              <a:latin typeface="Cambria Math"/>
                              <a:ea typeface="Cambria Math"/>
                            </a:rPr>
                            <m:t>1</m:t>
                          </m:r>
                          <m:r>
                            <a:rPr lang="cs-CZ" i="1">
                              <a:latin typeface="Cambria Math"/>
                            </a:rPr>
                            <m:t>𝐼</m:t>
                          </m:r>
                          <m:r>
                            <a:rPr lang="cs-CZ" i="1" baseline="-2500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𝑑</m:t>
                          </m:r>
                        </m:den>
                      </m:f>
                      <m:r>
                        <a:rPr lang="cs-CZ" i="1">
                          <a:latin typeface="Cambria Math"/>
                        </a:rPr>
                        <m:t>𝑙</m:t>
                      </m:r>
                    </m:oMath>
                  </m:oMathPara>
                </a14:m>
                <a:endParaRPr lang="cs-CZ" dirty="0" smtClean="0"/>
              </a:p>
              <a:p>
                <a:pPr marL="0" indent="0">
                  <a:buNone/>
                </a:pPr>
                <a:endParaRPr lang="cs-CZ" dirty="0" smtClean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cs-CZ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87824" y="908719"/>
                <a:ext cx="2808312" cy="2310543"/>
              </a:xfrm>
              <a:blipFill>
                <a:blip r:embed="rId3"/>
                <a:stretch>
                  <a:fillRect l="-260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bdélník 3"/>
          <p:cNvSpPr/>
          <p:nvPr/>
        </p:nvSpPr>
        <p:spPr>
          <a:xfrm>
            <a:off x="0" y="4437112"/>
            <a:ext cx="9144000" cy="24208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délník 4"/>
              <p:cNvSpPr/>
              <p:nvPr/>
            </p:nvSpPr>
            <p:spPr>
              <a:xfrm>
                <a:off x="430588" y="934911"/>
                <a:ext cx="2016224" cy="13377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cs-CZ" dirty="0" smtClean="0">
                    <a:latin typeface="+mj-lt"/>
                  </a:rPr>
                  <a:t>Ampérův zákon celkového proudu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sz="24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  <m:sub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𝐼</m:t>
                          </m:r>
                          <m:r>
                            <a:rPr lang="cs-CZ" sz="2400" b="0" i="1" baseline="-25000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5" name="Obdélní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588" y="934911"/>
                <a:ext cx="2016224" cy="1337739"/>
              </a:xfrm>
              <a:prstGeom prst="rect">
                <a:avLst/>
              </a:prstGeom>
              <a:blipFill>
                <a:blip r:embed="rId4"/>
                <a:stretch>
                  <a:fillRect l="-2727" t="-2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délník 5"/>
              <p:cNvSpPr/>
              <p:nvPr/>
            </p:nvSpPr>
            <p:spPr>
              <a:xfrm>
                <a:off x="575556" y="3416754"/>
                <a:ext cx="763284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cs-CZ" sz="2000" dirty="0" smtClean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cs-CZ" sz="2000" b="0" i="1" smtClean="0">
                        <a:latin typeface="Cambria Math"/>
                        <a:ea typeface="Cambria Math"/>
                      </a:rPr>
                      <m:t>𝐹</m:t>
                    </m:r>
                    <m:r>
                      <a:rPr lang="cs-CZ" sz="2000" b="0" i="1" smtClean="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cs-CZ" sz="20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cs-CZ" sz="2000" b="0" i="1" smtClean="0">
                            <a:latin typeface="Cambria Math"/>
                            <a:ea typeface="Cambria Math"/>
                          </a:rPr>
                          <m:t>2.10</m:t>
                        </m:r>
                      </m:e>
                      <m:sup>
                        <m:r>
                          <a:rPr lang="cs-CZ" sz="2000" b="0" i="1" smtClean="0">
                            <a:latin typeface="Cambria Math"/>
                            <a:ea typeface="Cambria Math"/>
                          </a:rPr>
                          <m:t>−7</m:t>
                        </m:r>
                      </m:sup>
                    </m:sSup>
                  </m:oMath>
                </a14:m>
                <a:r>
                  <a:rPr lang="cs-CZ" sz="2000" dirty="0" smtClean="0">
                    <a:ea typeface="Cambria Math"/>
                  </a:rPr>
                  <a:t> N;   </a:t>
                </a:r>
                <a14:m>
                  <m:oMath xmlns:m="http://schemas.openxmlformats.org/officeDocument/2006/math">
                    <m:r>
                      <a:rPr lang="cs-CZ" sz="2000" b="0" i="1" dirty="0" smtClean="0">
                        <a:latin typeface="Cambria Math"/>
                        <a:ea typeface="Cambria Math"/>
                      </a:rPr>
                      <m:t>𝑙</m:t>
                    </m:r>
                    <m:r>
                      <a:rPr lang="cs-CZ" sz="2000" b="0" i="1" dirty="0" smtClean="0">
                        <a:latin typeface="Cambria Math"/>
                        <a:ea typeface="Cambria Math"/>
                      </a:rPr>
                      <m:t>=1</m:t>
                    </m:r>
                  </m:oMath>
                </a14:m>
                <a:r>
                  <a:rPr lang="cs-CZ" sz="2000" dirty="0" smtClean="0">
                    <a:ea typeface="Cambria Math"/>
                  </a:rPr>
                  <a:t> m;    </a:t>
                </a:r>
                <a14:m>
                  <m:oMath xmlns:m="http://schemas.openxmlformats.org/officeDocument/2006/math">
                    <m:r>
                      <a:rPr lang="cs-CZ" sz="2000" b="0" i="1" dirty="0" smtClean="0">
                        <a:latin typeface="Cambria Math"/>
                        <a:ea typeface="Cambria Math"/>
                      </a:rPr>
                      <m:t>𝑑</m:t>
                    </m:r>
                    <m:r>
                      <a:rPr lang="cs-CZ" sz="2000" b="0" i="1" dirty="0" smtClean="0">
                        <a:latin typeface="Cambria Math"/>
                        <a:ea typeface="Cambria Math"/>
                      </a:rPr>
                      <m:t>=1</m:t>
                    </m:r>
                  </m:oMath>
                </a14:m>
                <a:r>
                  <a:rPr lang="cs-CZ" sz="2000" dirty="0" smtClean="0">
                    <a:ea typeface="Cambria Math"/>
                  </a:rPr>
                  <a:t> m;    </a:t>
                </a:r>
                <a14:m>
                  <m:oMath xmlns:m="http://schemas.openxmlformats.org/officeDocument/2006/math">
                    <m:r>
                      <a:rPr lang="cs-CZ" sz="2000" i="1">
                        <a:latin typeface="Cambria Math"/>
                        <a:ea typeface="Cambria Math"/>
                      </a:rPr>
                      <m:t>𝐼</m:t>
                    </m:r>
                    <m:r>
                      <a:rPr lang="cs-CZ" sz="2000" i="1" baseline="-25000">
                        <a:latin typeface="Cambria Math"/>
                        <a:ea typeface="Cambria Math"/>
                      </a:rPr>
                      <m:t>1</m:t>
                    </m:r>
                    <m:r>
                      <a:rPr lang="cs-CZ" sz="20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cs-CZ" sz="2000" i="1">
                        <a:latin typeface="Cambria Math"/>
                        <a:ea typeface="Cambria Math"/>
                      </a:rPr>
                      <m:t>𝐼</m:t>
                    </m:r>
                    <m:r>
                      <a:rPr lang="cs-CZ" sz="2000" i="1" baseline="-25000">
                        <a:latin typeface="Cambria Math"/>
                        <a:ea typeface="Cambria Math"/>
                      </a:rPr>
                      <m:t>2</m:t>
                    </m:r>
                  </m:oMath>
                </a14:m>
                <a:r>
                  <a:rPr lang="cs-CZ" sz="2000" dirty="0" smtClean="0">
                    <a:ea typeface="Cambria Math"/>
                    <a:sym typeface="Wingdings" panose="05000000000000000000" pitchFamily="2" charset="2"/>
                  </a:rPr>
                  <a:t>;    </a:t>
                </a:r>
                <a:r>
                  <a:rPr lang="cs-CZ" sz="2000" dirty="0" smtClean="0">
                    <a:ea typeface="Cambria Math"/>
                  </a:rPr>
                  <a:t>  </a:t>
                </a:r>
                <a14:m>
                  <m:oMath xmlns:m="http://schemas.openxmlformats.org/officeDocument/2006/math">
                    <m:r>
                      <a:rPr lang="cs-CZ" sz="2000" i="1" smtClean="0">
                        <a:latin typeface="Cambria Math"/>
                        <a:ea typeface="Cambria Math"/>
                      </a:rPr>
                      <m:t>𝐼</m:t>
                    </m:r>
                    <m:r>
                      <a:rPr lang="cs-CZ" sz="2000" i="1" baseline="-25000">
                        <a:latin typeface="Cambria Math"/>
                        <a:ea typeface="Cambria Math"/>
                      </a:rPr>
                      <m:t>1</m:t>
                    </m:r>
                    <m:r>
                      <a:rPr lang="cs-CZ" sz="20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cs-CZ" sz="2000" i="1" smtClean="0">
                        <a:latin typeface="Cambria Math"/>
                        <a:ea typeface="Cambria Math"/>
                      </a:rPr>
                      <m:t>𝐼</m:t>
                    </m:r>
                    <m:r>
                      <a:rPr lang="cs-CZ" sz="2000" b="0" i="1" baseline="-25000" smtClean="0">
                        <a:latin typeface="Cambria Math"/>
                        <a:ea typeface="Cambria Math"/>
                      </a:rPr>
                      <m:t>2</m:t>
                    </m:r>
                    <m:r>
                      <a:rPr lang="cs-CZ" sz="2000" b="0" i="1" smtClean="0">
                        <a:latin typeface="Cambria Math"/>
                        <a:ea typeface="Cambria Math"/>
                      </a:rPr>
                      <m:t>=1</m:t>
                    </m:r>
                    <m:r>
                      <m:rPr>
                        <m:sty m:val="p"/>
                      </m:rPr>
                      <a:rPr lang="cs-CZ" sz="2000" b="0" i="0" smtClean="0">
                        <a:latin typeface="Cambria Math"/>
                        <a:ea typeface="Cambria Math"/>
                      </a:rPr>
                      <m:t>A</m:t>
                    </m:r>
                  </m:oMath>
                </a14:m>
                <a:endParaRPr lang="cs-CZ" sz="2000" dirty="0"/>
              </a:p>
            </p:txBody>
          </p:sp>
        </mc:Choice>
        <mc:Fallback xmlns="">
          <p:sp>
            <p:nvSpPr>
              <p:cNvPr id="6" name="Obdélní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556" y="3416754"/>
                <a:ext cx="7632848" cy="400110"/>
              </a:xfrm>
              <a:prstGeom prst="rect">
                <a:avLst/>
              </a:prstGeom>
              <a:blipFill>
                <a:blip r:embed="rId5"/>
                <a:stretch>
                  <a:fillRect t="-9091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utoShape 2" descr="Výsledek obrázku pro rovnob&amp;ecaron;&amp;zcaron;né vodi&amp;ccaron;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4" descr="Výsledek obrázku pro rovnob&amp;ecaron;&amp;zcaron;né vodi&amp;ccaron;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102" name="Picture 6" descr="http://reseneulohy.cz/media/00479/priklad479.page.tagged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214" y="764704"/>
            <a:ext cx="2525266" cy="2454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88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Intenzita magnetického pole </a:t>
            </a:r>
            <a:r>
              <a:rPr lang="cs-CZ" b="1" dirty="0" smtClean="0"/>
              <a:t>ve vakuu</a:t>
            </a:r>
            <a:endParaRPr lang="cs-CZ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84784"/>
                <a:ext cx="8229600" cy="4525963"/>
              </a:xfrm>
              <a:ln>
                <a:noFill/>
              </a:ln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dirty="0"/>
                  <a:t>Intenzita magnetického pole: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i="1">
                            <a:latin typeface="Cambria Math"/>
                          </a:rPr>
                          <m:t>𝐻</m:t>
                        </m:r>
                      </m:e>
                    </m:acc>
                  </m:oMath>
                </a14:m>
                <a:endParaRPr lang="cs-CZ" b="0" i="1" dirty="0" smtClean="0">
                  <a:ln>
                    <a:noFill/>
                  </a:ln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b="0" i="1" smtClean="0">
                              <a:ln>
                                <a:noFill/>
                              </a:ln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i="1">
                              <a:ln>
                                <a:noFill/>
                              </a:ln>
                              <a:latin typeface="Cambria Math"/>
                            </a:rPr>
                            <m:t>𝐵</m:t>
                          </m:r>
                        </m:e>
                      </m:acc>
                      <m:r>
                        <a:rPr lang="cs-CZ" b="0" i="1" smtClean="0">
                          <a:ln>
                            <a:noFill/>
                          </a:ln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b="0" i="1" smtClean="0">
                              <a:ln>
                                <a:noFill/>
                              </a:ln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n>
                                <a:noFill/>
                              </a:ln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lang="cs-CZ" b="0" i="1" smtClean="0">
                              <a:ln>
                                <a:noFill/>
                              </a:ln>
                              <a:latin typeface="Cambria Math"/>
                            </a:rPr>
                            <m:t>0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cs-CZ" b="0" i="1" smtClean="0">
                              <a:ln>
                                <a:noFill/>
                              </a:ln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n>
                                <a:noFill/>
                              </a:ln>
                              <a:latin typeface="Cambria Math"/>
                            </a:rPr>
                            <m:t>𝐻</m:t>
                          </m:r>
                        </m:e>
                      </m:acc>
                    </m:oMath>
                  </m:oMathPara>
                </a14:m>
                <a:endParaRPr lang="cs-CZ" dirty="0" smtClean="0">
                  <a:ln>
                    <a:noFill/>
                  </a:ln>
                </a:endParaRPr>
              </a:p>
              <a:p>
                <a:pPr marL="0" indent="0">
                  <a:buNone/>
                </a:pPr>
                <a:r>
                  <a:rPr lang="cs-CZ" dirty="0" smtClean="0">
                    <a:ln>
                      <a:noFill/>
                    </a:ln>
                  </a:rPr>
                  <a:t> 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84784"/>
                <a:ext cx="8229600" cy="4525963"/>
              </a:xfrm>
              <a:blipFill>
                <a:blip r:embed="rId3"/>
                <a:stretch>
                  <a:fillRect l="-1852" t="-27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bdélník 3"/>
          <p:cNvSpPr/>
          <p:nvPr/>
        </p:nvSpPr>
        <p:spPr>
          <a:xfrm>
            <a:off x="0" y="2996951"/>
            <a:ext cx="9144000" cy="38887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Magnetické pole v látce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84784"/>
                <a:ext cx="8229600" cy="4525963"/>
              </a:xfrm>
              <a:ln>
                <a:noFill/>
              </a:ln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20000"/>
                  </a:lnSpc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/>
                            </a:rPr>
                            <m:t>𝐵</m:t>
                          </m:r>
                        </m:e>
                      </m:acc>
                      <m:r>
                        <a:rPr lang="cs-CZ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cs-CZ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</m:acc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cs-CZ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𝑀</m:t>
                          </m:r>
                        </m:e>
                      </m:acc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cs-CZ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</m:acc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𝜇</m:t>
                      </m:r>
                      <m:acc>
                        <m:accPr>
                          <m:chr m:val="⃗"/>
                          <m:ctrlPr>
                            <a:rPr lang="cs-CZ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</m:acc>
                    </m:oMath>
                  </m:oMathPara>
                </a14:m>
                <a:endParaRPr lang="cs-CZ" dirty="0" smtClean="0"/>
              </a:p>
              <a:p>
                <a:pPr marL="0" indent="0">
                  <a:lnSpc>
                    <a:spcPct val="120000"/>
                  </a:lnSpc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𝑀</m:t>
                          </m:r>
                        </m:e>
                      </m:acc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𝜒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𝑚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cs-CZ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</m:acc>
                    </m:oMath>
                  </m:oMathPara>
                </a14:m>
                <a:endParaRPr lang="cs-CZ" i="1" dirty="0" smtClean="0">
                  <a:latin typeface="Cambria Math"/>
                  <a:ea typeface="Cambria Math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𝑟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𝜒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𝑚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+1</m:t>
                      </m:r>
                    </m:oMath>
                  </m:oMathPara>
                </a14:m>
                <a:endParaRPr lang="cs-CZ" dirty="0" smtClean="0"/>
              </a:p>
              <a:p>
                <a:pPr marL="0" indent="0">
                  <a:lnSpc>
                    <a:spcPct val="120000"/>
                  </a:lnSpc>
                  <a:spcBef>
                    <a:spcPts val="1200"/>
                  </a:spcBef>
                  <a:buNone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cs-CZ" sz="2400" i="1"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</m:acc>
                  </m:oMath>
                </a14:m>
                <a:r>
                  <a:rPr lang="cs-CZ" sz="2400" dirty="0" smtClean="0"/>
                  <a:t> je magnetizace látky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120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/>
                          </a:rPr>
                          <m:t>𝜒</m:t>
                        </m:r>
                      </m:e>
                      <m:sub>
                        <m:r>
                          <a:rPr lang="cs-CZ" sz="2400" i="1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cs-CZ" sz="2400" dirty="0" smtClean="0"/>
                  <a:t> - magnetická susceptibilita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1200"/>
                  </a:spcBef>
                  <a:buNone/>
                </a:pPr>
                <a:endParaRPr lang="cs-CZ" sz="2400" dirty="0" smtClean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84784"/>
                <a:ext cx="8229600" cy="4525963"/>
              </a:xfrm>
              <a:blipFill>
                <a:blip r:embed="rId3"/>
                <a:stretch>
                  <a:fillRect l="-1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bdélník 3"/>
          <p:cNvSpPr/>
          <p:nvPr/>
        </p:nvSpPr>
        <p:spPr>
          <a:xfrm>
            <a:off x="0" y="5085184"/>
            <a:ext cx="9144000" cy="17728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délník 4"/>
              <p:cNvSpPr/>
              <p:nvPr/>
            </p:nvSpPr>
            <p:spPr>
              <a:xfrm>
                <a:off x="-30840" y="2244515"/>
                <a:ext cx="4572000" cy="182152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tabLst>
                    <a:tab pos="987425" algn="l"/>
                  </a:tabLst>
                </a:pPr>
                <a:r>
                  <a:rPr lang="cs-CZ" dirty="0" smtClean="0">
                    <a:solidFill>
                      <a:schemeClr val="bg1">
                        <a:lumMod val="50000"/>
                      </a:schemeClr>
                    </a:solidFill>
                  </a:rPr>
                  <a:t>Elektrická indukce</a:t>
                </a:r>
                <a:endParaRPr lang="cs-CZ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>
                  <a:tabLst>
                    <a:tab pos="98742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𝐷</m:t>
                          </m:r>
                        </m:e>
                      </m:acc>
                      <m:r>
                        <a:rPr lang="cs-CZ" i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  <m:sub>
                          <m:r>
                            <a:rPr lang="cs-CZ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cs-CZ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cs-CZ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</m:acc>
                      <m:r>
                        <a:rPr lang="cs-CZ" i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cs-CZ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𝑃</m:t>
                          </m:r>
                        </m:e>
                      </m:acc>
                    </m:oMath>
                  </m:oMathPara>
                </a14:m>
                <a:endParaRPr lang="cs-CZ" dirty="0">
                  <a:solidFill>
                    <a:schemeClr val="bg1">
                      <a:lumMod val="50000"/>
                    </a:schemeClr>
                  </a:solidFill>
                  <a:latin typeface="Symbol" panose="05050102010706020507" pitchFamily="18" charset="2"/>
                </a:endParaRPr>
              </a:p>
              <a:p>
                <a:pPr>
                  <a:tabLst>
                    <a:tab pos="987425" algn="l"/>
                  </a:tabLst>
                </a:pPr>
                <a:endParaRPr lang="cs-CZ" dirty="0">
                  <a:solidFill>
                    <a:schemeClr val="bg1">
                      <a:lumMod val="50000"/>
                    </a:schemeClr>
                  </a:solidFill>
                  <a:latin typeface="Symbol" panose="05050102010706020507" pitchFamily="18" charset="2"/>
                </a:endParaRPr>
              </a:p>
              <a:p>
                <a:pPr>
                  <a:tabLst>
                    <a:tab pos="98742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𝐷</m:t>
                          </m:r>
                        </m:e>
                      </m:acc>
                      <m:r>
                        <a:rPr lang="cs-CZ" i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cs-CZ" i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𝜀</m:t>
                      </m:r>
                      <m:acc>
                        <m:accPr>
                          <m:chr m:val="⃗"/>
                          <m:ctrlPr>
                            <a:rPr lang="cs-CZ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cs-CZ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</m:acc>
                    </m:oMath>
                  </m:oMathPara>
                </a14:m>
                <a:endParaRPr lang="cs-CZ" dirty="0" smtClean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>
                  <a:tabLst>
                    <a:tab pos="98742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  <m:sub>
                          <m:r>
                            <a:rPr lang="cs-CZ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𝑟</m:t>
                          </m:r>
                        </m:sub>
                      </m:sSub>
                      <m:r>
                        <a:rPr lang="cs-CZ" i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𝜒</m:t>
                          </m:r>
                        </m:e>
                        <m:sub>
                          <m:r>
                            <a:rPr lang="cs-CZ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cs-CZ" i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</a:rPr>
                        <m:t>+1</m:t>
                      </m:r>
                    </m:oMath>
                  </m:oMathPara>
                </a14:m>
                <a:endParaRPr lang="cs-CZ" dirty="0">
                  <a:solidFill>
                    <a:schemeClr val="bg1">
                      <a:lumMod val="50000"/>
                    </a:schemeClr>
                  </a:solidFill>
                  <a:latin typeface="Symbol" panose="05050102010706020507" pitchFamily="18" charset="2"/>
                </a:endParaRPr>
              </a:p>
              <a:p>
                <a:pPr>
                  <a:tabLst>
                    <a:tab pos="987425" algn="l"/>
                  </a:tabLst>
                </a:pPr>
                <a:endParaRPr lang="cs-CZ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Obdélní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0840" y="2244515"/>
                <a:ext cx="4572000" cy="1821524"/>
              </a:xfrm>
              <a:prstGeom prst="rect">
                <a:avLst/>
              </a:prstGeom>
              <a:blipFill rotWithShape="1">
                <a:blip r:embed="rId4"/>
                <a:stretch>
                  <a:fillRect l="-1200" t="-167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875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Magnetické pole v látce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84784"/>
                <a:ext cx="8229600" cy="4525963"/>
              </a:xfrm>
              <a:ln>
                <a:noFill/>
              </a:ln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/>
                            </a:rPr>
                            <m:t>𝐵</m:t>
                          </m:r>
                        </m:e>
                      </m:acc>
                      <m:r>
                        <a:rPr lang="cs-CZ" i="1">
                          <a:latin typeface="Cambria Math"/>
                        </a:rPr>
                        <m:t>=</m:t>
                      </m:r>
                      <m:r>
                        <a:rPr lang="cs-CZ" i="1" smtClean="0">
                          <a:latin typeface="Cambria Math"/>
                          <a:ea typeface="Cambria Math"/>
                        </a:rPr>
                        <m:t>𝜇</m:t>
                      </m:r>
                      <m:acc>
                        <m:accPr>
                          <m:chr m:val="⃗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/>
                            </a:rPr>
                            <m:t>𝐻</m:t>
                          </m:r>
                        </m:e>
                      </m:acc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i="1">
                              <a:latin typeface="Cambria Math"/>
                            </a:rPr>
                            <m:t>𝐻</m:t>
                          </m:r>
                        </m:e>
                      </m:acc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cs-CZ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1+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  <m:acc>
                        <m:accPr>
                          <m:chr m:val="⃗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i="1">
                              <a:latin typeface="Cambria Math"/>
                            </a:rPr>
                            <m:t>𝐻</m:t>
                          </m:r>
                        </m:e>
                      </m:acc>
                    </m:oMath>
                  </m:oMathPara>
                </a14:m>
                <a:endParaRPr lang="cs-CZ" dirty="0" smtClean="0"/>
              </a:p>
              <a:p>
                <a:pPr marL="0" indent="0">
                  <a:buNone/>
                </a:pPr>
                <a:r>
                  <a:rPr lang="cs-CZ" dirty="0" smtClean="0"/>
                  <a:t>Diamagnetika: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cs-CZ" i="1">
                            <a:latin typeface="Cambria Math"/>
                            <a:ea typeface="Cambria Math"/>
                          </a:rPr>
                          <m:t>𝑟</m:t>
                        </m:r>
                      </m:sub>
                    </m:sSub>
                    <m:r>
                      <a:rPr lang="cs-CZ" b="0" i="1" smtClean="0">
                        <a:latin typeface="Cambria Math"/>
                        <a:ea typeface="Cambria Math"/>
                      </a:rPr>
                      <m:t>&lt;1</m:t>
                    </m:r>
                  </m:oMath>
                </a14:m>
                <a:r>
                  <a:rPr lang="cs-CZ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𝜒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endParaRPr lang="cs-CZ" dirty="0" smtClean="0"/>
              </a:p>
              <a:p>
                <a:pPr marL="0" indent="0">
                  <a:buNone/>
                </a:pPr>
                <a:r>
                  <a:rPr lang="cs-CZ" dirty="0" smtClean="0"/>
                  <a:t>Paramagnetika</a:t>
                </a:r>
                <a:r>
                  <a:rPr lang="cs-CZ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cs-CZ" i="1">
                            <a:latin typeface="Cambria Math"/>
                            <a:ea typeface="Cambria Math"/>
                          </a:rPr>
                          <m:t>𝑟</m:t>
                        </m:r>
                      </m:sub>
                    </m:sSub>
                    <m:r>
                      <a:rPr lang="cs-CZ" b="0" i="1" smtClean="0">
                        <a:latin typeface="Cambria Math"/>
                        <a:ea typeface="Cambria Math"/>
                      </a:rPr>
                      <m:t>&gt;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r>
                  <a:rPr lang="cs-CZ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𝜒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cs-CZ" dirty="0" smtClean="0"/>
              </a:p>
              <a:p>
                <a:pPr marL="0" indent="0">
                  <a:buNone/>
                </a:pPr>
                <a:r>
                  <a:rPr lang="cs-CZ" dirty="0" smtClean="0"/>
                  <a:t>Feromagnetika</a:t>
                </a:r>
                <a:r>
                  <a:rPr lang="cs-CZ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cs-CZ" i="1">
                            <a:latin typeface="Cambria Math"/>
                            <a:ea typeface="Cambria Math"/>
                          </a:rPr>
                          <m:t>𝑟</m:t>
                        </m:r>
                      </m:sub>
                    </m:sSub>
                    <m:r>
                      <a:rPr lang="cs-CZ" i="1">
                        <a:latin typeface="Cambria Math"/>
                        <a:ea typeface="Cambria Math"/>
                      </a:rPr>
                      <m:t>≫1</m:t>
                    </m:r>
                  </m:oMath>
                </a14:m>
                <a:r>
                  <a:rPr lang="cs-CZ" dirty="0" smtClean="0">
                    <a:ea typeface="Cambria Math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𝜒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≫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cs-CZ" dirty="0">
                  <a:ea typeface="Cambria Math"/>
                </a:endParaRP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 smtClean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84784"/>
                <a:ext cx="8229600" cy="4525963"/>
              </a:xfrm>
              <a:blipFill>
                <a:blip r:embed="rId3"/>
                <a:stretch>
                  <a:fillRect l="-185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bdélník 3"/>
          <p:cNvSpPr/>
          <p:nvPr/>
        </p:nvSpPr>
        <p:spPr>
          <a:xfrm>
            <a:off x="0" y="4725144"/>
            <a:ext cx="9144000" cy="21328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87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Magnetické pole v látce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84784"/>
                <a:ext cx="8229600" cy="4525963"/>
              </a:xfrm>
              <a:ln>
                <a:noFill/>
              </a:ln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sz="2000" b="0" i="1" smtClean="0">
                              <a:latin typeface="Cambria Math"/>
                            </a:rPr>
                            <m:t>𝐵</m:t>
                          </m:r>
                        </m:e>
                      </m:acc>
                      <m:r>
                        <a:rPr lang="cs-CZ" sz="2000" i="1">
                          <a:latin typeface="Cambria Math"/>
                        </a:rPr>
                        <m:t>=</m:t>
                      </m:r>
                      <m:r>
                        <a:rPr lang="cs-CZ" sz="2000" i="1" smtClean="0">
                          <a:latin typeface="Cambria Math"/>
                          <a:ea typeface="Cambria Math"/>
                        </a:rPr>
                        <m:t>𝜇</m:t>
                      </m:r>
                      <m:acc>
                        <m:accPr>
                          <m:chr m:val="⃗"/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sz="2000" b="0" i="1" smtClean="0">
                              <a:latin typeface="Cambria Math"/>
                            </a:rPr>
                            <m:t>𝐻</m:t>
                          </m:r>
                        </m:e>
                      </m:acc>
                      <m:r>
                        <a:rPr lang="cs-CZ" sz="20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000" i="1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  <m:sub>
                          <m:r>
                            <a:rPr lang="cs-CZ" sz="20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cs-CZ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000" i="1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  <m:sub>
                          <m:r>
                            <a:rPr lang="cs-CZ" sz="2000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sz="2000" i="1">
                              <a:latin typeface="Cambria Math"/>
                            </a:rPr>
                            <m:t>𝐻</m:t>
                          </m:r>
                        </m:e>
                      </m:acc>
                      <m:r>
                        <a:rPr lang="cs-CZ" sz="20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000" i="1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  <m:sub>
                          <m:r>
                            <a:rPr lang="cs-CZ" sz="2000" i="1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cs-CZ" sz="20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cs-CZ" sz="2000" b="0" i="1" smtClean="0">
                              <a:latin typeface="Cambria Math"/>
                              <a:ea typeface="Cambria Math"/>
                            </a:rPr>
                            <m:t>1+</m:t>
                          </m:r>
                          <m:sSub>
                            <m:sSubPr>
                              <m:ctrlPr>
                                <a:rPr lang="cs-CZ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i="1">
                                  <a:latin typeface="Cambria Math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cs-CZ" sz="2000" b="0" i="1" smtClean="0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  <m:acc>
                        <m:accPr>
                          <m:chr m:val="⃗"/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sz="2000" i="1">
                              <a:latin typeface="Cambria Math"/>
                            </a:rPr>
                            <m:t>𝐻</m:t>
                          </m:r>
                        </m:e>
                      </m:acc>
                    </m:oMath>
                  </m:oMathPara>
                </a14:m>
                <a:endParaRPr lang="cs-CZ" sz="2000" dirty="0" smtClean="0"/>
              </a:p>
              <a:p>
                <a:pPr marL="0" indent="0">
                  <a:buNone/>
                </a:pPr>
                <a:r>
                  <a:rPr lang="cs-CZ" sz="2000" dirty="0" smtClean="0"/>
                  <a:t>Diamagnetika: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sz="20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cs-CZ" sz="2000" i="1">
                            <a:latin typeface="Cambria Math"/>
                            <a:ea typeface="Cambria Math"/>
                          </a:rPr>
                          <m:t>𝑟</m:t>
                        </m:r>
                      </m:sub>
                    </m:sSub>
                    <m:r>
                      <a:rPr lang="cs-CZ" sz="2000" b="0" i="1" smtClean="0">
                        <a:latin typeface="Cambria Math"/>
                        <a:ea typeface="Cambria Math"/>
                      </a:rPr>
                      <m:t>&lt;1</m:t>
                    </m:r>
                  </m:oMath>
                </a14:m>
                <a:r>
                  <a:rPr lang="cs-CZ" sz="20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i="1">
                            <a:latin typeface="Cambria Math"/>
                          </a:rPr>
                          <m:t>𝜒</m:t>
                        </m:r>
                      </m:e>
                      <m:sub>
                        <m:r>
                          <a:rPr lang="cs-CZ" sz="2000" i="1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cs-CZ" sz="2000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endParaRPr lang="cs-CZ" sz="2000" dirty="0" smtClean="0"/>
              </a:p>
              <a:p>
                <a:pPr marL="0" indent="0">
                  <a:buNone/>
                </a:pPr>
                <a:r>
                  <a:rPr lang="cs-CZ" sz="2000" dirty="0" smtClean="0"/>
                  <a:t>Paramagnetika</a:t>
                </a:r>
                <a:r>
                  <a:rPr lang="cs-CZ" sz="20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sz="20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cs-CZ" sz="2000" i="1">
                            <a:latin typeface="Cambria Math"/>
                            <a:ea typeface="Cambria Math"/>
                          </a:rPr>
                          <m:t>𝑟</m:t>
                        </m:r>
                      </m:sub>
                    </m:sSub>
                    <m:r>
                      <a:rPr lang="cs-CZ" sz="2000" b="0" i="1" smtClean="0">
                        <a:latin typeface="Cambria Math"/>
                        <a:ea typeface="Cambria Math"/>
                      </a:rPr>
                      <m:t>&gt;</m:t>
                    </m:r>
                    <m:r>
                      <a:rPr lang="cs-CZ" sz="2000" i="1"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r>
                  <a:rPr lang="cs-CZ" sz="20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i="1">
                            <a:latin typeface="Cambria Math"/>
                          </a:rPr>
                          <m:t>𝜒</m:t>
                        </m:r>
                      </m:e>
                      <m:sub>
                        <m:r>
                          <a:rPr lang="cs-CZ" sz="2000" i="1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cs-CZ" sz="20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cs-CZ" sz="20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cs-CZ" sz="2000" dirty="0" smtClean="0"/>
              </a:p>
              <a:p>
                <a:pPr marL="0" indent="0">
                  <a:buNone/>
                </a:pPr>
                <a:r>
                  <a:rPr lang="cs-CZ" sz="2000" dirty="0" smtClean="0"/>
                  <a:t>Feromagnetika</a:t>
                </a:r>
                <a:r>
                  <a:rPr lang="cs-CZ" sz="20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sz="20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cs-CZ" sz="2000" i="1">
                            <a:latin typeface="Cambria Math"/>
                            <a:ea typeface="Cambria Math"/>
                          </a:rPr>
                          <m:t>𝑟</m:t>
                        </m:r>
                      </m:sub>
                    </m:sSub>
                    <m:r>
                      <a:rPr lang="cs-CZ" sz="2000" i="1">
                        <a:latin typeface="Cambria Math"/>
                        <a:ea typeface="Cambria Math"/>
                      </a:rPr>
                      <m:t>≫1</m:t>
                    </m:r>
                  </m:oMath>
                </a14:m>
                <a:r>
                  <a:rPr lang="cs-CZ" sz="2000" dirty="0" smtClean="0">
                    <a:ea typeface="Cambria Math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i="1">
                            <a:latin typeface="Cambria Math"/>
                          </a:rPr>
                          <m:t>𝜒</m:t>
                        </m:r>
                      </m:e>
                      <m:sub>
                        <m:r>
                          <a:rPr lang="cs-CZ" sz="2000" i="1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cs-CZ" sz="2000" b="0" i="1" smtClean="0">
                        <a:latin typeface="Cambria Math" panose="02040503050406030204" pitchFamily="18" charset="0"/>
                      </a:rPr>
                      <m:t>≫</m:t>
                    </m:r>
                    <m:r>
                      <a:rPr lang="cs-CZ" sz="20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cs-CZ" sz="2000" dirty="0">
                  <a:ea typeface="Cambria Math"/>
                </a:endParaRP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r>
                  <a:rPr lang="cs-CZ" sz="2800" u="sng" dirty="0" smtClean="0"/>
                  <a:t>Diamagnetika</a:t>
                </a:r>
                <a:r>
                  <a:rPr lang="cs-CZ" sz="2800" dirty="0" smtClean="0"/>
                  <a:t> – mají nulový magnetický moment, </a:t>
                </a:r>
                <a:r>
                  <a:rPr lang="cs-CZ" sz="2800" b="1" dirty="0" smtClean="0"/>
                  <a:t>zeslabují magnetické pole</a:t>
                </a:r>
              </a:p>
              <a:p>
                <a:pPr marL="0" indent="0">
                  <a:buNone/>
                </a:pPr>
                <a:r>
                  <a:rPr lang="cs-CZ" sz="2800" u="sng" dirty="0" smtClean="0"/>
                  <a:t>Paramagnetika</a:t>
                </a:r>
                <a:r>
                  <a:rPr lang="cs-CZ" sz="2800" dirty="0" smtClean="0"/>
                  <a:t> – mají nenulový magnetický moment, </a:t>
                </a:r>
                <a:r>
                  <a:rPr lang="cs-CZ" sz="2800" b="1" dirty="0" smtClean="0"/>
                  <a:t>zesilují magnetické pole</a:t>
                </a:r>
              </a:p>
              <a:p>
                <a:pPr marL="0" indent="0">
                  <a:buNone/>
                </a:pPr>
                <a:r>
                  <a:rPr lang="cs-CZ" sz="2800" u="sng" dirty="0" smtClean="0"/>
                  <a:t>Feromagnetika</a:t>
                </a:r>
                <a:r>
                  <a:rPr lang="cs-CZ" sz="2800" dirty="0" smtClean="0"/>
                  <a:t> – magnetické momenty jednotlivých atomů se navzájem ovlivňují (domény), hodně moc zesilují magnetické pole</a:t>
                </a:r>
                <a:endParaRPr lang="cs-CZ" sz="2800" dirty="0"/>
              </a:p>
              <a:p>
                <a:pPr marL="0" indent="0">
                  <a:buNone/>
                </a:pPr>
                <a:endParaRPr lang="cs-CZ" dirty="0" smtClean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84784"/>
                <a:ext cx="8229600" cy="4525963"/>
              </a:xfrm>
              <a:blipFill>
                <a:blip r:embed="rId3"/>
                <a:stretch>
                  <a:fillRect l="-1333" r="-29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bdélník 3"/>
          <p:cNvSpPr/>
          <p:nvPr/>
        </p:nvSpPr>
        <p:spPr>
          <a:xfrm>
            <a:off x="0" y="5805264"/>
            <a:ext cx="9144000" cy="10527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03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Relativní permeabilita látek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0" y="5373216"/>
            <a:ext cx="9144000" cy="148478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Zástupný symbol pro obsah 7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668248173"/>
                  </p:ext>
                </p:extLst>
              </p:nvPr>
            </p:nvGraphicFramePr>
            <p:xfrm>
              <a:off x="539552" y="1417638"/>
              <a:ext cx="5472608" cy="3675010"/>
            </p:xfrm>
            <a:graphic>
              <a:graphicData uri="http://schemas.openxmlformats.org/drawingml/2006/table">
                <a:tbl>
                  <a:tblPr/>
                  <a:tblGrid>
                    <a:gridCol w="2553883">
                      <a:extLst>
                        <a:ext uri="{9D8B030D-6E8A-4147-A177-3AD203B41FA5}">
                          <a16:colId xmlns:a16="http://schemas.microsoft.com/office/drawing/2014/main" val="2435029833"/>
                        </a:ext>
                      </a:extLst>
                    </a:gridCol>
                    <a:gridCol w="2918725">
                      <a:extLst>
                        <a:ext uri="{9D8B030D-6E8A-4147-A177-3AD203B41FA5}">
                          <a16:colId xmlns:a16="http://schemas.microsoft.com/office/drawing/2014/main" val="3973715867"/>
                        </a:ext>
                      </a:extLst>
                    </a:gridCol>
                  </a:tblGrid>
                  <a:tr h="367501">
                    <a:tc>
                      <a:txBody>
                        <a:bodyPr/>
                        <a:lstStyle/>
                        <a:p>
                          <a:r>
                            <a:rPr lang="cs-CZ" u="none" dirty="0" smtClean="0">
                              <a:solidFill>
                                <a:schemeClr val="tx1"/>
                              </a:solidFill>
                            </a:rPr>
                            <a:t>Látka</a:t>
                          </a:r>
                          <a:endParaRPr lang="cs-CZ" u="non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u="none" dirty="0" smtClean="0">
                              <a:solidFill>
                                <a:schemeClr val="tx1"/>
                              </a:solidFill>
                            </a:rPr>
                            <a:t>Relativní permeabilita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80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sz="1800" i="1">
                                      <a:latin typeface="Cambria Math"/>
                                      <a:ea typeface="Cambria Math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cs-CZ" sz="1800" i="1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sub>
                              </m:sSub>
                            </m:oMath>
                          </a14:m>
                          <a:r>
                            <a:rPr lang="cs-CZ" u="none" baseline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cs-CZ" u="non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183499"/>
                      </a:ext>
                    </a:extLst>
                  </a:tr>
                  <a:tr h="367501">
                    <a:tc>
                      <a:txBody>
                        <a:bodyPr/>
                        <a:lstStyle/>
                        <a:p>
                          <a:r>
                            <a:rPr lang="cs-CZ" u="none" dirty="0">
                              <a:solidFill>
                                <a:schemeClr val="tx1"/>
                              </a:solidFill>
                            </a:rPr>
                            <a:t>Permalloy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u="none">
                              <a:solidFill>
                                <a:schemeClr val="tx1"/>
                              </a:solidFill>
                            </a:rPr>
                            <a:t>50 000 – 140 000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03873450"/>
                      </a:ext>
                    </a:extLst>
                  </a:tr>
                  <a:tr h="367501">
                    <a:tc>
                      <a:txBody>
                        <a:bodyPr/>
                        <a:lstStyle/>
                        <a:p>
                          <a:r>
                            <a:rPr lang="cs-CZ" u="none" dirty="0">
                              <a:solidFill>
                                <a:schemeClr val="tx1"/>
                              </a:solidFill>
                            </a:rPr>
                            <a:t>Železo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u="none" dirty="0">
                              <a:solidFill>
                                <a:schemeClr val="tx1"/>
                              </a:solidFill>
                            </a:rPr>
                            <a:t>300 – 10 000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096556077"/>
                      </a:ext>
                    </a:extLst>
                  </a:tr>
                  <a:tr h="367501">
                    <a:tc>
                      <a:txBody>
                        <a:bodyPr/>
                        <a:lstStyle/>
                        <a:p>
                          <a:r>
                            <a:rPr lang="cs-CZ" u="none" dirty="0">
                              <a:solidFill>
                                <a:schemeClr val="tx1"/>
                              </a:solidFill>
                            </a:rPr>
                            <a:t>Kobalt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u="none">
                              <a:solidFill>
                                <a:schemeClr val="tx1"/>
                              </a:solidFill>
                            </a:rPr>
                            <a:t>80 – 200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4306710"/>
                      </a:ext>
                    </a:extLst>
                  </a:tr>
                  <a:tr h="367501">
                    <a:tc>
                      <a:txBody>
                        <a:bodyPr/>
                        <a:lstStyle/>
                        <a:p>
                          <a:r>
                            <a:rPr lang="cs-CZ" u="none" dirty="0">
                              <a:solidFill>
                                <a:schemeClr val="tx1"/>
                              </a:solidFill>
                            </a:rPr>
                            <a:t>Hliník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u="none">
                              <a:solidFill>
                                <a:schemeClr val="tx1"/>
                              </a:solidFill>
                            </a:rPr>
                            <a:t>1,000 023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94408996"/>
                      </a:ext>
                    </a:extLst>
                  </a:tr>
                  <a:tr h="367501">
                    <a:tc>
                      <a:txBody>
                        <a:bodyPr/>
                        <a:lstStyle/>
                        <a:p>
                          <a:r>
                            <a:rPr lang="cs-CZ" u="none" dirty="0">
                              <a:solidFill>
                                <a:schemeClr val="tx1"/>
                              </a:solidFill>
                            </a:rPr>
                            <a:t>Kapalný kyslík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u="none">
                              <a:solidFill>
                                <a:schemeClr val="tx1"/>
                              </a:solidFill>
                            </a:rPr>
                            <a:t>1,003 620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733116108"/>
                      </a:ext>
                    </a:extLst>
                  </a:tr>
                  <a:tr h="367501">
                    <a:tc>
                      <a:txBody>
                        <a:bodyPr/>
                        <a:lstStyle/>
                        <a:p>
                          <a:r>
                            <a:rPr lang="cs-CZ" u="none">
                              <a:solidFill>
                                <a:schemeClr val="tx1"/>
                              </a:solidFill>
                            </a:rPr>
                            <a:t>Plynný kyslík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u="none">
                              <a:solidFill>
                                <a:schemeClr val="tx1"/>
                              </a:solidFill>
                            </a:rPr>
                            <a:t>1,000 001 86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41444101"/>
                      </a:ext>
                    </a:extLst>
                  </a:tr>
                  <a:tr h="367501">
                    <a:tc>
                      <a:txBody>
                        <a:bodyPr/>
                        <a:lstStyle/>
                        <a:p>
                          <a:r>
                            <a:rPr lang="cs-CZ" u="none" dirty="0">
                              <a:solidFill>
                                <a:schemeClr val="tx1"/>
                              </a:solidFill>
                            </a:rPr>
                            <a:t>Platina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u="none">
                              <a:solidFill>
                                <a:schemeClr val="tx1"/>
                              </a:solidFill>
                            </a:rPr>
                            <a:t>1,000 264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36246412"/>
                      </a:ext>
                    </a:extLst>
                  </a:tr>
                  <a:tr h="367501">
                    <a:tc>
                      <a:txBody>
                        <a:bodyPr/>
                        <a:lstStyle/>
                        <a:p>
                          <a:r>
                            <a:rPr lang="cs-CZ" u="none" dirty="0">
                              <a:solidFill>
                                <a:schemeClr val="tx1"/>
                              </a:solidFill>
                            </a:rPr>
                            <a:t>Měď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u="none" dirty="0">
                              <a:solidFill>
                                <a:schemeClr val="tx1"/>
                              </a:solidFill>
                            </a:rPr>
                            <a:t>0,999 990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97515934"/>
                      </a:ext>
                    </a:extLst>
                  </a:tr>
                  <a:tr h="367501">
                    <a:tc>
                      <a:txBody>
                        <a:bodyPr/>
                        <a:lstStyle/>
                        <a:p>
                          <a:r>
                            <a:rPr lang="cs-CZ" u="none" dirty="0">
                              <a:solidFill>
                                <a:schemeClr val="tx1"/>
                              </a:solidFill>
                            </a:rPr>
                            <a:t>Voda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u="none" dirty="0">
                              <a:solidFill>
                                <a:schemeClr val="tx1"/>
                              </a:solidFill>
                            </a:rPr>
                            <a:t>0,999 991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1210813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Zástupný symbol pro obsah 7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668248173"/>
                  </p:ext>
                </p:extLst>
              </p:nvPr>
            </p:nvGraphicFramePr>
            <p:xfrm>
              <a:off x="539552" y="1417638"/>
              <a:ext cx="5472608" cy="3675010"/>
            </p:xfrm>
            <a:graphic>
              <a:graphicData uri="http://schemas.openxmlformats.org/drawingml/2006/table">
                <a:tbl>
                  <a:tblPr/>
                  <a:tblGrid>
                    <a:gridCol w="2553883">
                      <a:extLst>
                        <a:ext uri="{9D8B030D-6E8A-4147-A177-3AD203B41FA5}">
                          <a16:colId xmlns:a16="http://schemas.microsoft.com/office/drawing/2014/main" val="2435029833"/>
                        </a:ext>
                      </a:extLst>
                    </a:gridCol>
                    <a:gridCol w="2918725">
                      <a:extLst>
                        <a:ext uri="{9D8B030D-6E8A-4147-A177-3AD203B41FA5}">
                          <a16:colId xmlns:a16="http://schemas.microsoft.com/office/drawing/2014/main" val="3973715867"/>
                        </a:ext>
                      </a:extLst>
                    </a:gridCol>
                  </a:tblGrid>
                  <a:tr h="367501">
                    <a:tc>
                      <a:txBody>
                        <a:bodyPr/>
                        <a:lstStyle/>
                        <a:p>
                          <a:r>
                            <a:rPr lang="cs-CZ" u="none" dirty="0" smtClean="0">
                              <a:solidFill>
                                <a:schemeClr val="tx1"/>
                              </a:solidFill>
                            </a:rPr>
                            <a:t>Látka</a:t>
                          </a:r>
                          <a:endParaRPr lang="cs-CZ" u="non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3"/>
                          <a:stretch>
                            <a:fillRect l="-87683" t="-8333" b="-93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183499"/>
                      </a:ext>
                    </a:extLst>
                  </a:tr>
                  <a:tr h="367501">
                    <a:tc>
                      <a:txBody>
                        <a:bodyPr/>
                        <a:lstStyle/>
                        <a:p>
                          <a:r>
                            <a:rPr lang="cs-CZ" u="none" dirty="0">
                              <a:solidFill>
                                <a:schemeClr val="tx1"/>
                              </a:solidFill>
                            </a:rPr>
                            <a:t>Permalloy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u="none">
                              <a:solidFill>
                                <a:schemeClr val="tx1"/>
                              </a:solidFill>
                            </a:rPr>
                            <a:t>50 000 – 140 000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03873450"/>
                      </a:ext>
                    </a:extLst>
                  </a:tr>
                  <a:tr h="367501">
                    <a:tc>
                      <a:txBody>
                        <a:bodyPr/>
                        <a:lstStyle/>
                        <a:p>
                          <a:r>
                            <a:rPr lang="cs-CZ" u="none" dirty="0">
                              <a:solidFill>
                                <a:schemeClr val="tx1"/>
                              </a:solidFill>
                            </a:rPr>
                            <a:t>Železo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u="none" dirty="0">
                              <a:solidFill>
                                <a:schemeClr val="tx1"/>
                              </a:solidFill>
                            </a:rPr>
                            <a:t>300 – 10 000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096556077"/>
                      </a:ext>
                    </a:extLst>
                  </a:tr>
                  <a:tr h="367501">
                    <a:tc>
                      <a:txBody>
                        <a:bodyPr/>
                        <a:lstStyle/>
                        <a:p>
                          <a:r>
                            <a:rPr lang="cs-CZ" u="none" dirty="0">
                              <a:solidFill>
                                <a:schemeClr val="tx1"/>
                              </a:solidFill>
                            </a:rPr>
                            <a:t>Kobalt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u="none">
                              <a:solidFill>
                                <a:schemeClr val="tx1"/>
                              </a:solidFill>
                            </a:rPr>
                            <a:t>80 – 200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4306710"/>
                      </a:ext>
                    </a:extLst>
                  </a:tr>
                  <a:tr h="367501">
                    <a:tc>
                      <a:txBody>
                        <a:bodyPr/>
                        <a:lstStyle/>
                        <a:p>
                          <a:r>
                            <a:rPr lang="cs-CZ" u="none" dirty="0">
                              <a:solidFill>
                                <a:schemeClr val="tx1"/>
                              </a:solidFill>
                            </a:rPr>
                            <a:t>Hliník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u="none">
                              <a:solidFill>
                                <a:schemeClr val="tx1"/>
                              </a:solidFill>
                            </a:rPr>
                            <a:t>1,000 023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94408996"/>
                      </a:ext>
                    </a:extLst>
                  </a:tr>
                  <a:tr h="367501">
                    <a:tc>
                      <a:txBody>
                        <a:bodyPr/>
                        <a:lstStyle/>
                        <a:p>
                          <a:r>
                            <a:rPr lang="cs-CZ" u="none" dirty="0">
                              <a:solidFill>
                                <a:schemeClr val="tx1"/>
                              </a:solidFill>
                            </a:rPr>
                            <a:t>Kapalný kyslík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u="none">
                              <a:solidFill>
                                <a:schemeClr val="tx1"/>
                              </a:solidFill>
                            </a:rPr>
                            <a:t>1,003 620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733116108"/>
                      </a:ext>
                    </a:extLst>
                  </a:tr>
                  <a:tr h="367501">
                    <a:tc>
                      <a:txBody>
                        <a:bodyPr/>
                        <a:lstStyle/>
                        <a:p>
                          <a:r>
                            <a:rPr lang="cs-CZ" u="none">
                              <a:solidFill>
                                <a:schemeClr val="tx1"/>
                              </a:solidFill>
                            </a:rPr>
                            <a:t>Plynný kyslík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u="none">
                              <a:solidFill>
                                <a:schemeClr val="tx1"/>
                              </a:solidFill>
                            </a:rPr>
                            <a:t>1,000 001 86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41444101"/>
                      </a:ext>
                    </a:extLst>
                  </a:tr>
                  <a:tr h="367501">
                    <a:tc>
                      <a:txBody>
                        <a:bodyPr/>
                        <a:lstStyle/>
                        <a:p>
                          <a:r>
                            <a:rPr lang="cs-CZ" u="none" dirty="0">
                              <a:solidFill>
                                <a:schemeClr val="tx1"/>
                              </a:solidFill>
                            </a:rPr>
                            <a:t>Platina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u="none">
                              <a:solidFill>
                                <a:schemeClr val="tx1"/>
                              </a:solidFill>
                            </a:rPr>
                            <a:t>1,000 264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36246412"/>
                      </a:ext>
                    </a:extLst>
                  </a:tr>
                  <a:tr h="367501">
                    <a:tc>
                      <a:txBody>
                        <a:bodyPr/>
                        <a:lstStyle/>
                        <a:p>
                          <a:r>
                            <a:rPr lang="cs-CZ" u="none" dirty="0">
                              <a:solidFill>
                                <a:schemeClr val="tx1"/>
                              </a:solidFill>
                            </a:rPr>
                            <a:t>Měď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u="none" dirty="0">
                              <a:solidFill>
                                <a:schemeClr val="tx1"/>
                              </a:solidFill>
                            </a:rPr>
                            <a:t>0,999 990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97515934"/>
                      </a:ext>
                    </a:extLst>
                  </a:tr>
                  <a:tr h="367501">
                    <a:tc>
                      <a:txBody>
                        <a:bodyPr/>
                        <a:lstStyle/>
                        <a:p>
                          <a:r>
                            <a:rPr lang="cs-CZ" u="none" dirty="0">
                              <a:solidFill>
                                <a:schemeClr val="tx1"/>
                              </a:solidFill>
                            </a:rPr>
                            <a:t>Voda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u="none" dirty="0">
                              <a:solidFill>
                                <a:schemeClr val="tx1"/>
                              </a:solidFill>
                            </a:rPr>
                            <a:t>0,999 991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1210813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35317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266928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Feromagnetika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Domény</a:t>
            </a:r>
          </a:p>
          <a:p>
            <a:pPr marL="0" indent="0">
              <a:buNone/>
            </a:pPr>
            <a:r>
              <a:rPr lang="cs-CZ" dirty="0"/>
              <a:t>H</a:t>
            </a:r>
            <a:r>
              <a:rPr lang="cs-CZ" dirty="0" smtClean="0"/>
              <a:t>ysterezní smyčka</a:t>
            </a:r>
          </a:p>
          <a:p>
            <a:pPr marL="0" indent="0">
              <a:buNone/>
            </a:pPr>
            <a:endParaRPr lang="cs-CZ" sz="4000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</p:txBody>
      </p:sp>
      <p:sp>
        <p:nvSpPr>
          <p:cNvPr id="4" name="Obdélník 3"/>
          <p:cNvSpPr/>
          <p:nvPr/>
        </p:nvSpPr>
        <p:spPr>
          <a:xfrm>
            <a:off x="0" y="4149080"/>
            <a:ext cx="9144000" cy="27089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pic>
        <p:nvPicPr>
          <p:cNvPr id="2050" name="Picture 2" descr="http://elektrika.cz/obr/hyss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4664"/>
            <a:ext cx="3816424" cy="349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44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82952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Elektromagnet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0" y="3645024"/>
            <a:ext cx="9144000" cy="321297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pic>
        <p:nvPicPr>
          <p:cNvPr id="3074" name="Picture 2" descr="https://upload.wikimedia.org/wikipedia/commons/thumb/d/d0/Electromagnet_with_gap.svg/674px-Electromagnet_with_gap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"/>
            <a:ext cx="3330225" cy="364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472798" y="141763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b="1" dirty="0"/>
              <a:t>Elektromagnet</a:t>
            </a:r>
            <a:r>
              <a:rPr lang="cs-CZ" dirty="0"/>
              <a:t> je cívka s jádrem z magneticky měkké oceli, používaná k vytváření dočasného magnetického pole. </a:t>
            </a:r>
          </a:p>
        </p:txBody>
      </p:sp>
    </p:spTree>
    <p:extLst>
      <p:ext uri="{BB962C8B-B14F-4D97-AF65-F5344CB8AC3E}">
        <p14:creationId xmlns:p14="http://schemas.microsoft.com/office/powerpoint/2010/main" val="93109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Elektromagnetická indukce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84784"/>
                <a:ext cx="8229600" cy="4525963"/>
              </a:xfrm>
              <a:ln>
                <a:noFill/>
              </a:ln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i="1" smtClean="0">
                              <a:latin typeface="Cambria Math"/>
                            </a:rPr>
                            <m:t>𝐹</m:t>
                          </m:r>
                        </m:e>
                      </m:acc>
                      <m:r>
                        <a:rPr lang="cs-CZ" i="1">
                          <a:latin typeface="Cambria Math"/>
                        </a:rPr>
                        <m:t>=</m:t>
                      </m:r>
                      <m:r>
                        <a:rPr lang="cs-CZ" i="1">
                          <a:latin typeface="Cambria Math"/>
                        </a:rPr>
                        <m:t>𝑄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𝑣</m:t>
                              </m:r>
                            </m:e>
                          </m:acc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×</m:t>
                          </m:r>
                          <m:acc>
                            <m:accPr>
                              <m:chr m:val="⃗"/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𝐵</m:t>
                              </m:r>
                            </m:e>
                          </m:acc>
                        </m:e>
                      </m:d>
                      <m:r>
                        <a:rPr lang="cs-CZ" b="0" i="1" smtClean="0">
                          <a:latin typeface="Cambria Math"/>
                        </a:rPr>
                        <m:t>→</m:t>
                      </m:r>
                      <m:r>
                        <a:rPr lang="cs-CZ" b="0" i="1" smtClean="0">
                          <a:latin typeface="Cambria Math"/>
                        </a:rPr>
                        <m:t>𝐹</m:t>
                      </m:r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</a:rPr>
                        <m:t>𝐵𝑒𝑣</m:t>
                      </m:r>
                    </m:oMath>
                  </m:oMathPara>
                </a14:m>
                <a:endParaRPr lang="cs-CZ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𝐸</m:t>
                      </m:r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</a:rPr>
                            <m:t>𝐹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</a:rPr>
                            <m:t>𝑒</m:t>
                          </m:r>
                        </m:den>
                      </m:f>
                      <m:r>
                        <a:rPr lang="cs-CZ" i="1">
                          <a:latin typeface="Cambria Math"/>
                        </a:rPr>
                        <m:t>=</m:t>
                      </m:r>
                      <m:r>
                        <a:rPr lang="cs-CZ" i="1">
                          <a:latin typeface="Cambria Math"/>
                        </a:rPr>
                        <m:t>𝐵𝑣</m:t>
                      </m:r>
                    </m:oMath>
                  </m:oMathPara>
                </a14:m>
                <a:endParaRPr lang="cs-CZ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𝑈</m:t>
                      </m:r>
                      <m:r>
                        <a:rPr lang="cs-CZ" b="0" i="1" smtClean="0">
                          <a:latin typeface="Cambria Math"/>
                        </a:rPr>
                        <m:t>=−</m:t>
                      </m:r>
                      <m:r>
                        <a:rPr lang="cs-CZ" i="1">
                          <a:latin typeface="Cambria Math"/>
                        </a:rPr>
                        <m:t>𝐸</m:t>
                      </m:r>
                      <m:r>
                        <a:rPr lang="cs-CZ" b="0" i="1" smtClean="0">
                          <a:latin typeface="Cambria Math"/>
                        </a:rPr>
                        <m:t>𝑙</m:t>
                      </m:r>
                      <m:r>
                        <a:rPr lang="cs-CZ" b="0" i="1" smtClean="0">
                          <a:latin typeface="Cambria Math"/>
                        </a:rPr>
                        <m:t>=−</m:t>
                      </m:r>
                      <m:r>
                        <a:rPr lang="cs-CZ" b="0" i="1" smtClean="0">
                          <a:latin typeface="Cambria Math"/>
                        </a:rPr>
                        <m:t>𝐵𝑣𝑙</m:t>
                      </m:r>
                      <m:r>
                        <a:rPr lang="cs-CZ" b="0" i="1" smtClean="0">
                          <a:latin typeface="Cambria Math"/>
                        </a:rPr>
                        <m:t>=−</m:t>
                      </m:r>
                      <m:r>
                        <a:rPr lang="cs-CZ" b="0" i="1" smtClean="0">
                          <a:latin typeface="Cambria Math"/>
                        </a:rPr>
                        <m:t>𝐵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𝑠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</a:rPr>
                        <m:t>𝑙</m:t>
                      </m:r>
                      <m:r>
                        <a:rPr lang="cs-CZ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</a:rPr>
                            <m:t>𝐵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𝑆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b="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m:rPr>
                              <m:sty m:val="p"/>
                            </m:rPr>
                            <a:rPr lang="cs-CZ" b="0" i="0" smtClean="0">
                              <a:latin typeface="Cambria Math"/>
                            </a:rPr>
                            <m:t>Φ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cs-CZ" b="0" dirty="0" smtClean="0"/>
              </a:p>
              <a:p>
                <a:pPr marL="0" indent="0">
                  <a:buNone/>
                </a:pPr>
                <a:r>
                  <a:rPr lang="cs-CZ" dirty="0" smtClean="0"/>
                  <a:t>Faradayův zákon elektromagnetické indukce: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3600" b="0" i="1" smtClean="0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cs-CZ" sz="3600" b="0" i="1" smtClean="0"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cs-CZ" sz="36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cs-CZ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3600" b="0" i="1" smtClean="0">
                              <a:latin typeface="Cambria Math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cs-CZ" sz="3600">
                              <a:latin typeface="Cambria Math"/>
                            </a:rPr>
                            <m:t>Φ</m:t>
                          </m:r>
                        </m:num>
                        <m:den>
                          <m:r>
                            <a:rPr lang="cs-CZ" sz="36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cs-CZ" sz="3600" i="1">
                              <a:latin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cs-CZ" sz="3600" dirty="0" smtClean="0"/>
              </a:p>
              <a:p>
                <a:pPr marL="0" indent="0">
                  <a:buNone/>
                </a:pPr>
                <a:endParaRPr lang="cs-CZ" dirty="0" smtClean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84784"/>
                <a:ext cx="8229600" cy="4525963"/>
              </a:xfrm>
              <a:blipFill>
                <a:blip r:embed="rId3"/>
                <a:stretch>
                  <a:fillRect l="-185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bdélník 3"/>
          <p:cNvSpPr/>
          <p:nvPr/>
        </p:nvSpPr>
        <p:spPr>
          <a:xfrm>
            <a:off x="0" y="5661248"/>
            <a:ext cx="9144000" cy="119675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pic>
        <p:nvPicPr>
          <p:cNvPr id="1026" name="Picture 2" descr="http://teacher.nsrl.rochester.edu/phy122/Lecture_Notes/Chapter32/Chapter320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588" y="1124744"/>
            <a:ext cx="3390900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délník 4"/>
              <p:cNvSpPr/>
              <p:nvPr/>
            </p:nvSpPr>
            <p:spPr>
              <a:xfrm>
                <a:off x="6968789" y="4505298"/>
                <a:ext cx="2175211" cy="17543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𝑣</m:t>
                    </m:r>
                  </m:oMath>
                </a14:m>
                <a:r>
                  <a:rPr lang="cs-CZ" i="1" dirty="0" smtClean="0">
                    <a:latin typeface="Cambria Math"/>
                  </a:rPr>
                  <a:t> </a:t>
                </a:r>
                <a:r>
                  <a:rPr lang="cs-CZ" i="1" dirty="0" smtClean="0"/>
                  <a:t>– okamžitá rychlost</a:t>
                </a:r>
              </a:p>
              <a:p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𝑠</m:t>
                    </m:r>
                  </m:oMath>
                </a14:m>
                <a:r>
                  <a:rPr lang="cs-CZ" dirty="0" smtClean="0"/>
                  <a:t> – dráha</a:t>
                </a:r>
              </a:p>
              <a:p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cs-CZ" i="1">
                        <a:latin typeface="Cambria Math"/>
                      </a:rPr>
                      <m:t>𝑆</m:t>
                    </m:r>
                  </m:oMath>
                </a14:m>
                <a:r>
                  <a:rPr lang="cs-CZ" dirty="0" smtClean="0"/>
                  <a:t> – změna plochy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d</m:t>
                    </m:r>
                    <m:r>
                      <m:rPr>
                        <m:sty m:val="p"/>
                      </m:rPr>
                      <a:rPr lang="cs-CZ">
                        <a:latin typeface="Cambria Math"/>
                      </a:rPr>
                      <m:t>Φ</m:t>
                    </m:r>
                  </m:oMath>
                </a14:m>
                <a:r>
                  <a:rPr lang="cs-CZ" dirty="0" smtClean="0"/>
                  <a:t> – změna toku</a:t>
                </a:r>
              </a:p>
              <a:p>
                <a:endParaRPr lang="cs-CZ" dirty="0" smtClean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5" name="Obdélní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8789" y="4505298"/>
                <a:ext cx="2175211" cy="1754326"/>
              </a:xfrm>
              <a:prstGeom prst="rect">
                <a:avLst/>
              </a:prstGeom>
              <a:blipFill>
                <a:blip r:embed="rId5"/>
                <a:stretch>
                  <a:fillRect t="-1736" r="-224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310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Magnetické pole ve vakuu – magnetická indukce</a:t>
            </a:r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84784"/>
                <a:ext cx="5482952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/>
                            </a:rPr>
                            <m:t>𝐹</m:t>
                          </m:r>
                        </m:e>
                      </m:acc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</a:rPr>
                        <m:t>𝑄</m:t>
                      </m:r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</m:acc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acc>
                            <m:accPr>
                              <m:chr m:val="⃗"/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𝐵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cs-CZ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𝑑</m:t>
                      </m:r>
                      <m:acc>
                        <m:accPr>
                          <m:chr m:val="⃗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i="1">
                              <a:latin typeface="Cambria Math"/>
                            </a:rPr>
                            <m:t>𝐹</m:t>
                          </m:r>
                        </m:e>
                      </m:acc>
                      <m:r>
                        <a:rPr lang="cs-CZ" i="1"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</a:rPr>
                        <m:t>𝐼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×</m:t>
                          </m:r>
                          <m:acc>
                            <m:accPr>
                              <m:chr m:val="⃗"/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𝐵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cs-CZ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/>
                        </a:rPr>
                        <m:t>𝐹</m:t>
                      </m:r>
                      <m:r>
                        <a:rPr lang="cs-CZ" i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/>
                        </a:rPr>
                        <m:t>𝐵</m:t>
                      </m:r>
                      <m:r>
                        <a:rPr lang="cs-CZ" i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/>
                        </a:rPr>
                        <m:t>𝐼</m:t>
                      </m:r>
                      <m:r>
                        <a:rPr lang="cs-CZ" b="0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/>
                        </a:rPr>
                        <m:t>𝑙</m:t>
                      </m:r>
                    </m:oMath>
                  </m:oMathPara>
                </a14:m>
                <a:endParaRPr lang="cs-CZ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cs-CZ" sz="2400" dirty="0"/>
                        <m:t>Magnetick</m:t>
                      </m:r>
                      <m:r>
                        <m:rPr>
                          <m:nor/>
                        </m:rPr>
                        <a:rPr lang="cs-CZ" sz="2400" dirty="0"/>
                        <m:t>é </m:t>
                      </m:r>
                      <m:r>
                        <m:rPr>
                          <m:nor/>
                        </m:rPr>
                        <a:rPr lang="cs-CZ" sz="2400" dirty="0"/>
                        <m:t>pole</m:t>
                      </m:r>
                      <m:r>
                        <m:rPr>
                          <m:nor/>
                        </m:rPr>
                        <a:rPr lang="cs-CZ" sz="2400" dirty="0"/>
                        <m:t> </m:t>
                      </m:r>
                      <m:r>
                        <m:rPr>
                          <m:nor/>
                        </m:rPr>
                        <a:rPr lang="cs-CZ" sz="2400" dirty="0"/>
                        <m:t>se</m:t>
                      </m:r>
                      <m:r>
                        <m:rPr>
                          <m:nor/>
                        </m:rPr>
                        <a:rPr lang="cs-CZ" sz="2400" dirty="0"/>
                        <m:t> </m:t>
                      </m:r>
                      <m:r>
                        <m:rPr>
                          <m:nor/>
                        </m:rPr>
                        <a:rPr lang="cs-CZ" sz="2400" dirty="0"/>
                        <m:t>projevuje</m:t>
                      </m:r>
                      <m:r>
                        <m:rPr>
                          <m:nor/>
                        </m:rPr>
                        <a:rPr lang="cs-CZ" sz="2400" dirty="0"/>
                        <m:t> </m:t>
                      </m:r>
                      <m:r>
                        <m:rPr>
                          <m:nor/>
                        </m:rPr>
                        <a:rPr lang="cs-CZ" sz="2400" dirty="0"/>
                        <m:t>silami</m:t>
                      </m:r>
                      <m:r>
                        <m:rPr>
                          <m:nor/>
                        </m:rPr>
                        <a:rPr lang="cs-CZ" sz="2400" dirty="0"/>
                        <m:t> </m:t>
                      </m:r>
                      <m:r>
                        <m:rPr>
                          <m:nor/>
                        </m:rPr>
                        <a:rPr lang="cs-CZ" sz="2400" dirty="0"/>
                        <m:t>p</m:t>
                      </m:r>
                      <m:r>
                        <m:rPr>
                          <m:nor/>
                        </m:rPr>
                        <a:rPr lang="cs-CZ" sz="2400" dirty="0"/>
                        <m:t>ů</m:t>
                      </m:r>
                      <m:r>
                        <m:rPr>
                          <m:nor/>
                        </m:rPr>
                        <a:rPr lang="cs-CZ" sz="2400" dirty="0"/>
                        <m:t>sob</m:t>
                      </m:r>
                      <m:r>
                        <m:rPr>
                          <m:nor/>
                        </m:rPr>
                        <a:rPr lang="cs-CZ" sz="2400" dirty="0"/>
                        <m:t>í</m:t>
                      </m:r>
                      <m:r>
                        <m:rPr>
                          <m:nor/>
                        </m:rPr>
                        <a:rPr lang="cs-CZ" sz="2400" dirty="0"/>
                        <m:t>c</m:t>
                      </m:r>
                      <m:r>
                        <m:rPr>
                          <m:nor/>
                        </m:rPr>
                        <a:rPr lang="cs-CZ" sz="2400" dirty="0"/>
                        <m:t>í</m:t>
                      </m:r>
                      <m:r>
                        <m:rPr>
                          <m:nor/>
                        </m:rPr>
                        <a:rPr lang="cs-CZ" sz="2400" dirty="0"/>
                        <m:t>mi</m:t>
                      </m:r>
                      <m:r>
                        <m:rPr>
                          <m:nor/>
                        </m:rPr>
                        <a:rPr lang="cs-CZ" sz="2400" dirty="0"/>
                        <m:t> </m:t>
                      </m:r>
                      <m:r>
                        <m:rPr>
                          <m:nor/>
                        </m:rPr>
                        <a:rPr lang="cs-CZ" sz="2400" dirty="0"/>
                        <m:t>na</m:t>
                      </m:r>
                      <m:r>
                        <m:rPr>
                          <m:nor/>
                        </m:rPr>
                        <a:rPr lang="cs-CZ" sz="2400" dirty="0"/>
                        <m:t> </m:t>
                      </m:r>
                      <m:r>
                        <m:rPr>
                          <m:nor/>
                        </m:rPr>
                        <a:rPr lang="cs-CZ" sz="2400" dirty="0"/>
                        <m:t>pohybuj</m:t>
                      </m:r>
                      <m:r>
                        <m:rPr>
                          <m:nor/>
                        </m:rPr>
                        <a:rPr lang="cs-CZ" sz="2400" dirty="0"/>
                        <m:t>í</m:t>
                      </m:r>
                      <m:r>
                        <m:rPr>
                          <m:nor/>
                        </m:rPr>
                        <a:rPr lang="cs-CZ" sz="2400" dirty="0"/>
                        <m:t>c</m:t>
                      </m:r>
                      <m:r>
                        <m:rPr>
                          <m:nor/>
                        </m:rPr>
                        <a:rPr lang="cs-CZ" sz="2400" dirty="0"/>
                        <m:t>í </m:t>
                      </m:r>
                      <m:r>
                        <m:rPr>
                          <m:nor/>
                        </m:rPr>
                        <a:rPr lang="cs-CZ" sz="2400" dirty="0"/>
                        <m:t>se</m:t>
                      </m:r>
                      <m:r>
                        <m:rPr>
                          <m:nor/>
                        </m:rPr>
                        <a:rPr lang="cs-CZ" sz="2400" dirty="0"/>
                        <m:t> </m:t>
                      </m:r>
                      <m:r>
                        <m:rPr>
                          <m:nor/>
                        </m:rPr>
                        <a:rPr lang="cs-CZ" sz="2400" dirty="0"/>
                        <m:t>elektrick</m:t>
                      </m:r>
                      <m:r>
                        <m:rPr>
                          <m:nor/>
                        </m:rPr>
                        <a:rPr lang="cs-CZ" sz="2400" dirty="0"/>
                        <m:t>é </m:t>
                      </m:r>
                      <m:r>
                        <m:rPr>
                          <m:nor/>
                        </m:rPr>
                        <a:rPr lang="cs-CZ" sz="2400" dirty="0"/>
                        <m:t>n</m:t>
                      </m:r>
                      <m:r>
                        <m:rPr>
                          <m:nor/>
                        </m:rPr>
                        <a:rPr lang="cs-CZ" sz="2400" dirty="0"/>
                        <m:t>á</m:t>
                      </m:r>
                      <m:r>
                        <m:rPr>
                          <m:nor/>
                        </m:rPr>
                        <a:rPr lang="cs-CZ" sz="2400" dirty="0"/>
                        <m:t>boje</m:t>
                      </m:r>
                      <m:r>
                        <m:rPr>
                          <m:nor/>
                        </m:rPr>
                        <a:rPr lang="cs-CZ" sz="2400" dirty="0"/>
                        <m:t>. </m:t>
                      </m:r>
                    </m:oMath>
                  </m:oMathPara>
                </a14:m>
                <a:endParaRPr lang="cs-CZ" sz="2400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84784"/>
                <a:ext cx="5482952" cy="4525963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bdélník 3"/>
          <p:cNvSpPr/>
          <p:nvPr/>
        </p:nvSpPr>
        <p:spPr>
          <a:xfrm>
            <a:off x="0" y="4365104"/>
            <a:ext cx="9144000" cy="24928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Obdélník 4"/>
              <p:cNvSpPr/>
              <p:nvPr/>
            </p:nvSpPr>
            <p:spPr>
              <a:xfrm>
                <a:off x="5910760" y="1608269"/>
                <a:ext cx="3171245" cy="24164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i="1" smtClean="0">
                        <a:latin typeface="Cambria Math"/>
                      </a:rPr>
                      <m:t>𝑄</m:t>
                    </m:r>
                  </m:oMath>
                </a14:m>
                <a:r>
                  <a:rPr lang="cs-CZ" dirty="0" smtClean="0"/>
                  <a:t> - náboj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i="1">
                            <a:latin typeface="Cambria Math"/>
                          </a:rPr>
                          <m:t>𝑣</m:t>
                        </m:r>
                      </m:e>
                    </m:acc>
                  </m:oMath>
                </a14:m>
                <a:r>
                  <a:rPr lang="cs-CZ" dirty="0" smtClean="0"/>
                  <a:t> - rychlost náboje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i="1">
                            <a:latin typeface="Cambria Math"/>
                          </a:rPr>
                          <m:t>𝐵</m:t>
                        </m:r>
                      </m:e>
                    </m:acc>
                  </m:oMath>
                </a14:m>
                <a:r>
                  <a:rPr lang="cs-CZ" dirty="0" smtClean="0"/>
                  <a:t> - magnetická indukce </a:t>
                </a:r>
                <a:br>
                  <a:rPr lang="cs-CZ" dirty="0" smtClean="0"/>
                </a:br>
                <a:r>
                  <a:rPr lang="cs-CZ" dirty="0" smtClean="0"/>
                  <a:t>[</a:t>
                </a:r>
                <a:r>
                  <a:rPr lang="cs-CZ" i="1" dirty="0" smtClean="0"/>
                  <a:t>B</a:t>
                </a:r>
                <a:r>
                  <a:rPr lang="cs-CZ" dirty="0" smtClean="0"/>
                  <a:t>] - Tesla</a:t>
                </a:r>
              </a:p>
              <a:p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𝐼</m:t>
                    </m:r>
                  </m:oMath>
                </a14:m>
                <a:r>
                  <a:rPr lang="cs-CZ" dirty="0" smtClean="0"/>
                  <a:t> - proud procházející drátem</a:t>
                </a:r>
              </a:p>
              <a:p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𝑑</m:t>
                    </m:r>
                    <m:acc>
                      <m:accPr>
                        <m:chr m:val="⃗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cs-CZ" dirty="0" smtClean="0"/>
                  <a:t> - kousek drátu</a:t>
                </a:r>
              </a:p>
              <a:p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𝑑</m:t>
                    </m:r>
                    <m:acc>
                      <m:accPr>
                        <m:chr m:val="⃗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i="1">
                            <a:latin typeface="Cambria Math"/>
                          </a:rPr>
                          <m:t>𝐹</m:t>
                        </m:r>
                      </m:e>
                    </m:acc>
                  </m:oMath>
                </a14:m>
                <a:r>
                  <a:rPr lang="cs-CZ" dirty="0" smtClean="0"/>
                  <a:t> - síla působící na kousek drátu</a:t>
                </a:r>
              </a:p>
            </p:txBody>
          </p:sp>
        </mc:Choice>
        <mc:Fallback>
          <p:sp>
            <p:nvSpPr>
              <p:cNvPr id="5" name="Obdélní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0760" y="1608269"/>
                <a:ext cx="3171245" cy="2416495"/>
              </a:xfrm>
              <a:prstGeom prst="rect">
                <a:avLst/>
              </a:prstGeom>
              <a:blipFill>
                <a:blip r:embed="rId4"/>
                <a:stretch>
                  <a:fillRect l="-1731" t="-1515" b="-15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597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Rotující cívka v magnetickém poli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0" y="1124744"/>
                <a:ext cx="9144000" cy="4669979"/>
              </a:xfrm>
              <a:ln>
                <a:noFill/>
              </a:ln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dirty="0" smtClean="0"/>
                  <a:t>Tok závitem: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mtClean="0">
                        <a:latin typeface="Cambria Math"/>
                      </a:rPr>
                      <m:t>Φ</m:t>
                    </m:r>
                    <m:d>
                      <m:d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cs-CZ" b="0" i="0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cs-CZ" b="0" i="0" smtClean="0">
                        <a:latin typeface="Cambria Math"/>
                      </a:rPr>
                      <m:t>BS</m:t>
                    </m:r>
                    <m:func>
                      <m:func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cs-CZ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cs-CZ" b="0" i="1" smtClean="0">
                            <a:latin typeface="Cambria Math"/>
                          </a:rPr>
                          <m:t>(</m:t>
                        </m:r>
                        <m:r>
                          <a:rPr lang="cs-CZ" b="0" i="1" smtClean="0">
                            <a:latin typeface="Cambria Math"/>
                          </a:rPr>
                          <m:t>𝛼</m:t>
                        </m:r>
                        <m:d>
                          <m:d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cs-CZ" b="0" i="1" smtClean="0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endParaRPr lang="cs-CZ" dirty="0" smtClean="0"/>
              </a:p>
              <a:p>
                <a:pPr marL="0" indent="0">
                  <a:buNone/>
                </a:pPr>
                <a:r>
                  <a:rPr lang="cs-CZ" dirty="0" smtClean="0"/>
                  <a:t>Tok cívkou: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>
                        <a:latin typeface="Cambria Math"/>
                      </a:rPr>
                      <m:t>Φ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cs-CZ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cs-CZ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m:rPr>
                        <m:sty m:val="p"/>
                      </m:rPr>
                      <a:rPr lang="cs-CZ">
                        <a:latin typeface="Cambria Math"/>
                      </a:rPr>
                      <m:t>BS</m:t>
                    </m:r>
                    <m:func>
                      <m:func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cs-CZ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cs-CZ" i="1">
                            <a:latin typeface="Cambria Math"/>
                          </a:rPr>
                          <m:t>(</m:t>
                        </m:r>
                        <m:r>
                          <a:rPr lang="cs-CZ" i="1">
                            <a:latin typeface="Cambria Math"/>
                          </a:rPr>
                          <m:t>𝛼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cs-CZ" i="1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endParaRPr lang="cs-CZ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=−</m:t>
                      </m:r>
                      <m:r>
                        <a:rPr lang="cs-CZ" b="0" i="1" smtClean="0">
                          <a:latin typeface="Cambria Math"/>
                        </a:rPr>
                        <m:t>𝑁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cs-CZ">
                              <a:latin typeface="Cambria Math"/>
                            </a:rPr>
                            <m:t>Φ</m:t>
                          </m:r>
                        </m:num>
                        <m:den>
                          <m:r>
                            <a:rPr lang="cs-CZ" i="1">
                              <a:latin typeface="Cambria Math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cs-CZ" i="1" dirty="0" smtClean="0">
                  <a:latin typeface="Cambria Math"/>
                </a:endParaRPr>
              </a:p>
              <a:p>
                <a:pPr marL="0" indent="0">
                  <a:spcBef>
                    <a:spcPts val="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cs-CZ" b="0" i="1" smtClean="0">
                          <a:latin typeface="Cambria Math"/>
                        </a:rPr>
                        <m:t>𝑁𝐵𝑆</m:t>
                      </m:r>
                      <m:func>
                        <m:func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𝛼</m:t>
                              </m:r>
                              <m:d>
                                <m:dPr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  <m:r>
                            <a:rPr lang="cs-CZ" b="0" i="1" smtClean="0">
                              <a:latin typeface="Cambria Math"/>
                            </a:rPr>
                            <m:t>.</m:t>
                          </m:r>
                          <m:f>
                            <m:f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b="0" i="1" smtClean="0">
                                  <a:latin typeface="Cambria Math"/>
                                </a:rPr>
                                <m:t>𝑑</m:t>
                              </m:r>
                              <m:r>
                                <a:rPr lang="cs-CZ" b="0" i="1" smtClean="0">
                                  <a:latin typeface="Cambria Math"/>
                                </a:rPr>
                                <m:t>𝛼</m:t>
                              </m:r>
                              <m:d>
                                <m:dPr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</m:num>
                            <m:den>
                              <m:r>
                                <a:rPr lang="cs-CZ" b="0" i="1" smtClean="0">
                                  <a:latin typeface="Cambria Math"/>
                                </a:rPr>
                                <m:t>𝑑𝑡</m:t>
                              </m:r>
                            </m:den>
                          </m:f>
                          <m:r>
                            <a:rPr lang="cs-CZ" b="0" i="1" smtClean="0">
                              <a:latin typeface="Cambria Math"/>
                            </a:rPr>
                            <m:t>=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𝑁𝐵𝑆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𝜔</m:t>
                          </m:r>
                          <m:func>
                            <m:func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𝛼</m:t>
                              </m:r>
                            </m:e>
                          </m:func>
                        </m:e>
                      </m:func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cs-CZ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i="1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cs-CZ" sz="2800" i="1"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cs-CZ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cs-CZ" sz="2800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cs-CZ" sz="2800" i="1">
                          <a:latin typeface="Cambria Math"/>
                        </a:rPr>
                        <m:t>𝑁𝐵𝑆</m:t>
                      </m:r>
                      <m:r>
                        <a:rPr lang="cs-CZ" sz="2800" i="1">
                          <a:latin typeface="Cambria Math"/>
                        </a:rPr>
                        <m:t>𝜔</m:t>
                      </m:r>
                      <m:func>
                        <m:func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sz="280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cs-CZ" sz="2800" i="1">
                              <a:latin typeface="Cambria Math"/>
                            </a:rPr>
                            <m:t>𝛼</m:t>
                          </m:r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r>
                        <a:rPr lang="cs-CZ" sz="2800" i="1">
                          <a:latin typeface="Cambria Math"/>
                        </a:rPr>
                        <m:t>𝑁𝐵𝑆</m:t>
                      </m:r>
                      <m:r>
                        <a:rPr lang="cs-CZ" sz="2800" i="1">
                          <a:latin typeface="Cambria Math"/>
                        </a:rPr>
                        <m:t>𝜔</m:t>
                      </m:r>
                      <m:func>
                        <m:func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sz="280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𝜔</m:t>
                          </m:r>
                          <m:r>
                            <a:rPr lang="cs-CZ" sz="2800" b="0" i="1" smtClean="0">
                              <a:latin typeface="Cambria Math"/>
                            </a:rPr>
                            <m:t>𝑡</m:t>
                          </m:r>
                        </m:e>
                      </m:func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𝑚𝑎𝑥</m:t>
                          </m:r>
                        </m:sub>
                      </m:sSub>
                      <m:func>
                        <m:func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sz="280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cs-CZ" sz="2800" i="1">
                              <a:latin typeface="Cambria Math"/>
                            </a:rPr>
                            <m:t>𝜔</m:t>
                          </m:r>
                          <m:r>
                            <a:rPr lang="cs-CZ" sz="2800" i="1">
                              <a:latin typeface="Cambria Math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cs-CZ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cs-CZ" sz="2400" i="1">
                            <a:latin typeface="Cambria Math"/>
                          </a:rPr>
                          <m:t>𝑒</m:t>
                        </m:r>
                      </m:sub>
                    </m:sSub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cs-CZ" sz="2400" dirty="0" smtClean="0"/>
                  <a:t> - střídavé napětí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cs-CZ" sz="2400" i="1">
                            <a:latin typeface="Cambria Math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cs-CZ" sz="2400" dirty="0" smtClean="0"/>
                  <a:t> - amplituda napětí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124744"/>
                <a:ext cx="9144000" cy="4669979"/>
              </a:xfrm>
              <a:blipFill>
                <a:blip r:embed="rId3"/>
                <a:stretch>
                  <a:fillRect l="-1667" t="-15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bdélník 3"/>
          <p:cNvSpPr/>
          <p:nvPr/>
        </p:nvSpPr>
        <p:spPr>
          <a:xfrm>
            <a:off x="0" y="5445224"/>
            <a:ext cx="9144000" cy="141277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délník 4"/>
              <p:cNvSpPr/>
              <p:nvPr/>
            </p:nvSpPr>
            <p:spPr>
              <a:xfrm>
                <a:off x="6444208" y="1124744"/>
                <a:ext cx="2602251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dirty="0" smtClean="0"/>
                  <a:t>Cívka se točí rovnoměrně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/>
                        </a:rPr>
                        <m:t>𝛼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</a:rPr>
                        <m:t>𝜔</m:t>
                      </m:r>
                      <m:r>
                        <a:rPr lang="cs-CZ" b="0" i="1" smtClean="0">
                          <a:latin typeface="Cambria Math"/>
                        </a:rPr>
                        <m:t>.</m:t>
                      </m:r>
                      <m:r>
                        <a:rPr lang="cs-CZ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cs-CZ" dirty="0" smtClean="0"/>
              </a:p>
              <a:p>
                <a:r>
                  <a:rPr lang="cs-CZ" dirty="0" smtClean="0"/>
                  <a:t>Cívka má </a:t>
                </a:r>
                <a:r>
                  <a:rPr lang="cs-CZ" i="1" dirty="0" smtClean="0"/>
                  <a:t>N závitů</a:t>
                </a:r>
                <a:endParaRPr lang="cs-CZ" i="1" dirty="0"/>
              </a:p>
            </p:txBody>
          </p:sp>
        </mc:Choice>
        <mc:Fallback xmlns="">
          <p:sp>
            <p:nvSpPr>
              <p:cNvPr id="5" name="Obdélní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1124744"/>
                <a:ext cx="2602251" cy="923330"/>
              </a:xfrm>
              <a:prstGeom prst="rect">
                <a:avLst/>
              </a:prstGeom>
              <a:blipFill>
                <a:blip r:embed="rId4"/>
                <a:stretch>
                  <a:fillRect l="-1874" t="-3974" r="-1171" b="-993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891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Střídavý proud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052736"/>
                <a:ext cx="8712968" cy="4525963"/>
              </a:xfrm>
              <a:ln>
                <a:noFill/>
              </a:ln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</a:rPr>
                        <m:t>𝑢</m:t>
                      </m:r>
                      <m:r>
                        <a:rPr lang="cs-CZ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𝑚𝑎𝑥</m:t>
                          </m:r>
                        </m:sub>
                      </m:sSub>
                      <m:func>
                        <m:func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cs-CZ" i="1">
                              <a:latin typeface="Cambria Math"/>
                            </a:rPr>
                            <m:t>𝜔</m:t>
                          </m:r>
                          <m:r>
                            <a:rPr lang="cs-CZ" i="1">
                              <a:latin typeface="Cambria Math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cs-CZ" dirty="0" smtClean="0"/>
              </a:p>
              <a:p>
                <a:pPr marL="0" indent="0">
                  <a:spcAft>
                    <a:spcPts val="1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𝑖</m:t>
                      </m:r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</a:rPr>
                                <m:t>𝑚𝑎𝑥</m:t>
                              </m:r>
                            </m:sub>
                          </m:sSub>
                        </m:num>
                        <m:den>
                          <m:r>
                            <a:rPr lang="cs-CZ" b="0" i="1" smtClean="0">
                              <a:latin typeface="Cambria Math"/>
                            </a:rPr>
                            <m:t>𝑅</m:t>
                          </m:r>
                        </m:den>
                      </m:f>
                      <m:func>
                        <m:func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cs-CZ" i="1">
                              <a:latin typeface="Cambria Math"/>
                            </a:rPr>
                            <m:t>𝜔</m:t>
                          </m:r>
                          <m:r>
                            <a:rPr lang="cs-CZ" i="1">
                              <a:latin typeface="Cambria Math"/>
                            </a:rPr>
                            <m:t>𝑡</m:t>
                          </m:r>
                        </m:e>
                      </m:func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𝑚𝑎𝑥</m:t>
                          </m:r>
                        </m:sub>
                      </m:sSub>
                      <m:func>
                        <m:func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cs-CZ" i="1">
                              <a:latin typeface="Cambria Math"/>
                            </a:rPr>
                            <m:t>𝜔</m:t>
                          </m:r>
                          <m:r>
                            <a:rPr lang="cs-CZ" i="1">
                              <a:latin typeface="Cambria Math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</a:rPr>
                        <m:t>𝑢</m:t>
                      </m:r>
                      <m:r>
                        <a:rPr lang="cs-CZ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𝑚𝑎𝑥</m:t>
                          </m:r>
                        </m:sub>
                      </m:sSub>
                      <m:func>
                        <m:func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cs-CZ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𝜔</m:t>
                              </m:r>
                              <m:r>
                                <a:rPr lang="cs-CZ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cs-CZ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cs-CZ" i="1">
                                  <a:latin typeface="Cambria Math"/>
                                </a:rPr>
                                <m:t>𝜑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cs-CZ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</a:rPr>
                        <m:t>𝑖</m:t>
                      </m:r>
                      <m:r>
                        <a:rPr lang="cs-CZ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𝑚𝑎𝑥</m:t>
                          </m:r>
                        </m:sub>
                      </m:sSub>
                      <m:func>
                        <m:func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cs-CZ" i="1">
                              <a:latin typeface="Cambria Math"/>
                            </a:rPr>
                            <m:t>𝜔</m:t>
                          </m:r>
                          <m:r>
                            <a:rPr lang="cs-CZ" i="1">
                              <a:latin typeface="Cambria Math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cs-CZ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sz="1800" i="1">
                        <a:latin typeface="Cambria Math"/>
                      </a:rPr>
                      <m:t>𝜑</m:t>
                    </m:r>
                  </m:oMath>
                </a14:m>
                <a:r>
                  <a:rPr lang="cs-CZ" sz="1800" dirty="0" smtClean="0"/>
                  <a:t> – fázový posuv; když je proud nejvyšší, nemusí být napětí nejvyšší (</a:t>
                </a:r>
                <a14:m>
                  <m:oMath xmlns:m="http://schemas.openxmlformats.org/officeDocument/2006/math">
                    <m:r>
                      <a:rPr lang="cs-CZ" sz="1800" i="1">
                        <a:latin typeface="Cambria Math"/>
                      </a:rPr>
                      <m:t>𝜑</m:t>
                    </m:r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cs-CZ" sz="1800" dirty="0" smtClean="0"/>
                  <a:t>)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052736"/>
                <a:ext cx="8712968" cy="4525963"/>
              </a:xfr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bdélník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52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Efektivní hodnota střídavého proudu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215516" y="908720"/>
                <a:ext cx="8712968" cy="4525963"/>
              </a:xfrm>
              <a:ln>
                <a:noFill/>
              </a:ln>
            </p:spPr>
            <p:txBody>
              <a:bodyPr>
                <a:normAutofit/>
              </a:bodyPr>
              <a:lstStyle/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>
                          <a:latin typeface="Cambria Math"/>
                        </a:rPr>
                        <m:t>𝑊</m:t>
                      </m:r>
                      <m:r>
                        <a:rPr lang="cs-CZ" sz="2400" i="1">
                          <a:latin typeface="Cambria Math"/>
                        </a:rPr>
                        <m:t> =</m:t>
                      </m:r>
                      <m:r>
                        <a:rPr lang="cs-CZ" sz="2400" b="0" i="1" smtClean="0">
                          <a:latin typeface="Cambria Math"/>
                        </a:rPr>
                        <m:t>𝑅</m:t>
                      </m:r>
                      <m:sSup>
                        <m:sSup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𝐼</m:t>
                          </m:r>
                        </m:e>
                        <m:sup>
                          <m:r>
                            <a:rPr lang="cs-CZ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cs-CZ" sz="2400" b="0" i="1" smtClean="0">
                          <a:latin typeface="Cambria Math"/>
                        </a:rPr>
                        <m:t>𝑇</m:t>
                      </m:r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  <m:r>
                        <a:rPr lang="cs-CZ" sz="2400" b="0" i="1" smtClean="0">
                          <a:latin typeface="Cambria Math"/>
                        </a:rPr>
                        <m:t>𝑅</m:t>
                      </m:r>
                      <m:nary>
                        <m:nary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sz="24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cs-CZ" sz="2400" b="0" i="1" smtClean="0">
                              <a:latin typeface="Cambria Math"/>
                            </a:rPr>
                            <m:t>𝑇</m:t>
                          </m:r>
                        </m:sup>
                        <m:e>
                          <m:sSup>
                            <m:sSup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400" b="0" i="1" smtClean="0">
                                  <a:latin typeface="Cambria Math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cs-CZ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sz="2400" b="0" i="1" smtClean="0">
                              <a:latin typeface="Cambria Math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cs-CZ" sz="2400" b="0" i="1" dirty="0" smtClean="0">
                  <a:latin typeface="Cambria Math"/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400" i="1">
                              <a:latin typeface="Cambria Math"/>
                            </a:rPr>
                            <m:t>𝐼</m:t>
                          </m:r>
                        </m:e>
                        <m:sup>
                          <m:r>
                            <a:rPr lang="cs-CZ" sz="24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sz="2400" i="1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cs-CZ" sz="2400" i="1">
                                  <a:latin typeface="Cambria Math"/>
                                </a:rPr>
                                <m:t>𝑚𝑎𝑥</m:t>
                              </m:r>
                            </m:sub>
                            <m:sup>
                              <m:r>
                                <a:rPr lang="cs-CZ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cs-CZ" sz="2400" i="1">
                              <a:latin typeface="Cambria Math"/>
                            </a:rPr>
                            <m:t>𝑇</m:t>
                          </m:r>
                        </m:den>
                      </m:f>
                      <m:nary>
                        <m:nary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sz="2400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cs-CZ" sz="2400" i="1">
                              <a:latin typeface="Cambria Math"/>
                            </a:rPr>
                            <m:t>𝑇</m:t>
                          </m:r>
                        </m:sup>
                        <m:e>
                          <m:func>
                            <m:funcPr>
                              <m:ctrlPr>
                                <a:rPr lang="cs-CZ" sz="240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cs-CZ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2400" i="0" smtClean="0">
                                      <a:latin typeface="Cambria Math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cs-CZ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cs-CZ" sz="2400" b="0" i="1" smtClean="0">
                                  <a:latin typeface="Cambria Math"/>
                                </a:rPr>
                                <m:t>𝜔</m:t>
                              </m:r>
                              <m:r>
                                <a:rPr lang="cs-CZ" sz="2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func>
                          <m:r>
                            <a:rPr lang="cs-CZ" sz="2400" i="1">
                              <a:latin typeface="Cambria Math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cs-CZ" sz="2400" dirty="0" smtClean="0"/>
              </a:p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400" i="1">
                              <a:latin typeface="Cambria Math"/>
                            </a:rPr>
                            <m:t>𝐼</m:t>
                          </m:r>
                        </m:e>
                        <m:sup>
                          <m:r>
                            <a:rPr lang="cs-CZ" sz="24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cs-CZ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sz="2400" i="1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cs-CZ" sz="2400" i="1">
                                  <a:latin typeface="Cambria Math"/>
                                </a:rPr>
                                <m:t>𝑚𝑎𝑥</m:t>
                              </m:r>
                            </m:sub>
                            <m:sup>
                              <m:r>
                                <a:rPr lang="cs-CZ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cs-CZ" dirty="0" smtClean="0"/>
              </a:p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cs-CZ" b="0" dirty="0" smtClean="0"/>
                  <a:t>	</a:t>
                </a:r>
                <a:r>
                  <a:rPr lang="cs-CZ" sz="3600" b="0" dirty="0" smtClean="0"/>
                  <a:t>	</a:t>
                </a:r>
                <a14:m>
                  <m:oMath xmlns:m="http://schemas.openxmlformats.org/officeDocument/2006/math">
                    <m:r>
                      <a:rPr lang="cs-CZ" sz="3600" b="0" i="1" smtClean="0">
                        <a:latin typeface="Cambria Math"/>
                      </a:rPr>
                      <m:t>𝐼</m:t>
                    </m:r>
                    <m:r>
                      <a:rPr lang="cs-CZ" sz="36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3600" b="0" i="1" smtClean="0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cs-CZ" sz="3600" b="0" i="1" smtClean="0">
                                <a:latin typeface="Cambria Math"/>
                              </a:rPr>
                              <m:t>𝑚𝑎𝑥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cs-CZ" sz="36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sz="3600" b="0" i="1" smtClean="0">
                                <a:latin typeface="Cambria Math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cs-CZ" sz="3600" dirty="0" smtClean="0"/>
                  <a:t> 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z="3600" b="0" i="0" smtClean="0">
                        <a:latin typeface="Cambria Math"/>
                      </a:rPr>
                      <m:t>U</m:t>
                    </m:r>
                    <m:r>
                      <a:rPr lang="cs-CZ" sz="36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3600" b="0" i="1" smtClean="0">
                                <a:latin typeface="Cambria Math"/>
                              </a:rPr>
                              <m:t>𝑈</m:t>
                            </m:r>
                          </m:e>
                          <m:sub>
                            <m:r>
                              <a:rPr lang="cs-CZ" sz="3600" b="0" i="1" smtClean="0">
                                <a:latin typeface="Cambria Math"/>
                              </a:rPr>
                              <m:t>𝑚𝑎𝑥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cs-CZ" sz="36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sz="3600" i="1">
                                <a:latin typeface="Cambria Math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cs-CZ" sz="3600" dirty="0"/>
                  <a:t> </a:t>
                </a:r>
              </a:p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endParaRPr lang="cs-CZ" dirty="0" smtClean="0"/>
              </a:p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endParaRPr lang="cs-CZ" dirty="0" smtClean="0"/>
              </a:p>
              <a:p>
                <a:pPr marL="0" indent="0">
                  <a:spcAft>
                    <a:spcPts val="1800"/>
                  </a:spcAft>
                  <a:buNone/>
                </a:pPr>
                <a:endParaRPr lang="cs-CZ" dirty="0" smtClean="0"/>
              </a:p>
              <a:p>
                <a:pPr marL="0" indent="0">
                  <a:buNone/>
                </a:pPr>
                <a:endParaRPr lang="cs-CZ" dirty="0" smtClean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516" y="908720"/>
                <a:ext cx="8712968" cy="4525963"/>
              </a:xfr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bdélník 3"/>
          <p:cNvSpPr/>
          <p:nvPr/>
        </p:nvSpPr>
        <p:spPr>
          <a:xfrm>
            <a:off x="0" y="4869160"/>
            <a:ext cx="9144000" cy="19888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délník 4"/>
              <p:cNvSpPr/>
              <p:nvPr/>
            </p:nvSpPr>
            <p:spPr>
              <a:xfrm>
                <a:off x="107505" y="1258352"/>
                <a:ext cx="2736304" cy="25853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𝑊</m:t>
                    </m:r>
                  </m:oMath>
                </a14:m>
                <a:r>
                  <a:rPr lang="cs-CZ" dirty="0" smtClean="0"/>
                  <a:t> – práce, kterou vykoná proud za jednu periodu </a:t>
                </a:r>
                <a:r>
                  <a:rPr lang="cs-CZ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T, </a:t>
                </a:r>
                <a:r>
                  <a:rPr lang="cs-CZ" dirty="0" smtClean="0"/>
                  <a:t>při průchodu spotřebičem o odporu </a:t>
                </a:r>
                <a:r>
                  <a:rPr lang="cs-CZ" i="1" dirty="0" smtClean="0"/>
                  <a:t>R</a:t>
                </a:r>
              </a:p>
              <a:p>
                <a:endParaRPr lang="cs-CZ" i="1" dirty="0" smtClean="0"/>
              </a:p>
              <a:p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𝐼</m:t>
                    </m:r>
                  </m:oMath>
                </a14:m>
                <a:r>
                  <a:rPr lang="cs-CZ" i="1" dirty="0" smtClean="0"/>
                  <a:t> – </a:t>
                </a:r>
                <a:r>
                  <a:rPr lang="cs-CZ" dirty="0" smtClean="0"/>
                  <a:t>efektivní hodnota střídavého proudu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>
                        <a:latin typeface="Cambria Math"/>
                      </a:rPr>
                      <m:t>U</m:t>
                    </m:r>
                  </m:oMath>
                </a14:m>
                <a:r>
                  <a:rPr lang="cs-CZ" i="1" dirty="0" smtClean="0"/>
                  <a:t> – </a:t>
                </a:r>
                <a:r>
                  <a:rPr lang="cs-CZ" dirty="0" smtClean="0"/>
                  <a:t>efektivní hodnota střídavého napětí (230 V)</a:t>
                </a:r>
              </a:p>
            </p:txBody>
          </p:sp>
        </mc:Choice>
        <mc:Fallback xmlns="">
          <p:sp>
            <p:nvSpPr>
              <p:cNvPr id="5" name="Obdélní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5" y="1258352"/>
                <a:ext cx="2736304" cy="2585323"/>
              </a:xfrm>
              <a:prstGeom prst="rect">
                <a:avLst/>
              </a:prstGeom>
              <a:blipFill>
                <a:blip r:embed="rId4"/>
                <a:stretch>
                  <a:fillRect l="-2004" t="-1176" b="-258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délník 5"/>
              <p:cNvSpPr/>
              <p:nvPr/>
            </p:nvSpPr>
            <p:spPr>
              <a:xfrm>
                <a:off x="6876256" y="1073686"/>
                <a:ext cx="2035685" cy="15462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/>
                        </a:rPr>
                        <m:t>𝑖</m:t>
                      </m:r>
                      <m:r>
                        <a:rPr lang="cs-CZ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𝑚𝑎𝑥</m:t>
                          </m:r>
                        </m:sub>
                      </m:sSub>
                      <m:func>
                        <m:func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cs-CZ" i="1">
                              <a:latin typeface="Cambria Math"/>
                            </a:rPr>
                            <m:t>𝜔</m:t>
                          </m:r>
                          <m:r>
                            <a:rPr lang="cs-CZ" i="1">
                              <a:latin typeface="Cambria Math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cs-CZ" dirty="0" smtClean="0"/>
              </a:p>
              <a:p>
                <a:endParaRPr lang="cs-CZ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</a:rPr>
                        <m:t>𝜔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cs-CZ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cs-CZ" i="1">
                              <a:latin typeface="Cambria Math"/>
                            </a:rPr>
                            <m:t>𝑇</m:t>
                          </m:r>
                        </m:sup>
                        <m:e>
                          <m:func>
                            <m:func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>
                                      <a:latin typeface="Cambria Math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cs-CZ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𝜔</m:t>
                              </m:r>
                              <m:r>
                                <a:rPr lang="cs-CZ" i="1">
                                  <a:latin typeface="Cambria Math"/>
                                </a:rPr>
                                <m:t>𝑡</m:t>
                              </m:r>
                            </m:e>
                          </m:func>
                          <m:r>
                            <a:rPr lang="cs-CZ" i="1">
                              <a:latin typeface="Cambria Math"/>
                            </a:rPr>
                            <m:t>𝑑𝑡</m:t>
                          </m:r>
                        </m:e>
                      </m:nary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6" name="Obdélní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56" y="1073686"/>
                <a:ext cx="2035685" cy="154625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808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435280" cy="936104"/>
          </a:xfrm>
        </p:spPr>
        <p:txBody>
          <a:bodyPr>
            <a:normAutofit/>
          </a:bodyPr>
          <a:lstStyle/>
          <a:p>
            <a:r>
              <a:rPr lang="cs-CZ" dirty="0" smtClean="0"/>
              <a:t>Elektrický generátor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0" y="5157192"/>
            <a:ext cx="9144000" cy="17008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pic>
        <p:nvPicPr>
          <p:cNvPr id="2050" name="Picture 2" descr="http://fyzika.jreichl.com/data_multimedia/%5b+%5dELEKTRINA_A_MAGNETISMUS/generator_stridaveho_proudu/model_elektrarny/generator_0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068" y="2898024"/>
            <a:ext cx="4287412" cy="216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83568" y="1052736"/>
            <a:ext cx="76328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Zařízení, které přeměňuje mechanickou práci na elektrickou energii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Otáčivý permanentní magnet (rotor) vytváří mezi nehybnými cívkami (stator) proměnlivé magnetické pole (v principu lze i točící cívka mezi magnety).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Na základě Faradayova zákona elektromagnetické indukce vzniká elektrické napětí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Elektrárna: rotace turbíny (vodní, parní) </a:t>
            </a:r>
            <a:r>
              <a:rPr lang="cs-CZ" dirty="0" smtClean="0">
                <a:sym typeface="Wingdings" panose="05000000000000000000" pitchFamily="2" charset="2"/>
              </a:rPr>
              <a:t> otáčení magnetu v generátoru  elektrická energie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ym typeface="Wingdings" panose="05000000000000000000" pitchFamily="2" charset="2"/>
              </a:rPr>
              <a:t>Jednofázový či </a:t>
            </a:r>
            <a:r>
              <a:rPr lang="cs-CZ" dirty="0">
                <a:sym typeface="Wingdings" panose="05000000000000000000" pitchFamily="2" charset="2"/>
              </a:rPr>
              <a:t>v</a:t>
            </a:r>
            <a:r>
              <a:rPr lang="cs-CZ" dirty="0" smtClean="0">
                <a:sym typeface="Wingdings" panose="05000000000000000000" pitchFamily="2" charset="2"/>
              </a:rPr>
              <a:t>ícefázový proud </a:t>
            </a:r>
            <a:br>
              <a:rPr lang="cs-CZ" dirty="0" smtClean="0">
                <a:sym typeface="Wingdings" panose="05000000000000000000" pitchFamily="2" charset="2"/>
              </a:rPr>
            </a:br>
            <a:r>
              <a:rPr lang="cs-CZ" dirty="0" smtClean="0">
                <a:sym typeface="Wingdings" panose="05000000000000000000" pitchFamily="2" charset="2"/>
              </a:rPr>
              <a:t>(dle geometrie cívek)</a:t>
            </a:r>
            <a:endParaRPr lang="cs-CZ" dirty="0" smtClean="0"/>
          </a:p>
        </p:txBody>
      </p:sp>
      <p:sp>
        <p:nvSpPr>
          <p:cNvPr id="6" name="Obdélník 5"/>
          <p:cNvSpPr/>
          <p:nvPr/>
        </p:nvSpPr>
        <p:spPr>
          <a:xfrm>
            <a:off x="683568" y="3846636"/>
            <a:ext cx="30963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Alternátor</a:t>
            </a:r>
            <a:r>
              <a:rPr lang="cs-CZ" dirty="0"/>
              <a:t> – vyrábí střídavé napětí (a střídavý proud)</a:t>
            </a:r>
          </a:p>
          <a:p>
            <a:r>
              <a:rPr lang="cs-CZ" b="1" dirty="0"/>
              <a:t>Dynamo</a:t>
            </a:r>
            <a:r>
              <a:rPr lang="cs-CZ" dirty="0"/>
              <a:t> – vyrábí stejnosměrný proud (téměř se nepoužívá)</a:t>
            </a:r>
          </a:p>
        </p:txBody>
      </p:sp>
    </p:spTree>
    <p:extLst>
      <p:ext uri="{BB962C8B-B14F-4D97-AF65-F5344CB8AC3E}">
        <p14:creationId xmlns:p14="http://schemas.microsoft.com/office/powerpoint/2010/main" val="140467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435280" cy="936104"/>
          </a:xfrm>
        </p:spPr>
        <p:txBody>
          <a:bodyPr>
            <a:normAutofit/>
          </a:bodyPr>
          <a:lstStyle/>
          <a:p>
            <a:r>
              <a:rPr lang="cs-CZ" dirty="0" smtClean="0"/>
              <a:t>Elektromotor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0" y="5157192"/>
            <a:ext cx="9144000" cy="17008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83568" y="1052736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Zařízení, které přeměňuje elektrickou energii na mechanickou práci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Průchod střídavého napětí cívkami vytváří proměnlivé magnetické pole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Proměnlivé magnetické pole roztočí permanentní magnet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Asynchronní motor – lze měnit otáčky (většina motorů)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Synchronní motor – rychlost otáček je v pevném poměru k frekvenci proudu 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Mnoho (hl. synchronních) elektromotorů lze použít i jako generátor proudu</a:t>
            </a:r>
          </a:p>
        </p:txBody>
      </p:sp>
      <p:pic>
        <p:nvPicPr>
          <p:cNvPr id="1026" name="Picture 2" descr="https://upload.wikimedia.org/wikipedia/commons/thumb/3/3a/Silniki_by_Zureks.jpg/350px-Silniki_by_Zurek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034" y="2924944"/>
            <a:ext cx="333375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683568" y="3063651"/>
            <a:ext cx="40324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Rychlost otáčení vs. zatížení (elektromobil nebude mít převodovku</a:t>
            </a:r>
            <a:r>
              <a:rPr lang="cs-CZ" dirty="0" smtClean="0"/>
              <a:t>)</a:t>
            </a:r>
            <a:br>
              <a:rPr lang="cs-CZ" dirty="0" smtClean="0"/>
            </a:b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Jak fungují Dlouhé Stráně? </a:t>
            </a:r>
          </a:p>
        </p:txBody>
      </p:sp>
    </p:spTree>
    <p:extLst>
      <p:ext uri="{BB962C8B-B14F-4D97-AF65-F5344CB8AC3E}">
        <p14:creationId xmlns:p14="http://schemas.microsoft.com/office/powerpoint/2010/main" val="116310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4906888" cy="1152128"/>
          </a:xfrm>
        </p:spPr>
        <p:txBody>
          <a:bodyPr>
            <a:normAutofit/>
          </a:bodyPr>
          <a:lstStyle/>
          <a:p>
            <a:r>
              <a:rPr lang="cs-CZ" dirty="0" smtClean="0"/>
              <a:t>Transformátor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215516" y="1207293"/>
                <a:ext cx="5230870" cy="4525963"/>
              </a:xfrm>
              <a:ln>
                <a:noFill/>
              </a:ln>
            </p:spPr>
            <p:txBody>
              <a:bodyPr>
                <a:normAutofit/>
              </a:bodyPr>
              <a:lstStyle/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cs-CZ" sz="2000" dirty="0" smtClean="0"/>
                  <a:t>Zařízení, které transformuje napětí.</a:t>
                </a:r>
              </a:p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cs-CZ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i="1">
                              <a:latin typeface="Cambria Math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cs-CZ" sz="2400">
                              <a:latin typeface="Cambria Math"/>
                            </a:rPr>
                            <m:t>Φ</m:t>
                          </m:r>
                        </m:num>
                        <m:den>
                          <m:r>
                            <a:rPr lang="cs-CZ" sz="2400" i="1">
                              <a:latin typeface="Cambria Math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cs-CZ" sz="240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sz="2400" i="1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i="1">
                              <a:latin typeface="Cambria Math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cs-CZ" sz="2400">
                              <a:latin typeface="Cambria Math"/>
                            </a:rPr>
                            <m:t>Φ</m:t>
                          </m:r>
                        </m:num>
                        <m:den>
                          <m:r>
                            <a:rPr lang="cs-CZ" sz="2400" i="1">
                              <a:latin typeface="Cambria Math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cs-CZ" sz="240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b="0" i="1" smtClean="0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cs-CZ" sz="2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b="0" i="1" smtClean="0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cs-CZ" sz="2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cs-CZ" sz="2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cs-CZ" sz="2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sz="2400" dirty="0"/>
              </a:p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endParaRPr lang="cs-CZ" sz="2400" dirty="0" smtClean="0"/>
              </a:p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endParaRPr lang="cs-CZ" sz="2400" dirty="0" smtClean="0"/>
              </a:p>
              <a:p>
                <a:pPr marL="0" indent="0">
                  <a:spcAft>
                    <a:spcPts val="1800"/>
                  </a:spcAft>
                  <a:buNone/>
                </a:pPr>
                <a:endParaRPr lang="cs-CZ" sz="2400" dirty="0" smtClean="0"/>
              </a:p>
              <a:p>
                <a:pPr marL="0" indent="0">
                  <a:buNone/>
                </a:pPr>
                <a:endParaRPr lang="cs-CZ" sz="2400" dirty="0" smtClean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516" y="1207293"/>
                <a:ext cx="5230870" cy="4525963"/>
              </a:xfrm>
              <a:blipFill>
                <a:blip r:embed="rId3"/>
                <a:stretch>
                  <a:fillRect l="-1166" t="-67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bdélník 3"/>
          <p:cNvSpPr/>
          <p:nvPr/>
        </p:nvSpPr>
        <p:spPr>
          <a:xfrm>
            <a:off x="0" y="4437112"/>
            <a:ext cx="9144000" cy="242088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pic>
        <p:nvPicPr>
          <p:cNvPr id="1026" name="Picture 2" descr="http://www.cez.cz/edee/content/microsites/elektrina/anim/trafo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236" y="1940313"/>
            <a:ext cx="4193244" cy="2424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délník 4"/>
              <p:cNvSpPr/>
              <p:nvPr/>
            </p:nvSpPr>
            <p:spPr>
              <a:xfrm>
                <a:off x="6156176" y="821226"/>
                <a:ext cx="1633589" cy="8305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i="1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cs-CZ" sz="2000" i="1"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cs-CZ" sz="2000" i="1">
                          <a:latin typeface="Cambria Math"/>
                        </a:rPr>
                        <m:t>=−</m:t>
                      </m:r>
                      <m:r>
                        <a:rPr lang="cs-CZ" sz="2000" i="1">
                          <a:latin typeface="Cambria Math"/>
                        </a:rPr>
                        <m:t>𝑁</m:t>
                      </m:r>
                      <m:f>
                        <m:f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i="1">
                              <a:latin typeface="Cambria Math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cs-CZ" sz="2000">
                              <a:latin typeface="Cambria Math"/>
                            </a:rPr>
                            <m:t>Φ</m:t>
                          </m:r>
                        </m:num>
                        <m:den>
                          <m:r>
                            <a:rPr lang="cs-CZ" sz="2000" i="1">
                              <a:latin typeface="Cambria Math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cs-CZ" sz="20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Obdélní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821226"/>
                <a:ext cx="1633589" cy="8305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578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OPTIKA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5516" y="1207293"/>
            <a:ext cx="8712968" cy="5390059"/>
          </a:xfrm>
          <a:ln>
            <a:noFill/>
          </a:ln>
        </p:spPr>
        <p:txBody>
          <a:bodyPr>
            <a:normAutofit fontScale="70000" lnSpcReduction="20000"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3600" dirty="0" smtClean="0"/>
              <a:t>Co to je světlo?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3600" u="sng" dirty="0" smtClean="0"/>
              <a:t>Newton</a:t>
            </a:r>
            <a:r>
              <a:rPr lang="cs-CZ" sz="3600" dirty="0" smtClean="0"/>
              <a:t> (17. století): částice, protože se šíří rovnoměrně, a odráží se a láme (</a:t>
            </a:r>
            <a:r>
              <a:rPr lang="cs-CZ" sz="3600" dirty="0" smtClean="0">
                <a:sym typeface="Wingdings" panose="05000000000000000000" pitchFamily="2" charset="2"/>
              </a:rPr>
              <a:t> </a:t>
            </a:r>
            <a:r>
              <a:rPr lang="cs-CZ" sz="3600" b="1" dirty="0" smtClean="0">
                <a:sym typeface="Wingdings" panose="05000000000000000000" pitchFamily="2" charset="2"/>
              </a:rPr>
              <a:t>geometrická optika</a:t>
            </a:r>
            <a:r>
              <a:rPr lang="cs-CZ" sz="3600" dirty="0" smtClean="0">
                <a:sym typeface="Wingdings" panose="05000000000000000000" pitchFamily="2" charset="2"/>
              </a:rPr>
              <a:t>)</a:t>
            </a:r>
            <a:endParaRPr lang="cs-CZ" sz="3600" dirty="0" smtClean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3600" u="sng" dirty="0" err="1" smtClean="0"/>
              <a:t>Huygens</a:t>
            </a:r>
            <a:r>
              <a:rPr lang="cs-CZ" sz="3600" u="sng" dirty="0" smtClean="0"/>
              <a:t>, </a:t>
            </a:r>
            <a:r>
              <a:rPr lang="cs-CZ" sz="3600" u="sng" dirty="0" err="1" smtClean="0"/>
              <a:t>Young</a:t>
            </a:r>
            <a:r>
              <a:rPr lang="cs-CZ" sz="3600" dirty="0" smtClean="0"/>
              <a:t> (17. až 19. století): vlna, protože se ohýbá (</a:t>
            </a:r>
            <a:r>
              <a:rPr lang="cs-CZ" sz="3600" b="1" dirty="0" smtClean="0"/>
              <a:t>difrakce</a:t>
            </a:r>
            <a:r>
              <a:rPr lang="cs-CZ" sz="3600" dirty="0" smtClean="0"/>
              <a:t>), </a:t>
            </a:r>
            <a:r>
              <a:rPr lang="cs-CZ" sz="3600" b="1" dirty="0" smtClean="0"/>
              <a:t>interferuje</a:t>
            </a:r>
            <a:r>
              <a:rPr lang="cs-CZ" sz="3600" dirty="0" smtClean="0"/>
              <a:t> a </a:t>
            </a:r>
            <a:r>
              <a:rPr lang="cs-CZ" sz="3600" b="1" dirty="0" smtClean="0"/>
              <a:t>polarizuje</a:t>
            </a:r>
            <a:r>
              <a:rPr lang="cs-CZ" sz="3600" dirty="0" smtClean="0"/>
              <a:t>; je to vlna v nehybném éteru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3600" u="sng" dirty="0" smtClean="0"/>
              <a:t>Maxwell </a:t>
            </a:r>
            <a:r>
              <a:rPr lang="cs-CZ" sz="3600" dirty="0" smtClean="0"/>
              <a:t>(1865):  (příčná) elektromagnetická vlna, protože plyne z mých rovnic (</a:t>
            </a:r>
            <a:r>
              <a:rPr lang="cs-CZ" sz="3600" b="1" dirty="0" smtClean="0"/>
              <a:t>světlo je elektromagnetické záření</a:t>
            </a:r>
            <a:r>
              <a:rPr lang="cs-CZ" sz="3600" dirty="0" smtClean="0"/>
              <a:t>).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3600" u="sng" dirty="0" smtClean="0"/>
              <a:t>Planck, </a:t>
            </a:r>
            <a:r>
              <a:rPr lang="cs-CZ" sz="3600" u="sng" dirty="0" err="1" smtClean="0"/>
              <a:t>Wien</a:t>
            </a:r>
            <a:r>
              <a:rPr lang="cs-CZ" sz="3600" u="sng" dirty="0" smtClean="0"/>
              <a:t>, Einstein</a:t>
            </a:r>
            <a:r>
              <a:rPr lang="cs-CZ" sz="3600" dirty="0" smtClean="0"/>
              <a:t> (konec 19. století, zač. 20.století): uspořádaný pohyb částic, které se tváří jako vlna. Částice se jmenují fotony a jejich energie závisí na frekvenci světelné vlny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3600" u="sng" dirty="0" err="1" smtClean="0"/>
              <a:t>DeBroglie</a:t>
            </a:r>
            <a:r>
              <a:rPr lang="cs-CZ" sz="3600" u="sng" dirty="0" smtClean="0"/>
              <a:t> </a:t>
            </a:r>
            <a:r>
              <a:rPr lang="cs-CZ" sz="3600" dirty="0" smtClean="0"/>
              <a:t>(zač. 20.století): každá částice se někdy chová jako vlna: </a:t>
            </a:r>
            <a:r>
              <a:rPr lang="cs-CZ" sz="3600" b="1" dirty="0" smtClean="0"/>
              <a:t>vlnově-korpuskulární dualismus</a:t>
            </a:r>
            <a:endParaRPr lang="cs-CZ" b="1" dirty="0" smtClean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cs-CZ" dirty="0" smtClean="0"/>
          </a:p>
          <a:p>
            <a:pPr marL="0" indent="0">
              <a:spcAft>
                <a:spcPts val="1800"/>
              </a:spcAft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16314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Elektromagnetická vlna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215516" y="1207293"/>
                <a:ext cx="8712968" cy="5390059"/>
              </a:xfrm>
              <a:ln>
                <a:noFill/>
              </a:ln>
            </p:spPr>
            <p:txBody>
              <a:bodyPr>
                <a:normAutofit/>
              </a:bodyPr>
              <a:lstStyle/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cs-CZ" dirty="0" smtClean="0"/>
                  <a:t>Z Maxwellových rovnic lze odvodit vlnovou rovnici (pro homogenní, izotropní dielektrikum platí): 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  <a:ea typeface="Cambria Math"/>
                        </a:rPr>
                        <m:t>∆</m:t>
                      </m:r>
                      <m:acc>
                        <m:accPr>
                          <m:chr m:val="⃗"/>
                          <m:ctrlPr>
                            <a:rPr lang="cs-CZ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</m:acc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𝜀𝜇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acc>
                            <m:accPr>
                              <m:chr m:val="⃗"/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</m:acc>
                        </m:num>
                        <m:den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cs-CZ" dirty="0"/>
              </a:p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cs-CZ" dirty="0" smtClean="0"/>
                  <a:t>V jednom rozměru: </a:t>
                </a:r>
              </a:p>
              <a:p>
                <a:pPr marL="0" indent="0" algn="ctr">
                  <a:spcBef>
                    <a:spcPts val="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</m:num>
                        <m:den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cs-CZ" i="1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𝜀𝜇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</m:num>
                        <m:den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cs-CZ" i="1"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cs-CZ" dirty="0"/>
              </a:p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cs-CZ" dirty="0" smtClean="0"/>
                  <a:t>Jedním z možných řešení je harmonická vlna: </a:t>
                </a:r>
              </a:p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𝑐𝑜𝑠</m:t>
                      </m:r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/>
                            </a:rPr>
                            <m:t>𝜔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−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𝑘𝑥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+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𝜑</m:t>
                          </m:r>
                        </m:e>
                      </m:d>
                    </m:oMath>
                  </m:oMathPara>
                </a14:m>
                <a:endParaRPr lang="cs-CZ" dirty="0" smtClean="0"/>
              </a:p>
              <a:p>
                <a:pPr marL="0" indent="0">
                  <a:spcAft>
                    <a:spcPts val="1800"/>
                  </a:spcAft>
                  <a:buNone/>
                </a:pPr>
                <a:endParaRPr lang="cs-CZ" dirty="0" smtClean="0"/>
              </a:p>
              <a:p>
                <a:pPr marL="0" indent="0">
                  <a:buNone/>
                </a:pPr>
                <a:endParaRPr lang="cs-CZ" dirty="0" smtClean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516" y="1207293"/>
                <a:ext cx="8712968" cy="5390059"/>
              </a:xfrm>
              <a:blipFill>
                <a:blip r:embed="rId3"/>
                <a:stretch>
                  <a:fillRect l="-1748" t="-147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délník 3"/>
              <p:cNvSpPr/>
              <p:nvPr/>
            </p:nvSpPr>
            <p:spPr>
              <a:xfrm>
                <a:off x="6228184" y="2215652"/>
                <a:ext cx="2880320" cy="997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cs-CZ" dirty="0" smtClean="0"/>
                  <a:t>Laplaceův operátor</a:t>
                </a:r>
                <a:endParaRPr lang="cs-CZ" dirty="0"/>
              </a:p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𝜑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num>
                            <m:den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num>
                            <m:den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num>
                            <m:den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" name="Obdélní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2215652"/>
                <a:ext cx="2880320" cy="997324"/>
              </a:xfrm>
              <a:prstGeom prst="rect">
                <a:avLst/>
              </a:prstGeom>
              <a:blipFill rotWithShape="1">
                <a:blip r:embed="rId4"/>
                <a:stretch>
                  <a:fillRect l="-1907" t="-304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547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Elektromagnetická vlna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215516" y="1207293"/>
                <a:ext cx="8712968" cy="5390059"/>
              </a:xfrm>
              <a:ln>
                <a:noFill/>
              </a:ln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𝐸</m:t>
                      </m:r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𝑐𝑜𝑠</m:t>
                      </m:r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/>
                            </a:rPr>
                            <m:t>𝜔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−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𝑘𝑥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+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𝜑</m:t>
                          </m:r>
                        </m:e>
                      </m:d>
                    </m:oMath>
                  </m:oMathPara>
                </a14:m>
                <a:endParaRPr lang="cs-CZ" b="0" dirty="0" smtClean="0"/>
              </a:p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𝜔</m:t>
                    </m:r>
                  </m:oMath>
                </a14:m>
                <a:r>
                  <a:rPr lang="cs-CZ" b="0" i="1" dirty="0" smtClean="0">
                    <a:latin typeface="Cambria Math"/>
                  </a:rPr>
                  <a:t> </a:t>
                </a:r>
                <a:r>
                  <a:rPr lang="cs-CZ" b="0" dirty="0" smtClean="0"/>
                  <a:t>– kruhová frekvence</a:t>
                </a:r>
                <a:r>
                  <a:rPr lang="cs-CZ" b="0" i="1" dirty="0" smtClean="0"/>
                  <a:t>, k </a:t>
                </a:r>
                <a:r>
                  <a:rPr lang="cs-CZ" b="0" dirty="0" smtClean="0"/>
                  <a:t>– vlnový vektor</a:t>
                </a:r>
              </a:p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cs-CZ" sz="2900" dirty="0" smtClean="0"/>
                  <a:t>Za jednu periodu T urazí světlo vzdálenost vlnové délky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z="2900" i="0">
                        <a:latin typeface="Cambria Math"/>
                      </a:rPr>
                      <m:t>λ</m:t>
                    </m:r>
                  </m:oMath>
                </a14:m>
                <a:r>
                  <a:rPr lang="cs-CZ" sz="2900" b="0" dirty="0" smtClean="0"/>
                  <a:t>. Jak rychle letí?</a:t>
                </a:r>
              </a:p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𝜔</m:t>
                    </m:r>
                    <m:r>
                      <a:rPr lang="cs-CZ" b="0" i="1" smtClean="0">
                        <a:latin typeface="Cambria Math"/>
                      </a:rPr>
                      <m:t>𝑇</m:t>
                    </m:r>
                    <m:r>
                      <a:rPr lang="cs-CZ" b="0" i="1" smtClean="0">
                        <a:latin typeface="Cambria Math"/>
                      </a:rPr>
                      <m:t>=2</m:t>
                    </m:r>
                    <m:r>
                      <a:rPr lang="cs-CZ" b="0" i="1" smtClean="0">
                        <a:latin typeface="Cambria Math"/>
                      </a:rPr>
                      <m:t>𝜋</m:t>
                    </m:r>
                  </m:oMath>
                </a14:m>
                <a:r>
                  <a:rPr lang="cs-CZ" dirty="0" smtClean="0"/>
                  <a:t>,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𝑘</m:t>
                    </m:r>
                    <m:r>
                      <a:rPr lang="cs-CZ" b="0" i="1" smtClean="0">
                        <a:latin typeface="Cambria Math"/>
                      </a:rPr>
                      <m:t>𝜆</m:t>
                    </m:r>
                    <m:r>
                      <a:rPr lang="cs-CZ" i="1">
                        <a:latin typeface="Cambria Math"/>
                      </a:rPr>
                      <m:t>=2</m:t>
                    </m:r>
                    <m:r>
                      <a:rPr lang="cs-CZ" i="1">
                        <a:latin typeface="Cambria Math"/>
                      </a:rPr>
                      <m:t>𝜋</m:t>
                    </m:r>
                  </m:oMath>
                </a14:m>
                <a:r>
                  <a:rPr lang="cs-CZ" dirty="0" smtClean="0"/>
                  <a:t>  </a:t>
                </a:r>
                <a:r>
                  <a:rPr lang="cs-CZ" dirty="0" smtClean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𝜔</m:t>
                    </m:r>
                    <m:r>
                      <a:rPr lang="cs-CZ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/>
                          </a:rPr>
                          <m:t>2</m:t>
                        </m:r>
                        <m:r>
                          <a:rPr lang="cs-CZ" b="0" i="1" smtClean="0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cs-CZ" b="0" i="1" smtClean="0">
                            <a:latin typeface="Cambria Math"/>
                          </a:rPr>
                          <m:t>𝑇</m:t>
                        </m:r>
                      </m:den>
                    </m:f>
                    <m:r>
                      <a:rPr lang="cs-CZ" b="0" i="1" smtClean="0">
                        <a:latin typeface="Cambria Math"/>
                      </a:rPr>
                      <m:t>=</m:t>
                    </m:r>
                    <m:r>
                      <a:rPr lang="cs-CZ" i="1">
                        <a:latin typeface="Cambria Math"/>
                      </a:rPr>
                      <m:t>2</m:t>
                    </m:r>
                    <m:r>
                      <a:rPr lang="cs-CZ" i="1">
                        <a:latin typeface="Cambria Math"/>
                      </a:rPr>
                      <m:t>𝜋</m:t>
                    </m:r>
                    <m:r>
                      <a:rPr lang="cs-CZ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cs-CZ" dirty="0" smtClean="0"/>
                  <a:t>,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𝑘</m:t>
                    </m:r>
                    <m:r>
                      <a:rPr lang="cs-CZ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/>
                          </a:rPr>
                          <m:t>2</m:t>
                        </m:r>
                        <m:r>
                          <a:rPr lang="cs-CZ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cs-CZ" b="0" i="1" smtClean="0">
                            <a:latin typeface="Cambria Math"/>
                          </a:rPr>
                          <m:t>𝜆</m:t>
                        </m:r>
                      </m:den>
                    </m:f>
                  </m:oMath>
                </a14:m>
                <a:endParaRPr lang="cs-CZ" dirty="0" smtClean="0"/>
              </a:p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/>
                          </a:rPr>
                          <m:t>𝜔</m:t>
                        </m:r>
                      </m:e>
                      <m:sup>
                        <m:r>
                          <a:rPr lang="cs-CZ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cs-CZ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cs-CZ" b="0" i="1" smtClean="0">
                            <a:latin typeface="Cambria Math"/>
                          </a:rPr>
                          <m:t>𝜀𝜇</m:t>
                        </m:r>
                      </m:den>
                    </m:f>
                    <m:sSup>
                      <m:sSup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cs-CZ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dirty="0" smtClean="0"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𝜆</m:t>
                    </m:r>
                    <m:r>
                      <a:rPr lang="cs-CZ" b="0" i="1" smtClean="0">
                        <a:latin typeface="Cambria Math"/>
                      </a:rPr>
                      <m:t>=</m:t>
                    </m:r>
                    <m:r>
                      <a:rPr lang="cs-CZ" b="0" i="1" smtClean="0">
                        <a:latin typeface="Cambria Math"/>
                      </a:rPr>
                      <m:t>𝑐</m:t>
                    </m:r>
                    <m:r>
                      <a:rPr lang="cs-CZ" b="0" i="1" smtClean="0">
                        <a:latin typeface="Cambria Math"/>
                      </a:rPr>
                      <m:t>.</m:t>
                    </m:r>
                    <m:r>
                      <a:rPr lang="cs-CZ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cs-CZ" dirty="0" smtClean="0">
                    <a:sym typeface="Wingdings" panose="05000000000000000000" pitchFamily="2" charset="2"/>
                  </a:rPr>
                  <a:t> Rychlost světla: 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  <a:sym typeface="Wingdings" panose="05000000000000000000" pitchFamily="2" charset="2"/>
                      </a:rPr>
                      <m:t>𝑐</m:t>
                    </m:r>
                    <m:r>
                      <a:rPr lang="cs-CZ" b="0" i="1" smtClean="0">
                        <a:latin typeface="Cambria Math"/>
                        <a:sym typeface="Wingdings" panose="05000000000000000000" pitchFamily="2" charset="2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/>
                            <a:sym typeface="Wingdings" panose="05000000000000000000" pitchFamily="2" charset="2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cs-CZ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radPr>
                          <m:deg/>
                          <m:e>
                            <m:r>
                              <a:rPr lang="cs-CZ" i="1">
                                <a:latin typeface="Cambria Math"/>
                              </a:rPr>
                              <m:t>𝜀𝜇</m:t>
                            </m:r>
                          </m:e>
                        </m:rad>
                      </m:den>
                    </m:f>
                  </m:oMath>
                </a14:m>
                <a:r>
                  <a:rPr lang="cs-CZ" dirty="0" smtClean="0"/>
                  <a:t> </a:t>
                </a:r>
              </a:p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cs-CZ" dirty="0">
                    <a:sym typeface="Wingdings" panose="05000000000000000000" pitchFamily="2" charset="2"/>
                  </a:rPr>
                  <a:t>Rychlost </a:t>
                </a:r>
                <a:r>
                  <a:rPr lang="cs-CZ" dirty="0" smtClean="0">
                    <a:sym typeface="Wingdings" panose="05000000000000000000" pitchFamily="2" charset="2"/>
                  </a:rPr>
                  <a:t>světla ve vakuu: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  <a:sym typeface="Wingdings" panose="05000000000000000000" pitchFamily="2" charset="2"/>
                          </a:rPr>
                          <m:t>𝑐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  <a:sym typeface="Wingdings" panose="05000000000000000000" pitchFamily="2" charset="2"/>
                          </a:rPr>
                          <m:t>0</m:t>
                        </m:r>
                      </m:sub>
                    </m:sSub>
                    <m:r>
                      <a:rPr lang="cs-CZ" i="1">
                        <a:latin typeface="Cambria Math"/>
                        <a:sym typeface="Wingdings" panose="05000000000000000000" pitchFamily="2" charset="2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cs-CZ" i="1">
                            <a:latin typeface="Cambria Math"/>
                            <a:sym typeface="Wingdings" panose="05000000000000000000" pitchFamily="2" charset="2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cs-CZ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cs-CZ" b="0" i="1" smtClean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cs-CZ" b="0" i="1" smtClean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rad>
                      </m:den>
                    </m:f>
                  </m:oMath>
                </a14:m>
                <a:r>
                  <a:rPr lang="cs-CZ" dirty="0"/>
                  <a:t> </a:t>
                </a:r>
              </a:p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cs-CZ" dirty="0" smtClean="0"/>
                  <a:t>Vlnová rovnice ještě jinak:</a:t>
                </a:r>
              </a:p>
              <a:p>
                <a:pPr marL="0" indent="0">
                  <a:spcAft>
                    <a:spcPts val="1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𝐸</m:t>
                          </m:r>
                        </m:num>
                        <m:den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cs-CZ" i="1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cs-CZ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𝐸</m:t>
                          </m:r>
                        </m:num>
                        <m:den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cs-CZ" i="1"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cs-CZ" dirty="0" smtClean="0"/>
              </a:p>
              <a:p>
                <a:pPr marL="0" indent="0">
                  <a:spcAft>
                    <a:spcPts val="1800"/>
                  </a:spcAft>
                  <a:buNone/>
                </a:pPr>
                <a:r>
                  <a:rPr lang="cs-CZ" dirty="0" smtClean="0"/>
                  <a:t>Index lomu: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𝑛</m:t>
                    </m:r>
                    <m:r>
                      <a:rPr lang="cs-CZ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cs-CZ" b="0" i="1" smtClean="0">
                            <a:latin typeface="Cambria Math"/>
                          </a:rPr>
                          <m:t>𝑐</m:t>
                        </m:r>
                      </m:den>
                    </m:f>
                    <m:r>
                      <a:rPr lang="cs-CZ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/>
                              </a:rPr>
                              <m:t>𝜀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</m:e>
                    </m:rad>
                  </m:oMath>
                </a14:m>
                <a:r>
                  <a:rPr lang="cs-CZ" dirty="0" smtClean="0"/>
                  <a:t>     </a:t>
                </a:r>
                <a:r>
                  <a:rPr lang="cs-CZ" sz="2600" dirty="0" smtClean="0"/>
                  <a:t>(pro nemagnetické materiály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600" i="1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cs-CZ" sz="2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cs-CZ" sz="26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cs-CZ" sz="2600" dirty="0" smtClean="0"/>
                  <a:t>)</a:t>
                </a:r>
                <a:endParaRPr lang="cs-CZ" dirty="0" smtClean="0"/>
              </a:p>
              <a:p>
                <a:pPr marL="0" indent="0">
                  <a:spcAft>
                    <a:spcPts val="1800"/>
                  </a:spcAft>
                  <a:buNone/>
                </a:pPr>
                <a:endParaRPr lang="cs-CZ" dirty="0" smtClean="0"/>
              </a:p>
              <a:p>
                <a:pPr marL="0" indent="0">
                  <a:buNone/>
                </a:pPr>
                <a:endParaRPr lang="cs-CZ" dirty="0" smtClean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516" y="1207293"/>
                <a:ext cx="8712968" cy="5390059"/>
              </a:xfrm>
              <a:blipFill>
                <a:blip r:embed="rId3"/>
                <a:stretch>
                  <a:fillRect l="-90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délník 3"/>
              <p:cNvSpPr/>
              <p:nvPr/>
            </p:nvSpPr>
            <p:spPr>
              <a:xfrm>
                <a:off x="6804248" y="3933056"/>
                <a:ext cx="2018437" cy="8020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cs-CZ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𝐸</m:t>
                          </m:r>
                        </m:num>
                        <m:den>
                          <m:r>
                            <a:rPr lang="cs-CZ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cs-CZ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cs-CZ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cs-CZ" i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cs-CZ" i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𝜀𝜇</m:t>
                      </m:r>
                      <m:f>
                        <m:fPr>
                          <m:ctrlPr>
                            <a:rPr lang="cs-CZ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cs-CZ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𝐸</m:t>
                          </m:r>
                        </m:num>
                        <m:den>
                          <m:r>
                            <a:rPr lang="cs-CZ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cs-CZ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cs-CZ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cs-CZ" i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cs-CZ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Obdélní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3933056"/>
                <a:ext cx="2018437" cy="80201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534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Elektromagnetická vlna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215516" y="1207293"/>
                <a:ext cx="8712968" cy="4669979"/>
              </a:xfrm>
              <a:ln>
                <a:noFill/>
              </a:ln>
            </p:spPr>
            <p:txBody>
              <a:bodyPr>
                <a:normAutofit/>
              </a:bodyPr>
              <a:lstStyle/>
              <a:p>
                <a:pPr marL="0" indent="0">
                  <a:spcAft>
                    <a:spcPts val="1800"/>
                  </a:spcAft>
                  <a:buNone/>
                </a:pPr>
                <a:r>
                  <a:rPr lang="cs-CZ" dirty="0" smtClean="0"/>
                  <a:t>Vlnová rovnice existuje i pro magnetickou indukci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b="0" i="1" smtClean="0">
                            <a:latin typeface="Cambria Math"/>
                          </a:rPr>
                          <m:t>𝐵</m:t>
                        </m:r>
                      </m:e>
                    </m:acc>
                  </m:oMath>
                </a14:m>
                <a:endParaRPr lang="cs-CZ" dirty="0" smtClean="0"/>
              </a:p>
              <a:p>
                <a:pPr marL="0" indent="0">
                  <a:spcAft>
                    <a:spcPts val="1800"/>
                  </a:spcAft>
                  <a:buNone/>
                </a:pPr>
                <a:r>
                  <a:rPr lang="cs-CZ" dirty="0" smtClean="0"/>
                  <a:t>Tohle je lineárně polarizovaná elektromagnetická vlna (tj. elektromagnetické záření):</a:t>
                </a:r>
              </a:p>
              <a:p>
                <a:pPr marL="0" indent="0">
                  <a:spcAft>
                    <a:spcPts val="1800"/>
                  </a:spcAft>
                  <a:buNone/>
                </a:pPr>
                <a:endParaRPr lang="cs-CZ" dirty="0" smtClean="0"/>
              </a:p>
              <a:p>
                <a:pPr marL="0" indent="0">
                  <a:spcAft>
                    <a:spcPts val="1800"/>
                  </a:spcAft>
                  <a:buNone/>
                </a:pPr>
                <a:endParaRPr lang="cs-CZ" dirty="0" smtClean="0"/>
              </a:p>
              <a:p>
                <a:pPr marL="0" indent="0">
                  <a:buNone/>
                </a:pPr>
                <a:endParaRPr lang="cs-CZ" dirty="0" smtClean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516" y="1207293"/>
                <a:ext cx="8712968" cy="4669979"/>
              </a:xfrm>
              <a:blipFill rotWithShape="1">
                <a:blip r:embed="rId5"/>
                <a:stretch>
                  <a:fillRect l="-1748" t="-26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6" descr="http://www.aldebaran.cz/tabulky/images/elmg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256756"/>
            <a:ext cx="66675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79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Magnetická indukce – magnetické indukční čáry</a:t>
            </a:r>
            <a:endParaRPr lang="cs-CZ" dirty="0"/>
          </a:p>
        </p:txBody>
      </p:sp>
      <p:pic>
        <p:nvPicPr>
          <p:cNvPr id="9" name="Picture 2" descr="File:VFPt cylindrical magnets attracting.sv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700808"/>
            <a:ext cx="4807670" cy="360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4653136"/>
            <a:ext cx="2697036" cy="192876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2683" y="1946396"/>
            <a:ext cx="2006069" cy="2687907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3779912" y="5617518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Magnet, magnetka, magnetické indukční čáry</a:t>
            </a:r>
          </a:p>
          <a:p>
            <a:r>
              <a:rPr lang="cs-CZ" dirty="0" smtClean="0"/>
              <a:t>Jak oddělit severní a jižní pól?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290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Spektrum elektromagnetického záření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721774" y="5678329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/>
              <a:t>Viditelné světlo je malá část spektra elektromagnetických </a:t>
            </a:r>
            <a:r>
              <a:rPr lang="cs-CZ" sz="2400" b="1" dirty="0"/>
              <a:t>vln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51" y="1241788"/>
            <a:ext cx="8279904" cy="4429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79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err="1" smtClean="0"/>
              <a:t>Fermatův</a:t>
            </a:r>
            <a:r>
              <a:rPr lang="cs-CZ" dirty="0" smtClean="0"/>
              <a:t> princip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215516" y="1207293"/>
                <a:ext cx="8712968" cy="5390059"/>
              </a:xfrm>
              <a:ln>
                <a:noFill/>
              </a:ln>
            </p:spPr>
            <p:txBody>
              <a:bodyPr>
                <a:normAutofit/>
              </a:bodyPr>
              <a:lstStyle/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cs-CZ" sz="2800" dirty="0" smtClean="0"/>
                  <a:t>Základní princip geometrické optiky – plynou z něj všechny středoškolské malůvky (rovinné zrcadlo, kulové zrcadlo, spojka atd.), které nebudeme dělat. </a:t>
                </a:r>
              </a:p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cs-CZ" sz="3600" b="1" dirty="0" err="1" smtClean="0"/>
                  <a:t>Fermatův</a:t>
                </a:r>
                <a:r>
                  <a:rPr lang="cs-CZ" sz="3600" b="1" dirty="0" smtClean="0"/>
                  <a:t> princip (zjednodušeně): Světlo se pohybuje po nejkratší optické dráze.</a:t>
                </a:r>
              </a:p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cs-CZ" sz="3600" dirty="0" smtClean="0"/>
                  <a:t>Zákon odrazu: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3600" b="0" i="1" smtClea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cs-CZ" sz="36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cs-CZ" sz="36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cs-CZ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3600" b="0" i="1" smtClea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cs-CZ" sz="36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3600" dirty="0" smtClean="0"/>
                  <a:t>   </a:t>
                </a:r>
                <a:r>
                  <a:rPr lang="cs-CZ" sz="2800" dirty="0" smtClean="0"/>
                  <a:t>(úhel od kolmice!) </a:t>
                </a:r>
              </a:p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cs-CZ" sz="3600" dirty="0" err="1" smtClean="0"/>
                  <a:t>Snellův</a:t>
                </a:r>
                <a:r>
                  <a:rPr lang="cs-CZ" sz="3600" dirty="0" smtClean="0"/>
                  <a:t> zákon lomu: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cs-CZ" sz="3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cs-CZ" sz="3600" b="0" i="0" smtClean="0"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cs-CZ" sz="3600" b="0" i="1" smtClean="0">
                                <a:latin typeface="Cambria Math"/>
                              </a:rPr>
                              <m:t>𝛼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cs-CZ" sz="3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cs-CZ" sz="3600"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cs-CZ" sz="3600" b="0" i="1" smtClean="0">
                                <a:latin typeface="Cambria Math"/>
                              </a:rPr>
                              <m:t>𝛽</m:t>
                            </m:r>
                          </m:e>
                        </m:func>
                      </m:den>
                    </m:f>
                    <m:r>
                      <a:rPr lang="cs-CZ" sz="36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3600" b="0" i="1" smtClean="0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cs-CZ" sz="36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3600" b="0" i="1" smtClean="0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cs-CZ" sz="36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cs-CZ" sz="3600" dirty="0"/>
                  <a:t>   </a:t>
                </a:r>
                <a:r>
                  <a:rPr lang="cs-CZ" sz="2800" dirty="0" smtClean="0"/>
                  <a:t>(úhel od </a:t>
                </a:r>
                <a:r>
                  <a:rPr lang="cs-CZ" sz="2800" dirty="0"/>
                  <a:t>kolmice</a:t>
                </a:r>
                <a:r>
                  <a:rPr lang="cs-CZ" sz="2800" dirty="0" smtClean="0"/>
                  <a:t>!) </a:t>
                </a:r>
                <a:endParaRPr lang="cs-CZ" sz="3600" dirty="0"/>
              </a:p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endParaRPr lang="cs-CZ" sz="3600" dirty="0" smtClean="0"/>
              </a:p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endParaRPr lang="cs-CZ" dirty="0" smtClean="0"/>
              </a:p>
              <a:p>
                <a:pPr marL="0" indent="0">
                  <a:spcAft>
                    <a:spcPts val="1800"/>
                  </a:spcAft>
                  <a:buNone/>
                </a:pPr>
                <a:endParaRPr lang="cs-CZ" dirty="0" smtClean="0"/>
              </a:p>
              <a:p>
                <a:pPr marL="0" indent="0">
                  <a:buNone/>
                </a:pPr>
                <a:endParaRPr lang="cs-CZ" dirty="0" smtClean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516" y="1207293"/>
                <a:ext cx="8712968" cy="5390059"/>
              </a:xfrm>
              <a:blipFill>
                <a:blip r:embed="rId3"/>
                <a:stretch>
                  <a:fillRect l="-2098" t="-1018" r="-18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5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Parabolické zrcadlo</a:t>
            </a:r>
            <a:endParaRPr lang="en-GB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378688"/>
            <a:ext cx="2886238" cy="3168352"/>
          </a:xfrm>
          <a:prstGeom prst="rect">
            <a:avLst/>
          </a:prstGeom>
        </p:spPr>
      </p:pic>
      <p:sp>
        <p:nvSpPr>
          <p:cNvPr id="7" name="AutoShape 2" descr="Výsledek obrázku pro parabolic mirr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511697"/>
            <a:ext cx="4247318" cy="2902334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457200" y="1417638"/>
            <a:ext cx="8147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Rovnoběžné paprsky (paprsky z nekonečna) odráží do ohniska („parabolická anténa“)</a:t>
            </a:r>
          </a:p>
          <a:p>
            <a:r>
              <a:rPr lang="cs-CZ" dirty="0" smtClean="0"/>
              <a:t>Paprsky z ohniska odráží jedním směrem (rovnoběžně) („světlomet v autě“)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45866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Spojka, rozptylka a dioptrie</a:t>
            </a:r>
            <a:endParaRPr lang="en-GB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3312368" cy="2232704"/>
          </a:xfr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928351"/>
            <a:ext cx="3311019" cy="21850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4788024" y="1556792"/>
                <a:ext cx="3600400" cy="12153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/>
                  <a:t>Ohnisková vzdálenost </a:t>
                </a:r>
                <a:r>
                  <a:rPr lang="cs-CZ" i="1" dirty="0" smtClean="0"/>
                  <a:t>f</a:t>
                </a:r>
                <a:r>
                  <a:rPr lang="cs-CZ" dirty="0" smtClean="0"/>
                  <a:t> [m]</a:t>
                </a:r>
              </a:p>
              <a:p>
                <a:r>
                  <a:rPr lang="cs-CZ" dirty="0" smtClean="0"/>
                  <a:t>Dioptrie [m</a:t>
                </a:r>
                <a:r>
                  <a:rPr lang="cs-CZ" baseline="30000" dirty="0" smtClean="0"/>
                  <a:t>-1</a:t>
                </a:r>
                <a:r>
                  <a:rPr lang="cs-CZ" dirty="0" smtClean="0"/>
                  <a:t>]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1556792"/>
                <a:ext cx="3600400" cy="1215333"/>
              </a:xfrm>
              <a:prstGeom prst="rect">
                <a:avLst/>
              </a:prstGeom>
              <a:blipFill>
                <a:blip r:embed="rId4"/>
                <a:stretch>
                  <a:fillRect l="-1354" t="-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Obrázek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748719"/>
            <a:ext cx="3898632" cy="1360977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5109696"/>
            <a:ext cx="3898632" cy="136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2028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94920" cy="1143000"/>
          </a:xfrm>
        </p:spPr>
        <p:txBody>
          <a:bodyPr/>
          <a:lstStyle/>
          <a:p>
            <a:r>
              <a:rPr lang="cs-CZ" dirty="0" smtClean="0"/>
              <a:t>Zoom</a:t>
            </a:r>
            <a:endParaRPr lang="en-GB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56792"/>
            <a:ext cx="4922422" cy="2520280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47" y="4216227"/>
            <a:ext cx="4924243" cy="252121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50814"/>
            <a:ext cx="3120336" cy="212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0739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47048" cy="1143000"/>
          </a:xfrm>
        </p:spPr>
        <p:txBody>
          <a:bodyPr/>
          <a:lstStyle/>
          <a:p>
            <a:r>
              <a:rPr lang="cs-CZ" dirty="0" smtClean="0"/>
              <a:t>Mikroskop</a:t>
            </a:r>
            <a:endParaRPr lang="en-GB" dirty="0"/>
          </a:p>
        </p:txBody>
      </p:sp>
      <p:pic>
        <p:nvPicPr>
          <p:cNvPr id="4" name="Obrázek 3" descr="Mikrosko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8" y="3999309"/>
            <a:ext cx="5619750" cy="288607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283242" y="1274332"/>
                <a:ext cx="22322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242" y="1274332"/>
                <a:ext cx="223224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907537"/>
            <a:ext cx="2197025" cy="17203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délník 5"/>
              <p:cNvSpPr/>
              <p:nvPr/>
            </p:nvSpPr>
            <p:spPr>
              <a:xfrm>
                <a:off x="251520" y="1700808"/>
                <a:ext cx="2526691" cy="22710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cs-CZ" dirty="0" smtClean="0"/>
              </a:p>
              <a:p>
                <a:pPr>
                  <a:spcBef>
                    <a:spcPts val="1200"/>
                  </a:spcBef>
                </a:pPr>
                <a:r>
                  <a:rPr lang="cs-CZ" dirty="0" smtClean="0"/>
                  <a:t>Podobnost trojúhelníků:</a:t>
                </a:r>
              </a:p>
              <a:p>
                <a:pPr algn="ctr"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den>
                      </m:f>
                    </m:oMath>
                  </m:oMathPara>
                </a14:m>
                <a:endParaRPr lang="cs-CZ" dirty="0" smtClean="0"/>
              </a:p>
              <a:p>
                <a:pPr algn="ctr"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num>
                        <m:den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dirty="0" smtClean="0"/>
              </a:p>
            </p:txBody>
          </p:sp>
        </mc:Choice>
        <mc:Fallback xmlns="">
          <p:sp>
            <p:nvSpPr>
              <p:cNvPr id="6" name="Obdélní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700808"/>
                <a:ext cx="2526691" cy="2271006"/>
              </a:xfrm>
              <a:prstGeom prst="rect">
                <a:avLst/>
              </a:prstGeom>
              <a:blipFill>
                <a:blip r:embed="rId5"/>
                <a:stretch>
                  <a:fillRect l="-19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4528358" y="1643664"/>
                <a:ext cx="1948149" cy="28069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den>
                      </m:f>
                    </m:oMath>
                  </m:oMathPara>
                </a14:m>
                <a:endParaRPr lang="cs-CZ" b="0" i="1" dirty="0" smtClean="0">
                  <a:latin typeface="Cambria Math" panose="02040503050406030204" pitchFamily="18" charset="0"/>
                </a:endParaRPr>
              </a:p>
              <a:p>
                <a:endParaRPr lang="cs-CZ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𝑡𝑔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cs-CZ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</a:rPr>
                        <m:t>𝑡𝑔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dirty="0" smtClean="0"/>
              </a:p>
              <a:p>
                <a:endParaRPr lang="cs-CZ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𝜏</m:t>
                          </m:r>
                        </m:den>
                      </m:f>
                      <m:r>
                        <a:rPr lang="cs-CZ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8358" y="1643664"/>
                <a:ext cx="1948149" cy="28069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délník 8"/>
              <p:cNvSpPr/>
              <p:nvPr/>
            </p:nvSpPr>
            <p:spPr>
              <a:xfrm>
                <a:off x="7395998" y="456388"/>
                <a:ext cx="12908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=25 </m:t>
                      </m:r>
                      <m:r>
                        <m:rPr>
                          <m:sty m:val="p"/>
                        </m:rPr>
                        <a:rPr lang="cs-CZ" b="0" i="0" smtClean="0">
                          <a:latin typeface="Cambria Math" panose="02040503050406030204" pitchFamily="18" charset="0"/>
                        </a:rPr>
                        <m:t>cm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Obdélník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5998" y="456388"/>
                <a:ext cx="129080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délník 9"/>
              <p:cNvSpPr/>
              <p:nvPr/>
            </p:nvSpPr>
            <p:spPr>
              <a:xfrm>
                <a:off x="7556627" y="1264870"/>
                <a:ext cx="96954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i="1">
                          <a:latin typeface="Cambria Math" panose="02040503050406030204" pitchFamily="18" charset="0"/>
                        </a:rPr>
                        <m:t>𝑡𝑔</m:t>
                      </m:r>
                      <m:r>
                        <a:rPr lang="cs-CZ" sz="1400" i="1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cs-CZ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1400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p>
                          <m:r>
                            <a:rPr lang="cs-CZ" sz="14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cs-CZ" sz="1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cs-CZ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1400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p>
                          <m:r>
                            <a:rPr lang="cs-CZ" sz="14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cs-CZ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i="1">
                          <a:latin typeface="Cambria Math" panose="02040503050406030204" pitchFamily="18" charset="0"/>
                        </a:rPr>
                        <m:t>𝑡𝑔</m:t>
                      </m:r>
                      <m:r>
                        <a:rPr lang="cs-CZ" sz="1400" i="1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cs-CZ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1400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p>
                          <m:r>
                            <a:rPr lang="cs-CZ" sz="1400" i="1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cs-CZ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400" i="1"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cs-CZ" sz="1400" dirty="0"/>
              </a:p>
            </p:txBody>
          </p:sp>
        </mc:Choice>
        <mc:Fallback xmlns="">
          <p:sp>
            <p:nvSpPr>
              <p:cNvPr id="10" name="Obdélní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6627" y="1264870"/>
                <a:ext cx="969544" cy="523220"/>
              </a:xfrm>
              <a:prstGeom prst="rect">
                <a:avLst/>
              </a:prstGeom>
              <a:blipFill>
                <a:blip r:embed="rId8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36408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Disperze bílého světla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215516" y="1207293"/>
                <a:ext cx="8712968" cy="5390059"/>
              </a:xfrm>
              <a:ln>
                <a:noFill/>
              </a:ln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cs-CZ" sz="3600" dirty="0" smtClean="0"/>
                  <a:t>Co když index lomu materiálu závisí na vlnové délce světla?  </a:t>
                </a:r>
                <a14:m>
                  <m:oMath xmlns:m="http://schemas.openxmlformats.org/officeDocument/2006/math">
                    <m:r>
                      <a:rPr lang="cs-CZ" sz="3600" b="0" i="1" smtClean="0">
                        <a:latin typeface="Cambria Math"/>
                      </a:rPr>
                      <m:t>𝑛</m:t>
                    </m:r>
                    <m:r>
                      <a:rPr lang="cs-CZ" sz="3600" b="0" i="1" smtClean="0">
                        <a:latin typeface="Cambria Math"/>
                      </a:rPr>
                      <m:t>=</m:t>
                    </m:r>
                    <m:r>
                      <a:rPr lang="cs-CZ" sz="3600" b="0" i="1" smtClean="0">
                        <a:latin typeface="Cambria Math"/>
                      </a:rPr>
                      <m:t>𝑛</m:t>
                    </m:r>
                    <m:d>
                      <m:dPr>
                        <m:ctrlPr>
                          <a:rPr lang="cs-CZ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3600" b="0" i="1" smtClean="0">
                            <a:latin typeface="Cambria Math"/>
                          </a:rPr>
                          <m:t>𝜆</m:t>
                        </m:r>
                      </m:e>
                    </m:d>
                  </m:oMath>
                </a14:m>
                <a:endParaRPr lang="cs-CZ" sz="3600" dirty="0" smtClean="0"/>
              </a:p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endParaRPr lang="cs-CZ" sz="3600" dirty="0"/>
              </a:p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endParaRPr lang="cs-CZ" sz="3600" dirty="0" smtClean="0"/>
              </a:p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endParaRPr lang="cs-CZ" sz="3600" dirty="0"/>
              </a:p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endParaRPr lang="cs-CZ" sz="3600" dirty="0" smtClean="0"/>
              </a:p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endParaRPr lang="cs-CZ" sz="3600" dirty="0"/>
              </a:p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endParaRPr lang="cs-CZ" sz="3600" dirty="0" smtClean="0"/>
              </a:p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cs-CZ" sz="3600" dirty="0" smtClean="0"/>
                  <a:t>Disperze – rozklad světla na barevné složky</a:t>
                </a:r>
              </a:p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endParaRPr lang="cs-CZ" sz="3600" dirty="0" smtClean="0"/>
              </a:p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endParaRPr lang="cs-CZ" dirty="0" smtClean="0"/>
              </a:p>
              <a:p>
                <a:pPr marL="0" indent="0">
                  <a:spcAft>
                    <a:spcPts val="1800"/>
                  </a:spcAft>
                  <a:buNone/>
                </a:pPr>
                <a:endParaRPr lang="cs-CZ" dirty="0" smtClean="0"/>
              </a:p>
              <a:p>
                <a:pPr marL="0" indent="0">
                  <a:buNone/>
                </a:pPr>
                <a:endParaRPr lang="cs-CZ" dirty="0" smtClean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516" y="1207293"/>
                <a:ext cx="8712968" cy="5390059"/>
              </a:xfrm>
              <a:blipFill rotWithShape="1">
                <a:blip r:embed="rId3"/>
                <a:stretch>
                  <a:fillRect l="-1818" t="-2376" b="-10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http://www.ursus.cz/pocasi/fotoatlas_pocasi/Soumrakove_jevy/pris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08920"/>
            <a:ext cx="7949683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72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Polarizace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196752"/>
                <a:ext cx="8928484" cy="4669979"/>
              </a:xfrm>
              <a:ln>
                <a:noFill/>
              </a:ln>
            </p:spPr>
            <p:txBody>
              <a:bodyPr>
                <a:normAutofit/>
              </a:bodyPr>
              <a:lstStyle/>
              <a:p>
                <a:pPr marL="0" indent="0">
                  <a:spcAft>
                    <a:spcPts val="1800"/>
                  </a:spcAft>
                  <a:buNone/>
                </a:pPr>
                <a:r>
                  <a:rPr lang="cs-CZ" dirty="0" smtClean="0"/>
                  <a:t>Nepolarizované světlo -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cs-CZ" i="1">
                            <a:latin typeface="Cambria Math"/>
                            <a:ea typeface="Cambria Math"/>
                          </a:rPr>
                          <m:t>𝐸</m:t>
                        </m:r>
                      </m:e>
                    </m:acc>
                  </m:oMath>
                </a14:m>
                <a:r>
                  <a:rPr lang="cs-CZ" dirty="0" smtClean="0"/>
                  <a:t> kmitá do všech směrů</a:t>
                </a:r>
                <a:br>
                  <a:rPr lang="cs-CZ" dirty="0" smtClean="0"/>
                </a:br>
                <a:r>
                  <a:rPr lang="cs-CZ" dirty="0" smtClean="0"/>
                  <a:t>Lineárně polarizované světlo -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cs-CZ" i="1">
                            <a:latin typeface="Cambria Math"/>
                            <a:ea typeface="Cambria Math"/>
                          </a:rPr>
                          <m:t>𝐸</m:t>
                        </m:r>
                      </m:e>
                    </m:acc>
                  </m:oMath>
                </a14:m>
                <a:r>
                  <a:rPr lang="cs-CZ" dirty="0"/>
                  <a:t> kmitá </a:t>
                </a:r>
                <a:r>
                  <a:rPr lang="cs-CZ" dirty="0" smtClean="0"/>
                  <a:t>v jedné rovině</a:t>
                </a:r>
              </a:p>
              <a:p>
                <a:pPr marL="0" indent="0">
                  <a:spcAft>
                    <a:spcPts val="1800"/>
                  </a:spcAft>
                  <a:buNone/>
                </a:pPr>
                <a:endParaRPr lang="cs-CZ" dirty="0" smtClean="0"/>
              </a:p>
              <a:p>
                <a:pPr marL="0" indent="0">
                  <a:spcAft>
                    <a:spcPts val="1800"/>
                  </a:spcAft>
                  <a:buNone/>
                </a:pPr>
                <a:endParaRPr lang="cs-CZ" dirty="0" smtClean="0"/>
              </a:p>
              <a:p>
                <a:pPr marL="0" indent="0">
                  <a:buNone/>
                </a:pPr>
                <a:endParaRPr lang="cs-CZ" dirty="0" smtClean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196752"/>
                <a:ext cx="8928484" cy="4669979"/>
              </a:xfrm>
              <a:blipFill>
                <a:blip r:embed="rId3"/>
                <a:stretch>
                  <a:fillRect l="-1776" t="-261" r="-150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http://kvinta-html.wz.cz/fyzika/optika/vlnova_optika/obrazky/21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636912"/>
            <a:ext cx="3736210" cy="379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51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Dvojlom</a:t>
            </a:r>
            <a:endParaRPr lang="cs-CZ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151806" y="1124744"/>
                <a:ext cx="8901320" cy="3744416"/>
              </a:xfrm>
              <a:ln>
                <a:noFill/>
              </a:ln>
            </p:spPr>
            <p:txBody>
              <a:bodyPr>
                <a:normAutofit fontScale="77500" lnSpcReduction="20000"/>
              </a:bodyPr>
              <a:lstStyle/>
              <a:p>
                <a:pPr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cs-CZ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Co když je látka anizotropní? </a:t>
                </a:r>
                <a:endParaRPr lang="cs-CZ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cs-CZ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Intenzita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cs-CZ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𝐸</m:t>
                        </m:r>
                      </m:e>
                    </m:acc>
                  </m:oMath>
                </a14:m>
                <a:r>
                  <a:rPr lang="cs-CZ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kmitající v různých směrech se šíří různou rychlostí </a:t>
                </a:r>
                <a:r>
                  <a:rPr lang="cs-CZ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sym typeface="Wingdings" panose="05000000000000000000" pitchFamily="2" charset="2"/>
                  </a:rPr>
                  <a:t> dochází k dvojlomu</a:t>
                </a: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cs-CZ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sym typeface="Wingdings" panose="05000000000000000000" pitchFamily="2" charset="2"/>
                  </a:rPr>
                  <a:t>Paprsek řádný – splňuje </a:t>
                </a:r>
                <a:r>
                  <a:rPr lang="cs-CZ" dirty="0" err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sym typeface="Wingdings" panose="05000000000000000000" pitchFamily="2" charset="2"/>
                  </a:rPr>
                  <a:t>Snellův</a:t>
                </a:r>
                <a:r>
                  <a:rPr lang="cs-CZ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sym typeface="Wingdings" panose="05000000000000000000" pitchFamily="2" charset="2"/>
                  </a:rPr>
                  <a:t> zákon (vs. mimořádný)</a:t>
                </a: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cs-CZ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sym typeface="Wingdings" panose="05000000000000000000" pitchFamily="2" charset="2"/>
                  </a:rPr>
                  <a:t>Každý z paprsků je přesně lineárně polarizován</a:t>
                </a: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cs-CZ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sym typeface="Wingdings" panose="05000000000000000000" pitchFamily="2" charset="2"/>
                  </a:rPr>
                  <a:t>Dvojlomné látky lze využít jako polarizátory</a:t>
                </a: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cs-CZ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sym typeface="Wingdings" panose="05000000000000000000" pitchFamily="2" charset="2"/>
                  </a:rPr>
                  <a:t>Poloha paprsků závisí na orientaci os symetrie krystalu vůči vstupujícímu světlu</a:t>
                </a: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endParaRPr lang="cs-CZ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endParaRPr lang="cs-CZ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endParaRPr lang="cs-CZ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endParaRPr lang="cs-CZ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1806" y="1124744"/>
                <a:ext cx="8901320" cy="3744416"/>
              </a:xfrm>
              <a:blipFill rotWithShape="1">
                <a:blip r:embed="rId3"/>
                <a:stretch>
                  <a:fillRect l="-1027" t="-1140" r="-95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utoShape 4" descr="data:image/jpeg;base64,/9j/4AAQSkZJRgABAQAAAQABAAD/2wCEAAkGBxQTEhUUExQTFBUXFxoXFRgXGRccFhgYHB0cGhgbGRgYHCggHCAlHxgdIjEhJSksLi4wFx8zODMsNygtLi4BCgoKDg0OGBAQFywcHBwsLCwsLCwsLCwsLCwsLCwsLCwsLCwsLCwsLCwsLCwsLCwsLCwsLCwsLCwsLCwsLCwsLP/AABEIAL0BCwMBIgACEQEDEQH/xAAcAAACAwEBAQEAAAAAAAAAAAAABwQFBgMCCAH/xABMEAABAwEEBAYOCAQFBAMAAAABAAIRAwQSITEFQVFhBhMicZHRBxUXMlNkgZOho7Gy4/AjNDVCUnODsxRygsEzYpLC4RbS4vEkY6L/xAAXAQEBAQEAAAAAAAAAAAAAAAAAAQID/8QAHBEBAQEAAwEBAQAAAAAAAAAAAAERAiFBMRJR/9oADAMBAAIRAxEAPwBTaY0rXForAVqwAqvAF934jvUPtvX8PW84/rRpv6xW/Nf7xUJBN7b1/D1vOP60dt6/h63nH9ahIQTe29fw9bzj+tHbev4et5x/WoSEE3tvX8PW84/rR23r+Hrecf1qEhBN7b1/D1vOP60dt6/h63nH9ahIQTe29fw9bzj+tHbev4et5x/WoSEE3tvX8PW84/rR23r+Hrecf1qEhBN7b1/D1vOP60dt6/h63nH9ahIQTe29fw9bzj+tHbev4et5x/WoSEE3tvX8PW84/rR23r+Hrecf1qEhBN7b1/D1vOP60dt6/h63nH9ahIQTe29fw9bzj+tHbev4et5x/WoSEE3tvX8PW84/rR23r+Hrecf1qEhBN7b1/D1vOP60dt6/h63nH9ahIQTe29fw9bzj+tHbev4et5x/WoSEE3tvX8PW84/rR23r+Hrecf1qEhBN7b1/D1vOP607uxxaHu0dQc57nE8ZJLiT/iP1lIRPfsZ/Ztn/AFP3XoErpv6xW/Nf7xUJTdN/WK35r/eKhIBXPBCP4umCAZD4kAibjowOCpld8CmzbaH8x904eXLyqX4NhW0XMhouYkm7heB1EAZbpK51NFMMF9MEwQSWgndiRsPoWm0pWZTZeIDTMNlwE7pOtQqdfjBIF6ImIdz5Ll210zNv0XTLGtFNjYOYY29lBBMScpkrrpng82pY3V2UmscPpG3REgEsqNgDUWXhz4QCtBatGicHBwmCR/calM0fUJcaB5LWguY6RycWyCNc57M9q1LUJRCm6ZsvFV6jIiHmI/CcW+ghQl0QIQhAIQhAIQhAIQhAIQhAIQhAIQhAIQhAIQhAIQhAIQhAJ79jP7Ns/wCp+69IhPfsZ/Ztn/U/degSum/rFb81/vFQlN039Yrfmv8AeKhIBWPB20cXaqLtlRs8xMH0FVy/QUDU4UOD6RF0vAIJAzIDgXXd92Ql3Z61SXODXXnQQ5rfvA57MQXdK29tt5NMFoEOaHSJziTiCDiCuWjrO13KuiByhJfhz4wVBE0NpWoIbaOWxpgyWis0EQXAzygNh6dS0tltlDji5tVtzWJc0tDhg0tc0SBAAIyiFkrZYiakYze3DCcJwxiM1Ps+hyCOREf5SSTrIAxMjcpghcL+D1apWdWoMNam5ocXU+UJm7iBtgdKzTtE1xnRrDnY/qTTslkdSptu3WgkuBEAknAyG45g4Egbl1pWaoILi7HMYGDqjDqTQo3WCqBJp1ANpa6OmFGTkLyxwkuzAcW8m6NoGtQOENtkilDKrm99eYyo11MgFjyLvJJkzzDIyroVSE2GcF7PUDS6nReCL1+mHMF3aQ0iDnhuVW7g1Y3kgNNMTgRUM7u/nMbk0LtCYlbgHZyAW1qzZ/EGH/tlQndj/ZaB5acekPKbBiELVO4DVp5NSkc87wOGf3TsVVX0BVaSDdMGJBw6SAFRVIViNC1iQA1pnI36cdN5Wx4EV4B4yhJiWhz3OBImDdYQI1oMwhbB/Y7tQAPGWYzkBVx25EArlT7HludN1lN0Z/S0x7zggyiFc2jgvamd9Sj+phHSHKO7QdcZs/8A0zrQVyFPboaue9pudr5MOw8i8u0TXGJo1P8ASepBCQu1qsr6Zu1GPY6JhzS0xtg8y4oBCEIBCEIBPfsZ/Ztn/U/dekQnv2M/s2z/AKn7r0CV039Yrfmv94qEpum/rFb81/vFQkAhCEDN4N2b+IsdLEAtlp33THshWdi0XxXJcScYunMA4/IVN2MLUeKqtE8l4MYRDh/4rXaTYXhxJg3OkjIDesX+CvJAdrJGAAGBJGEnOFZU9FtqXQ6Gg4vicP7GJ1rJaOtwmTfEEAYG6fnDDctRYtKgRefEiYLdmPtaoqRpasw1gxoa1rQLoAgY3iPLmfKiraGMZJcLzjdwkwTmcNQkY9UqkbUeQ5xILhjl3oDYwE/3VpYrC8E1Xh0S0NacG3cgABlEnHXJmU8RT6U0UWgEFkxg6QA/aDJMzs3KmsOjnNcKhquc+ZaWukjDXk2NWxWtut77xpNFEFpMEiS3ZynZYbtSg1ak/wCJGwyQGHeGHBWUXFt021tO5TDHPdynhrpwEXhgImMYA36ljbVanh3f8iTEiD0Z/JzVibQy8CW3iMAWkxEHDDA57s11q2oPFziwRgcGicOfn1KwcDpSoRGwXiS2807d/wDdcm6YfABazLEC+BO6cuhWNlbTAiCznn2ldKlnpuxcWRtacfJCdD9sumi4gQcxiHAwOYtnoXCvXFTJriTEghkEQBJO3MlSToqkGh8uOzyfPtVTpa2Notu3C3LHW6ReGKCYKraZIDgSJAIbmRkdmW9c6Vtuk99AzMOjI5nEHGOlZulpJ14FpccRAN2d8QPQray1nckODiXRFziuWNQcDsOZHTnDBcVdJseAJLnETDOeARrxJGalWO1Mp4GpjOV6YjZ07OZUtstnFsMETEEtugNGMQDGwj5xiWCi17SajsCRnBJOMa5AE5INRpPTdGCCZwkQDJO3AcyiWSqKgF0u143T5SCB6FmqmjKRM3id8jPZlMr8oaJY498QNZlv9gg0ta1cUZBaNsXp3Tl6FXv0mXmGgQCbxIJMzqLtcb41LnU0W0gAXssR6JBu6+tdBYWUgGsJ/wAx1ndOxIIXCtjq1mZaHMIqU3ii5zQ66aZBdTJBmDIcJn+wGOTGtFhJsdraTgWte39Ml2GraClytAQhCAQhCAT37Gf2bZ/1P3XpEJ79jP7Ns/6n7r0CV039Yrfmv94qEpum/rFb81/vFQkAhCEG27FVoi0vZAIcwGDlLXACRr74poW6iA2SQYM9eGrVnsSW4E17tto4wHksP9QLR6SE8q1kJYJMuIxugQdZwnXAwXPnqwuadnJqfecC9rRMd8TAyOsnYr61UjRpMnBwqEE87SRgNQwHOV3tTWUarnF5YxoDpOMObJJxwGqADrWL0rp3jrS5hvvip9E1t26A0AEk68i7cs5arVWepJkAmcDmBv8AYtK196nd1lsHHAHnSxtHCUMexrSABdD4n+qJx3790q1tfC8UmFrDfgOc0t3gxysCBLRMbVrER+E9oioWti9dvZ4gnIRniDOrBZKvULqnKJjWZyKKNoIfxz5qAPuuvEkmQQA4nE4DPcFNsFRrpipdGMNdh0GTt1wtzpHN9ZrBAcQNxGPWvVDSA1EztH/aVYU7K0TJoAzqknIbBtnoUi0vpMBouONdtMh4aLrWl+E4zm0TAyTRWHSzpAABPlJPklee31QEGWwIN2GAEbJifKvL9HvaYg4OOIII15AHPdn0q/sejhQpXq+InYSZOUbMVLYYs9Gw4lxbxlJ8PbjkS3HNsDPbqUfhHZqYZxZp1XBwv03te0w6IMgvwGMXYhUdn0lyg2mXNaS7ASOYCDAxmVYizuIBqPcdcEl2X82GZUwV1j0bTGIEuAHJODpkwSYgc5Ma0VwackNe57xynbBsZIyGGJGOuMlMtNvpMBYQAMA4gCTqk3cxMdO5Rm0nFpF2q6HOAgjHXtxbGR3Kisi9g41BLgYjGRIG+MThzLoNGCeXeHMGwcNmJlTxSaxoe3jQDIIcYaDt/ETGxflWuKbQXOF933YJgaszs27edBWizhzuS4gZd604ZbNynU2BsMEuqSBEADESAcM9+rLauVCo5zTm2QS2CRA24HOFYaHsjmh1RzgGxi84xtgZyfmVRGtI4qMCaky7EwPTjq6FzsFqioC7DXjq55Uu2mcRBnK9M853qbwc0c2pVaDG8QMRjkSoJOhbS6pWkNaaZaWvAMhwOBOfN0JZWqgWPcw5tcWnnBg+xNSvpHiXCmGMZAmRIdmYmRtkRsPMsJw2oXbW86nw8eXAz/UCkuihQhC0BCEIBPfsZ/Ztn/U/dekQnv2M/s2z/qfuvQJXTf1it+a/3ioSm6b+sVvzX+8VCQCEIQdrHaDTqMqNzY4OHO0yPYvo2wUHFhc7vXAc85+XYvmxP/gdpA1rDZ3FxMMDTvc3kH3VBnuyhYzxDQBHF1L05kg4YJfW+l/DMuEDjn/4hB71uYYDtM4xuTk4StPEvqEAuDJaDlLcp2ZZ70iLRXc57nzekyZxnyFIOQdr1j5xXb+IhuBx/wDXUoyA06seZUehUIMgrobRhECR5J51yagiT84oJBt7pJAY0mSSG4488qfYtJGpyazi4yLhcThqInVI8kjeVTL8Qa6nbwIm8WtGLr0OiTiTrO6OtQrdpOvaibt4U2SblMHATntOr0qms9BxEjBsxMxJOobfJKsKOkeJEsIdUIgkDkNxkXRhJ3xzbVMFtouz3GtdUAvgy1mMtByLxtmTiv3TOmgBxdMnvZcTgZJGA3gFv+lZ46RqSSHHGRIgZ56sFEvpgsq1tDnFzsnAThiCIyjPvZjXgvQtnK75zcTEEFoGBbHWqsOwjUvdLE4Z7NW/yQqNOy1TezBa4nlRjGc5gwTEb1AY8udLzvnPeuzbTdA7wkEl8986dRERqk7zrgKMx04iPIMCkF1ZqswLzcMBhns9qmWi0Gs3W1rdWo4wSdkD0BU1m5UDXGfXzbVYsqZxPKZDY3fewymB0HYpgl6Noio4lwkQQ3ExJxMxjgCtHYNGBhe4gNcwtIzwa0RGJnLGZ9KzFO0OpNa5pm6YcDrc0yebMZ7RmthY9LCL2tl5uOWLZaSNmAw1hY5LGS09pCjUcDdL5BDrxIOBwu7o29CqeHRa/iqrBqLHHCMAC2AMvvFSuFtgaGirSIEuh1PW058kZxs/uqpjzVsdZpBmm5lVvNNxwA2C+CrxKzqEIW0CEIQCe/Yz+zbP+p+69IhPfsZ/Ztn/AFP3XoErpv6xW/Nf7xUJTdN/WK35r/eKhIBCEIBODsQ20OsrqZImnUMDY1wBB6Q7oSfW77D1V38a5gMB1J0jVILYMbQCekoG3pCm11O64TeJadoa7CfbmvnCrRLTBiRgecbjivpipQDr7WkANh7nHHKZJ2nHAYZRzoDhpZbtutLWGRxrnga4fyxA5nZKQUgO0LuLNgHAjPDHXv1tPPmuNNw1z8/O5OHgJwTdTpO+kaZfPenYMM1Qo3wZD8Hbdv8AMP8AcPTmuD2kYHNfRrtAn8begqHV0C4/eZPMVNHz7O3pXWy2RzzDRPNHtKd9fQJH4Cdkf8LpT4Nn/wCsTngcct3zCaE3pOsGtDAAHNbdN2buPfQCcCcJ27slXss7inrU4K7W0T5P/Ffn/SbfwUuj/hNgRr7KQvHEHYU7a/Bdn4KfQFCqcF2/gZ0K7AnajCMwRzqVZeQxziBMQ3nMDy4SY5k0jwQZ4Kj0DqXK18FGwPoqWG4dSaFYKhwGOGXlUuzWaq7vZz1DXzjI4piDgm0RFOllsHthSqGg+Lbda1gnvvLhs2JowDrzeQcTP0jmkxGMCMi3DGM+hWNG2X38Ye9EmBqEANEbTJ6StgzgwIILKZa4yRqJ6PSujeDgBgNY2cTGHsG8qaMK61XmYOeCCDiBF4zInGcANmI6dNwatTqwuFje8u3gYvXS0DAjOHHGdS8aSsDKbKrbrBULeTkJLSHGJw70HpXXRdJgpPc5j6TuKbVAY6WRLpLBEwSBhqOGMKX4eslwotcPuD7hLc8cN+zZzqx4G07loptqNgV5p3S3kumHc0zGH/pUulKE13vYA5l4kFxaL3OCQrWxXmWhlWtUulhY9rA4SSHXogQGiWg6zlnmngr+yBYBRtjg1jWNcxjmtaAGjC6YA2uaT5Vm1puyPVvaRrkZci7/AC8W276PasyrAIQhUCe/Yz+zbP8AqfuvSIT37Gf2bZ/1P3XoErpv6xW/Nf7xUJTdN/WK35r/AHioSAQhCAWm7HNtNK30Y+/NM/1Ax6YWZU3Qtp4q0UamHIqsfjlyXA49CD6SDQWhk8ktL6x6breefSQk32TGsNpbUc25xrMC2ZaWEtAIODhdDd+vYC3tK1gxrbuJe4PdzDED52JZdlKwXaFJ+YZWfT57wBBHmj0qDAUqV57Wv+84AOGM4x5favorg62KUbz8+hfOmi3/AEtMbajfaF9CaFrfRDnKtFpaK0DExzqnpaSvVHNF0gTiNxjOV20ufona5j2hZyxgsa/OZcTuBeetZFhW0sHVCxjmXhmJE+3BWdjt7g4NqtEOyI9G4hY1mh2S6oxzm1HSSb0QSdh5LhO1XPB+tVY27aLk/dLQcOkezeg0b7VywGwRr2hToWX0a88Zn+H2lae8gh2sgKnNvF6NU5r94VWq6zPE5fPzks7o3AFpIvSTEoNPUfAlQaVsFSWxBGW9V2mql+kD/leDzgKp4NWp1Sjek36brpnWIEE+worT1rUGXcJnAc5K5PtN0xElZ51e9gNQEicQ7GRzjLyLpZdHcZXa6+WxDevXvRGno24RiCFMiR7Pn51KuqsLBddym6j/AHGz/lSbG43MdvoQZHhaAQSRADhO9uR9H9l14HcIrNebQtDGh4bxbHxLbocXXTzEuOO0b458L6mDgdbo8ufpS80iy6RBN4GQZgjX/u9CubBc8N9G8RVIZiwyRExHlVHXr8cJcDeDRDsILWwOVvAETuE7VotLViKt1zeMpVMSYF6mTE3XboymM1W1tHOs9S68XmOgggjEHIjf/lOeWxSCHwlEvpVPCUKR8rW8UfTTnyqoW04ZWL/4dmqiDdqVKRO4hrmDHZD+lYtaAhCEAnv2M/s2z/qfuvSIT37Gf2bZ/wBT916BK6b+sVvzX+8VCU3Tf1it+a/3ioSAQhCAQhCD6E0XV/iLHRq5zSafKBBHTgs7w/YatkqyJIZTqtnUWlocR5C9e+xhbOMsFwn/AA3ub5MHD3lc6S0bxoDI/wARlWlhtLXH/eOhKnpG6JH09L+dvtBTz0JV+jbv60ktC0iLRTBEQ72Sf7JuaLtzGsaC5oMdCKvtIVfoz5FQ2CuWS5zHFpvDd3207YU+0WtpEXhBzK90qlK5cvNLd53ysips+i2NLqjA6HxPKJb0GbpXvQ1SpUe5pbDG5dOeO1Tm2OjOFURskK0sYpMwD245y4YoKywSHEjVGfl1q7bbHR3q4ix0vx+lqk0LIxuIfjB1hBltNX61Zt1hIbjrgHVOHzK42nRoFRtQtc0+grXU6TKcw4EnaQotqYx4gkeSME0ZTSEg3IMFryDBiREY5YgrpYbCaTnvAwceUDzQfIVf1LG1zWtvnkzGWtdrVVYeSdesakGF0fZHNqVQ4A43r0GXAzF4nDCPSdyudGNuunMCCFe2KxtAdDrwdnuz61HGiQ2RfMHdl6UEDS+keMc2kxpvOETsEj58itaVMtbBz1rpZbC1mOZXqoEGJ4Yjkk6w5pHk/wCFirXY+WScso9Ec2pavsgViLvKui/BP9Lo8sxCxLy66AdcxvjAj52nctC3p6ZqNYGgYtHfBoJPKgDlAjLGYnLFWV5looXapqGow3g/cTESRjByGG5Y7GJgYQM43gxr8mxazseWQ1H1XxHEtDhDnRJnMAw4YERvUsGo4U6ILtCudN/i3MqNOsG9cfPkJPlScX0dVsbH2StQa6eMDw6cwC0hp34kRrxXzkQpxo/EIQtAT37Gf2bZ/wBT916RCe/Yz+zbP+p+69AldN/WK35r/eKhKbpv6xW/Nf7xUJAIQhAIQhAxuxNpG4y1Uy7Uyo1vlLXkdLfQmBStQdTGZc2o0iNjhdjAbvQlJ2M6923NaZiox7PRe/2J36H0QOXdE3mgtxwlrg4GdSl+HpHcJbNUs2kK0jFjnXJyjIZYZLtozSVV7mBppukm8LpkARj32IkwmZw84LMtLnuL2sqPaIdxcZHNzgP6cd+cLHaH4Pmzgm/SfyuW5jgcsmgbJx1GQk5dGIukdLVg4NYGEjOQYG3CRAzQNPVQBLWZYwHZ9Kg6Rsrr8gjla77fRjl86lzGjqhAbgWxmHNw8s/MKos38JajY5NPHc6TsjlYKXZuEzrt5wbzQfRiqlmhnudMNuAQMd2fTmdQRabG7mEYYjH0+zYoNFZeEb3NLi1gjny6UDhc78DYnaVQU7O+LoBxG6eeZXujomrdyvY6jj6fIqNA7hG4gktaI581HPCHDvSTqVPaKLhDfmf+FFNndOXz5FBc1uE7iDyIkZ3sRviM9y5v046jdZF8QCSTrOJAMYbMdmSqqVFxLZGEjo1yvdWxVnOL7h5RmcNZ2Iq3q8JyIikDImL+OOUcnHV0rxaeFha4g0pDR+OMYn8OU5Kr/h3CpN0gAyCB+HEewLk2zuccjicRH3Ri72e1BZ2jhcWwBSMRJ5eRIn8PMF6pcL8L1x2JugXtUYnLIQs9Xsbi4uDXAk7DH/C5W+xuAgNcMOTIIvXsz0ABBC0npJ1ao9xJAc4mCSYBxA9i52fHn1b9nQuP8K8HFjuaDK0XBqyML2iqw8oFuN4BpiWvBBEkRBbkZVESrQhoJAxw6Tq5iCVstB2YWamaV29UfD6l0wBA5LSYxgEnPN52IbYGmrLqbbtJrCHC8Lz5IEiYGIJuxktJoTRrar7okHviZAJ255mTt1rFo4U9OuYWuFGIF2890TjysAIJ5WGPkSp4X2PirbaGDIVCRzO5Q9Dk/eEvB2pUo0G99TaXOpOPf05jOIkOGqMxqSm7Luj+LtNKpEcZSAP8zDB9BCcVYNCELaBPfsZ/Ztn/AFP3XpEJ79jP7Ns/6n7r0CV039Yrfmv94qEpum/rFb81/vFQkAhCEAhCEFhwet/EWqhWmBTqMcf5QRe9Er60sNoZdhpaWFt4FuJM5GcohfHakWW21KZJp1H0yRBLHOaSNhIOSlmj6D4baXY8BjG03gwXF382TXN18kHo3rKUKLXNNMMDJvENbOoF0mDhMelKvttX8NW/1v61+t0vaBiK9Yav8R+XSkg3D6FFroqhrScv8T/0FZU7FRDYaWxtdfyz3jelm3SlYY8bUn+Z3WvR0tXMfTVcMuW7rQNGvZ6bmkNLY73N8bDq9i919Asp41HQ7WGSY15n+2SVvbq0eGqf6iujuEFqOdeqZzlxPtTAyRQo4YnHKZJXq2VWxdmMZwnomEtRwhtPhn9K/f8AqO0+Gd6OpMG6LGZk5rx/DMxwPV6FhG6ctAJPHVMf8xjoyC/Dpy0eHq/6ndaYGBTsTAMGuMZjGTOGrIDpXay6Ha6fonA3Zab2R2GcsDr2Jbdt7R4et5x/WptHhZbGxdrvwETDSYOckiT5UwbV+hYJAmcN2Gez5heO19wCbxLhHMSZM79Sxh4VWuZ4505ZN6lydwhtJcXGq4k5mG8+xMGvtdFlMgEEiJwwxjWTjI2ZYKo0hVloJDsZg4Z68Tsw6FS1NO13d9Unna0+0Lw7S9YxL8suS2OiEFhYaIc4iHnAziJOBj7uGMdK0WhrGTTc6HCMcYvQNmAz/ssfZ9N12TdeBJBPJYcRiM2qXU4W2t2dUY5/R0hv1MVDJfaZLWF04AARiOeBOe1X9hinAA5WE5TIaRGO5xw3pHdv7TeLuOqSc8cOjJe6vCW1umbRWM58sz0rH5V9DWfTdQMDM2DkkHHLIA5iFjezLYuMsVOvAvU6ok64eDMeUNwSk7dWjP8AiK/nH9a42q31akcZUqPjK+5zo6Sn5u/RGQhC2gT37Gf2bZ/1P3XpEJ79jP7Ns/6n7r0CV039Yrfmv94qEmvb+xTfq1H/AMXF57nRxOUknwij9yPxv1PxUCwQmf3I/G/U/FR3I/G/U/FQLBCZ/cj8b9T8VHcj8b9T8VAsEJn9yPxv1PxUdyPxv1PxUCwQmf3I/G/U/FR3I/G/U/FQLBCZ/cj8b9T8VHcj8b9T8VAsEJn9yPxv1PxUdyPxv1PxUCwQmf3I/G/U/FR3I/G/U/FQLBCZ/cj8b9T8VHcj8b9T8VAsEJn9yPxv1PxUdyPxv1PxUCwQmf3I/G/U/FR3I/G/U/FQLBCZ/cj8b9T8VHcj8b9T8VAsEJn9yPxv1PxUdyPxv1PxUCwQmf3I/G/U/FR3I/G/U/FQLBCZ/cj8b9T8VHcj8b9T8VAsEJn9yPxv1PxUdyPxv1PxUCwT37Gf2bZ/1P3XrL9yPxv1PxUyeCHBj+HslKjxt+7f5VyJl7nZXjt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6" descr="data:image/jpeg;base64,/9j/4AAQSkZJRgABAQAAAQABAAD/2wCEAAkGBxQTEhUUExQTFBUXFxoXFRgXGRccFhgYHB0cGhgbGRgYHCggHCAlHxgdIjEhJSksLi4wFx8zODMsNygtLi4BCgoKDg0OGBAQFywcHBwsLCwsLCwsLCwsLCwsLCwsLCwsLCwsLCwsLCwsLCwsLCwsLCwsLCwsLCwsLCwsLCwsLP/AABEIAL0BCwMBIgACEQEDEQH/xAAcAAACAwEBAQEAAAAAAAAAAAAABwQFBgMCCAH/xABMEAABAwEEBAYOCAQFBAMAAAABAAIRAwQSITEFQVFhBhMicZHRBxUXMlNkgZOho7Gy4/AjNDVCUnODsxRygsEzYpLC4RbS4vEkY6L/xAAXAQEBAQEAAAAAAAAAAAAAAAAAAQID/8QAHBEBAQEAAwEBAQAAAAAAAAAAAAERAiFBMRJR/9oADAMBAAIRAxEAPwBTaY0rXForAVqwAqvAF934jvUPtvX8PW84/rRpv6xW/Nf7xUJBN7b1/D1vOP60dt6/h63nH9ahIQTe29fw9bzj+tHbev4et5x/WoSEE3tvX8PW84/rR23r+Hrecf1qEhBN7b1/D1vOP60dt6/h63nH9ahIQTe29fw9bzj+tHbev4et5x/WoSEE3tvX8PW84/rR23r+Hrecf1qEhBN7b1/D1vOP60dt6/h63nH9ahIQTe29fw9bzj+tHbev4et5x/WoSEE3tvX8PW84/rR23r+Hrecf1qEhBN7b1/D1vOP60dt6/h63nH9ahIQTe29fw9bzj+tHbev4et5x/WoSEE3tvX8PW84/rR23r+Hrecf1qEhBN7b1/D1vOP60dt6/h63nH9ahIQTe29fw9bzj+tHbev4et5x/WoSEE3tvX8PW84/rR23r+Hrecf1qEhBN7b1/D1vOP607uxxaHu0dQc57nE8ZJLiT/iP1lIRPfsZ/Ztn/AFP3XoErpv6xW/Nf7xUJTdN/WK35r/eKhIBXPBCP4umCAZD4kAibjowOCpld8CmzbaH8x904eXLyqX4NhW0XMhouYkm7heB1EAZbpK51NFMMF9MEwQSWgndiRsPoWm0pWZTZeIDTMNlwE7pOtQqdfjBIF6ImIdz5Ll210zNv0XTLGtFNjYOYY29lBBMScpkrrpng82pY3V2UmscPpG3REgEsqNgDUWXhz4QCtBatGicHBwmCR/calM0fUJcaB5LWguY6RycWyCNc57M9q1LUJRCm6ZsvFV6jIiHmI/CcW+ghQl0QIQhAIQhAIQhAIQhAIQhAIQhAIQhAIQhAIQhAIQhAIQhAJ79jP7Ns/wCp+69IhPfsZ/Ztn/U/degSum/rFb81/vFQlN039Yrfmv8AeKhIBWPB20cXaqLtlRs8xMH0FVy/QUDU4UOD6RF0vAIJAzIDgXXd92Ql3Z61SXODXXnQQ5rfvA57MQXdK29tt5NMFoEOaHSJziTiCDiCuWjrO13KuiByhJfhz4wVBE0NpWoIbaOWxpgyWis0EQXAzygNh6dS0tltlDji5tVtzWJc0tDhg0tc0SBAAIyiFkrZYiakYze3DCcJwxiM1Ps+hyCOREf5SSTrIAxMjcpghcL+D1apWdWoMNam5ocXU+UJm7iBtgdKzTtE1xnRrDnY/qTTslkdSptu3WgkuBEAknAyG45g4Egbl1pWaoILi7HMYGDqjDqTQo3WCqBJp1ANpa6OmFGTkLyxwkuzAcW8m6NoGtQOENtkilDKrm99eYyo11MgFjyLvJJkzzDIyroVSE2GcF7PUDS6nReCL1+mHMF3aQ0iDnhuVW7g1Y3kgNNMTgRUM7u/nMbk0LtCYlbgHZyAW1qzZ/EGH/tlQndj/ZaB5acekPKbBiELVO4DVp5NSkc87wOGf3TsVVX0BVaSDdMGJBw6SAFRVIViNC1iQA1pnI36cdN5Wx4EV4B4yhJiWhz3OBImDdYQI1oMwhbB/Y7tQAPGWYzkBVx25EArlT7HludN1lN0Z/S0x7zggyiFc2jgvamd9Sj+phHSHKO7QdcZs/8A0zrQVyFPboaue9pudr5MOw8i8u0TXGJo1P8ASepBCQu1qsr6Zu1GPY6JhzS0xtg8y4oBCEIBCEIBPfsZ/Ztn/U/dekQnv2M/s2z/AKn7r0CV039Yrfmv94qEpum/rFb81/vFQkAhCEDN4N2b+IsdLEAtlp33THshWdi0XxXJcScYunMA4/IVN2MLUeKqtE8l4MYRDh/4rXaTYXhxJg3OkjIDesX+CvJAdrJGAAGBJGEnOFZU9FtqXQ6Gg4vicP7GJ1rJaOtwmTfEEAYG6fnDDctRYtKgRefEiYLdmPtaoqRpasw1gxoa1rQLoAgY3iPLmfKiraGMZJcLzjdwkwTmcNQkY9UqkbUeQ5xILhjl3oDYwE/3VpYrC8E1Xh0S0NacG3cgABlEnHXJmU8RT6U0UWgEFkxg6QA/aDJMzs3KmsOjnNcKhquc+ZaWukjDXk2NWxWtut77xpNFEFpMEiS3ZynZYbtSg1ak/wCJGwyQGHeGHBWUXFt021tO5TDHPdynhrpwEXhgImMYA36ljbVanh3f8iTEiD0Z/JzVibQy8CW3iMAWkxEHDDA57s11q2oPFziwRgcGicOfn1KwcDpSoRGwXiS2807d/wDdcm6YfABazLEC+BO6cuhWNlbTAiCznn2ldKlnpuxcWRtacfJCdD9sumi4gQcxiHAwOYtnoXCvXFTJriTEghkEQBJO3MlSToqkGh8uOzyfPtVTpa2Notu3C3LHW6ReGKCYKraZIDgSJAIbmRkdmW9c6Vtuk99AzMOjI5nEHGOlZulpJ14FpccRAN2d8QPQray1nckODiXRFziuWNQcDsOZHTnDBcVdJseAJLnETDOeARrxJGalWO1Mp4GpjOV6YjZ07OZUtstnFsMETEEtugNGMQDGwj5xiWCi17SajsCRnBJOMa5AE5INRpPTdGCCZwkQDJO3AcyiWSqKgF0u143T5SCB6FmqmjKRM3id8jPZlMr8oaJY498QNZlv9gg0ta1cUZBaNsXp3Tl6FXv0mXmGgQCbxIJMzqLtcb41LnU0W0gAXssR6JBu6+tdBYWUgGsJ/wAx1ndOxIIXCtjq1mZaHMIqU3ii5zQ66aZBdTJBmDIcJn+wGOTGtFhJsdraTgWte39Ml2GraClytAQhCAQhCAT37Gf2bZ/1P3XpEJ79jP7Ns/6n7r0CV039Yrfmv94qEpum/rFb81/vFQkAhCEG27FVoi0vZAIcwGDlLXACRr74poW6iA2SQYM9eGrVnsSW4E17tto4wHksP9QLR6SE8q1kJYJMuIxugQdZwnXAwXPnqwuadnJqfecC9rRMd8TAyOsnYr61UjRpMnBwqEE87SRgNQwHOV3tTWUarnF5YxoDpOMObJJxwGqADrWL0rp3jrS5hvvip9E1t26A0AEk68i7cs5arVWepJkAmcDmBv8AYtK196nd1lsHHAHnSxtHCUMexrSABdD4n+qJx3790q1tfC8UmFrDfgOc0t3gxysCBLRMbVrER+E9oioWti9dvZ4gnIRniDOrBZKvULqnKJjWZyKKNoIfxz5qAPuuvEkmQQA4nE4DPcFNsFRrpipdGMNdh0GTt1wtzpHN9ZrBAcQNxGPWvVDSA1EztH/aVYU7K0TJoAzqknIbBtnoUi0vpMBouONdtMh4aLrWl+E4zm0TAyTRWHSzpAABPlJPklee31QEGWwIN2GAEbJifKvL9HvaYg4OOIII15AHPdn0q/sejhQpXq+InYSZOUbMVLYYs9Gw4lxbxlJ8PbjkS3HNsDPbqUfhHZqYZxZp1XBwv03te0w6IMgvwGMXYhUdn0lyg2mXNaS7ASOYCDAxmVYizuIBqPcdcEl2X82GZUwV1j0bTGIEuAHJODpkwSYgc5Ma0VwackNe57xynbBsZIyGGJGOuMlMtNvpMBYQAMA4gCTqk3cxMdO5Rm0nFpF2q6HOAgjHXtxbGR3Kisi9g41BLgYjGRIG+MThzLoNGCeXeHMGwcNmJlTxSaxoe3jQDIIcYaDt/ETGxflWuKbQXOF933YJgaszs27edBWizhzuS4gZd604ZbNynU2BsMEuqSBEADESAcM9+rLauVCo5zTm2QS2CRA24HOFYaHsjmh1RzgGxi84xtgZyfmVRGtI4qMCaky7EwPTjq6FzsFqioC7DXjq55Uu2mcRBnK9M853qbwc0c2pVaDG8QMRjkSoJOhbS6pWkNaaZaWvAMhwOBOfN0JZWqgWPcw5tcWnnBg+xNSvpHiXCmGMZAmRIdmYmRtkRsPMsJw2oXbW86nw8eXAz/UCkuihQhC0BCEIBPfsZ/Ztn/U/dekQnv2M/s2z/qfuvQJXTf1it+a/3ioSm6b+sVvzX+8VCQCEIQdrHaDTqMqNzY4OHO0yPYvo2wUHFhc7vXAc85+XYvmxP/gdpA1rDZ3FxMMDTvc3kH3VBnuyhYzxDQBHF1L05kg4YJfW+l/DMuEDjn/4hB71uYYDtM4xuTk4StPEvqEAuDJaDlLcp2ZZ70iLRXc57nzekyZxnyFIOQdr1j5xXb+IhuBx/wDXUoyA06seZUehUIMgrobRhECR5J51yagiT84oJBt7pJAY0mSSG4488qfYtJGpyazi4yLhcThqInVI8kjeVTL8Qa6nbwIm8WtGLr0OiTiTrO6OtQrdpOvaibt4U2SblMHATntOr0qms9BxEjBsxMxJOobfJKsKOkeJEsIdUIgkDkNxkXRhJ3xzbVMFtouz3GtdUAvgy1mMtByLxtmTiv3TOmgBxdMnvZcTgZJGA3gFv+lZ46RqSSHHGRIgZ56sFEvpgsq1tDnFzsnAThiCIyjPvZjXgvQtnK75zcTEEFoGBbHWqsOwjUvdLE4Z7NW/yQqNOy1TezBa4nlRjGc5gwTEb1AY8udLzvnPeuzbTdA7wkEl8986dRERqk7zrgKMx04iPIMCkF1ZqswLzcMBhns9qmWi0Gs3W1rdWo4wSdkD0BU1m5UDXGfXzbVYsqZxPKZDY3fewymB0HYpgl6Noio4lwkQQ3ExJxMxjgCtHYNGBhe4gNcwtIzwa0RGJnLGZ9KzFO0OpNa5pm6YcDrc0yebMZ7RmthY9LCL2tl5uOWLZaSNmAw1hY5LGS09pCjUcDdL5BDrxIOBwu7o29CqeHRa/iqrBqLHHCMAC2AMvvFSuFtgaGirSIEuh1PW058kZxs/uqpjzVsdZpBmm5lVvNNxwA2C+CrxKzqEIW0CEIQCe/Yz+zbP+p+69IhPfsZ/Ztn/AFP3XoErpv6xW/Nf7xUJTdN/WK35r/eKhIBCEIBODsQ20OsrqZImnUMDY1wBB6Q7oSfW77D1V38a5gMB1J0jVILYMbQCekoG3pCm11O64TeJadoa7CfbmvnCrRLTBiRgecbjivpipQDr7WkANh7nHHKZJ2nHAYZRzoDhpZbtutLWGRxrnga4fyxA5nZKQUgO0LuLNgHAjPDHXv1tPPmuNNw1z8/O5OHgJwTdTpO+kaZfPenYMM1Qo3wZD8Hbdv8AMP8AcPTmuD2kYHNfRrtAn8begqHV0C4/eZPMVNHz7O3pXWy2RzzDRPNHtKd9fQJH4Cdkf8LpT4Nn/wCsTngcct3zCaE3pOsGtDAAHNbdN2buPfQCcCcJ27slXss7inrU4K7W0T5P/Ffn/SbfwUuj/hNgRr7KQvHEHYU7a/Bdn4KfQFCqcF2/gZ0K7AnajCMwRzqVZeQxziBMQ3nMDy4SY5k0jwQZ4Kj0DqXK18FGwPoqWG4dSaFYKhwGOGXlUuzWaq7vZz1DXzjI4piDgm0RFOllsHthSqGg+Lbda1gnvvLhs2JowDrzeQcTP0jmkxGMCMi3DGM+hWNG2X38Ye9EmBqEANEbTJ6StgzgwIILKZa4yRqJ6PSujeDgBgNY2cTGHsG8qaMK61XmYOeCCDiBF4zInGcANmI6dNwatTqwuFje8u3gYvXS0DAjOHHGdS8aSsDKbKrbrBULeTkJLSHGJw70HpXXRdJgpPc5j6TuKbVAY6WRLpLBEwSBhqOGMKX4eslwotcPuD7hLc8cN+zZzqx4G07loptqNgV5p3S3kumHc0zGH/pUulKE13vYA5l4kFxaL3OCQrWxXmWhlWtUulhY9rA4SSHXogQGiWg6zlnmngr+yBYBRtjg1jWNcxjmtaAGjC6YA2uaT5Vm1puyPVvaRrkZci7/AC8W276PasyrAIQhUCe/Yz+zbP8AqfuvSIT37Gf2bZ/1P3XoErpv6xW/Nf7xUJTdN/WK35r/AHioSAQhCAWm7HNtNK30Y+/NM/1Ax6YWZU3Qtp4q0UamHIqsfjlyXA49CD6SDQWhk8ktL6x6breefSQk32TGsNpbUc25xrMC2ZaWEtAIODhdDd+vYC3tK1gxrbuJe4PdzDED52JZdlKwXaFJ+YZWfT57wBBHmj0qDAUqV57Wv+84AOGM4x5favorg62KUbz8+hfOmi3/AEtMbajfaF9CaFrfRDnKtFpaK0DExzqnpaSvVHNF0gTiNxjOV20ufona5j2hZyxgsa/OZcTuBeetZFhW0sHVCxjmXhmJE+3BWdjt7g4NqtEOyI9G4hY1mh2S6oxzm1HSSb0QSdh5LhO1XPB+tVY27aLk/dLQcOkezeg0b7VywGwRr2hToWX0a88Zn+H2lae8gh2sgKnNvF6NU5r94VWq6zPE5fPzks7o3AFpIvSTEoNPUfAlQaVsFSWxBGW9V2mql+kD/leDzgKp4NWp1Sjek36brpnWIEE+worT1rUGXcJnAc5K5PtN0xElZ51e9gNQEicQ7GRzjLyLpZdHcZXa6+WxDevXvRGno24RiCFMiR7Pn51KuqsLBddym6j/AHGz/lSbG43MdvoQZHhaAQSRADhO9uR9H9l14HcIrNebQtDGh4bxbHxLbocXXTzEuOO0b458L6mDgdbo8ufpS80iy6RBN4GQZgjX/u9CubBc8N9G8RVIZiwyRExHlVHXr8cJcDeDRDsILWwOVvAETuE7VotLViKt1zeMpVMSYF6mTE3XboymM1W1tHOs9S68XmOgggjEHIjf/lOeWxSCHwlEvpVPCUKR8rW8UfTTnyqoW04ZWL/4dmqiDdqVKRO4hrmDHZD+lYtaAhCEAnv2M/s2z/qfuvSIT37Gf2bZ/wBT916BK6b+sVvzX+8VCU3Tf1it+a/3ioSAQhCAQhCD6E0XV/iLHRq5zSafKBBHTgs7w/YatkqyJIZTqtnUWlocR5C9e+xhbOMsFwn/AA3ub5MHD3lc6S0bxoDI/wARlWlhtLXH/eOhKnpG6JH09L+dvtBTz0JV+jbv60ktC0iLRTBEQ72Sf7JuaLtzGsaC5oMdCKvtIVfoz5FQ2CuWS5zHFpvDd3207YU+0WtpEXhBzK90qlK5cvNLd53ysips+i2NLqjA6HxPKJb0GbpXvQ1SpUe5pbDG5dOeO1Tm2OjOFURskK0sYpMwD245y4YoKywSHEjVGfl1q7bbHR3q4ix0vx+lqk0LIxuIfjB1hBltNX61Zt1hIbjrgHVOHzK42nRoFRtQtc0+grXU6TKcw4EnaQotqYx4gkeSME0ZTSEg3IMFryDBiREY5YgrpYbCaTnvAwceUDzQfIVf1LG1zWtvnkzGWtdrVVYeSdesakGF0fZHNqVQ4A43r0GXAzF4nDCPSdyudGNuunMCCFe2KxtAdDrwdnuz61HGiQ2RfMHdl6UEDS+keMc2kxpvOETsEj58itaVMtbBz1rpZbC1mOZXqoEGJ4Yjkk6w5pHk/wCFirXY+WScso9Ec2pavsgViLvKui/BP9Lo8sxCxLy66AdcxvjAj52nctC3p6ZqNYGgYtHfBoJPKgDlAjLGYnLFWV5looXapqGow3g/cTESRjByGG5Y7GJgYQM43gxr8mxazseWQ1H1XxHEtDhDnRJnMAw4YERvUsGo4U6ILtCudN/i3MqNOsG9cfPkJPlScX0dVsbH2StQa6eMDw6cwC0hp34kRrxXzkQpxo/EIQtAT37Gf2bZ/wBT916RCe/Yz+zbP+p+69AldN/WK35r/eKhKbpv6xW/Nf7xUJAIQhAIQhAxuxNpG4y1Uy7Uyo1vlLXkdLfQmBStQdTGZc2o0iNjhdjAbvQlJ2M6923NaZiox7PRe/2J36H0QOXdE3mgtxwlrg4GdSl+HpHcJbNUs2kK0jFjnXJyjIZYZLtozSVV7mBppukm8LpkARj32IkwmZw84LMtLnuL2sqPaIdxcZHNzgP6cd+cLHaH4Pmzgm/SfyuW5jgcsmgbJx1GQk5dGIukdLVg4NYGEjOQYG3CRAzQNPVQBLWZYwHZ9Kg6Rsrr8gjla77fRjl86lzGjqhAbgWxmHNw8s/MKos38JajY5NPHc6TsjlYKXZuEzrt5wbzQfRiqlmhnudMNuAQMd2fTmdQRabG7mEYYjH0+zYoNFZeEb3NLi1gjny6UDhc78DYnaVQU7O+LoBxG6eeZXujomrdyvY6jj6fIqNA7hG4gktaI581HPCHDvSTqVPaKLhDfmf+FFNndOXz5FBc1uE7iDyIkZ3sRviM9y5v046jdZF8QCSTrOJAMYbMdmSqqVFxLZGEjo1yvdWxVnOL7h5RmcNZ2Iq3q8JyIikDImL+OOUcnHV0rxaeFha4g0pDR+OMYn8OU5Kr/h3CpN0gAyCB+HEewLk2zuccjicRH3Ri72e1BZ2jhcWwBSMRJ5eRIn8PMF6pcL8L1x2JugXtUYnLIQs9Xsbi4uDXAk7DH/C5W+xuAgNcMOTIIvXsz0ABBC0npJ1ao9xJAc4mCSYBxA9i52fHn1b9nQuP8K8HFjuaDK0XBqyML2iqw8oFuN4BpiWvBBEkRBbkZVESrQhoJAxw6Tq5iCVstB2YWamaV29UfD6l0wBA5LSYxgEnPN52IbYGmrLqbbtJrCHC8Lz5IEiYGIJuxktJoTRrar7okHviZAJ255mTt1rFo4U9OuYWuFGIF2890TjysAIJ5WGPkSp4X2PirbaGDIVCRzO5Q9Dk/eEvB2pUo0G99TaXOpOPf05jOIkOGqMxqSm7Luj+LtNKpEcZSAP8zDB9BCcVYNCELaBPfsZ/Ztn/AFP3XpEJ79jP7Ns/6n7r0CV039Yrfmv94qEpum/rFb81/vFQkAhCEAhCEFhwet/EWqhWmBTqMcf5QRe9Er60sNoZdhpaWFt4FuJM5GcohfHakWW21KZJp1H0yRBLHOaSNhIOSlmj6D4baXY8BjG03gwXF382TXN18kHo3rKUKLXNNMMDJvENbOoF0mDhMelKvttX8NW/1v61+t0vaBiK9Yav8R+XSkg3D6FFroqhrScv8T/0FZU7FRDYaWxtdfyz3jelm3SlYY8bUn+Z3WvR0tXMfTVcMuW7rQNGvZ6bmkNLY73N8bDq9i919Asp41HQ7WGSY15n+2SVvbq0eGqf6iujuEFqOdeqZzlxPtTAyRQo4YnHKZJXq2VWxdmMZwnomEtRwhtPhn9K/f8AqO0+Gd6OpMG6LGZk5rx/DMxwPV6FhG6ctAJPHVMf8xjoyC/Dpy0eHq/6ndaYGBTsTAMGuMZjGTOGrIDpXay6Ha6fonA3Zab2R2GcsDr2Jbdt7R4et5x/WptHhZbGxdrvwETDSYOckiT5UwbV+hYJAmcN2Gez5heO19wCbxLhHMSZM79Sxh4VWuZ4505ZN6lydwhtJcXGq4k5mG8+xMGvtdFlMgEEiJwwxjWTjI2ZYKo0hVloJDsZg4Z68Tsw6FS1NO13d9Unna0+0Lw7S9YxL8suS2OiEFhYaIc4iHnAziJOBj7uGMdK0WhrGTTc6HCMcYvQNmAz/ssfZ9N12TdeBJBPJYcRiM2qXU4W2t2dUY5/R0hv1MVDJfaZLWF04AARiOeBOe1X9hinAA5WE5TIaRGO5xw3pHdv7TeLuOqSc8cOjJe6vCW1umbRWM58sz0rH5V9DWfTdQMDM2DkkHHLIA5iFjezLYuMsVOvAvU6ok64eDMeUNwSk7dWjP8AiK/nH9a42q31akcZUqPjK+5zo6Sn5u/RGQhC2gT37Gf2bZ/1P3XpEJ79jP7Ns/6n7r0CV039Yrfmv94qEmvb+xTfq1H/AMXF57nRxOUknwij9yPxv1PxUCwQmf3I/G/U/FR3I/G/U/FQLBCZ/cj8b9T8VHcj8b9T8VAsEJn9yPxv1PxUdyPxv1PxUCwQmf3I/G/U/FR3I/G/U/FQLBCZ/cj8b9T8VHcj8b9T8VAsEJn9yPxv1PxUdyPxv1PxUCwQmf3I/G/U/FR3I/G/U/FQLBCZ/cj8b9T8VHcj8b9T8VAsEJn9yPxv1PxUdyPxv1PxUCwQmf3I/G/U/FR3I/G/U/FQLBCZ/cj8b9T8VHcj8b9T8VAsEJn9yPxv1PxUdyPxv1PxUCwQmf3I/G/U/FR3I/G/U/FQLBCZ/cj8b9T8VHcj8b9T8VAsEJn9yPxv1PxUdyPxv1PxUCwT37Gf2bZ/1P3XrL9yPxv1PxUyeCHBj+HslKjxt+7f5VyJl7nZXjtQ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104" name="Picture 8" descr="http://www.infovek.sk/predmety/geologia/obrazky/lom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583" y="4437112"/>
            <a:ext cx="3100176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publi.cz/admin/books/85/images/pics/1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76" y="4740751"/>
            <a:ext cx="5416451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96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Polarizátory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151806" y="1124744"/>
                <a:ext cx="8901320" cy="5184576"/>
              </a:xfrm>
              <a:ln>
                <a:noFill/>
              </a:ln>
            </p:spPr>
            <p:txBody>
              <a:bodyPr>
                <a:normAutofit/>
              </a:bodyPr>
              <a:lstStyle/>
              <a:p>
                <a:pPr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cs-CZ" dirty="0" smtClean="0"/>
                  <a:t>Polarizační filtry – dichroické polarizátory</a:t>
                </a:r>
              </a:p>
              <a:p>
                <a:pPr lvl="1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cs-CZ" dirty="0" smtClean="0"/>
                  <a:t>Anizotropní </a:t>
                </a:r>
                <a:r>
                  <a:rPr lang="cs-CZ" dirty="0" err="1" smtClean="0"/>
                  <a:t>polyvinylalkohol</a:t>
                </a:r>
                <a:r>
                  <a:rPr lang="cs-CZ" dirty="0" smtClean="0"/>
                  <a:t> (dlouhé rovnoběžné makromolekuly), v kapalině obsahující jód</a:t>
                </a:r>
              </a:p>
              <a:p>
                <a:pPr lvl="1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cs-CZ" dirty="0" smtClean="0"/>
                  <a:t>Možnost kmitavého pohybu náboje v jednom směru </a:t>
                </a:r>
                <a:r>
                  <a:rPr lang="cs-CZ" dirty="0" smtClean="0">
                    <a:sym typeface="Wingdings" panose="05000000000000000000" pitchFamily="2" charset="2"/>
                  </a:rPr>
                  <a:t></a:t>
                </a:r>
                <a:r>
                  <a:rPr lang="cs-CZ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cs-CZ" i="1">
                            <a:latin typeface="Cambria Math"/>
                            <a:ea typeface="Cambria Math"/>
                          </a:rPr>
                          <m:t>𝐸</m:t>
                        </m:r>
                      </m:e>
                    </m:acc>
                  </m:oMath>
                </a14:m>
                <a:r>
                  <a:rPr lang="cs-CZ" dirty="0" smtClean="0"/>
                  <a:t> kmitající v tomto směru neprojde </a:t>
                </a:r>
                <a:r>
                  <a:rPr lang="cs-CZ" dirty="0" smtClean="0">
                    <a:sym typeface="Wingdings" panose="05000000000000000000" pitchFamily="2" charset="2"/>
                  </a:rPr>
                  <a:t> vlna se polarizuje</a:t>
                </a:r>
              </a:p>
              <a:p>
                <a:pPr marL="457200" lvl="1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endParaRPr lang="cs-CZ" dirty="0" smtClean="0">
                  <a:sym typeface="Wingdings" panose="05000000000000000000" pitchFamily="2" charset="2"/>
                </a:endParaRPr>
              </a:p>
              <a:p>
                <a:pPr lvl="1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endParaRPr lang="cs-CZ" dirty="0" smtClean="0">
                  <a:sym typeface="Wingdings" panose="05000000000000000000" pitchFamily="2" charset="2"/>
                </a:endParaRPr>
              </a:p>
              <a:p>
                <a:pPr lvl="1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endParaRPr lang="cs-CZ" dirty="0" smtClean="0"/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endParaRPr lang="cs-CZ" dirty="0" smtClean="0">
                  <a:sym typeface="Wingdings" panose="05000000000000000000" pitchFamily="2" charset="2"/>
                </a:endParaRP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endParaRPr lang="cs-CZ" dirty="0" smtClean="0"/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endParaRPr lang="cs-CZ" dirty="0" smtClean="0"/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endParaRPr lang="cs-CZ" dirty="0" smtClean="0"/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endParaRPr lang="cs-CZ" dirty="0" smtClean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1806" y="1124744"/>
                <a:ext cx="8901320" cy="5184576"/>
              </a:xfrm>
              <a:blipFill rotWithShape="1">
                <a:blip r:embed="rId3"/>
                <a:stretch>
                  <a:fillRect l="-1575" t="-353" r="-109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utoShape 4" descr="data:image/jpeg;base64,/9j/4AAQSkZJRgABAQAAAQABAAD/2wCEAAkGBxQTEhUUExQTFBUXFxoXFRgXGRccFhgYHB0cGhgbGRgYHCggHCAlHxgdIjEhJSksLi4wFx8zODMsNygtLi4BCgoKDg0OGBAQFywcHBwsLCwsLCwsLCwsLCwsLCwsLCwsLCwsLCwsLCwsLCwsLCwsLCwsLCwsLCwsLCwsLCwsLP/AABEIAL0BCwMBIgACEQEDEQH/xAAcAAACAwEBAQEAAAAAAAAAAAAABwQFBgMCCAH/xABMEAABAwEEBAYOCAQFBAMAAAABAAIRAwQSITEFQVFhBhMicZHRBxUXMlNkgZOho7Gy4/AjNDVCUnODsxRygsEzYpLC4RbS4vEkY6L/xAAXAQEBAQEAAAAAAAAAAAAAAAAAAQID/8QAHBEBAQEAAwEBAQAAAAAAAAAAAAERAiFBMRJR/9oADAMBAAIRAxEAPwBTaY0rXForAVqwAqvAF934jvUPtvX8PW84/rRpv6xW/Nf7xUJBN7b1/D1vOP60dt6/h63nH9ahIQTe29fw9bzj+tHbev4et5x/WoSEE3tvX8PW84/rR23r+Hrecf1qEhBN7b1/D1vOP60dt6/h63nH9ahIQTe29fw9bzj+tHbev4et5x/WoSEE3tvX8PW84/rR23r+Hrecf1qEhBN7b1/D1vOP60dt6/h63nH9ahIQTe29fw9bzj+tHbev4et5x/WoSEE3tvX8PW84/rR23r+Hrecf1qEhBN7b1/D1vOP60dt6/h63nH9ahIQTe29fw9bzj+tHbev4et5x/WoSEE3tvX8PW84/rR23r+Hrecf1qEhBN7b1/D1vOP60dt6/h63nH9ahIQTe29fw9bzj+tHbev4et5x/WoSEE3tvX8PW84/rR23r+Hrecf1qEhBN7b1/D1vOP607uxxaHu0dQc57nE8ZJLiT/iP1lIRPfsZ/Ztn/AFP3XoErpv6xW/Nf7xUJTdN/WK35r/eKhIBXPBCP4umCAZD4kAibjowOCpld8CmzbaH8x904eXLyqX4NhW0XMhouYkm7heB1EAZbpK51NFMMF9MEwQSWgndiRsPoWm0pWZTZeIDTMNlwE7pOtQqdfjBIF6ImIdz5Ll210zNv0XTLGtFNjYOYY29lBBMScpkrrpng82pY3V2UmscPpG3REgEsqNgDUWXhz4QCtBatGicHBwmCR/calM0fUJcaB5LWguY6RycWyCNc57M9q1LUJRCm6ZsvFV6jIiHmI/CcW+ghQl0QIQhAIQhAIQhAIQhAIQhAIQhAIQhAIQhAIQhAIQhAIQhAJ79jP7Ns/wCp+69IhPfsZ/Ztn/U/degSum/rFb81/vFQlN039Yrfmv8AeKhIBWPB20cXaqLtlRs8xMH0FVy/QUDU4UOD6RF0vAIJAzIDgXXd92Ql3Z61SXODXXnQQ5rfvA57MQXdK29tt5NMFoEOaHSJziTiCDiCuWjrO13KuiByhJfhz4wVBE0NpWoIbaOWxpgyWis0EQXAzygNh6dS0tltlDji5tVtzWJc0tDhg0tc0SBAAIyiFkrZYiakYze3DCcJwxiM1Ps+hyCOREf5SSTrIAxMjcpghcL+D1apWdWoMNam5ocXU+UJm7iBtgdKzTtE1xnRrDnY/qTTslkdSptu3WgkuBEAknAyG45g4Egbl1pWaoILi7HMYGDqjDqTQo3WCqBJp1ANpa6OmFGTkLyxwkuzAcW8m6NoGtQOENtkilDKrm99eYyo11MgFjyLvJJkzzDIyroVSE2GcF7PUDS6nReCL1+mHMF3aQ0iDnhuVW7g1Y3kgNNMTgRUM7u/nMbk0LtCYlbgHZyAW1qzZ/EGH/tlQndj/ZaB5acekPKbBiELVO4DVp5NSkc87wOGf3TsVVX0BVaSDdMGJBw6SAFRVIViNC1iQA1pnI36cdN5Wx4EV4B4yhJiWhz3OBImDdYQI1oMwhbB/Y7tQAPGWYzkBVx25EArlT7HludN1lN0Z/S0x7zggyiFc2jgvamd9Sj+phHSHKO7QdcZs/8A0zrQVyFPboaue9pudr5MOw8i8u0TXGJo1P8ASepBCQu1qsr6Zu1GPY6JhzS0xtg8y4oBCEIBCEIBPfsZ/Ztn/U/dekQnv2M/s2z/AKn7r0CV039Yrfmv94qEpum/rFb81/vFQkAhCEDN4N2b+IsdLEAtlp33THshWdi0XxXJcScYunMA4/IVN2MLUeKqtE8l4MYRDh/4rXaTYXhxJg3OkjIDesX+CvJAdrJGAAGBJGEnOFZU9FtqXQ6Gg4vicP7GJ1rJaOtwmTfEEAYG6fnDDctRYtKgRefEiYLdmPtaoqRpasw1gxoa1rQLoAgY3iPLmfKiraGMZJcLzjdwkwTmcNQkY9UqkbUeQ5xILhjl3oDYwE/3VpYrC8E1Xh0S0NacG3cgABlEnHXJmU8RT6U0UWgEFkxg6QA/aDJMzs3KmsOjnNcKhquc+ZaWukjDXk2NWxWtut77xpNFEFpMEiS3ZynZYbtSg1ak/wCJGwyQGHeGHBWUXFt021tO5TDHPdynhrpwEXhgImMYA36ljbVanh3f8iTEiD0Z/JzVibQy8CW3iMAWkxEHDDA57s11q2oPFziwRgcGicOfn1KwcDpSoRGwXiS2807d/wDdcm6YfABazLEC+BO6cuhWNlbTAiCznn2ldKlnpuxcWRtacfJCdD9sumi4gQcxiHAwOYtnoXCvXFTJriTEghkEQBJO3MlSToqkGh8uOzyfPtVTpa2Notu3C3LHW6ReGKCYKraZIDgSJAIbmRkdmW9c6Vtuk99AzMOjI5nEHGOlZulpJ14FpccRAN2d8QPQray1nckODiXRFziuWNQcDsOZHTnDBcVdJseAJLnETDOeARrxJGalWO1Mp4GpjOV6YjZ07OZUtstnFsMETEEtugNGMQDGwj5xiWCi17SajsCRnBJOMa5AE5INRpPTdGCCZwkQDJO3AcyiWSqKgF0u143T5SCB6FmqmjKRM3id8jPZlMr8oaJY498QNZlv9gg0ta1cUZBaNsXp3Tl6FXv0mXmGgQCbxIJMzqLtcb41LnU0W0gAXssR6JBu6+tdBYWUgGsJ/wAx1ndOxIIXCtjq1mZaHMIqU3ii5zQ66aZBdTJBmDIcJn+wGOTGtFhJsdraTgWte39Ml2GraClytAQhCAQhCAT37Gf2bZ/1P3XpEJ79jP7Ns/6n7r0CV039Yrfmv94qEpum/rFb81/vFQkAhCEG27FVoi0vZAIcwGDlLXACRr74poW6iA2SQYM9eGrVnsSW4E17tto4wHksP9QLR6SE8q1kJYJMuIxugQdZwnXAwXPnqwuadnJqfecC9rRMd8TAyOsnYr61UjRpMnBwqEE87SRgNQwHOV3tTWUarnF5YxoDpOMObJJxwGqADrWL0rp3jrS5hvvip9E1t26A0AEk68i7cs5arVWepJkAmcDmBv8AYtK196nd1lsHHAHnSxtHCUMexrSABdD4n+qJx3790q1tfC8UmFrDfgOc0t3gxysCBLRMbVrER+E9oioWti9dvZ4gnIRniDOrBZKvULqnKJjWZyKKNoIfxz5qAPuuvEkmQQA4nE4DPcFNsFRrpipdGMNdh0GTt1wtzpHN9ZrBAcQNxGPWvVDSA1EztH/aVYU7K0TJoAzqknIbBtnoUi0vpMBouONdtMh4aLrWl+E4zm0TAyTRWHSzpAABPlJPklee31QEGWwIN2GAEbJifKvL9HvaYg4OOIII15AHPdn0q/sejhQpXq+InYSZOUbMVLYYs9Gw4lxbxlJ8PbjkS3HNsDPbqUfhHZqYZxZp1XBwv03te0w6IMgvwGMXYhUdn0lyg2mXNaS7ASOYCDAxmVYizuIBqPcdcEl2X82GZUwV1j0bTGIEuAHJODpkwSYgc5Ma0VwackNe57xynbBsZIyGGJGOuMlMtNvpMBYQAMA4gCTqk3cxMdO5Rm0nFpF2q6HOAgjHXtxbGR3Kisi9g41BLgYjGRIG+MThzLoNGCeXeHMGwcNmJlTxSaxoe3jQDIIcYaDt/ETGxflWuKbQXOF933YJgaszs27edBWizhzuS4gZd604ZbNynU2BsMEuqSBEADESAcM9+rLauVCo5zTm2QS2CRA24HOFYaHsjmh1RzgGxi84xtgZyfmVRGtI4qMCaky7EwPTjq6FzsFqioC7DXjq55Uu2mcRBnK9M853qbwc0c2pVaDG8QMRjkSoJOhbS6pWkNaaZaWvAMhwOBOfN0JZWqgWPcw5tcWnnBg+xNSvpHiXCmGMZAmRIdmYmRtkRsPMsJw2oXbW86nw8eXAz/UCkuihQhC0BCEIBPfsZ/Ztn/U/dekQnv2M/s2z/qfuvQJXTf1it+a/3ioSm6b+sVvzX+8VCQCEIQdrHaDTqMqNzY4OHO0yPYvo2wUHFhc7vXAc85+XYvmxP/gdpA1rDZ3FxMMDTvc3kH3VBnuyhYzxDQBHF1L05kg4YJfW+l/DMuEDjn/4hB71uYYDtM4xuTk4StPEvqEAuDJaDlLcp2ZZ70iLRXc57nzekyZxnyFIOQdr1j5xXb+IhuBx/wDXUoyA06seZUehUIMgrobRhECR5J51yagiT84oJBt7pJAY0mSSG4488qfYtJGpyazi4yLhcThqInVI8kjeVTL8Qa6nbwIm8WtGLr0OiTiTrO6OtQrdpOvaibt4U2SblMHATntOr0qms9BxEjBsxMxJOobfJKsKOkeJEsIdUIgkDkNxkXRhJ3xzbVMFtouz3GtdUAvgy1mMtByLxtmTiv3TOmgBxdMnvZcTgZJGA3gFv+lZ46RqSSHHGRIgZ56sFEvpgsq1tDnFzsnAThiCIyjPvZjXgvQtnK75zcTEEFoGBbHWqsOwjUvdLE4Z7NW/yQqNOy1TezBa4nlRjGc5gwTEb1AY8udLzvnPeuzbTdA7wkEl8986dRERqk7zrgKMx04iPIMCkF1ZqswLzcMBhns9qmWi0Gs3W1rdWo4wSdkD0BU1m5UDXGfXzbVYsqZxPKZDY3fewymB0HYpgl6Noio4lwkQQ3ExJxMxjgCtHYNGBhe4gNcwtIzwa0RGJnLGZ9KzFO0OpNa5pm6YcDrc0yebMZ7RmthY9LCL2tl5uOWLZaSNmAw1hY5LGS09pCjUcDdL5BDrxIOBwu7o29CqeHRa/iqrBqLHHCMAC2AMvvFSuFtgaGirSIEuh1PW058kZxs/uqpjzVsdZpBmm5lVvNNxwA2C+CrxKzqEIW0CEIQCe/Yz+zbP+p+69IhPfsZ/Ztn/AFP3XoErpv6xW/Nf7xUJTdN/WK35r/eKhIBCEIBODsQ20OsrqZImnUMDY1wBB6Q7oSfW77D1V38a5gMB1J0jVILYMbQCekoG3pCm11O64TeJadoa7CfbmvnCrRLTBiRgecbjivpipQDr7WkANh7nHHKZJ2nHAYZRzoDhpZbtutLWGRxrnga4fyxA5nZKQUgO0LuLNgHAjPDHXv1tPPmuNNw1z8/O5OHgJwTdTpO+kaZfPenYMM1Qo3wZD8Hbdv8AMP8AcPTmuD2kYHNfRrtAn8begqHV0C4/eZPMVNHz7O3pXWy2RzzDRPNHtKd9fQJH4Cdkf8LpT4Nn/wCsTngcct3zCaE3pOsGtDAAHNbdN2buPfQCcCcJ27slXss7inrU4K7W0T5P/Ffn/SbfwUuj/hNgRr7KQvHEHYU7a/Bdn4KfQFCqcF2/gZ0K7AnajCMwRzqVZeQxziBMQ3nMDy4SY5k0jwQZ4Kj0DqXK18FGwPoqWG4dSaFYKhwGOGXlUuzWaq7vZz1DXzjI4piDgm0RFOllsHthSqGg+Lbda1gnvvLhs2JowDrzeQcTP0jmkxGMCMi3DGM+hWNG2X38Ye9EmBqEANEbTJ6StgzgwIILKZa4yRqJ6PSujeDgBgNY2cTGHsG8qaMK61XmYOeCCDiBF4zInGcANmI6dNwatTqwuFje8u3gYvXS0DAjOHHGdS8aSsDKbKrbrBULeTkJLSHGJw70HpXXRdJgpPc5j6TuKbVAY6WRLpLBEwSBhqOGMKX4eslwotcPuD7hLc8cN+zZzqx4G07loptqNgV5p3S3kumHc0zGH/pUulKE13vYA5l4kFxaL3OCQrWxXmWhlWtUulhY9rA4SSHXogQGiWg6zlnmngr+yBYBRtjg1jWNcxjmtaAGjC6YA2uaT5Vm1puyPVvaRrkZci7/AC8W276PasyrAIQhUCe/Yz+zbP8AqfuvSIT37Gf2bZ/1P3XoErpv6xW/Nf7xUJTdN/WK35r/AHioSAQhCAWm7HNtNK30Y+/NM/1Ax6YWZU3Qtp4q0UamHIqsfjlyXA49CD6SDQWhk8ktL6x6breefSQk32TGsNpbUc25xrMC2ZaWEtAIODhdDd+vYC3tK1gxrbuJe4PdzDED52JZdlKwXaFJ+YZWfT57wBBHmj0qDAUqV57Wv+84AOGM4x5favorg62KUbz8+hfOmi3/AEtMbajfaF9CaFrfRDnKtFpaK0DExzqnpaSvVHNF0gTiNxjOV20ufona5j2hZyxgsa/OZcTuBeetZFhW0sHVCxjmXhmJE+3BWdjt7g4NqtEOyI9G4hY1mh2S6oxzm1HSSb0QSdh5LhO1XPB+tVY27aLk/dLQcOkezeg0b7VywGwRr2hToWX0a88Zn+H2lae8gh2sgKnNvF6NU5r94VWq6zPE5fPzks7o3AFpIvSTEoNPUfAlQaVsFSWxBGW9V2mql+kD/leDzgKp4NWp1Sjek36brpnWIEE+worT1rUGXcJnAc5K5PtN0xElZ51e9gNQEicQ7GRzjLyLpZdHcZXa6+WxDevXvRGno24RiCFMiR7Pn51KuqsLBddym6j/AHGz/lSbG43MdvoQZHhaAQSRADhO9uR9H9l14HcIrNebQtDGh4bxbHxLbocXXTzEuOO0b458L6mDgdbo8ufpS80iy6RBN4GQZgjX/u9CubBc8N9G8RVIZiwyRExHlVHXr8cJcDeDRDsILWwOVvAETuE7VotLViKt1zeMpVMSYF6mTE3XboymM1W1tHOs9S68XmOgggjEHIjf/lOeWxSCHwlEvpVPCUKR8rW8UfTTnyqoW04ZWL/4dmqiDdqVKRO4hrmDHZD+lYtaAhCEAnv2M/s2z/qfuvSIT37Gf2bZ/wBT916BK6b+sVvzX+8VCU3Tf1it+a/3ioSAQhCAQhCD6E0XV/iLHRq5zSafKBBHTgs7w/YatkqyJIZTqtnUWlocR5C9e+xhbOMsFwn/AA3ub5MHD3lc6S0bxoDI/wARlWlhtLXH/eOhKnpG6JH09L+dvtBTz0JV+jbv60ktC0iLRTBEQ72Sf7JuaLtzGsaC5oMdCKvtIVfoz5FQ2CuWS5zHFpvDd3207YU+0WtpEXhBzK90qlK5cvNLd53ysips+i2NLqjA6HxPKJb0GbpXvQ1SpUe5pbDG5dOeO1Tm2OjOFURskK0sYpMwD245y4YoKywSHEjVGfl1q7bbHR3q4ix0vx+lqk0LIxuIfjB1hBltNX61Zt1hIbjrgHVOHzK42nRoFRtQtc0+grXU6TKcw4EnaQotqYx4gkeSME0ZTSEg3IMFryDBiREY5YgrpYbCaTnvAwceUDzQfIVf1LG1zWtvnkzGWtdrVVYeSdesakGF0fZHNqVQ4A43r0GXAzF4nDCPSdyudGNuunMCCFe2KxtAdDrwdnuz61HGiQ2RfMHdl6UEDS+keMc2kxpvOETsEj58itaVMtbBz1rpZbC1mOZXqoEGJ4Yjkk6w5pHk/wCFirXY+WScso9Ec2pavsgViLvKui/BP9Lo8sxCxLy66AdcxvjAj52nctC3p6ZqNYGgYtHfBoJPKgDlAjLGYnLFWV5looXapqGow3g/cTESRjByGG5Y7GJgYQM43gxr8mxazseWQ1H1XxHEtDhDnRJnMAw4YERvUsGo4U6ILtCudN/i3MqNOsG9cfPkJPlScX0dVsbH2StQa6eMDw6cwC0hp34kRrxXzkQpxo/EIQtAT37Gf2bZ/wBT916RCe/Yz+zbP+p+69AldN/WK35r/eKhKbpv6xW/Nf7xUJAIQhAIQhAxuxNpG4y1Uy7Uyo1vlLXkdLfQmBStQdTGZc2o0iNjhdjAbvQlJ2M6923NaZiox7PRe/2J36H0QOXdE3mgtxwlrg4GdSl+HpHcJbNUs2kK0jFjnXJyjIZYZLtozSVV7mBppukm8LpkARj32IkwmZw84LMtLnuL2sqPaIdxcZHNzgP6cd+cLHaH4Pmzgm/SfyuW5jgcsmgbJx1GQk5dGIukdLVg4NYGEjOQYG3CRAzQNPVQBLWZYwHZ9Kg6Rsrr8gjla77fRjl86lzGjqhAbgWxmHNw8s/MKos38JajY5NPHc6TsjlYKXZuEzrt5wbzQfRiqlmhnudMNuAQMd2fTmdQRabG7mEYYjH0+zYoNFZeEb3NLi1gjny6UDhc78DYnaVQU7O+LoBxG6eeZXujomrdyvY6jj6fIqNA7hG4gktaI581HPCHDvSTqVPaKLhDfmf+FFNndOXz5FBc1uE7iDyIkZ3sRviM9y5v046jdZF8QCSTrOJAMYbMdmSqqVFxLZGEjo1yvdWxVnOL7h5RmcNZ2Iq3q8JyIikDImL+OOUcnHV0rxaeFha4g0pDR+OMYn8OU5Kr/h3CpN0gAyCB+HEewLk2zuccjicRH3Ri72e1BZ2jhcWwBSMRJ5eRIn8PMF6pcL8L1x2JugXtUYnLIQs9Xsbi4uDXAk7DH/C5W+xuAgNcMOTIIvXsz0ABBC0npJ1ao9xJAc4mCSYBxA9i52fHn1b9nQuP8K8HFjuaDK0XBqyML2iqw8oFuN4BpiWvBBEkRBbkZVESrQhoJAxw6Tq5iCVstB2YWamaV29UfD6l0wBA5LSYxgEnPN52IbYGmrLqbbtJrCHC8Lz5IEiYGIJuxktJoTRrar7okHviZAJ255mTt1rFo4U9OuYWuFGIF2890TjysAIJ5WGPkSp4X2PirbaGDIVCRzO5Q9Dk/eEvB2pUo0G99TaXOpOPf05jOIkOGqMxqSm7Luj+LtNKpEcZSAP8zDB9BCcVYNCELaBPfsZ/Ztn/AFP3XpEJ79jP7Ns/6n7r0CV039Yrfmv94qEpum/rFb81/vFQkAhCEAhCEFhwet/EWqhWmBTqMcf5QRe9Er60sNoZdhpaWFt4FuJM5GcohfHakWW21KZJp1H0yRBLHOaSNhIOSlmj6D4baXY8BjG03gwXF382TXN18kHo3rKUKLXNNMMDJvENbOoF0mDhMelKvttX8NW/1v61+t0vaBiK9Yav8R+XSkg3D6FFroqhrScv8T/0FZU7FRDYaWxtdfyz3jelm3SlYY8bUn+Z3WvR0tXMfTVcMuW7rQNGvZ6bmkNLY73N8bDq9i919Asp41HQ7WGSY15n+2SVvbq0eGqf6iujuEFqOdeqZzlxPtTAyRQo4YnHKZJXq2VWxdmMZwnomEtRwhtPhn9K/f8AqO0+Gd6OpMG6LGZk5rx/DMxwPV6FhG6ctAJPHVMf8xjoyC/Dpy0eHq/6ndaYGBTsTAMGuMZjGTOGrIDpXay6Ha6fonA3Zab2R2GcsDr2Jbdt7R4et5x/WptHhZbGxdrvwETDSYOckiT5UwbV+hYJAmcN2Gez5heO19wCbxLhHMSZM79Sxh4VWuZ4505ZN6lydwhtJcXGq4k5mG8+xMGvtdFlMgEEiJwwxjWTjI2ZYKo0hVloJDsZg4Z68Tsw6FS1NO13d9Unna0+0Lw7S9YxL8suS2OiEFhYaIc4iHnAziJOBj7uGMdK0WhrGTTc6HCMcYvQNmAz/ssfZ9N12TdeBJBPJYcRiM2qXU4W2t2dUY5/R0hv1MVDJfaZLWF04AARiOeBOe1X9hinAA5WE5TIaRGO5xw3pHdv7TeLuOqSc8cOjJe6vCW1umbRWM58sz0rH5V9DWfTdQMDM2DkkHHLIA5iFjezLYuMsVOvAvU6ok64eDMeUNwSk7dWjP8AiK/nH9a42q31akcZUqPjK+5zo6Sn5u/RGQhC2gT37Gf2bZ/1P3XpEJ79jP7Ns/6n7r0CV039Yrfmv94qEmvb+xTfq1H/AMXF57nRxOUknwij9yPxv1PxUCwQmf3I/G/U/FR3I/G/U/FQLBCZ/cj8b9T8VHcj8b9T8VAsEJn9yPxv1PxUdyPxv1PxUCwQmf3I/G/U/FR3I/G/U/FQLBCZ/cj8b9T8VHcj8b9T8VAsEJn9yPxv1PxUdyPxv1PxUCwQmf3I/G/U/FR3I/G/U/FQLBCZ/cj8b9T8VHcj8b9T8VAsEJn9yPxv1PxUdyPxv1PxUCwQmf3I/G/U/FR3I/G/U/FQLBCZ/cj8b9T8VHcj8b9T8VAsEJn9yPxv1PxUdyPxv1PxUCwQmf3I/G/U/FR3I/G/U/FQLBCZ/cj8b9T8VHcj8b9T8VAsEJn9yPxv1PxUdyPxv1PxUCwT37Gf2bZ/1P3XrL9yPxv1PxUyeCHBj+HslKjxt+7f5VyJl7nZXjt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6" descr="data:image/jpeg;base64,/9j/4AAQSkZJRgABAQAAAQABAAD/2wCEAAkGBxQTEhUUExQTFBUXFxoXFRgXGRccFhgYHB0cGhgbGRgYHCggHCAlHxgdIjEhJSksLi4wFx8zODMsNygtLi4BCgoKDg0OGBAQFywcHBwsLCwsLCwsLCwsLCwsLCwsLCwsLCwsLCwsLCwsLCwsLCwsLCwsLCwsLCwsLCwsLCwsLP/AABEIAL0BCwMBIgACEQEDEQH/xAAcAAACAwEBAQEAAAAAAAAAAAAABwQFBgMCCAH/xABMEAABAwEEBAYOCAQFBAMAAAABAAIRAwQSITEFQVFhBhMicZHRBxUXMlNkgZOho7Gy4/AjNDVCUnODsxRygsEzYpLC4RbS4vEkY6L/xAAXAQEBAQEAAAAAAAAAAAAAAAAAAQID/8QAHBEBAQEAAwEBAQAAAAAAAAAAAAERAiFBMRJR/9oADAMBAAIRAxEAPwBTaY0rXForAVqwAqvAF934jvUPtvX8PW84/rRpv6xW/Nf7xUJBN7b1/D1vOP60dt6/h63nH9ahIQTe29fw9bzj+tHbev4et5x/WoSEE3tvX8PW84/rR23r+Hrecf1qEhBN7b1/D1vOP60dt6/h63nH9ahIQTe29fw9bzj+tHbev4et5x/WoSEE3tvX8PW84/rR23r+Hrecf1qEhBN7b1/D1vOP60dt6/h63nH9ahIQTe29fw9bzj+tHbev4et5x/WoSEE3tvX8PW84/rR23r+Hrecf1qEhBN7b1/D1vOP60dt6/h63nH9ahIQTe29fw9bzj+tHbev4et5x/WoSEE3tvX8PW84/rR23r+Hrecf1qEhBN7b1/D1vOP60dt6/h63nH9ahIQTe29fw9bzj+tHbev4et5x/WoSEE3tvX8PW84/rR23r+Hrecf1qEhBN7b1/D1vOP607uxxaHu0dQc57nE8ZJLiT/iP1lIRPfsZ/Ztn/AFP3XoErpv6xW/Nf7xUJTdN/WK35r/eKhIBXPBCP4umCAZD4kAibjowOCpld8CmzbaH8x904eXLyqX4NhW0XMhouYkm7heB1EAZbpK51NFMMF9MEwQSWgndiRsPoWm0pWZTZeIDTMNlwE7pOtQqdfjBIF6ImIdz5Ll210zNv0XTLGtFNjYOYY29lBBMScpkrrpng82pY3V2UmscPpG3REgEsqNgDUWXhz4QCtBatGicHBwmCR/calM0fUJcaB5LWguY6RycWyCNc57M9q1LUJRCm6ZsvFV6jIiHmI/CcW+ghQl0QIQhAIQhAIQhAIQhAIQhAIQhAIQhAIQhAIQhAIQhAIQhAJ79jP7Ns/wCp+69IhPfsZ/Ztn/U/degSum/rFb81/vFQlN039Yrfmv8AeKhIBWPB20cXaqLtlRs8xMH0FVy/QUDU4UOD6RF0vAIJAzIDgXXd92Ql3Z61SXODXXnQQ5rfvA57MQXdK29tt5NMFoEOaHSJziTiCDiCuWjrO13KuiByhJfhz4wVBE0NpWoIbaOWxpgyWis0EQXAzygNh6dS0tltlDji5tVtzWJc0tDhg0tc0SBAAIyiFkrZYiakYze3DCcJwxiM1Ps+hyCOREf5SSTrIAxMjcpghcL+D1apWdWoMNam5ocXU+UJm7iBtgdKzTtE1xnRrDnY/qTTslkdSptu3WgkuBEAknAyG45g4Egbl1pWaoILi7HMYGDqjDqTQo3WCqBJp1ANpa6OmFGTkLyxwkuzAcW8m6NoGtQOENtkilDKrm99eYyo11MgFjyLvJJkzzDIyroVSE2GcF7PUDS6nReCL1+mHMF3aQ0iDnhuVW7g1Y3kgNNMTgRUM7u/nMbk0LtCYlbgHZyAW1qzZ/EGH/tlQndj/ZaB5acekPKbBiELVO4DVp5NSkc87wOGf3TsVVX0BVaSDdMGJBw6SAFRVIViNC1iQA1pnI36cdN5Wx4EV4B4yhJiWhz3OBImDdYQI1oMwhbB/Y7tQAPGWYzkBVx25EArlT7HludN1lN0Z/S0x7zggyiFc2jgvamd9Sj+phHSHKO7QdcZs/8A0zrQVyFPboaue9pudr5MOw8i8u0TXGJo1P8ASepBCQu1qsr6Zu1GPY6JhzS0xtg8y4oBCEIBCEIBPfsZ/Ztn/U/dekQnv2M/s2z/AKn7r0CV039Yrfmv94qEpum/rFb81/vFQkAhCEDN4N2b+IsdLEAtlp33THshWdi0XxXJcScYunMA4/IVN2MLUeKqtE8l4MYRDh/4rXaTYXhxJg3OkjIDesX+CvJAdrJGAAGBJGEnOFZU9FtqXQ6Gg4vicP7GJ1rJaOtwmTfEEAYG6fnDDctRYtKgRefEiYLdmPtaoqRpasw1gxoa1rQLoAgY3iPLmfKiraGMZJcLzjdwkwTmcNQkY9UqkbUeQ5xILhjl3oDYwE/3VpYrC8E1Xh0S0NacG3cgABlEnHXJmU8RT6U0UWgEFkxg6QA/aDJMzs3KmsOjnNcKhquc+ZaWukjDXk2NWxWtut77xpNFEFpMEiS3ZynZYbtSg1ak/wCJGwyQGHeGHBWUXFt021tO5TDHPdynhrpwEXhgImMYA36ljbVanh3f8iTEiD0Z/JzVibQy8CW3iMAWkxEHDDA57s11q2oPFziwRgcGicOfn1KwcDpSoRGwXiS2807d/wDdcm6YfABazLEC+BO6cuhWNlbTAiCznn2ldKlnpuxcWRtacfJCdD9sumi4gQcxiHAwOYtnoXCvXFTJriTEghkEQBJO3MlSToqkGh8uOzyfPtVTpa2Notu3C3LHW6ReGKCYKraZIDgSJAIbmRkdmW9c6Vtuk99AzMOjI5nEHGOlZulpJ14FpccRAN2d8QPQray1nckODiXRFziuWNQcDsOZHTnDBcVdJseAJLnETDOeARrxJGalWO1Mp4GpjOV6YjZ07OZUtstnFsMETEEtugNGMQDGwj5xiWCi17SajsCRnBJOMa5AE5INRpPTdGCCZwkQDJO3AcyiWSqKgF0u143T5SCB6FmqmjKRM3id8jPZlMr8oaJY498QNZlv9gg0ta1cUZBaNsXp3Tl6FXv0mXmGgQCbxIJMzqLtcb41LnU0W0gAXssR6JBu6+tdBYWUgGsJ/wAx1ndOxIIXCtjq1mZaHMIqU3ii5zQ66aZBdTJBmDIcJn+wGOTGtFhJsdraTgWte39Ml2GraClytAQhCAQhCAT37Gf2bZ/1P3XpEJ79jP7Ns/6n7r0CV039Yrfmv94qEpum/rFb81/vFQkAhCEG27FVoi0vZAIcwGDlLXACRr74poW6iA2SQYM9eGrVnsSW4E17tto4wHksP9QLR6SE8q1kJYJMuIxugQdZwnXAwXPnqwuadnJqfecC9rRMd8TAyOsnYr61UjRpMnBwqEE87SRgNQwHOV3tTWUarnF5YxoDpOMObJJxwGqADrWL0rp3jrS5hvvip9E1t26A0AEk68i7cs5arVWepJkAmcDmBv8AYtK196nd1lsHHAHnSxtHCUMexrSABdD4n+qJx3790q1tfC8UmFrDfgOc0t3gxysCBLRMbVrER+E9oioWti9dvZ4gnIRniDOrBZKvULqnKJjWZyKKNoIfxz5qAPuuvEkmQQA4nE4DPcFNsFRrpipdGMNdh0GTt1wtzpHN9ZrBAcQNxGPWvVDSA1EztH/aVYU7K0TJoAzqknIbBtnoUi0vpMBouONdtMh4aLrWl+E4zm0TAyTRWHSzpAABPlJPklee31QEGWwIN2GAEbJifKvL9HvaYg4OOIII15AHPdn0q/sejhQpXq+InYSZOUbMVLYYs9Gw4lxbxlJ8PbjkS3HNsDPbqUfhHZqYZxZp1XBwv03te0w6IMgvwGMXYhUdn0lyg2mXNaS7ASOYCDAxmVYizuIBqPcdcEl2X82GZUwV1j0bTGIEuAHJODpkwSYgc5Ma0VwackNe57xynbBsZIyGGJGOuMlMtNvpMBYQAMA4gCTqk3cxMdO5Rm0nFpF2q6HOAgjHXtxbGR3Kisi9g41BLgYjGRIG+MThzLoNGCeXeHMGwcNmJlTxSaxoe3jQDIIcYaDt/ETGxflWuKbQXOF933YJgaszs27edBWizhzuS4gZd604ZbNynU2BsMEuqSBEADESAcM9+rLauVCo5zTm2QS2CRA24HOFYaHsjmh1RzgGxi84xtgZyfmVRGtI4qMCaky7EwPTjq6FzsFqioC7DXjq55Uu2mcRBnK9M853qbwc0c2pVaDG8QMRjkSoJOhbS6pWkNaaZaWvAMhwOBOfN0JZWqgWPcw5tcWnnBg+xNSvpHiXCmGMZAmRIdmYmRtkRsPMsJw2oXbW86nw8eXAz/UCkuihQhC0BCEIBPfsZ/Ztn/U/dekQnv2M/s2z/qfuvQJXTf1it+a/3ioSm6b+sVvzX+8VCQCEIQdrHaDTqMqNzY4OHO0yPYvo2wUHFhc7vXAc85+XYvmxP/gdpA1rDZ3FxMMDTvc3kH3VBnuyhYzxDQBHF1L05kg4YJfW+l/DMuEDjn/4hB71uYYDtM4xuTk4StPEvqEAuDJaDlLcp2ZZ70iLRXc57nzekyZxnyFIOQdr1j5xXb+IhuBx/wDXUoyA06seZUehUIMgrobRhECR5J51yagiT84oJBt7pJAY0mSSG4488qfYtJGpyazi4yLhcThqInVI8kjeVTL8Qa6nbwIm8WtGLr0OiTiTrO6OtQrdpOvaibt4U2SblMHATntOr0qms9BxEjBsxMxJOobfJKsKOkeJEsIdUIgkDkNxkXRhJ3xzbVMFtouz3GtdUAvgy1mMtByLxtmTiv3TOmgBxdMnvZcTgZJGA3gFv+lZ46RqSSHHGRIgZ56sFEvpgsq1tDnFzsnAThiCIyjPvZjXgvQtnK75zcTEEFoGBbHWqsOwjUvdLE4Z7NW/yQqNOy1TezBa4nlRjGc5gwTEb1AY8udLzvnPeuzbTdA7wkEl8986dRERqk7zrgKMx04iPIMCkF1ZqswLzcMBhns9qmWi0Gs3W1rdWo4wSdkD0BU1m5UDXGfXzbVYsqZxPKZDY3fewymB0HYpgl6Noio4lwkQQ3ExJxMxjgCtHYNGBhe4gNcwtIzwa0RGJnLGZ9KzFO0OpNa5pm6YcDrc0yebMZ7RmthY9LCL2tl5uOWLZaSNmAw1hY5LGS09pCjUcDdL5BDrxIOBwu7o29CqeHRa/iqrBqLHHCMAC2AMvvFSuFtgaGirSIEuh1PW058kZxs/uqpjzVsdZpBmm5lVvNNxwA2C+CrxKzqEIW0CEIQCe/Yz+zbP+p+69IhPfsZ/Ztn/AFP3XoErpv6xW/Nf7xUJTdN/WK35r/eKhIBCEIBODsQ20OsrqZImnUMDY1wBB6Q7oSfW77D1V38a5gMB1J0jVILYMbQCekoG3pCm11O64TeJadoa7CfbmvnCrRLTBiRgecbjivpipQDr7WkANh7nHHKZJ2nHAYZRzoDhpZbtutLWGRxrnga4fyxA5nZKQUgO0LuLNgHAjPDHXv1tPPmuNNw1z8/O5OHgJwTdTpO+kaZfPenYMM1Qo3wZD8Hbdv8AMP8AcPTmuD2kYHNfRrtAn8begqHV0C4/eZPMVNHz7O3pXWy2RzzDRPNHtKd9fQJH4Cdkf8LpT4Nn/wCsTngcct3zCaE3pOsGtDAAHNbdN2buPfQCcCcJ27slXss7inrU4K7W0T5P/Ffn/SbfwUuj/hNgRr7KQvHEHYU7a/Bdn4KfQFCqcF2/gZ0K7AnajCMwRzqVZeQxziBMQ3nMDy4SY5k0jwQZ4Kj0DqXK18FGwPoqWG4dSaFYKhwGOGXlUuzWaq7vZz1DXzjI4piDgm0RFOllsHthSqGg+Lbda1gnvvLhs2JowDrzeQcTP0jmkxGMCMi3DGM+hWNG2X38Ye9EmBqEANEbTJ6StgzgwIILKZa4yRqJ6PSujeDgBgNY2cTGHsG8qaMK61XmYOeCCDiBF4zInGcANmI6dNwatTqwuFje8u3gYvXS0DAjOHHGdS8aSsDKbKrbrBULeTkJLSHGJw70HpXXRdJgpPc5j6TuKbVAY6WRLpLBEwSBhqOGMKX4eslwotcPuD7hLc8cN+zZzqx4G07loptqNgV5p3S3kumHc0zGH/pUulKE13vYA5l4kFxaL3OCQrWxXmWhlWtUulhY9rA4SSHXogQGiWg6zlnmngr+yBYBRtjg1jWNcxjmtaAGjC6YA2uaT5Vm1puyPVvaRrkZci7/AC8W276PasyrAIQhUCe/Yz+zbP8AqfuvSIT37Gf2bZ/1P3XoErpv6xW/Nf7xUJTdN/WK35r/AHioSAQhCAWm7HNtNK30Y+/NM/1Ax6YWZU3Qtp4q0UamHIqsfjlyXA49CD6SDQWhk8ktL6x6breefSQk32TGsNpbUc25xrMC2ZaWEtAIODhdDd+vYC3tK1gxrbuJe4PdzDED52JZdlKwXaFJ+YZWfT57wBBHmj0qDAUqV57Wv+84AOGM4x5favorg62KUbz8+hfOmi3/AEtMbajfaF9CaFrfRDnKtFpaK0DExzqnpaSvVHNF0gTiNxjOV20ufona5j2hZyxgsa/OZcTuBeetZFhW0sHVCxjmXhmJE+3BWdjt7g4NqtEOyI9G4hY1mh2S6oxzm1HSSb0QSdh5LhO1XPB+tVY27aLk/dLQcOkezeg0b7VywGwRr2hToWX0a88Zn+H2lae8gh2sgKnNvF6NU5r94VWq6zPE5fPzks7o3AFpIvSTEoNPUfAlQaVsFSWxBGW9V2mql+kD/leDzgKp4NWp1Sjek36brpnWIEE+worT1rUGXcJnAc5K5PtN0xElZ51e9gNQEicQ7GRzjLyLpZdHcZXa6+WxDevXvRGno24RiCFMiR7Pn51KuqsLBddym6j/AHGz/lSbG43MdvoQZHhaAQSRADhO9uR9H9l14HcIrNebQtDGh4bxbHxLbocXXTzEuOO0b458L6mDgdbo8ufpS80iy6RBN4GQZgjX/u9CubBc8N9G8RVIZiwyRExHlVHXr8cJcDeDRDsILWwOVvAETuE7VotLViKt1zeMpVMSYF6mTE3XboymM1W1tHOs9S68XmOgggjEHIjf/lOeWxSCHwlEvpVPCUKR8rW8UfTTnyqoW04ZWL/4dmqiDdqVKRO4hrmDHZD+lYtaAhCEAnv2M/s2z/qfuvSIT37Gf2bZ/wBT916BK6b+sVvzX+8VCU3Tf1it+a/3ioSAQhCAQhCD6E0XV/iLHRq5zSafKBBHTgs7w/YatkqyJIZTqtnUWlocR5C9e+xhbOMsFwn/AA3ub5MHD3lc6S0bxoDI/wARlWlhtLXH/eOhKnpG6JH09L+dvtBTz0JV+jbv60ktC0iLRTBEQ72Sf7JuaLtzGsaC5oMdCKvtIVfoz5FQ2CuWS5zHFpvDd3207YU+0WtpEXhBzK90qlK5cvNLd53ysips+i2NLqjA6HxPKJb0GbpXvQ1SpUe5pbDG5dOeO1Tm2OjOFURskK0sYpMwD245y4YoKywSHEjVGfl1q7bbHR3q4ix0vx+lqk0LIxuIfjB1hBltNX61Zt1hIbjrgHVOHzK42nRoFRtQtc0+grXU6TKcw4EnaQotqYx4gkeSME0ZTSEg3IMFryDBiREY5YgrpYbCaTnvAwceUDzQfIVf1LG1zWtvnkzGWtdrVVYeSdesakGF0fZHNqVQ4A43r0GXAzF4nDCPSdyudGNuunMCCFe2KxtAdDrwdnuz61HGiQ2RfMHdl6UEDS+keMc2kxpvOETsEj58itaVMtbBz1rpZbC1mOZXqoEGJ4Yjkk6w5pHk/wCFirXY+WScso9Ec2pavsgViLvKui/BP9Lo8sxCxLy66AdcxvjAj52nctC3p6ZqNYGgYtHfBoJPKgDlAjLGYnLFWV5looXapqGow3g/cTESRjByGG5Y7GJgYQM43gxr8mxazseWQ1H1XxHEtDhDnRJnMAw4YERvUsGo4U6ILtCudN/i3MqNOsG9cfPkJPlScX0dVsbH2StQa6eMDw6cwC0hp34kRrxXzkQpxo/EIQtAT37Gf2bZ/wBT916RCe/Yz+zbP+p+69AldN/WK35r/eKhKbpv6xW/Nf7xUJAIQhAIQhAxuxNpG4y1Uy7Uyo1vlLXkdLfQmBStQdTGZc2o0iNjhdjAbvQlJ2M6923NaZiox7PRe/2J36H0QOXdE3mgtxwlrg4GdSl+HpHcJbNUs2kK0jFjnXJyjIZYZLtozSVV7mBppukm8LpkARj32IkwmZw84LMtLnuL2sqPaIdxcZHNzgP6cd+cLHaH4Pmzgm/SfyuW5jgcsmgbJx1GQk5dGIukdLVg4NYGEjOQYG3CRAzQNPVQBLWZYwHZ9Kg6Rsrr8gjla77fRjl86lzGjqhAbgWxmHNw8s/MKos38JajY5NPHc6TsjlYKXZuEzrt5wbzQfRiqlmhnudMNuAQMd2fTmdQRabG7mEYYjH0+zYoNFZeEb3NLi1gjny6UDhc78DYnaVQU7O+LoBxG6eeZXujomrdyvY6jj6fIqNA7hG4gktaI581HPCHDvSTqVPaKLhDfmf+FFNndOXz5FBc1uE7iDyIkZ3sRviM9y5v046jdZF8QCSTrOJAMYbMdmSqqVFxLZGEjo1yvdWxVnOL7h5RmcNZ2Iq3q8JyIikDImL+OOUcnHV0rxaeFha4g0pDR+OMYn8OU5Kr/h3CpN0gAyCB+HEewLk2zuccjicRH3Ri72e1BZ2jhcWwBSMRJ5eRIn8PMF6pcL8L1x2JugXtUYnLIQs9Xsbi4uDXAk7DH/C5W+xuAgNcMOTIIvXsz0ABBC0npJ1ao9xJAc4mCSYBxA9i52fHn1b9nQuP8K8HFjuaDK0XBqyML2iqw8oFuN4BpiWvBBEkRBbkZVESrQhoJAxw6Tq5iCVstB2YWamaV29UfD6l0wBA5LSYxgEnPN52IbYGmrLqbbtJrCHC8Lz5IEiYGIJuxktJoTRrar7okHviZAJ255mTt1rFo4U9OuYWuFGIF2890TjysAIJ5WGPkSp4X2PirbaGDIVCRzO5Q9Dk/eEvB2pUo0G99TaXOpOPf05jOIkOGqMxqSm7Luj+LtNKpEcZSAP8zDB9BCcVYNCELaBPfsZ/Ztn/AFP3XpEJ79jP7Ns/6n7r0CV039Yrfmv94qEpum/rFb81/vFQkAhCEAhCEFhwet/EWqhWmBTqMcf5QRe9Er60sNoZdhpaWFt4FuJM5GcohfHakWW21KZJp1H0yRBLHOaSNhIOSlmj6D4baXY8BjG03gwXF382TXN18kHo3rKUKLXNNMMDJvENbOoF0mDhMelKvttX8NW/1v61+t0vaBiK9Yav8R+XSkg3D6FFroqhrScv8T/0FZU7FRDYaWxtdfyz3jelm3SlYY8bUn+Z3WvR0tXMfTVcMuW7rQNGvZ6bmkNLY73N8bDq9i919Asp41HQ7WGSY15n+2SVvbq0eGqf6iujuEFqOdeqZzlxPtTAyRQo4YnHKZJXq2VWxdmMZwnomEtRwhtPhn9K/f8AqO0+Gd6OpMG6LGZk5rx/DMxwPV6FhG6ctAJPHVMf8xjoyC/Dpy0eHq/6ndaYGBTsTAMGuMZjGTOGrIDpXay6Ha6fonA3Zab2R2GcsDr2Jbdt7R4et5x/WptHhZbGxdrvwETDSYOckiT5UwbV+hYJAmcN2Gez5heO19wCbxLhHMSZM79Sxh4VWuZ4505ZN6lydwhtJcXGq4k5mG8+xMGvtdFlMgEEiJwwxjWTjI2ZYKo0hVloJDsZg4Z68Tsw6FS1NO13d9Unna0+0Lw7S9YxL8suS2OiEFhYaIc4iHnAziJOBj7uGMdK0WhrGTTc6HCMcYvQNmAz/ssfZ9N12TdeBJBPJYcRiM2qXU4W2t2dUY5/R0hv1MVDJfaZLWF04AARiOeBOe1X9hinAA5WE5TIaRGO5xw3pHdv7TeLuOqSc8cOjJe6vCW1umbRWM58sz0rH5V9DWfTdQMDM2DkkHHLIA5iFjezLYuMsVOvAvU6ok64eDMeUNwSk7dWjP8AiK/nH9a42q31akcZUqPjK+5zo6Sn5u/RGQhC2gT37Gf2bZ/1P3XpEJ79jP7Ns/6n7r0CV039Yrfmv94qEmvb+xTfq1H/AMXF57nRxOUknwij9yPxv1PxUCwQmf3I/G/U/FR3I/G/U/FQLBCZ/cj8b9T8VHcj8b9T8VAsEJn9yPxv1PxUdyPxv1PxUCwQmf3I/G/U/FR3I/G/U/FQLBCZ/cj8b9T8VHcj8b9T8VAsEJn9yPxv1PxUdyPxv1PxUCwQmf3I/G/U/FR3I/G/U/FQLBCZ/cj8b9T8VHcj8b9T8VAsEJn9yPxv1PxUdyPxv1PxUCwQmf3I/G/U/FR3I/G/U/FQLBCZ/cj8b9T8VHcj8b9T8VAsEJn9yPxv1PxUdyPxv1PxUCwQmf3I/G/U/FR3I/G/U/FQLBCZ/cj8b9T8VHcj8b9T8VAsEJn9yPxv1PxUdyPxv1PxUCwT37Gf2bZ/1P3XrL9yPxv1PxUyeCHBj+HslKjxt+7f5VyJl7nZXjtQ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441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36104"/>
          </a:xfrm>
        </p:spPr>
        <p:txBody>
          <a:bodyPr>
            <a:normAutofit/>
          </a:bodyPr>
          <a:lstStyle/>
          <a:p>
            <a:r>
              <a:rPr lang="cs-CZ" dirty="0" smtClean="0"/>
              <a:t>Magnetický tok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6712"/>
                <a:ext cx="822960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b="0" i="0" smtClean="0">
                          <a:latin typeface="Cambria Math"/>
                        </a:rPr>
                        <m:t>Φ</m:t>
                      </m:r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i="1">
                              <a:latin typeface="Cambria Math"/>
                            </a:rPr>
                            <m:t>𝑆</m:t>
                          </m:r>
                        </m:sub>
                        <m:sup>
                          <m:r>
                            <a:rPr lang="cs-CZ" i="1">
                              <a:latin typeface="Cambria Math"/>
                            </a:rPr>
                            <m:t> 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𝐵</m:t>
                              </m:r>
                            </m:e>
                          </m:acc>
                          <m:r>
                            <m:rPr>
                              <m:brk m:alnAt="23"/>
                            </m:rPr>
                            <a:rPr lang="cs-CZ" i="1">
                              <a:latin typeface="Cambria Math"/>
                            </a:rPr>
                            <m:t>.</m:t>
                          </m:r>
                          <m:r>
                            <a:rPr lang="cs-CZ" i="1">
                              <a:latin typeface="Cambria Math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𝑆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cs-CZ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ctrlPr>
                            <a:rPr lang="cs-CZ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/>
                            </a:rPr>
                            <m:t>𝑆</m:t>
                          </m:r>
                        </m:sub>
                        <m:sup>
                          <m:r>
                            <a:rPr lang="cs-CZ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/>
                            </a:rPr>
                            <m:t> 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cs-CZ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/>
                                </a:rPr>
                                <m:t>𝐸</m:t>
                              </m:r>
                            </m:e>
                          </m:acc>
                          <m:r>
                            <m:rPr>
                              <m:brk m:alnAt="23"/>
                            </m:rPr>
                            <a:rPr lang="cs-CZ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cs-CZ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cs-CZ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</m:acc>
                        </m:e>
                      </m:nary>
                      <m:r>
                        <a:rPr lang="cs-CZ" i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cs-CZ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cs-CZ" b="0" i="1" smtClean="0">
                          <a:latin typeface="Cambria Math"/>
                        </a:rPr>
                        <m:t>           </m:t>
                      </m:r>
                      <m:nary>
                        <m:naryPr>
                          <m:chr m:val="∮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i="1">
                              <a:latin typeface="Cambria Math"/>
                            </a:rPr>
                            <m:t>𝑆</m:t>
                          </m:r>
                        </m:sub>
                        <m:sup>
                          <m:r>
                            <a:rPr lang="cs-CZ" i="1">
                              <a:latin typeface="Cambria Math"/>
                            </a:rPr>
                            <m:t> 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𝐵</m:t>
                              </m:r>
                            </m:e>
                          </m:acc>
                          <m:r>
                            <m:rPr>
                              <m:brk m:alnAt="23"/>
                            </m:rPr>
                            <a:rPr lang="cs-CZ" i="1">
                              <a:latin typeface="Cambria Math"/>
                            </a:rPr>
                            <m:t>.</m:t>
                          </m:r>
                          <m:r>
                            <a:rPr lang="cs-CZ" i="1">
                              <a:latin typeface="Cambria Math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𝑆</m:t>
                              </m:r>
                            </m:e>
                          </m:acc>
                        </m:e>
                      </m:nary>
                      <m:r>
                        <a:rPr lang="cs-CZ" i="1"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/>
                        </a:rPr>
                        <m:t>𝑑𝑖𝑣</m:t>
                      </m:r>
                      <m:r>
                        <a:rPr lang="cs-CZ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cs-CZ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/>
                            </a:rPr>
                            <m:t>𝐸</m:t>
                          </m:r>
                        </m:e>
                      </m:acc>
                      <m:r>
                        <a:rPr lang="cs-CZ" i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𝜌</m:t>
                          </m:r>
                        </m:num>
                        <m:den>
                          <m:sSub>
                            <m:sSubPr>
                              <m:ctrlPr>
                                <a:rPr lang="cs-CZ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cs-CZ" b="0" i="1" smtClean="0">
                          <a:latin typeface="Cambria Math"/>
                        </a:rPr>
                        <m:t>               </m:t>
                      </m:r>
                      <m:r>
                        <a:rPr lang="cs-CZ" i="1">
                          <a:latin typeface="Cambria Math"/>
                        </a:rPr>
                        <m:t>𝑑𝑖𝑣</m:t>
                      </m:r>
                      <m:r>
                        <a:rPr lang="cs-CZ" i="1">
                          <a:latin typeface="Cambria Math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/>
                            </a:rPr>
                            <m:t>𝐵</m:t>
                          </m:r>
                        </m:e>
                      </m:acc>
                      <m:r>
                        <a:rPr lang="cs-CZ" i="1"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6712"/>
                <a:ext cx="8229600" cy="4525963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bdélník 3"/>
          <p:cNvSpPr/>
          <p:nvPr/>
        </p:nvSpPr>
        <p:spPr>
          <a:xfrm>
            <a:off x="0" y="3933056"/>
            <a:ext cx="9144000" cy="292494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119664" y="2060848"/>
            <a:ext cx="30243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Je to jedna z Maxwellových rovnic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Neexistence magnetických monopólů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Neexistence „magnetického náboje“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552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Opticky aktivní látky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151806" y="908720"/>
                <a:ext cx="4583573" cy="3240360"/>
              </a:xfrm>
              <a:ln>
                <a:noFill/>
              </a:ln>
            </p:spPr>
            <p:txBody>
              <a:bodyPr>
                <a:normAutofit fontScale="85000" lnSpcReduction="20000"/>
              </a:bodyPr>
              <a:lstStyle/>
              <a:p>
                <a:pPr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cs-CZ" sz="2400" dirty="0" smtClean="0">
                    <a:sym typeface="Wingdings" panose="05000000000000000000" pitchFamily="2" charset="2"/>
                  </a:rPr>
                  <a:t>Opticky aktivní látky</a:t>
                </a:r>
              </a:p>
              <a:p>
                <a:pPr lvl="1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cs-CZ" sz="2000" dirty="0">
                    <a:sym typeface="Wingdings" panose="05000000000000000000" pitchFamily="2" charset="2"/>
                  </a:rPr>
                  <a:t>Látky, které otáčejí rovinu polarizace</a:t>
                </a:r>
              </a:p>
              <a:p>
                <a:pPr lvl="1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cs-CZ" sz="2000" dirty="0">
                    <a:sym typeface="Wingdings" panose="05000000000000000000" pitchFamily="2" charset="2"/>
                  </a:rPr>
                  <a:t>Např. organické látky obsahující tzv. chirální atom uhlíku </a:t>
                </a:r>
              </a:p>
              <a:p>
                <a:pPr lvl="1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cs-CZ" sz="2000" dirty="0">
                    <a:sym typeface="Wingdings" panose="05000000000000000000" pitchFamily="2" charset="2"/>
                  </a:rPr>
                  <a:t>Tj. např. roztoky cukrů</a:t>
                </a:r>
              </a:p>
              <a:p>
                <a:pPr lvl="1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cs-CZ" sz="2000" dirty="0">
                    <a:sym typeface="Wingdings" panose="05000000000000000000" pitchFamily="2" charset="2"/>
                  </a:rPr>
                  <a:t>Specifická otáčivost látky je fyzikální vlastností</a:t>
                </a:r>
                <a:r>
                  <a:rPr lang="cs-CZ" sz="2000" dirty="0" smtClean="0">
                    <a:sym typeface="Wingdings" panose="05000000000000000000" pitchFamily="2" charset="2"/>
                  </a:rPr>
                  <a:t>:</a:t>
                </a:r>
              </a:p>
              <a:p>
                <a:pPr lvl="1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/>
                              </a:rPr>
                              <m:t>𝛼</m:t>
                            </m:r>
                          </m:e>
                        </m:d>
                      </m:e>
                      <m:sub>
                        <m:r>
                          <a:rPr lang="cs-CZ" i="1">
                            <a:latin typeface="Cambria Math"/>
                          </a:rPr>
                          <m:t>𝜆</m:t>
                        </m:r>
                        <m:r>
                          <a:rPr lang="cs-CZ" i="1">
                            <a:latin typeface="Cambria Math"/>
                          </a:rPr>
                          <m:t>=589,3 </m:t>
                        </m:r>
                        <m:r>
                          <m:rPr>
                            <m:sty m:val="p"/>
                          </m:rPr>
                          <a:rPr lang="cs-CZ">
                            <a:latin typeface="Cambria Math"/>
                          </a:rPr>
                          <m:t>nm</m:t>
                        </m:r>
                        <m:r>
                          <a:rPr lang="cs-CZ" b="0" i="1" smtClean="0">
                            <a:latin typeface="Cambria Math"/>
                          </a:rPr>
                          <m:t>;  </m:t>
                        </m:r>
                        <m:r>
                          <a:rPr lang="cs-CZ" b="0" i="1" smtClean="0">
                            <a:latin typeface="Cambria Math"/>
                          </a:rPr>
                          <m:t>𝑡</m:t>
                        </m:r>
                        <m:r>
                          <a:rPr lang="cs-CZ" b="0" i="1" smtClean="0">
                            <a:latin typeface="Cambria Math"/>
                          </a:rPr>
                          <m:t>=20°</m:t>
                        </m:r>
                        <m:r>
                          <a:rPr lang="cs-CZ" b="0" i="1" smtClean="0">
                            <a:latin typeface="Cambria Math"/>
                          </a:rPr>
                          <m:t>𝐶</m:t>
                        </m:r>
                      </m:sub>
                    </m:sSub>
                    <m:r>
                      <a:rPr lang="cs-CZ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/>
                          </a:rPr>
                          <m:t>𝛼</m:t>
                        </m:r>
                      </m:num>
                      <m:den>
                        <m:r>
                          <a:rPr lang="cs-CZ" b="0" i="1" smtClean="0">
                            <a:latin typeface="Cambria Math"/>
                          </a:rPr>
                          <m:t>𝑐</m:t>
                        </m:r>
                        <m:r>
                          <a:rPr lang="cs-CZ" b="0" i="1" smtClean="0">
                            <a:latin typeface="Cambria Math"/>
                          </a:rPr>
                          <m:t>.</m:t>
                        </m:r>
                        <m:r>
                          <a:rPr lang="cs-CZ" b="0" i="1" smtClean="0">
                            <a:latin typeface="Cambria Math"/>
                          </a:rPr>
                          <m:t>𝑙</m:t>
                        </m:r>
                      </m:den>
                    </m:f>
                  </m:oMath>
                </a14:m>
                <a:r>
                  <a:rPr lang="cs-CZ" sz="2000" dirty="0" smtClean="0"/>
                  <a:t> </a:t>
                </a:r>
                <a:r>
                  <a:rPr lang="cs-CZ" sz="2000" i="1" dirty="0" smtClean="0">
                    <a:latin typeface="Cambria Math"/>
                  </a:rPr>
                  <a:t/>
                </a:r>
                <a:br>
                  <a:rPr lang="cs-CZ" sz="2000" i="1" dirty="0" smtClean="0">
                    <a:latin typeface="Cambria Math"/>
                  </a:rPr>
                </a:br>
                <a14:m>
                  <m:oMath xmlns:m="http://schemas.openxmlformats.org/officeDocument/2006/math">
                    <m:r>
                      <a:rPr lang="cs-CZ" sz="2000" i="1">
                        <a:latin typeface="Cambria Math"/>
                      </a:rPr>
                      <m:t>𝑙</m:t>
                    </m:r>
                    <m:r>
                      <a:rPr lang="cs-CZ" sz="2000" b="0" i="1" smtClean="0">
                        <a:latin typeface="Cambria Math"/>
                      </a:rPr>
                      <m:t>=1 </m:t>
                    </m:r>
                    <m:r>
                      <m:rPr>
                        <m:sty m:val="p"/>
                      </m:rPr>
                      <a:rPr lang="cs-CZ" sz="2000" b="0" i="0" smtClean="0">
                        <a:latin typeface="Cambria Math"/>
                      </a:rPr>
                      <m:t>dm</m:t>
                    </m:r>
                  </m:oMath>
                </a14:m>
                <a:r>
                  <a:rPr lang="cs-CZ" sz="2000" dirty="0" smtClean="0"/>
                  <a:t>, </a:t>
                </a:r>
                <a14:m>
                  <m:oMath xmlns:m="http://schemas.openxmlformats.org/officeDocument/2006/math">
                    <m:r>
                      <a:rPr lang="cs-CZ" sz="2000" b="0" i="1" smtClean="0">
                        <a:latin typeface="Cambria Math"/>
                      </a:rPr>
                      <m:t>𝑐</m:t>
                    </m:r>
                    <m:r>
                      <a:rPr lang="cs-CZ" sz="2000" b="0" i="1" smtClean="0">
                        <a:latin typeface="Cambria Math"/>
                      </a:rPr>
                      <m:t>=1 </m:t>
                    </m:r>
                    <m:r>
                      <m:rPr>
                        <m:sty m:val="p"/>
                      </m:rPr>
                      <a:rPr lang="cs-CZ" sz="2000" b="0" i="0" smtClean="0">
                        <a:latin typeface="Cambria Math"/>
                      </a:rPr>
                      <m:t>mg</m:t>
                    </m:r>
                    <m:r>
                      <a:rPr lang="cs-CZ" sz="2000" b="0" i="0" smtClean="0">
                        <a:latin typeface="Cambria Math"/>
                      </a:rPr>
                      <m:t>/</m:t>
                    </m:r>
                    <m:r>
                      <m:rPr>
                        <m:sty m:val="p"/>
                      </m:rPr>
                      <a:rPr lang="cs-CZ" sz="2000" b="0" i="0" smtClean="0">
                        <a:latin typeface="Cambria Math"/>
                      </a:rPr>
                      <m:t>l</m:t>
                    </m:r>
                  </m:oMath>
                </a14:m>
                <a:endParaRPr lang="cs-CZ" sz="2000" dirty="0" smtClean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1806" y="908720"/>
                <a:ext cx="4583573" cy="3240360"/>
              </a:xfrm>
              <a:blipFill>
                <a:blip r:embed="rId3"/>
                <a:stretch>
                  <a:fillRect l="-1197" t="-94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utoShape 4" descr="data:image/jpeg;base64,/9j/4AAQSkZJRgABAQAAAQABAAD/2wCEAAkGBxQTEhUUExQTFBUXFxoXFRgXGRccFhgYHB0cGhgbGRgYHCggHCAlHxgdIjEhJSksLi4wFx8zODMsNygtLi4BCgoKDg0OGBAQFywcHBwsLCwsLCwsLCwsLCwsLCwsLCwsLCwsLCwsLCwsLCwsLCwsLCwsLCwsLCwsLCwsLCwsLP/AABEIAL0BCwMBIgACEQEDEQH/xAAcAAACAwEBAQEAAAAAAAAAAAAABwQFBgMCCAH/xABMEAABAwEEBAYOCAQFBAMAAAABAAIRAwQSITEFQVFhBhMicZHRBxUXMlNkgZOho7Gy4/AjNDVCUnODsxRygsEzYpLC4RbS4vEkY6L/xAAXAQEBAQEAAAAAAAAAAAAAAAAAAQID/8QAHBEBAQEAAwEBAQAAAAAAAAAAAAERAiFBMRJR/9oADAMBAAIRAxEAPwBTaY0rXForAVqwAqvAF934jvUPtvX8PW84/rRpv6xW/Nf7xUJBN7b1/D1vOP60dt6/h63nH9ahIQTe29fw9bzj+tHbev4et5x/WoSEE3tvX8PW84/rR23r+Hrecf1qEhBN7b1/D1vOP60dt6/h63nH9ahIQTe29fw9bzj+tHbev4et5x/WoSEE3tvX8PW84/rR23r+Hrecf1qEhBN7b1/D1vOP60dt6/h63nH9ahIQTe29fw9bzj+tHbev4et5x/WoSEE3tvX8PW84/rR23r+Hrecf1qEhBN7b1/D1vOP60dt6/h63nH9ahIQTe29fw9bzj+tHbev4et5x/WoSEE3tvX8PW84/rR23r+Hrecf1qEhBN7b1/D1vOP60dt6/h63nH9ahIQTe29fw9bzj+tHbev4et5x/WoSEE3tvX8PW84/rR23r+Hrecf1qEhBN7b1/D1vOP607uxxaHu0dQc57nE8ZJLiT/iP1lIRPfsZ/Ztn/AFP3XoErpv6xW/Nf7xUJTdN/WK35r/eKhIBXPBCP4umCAZD4kAibjowOCpld8CmzbaH8x904eXLyqX4NhW0XMhouYkm7heB1EAZbpK51NFMMF9MEwQSWgndiRsPoWm0pWZTZeIDTMNlwE7pOtQqdfjBIF6ImIdz5Ll210zNv0XTLGtFNjYOYY29lBBMScpkrrpng82pY3V2UmscPpG3REgEsqNgDUWXhz4QCtBatGicHBwmCR/calM0fUJcaB5LWguY6RycWyCNc57M9q1LUJRCm6ZsvFV6jIiHmI/CcW+ghQl0QIQhAIQhAIQhAIQhAIQhAIQhAIQhAIQhAIQhAIQhAIQhAJ79jP7Ns/wCp+69IhPfsZ/Ztn/U/degSum/rFb81/vFQlN039Yrfmv8AeKhIBWPB20cXaqLtlRs8xMH0FVy/QUDU4UOD6RF0vAIJAzIDgXXd92Ql3Z61SXODXXnQQ5rfvA57MQXdK29tt5NMFoEOaHSJziTiCDiCuWjrO13KuiByhJfhz4wVBE0NpWoIbaOWxpgyWis0EQXAzygNh6dS0tltlDji5tVtzWJc0tDhg0tc0SBAAIyiFkrZYiakYze3DCcJwxiM1Ps+hyCOREf5SSTrIAxMjcpghcL+D1apWdWoMNam5ocXU+UJm7iBtgdKzTtE1xnRrDnY/qTTslkdSptu3WgkuBEAknAyG45g4Egbl1pWaoILi7HMYGDqjDqTQo3WCqBJp1ANpa6OmFGTkLyxwkuzAcW8m6NoGtQOENtkilDKrm99eYyo11MgFjyLvJJkzzDIyroVSE2GcF7PUDS6nReCL1+mHMF3aQ0iDnhuVW7g1Y3kgNNMTgRUM7u/nMbk0LtCYlbgHZyAW1qzZ/EGH/tlQndj/ZaB5acekPKbBiELVO4DVp5NSkc87wOGf3TsVVX0BVaSDdMGJBw6SAFRVIViNC1iQA1pnI36cdN5Wx4EV4B4yhJiWhz3OBImDdYQI1oMwhbB/Y7tQAPGWYzkBVx25EArlT7HludN1lN0Z/S0x7zggyiFc2jgvamd9Sj+phHSHKO7QdcZs/8A0zrQVyFPboaue9pudr5MOw8i8u0TXGJo1P8ASepBCQu1qsr6Zu1GPY6JhzS0xtg8y4oBCEIBCEIBPfsZ/Ztn/U/dekQnv2M/s2z/AKn7r0CV039Yrfmv94qEpum/rFb81/vFQkAhCEDN4N2b+IsdLEAtlp33THshWdi0XxXJcScYunMA4/IVN2MLUeKqtE8l4MYRDh/4rXaTYXhxJg3OkjIDesX+CvJAdrJGAAGBJGEnOFZU9FtqXQ6Gg4vicP7GJ1rJaOtwmTfEEAYG6fnDDctRYtKgRefEiYLdmPtaoqRpasw1gxoa1rQLoAgY3iPLmfKiraGMZJcLzjdwkwTmcNQkY9UqkbUeQ5xILhjl3oDYwE/3VpYrC8E1Xh0S0NacG3cgABlEnHXJmU8RT6U0UWgEFkxg6QA/aDJMzs3KmsOjnNcKhquc+ZaWukjDXk2NWxWtut77xpNFEFpMEiS3ZynZYbtSg1ak/wCJGwyQGHeGHBWUXFt021tO5TDHPdynhrpwEXhgImMYA36ljbVanh3f8iTEiD0Z/JzVibQy8CW3iMAWkxEHDDA57s11q2oPFziwRgcGicOfn1KwcDpSoRGwXiS2807d/wDdcm6YfABazLEC+BO6cuhWNlbTAiCznn2ldKlnpuxcWRtacfJCdD9sumi4gQcxiHAwOYtnoXCvXFTJriTEghkEQBJO3MlSToqkGh8uOzyfPtVTpa2Notu3C3LHW6ReGKCYKraZIDgSJAIbmRkdmW9c6Vtuk99AzMOjI5nEHGOlZulpJ14FpccRAN2d8QPQray1nckODiXRFziuWNQcDsOZHTnDBcVdJseAJLnETDOeARrxJGalWO1Mp4GpjOV6YjZ07OZUtstnFsMETEEtugNGMQDGwj5xiWCi17SajsCRnBJOMa5AE5INRpPTdGCCZwkQDJO3AcyiWSqKgF0u143T5SCB6FmqmjKRM3id8jPZlMr8oaJY498QNZlv9gg0ta1cUZBaNsXp3Tl6FXv0mXmGgQCbxIJMzqLtcb41LnU0W0gAXssR6JBu6+tdBYWUgGsJ/wAx1ndOxIIXCtjq1mZaHMIqU3ii5zQ66aZBdTJBmDIcJn+wGOTGtFhJsdraTgWte39Ml2GraClytAQhCAQhCAT37Gf2bZ/1P3XpEJ79jP7Ns/6n7r0CV039Yrfmv94qEpum/rFb81/vFQkAhCEG27FVoi0vZAIcwGDlLXACRr74poW6iA2SQYM9eGrVnsSW4E17tto4wHksP9QLR6SE8q1kJYJMuIxugQdZwnXAwXPnqwuadnJqfecC9rRMd8TAyOsnYr61UjRpMnBwqEE87SRgNQwHOV3tTWUarnF5YxoDpOMObJJxwGqADrWL0rp3jrS5hvvip9E1t26A0AEk68i7cs5arVWepJkAmcDmBv8AYtK196nd1lsHHAHnSxtHCUMexrSABdD4n+qJx3790q1tfC8UmFrDfgOc0t3gxysCBLRMbVrER+E9oioWti9dvZ4gnIRniDOrBZKvULqnKJjWZyKKNoIfxz5qAPuuvEkmQQA4nE4DPcFNsFRrpipdGMNdh0GTt1wtzpHN9ZrBAcQNxGPWvVDSA1EztH/aVYU7K0TJoAzqknIbBtnoUi0vpMBouONdtMh4aLrWl+E4zm0TAyTRWHSzpAABPlJPklee31QEGWwIN2GAEbJifKvL9HvaYg4OOIII15AHPdn0q/sejhQpXq+InYSZOUbMVLYYs9Gw4lxbxlJ8PbjkS3HNsDPbqUfhHZqYZxZp1XBwv03te0w6IMgvwGMXYhUdn0lyg2mXNaS7ASOYCDAxmVYizuIBqPcdcEl2X82GZUwV1j0bTGIEuAHJODpkwSYgc5Ma0VwackNe57xynbBsZIyGGJGOuMlMtNvpMBYQAMA4gCTqk3cxMdO5Rm0nFpF2q6HOAgjHXtxbGR3Kisi9g41BLgYjGRIG+MThzLoNGCeXeHMGwcNmJlTxSaxoe3jQDIIcYaDt/ETGxflWuKbQXOF933YJgaszs27edBWizhzuS4gZd604ZbNynU2BsMEuqSBEADESAcM9+rLauVCo5zTm2QS2CRA24HOFYaHsjmh1RzgGxi84xtgZyfmVRGtI4qMCaky7EwPTjq6FzsFqioC7DXjq55Uu2mcRBnK9M853qbwc0c2pVaDG8QMRjkSoJOhbS6pWkNaaZaWvAMhwOBOfN0JZWqgWPcw5tcWnnBg+xNSvpHiXCmGMZAmRIdmYmRtkRsPMsJw2oXbW86nw8eXAz/UCkuihQhC0BCEIBPfsZ/Ztn/U/dekQnv2M/s2z/qfuvQJXTf1it+a/3ioSm6b+sVvzX+8VCQCEIQdrHaDTqMqNzY4OHO0yPYvo2wUHFhc7vXAc85+XYvmxP/gdpA1rDZ3FxMMDTvc3kH3VBnuyhYzxDQBHF1L05kg4YJfW+l/DMuEDjn/4hB71uYYDtM4xuTk4StPEvqEAuDJaDlLcp2ZZ70iLRXc57nzekyZxnyFIOQdr1j5xXb+IhuBx/wDXUoyA06seZUehUIMgrobRhECR5J51yagiT84oJBt7pJAY0mSSG4488qfYtJGpyazi4yLhcThqInVI8kjeVTL8Qa6nbwIm8WtGLr0OiTiTrO6OtQrdpOvaibt4U2SblMHATntOr0qms9BxEjBsxMxJOobfJKsKOkeJEsIdUIgkDkNxkXRhJ3xzbVMFtouz3GtdUAvgy1mMtByLxtmTiv3TOmgBxdMnvZcTgZJGA3gFv+lZ46RqSSHHGRIgZ56sFEvpgsq1tDnFzsnAThiCIyjPvZjXgvQtnK75zcTEEFoGBbHWqsOwjUvdLE4Z7NW/yQqNOy1TezBa4nlRjGc5gwTEb1AY8udLzvnPeuzbTdA7wkEl8986dRERqk7zrgKMx04iPIMCkF1ZqswLzcMBhns9qmWi0Gs3W1rdWo4wSdkD0BU1m5UDXGfXzbVYsqZxPKZDY3fewymB0HYpgl6Noio4lwkQQ3ExJxMxjgCtHYNGBhe4gNcwtIzwa0RGJnLGZ9KzFO0OpNa5pm6YcDrc0yebMZ7RmthY9LCL2tl5uOWLZaSNmAw1hY5LGS09pCjUcDdL5BDrxIOBwu7o29CqeHRa/iqrBqLHHCMAC2AMvvFSuFtgaGirSIEuh1PW058kZxs/uqpjzVsdZpBmm5lVvNNxwA2C+CrxKzqEIW0CEIQCe/Yz+zbP+p+69IhPfsZ/Ztn/AFP3XoErpv6xW/Nf7xUJTdN/WK35r/eKhIBCEIBODsQ20OsrqZImnUMDY1wBB6Q7oSfW77D1V38a5gMB1J0jVILYMbQCekoG3pCm11O64TeJadoa7CfbmvnCrRLTBiRgecbjivpipQDr7WkANh7nHHKZJ2nHAYZRzoDhpZbtutLWGRxrnga4fyxA5nZKQUgO0LuLNgHAjPDHXv1tPPmuNNw1z8/O5OHgJwTdTpO+kaZfPenYMM1Qo3wZD8Hbdv8AMP8AcPTmuD2kYHNfRrtAn8begqHV0C4/eZPMVNHz7O3pXWy2RzzDRPNHtKd9fQJH4Cdkf8LpT4Nn/wCsTngcct3zCaE3pOsGtDAAHNbdN2buPfQCcCcJ27slXss7inrU4K7W0T5P/Ffn/SbfwUuj/hNgRr7KQvHEHYU7a/Bdn4KfQFCqcF2/gZ0K7AnajCMwRzqVZeQxziBMQ3nMDy4SY5k0jwQZ4Kj0DqXK18FGwPoqWG4dSaFYKhwGOGXlUuzWaq7vZz1DXzjI4piDgm0RFOllsHthSqGg+Lbda1gnvvLhs2JowDrzeQcTP0jmkxGMCMi3DGM+hWNG2X38Ye9EmBqEANEbTJ6StgzgwIILKZa4yRqJ6PSujeDgBgNY2cTGHsG8qaMK61XmYOeCCDiBF4zInGcANmI6dNwatTqwuFje8u3gYvXS0DAjOHHGdS8aSsDKbKrbrBULeTkJLSHGJw70HpXXRdJgpPc5j6TuKbVAY6WRLpLBEwSBhqOGMKX4eslwotcPuD7hLc8cN+zZzqx4G07loptqNgV5p3S3kumHc0zGH/pUulKE13vYA5l4kFxaL3OCQrWxXmWhlWtUulhY9rA4SSHXogQGiWg6zlnmngr+yBYBRtjg1jWNcxjmtaAGjC6YA2uaT5Vm1puyPVvaRrkZci7/AC8W276PasyrAIQhUCe/Yz+zbP8AqfuvSIT37Gf2bZ/1P3XoErpv6xW/Nf7xUJTdN/WK35r/AHioSAQhCAWm7HNtNK30Y+/NM/1Ax6YWZU3Qtp4q0UamHIqsfjlyXA49CD6SDQWhk8ktL6x6breefSQk32TGsNpbUc25xrMC2ZaWEtAIODhdDd+vYC3tK1gxrbuJe4PdzDED52JZdlKwXaFJ+YZWfT57wBBHmj0qDAUqV57Wv+84AOGM4x5favorg62KUbz8+hfOmi3/AEtMbajfaF9CaFrfRDnKtFpaK0DExzqnpaSvVHNF0gTiNxjOV20ufona5j2hZyxgsa/OZcTuBeetZFhW0sHVCxjmXhmJE+3BWdjt7g4NqtEOyI9G4hY1mh2S6oxzm1HSSb0QSdh5LhO1XPB+tVY27aLk/dLQcOkezeg0b7VywGwRr2hToWX0a88Zn+H2lae8gh2sgKnNvF6NU5r94VWq6zPE5fPzks7o3AFpIvSTEoNPUfAlQaVsFSWxBGW9V2mql+kD/leDzgKp4NWp1Sjek36brpnWIEE+worT1rUGXcJnAc5K5PtN0xElZ51e9gNQEicQ7GRzjLyLpZdHcZXa6+WxDevXvRGno24RiCFMiR7Pn51KuqsLBddym6j/AHGz/lSbG43MdvoQZHhaAQSRADhO9uR9H9l14HcIrNebQtDGh4bxbHxLbocXXTzEuOO0b458L6mDgdbo8ufpS80iy6RBN4GQZgjX/u9CubBc8N9G8RVIZiwyRExHlVHXr8cJcDeDRDsILWwOVvAETuE7VotLViKt1zeMpVMSYF6mTE3XboymM1W1tHOs9S68XmOgggjEHIjf/lOeWxSCHwlEvpVPCUKR8rW8UfTTnyqoW04ZWL/4dmqiDdqVKRO4hrmDHZD+lYtaAhCEAnv2M/s2z/qfuvSIT37Gf2bZ/wBT916BK6b+sVvzX+8VCU3Tf1it+a/3ioSAQhCAQhCD6E0XV/iLHRq5zSafKBBHTgs7w/YatkqyJIZTqtnUWlocR5C9e+xhbOMsFwn/AA3ub5MHD3lc6S0bxoDI/wARlWlhtLXH/eOhKnpG6JH09L+dvtBTz0JV+jbv60ktC0iLRTBEQ72Sf7JuaLtzGsaC5oMdCKvtIVfoz5FQ2CuWS5zHFpvDd3207YU+0WtpEXhBzK90qlK5cvNLd53ysips+i2NLqjA6HxPKJb0GbpXvQ1SpUe5pbDG5dOeO1Tm2OjOFURskK0sYpMwD245y4YoKywSHEjVGfl1q7bbHR3q4ix0vx+lqk0LIxuIfjB1hBltNX61Zt1hIbjrgHVOHzK42nRoFRtQtc0+grXU6TKcw4EnaQotqYx4gkeSME0ZTSEg3IMFryDBiREY5YgrpYbCaTnvAwceUDzQfIVf1LG1zWtvnkzGWtdrVVYeSdesakGF0fZHNqVQ4A43r0GXAzF4nDCPSdyudGNuunMCCFe2KxtAdDrwdnuz61HGiQ2RfMHdl6UEDS+keMc2kxpvOETsEj58itaVMtbBz1rpZbC1mOZXqoEGJ4Yjkk6w5pHk/wCFirXY+WScso9Ec2pavsgViLvKui/BP9Lo8sxCxLy66AdcxvjAj52nctC3p6ZqNYGgYtHfBoJPKgDlAjLGYnLFWV5looXapqGow3g/cTESRjByGG5Y7GJgYQM43gxr8mxazseWQ1H1XxHEtDhDnRJnMAw4YERvUsGo4U6ILtCudN/i3MqNOsG9cfPkJPlScX0dVsbH2StQa6eMDw6cwC0hp34kRrxXzkQpxo/EIQtAT37Gf2bZ/wBT916RCe/Yz+zbP+p+69AldN/WK35r/eKhKbpv6xW/Nf7xUJAIQhAIQhAxuxNpG4y1Uy7Uyo1vlLXkdLfQmBStQdTGZc2o0iNjhdjAbvQlJ2M6923NaZiox7PRe/2J36H0QOXdE3mgtxwlrg4GdSl+HpHcJbNUs2kK0jFjnXJyjIZYZLtozSVV7mBppukm8LpkARj32IkwmZw84LMtLnuL2sqPaIdxcZHNzgP6cd+cLHaH4Pmzgm/SfyuW5jgcsmgbJx1GQk5dGIukdLVg4NYGEjOQYG3CRAzQNPVQBLWZYwHZ9Kg6Rsrr8gjla77fRjl86lzGjqhAbgWxmHNw8s/MKos38JajY5NPHc6TsjlYKXZuEzrt5wbzQfRiqlmhnudMNuAQMd2fTmdQRabG7mEYYjH0+zYoNFZeEb3NLi1gjny6UDhc78DYnaVQU7O+LoBxG6eeZXujomrdyvY6jj6fIqNA7hG4gktaI581HPCHDvSTqVPaKLhDfmf+FFNndOXz5FBc1uE7iDyIkZ3sRviM9y5v046jdZF8QCSTrOJAMYbMdmSqqVFxLZGEjo1yvdWxVnOL7h5RmcNZ2Iq3q8JyIikDImL+OOUcnHV0rxaeFha4g0pDR+OMYn8OU5Kr/h3CpN0gAyCB+HEewLk2zuccjicRH3Ri72e1BZ2jhcWwBSMRJ5eRIn8PMF6pcL8L1x2JugXtUYnLIQs9Xsbi4uDXAk7DH/C5W+xuAgNcMOTIIvXsz0ABBC0npJ1ao9xJAc4mCSYBxA9i52fHn1b9nQuP8K8HFjuaDK0XBqyML2iqw8oFuN4BpiWvBBEkRBbkZVESrQhoJAxw6Tq5iCVstB2YWamaV29UfD6l0wBA5LSYxgEnPN52IbYGmrLqbbtJrCHC8Lz5IEiYGIJuxktJoTRrar7okHviZAJ255mTt1rFo4U9OuYWuFGIF2890TjysAIJ5WGPkSp4X2PirbaGDIVCRzO5Q9Dk/eEvB2pUo0G99TaXOpOPf05jOIkOGqMxqSm7Luj+LtNKpEcZSAP8zDB9BCcVYNCELaBPfsZ/Ztn/AFP3XpEJ79jP7Ns/6n7r0CV039Yrfmv94qEpum/rFb81/vFQkAhCEAhCEFhwet/EWqhWmBTqMcf5QRe9Er60sNoZdhpaWFt4FuJM5GcohfHakWW21KZJp1H0yRBLHOaSNhIOSlmj6D4baXY8BjG03gwXF382TXN18kHo3rKUKLXNNMMDJvENbOoF0mDhMelKvttX8NW/1v61+t0vaBiK9Yav8R+XSkg3D6FFroqhrScv8T/0FZU7FRDYaWxtdfyz3jelm3SlYY8bUn+Z3WvR0tXMfTVcMuW7rQNGvZ6bmkNLY73N8bDq9i919Asp41HQ7WGSY15n+2SVvbq0eGqf6iujuEFqOdeqZzlxPtTAyRQo4YnHKZJXq2VWxdmMZwnomEtRwhtPhn9K/f8AqO0+Gd6OpMG6LGZk5rx/DMxwPV6FhG6ctAJPHVMf8xjoyC/Dpy0eHq/6ndaYGBTsTAMGuMZjGTOGrIDpXay6Ha6fonA3Zab2R2GcsDr2Jbdt7R4et5x/WptHhZbGxdrvwETDSYOckiT5UwbV+hYJAmcN2Gez5heO19wCbxLhHMSZM79Sxh4VWuZ4505ZN6lydwhtJcXGq4k5mG8+xMGvtdFlMgEEiJwwxjWTjI2ZYKo0hVloJDsZg4Z68Tsw6FS1NO13d9Unna0+0Lw7S9YxL8suS2OiEFhYaIc4iHnAziJOBj7uGMdK0WhrGTTc6HCMcYvQNmAz/ssfZ9N12TdeBJBPJYcRiM2qXU4W2t2dUY5/R0hv1MVDJfaZLWF04AARiOeBOe1X9hinAA5WE5TIaRGO5xw3pHdv7TeLuOqSc8cOjJe6vCW1umbRWM58sz0rH5V9DWfTdQMDM2DkkHHLIA5iFjezLYuMsVOvAvU6ok64eDMeUNwSk7dWjP8AiK/nH9a42q31akcZUqPjK+5zo6Sn5u/RGQhC2gT37Gf2bZ/1P3XpEJ79jP7Ns/6n7r0CV039Yrfmv94qEmvb+xTfq1H/AMXF57nRxOUknwij9yPxv1PxUCwQmf3I/G/U/FR3I/G/U/FQLBCZ/cj8b9T8VHcj8b9T8VAsEJn9yPxv1PxUdyPxv1PxUCwQmf3I/G/U/FR3I/G/U/FQLBCZ/cj8b9T8VHcj8b9T8VAsEJn9yPxv1PxUdyPxv1PxUCwQmf3I/G/U/FR3I/G/U/FQLBCZ/cj8b9T8VHcj8b9T8VAsEJn9yPxv1PxUdyPxv1PxUCwQmf3I/G/U/FR3I/G/U/FQLBCZ/cj8b9T8VHcj8b9T8VAsEJn9yPxv1PxUdyPxv1PxUCwQmf3I/G/U/FR3I/G/U/FQLBCZ/cj8b9T8VHcj8b9T8VAsEJn9yPxv1PxUdyPxv1PxUCwT37Gf2bZ/1P3XrL9yPxv1PxUyeCHBj+HslKjxt+7f5VyJl7nZXjt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6" descr="data:image/jpeg;base64,/9j/4AAQSkZJRgABAQAAAQABAAD/2wCEAAkGBxQTEhUUExQTFBUXFxoXFRgXGRccFhgYHB0cGhgbGRgYHCggHCAlHxgdIjEhJSksLi4wFx8zODMsNygtLi4BCgoKDg0OGBAQFywcHBwsLCwsLCwsLCwsLCwsLCwsLCwsLCwsLCwsLCwsLCwsLCwsLCwsLCwsLCwsLCwsLCwsLP/AABEIAL0BCwMBIgACEQEDEQH/xAAcAAACAwEBAQEAAAAAAAAAAAAABwQFBgMCCAH/xABMEAABAwEEBAYOCAQFBAMAAAABAAIRAwQSITEFQVFhBhMicZHRBxUXMlNkgZOho7Gy4/AjNDVCUnODsxRygsEzYpLC4RbS4vEkY6L/xAAXAQEBAQEAAAAAAAAAAAAAAAAAAQID/8QAHBEBAQEAAwEBAQAAAAAAAAAAAAERAiFBMRJR/9oADAMBAAIRAxEAPwBTaY0rXForAVqwAqvAF934jvUPtvX8PW84/rRpv6xW/Nf7xUJBN7b1/D1vOP60dt6/h63nH9ahIQTe29fw9bzj+tHbev4et5x/WoSEE3tvX8PW84/rR23r+Hrecf1qEhBN7b1/D1vOP60dt6/h63nH9ahIQTe29fw9bzj+tHbev4et5x/WoSEE3tvX8PW84/rR23r+Hrecf1qEhBN7b1/D1vOP60dt6/h63nH9ahIQTe29fw9bzj+tHbev4et5x/WoSEE3tvX8PW84/rR23r+Hrecf1qEhBN7b1/D1vOP60dt6/h63nH9ahIQTe29fw9bzj+tHbev4et5x/WoSEE3tvX8PW84/rR23r+Hrecf1qEhBN7b1/D1vOP60dt6/h63nH9ahIQTe29fw9bzj+tHbev4et5x/WoSEE3tvX8PW84/rR23r+Hrecf1qEhBN7b1/D1vOP607uxxaHu0dQc57nE8ZJLiT/iP1lIRPfsZ/Ztn/AFP3XoErpv6xW/Nf7xUJTdN/WK35r/eKhIBXPBCP4umCAZD4kAibjowOCpld8CmzbaH8x904eXLyqX4NhW0XMhouYkm7heB1EAZbpK51NFMMF9MEwQSWgndiRsPoWm0pWZTZeIDTMNlwE7pOtQqdfjBIF6ImIdz5Ll210zNv0XTLGtFNjYOYY29lBBMScpkrrpng82pY3V2UmscPpG3REgEsqNgDUWXhz4QCtBatGicHBwmCR/calM0fUJcaB5LWguY6RycWyCNc57M9q1LUJRCm6ZsvFV6jIiHmI/CcW+ghQl0QIQhAIQhAIQhAIQhAIQhAIQhAIQhAIQhAIQhAIQhAIQhAJ79jP7Ns/wCp+69IhPfsZ/Ztn/U/degSum/rFb81/vFQlN039Yrfmv8AeKhIBWPB20cXaqLtlRs8xMH0FVy/QUDU4UOD6RF0vAIJAzIDgXXd92Ql3Z61SXODXXnQQ5rfvA57MQXdK29tt5NMFoEOaHSJziTiCDiCuWjrO13KuiByhJfhz4wVBE0NpWoIbaOWxpgyWis0EQXAzygNh6dS0tltlDji5tVtzWJc0tDhg0tc0SBAAIyiFkrZYiakYze3DCcJwxiM1Ps+hyCOREf5SSTrIAxMjcpghcL+D1apWdWoMNam5ocXU+UJm7iBtgdKzTtE1xnRrDnY/qTTslkdSptu3WgkuBEAknAyG45g4Egbl1pWaoILi7HMYGDqjDqTQo3WCqBJp1ANpa6OmFGTkLyxwkuzAcW8m6NoGtQOENtkilDKrm99eYyo11MgFjyLvJJkzzDIyroVSE2GcF7PUDS6nReCL1+mHMF3aQ0iDnhuVW7g1Y3kgNNMTgRUM7u/nMbk0LtCYlbgHZyAW1qzZ/EGH/tlQndj/ZaB5acekPKbBiELVO4DVp5NSkc87wOGf3TsVVX0BVaSDdMGJBw6SAFRVIViNC1iQA1pnI36cdN5Wx4EV4B4yhJiWhz3OBImDdYQI1oMwhbB/Y7tQAPGWYzkBVx25EArlT7HludN1lN0Z/S0x7zggyiFc2jgvamd9Sj+phHSHKO7QdcZs/8A0zrQVyFPboaue9pudr5MOw8i8u0TXGJo1P8ASepBCQu1qsr6Zu1GPY6JhzS0xtg8y4oBCEIBCEIBPfsZ/Ztn/U/dekQnv2M/s2z/AKn7r0CV039Yrfmv94qEpum/rFb81/vFQkAhCEDN4N2b+IsdLEAtlp33THshWdi0XxXJcScYunMA4/IVN2MLUeKqtE8l4MYRDh/4rXaTYXhxJg3OkjIDesX+CvJAdrJGAAGBJGEnOFZU9FtqXQ6Gg4vicP7GJ1rJaOtwmTfEEAYG6fnDDctRYtKgRefEiYLdmPtaoqRpasw1gxoa1rQLoAgY3iPLmfKiraGMZJcLzjdwkwTmcNQkY9UqkbUeQ5xILhjl3oDYwE/3VpYrC8E1Xh0S0NacG3cgABlEnHXJmU8RT6U0UWgEFkxg6QA/aDJMzs3KmsOjnNcKhquc+ZaWukjDXk2NWxWtut77xpNFEFpMEiS3ZynZYbtSg1ak/wCJGwyQGHeGHBWUXFt021tO5TDHPdynhrpwEXhgImMYA36ljbVanh3f8iTEiD0Z/JzVibQy8CW3iMAWkxEHDDA57s11q2oPFziwRgcGicOfn1KwcDpSoRGwXiS2807d/wDdcm6YfABazLEC+BO6cuhWNlbTAiCznn2ldKlnpuxcWRtacfJCdD9sumi4gQcxiHAwOYtnoXCvXFTJriTEghkEQBJO3MlSToqkGh8uOzyfPtVTpa2Notu3C3LHW6ReGKCYKraZIDgSJAIbmRkdmW9c6Vtuk99AzMOjI5nEHGOlZulpJ14FpccRAN2d8QPQray1nckODiXRFziuWNQcDsOZHTnDBcVdJseAJLnETDOeARrxJGalWO1Mp4GpjOV6YjZ07OZUtstnFsMETEEtugNGMQDGwj5xiWCi17SajsCRnBJOMa5AE5INRpPTdGCCZwkQDJO3AcyiWSqKgF0u143T5SCB6FmqmjKRM3id8jPZlMr8oaJY498QNZlv9gg0ta1cUZBaNsXp3Tl6FXv0mXmGgQCbxIJMzqLtcb41LnU0W0gAXssR6JBu6+tdBYWUgGsJ/wAx1ndOxIIXCtjq1mZaHMIqU3ii5zQ66aZBdTJBmDIcJn+wGOTGtFhJsdraTgWte39Ml2GraClytAQhCAQhCAT37Gf2bZ/1P3XpEJ79jP7Ns/6n7r0CV039Yrfmv94qEpum/rFb81/vFQkAhCEG27FVoi0vZAIcwGDlLXACRr74poW6iA2SQYM9eGrVnsSW4E17tto4wHksP9QLR6SE8q1kJYJMuIxugQdZwnXAwXPnqwuadnJqfecC9rRMd8TAyOsnYr61UjRpMnBwqEE87SRgNQwHOV3tTWUarnF5YxoDpOMObJJxwGqADrWL0rp3jrS5hvvip9E1t26A0AEk68i7cs5arVWepJkAmcDmBv8AYtK196nd1lsHHAHnSxtHCUMexrSABdD4n+qJx3790q1tfC8UmFrDfgOc0t3gxysCBLRMbVrER+E9oioWti9dvZ4gnIRniDOrBZKvULqnKJjWZyKKNoIfxz5qAPuuvEkmQQA4nE4DPcFNsFRrpipdGMNdh0GTt1wtzpHN9ZrBAcQNxGPWvVDSA1EztH/aVYU7K0TJoAzqknIbBtnoUi0vpMBouONdtMh4aLrWl+E4zm0TAyTRWHSzpAABPlJPklee31QEGWwIN2GAEbJifKvL9HvaYg4OOIII15AHPdn0q/sejhQpXq+InYSZOUbMVLYYs9Gw4lxbxlJ8PbjkS3HNsDPbqUfhHZqYZxZp1XBwv03te0w6IMgvwGMXYhUdn0lyg2mXNaS7ASOYCDAxmVYizuIBqPcdcEl2X82GZUwV1j0bTGIEuAHJODpkwSYgc5Ma0VwackNe57xynbBsZIyGGJGOuMlMtNvpMBYQAMA4gCTqk3cxMdO5Rm0nFpF2q6HOAgjHXtxbGR3Kisi9g41BLgYjGRIG+MThzLoNGCeXeHMGwcNmJlTxSaxoe3jQDIIcYaDt/ETGxflWuKbQXOF933YJgaszs27edBWizhzuS4gZd604ZbNynU2BsMEuqSBEADESAcM9+rLauVCo5zTm2QS2CRA24HOFYaHsjmh1RzgGxi84xtgZyfmVRGtI4qMCaky7EwPTjq6FzsFqioC7DXjq55Uu2mcRBnK9M853qbwc0c2pVaDG8QMRjkSoJOhbS6pWkNaaZaWvAMhwOBOfN0JZWqgWPcw5tcWnnBg+xNSvpHiXCmGMZAmRIdmYmRtkRsPMsJw2oXbW86nw8eXAz/UCkuihQhC0BCEIBPfsZ/Ztn/U/dekQnv2M/s2z/qfuvQJXTf1it+a/3ioSm6b+sVvzX+8VCQCEIQdrHaDTqMqNzY4OHO0yPYvo2wUHFhc7vXAc85+XYvmxP/gdpA1rDZ3FxMMDTvc3kH3VBnuyhYzxDQBHF1L05kg4YJfW+l/DMuEDjn/4hB71uYYDtM4xuTk4StPEvqEAuDJaDlLcp2ZZ70iLRXc57nzekyZxnyFIOQdr1j5xXb+IhuBx/wDXUoyA06seZUehUIMgrobRhECR5J51yagiT84oJBt7pJAY0mSSG4488qfYtJGpyazi4yLhcThqInVI8kjeVTL8Qa6nbwIm8WtGLr0OiTiTrO6OtQrdpOvaibt4U2SblMHATntOr0qms9BxEjBsxMxJOobfJKsKOkeJEsIdUIgkDkNxkXRhJ3xzbVMFtouz3GtdUAvgy1mMtByLxtmTiv3TOmgBxdMnvZcTgZJGA3gFv+lZ46RqSSHHGRIgZ56sFEvpgsq1tDnFzsnAThiCIyjPvZjXgvQtnK75zcTEEFoGBbHWqsOwjUvdLE4Z7NW/yQqNOy1TezBa4nlRjGc5gwTEb1AY8udLzvnPeuzbTdA7wkEl8986dRERqk7zrgKMx04iPIMCkF1ZqswLzcMBhns9qmWi0Gs3W1rdWo4wSdkD0BU1m5UDXGfXzbVYsqZxPKZDY3fewymB0HYpgl6Noio4lwkQQ3ExJxMxjgCtHYNGBhe4gNcwtIzwa0RGJnLGZ9KzFO0OpNa5pm6YcDrc0yebMZ7RmthY9LCL2tl5uOWLZaSNmAw1hY5LGS09pCjUcDdL5BDrxIOBwu7o29CqeHRa/iqrBqLHHCMAC2AMvvFSuFtgaGirSIEuh1PW058kZxs/uqpjzVsdZpBmm5lVvNNxwA2C+CrxKzqEIW0CEIQCe/Yz+zbP+p+69IhPfsZ/Ztn/AFP3XoErpv6xW/Nf7xUJTdN/WK35r/eKhIBCEIBODsQ20OsrqZImnUMDY1wBB6Q7oSfW77D1V38a5gMB1J0jVILYMbQCekoG3pCm11O64TeJadoa7CfbmvnCrRLTBiRgecbjivpipQDr7WkANh7nHHKZJ2nHAYZRzoDhpZbtutLWGRxrnga4fyxA5nZKQUgO0LuLNgHAjPDHXv1tPPmuNNw1z8/O5OHgJwTdTpO+kaZfPenYMM1Qo3wZD8Hbdv8AMP8AcPTmuD2kYHNfRrtAn8begqHV0C4/eZPMVNHz7O3pXWy2RzzDRPNHtKd9fQJH4Cdkf8LpT4Nn/wCsTngcct3zCaE3pOsGtDAAHNbdN2buPfQCcCcJ27slXss7inrU4K7W0T5P/Ffn/SbfwUuj/hNgRr7KQvHEHYU7a/Bdn4KfQFCqcF2/gZ0K7AnajCMwRzqVZeQxziBMQ3nMDy4SY5k0jwQZ4Kj0DqXK18FGwPoqWG4dSaFYKhwGOGXlUuzWaq7vZz1DXzjI4piDgm0RFOllsHthSqGg+Lbda1gnvvLhs2JowDrzeQcTP0jmkxGMCMi3DGM+hWNG2X38Ye9EmBqEANEbTJ6StgzgwIILKZa4yRqJ6PSujeDgBgNY2cTGHsG8qaMK61XmYOeCCDiBF4zInGcANmI6dNwatTqwuFje8u3gYvXS0DAjOHHGdS8aSsDKbKrbrBULeTkJLSHGJw70HpXXRdJgpPc5j6TuKbVAY6WRLpLBEwSBhqOGMKX4eslwotcPuD7hLc8cN+zZzqx4G07loptqNgV5p3S3kumHc0zGH/pUulKE13vYA5l4kFxaL3OCQrWxXmWhlWtUulhY9rA4SSHXogQGiWg6zlnmngr+yBYBRtjg1jWNcxjmtaAGjC6YA2uaT5Vm1puyPVvaRrkZci7/AC8W276PasyrAIQhUCe/Yz+zbP8AqfuvSIT37Gf2bZ/1P3XoErpv6xW/Nf7xUJTdN/WK35r/AHioSAQhCAWm7HNtNK30Y+/NM/1Ax6YWZU3Qtp4q0UamHIqsfjlyXA49CD6SDQWhk8ktL6x6breefSQk32TGsNpbUc25xrMC2ZaWEtAIODhdDd+vYC3tK1gxrbuJe4PdzDED52JZdlKwXaFJ+YZWfT57wBBHmj0qDAUqV57Wv+84AOGM4x5favorg62KUbz8+hfOmi3/AEtMbajfaF9CaFrfRDnKtFpaK0DExzqnpaSvVHNF0gTiNxjOV20ufona5j2hZyxgsa/OZcTuBeetZFhW0sHVCxjmXhmJE+3BWdjt7g4NqtEOyI9G4hY1mh2S6oxzm1HSSb0QSdh5LhO1XPB+tVY27aLk/dLQcOkezeg0b7VywGwRr2hToWX0a88Zn+H2lae8gh2sgKnNvF6NU5r94VWq6zPE5fPzks7o3AFpIvSTEoNPUfAlQaVsFSWxBGW9V2mql+kD/leDzgKp4NWp1Sjek36brpnWIEE+worT1rUGXcJnAc5K5PtN0xElZ51e9gNQEicQ7GRzjLyLpZdHcZXa6+WxDevXvRGno24RiCFMiR7Pn51KuqsLBddym6j/AHGz/lSbG43MdvoQZHhaAQSRADhO9uR9H9l14HcIrNebQtDGh4bxbHxLbocXXTzEuOO0b458L6mDgdbo8ufpS80iy6RBN4GQZgjX/u9CubBc8N9G8RVIZiwyRExHlVHXr8cJcDeDRDsILWwOVvAETuE7VotLViKt1zeMpVMSYF6mTE3XboymM1W1tHOs9S68XmOgggjEHIjf/lOeWxSCHwlEvpVPCUKR8rW8UfTTnyqoW04ZWL/4dmqiDdqVKRO4hrmDHZD+lYtaAhCEAnv2M/s2z/qfuvSIT37Gf2bZ/wBT916BK6b+sVvzX+8VCU3Tf1it+a/3ioSAQhCAQhCD6E0XV/iLHRq5zSafKBBHTgs7w/YatkqyJIZTqtnUWlocR5C9e+xhbOMsFwn/AA3ub5MHD3lc6S0bxoDI/wARlWlhtLXH/eOhKnpG6JH09L+dvtBTz0JV+jbv60ktC0iLRTBEQ72Sf7JuaLtzGsaC5oMdCKvtIVfoz5FQ2CuWS5zHFpvDd3207YU+0WtpEXhBzK90qlK5cvNLd53ysips+i2NLqjA6HxPKJb0GbpXvQ1SpUe5pbDG5dOeO1Tm2OjOFURskK0sYpMwD245y4YoKywSHEjVGfl1q7bbHR3q4ix0vx+lqk0LIxuIfjB1hBltNX61Zt1hIbjrgHVOHzK42nRoFRtQtc0+grXU6TKcw4EnaQotqYx4gkeSME0ZTSEg3IMFryDBiREY5YgrpYbCaTnvAwceUDzQfIVf1LG1zWtvnkzGWtdrVVYeSdesakGF0fZHNqVQ4A43r0GXAzF4nDCPSdyudGNuunMCCFe2KxtAdDrwdnuz61HGiQ2RfMHdl6UEDS+keMc2kxpvOETsEj58itaVMtbBz1rpZbC1mOZXqoEGJ4Yjkk6w5pHk/wCFirXY+WScso9Ec2pavsgViLvKui/BP9Lo8sxCxLy66AdcxvjAj52nctC3p6ZqNYGgYtHfBoJPKgDlAjLGYnLFWV5looXapqGow3g/cTESRjByGG5Y7GJgYQM43gxr8mxazseWQ1H1XxHEtDhDnRJnMAw4YERvUsGo4U6ILtCudN/i3MqNOsG9cfPkJPlScX0dVsbH2StQa6eMDw6cwC0hp34kRrxXzkQpxo/EIQtAT37Gf2bZ/wBT916RCe/Yz+zbP+p+69AldN/WK35r/eKhKbpv6xW/Nf7xUJAIQhAIQhAxuxNpG4y1Uy7Uyo1vlLXkdLfQmBStQdTGZc2o0iNjhdjAbvQlJ2M6923NaZiox7PRe/2J36H0QOXdE3mgtxwlrg4GdSl+HpHcJbNUs2kK0jFjnXJyjIZYZLtozSVV7mBppukm8LpkARj32IkwmZw84LMtLnuL2sqPaIdxcZHNzgP6cd+cLHaH4Pmzgm/SfyuW5jgcsmgbJx1GQk5dGIukdLVg4NYGEjOQYG3CRAzQNPVQBLWZYwHZ9Kg6Rsrr8gjla77fRjl86lzGjqhAbgWxmHNw8s/MKos38JajY5NPHc6TsjlYKXZuEzrt5wbzQfRiqlmhnudMNuAQMd2fTmdQRabG7mEYYjH0+zYoNFZeEb3NLi1gjny6UDhc78DYnaVQU7O+LoBxG6eeZXujomrdyvY6jj6fIqNA7hG4gktaI581HPCHDvSTqVPaKLhDfmf+FFNndOXz5FBc1uE7iDyIkZ3sRviM9y5v046jdZF8QCSTrOJAMYbMdmSqqVFxLZGEjo1yvdWxVnOL7h5RmcNZ2Iq3q8JyIikDImL+OOUcnHV0rxaeFha4g0pDR+OMYn8OU5Kr/h3CpN0gAyCB+HEewLk2zuccjicRH3Ri72e1BZ2jhcWwBSMRJ5eRIn8PMF6pcL8L1x2JugXtUYnLIQs9Xsbi4uDXAk7DH/C5W+xuAgNcMOTIIvXsz0ABBC0npJ1ao9xJAc4mCSYBxA9i52fHn1b9nQuP8K8HFjuaDK0XBqyML2iqw8oFuN4BpiWvBBEkRBbkZVESrQhoJAxw6Tq5iCVstB2YWamaV29UfD6l0wBA5LSYxgEnPN52IbYGmrLqbbtJrCHC8Lz5IEiYGIJuxktJoTRrar7okHviZAJ255mTt1rFo4U9OuYWuFGIF2890TjysAIJ5WGPkSp4X2PirbaGDIVCRzO5Q9Dk/eEvB2pUo0G99TaXOpOPf05jOIkOGqMxqSm7Luj+LtNKpEcZSAP8zDB9BCcVYNCELaBPfsZ/Ztn/AFP3XpEJ79jP7Ns/6n7r0CV039Yrfmv94qEpum/rFb81/vFQkAhCEAhCEFhwet/EWqhWmBTqMcf5QRe9Er60sNoZdhpaWFt4FuJM5GcohfHakWW21KZJp1H0yRBLHOaSNhIOSlmj6D4baXY8BjG03gwXF382TXN18kHo3rKUKLXNNMMDJvENbOoF0mDhMelKvttX8NW/1v61+t0vaBiK9Yav8R+XSkg3D6FFroqhrScv8T/0FZU7FRDYaWxtdfyz3jelm3SlYY8bUn+Z3WvR0tXMfTVcMuW7rQNGvZ6bmkNLY73N8bDq9i919Asp41HQ7WGSY15n+2SVvbq0eGqf6iujuEFqOdeqZzlxPtTAyRQo4YnHKZJXq2VWxdmMZwnomEtRwhtPhn9K/f8AqO0+Gd6OpMG6LGZk5rx/DMxwPV6FhG6ctAJPHVMf8xjoyC/Dpy0eHq/6ndaYGBTsTAMGuMZjGTOGrIDpXay6Ha6fonA3Zab2R2GcsDr2Jbdt7R4et5x/WptHhZbGxdrvwETDSYOckiT5UwbV+hYJAmcN2Gez5heO19wCbxLhHMSZM79Sxh4VWuZ4505ZN6lydwhtJcXGq4k5mG8+xMGvtdFlMgEEiJwwxjWTjI2ZYKo0hVloJDsZg4Z68Tsw6FS1NO13d9Unna0+0Lw7S9YxL8suS2OiEFhYaIc4iHnAziJOBj7uGMdK0WhrGTTc6HCMcYvQNmAz/ssfZ9N12TdeBJBPJYcRiM2qXU4W2t2dUY5/R0hv1MVDJfaZLWF04AARiOeBOe1X9hinAA5WE5TIaRGO5xw3pHdv7TeLuOqSc8cOjJe6vCW1umbRWM58sz0rH5V9DWfTdQMDM2DkkHHLIA5iFjezLYuMsVOvAvU6ok64eDMeUNwSk7dWjP8AiK/nH9a42q31akcZUqPjK+5zo6Sn5u/RGQhC2gT37Gf2bZ/1P3XpEJ79jP7Ns/6n7r0CV039Yrfmv94qEmvb+xTfq1H/AMXF57nRxOUknwij9yPxv1PxUCwQmf3I/G/U/FR3I/G/U/FQLBCZ/cj8b9T8VHcj8b9T8VAsEJn9yPxv1PxUdyPxv1PxUCwQmf3I/G/U/FR3I/G/U/FQLBCZ/cj8b9T8VHcj8b9T8VAsEJn9yPxv1PxUdyPxv1PxUCwQmf3I/G/U/FR3I/G/U/FQLBCZ/cj8b9T8VHcj8b9T8VAsEJn9yPxv1PxUdyPxv1PxUCwQmf3I/G/U/FR3I/G/U/FQLBCZ/cj8b9T8VHcj8b9T8VAsEJn9yPxv1PxUdyPxv1PxUCwQmf3I/G/U/FR3I/G/U/FQLBCZ/cj8b9T8VHcj8b9T8VAsEJn9yPxv1PxUdyPxv1PxUCwT37Gf2bZ/1P3XrL9yPxv1PxUyeCHBj+HslKjxt+7f5VyJl7nZXjtQ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052538"/>
            <a:ext cx="4499992" cy="2232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97623"/>
            <a:ext cx="8247638" cy="2239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001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Opticky aktivní pivo (před kvašením)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124744"/>
            <a:ext cx="8668666" cy="5112568"/>
          </a:xfrm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 smtClean="0"/>
              <a:t>Karel </a:t>
            </a:r>
            <a:r>
              <a:rPr lang="cs-CZ" sz="2400" dirty="0" err="1" smtClean="0"/>
              <a:t>Balling</a:t>
            </a:r>
            <a:r>
              <a:rPr lang="cs-CZ" sz="2400" dirty="0" smtClean="0"/>
              <a:t> (profesor a rektor Pražské polytechniky)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 smtClean="0"/>
              <a:t>Vynález sacharometru (1863) – polarizační přístroj, který měří optickou </a:t>
            </a:r>
            <a:r>
              <a:rPr lang="cs-CZ" sz="2400" dirty="0" err="1" smtClean="0"/>
              <a:t>stáčivost</a:t>
            </a:r>
            <a:r>
              <a:rPr lang="cs-CZ" sz="2400" dirty="0" smtClean="0"/>
              <a:t> roztoku sacharózy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 smtClean="0"/>
              <a:t>Stupnice na polarimetru neodpovídala jako jsme zvyklí:                  1 kruh = 360°, nýbrž byla přizpůsobena tak, aby 1° na stupnici odpovídal koncentraci 1g sacharózy na 100 ml roztoku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 smtClean="0"/>
              <a:t>Od toho je odvozeno pivo 10° a pivo 12°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A</a:t>
            </a:r>
            <a:r>
              <a:rPr lang="cs-CZ" sz="2400" dirty="0" smtClean="0"/>
              <a:t>čkoli dnes se správně označuje jako 10% a 12% (hmotnostní procento extraktu původní mladiny v roztoku)</a:t>
            </a:r>
          </a:p>
        </p:txBody>
      </p:sp>
      <p:sp>
        <p:nvSpPr>
          <p:cNvPr id="4" name="AutoShape 4" descr="data:image/jpeg;base64,/9j/4AAQSkZJRgABAQAAAQABAAD/2wCEAAkGBxQTEhUUExQTFBUXFxoXFRgXGRccFhgYHB0cGhgbGRgYHCggHCAlHxgdIjEhJSksLi4wFx8zODMsNygtLi4BCgoKDg0OGBAQFywcHBwsLCwsLCwsLCwsLCwsLCwsLCwsLCwsLCwsLCwsLCwsLCwsLCwsLCwsLCwsLCwsLCwsLP/AABEIAL0BCwMBIgACEQEDEQH/xAAcAAACAwEBAQEAAAAAAAAAAAAABwQFBgMCCAH/xABMEAABAwEEBAYOCAQFBAMAAAABAAIRAwQSITEFQVFhBhMicZHRBxUXMlNkgZOho7Gy4/AjNDVCUnODsxRygsEzYpLC4RbS4vEkY6L/xAAXAQEBAQEAAAAAAAAAAAAAAAAAAQID/8QAHBEBAQEAAwEBAQAAAAAAAAAAAAERAiFBMRJR/9oADAMBAAIRAxEAPwBTaY0rXForAVqwAqvAF934jvUPtvX8PW84/rRpv6xW/Nf7xUJBN7b1/D1vOP60dt6/h63nH9ahIQTe29fw9bzj+tHbev4et5x/WoSEE3tvX8PW84/rR23r+Hrecf1qEhBN7b1/D1vOP60dt6/h63nH9ahIQTe29fw9bzj+tHbev4et5x/WoSEE3tvX8PW84/rR23r+Hrecf1qEhBN7b1/D1vOP60dt6/h63nH9ahIQTe29fw9bzj+tHbev4et5x/WoSEE3tvX8PW84/rR23r+Hrecf1qEhBN7b1/D1vOP60dt6/h63nH9ahIQTe29fw9bzj+tHbev4et5x/WoSEE3tvX8PW84/rR23r+Hrecf1qEhBN7b1/D1vOP60dt6/h63nH9ahIQTe29fw9bzj+tHbev4et5x/WoSEE3tvX8PW84/rR23r+Hrecf1qEhBN7b1/D1vOP607uxxaHu0dQc57nE8ZJLiT/iP1lIRPfsZ/Ztn/AFP3XoErpv6xW/Nf7xUJTdN/WK35r/eKhIBXPBCP4umCAZD4kAibjowOCpld8CmzbaH8x904eXLyqX4NhW0XMhouYkm7heB1EAZbpK51NFMMF9MEwQSWgndiRsPoWm0pWZTZeIDTMNlwE7pOtQqdfjBIF6ImIdz5Ll210zNv0XTLGtFNjYOYY29lBBMScpkrrpng82pY3V2UmscPpG3REgEsqNgDUWXhz4QCtBatGicHBwmCR/calM0fUJcaB5LWguY6RycWyCNc57M9q1LUJRCm6ZsvFV6jIiHmI/CcW+ghQl0QIQhAIQhAIQhAIQhAIQhAIQhAIQhAIQhAIQhAIQhAIQhAJ79jP7Ns/wCp+69IhPfsZ/Ztn/U/degSum/rFb81/vFQlN039Yrfmv8AeKhIBWPB20cXaqLtlRs8xMH0FVy/QUDU4UOD6RF0vAIJAzIDgXXd92Ql3Z61SXODXXnQQ5rfvA57MQXdK29tt5NMFoEOaHSJziTiCDiCuWjrO13KuiByhJfhz4wVBE0NpWoIbaOWxpgyWis0EQXAzygNh6dS0tltlDji5tVtzWJc0tDhg0tc0SBAAIyiFkrZYiakYze3DCcJwxiM1Ps+hyCOREf5SSTrIAxMjcpghcL+D1apWdWoMNam5ocXU+UJm7iBtgdKzTtE1xnRrDnY/qTTslkdSptu3WgkuBEAknAyG45g4Egbl1pWaoILi7HMYGDqjDqTQo3WCqBJp1ANpa6OmFGTkLyxwkuzAcW8m6NoGtQOENtkilDKrm99eYyo11MgFjyLvJJkzzDIyroVSE2GcF7PUDS6nReCL1+mHMF3aQ0iDnhuVW7g1Y3kgNNMTgRUM7u/nMbk0LtCYlbgHZyAW1qzZ/EGH/tlQndj/ZaB5acekPKbBiELVO4DVp5NSkc87wOGf3TsVVX0BVaSDdMGJBw6SAFRVIViNC1iQA1pnI36cdN5Wx4EV4B4yhJiWhz3OBImDdYQI1oMwhbB/Y7tQAPGWYzkBVx25EArlT7HludN1lN0Z/S0x7zggyiFc2jgvamd9Sj+phHSHKO7QdcZs/8A0zrQVyFPboaue9pudr5MOw8i8u0TXGJo1P8ASepBCQu1qsr6Zu1GPY6JhzS0xtg8y4oBCEIBCEIBPfsZ/Ztn/U/dekQnv2M/s2z/AKn7r0CV039Yrfmv94qEpum/rFb81/vFQkAhCEDN4N2b+IsdLEAtlp33THshWdi0XxXJcScYunMA4/IVN2MLUeKqtE8l4MYRDh/4rXaTYXhxJg3OkjIDesX+CvJAdrJGAAGBJGEnOFZU9FtqXQ6Gg4vicP7GJ1rJaOtwmTfEEAYG6fnDDctRYtKgRefEiYLdmPtaoqRpasw1gxoa1rQLoAgY3iPLmfKiraGMZJcLzjdwkwTmcNQkY9UqkbUeQ5xILhjl3oDYwE/3VpYrC8E1Xh0S0NacG3cgABlEnHXJmU8RT6U0UWgEFkxg6QA/aDJMzs3KmsOjnNcKhquc+ZaWukjDXk2NWxWtut77xpNFEFpMEiS3ZynZYbtSg1ak/wCJGwyQGHeGHBWUXFt021tO5TDHPdynhrpwEXhgImMYA36ljbVanh3f8iTEiD0Z/JzVibQy8CW3iMAWkxEHDDA57s11q2oPFziwRgcGicOfn1KwcDpSoRGwXiS2807d/wDdcm6YfABazLEC+BO6cuhWNlbTAiCznn2ldKlnpuxcWRtacfJCdD9sumi4gQcxiHAwOYtnoXCvXFTJriTEghkEQBJO3MlSToqkGh8uOzyfPtVTpa2Notu3C3LHW6ReGKCYKraZIDgSJAIbmRkdmW9c6Vtuk99AzMOjI5nEHGOlZulpJ14FpccRAN2d8QPQray1nckODiXRFziuWNQcDsOZHTnDBcVdJseAJLnETDOeARrxJGalWO1Mp4GpjOV6YjZ07OZUtstnFsMETEEtugNGMQDGwj5xiWCi17SajsCRnBJOMa5AE5INRpPTdGCCZwkQDJO3AcyiWSqKgF0u143T5SCB6FmqmjKRM3id8jPZlMr8oaJY498QNZlv9gg0ta1cUZBaNsXp3Tl6FXv0mXmGgQCbxIJMzqLtcb41LnU0W0gAXssR6JBu6+tdBYWUgGsJ/wAx1ndOxIIXCtjq1mZaHMIqU3ii5zQ66aZBdTJBmDIcJn+wGOTGtFhJsdraTgWte39Ml2GraClytAQhCAQhCAT37Gf2bZ/1P3XpEJ79jP7Ns/6n7r0CV039Yrfmv94qEpum/rFb81/vFQkAhCEG27FVoi0vZAIcwGDlLXACRr74poW6iA2SQYM9eGrVnsSW4E17tto4wHksP9QLR6SE8q1kJYJMuIxugQdZwnXAwXPnqwuadnJqfecC9rRMd8TAyOsnYr61UjRpMnBwqEE87SRgNQwHOV3tTWUarnF5YxoDpOMObJJxwGqADrWL0rp3jrS5hvvip9E1t26A0AEk68i7cs5arVWepJkAmcDmBv8AYtK196nd1lsHHAHnSxtHCUMexrSABdD4n+qJx3790q1tfC8UmFrDfgOc0t3gxysCBLRMbVrER+E9oioWti9dvZ4gnIRniDOrBZKvULqnKJjWZyKKNoIfxz5qAPuuvEkmQQA4nE4DPcFNsFRrpipdGMNdh0GTt1wtzpHN9ZrBAcQNxGPWvVDSA1EztH/aVYU7K0TJoAzqknIbBtnoUi0vpMBouONdtMh4aLrWl+E4zm0TAyTRWHSzpAABPlJPklee31QEGWwIN2GAEbJifKvL9HvaYg4OOIII15AHPdn0q/sejhQpXq+InYSZOUbMVLYYs9Gw4lxbxlJ8PbjkS3HNsDPbqUfhHZqYZxZp1XBwv03te0w6IMgvwGMXYhUdn0lyg2mXNaS7ASOYCDAxmVYizuIBqPcdcEl2X82GZUwV1j0bTGIEuAHJODpkwSYgc5Ma0VwackNe57xynbBsZIyGGJGOuMlMtNvpMBYQAMA4gCTqk3cxMdO5Rm0nFpF2q6HOAgjHXtxbGR3Kisi9g41BLgYjGRIG+MThzLoNGCeXeHMGwcNmJlTxSaxoe3jQDIIcYaDt/ETGxflWuKbQXOF933YJgaszs27edBWizhzuS4gZd604ZbNynU2BsMEuqSBEADESAcM9+rLauVCo5zTm2QS2CRA24HOFYaHsjmh1RzgGxi84xtgZyfmVRGtI4qMCaky7EwPTjq6FzsFqioC7DXjq55Uu2mcRBnK9M853qbwc0c2pVaDG8QMRjkSoJOhbS6pWkNaaZaWvAMhwOBOfN0JZWqgWPcw5tcWnnBg+xNSvpHiXCmGMZAmRIdmYmRtkRsPMsJw2oXbW86nw8eXAz/UCkuihQhC0BCEIBPfsZ/Ztn/U/dekQnv2M/s2z/qfuvQJXTf1it+a/3ioSm6b+sVvzX+8VCQCEIQdrHaDTqMqNzY4OHO0yPYvo2wUHFhc7vXAc85+XYvmxP/gdpA1rDZ3FxMMDTvc3kH3VBnuyhYzxDQBHF1L05kg4YJfW+l/DMuEDjn/4hB71uYYDtM4xuTk4StPEvqEAuDJaDlLcp2ZZ70iLRXc57nzekyZxnyFIOQdr1j5xXb+IhuBx/wDXUoyA06seZUehUIMgrobRhECR5J51yagiT84oJBt7pJAY0mSSG4488qfYtJGpyazi4yLhcThqInVI8kjeVTL8Qa6nbwIm8WtGLr0OiTiTrO6OtQrdpOvaibt4U2SblMHATntOr0qms9BxEjBsxMxJOobfJKsKOkeJEsIdUIgkDkNxkXRhJ3xzbVMFtouz3GtdUAvgy1mMtByLxtmTiv3TOmgBxdMnvZcTgZJGA3gFv+lZ46RqSSHHGRIgZ56sFEvpgsq1tDnFzsnAThiCIyjPvZjXgvQtnK75zcTEEFoGBbHWqsOwjUvdLE4Z7NW/yQqNOy1TezBa4nlRjGc5gwTEb1AY8udLzvnPeuzbTdA7wkEl8986dRERqk7zrgKMx04iPIMCkF1ZqswLzcMBhns9qmWi0Gs3W1rdWo4wSdkD0BU1m5UDXGfXzbVYsqZxPKZDY3fewymB0HYpgl6Noio4lwkQQ3ExJxMxjgCtHYNGBhe4gNcwtIzwa0RGJnLGZ9KzFO0OpNa5pm6YcDrc0yebMZ7RmthY9LCL2tl5uOWLZaSNmAw1hY5LGS09pCjUcDdL5BDrxIOBwu7o29CqeHRa/iqrBqLHHCMAC2AMvvFSuFtgaGirSIEuh1PW058kZxs/uqpjzVsdZpBmm5lVvNNxwA2C+CrxKzqEIW0CEIQCe/Yz+zbP+p+69IhPfsZ/Ztn/AFP3XoErpv6xW/Nf7xUJTdN/WK35r/eKhIBCEIBODsQ20OsrqZImnUMDY1wBB6Q7oSfW77D1V38a5gMB1J0jVILYMbQCekoG3pCm11O64TeJadoa7CfbmvnCrRLTBiRgecbjivpipQDr7WkANh7nHHKZJ2nHAYZRzoDhpZbtutLWGRxrnga4fyxA5nZKQUgO0LuLNgHAjPDHXv1tPPmuNNw1z8/O5OHgJwTdTpO+kaZfPenYMM1Qo3wZD8Hbdv8AMP8AcPTmuD2kYHNfRrtAn8begqHV0C4/eZPMVNHz7O3pXWy2RzzDRPNHtKd9fQJH4Cdkf8LpT4Nn/wCsTngcct3zCaE3pOsGtDAAHNbdN2buPfQCcCcJ27slXss7inrU4K7W0T5P/Ffn/SbfwUuj/hNgRr7KQvHEHYU7a/Bdn4KfQFCqcF2/gZ0K7AnajCMwRzqVZeQxziBMQ3nMDy4SY5k0jwQZ4Kj0DqXK18FGwPoqWG4dSaFYKhwGOGXlUuzWaq7vZz1DXzjI4piDgm0RFOllsHthSqGg+Lbda1gnvvLhs2JowDrzeQcTP0jmkxGMCMi3DGM+hWNG2X38Ye9EmBqEANEbTJ6StgzgwIILKZa4yRqJ6PSujeDgBgNY2cTGHsG8qaMK61XmYOeCCDiBF4zInGcANmI6dNwatTqwuFje8u3gYvXS0DAjOHHGdS8aSsDKbKrbrBULeTkJLSHGJw70HpXXRdJgpPc5j6TuKbVAY6WRLpLBEwSBhqOGMKX4eslwotcPuD7hLc8cN+zZzqx4G07loptqNgV5p3S3kumHc0zGH/pUulKE13vYA5l4kFxaL3OCQrWxXmWhlWtUulhY9rA4SSHXogQGiWg6zlnmngr+yBYBRtjg1jWNcxjmtaAGjC6YA2uaT5Vm1puyPVvaRrkZci7/AC8W276PasyrAIQhUCe/Yz+zbP8AqfuvSIT37Gf2bZ/1P3XoErpv6xW/Nf7xUJTdN/WK35r/AHioSAQhCAWm7HNtNK30Y+/NM/1Ax6YWZU3Qtp4q0UamHIqsfjlyXA49CD6SDQWhk8ktL6x6breefSQk32TGsNpbUc25xrMC2ZaWEtAIODhdDd+vYC3tK1gxrbuJe4PdzDED52JZdlKwXaFJ+YZWfT57wBBHmj0qDAUqV57Wv+84AOGM4x5favorg62KUbz8+hfOmi3/AEtMbajfaF9CaFrfRDnKtFpaK0DExzqnpaSvVHNF0gTiNxjOV20ufona5j2hZyxgsa/OZcTuBeetZFhW0sHVCxjmXhmJE+3BWdjt7g4NqtEOyI9G4hY1mh2S6oxzm1HSSb0QSdh5LhO1XPB+tVY27aLk/dLQcOkezeg0b7VywGwRr2hToWX0a88Zn+H2lae8gh2sgKnNvF6NU5r94VWq6zPE5fPzks7o3AFpIvSTEoNPUfAlQaVsFSWxBGW9V2mql+kD/leDzgKp4NWp1Sjek36brpnWIEE+worT1rUGXcJnAc5K5PtN0xElZ51e9gNQEicQ7GRzjLyLpZdHcZXa6+WxDevXvRGno24RiCFMiR7Pn51KuqsLBddym6j/AHGz/lSbG43MdvoQZHhaAQSRADhO9uR9H9l14HcIrNebQtDGh4bxbHxLbocXXTzEuOO0b458L6mDgdbo8ufpS80iy6RBN4GQZgjX/u9CubBc8N9G8RVIZiwyRExHlVHXr8cJcDeDRDsILWwOVvAETuE7VotLViKt1zeMpVMSYF6mTE3XboymM1W1tHOs9S68XmOgggjEHIjf/lOeWxSCHwlEvpVPCUKR8rW8UfTTnyqoW04ZWL/4dmqiDdqVKRO4hrmDHZD+lYtaAhCEAnv2M/s2z/qfuvSIT37Gf2bZ/wBT916BK6b+sVvzX+8VCU3Tf1it+a/3ioSAQhCAQhCD6E0XV/iLHRq5zSafKBBHTgs7w/YatkqyJIZTqtnUWlocR5C9e+xhbOMsFwn/AA3ub5MHD3lc6S0bxoDI/wARlWlhtLXH/eOhKnpG6JH09L+dvtBTz0JV+jbv60ktC0iLRTBEQ72Sf7JuaLtzGsaC5oMdCKvtIVfoz5FQ2CuWS5zHFpvDd3207YU+0WtpEXhBzK90qlK5cvNLd53ysips+i2NLqjA6HxPKJb0GbpXvQ1SpUe5pbDG5dOeO1Tm2OjOFURskK0sYpMwD245y4YoKywSHEjVGfl1q7bbHR3q4ix0vx+lqk0LIxuIfjB1hBltNX61Zt1hIbjrgHVOHzK42nRoFRtQtc0+grXU6TKcw4EnaQotqYx4gkeSME0ZTSEg3IMFryDBiREY5YgrpYbCaTnvAwceUDzQfIVf1LG1zWtvnkzGWtdrVVYeSdesakGF0fZHNqVQ4A43r0GXAzF4nDCPSdyudGNuunMCCFe2KxtAdDrwdnuz61HGiQ2RfMHdl6UEDS+keMc2kxpvOETsEj58itaVMtbBz1rpZbC1mOZXqoEGJ4Yjkk6w5pHk/wCFirXY+WScso9Ec2pavsgViLvKui/BP9Lo8sxCxLy66AdcxvjAj52nctC3p6ZqNYGgYtHfBoJPKgDlAjLGYnLFWV5looXapqGow3g/cTESRjByGG5Y7GJgYQM43gxr8mxazseWQ1H1XxHEtDhDnRJnMAw4YERvUsGo4U6ILtCudN/i3MqNOsG9cfPkJPlScX0dVsbH2StQa6eMDw6cwC0hp34kRrxXzkQpxo/EIQtAT37Gf2bZ/wBT916RCe/Yz+zbP+p+69AldN/WK35r/eKhKbpv6xW/Nf7xUJAIQhAIQhAxuxNpG4y1Uy7Uyo1vlLXkdLfQmBStQdTGZc2o0iNjhdjAbvQlJ2M6923NaZiox7PRe/2J36H0QOXdE3mgtxwlrg4GdSl+HpHcJbNUs2kK0jFjnXJyjIZYZLtozSVV7mBppukm8LpkARj32IkwmZw84LMtLnuL2sqPaIdxcZHNzgP6cd+cLHaH4Pmzgm/SfyuW5jgcsmgbJx1GQk5dGIukdLVg4NYGEjOQYG3CRAzQNPVQBLWZYwHZ9Kg6Rsrr8gjla77fRjl86lzGjqhAbgWxmHNw8s/MKos38JajY5NPHc6TsjlYKXZuEzrt5wbzQfRiqlmhnudMNuAQMd2fTmdQRabG7mEYYjH0+zYoNFZeEb3NLi1gjny6UDhc78DYnaVQU7O+LoBxG6eeZXujomrdyvY6jj6fIqNA7hG4gktaI581HPCHDvSTqVPaKLhDfmf+FFNndOXz5FBc1uE7iDyIkZ3sRviM9y5v046jdZF8QCSTrOJAMYbMdmSqqVFxLZGEjo1yvdWxVnOL7h5RmcNZ2Iq3q8JyIikDImL+OOUcnHV0rxaeFha4g0pDR+OMYn8OU5Kr/h3CpN0gAyCB+HEewLk2zuccjicRH3Ri72e1BZ2jhcWwBSMRJ5eRIn8PMF6pcL8L1x2JugXtUYnLIQs9Xsbi4uDXAk7DH/C5W+xuAgNcMOTIIvXsz0ABBC0npJ1ao9xJAc4mCSYBxA9i52fHn1b9nQuP8K8HFjuaDK0XBqyML2iqw8oFuN4BpiWvBBEkRBbkZVESrQhoJAxw6Tq5iCVstB2YWamaV29UfD6l0wBA5LSYxgEnPN52IbYGmrLqbbtJrCHC8Lz5IEiYGIJuxktJoTRrar7okHviZAJ255mTt1rFo4U9OuYWuFGIF2890TjysAIJ5WGPkSp4X2PirbaGDIVCRzO5Q9Dk/eEvB2pUo0G99TaXOpOPf05jOIkOGqMxqSm7Luj+LtNKpEcZSAP8zDB9BCcVYNCELaBPfsZ/Ztn/AFP3XpEJ79jP7Ns/6n7r0CV039Yrfmv94qEpum/rFb81/vFQkAhCEAhCEFhwet/EWqhWmBTqMcf5QRe9Er60sNoZdhpaWFt4FuJM5GcohfHakWW21KZJp1H0yRBLHOaSNhIOSlmj6D4baXY8BjG03gwXF382TXN18kHo3rKUKLXNNMMDJvENbOoF0mDhMelKvttX8NW/1v61+t0vaBiK9Yav8R+XSkg3D6FFroqhrScv8T/0FZU7FRDYaWxtdfyz3jelm3SlYY8bUn+Z3WvR0tXMfTVcMuW7rQNGvZ6bmkNLY73N8bDq9i919Asp41HQ7WGSY15n+2SVvbq0eGqf6iujuEFqOdeqZzlxPtTAyRQo4YnHKZJXq2VWxdmMZwnomEtRwhtPhn9K/f8AqO0+Gd6OpMG6LGZk5rx/DMxwPV6FhG6ctAJPHVMf8xjoyC/Dpy0eHq/6ndaYGBTsTAMGuMZjGTOGrIDpXay6Ha6fonA3Zab2R2GcsDr2Jbdt7R4et5x/WptHhZbGxdrvwETDSYOckiT5UwbV+hYJAmcN2Gez5heO19wCbxLhHMSZM79Sxh4VWuZ4505ZN6lydwhtJcXGq4k5mG8+xMGvtdFlMgEEiJwwxjWTjI2ZYKo0hVloJDsZg4Z68Tsw6FS1NO13d9Unna0+0Lw7S9YxL8suS2OiEFhYaIc4iHnAziJOBj7uGMdK0WhrGTTc6HCMcYvQNmAz/ssfZ9N12TdeBJBPJYcRiM2qXU4W2t2dUY5/R0hv1MVDJfaZLWF04AARiOeBOe1X9hinAA5WE5TIaRGO5xw3pHdv7TeLuOqSc8cOjJe6vCW1umbRWM58sz0rH5V9DWfTdQMDM2DkkHHLIA5iFjezLYuMsVOvAvU6ok64eDMeUNwSk7dWjP8AiK/nH9a42q31akcZUqPjK+5zo6Sn5u/RGQhC2gT37Gf2bZ/1P3XpEJ79jP7Ns/6n7r0CV039Yrfmv94qEmvb+xTfq1H/AMXF57nRxOUknwij9yPxv1PxUCwQmf3I/G/U/FR3I/G/U/FQLBCZ/cj8b9T8VHcj8b9T8VAsEJn9yPxv1PxUdyPxv1PxUCwQmf3I/G/U/FR3I/G/U/FQLBCZ/cj8b9T8VHcj8b9T8VAsEJn9yPxv1PxUdyPxv1PxUCwQmf3I/G/U/FR3I/G/U/FQLBCZ/cj8b9T8VHcj8b9T8VAsEJn9yPxv1PxUdyPxv1PxUCwQmf3I/G/U/FR3I/G/U/FQLBCZ/cj8b9T8VHcj8b9T8VAsEJn9yPxv1PxUdyPxv1PxUCwQmf3I/G/U/FR3I/G/U/FQLBCZ/cj8b9T8VHcj8b9T8VAsEJn9yPxv1PxUdyPxv1PxUCwT37Gf2bZ/1P3XrL9yPxv1PxUyeCHBj+HslKjxt+7f5VyJl7nZXjt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6" descr="data:image/jpeg;base64,/9j/4AAQSkZJRgABAQAAAQABAAD/2wCEAAkGBxQTEhUUExQTFBUXFxoXFRgXGRccFhgYHB0cGhgbGRgYHCggHCAlHxgdIjEhJSksLi4wFx8zODMsNygtLi4BCgoKDg0OGBAQFywcHBwsLCwsLCwsLCwsLCwsLCwsLCwsLCwsLCwsLCwsLCwsLCwsLCwsLCwsLCwsLCwsLCwsLP/AABEIAL0BCwMBIgACEQEDEQH/xAAcAAACAwEBAQEAAAAAAAAAAAAABwQFBgMCCAH/xABMEAABAwEEBAYOCAQFBAMAAAABAAIRAwQSITEFQVFhBhMicZHRBxUXMlNkgZOho7Gy4/AjNDVCUnODsxRygsEzYpLC4RbS4vEkY6L/xAAXAQEBAQEAAAAAAAAAAAAAAAAAAQID/8QAHBEBAQEAAwEBAQAAAAAAAAAAAAERAiFBMRJR/9oADAMBAAIRAxEAPwBTaY0rXForAVqwAqvAF934jvUPtvX8PW84/rRpv6xW/Nf7xUJBN7b1/D1vOP60dt6/h63nH9ahIQTe29fw9bzj+tHbev4et5x/WoSEE3tvX8PW84/rR23r+Hrecf1qEhBN7b1/D1vOP60dt6/h63nH9ahIQTe29fw9bzj+tHbev4et5x/WoSEE3tvX8PW84/rR23r+Hrecf1qEhBN7b1/D1vOP60dt6/h63nH9ahIQTe29fw9bzj+tHbev4et5x/WoSEE3tvX8PW84/rR23r+Hrecf1qEhBN7b1/D1vOP60dt6/h63nH9ahIQTe29fw9bzj+tHbev4et5x/WoSEE3tvX8PW84/rR23r+Hrecf1qEhBN7b1/D1vOP60dt6/h63nH9ahIQTe29fw9bzj+tHbev4et5x/WoSEE3tvX8PW84/rR23r+Hrecf1qEhBN7b1/D1vOP607uxxaHu0dQc57nE8ZJLiT/iP1lIRPfsZ/Ztn/AFP3XoErpv6xW/Nf7xUJTdN/WK35r/eKhIBXPBCP4umCAZD4kAibjowOCpld8CmzbaH8x904eXLyqX4NhW0XMhouYkm7heB1EAZbpK51NFMMF9MEwQSWgndiRsPoWm0pWZTZeIDTMNlwE7pOtQqdfjBIF6ImIdz5Ll210zNv0XTLGtFNjYOYY29lBBMScpkrrpng82pY3V2UmscPpG3REgEsqNgDUWXhz4QCtBatGicHBwmCR/calM0fUJcaB5LWguY6RycWyCNc57M9q1LUJRCm6ZsvFV6jIiHmI/CcW+ghQl0QIQhAIQhAIQhAIQhAIQhAIQhAIQhAIQhAIQhAIQhAIQhAJ79jP7Ns/wCp+69IhPfsZ/Ztn/U/degSum/rFb81/vFQlN039Yrfmv8AeKhIBWPB20cXaqLtlRs8xMH0FVy/QUDU4UOD6RF0vAIJAzIDgXXd92Ql3Z61SXODXXnQQ5rfvA57MQXdK29tt5NMFoEOaHSJziTiCDiCuWjrO13KuiByhJfhz4wVBE0NpWoIbaOWxpgyWis0EQXAzygNh6dS0tltlDji5tVtzWJc0tDhg0tc0SBAAIyiFkrZYiakYze3DCcJwxiM1Ps+hyCOREf5SSTrIAxMjcpghcL+D1apWdWoMNam5ocXU+UJm7iBtgdKzTtE1xnRrDnY/qTTslkdSptu3WgkuBEAknAyG45g4Egbl1pWaoILi7HMYGDqjDqTQo3WCqBJp1ANpa6OmFGTkLyxwkuzAcW8m6NoGtQOENtkilDKrm99eYyo11MgFjyLvJJkzzDIyroVSE2GcF7PUDS6nReCL1+mHMF3aQ0iDnhuVW7g1Y3kgNNMTgRUM7u/nMbk0LtCYlbgHZyAW1qzZ/EGH/tlQndj/ZaB5acekPKbBiELVO4DVp5NSkc87wOGf3TsVVX0BVaSDdMGJBw6SAFRVIViNC1iQA1pnI36cdN5Wx4EV4B4yhJiWhz3OBImDdYQI1oMwhbB/Y7tQAPGWYzkBVx25EArlT7HludN1lN0Z/S0x7zggyiFc2jgvamd9Sj+phHSHKO7QdcZs/8A0zrQVyFPboaue9pudr5MOw8i8u0TXGJo1P8ASepBCQu1qsr6Zu1GPY6JhzS0xtg8y4oBCEIBCEIBPfsZ/Ztn/U/dekQnv2M/s2z/AKn7r0CV039Yrfmv94qEpum/rFb81/vFQkAhCEDN4N2b+IsdLEAtlp33THshWdi0XxXJcScYunMA4/IVN2MLUeKqtE8l4MYRDh/4rXaTYXhxJg3OkjIDesX+CvJAdrJGAAGBJGEnOFZU9FtqXQ6Gg4vicP7GJ1rJaOtwmTfEEAYG6fnDDctRYtKgRefEiYLdmPtaoqRpasw1gxoa1rQLoAgY3iPLmfKiraGMZJcLzjdwkwTmcNQkY9UqkbUeQ5xILhjl3oDYwE/3VpYrC8E1Xh0S0NacG3cgABlEnHXJmU8RT6U0UWgEFkxg6QA/aDJMzs3KmsOjnNcKhquc+ZaWukjDXk2NWxWtut77xpNFEFpMEiS3ZynZYbtSg1ak/wCJGwyQGHeGHBWUXFt021tO5TDHPdynhrpwEXhgImMYA36ljbVanh3f8iTEiD0Z/JzVibQy8CW3iMAWkxEHDDA57s11q2oPFziwRgcGicOfn1KwcDpSoRGwXiS2807d/wDdcm6YfABazLEC+BO6cuhWNlbTAiCznn2ldKlnpuxcWRtacfJCdD9sumi4gQcxiHAwOYtnoXCvXFTJriTEghkEQBJO3MlSToqkGh8uOzyfPtVTpa2Notu3C3LHW6ReGKCYKraZIDgSJAIbmRkdmW9c6Vtuk99AzMOjI5nEHGOlZulpJ14FpccRAN2d8QPQray1nckODiXRFziuWNQcDsOZHTnDBcVdJseAJLnETDOeARrxJGalWO1Mp4GpjOV6YjZ07OZUtstnFsMETEEtugNGMQDGwj5xiWCi17SajsCRnBJOMa5AE5INRpPTdGCCZwkQDJO3AcyiWSqKgF0u143T5SCB6FmqmjKRM3id8jPZlMr8oaJY498QNZlv9gg0ta1cUZBaNsXp3Tl6FXv0mXmGgQCbxIJMzqLtcb41LnU0W0gAXssR6JBu6+tdBYWUgGsJ/wAx1ndOxIIXCtjq1mZaHMIqU3ii5zQ66aZBdTJBmDIcJn+wGOTGtFhJsdraTgWte39Ml2GraClytAQhCAQhCAT37Gf2bZ/1P3XpEJ79jP7Ns/6n7r0CV039Yrfmv94qEpum/rFb81/vFQkAhCEG27FVoi0vZAIcwGDlLXACRr74poW6iA2SQYM9eGrVnsSW4E17tto4wHksP9QLR6SE8q1kJYJMuIxugQdZwnXAwXPnqwuadnJqfecC9rRMd8TAyOsnYr61UjRpMnBwqEE87SRgNQwHOV3tTWUarnF5YxoDpOMObJJxwGqADrWL0rp3jrS5hvvip9E1t26A0AEk68i7cs5arVWepJkAmcDmBv8AYtK196nd1lsHHAHnSxtHCUMexrSABdD4n+qJx3790q1tfC8UmFrDfgOc0t3gxysCBLRMbVrER+E9oioWti9dvZ4gnIRniDOrBZKvULqnKJjWZyKKNoIfxz5qAPuuvEkmQQA4nE4DPcFNsFRrpipdGMNdh0GTt1wtzpHN9ZrBAcQNxGPWvVDSA1EztH/aVYU7K0TJoAzqknIbBtnoUi0vpMBouONdtMh4aLrWl+E4zm0TAyTRWHSzpAABPlJPklee31QEGWwIN2GAEbJifKvL9HvaYg4OOIII15AHPdn0q/sejhQpXq+InYSZOUbMVLYYs9Gw4lxbxlJ8PbjkS3HNsDPbqUfhHZqYZxZp1XBwv03te0w6IMgvwGMXYhUdn0lyg2mXNaS7ASOYCDAxmVYizuIBqPcdcEl2X82GZUwV1j0bTGIEuAHJODpkwSYgc5Ma0VwackNe57xynbBsZIyGGJGOuMlMtNvpMBYQAMA4gCTqk3cxMdO5Rm0nFpF2q6HOAgjHXtxbGR3Kisi9g41BLgYjGRIG+MThzLoNGCeXeHMGwcNmJlTxSaxoe3jQDIIcYaDt/ETGxflWuKbQXOF933YJgaszs27edBWizhzuS4gZd604ZbNynU2BsMEuqSBEADESAcM9+rLauVCo5zTm2QS2CRA24HOFYaHsjmh1RzgGxi84xtgZyfmVRGtI4qMCaky7EwPTjq6FzsFqioC7DXjq55Uu2mcRBnK9M853qbwc0c2pVaDG8QMRjkSoJOhbS6pWkNaaZaWvAMhwOBOfN0JZWqgWPcw5tcWnnBg+xNSvpHiXCmGMZAmRIdmYmRtkRsPMsJw2oXbW86nw8eXAz/UCkuihQhC0BCEIBPfsZ/Ztn/U/dekQnv2M/s2z/qfuvQJXTf1it+a/3ioSm6b+sVvzX+8VCQCEIQdrHaDTqMqNzY4OHO0yPYvo2wUHFhc7vXAc85+XYvmxP/gdpA1rDZ3FxMMDTvc3kH3VBnuyhYzxDQBHF1L05kg4YJfW+l/DMuEDjn/4hB71uYYDtM4xuTk4StPEvqEAuDJaDlLcp2ZZ70iLRXc57nzekyZxnyFIOQdr1j5xXb+IhuBx/wDXUoyA06seZUehUIMgrobRhECR5J51yagiT84oJBt7pJAY0mSSG4488qfYtJGpyazi4yLhcThqInVI8kjeVTL8Qa6nbwIm8WtGLr0OiTiTrO6OtQrdpOvaibt4U2SblMHATntOr0qms9BxEjBsxMxJOobfJKsKOkeJEsIdUIgkDkNxkXRhJ3xzbVMFtouz3GtdUAvgy1mMtByLxtmTiv3TOmgBxdMnvZcTgZJGA3gFv+lZ46RqSSHHGRIgZ56sFEvpgsq1tDnFzsnAThiCIyjPvZjXgvQtnK75zcTEEFoGBbHWqsOwjUvdLE4Z7NW/yQqNOy1TezBa4nlRjGc5gwTEb1AY8udLzvnPeuzbTdA7wkEl8986dRERqk7zrgKMx04iPIMCkF1ZqswLzcMBhns9qmWi0Gs3W1rdWo4wSdkD0BU1m5UDXGfXzbVYsqZxPKZDY3fewymB0HYpgl6Noio4lwkQQ3ExJxMxjgCtHYNGBhe4gNcwtIzwa0RGJnLGZ9KzFO0OpNa5pm6YcDrc0yebMZ7RmthY9LCL2tl5uOWLZaSNmAw1hY5LGS09pCjUcDdL5BDrxIOBwu7o29CqeHRa/iqrBqLHHCMAC2AMvvFSuFtgaGirSIEuh1PW058kZxs/uqpjzVsdZpBmm5lVvNNxwA2C+CrxKzqEIW0CEIQCe/Yz+zbP+p+69IhPfsZ/Ztn/AFP3XoErpv6xW/Nf7xUJTdN/WK35r/eKhIBCEIBODsQ20OsrqZImnUMDY1wBB6Q7oSfW77D1V38a5gMB1J0jVILYMbQCekoG3pCm11O64TeJadoa7CfbmvnCrRLTBiRgecbjivpipQDr7WkANh7nHHKZJ2nHAYZRzoDhpZbtutLWGRxrnga4fyxA5nZKQUgO0LuLNgHAjPDHXv1tPPmuNNw1z8/O5OHgJwTdTpO+kaZfPenYMM1Qo3wZD8Hbdv8AMP8AcPTmuD2kYHNfRrtAn8begqHV0C4/eZPMVNHz7O3pXWy2RzzDRPNHtKd9fQJH4Cdkf8LpT4Nn/wCsTngcct3zCaE3pOsGtDAAHNbdN2buPfQCcCcJ27slXss7inrU4K7W0T5P/Ffn/SbfwUuj/hNgRr7KQvHEHYU7a/Bdn4KfQFCqcF2/gZ0K7AnajCMwRzqVZeQxziBMQ3nMDy4SY5k0jwQZ4Kj0DqXK18FGwPoqWG4dSaFYKhwGOGXlUuzWaq7vZz1DXzjI4piDgm0RFOllsHthSqGg+Lbda1gnvvLhs2JowDrzeQcTP0jmkxGMCMi3DGM+hWNG2X38Ye9EmBqEANEbTJ6StgzgwIILKZa4yRqJ6PSujeDgBgNY2cTGHsG8qaMK61XmYOeCCDiBF4zInGcANmI6dNwatTqwuFje8u3gYvXS0DAjOHHGdS8aSsDKbKrbrBULeTkJLSHGJw70HpXXRdJgpPc5j6TuKbVAY6WRLpLBEwSBhqOGMKX4eslwotcPuD7hLc8cN+zZzqx4G07loptqNgV5p3S3kumHc0zGH/pUulKE13vYA5l4kFxaL3OCQrWxXmWhlWtUulhY9rA4SSHXogQGiWg6zlnmngr+yBYBRtjg1jWNcxjmtaAGjC6YA2uaT5Vm1puyPVvaRrkZci7/AC8W276PasyrAIQhUCe/Yz+zbP8AqfuvSIT37Gf2bZ/1P3XoErpv6xW/Nf7xUJTdN/WK35r/AHioSAQhCAWm7HNtNK30Y+/NM/1Ax6YWZU3Qtp4q0UamHIqsfjlyXA49CD6SDQWhk8ktL6x6breefSQk32TGsNpbUc25xrMC2ZaWEtAIODhdDd+vYC3tK1gxrbuJe4PdzDED52JZdlKwXaFJ+YZWfT57wBBHmj0qDAUqV57Wv+84AOGM4x5favorg62KUbz8+hfOmi3/AEtMbajfaF9CaFrfRDnKtFpaK0DExzqnpaSvVHNF0gTiNxjOV20ufona5j2hZyxgsa/OZcTuBeetZFhW0sHVCxjmXhmJE+3BWdjt7g4NqtEOyI9G4hY1mh2S6oxzm1HSSb0QSdh5LhO1XPB+tVY27aLk/dLQcOkezeg0b7VywGwRr2hToWX0a88Zn+H2lae8gh2sgKnNvF6NU5r94VWq6zPE5fPzks7o3AFpIvSTEoNPUfAlQaVsFSWxBGW9V2mql+kD/leDzgKp4NWp1Sjek36brpnWIEE+worT1rUGXcJnAc5K5PtN0xElZ51e9gNQEicQ7GRzjLyLpZdHcZXa6+WxDevXvRGno24RiCFMiR7Pn51KuqsLBddym6j/AHGz/lSbG43MdvoQZHhaAQSRADhO9uR9H9l14HcIrNebQtDGh4bxbHxLbocXXTzEuOO0b458L6mDgdbo8ufpS80iy6RBN4GQZgjX/u9CubBc8N9G8RVIZiwyRExHlVHXr8cJcDeDRDsILWwOVvAETuE7VotLViKt1zeMpVMSYF6mTE3XboymM1W1tHOs9S68XmOgggjEHIjf/lOeWxSCHwlEvpVPCUKR8rW8UfTTnyqoW04ZWL/4dmqiDdqVKRO4hrmDHZD+lYtaAhCEAnv2M/s2z/qfuvSIT37Gf2bZ/wBT916BK6b+sVvzX+8VCU3Tf1it+a/3ioSAQhCAQhCD6E0XV/iLHRq5zSafKBBHTgs7w/YatkqyJIZTqtnUWlocR5C9e+xhbOMsFwn/AA3ub5MHD3lc6S0bxoDI/wARlWlhtLXH/eOhKnpG6JH09L+dvtBTz0JV+jbv60ktC0iLRTBEQ72Sf7JuaLtzGsaC5oMdCKvtIVfoz5FQ2CuWS5zHFpvDd3207YU+0WtpEXhBzK90qlK5cvNLd53ysips+i2NLqjA6HxPKJb0GbpXvQ1SpUe5pbDG5dOeO1Tm2OjOFURskK0sYpMwD245y4YoKywSHEjVGfl1q7bbHR3q4ix0vx+lqk0LIxuIfjB1hBltNX61Zt1hIbjrgHVOHzK42nRoFRtQtc0+grXU6TKcw4EnaQotqYx4gkeSME0ZTSEg3IMFryDBiREY5YgrpYbCaTnvAwceUDzQfIVf1LG1zWtvnkzGWtdrVVYeSdesakGF0fZHNqVQ4A43r0GXAzF4nDCPSdyudGNuunMCCFe2KxtAdDrwdnuz61HGiQ2RfMHdl6UEDS+keMc2kxpvOETsEj58itaVMtbBz1rpZbC1mOZXqoEGJ4Yjkk6w5pHk/wCFirXY+WScso9Ec2pavsgViLvKui/BP9Lo8sxCxLy66AdcxvjAj52nctC3p6ZqNYGgYtHfBoJPKgDlAjLGYnLFWV5looXapqGow3g/cTESRjByGG5Y7GJgYQM43gxr8mxazseWQ1H1XxHEtDhDnRJnMAw4YERvUsGo4U6ILtCudN/i3MqNOsG9cfPkJPlScX0dVsbH2StQa6eMDw6cwC0hp34kRrxXzkQpxo/EIQtAT37Gf2bZ/wBT916RCe/Yz+zbP+p+69AldN/WK35r/eKhKbpv6xW/Nf7xUJAIQhAIQhAxuxNpG4y1Uy7Uyo1vlLXkdLfQmBStQdTGZc2o0iNjhdjAbvQlJ2M6923NaZiox7PRe/2J36H0QOXdE3mgtxwlrg4GdSl+HpHcJbNUs2kK0jFjnXJyjIZYZLtozSVV7mBppukm8LpkARj32IkwmZw84LMtLnuL2sqPaIdxcZHNzgP6cd+cLHaH4Pmzgm/SfyuW5jgcsmgbJx1GQk5dGIukdLVg4NYGEjOQYG3CRAzQNPVQBLWZYwHZ9Kg6Rsrr8gjla77fRjl86lzGjqhAbgWxmHNw8s/MKos38JajY5NPHc6TsjlYKXZuEzrt5wbzQfRiqlmhnudMNuAQMd2fTmdQRabG7mEYYjH0+zYoNFZeEb3NLi1gjny6UDhc78DYnaVQU7O+LoBxG6eeZXujomrdyvY6jj6fIqNA7hG4gktaI581HPCHDvSTqVPaKLhDfmf+FFNndOXz5FBc1uE7iDyIkZ3sRviM9y5v046jdZF8QCSTrOJAMYbMdmSqqVFxLZGEjo1yvdWxVnOL7h5RmcNZ2Iq3q8JyIikDImL+OOUcnHV0rxaeFha4g0pDR+OMYn8OU5Kr/h3CpN0gAyCB+HEewLk2zuccjicRH3Ri72e1BZ2jhcWwBSMRJ5eRIn8PMF6pcL8L1x2JugXtUYnLIQs9Xsbi4uDXAk7DH/C5W+xuAgNcMOTIIvXsz0ABBC0npJ1ao9xJAc4mCSYBxA9i52fHn1b9nQuP8K8HFjuaDK0XBqyML2iqw8oFuN4BpiWvBBEkRBbkZVESrQhoJAxw6Tq5iCVstB2YWamaV29UfD6l0wBA5LSYxgEnPN52IbYGmrLqbbtJrCHC8Lz5IEiYGIJuxktJoTRrar7okHviZAJ255mTt1rFo4U9OuYWuFGIF2890TjysAIJ5WGPkSp4X2PirbaGDIVCRzO5Q9Dk/eEvB2pUo0G99TaXOpOPf05jOIkOGqMxqSm7Luj+LtNKpEcZSAP8zDB9BCcVYNCELaBPfsZ/Ztn/AFP3XpEJ79jP7Ns/6n7r0CV039Yrfmv94qEpum/rFb81/vFQkAhCEAhCEFhwet/EWqhWmBTqMcf5QRe9Er60sNoZdhpaWFt4FuJM5GcohfHakWW21KZJp1H0yRBLHOaSNhIOSlmj6D4baXY8BjG03gwXF382TXN18kHo3rKUKLXNNMMDJvENbOoF0mDhMelKvttX8NW/1v61+t0vaBiK9Yav8R+XSkg3D6FFroqhrScv8T/0FZU7FRDYaWxtdfyz3jelm3SlYY8bUn+Z3WvR0tXMfTVcMuW7rQNGvZ6bmkNLY73N8bDq9i919Asp41HQ7WGSY15n+2SVvbq0eGqf6iujuEFqOdeqZzlxPtTAyRQo4YnHKZJXq2VWxdmMZwnomEtRwhtPhn9K/f8AqO0+Gd6OpMG6LGZk5rx/DMxwPV6FhG6ctAJPHVMf8xjoyC/Dpy0eHq/6ndaYGBTsTAMGuMZjGTOGrIDpXay6Ha6fonA3Zab2R2GcsDr2Jbdt7R4et5x/WptHhZbGxdrvwETDSYOckiT5UwbV+hYJAmcN2Gez5heO19wCbxLhHMSZM79Sxh4VWuZ4505ZN6lydwhtJcXGq4k5mG8+xMGvtdFlMgEEiJwwxjWTjI2ZYKo0hVloJDsZg4Z68Tsw6FS1NO13d9Unna0+0Lw7S9YxL8suS2OiEFhYaIc4iHnAziJOBj7uGMdK0WhrGTTc6HCMcYvQNmAz/ssfZ9N12TdeBJBPJYcRiM2qXU4W2t2dUY5/R0hv1MVDJfaZLWF04AARiOeBOe1X9hinAA5WE5TIaRGO5xw3pHdv7TeLuOqSc8cOjJe6vCW1umbRWM58sz0rH5V9DWfTdQMDM2DkkHHLIA5iFjezLYuMsVOvAvU6ok64eDMeUNwSk7dWjP8AiK/nH9a42q31akcZUqPjK+5zo6Sn5u/RGQhC2gT37Gf2bZ/1P3XpEJ79jP7Ns/6n7r0CV039Yrfmv94qEmvb+xTfq1H/AMXF57nRxOUknwij9yPxv1PxUCwQmf3I/G/U/FR3I/G/U/FQLBCZ/cj8b9T8VHcj8b9T8VAsEJn9yPxv1PxUdyPxv1PxUCwQmf3I/G/U/FR3I/G/U/FQLBCZ/cj8b9T8VHcj8b9T8VAsEJn9yPxv1PxUdyPxv1PxUCwQmf3I/G/U/FR3I/G/U/FQLBCZ/cj8b9T8VHcj8b9T8VAsEJn9yPxv1PxUdyPxv1PxUCwQmf3I/G/U/FR3I/G/U/FQLBCZ/cj8b9T8VHcj8b9T8VAsEJn9yPxv1PxUdyPxv1PxUCwQmf3I/G/U/FR3I/G/U/FQLBCZ/cj8b9T8VHcj8b9T8VAsEJn9yPxv1PxUdyPxv1PxUCwT37Gf2bZ/1P3XrL9yPxv1PxUyeCHBj+HslKjxt+7f5VyJl7nZXjtQ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385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Vsuvka: </a:t>
            </a:r>
            <a:r>
              <a:rPr lang="cs-CZ" dirty="0" err="1" smtClean="0"/>
              <a:t>Brewsterův</a:t>
            </a:r>
            <a:r>
              <a:rPr lang="cs-CZ" dirty="0" smtClean="0"/>
              <a:t> úhel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151806" y="1124744"/>
                <a:ext cx="8901320" cy="2088232"/>
              </a:xfrm>
              <a:ln>
                <a:noFill/>
              </a:ln>
            </p:spPr>
            <p:txBody>
              <a:bodyPr>
                <a:normAutofit/>
              </a:bodyPr>
              <a:lstStyle/>
              <a:p>
                <a:pPr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cs-CZ" dirty="0" smtClean="0"/>
                  <a:t>Při odrazu na opticky hustším prostředí dochází k částečné polarizaci (při interakci s látkou jsou některé směry kmitání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cs-CZ" i="1">
                            <a:latin typeface="Cambria Math"/>
                            <a:ea typeface="Cambria Math"/>
                          </a:rPr>
                          <m:t>𝐸</m:t>
                        </m:r>
                      </m:e>
                    </m:acc>
                  </m:oMath>
                </a14:m>
                <a:r>
                  <a:rPr lang="cs-CZ" dirty="0" smtClean="0">
                    <a:sym typeface="Wingdings" panose="05000000000000000000" pitchFamily="2" charset="2"/>
                  </a:rPr>
                  <a:t> utlumeny) </a:t>
                </a:r>
                <a:endParaRPr lang="cs-CZ" dirty="0" smtClean="0"/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endParaRPr lang="cs-CZ" dirty="0" smtClean="0"/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endParaRPr lang="cs-CZ" dirty="0" smtClean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1806" y="1124744"/>
                <a:ext cx="8901320" cy="2088232"/>
              </a:xfrm>
              <a:blipFill rotWithShape="1">
                <a:blip r:embed="rId4"/>
                <a:stretch>
                  <a:fillRect l="-1575" t="-87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utoShape 4" descr="data:image/jpeg;base64,/9j/4AAQSkZJRgABAQAAAQABAAD/2wCEAAkGBxQTEhUUExQTFBUXFxoXFRgXGRccFhgYHB0cGhgbGRgYHCggHCAlHxgdIjEhJSksLi4wFx8zODMsNygtLi4BCgoKDg0OGBAQFywcHBwsLCwsLCwsLCwsLCwsLCwsLCwsLCwsLCwsLCwsLCwsLCwsLCwsLCwsLCwsLCwsLCwsLP/AABEIAL0BCwMBIgACEQEDEQH/xAAcAAACAwEBAQEAAAAAAAAAAAAABwQFBgMCCAH/xABMEAABAwEEBAYOCAQFBAMAAAABAAIRAwQSITEFQVFhBhMicZHRBxUXMlNkgZOho7Gy4/AjNDVCUnODsxRygsEzYpLC4RbS4vEkY6L/xAAXAQEBAQEAAAAAAAAAAAAAAAAAAQID/8QAHBEBAQEAAwEBAQAAAAAAAAAAAAERAiFBMRJR/9oADAMBAAIRAxEAPwBTaY0rXForAVqwAqvAF934jvUPtvX8PW84/rRpv6xW/Nf7xUJBN7b1/D1vOP60dt6/h63nH9ahIQTe29fw9bzj+tHbev4et5x/WoSEE3tvX8PW84/rR23r+Hrecf1qEhBN7b1/D1vOP60dt6/h63nH9ahIQTe29fw9bzj+tHbev4et5x/WoSEE3tvX8PW84/rR23r+Hrecf1qEhBN7b1/D1vOP60dt6/h63nH9ahIQTe29fw9bzj+tHbev4et5x/WoSEE3tvX8PW84/rR23r+Hrecf1qEhBN7b1/D1vOP60dt6/h63nH9ahIQTe29fw9bzj+tHbev4et5x/WoSEE3tvX8PW84/rR23r+Hrecf1qEhBN7b1/D1vOP60dt6/h63nH9ahIQTe29fw9bzj+tHbev4et5x/WoSEE3tvX8PW84/rR23r+Hrecf1qEhBN7b1/D1vOP607uxxaHu0dQc57nE8ZJLiT/iP1lIRPfsZ/Ztn/AFP3XoErpv6xW/Nf7xUJTdN/WK35r/eKhIBXPBCP4umCAZD4kAibjowOCpld8CmzbaH8x904eXLyqX4NhW0XMhouYkm7heB1EAZbpK51NFMMF9MEwQSWgndiRsPoWm0pWZTZeIDTMNlwE7pOtQqdfjBIF6ImIdz5Ll210zNv0XTLGtFNjYOYY29lBBMScpkrrpng82pY3V2UmscPpG3REgEsqNgDUWXhz4QCtBatGicHBwmCR/calM0fUJcaB5LWguY6RycWyCNc57M9q1LUJRCm6ZsvFV6jIiHmI/CcW+ghQl0QIQhAIQhAIQhAIQhAIQhAIQhAIQhAIQhAIQhAIQhAIQhAJ79jP7Ns/wCp+69IhPfsZ/Ztn/U/degSum/rFb81/vFQlN039Yrfmv8AeKhIBWPB20cXaqLtlRs8xMH0FVy/QUDU4UOD6RF0vAIJAzIDgXXd92Ql3Z61SXODXXnQQ5rfvA57MQXdK29tt5NMFoEOaHSJziTiCDiCuWjrO13KuiByhJfhz4wVBE0NpWoIbaOWxpgyWis0EQXAzygNh6dS0tltlDji5tVtzWJc0tDhg0tc0SBAAIyiFkrZYiakYze3DCcJwxiM1Ps+hyCOREf5SSTrIAxMjcpghcL+D1apWdWoMNam5ocXU+UJm7iBtgdKzTtE1xnRrDnY/qTTslkdSptu3WgkuBEAknAyG45g4Egbl1pWaoILi7HMYGDqjDqTQo3WCqBJp1ANpa6OmFGTkLyxwkuzAcW8m6NoGtQOENtkilDKrm99eYyo11MgFjyLvJJkzzDIyroVSE2GcF7PUDS6nReCL1+mHMF3aQ0iDnhuVW7g1Y3kgNNMTgRUM7u/nMbk0LtCYlbgHZyAW1qzZ/EGH/tlQndj/ZaB5acekPKbBiELVO4DVp5NSkc87wOGf3TsVVX0BVaSDdMGJBw6SAFRVIViNC1iQA1pnI36cdN5Wx4EV4B4yhJiWhz3OBImDdYQI1oMwhbB/Y7tQAPGWYzkBVx25EArlT7HludN1lN0Z/S0x7zggyiFc2jgvamd9Sj+phHSHKO7QdcZs/8A0zrQVyFPboaue9pudr5MOw8i8u0TXGJo1P8ASepBCQu1qsr6Zu1GPY6JhzS0xtg8y4oBCEIBCEIBPfsZ/Ztn/U/dekQnv2M/s2z/AKn7r0CV039Yrfmv94qEpum/rFb81/vFQkAhCEDN4N2b+IsdLEAtlp33THshWdi0XxXJcScYunMA4/IVN2MLUeKqtE8l4MYRDh/4rXaTYXhxJg3OkjIDesX+CvJAdrJGAAGBJGEnOFZU9FtqXQ6Gg4vicP7GJ1rJaOtwmTfEEAYG6fnDDctRYtKgRefEiYLdmPtaoqRpasw1gxoa1rQLoAgY3iPLmfKiraGMZJcLzjdwkwTmcNQkY9UqkbUeQ5xILhjl3oDYwE/3VpYrC8E1Xh0S0NacG3cgABlEnHXJmU8RT6U0UWgEFkxg6QA/aDJMzs3KmsOjnNcKhquc+ZaWukjDXk2NWxWtut77xpNFEFpMEiS3ZynZYbtSg1ak/wCJGwyQGHeGHBWUXFt021tO5TDHPdynhrpwEXhgImMYA36ljbVanh3f8iTEiD0Z/JzVibQy8CW3iMAWkxEHDDA57s11q2oPFziwRgcGicOfn1KwcDpSoRGwXiS2807d/wDdcm6YfABazLEC+BO6cuhWNlbTAiCznn2ldKlnpuxcWRtacfJCdD9sumi4gQcxiHAwOYtnoXCvXFTJriTEghkEQBJO3MlSToqkGh8uOzyfPtVTpa2Notu3C3LHW6ReGKCYKraZIDgSJAIbmRkdmW9c6Vtuk99AzMOjI5nEHGOlZulpJ14FpccRAN2d8QPQray1nckODiXRFziuWNQcDsOZHTnDBcVdJseAJLnETDOeARrxJGalWO1Mp4GpjOV6YjZ07OZUtstnFsMETEEtugNGMQDGwj5xiWCi17SajsCRnBJOMa5AE5INRpPTdGCCZwkQDJO3AcyiWSqKgF0u143T5SCB6FmqmjKRM3id8jPZlMr8oaJY498QNZlv9gg0ta1cUZBaNsXp3Tl6FXv0mXmGgQCbxIJMzqLtcb41LnU0W0gAXssR6JBu6+tdBYWUgGsJ/wAx1ndOxIIXCtjq1mZaHMIqU3ii5zQ66aZBdTJBmDIcJn+wGOTGtFhJsdraTgWte39Ml2GraClytAQhCAQhCAT37Gf2bZ/1P3XpEJ79jP7Ns/6n7r0CV039Yrfmv94qEpum/rFb81/vFQkAhCEG27FVoi0vZAIcwGDlLXACRr74poW6iA2SQYM9eGrVnsSW4E17tto4wHksP9QLR6SE8q1kJYJMuIxugQdZwnXAwXPnqwuadnJqfecC9rRMd8TAyOsnYr61UjRpMnBwqEE87SRgNQwHOV3tTWUarnF5YxoDpOMObJJxwGqADrWL0rp3jrS5hvvip9E1t26A0AEk68i7cs5arVWepJkAmcDmBv8AYtK196nd1lsHHAHnSxtHCUMexrSABdD4n+qJx3790q1tfC8UmFrDfgOc0t3gxysCBLRMbVrER+E9oioWti9dvZ4gnIRniDOrBZKvULqnKJjWZyKKNoIfxz5qAPuuvEkmQQA4nE4DPcFNsFRrpipdGMNdh0GTt1wtzpHN9ZrBAcQNxGPWvVDSA1EztH/aVYU7K0TJoAzqknIbBtnoUi0vpMBouONdtMh4aLrWl+E4zm0TAyTRWHSzpAABPlJPklee31QEGWwIN2GAEbJifKvL9HvaYg4OOIII15AHPdn0q/sejhQpXq+InYSZOUbMVLYYs9Gw4lxbxlJ8PbjkS3HNsDPbqUfhHZqYZxZp1XBwv03te0w6IMgvwGMXYhUdn0lyg2mXNaS7ASOYCDAxmVYizuIBqPcdcEl2X82GZUwV1j0bTGIEuAHJODpkwSYgc5Ma0VwackNe57xynbBsZIyGGJGOuMlMtNvpMBYQAMA4gCTqk3cxMdO5Rm0nFpF2q6HOAgjHXtxbGR3Kisi9g41BLgYjGRIG+MThzLoNGCeXeHMGwcNmJlTxSaxoe3jQDIIcYaDt/ETGxflWuKbQXOF933YJgaszs27edBWizhzuS4gZd604ZbNynU2BsMEuqSBEADESAcM9+rLauVCo5zTm2QS2CRA24HOFYaHsjmh1RzgGxi84xtgZyfmVRGtI4qMCaky7EwPTjq6FzsFqioC7DXjq55Uu2mcRBnK9M853qbwc0c2pVaDG8QMRjkSoJOhbS6pWkNaaZaWvAMhwOBOfN0JZWqgWPcw5tcWnnBg+xNSvpHiXCmGMZAmRIdmYmRtkRsPMsJw2oXbW86nw8eXAz/UCkuihQhC0BCEIBPfsZ/Ztn/U/dekQnv2M/s2z/qfuvQJXTf1it+a/3ioSm6b+sVvzX+8VCQCEIQdrHaDTqMqNzY4OHO0yPYvo2wUHFhc7vXAc85+XYvmxP/gdpA1rDZ3FxMMDTvc3kH3VBnuyhYzxDQBHF1L05kg4YJfW+l/DMuEDjn/4hB71uYYDtM4xuTk4StPEvqEAuDJaDlLcp2ZZ70iLRXc57nzekyZxnyFIOQdr1j5xXb+IhuBx/wDXUoyA06seZUehUIMgrobRhECR5J51yagiT84oJBt7pJAY0mSSG4488qfYtJGpyazi4yLhcThqInVI8kjeVTL8Qa6nbwIm8WtGLr0OiTiTrO6OtQrdpOvaibt4U2SblMHATntOr0qms9BxEjBsxMxJOobfJKsKOkeJEsIdUIgkDkNxkXRhJ3xzbVMFtouz3GtdUAvgy1mMtByLxtmTiv3TOmgBxdMnvZcTgZJGA3gFv+lZ46RqSSHHGRIgZ56sFEvpgsq1tDnFzsnAThiCIyjPvZjXgvQtnK75zcTEEFoGBbHWqsOwjUvdLE4Z7NW/yQqNOy1TezBa4nlRjGc5gwTEb1AY8udLzvnPeuzbTdA7wkEl8986dRERqk7zrgKMx04iPIMCkF1ZqswLzcMBhns9qmWi0Gs3W1rdWo4wSdkD0BU1m5UDXGfXzbVYsqZxPKZDY3fewymB0HYpgl6Noio4lwkQQ3ExJxMxjgCtHYNGBhe4gNcwtIzwa0RGJnLGZ9KzFO0OpNa5pm6YcDrc0yebMZ7RmthY9LCL2tl5uOWLZaSNmAw1hY5LGS09pCjUcDdL5BDrxIOBwu7o29CqeHRa/iqrBqLHHCMAC2AMvvFSuFtgaGirSIEuh1PW058kZxs/uqpjzVsdZpBmm5lVvNNxwA2C+CrxKzqEIW0CEIQCe/Yz+zbP+p+69IhPfsZ/Ztn/AFP3XoErpv6xW/Nf7xUJTdN/WK35r/eKhIBCEIBODsQ20OsrqZImnUMDY1wBB6Q7oSfW77D1V38a5gMB1J0jVILYMbQCekoG3pCm11O64TeJadoa7CfbmvnCrRLTBiRgecbjivpipQDr7WkANh7nHHKZJ2nHAYZRzoDhpZbtutLWGRxrnga4fyxA5nZKQUgO0LuLNgHAjPDHXv1tPPmuNNw1z8/O5OHgJwTdTpO+kaZfPenYMM1Qo3wZD8Hbdv8AMP8AcPTmuD2kYHNfRrtAn8begqHV0C4/eZPMVNHz7O3pXWy2RzzDRPNHtKd9fQJH4Cdkf8LpT4Nn/wCsTngcct3zCaE3pOsGtDAAHNbdN2buPfQCcCcJ27slXss7inrU4K7W0T5P/Ffn/SbfwUuj/hNgRr7KQvHEHYU7a/Bdn4KfQFCqcF2/gZ0K7AnajCMwRzqVZeQxziBMQ3nMDy4SY5k0jwQZ4Kj0DqXK18FGwPoqWG4dSaFYKhwGOGXlUuzWaq7vZz1DXzjI4piDgm0RFOllsHthSqGg+Lbda1gnvvLhs2JowDrzeQcTP0jmkxGMCMi3DGM+hWNG2X38Ye9EmBqEANEbTJ6StgzgwIILKZa4yRqJ6PSujeDgBgNY2cTGHsG8qaMK61XmYOeCCDiBF4zInGcANmI6dNwatTqwuFje8u3gYvXS0DAjOHHGdS8aSsDKbKrbrBULeTkJLSHGJw70HpXXRdJgpPc5j6TuKbVAY6WRLpLBEwSBhqOGMKX4eslwotcPuD7hLc8cN+zZzqx4G07loptqNgV5p3S3kumHc0zGH/pUulKE13vYA5l4kFxaL3OCQrWxXmWhlWtUulhY9rA4SSHXogQGiWg6zlnmngr+yBYBRtjg1jWNcxjmtaAGjC6YA2uaT5Vm1puyPVvaRrkZci7/AC8W276PasyrAIQhUCe/Yz+zbP8AqfuvSIT37Gf2bZ/1P3XoErpv6xW/Nf7xUJTdN/WK35r/AHioSAQhCAWm7HNtNK30Y+/NM/1Ax6YWZU3Qtp4q0UamHIqsfjlyXA49CD6SDQWhk8ktL6x6breefSQk32TGsNpbUc25xrMC2ZaWEtAIODhdDd+vYC3tK1gxrbuJe4PdzDED52JZdlKwXaFJ+YZWfT57wBBHmj0qDAUqV57Wv+84AOGM4x5favorg62KUbz8+hfOmi3/AEtMbajfaF9CaFrfRDnKtFpaK0DExzqnpaSvVHNF0gTiNxjOV20ufona5j2hZyxgsa/OZcTuBeetZFhW0sHVCxjmXhmJE+3BWdjt7g4NqtEOyI9G4hY1mh2S6oxzm1HSSb0QSdh5LhO1XPB+tVY27aLk/dLQcOkezeg0b7VywGwRr2hToWX0a88Zn+H2lae8gh2sgKnNvF6NU5r94VWq6zPE5fPzks7o3AFpIvSTEoNPUfAlQaVsFSWxBGW9V2mql+kD/leDzgKp4NWp1Sjek36brpnWIEE+worT1rUGXcJnAc5K5PtN0xElZ51e9gNQEicQ7GRzjLyLpZdHcZXa6+WxDevXvRGno24RiCFMiR7Pn51KuqsLBddym6j/AHGz/lSbG43MdvoQZHhaAQSRADhO9uR9H9l14HcIrNebQtDGh4bxbHxLbocXXTzEuOO0b458L6mDgdbo8ufpS80iy6RBN4GQZgjX/u9CubBc8N9G8RVIZiwyRExHlVHXr8cJcDeDRDsILWwOVvAETuE7VotLViKt1zeMpVMSYF6mTE3XboymM1W1tHOs9S68XmOgggjEHIjf/lOeWxSCHwlEvpVPCUKR8rW8UfTTnyqoW04ZWL/4dmqiDdqVKRO4hrmDHZD+lYtaAhCEAnv2M/s2z/qfuvSIT37Gf2bZ/wBT916BK6b+sVvzX+8VCU3Tf1it+a/3ioSAQhCAQhCD6E0XV/iLHRq5zSafKBBHTgs7w/YatkqyJIZTqtnUWlocR5C9e+xhbOMsFwn/AA3ub5MHD3lc6S0bxoDI/wARlWlhtLXH/eOhKnpG6JH09L+dvtBTz0JV+jbv60ktC0iLRTBEQ72Sf7JuaLtzGsaC5oMdCKvtIVfoz5FQ2CuWS5zHFpvDd3207YU+0WtpEXhBzK90qlK5cvNLd53ysips+i2NLqjA6HxPKJb0GbpXvQ1SpUe5pbDG5dOeO1Tm2OjOFURskK0sYpMwD245y4YoKywSHEjVGfl1q7bbHR3q4ix0vx+lqk0LIxuIfjB1hBltNX61Zt1hIbjrgHVOHzK42nRoFRtQtc0+grXU6TKcw4EnaQotqYx4gkeSME0ZTSEg3IMFryDBiREY5YgrpYbCaTnvAwceUDzQfIVf1LG1zWtvnkzGWtdrVVYeSdesakGF0fZHNqVQ4A43r0GXAzF4nDCPSdyudGNuunMCCFe2KxtAdDrwdnuz61HGiQ2RfMHdl6UEDS+keMc2kxpvOETsEj58itaVMtbBz1rpZbC1mOZXqoEGJ4Yjkk6w5pHk/wCFirXY+WScso9Ec2pavsgViLvKui/BP9Lo8sxCxLy66AdcxvjAj52nctC3p6ZqNYGgYtHfBoJPKgDlAjLGYnLFWV5looXapqGow3g/cTESRjByGG5Y7GJgYQM43gxr8mxazseWQ1H1XxHEtDhDnRJnMAw4YERvUsGo4U6ILtCudN/i3MqNOsG9cfPkJPlScX0dVsbH2StQa6eMDw6cwC0hp34kRrxXzkQpxo/EIQtAT37Gf2bZ/wBT916RCe/Yz+zbP+p+69AldN/WK35r/eKhKbpv6xW/Nf7xUJAIQhAIQhAxuxNpG4y1Uy7Uyo1vlLXkdLfQmBStQdTGZc2o0iNjhdjAbvQlJ2M6923NaZiox7PRe/2J36H0QOXdE3mgtxwlrg4GdSl+HpHcJbNUs2kK0jFjnXJyjIZYZLtozSVV7mBppukm8LpkARj32IkwmZw84LMtLnuL2sqPaIdxcZHNzgP6cd+cLHaH4Pmzgm/SfyuW5jgcsmgbJx1GQk5dGIukdLVg4NYGEjOQYG3CRAzQNPVQBLWZYwHZ9Kg6Rsrr8gjla77fRjl86lzGjqhAbgWxmHNw8s/MKos38JajY5NPHc6TsjlYKXZuEzrt5wbzQfRiqlmhnudMNuAQMd2fTmdQRabG7mEYYjH0+zYoNFZeEb3NLi1gjny6UDhc78DYnaVQU7O+LoBxG6eeZXujomrdyvY6jj6fIqNA7hG4gktaI581HPCHDvSTqVPaKLhDfmf+FFNndOXz5FBc1uE7iDyIkZ3sRviM9y5v046jdZF8QCSTrOJAMYbMdmSqqVFxLZGEjo1yvdWxVnOL7h5RmcNZ2Iq3q8JyIikDImL+OOUcnHV0rxaeFha4g0pDR+OMYn8OU5Kr/h3CpN0gAyCB+HEewLk2zuccjicRH3Ri72e1BZ2jhcWwBSMRJ5eRIn8PMF6pcL8L1x2JugXtUYnLIQs9Xsbi4uDXAk7DH/C5W+xuAgNcMOTIIvXsz0ABBC0npJ1ao9xJAc4mCSYBxA9i52fHn1b9nQuP8K8HFjuaDK0XBqyML2iqw8oFuN4BpiWvBBEkRBbkZVESrQhoJAxw6Tq5iCVstB2YWamaV29UfD6l0wBA5LSYxgEnPN52IbYGmrLqbbtJrCHC8Lz5IEiYGIJuxktJoTRrar7okHviZAJ255mTt1rFo4U9OuYWuFGIF2890TjysAIJ5WGPkSp4X2PirbaGDIVCRzO5Q9Dk/eEvB2pUo0G99TaXOpOPf05jOIkOGqMxqSm7Luj+LtNKpEcZSAP8zDB9BCcVYNCELaBPfsZ/Ztn/AFP3XpEJ79jP7Ns/6n7r0CV039Yrfmv94qEpum/rFb81/vFQkAhCEAhCEFhwet/EWqhWmBTqMcf5QRe9Er60sNoZdhpaWFt4FuJM5GcohfHakWW21KZJp1H0yRBLHOaSNhIOSlmj6D4baXY8BjG03gwXF382TXN18kHo3rKUKLXNNMMDJvENbOoF0mDhMelKvttX8NW/1v61+t0vaBiK9Yav8R+XSkg3D6FFroqhrScv8T/0FZU7FRDYaWxtdfyz3jelm3SlYY8bUn+Z3WvR0tXMfTVcMuW7rQNGvZ6bmkNLY73N8bDq9i919Asp41HQ7WGSY15n+2SVvbq0eGqf6iujuEFqOdeqZzlxPtTAyRQo4YnHKZJXq2VWxdmMZwnomEtRwhtPhn9K/f8AqO0+Gd6OpMG6LGZk5rx/DMxwPV6FhG6ctAJPHVMf8xjoyC/Dpy0eHq/6ndaYGBTsTAMGuMZjGTOGrIDpXay6Ha6fonA3Zab2R2GcsDr2Jbdt7R4et5x/WptHhZbGxdrvwETDSYOckiT5UwbV+hYJAmcN2Gez5heO19wCbxLhHMSZM79Sxh4VWuZ4505ZN6lydwhtJcXGq4k5mG8+xMGvtdFlMgEEiJwwxjWTjI2ZYKo0hVloJDsZg4Z68Tsw6FS1NO13d9Unna0+0Lw7S9YxL8suS2OiEFhYaIc4iHnAziJOBj7uGMdK0WhrGTTc6HCMcYvQNmAz/ssfZ9N12TdeBJBPJYcRiM2qXU4W2t2dUY5/R0hv1MVDJfaZLWF04AARiOeBOe1X9hinAA5WE5TIaRGO5xw3pHdv7TeLuOqSc8cOjJe6vCW1umbRWM58sz0rH5V9DWfTdQMDM2DkkHHLIA5iFjezLYuMsVOvAvU6ok64eDMeUNwSk7dWjP8AiK/nH9a42q31akcZUqPjK+5zo6Sn5u/RGQhC2gT37Gf2bZ/1P3XpEJ79jP7Ns/6n7r0CV039Yrfmv94qEmvb+xTfq1H/AMXF57nRxOUknwij9yPxv1PxUCwQmf3I/G/U/FR3I/G/U/FQLBCZ/cj8b9T8VHcj8b9T8VAsEJn9yPxv1PxUdyPxv1PxUCwQmf3I/G/U/FR3I/G/U/FQLBCZ/cj8b9T8VHcj8b9T8VAsEJn9yPxv1PxUdyPxv1PxUCwQmf3I/G/U/FR3I/G/U/FQLBCZ/cj8b9T8VHcj8b9T8VAsEJn9yPxv1PxUdyPxv1PxUCwQmf3I/G/U/FR3I/G/U/FQLBCZ/cj8b9T8VHcj8b9T8VAsEJn9yPxv1PxUdyPxv1PxUCwQmf3I/G/U/FR3I/G/U/FQLBCZ/cj8b9T8VHcj8b9T8VAsEJn9yPxv1PxUdyPxv1PxUCwT37Gf2bZ/1P3XrL9yPxv1PxUyeCHBj+HslKjxt+7f5VyJl7nZXjt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6" descr="data:image/jpeg;base64,/9j/4AAQSkZJRgABAQAAAQABAAD/2wCEAAkGBxQTEhUUExQTFBUXFxoXFRgXGRccFhgYHB0cGhgbGRgYHCggHCAlHxgdIjEhJSksLi4wFx8zODMsNygtLi4BCgoKDg0OGBAQFywcHBwsLCwsLCwsLCwsLCwsLCwsLCwsLCwsLCwsLCwsLCwsLCwsLCwsLCwsLCwsLCwsLCwsLP/AABEIAL0BCwMBIgACEQEDEQH/xAAcAAACAwEBAQEAAAAAAAAAAAAABwQFBgMCCAH/xABMEAABAwEEBAYOCAQFBAMAAAABAAIRAwQSITEFQVFhBhMicZHRBxUXMlNkgZOho7Gy4/AjNDVCUnODsxRygsEzYpLC4RbS4vEkY6L/xAAXAQEBAQEAAAAAAAAAAAAAAAAAAQID/8QAHBEBAQEAAwEBAQAAAAAAAAAAAAERAiFBMRJR/9oADAMBAAIRAxEAPwBTaY0rXForAVqwAqvAF934jvUPtvX8PW84/rRpv6xW/Nf7xUJBN7b1/D1vOP60dt6/h63nH9ahIQTe29fw9bzj+tHbev4et5x/WoSEE3tvX8PW84/rR23r+Hrecf1qEhBN7b1/D1vOP60dt6/h63nH9ahIQTe29fw9bzj+tHbev4et5x/WoSEE3tvX8PW84/rR23r+Hrecf1qEhBN7b1/D1vOP60dt6/h63nH9ahIQTe29fw9bzj+tHbev4et5x/WoSEE3tvX8PW84/rR23r+Hrecf1qEhBN7b1/D1vOP60dt6/h63nH9ahIQTe29fw9bzj+tHbev4et5x/WoSEE3tvX8PW84/rR23r+Hrecf1qEhBN7b1/D1vOP60dt6/h63nH9ahIQTe29fw9bzj+tHbev4et5x/WoSEE3tvX8PW84/rR23r+Hrecf1qEhBN7b1/D1vOP607uxxaHu0dQc57nE8ZJLiT/iP1lIRPfsZ/Ztn/AFP3XoErpv6xW/Nf7xUJTdN/WK35r/eKhIBXPBCP4umCAZD4kAibjowOCpld8CmzbaH8x904eXLyqX4NhW0XMhouYkm7heB1EAZbpK51NFMMF9MEwQSWgndiRsPoWm0pWZTZeIDTMNlwE7pOtQqdfjBIF6ImIdz5Ll210zNv0XTLGtFNjYOYY29lBBMScpkrrpng82pY3V2UmscPpG3REgEsqNgDUWXhz4QCtBatGicHBwmCR/calM0fUJcaB5LWguY6RycWyCNc57M9q1LUJRCm6ZsvFV6jIiHmI/CcW+ghQl0QIQhAIQhAIQhAIQhAIQhAIQhAIQhAIQhAIQhAIQhAIQhAJ79jP7Ns/wCp+69IhPfsZ/Ztn/U/degSum/rFb81/vFQlN039Yrfmv8AeKhIBWPB20cXaqLtlRs8xMH0FVy/QUDU4UOD6RF0vAIJAzIDgXXd92Ql3Z61SXODXXnQQ5rfvA57MQXdK29tt5NMFoEOaHSJziTiCDiCuWjrO13KuiByhJfhz4wVBE0NpWoIbaOWxpgyWis0EQXAzygNh6dS0tltlDji5tVtzWJc0tDhg0tc0SBAAIyiFkrZYiakYze3DCcJwxiM1Ps+hyCOREf5SSTrIAxMjcpghcL+D1apWdWoMNam5ocXU+UJm7iBtgdKzTtE1xnRrDnY/qTTslkdSptu3WgkuBEAknAyG45g4Egbl1pWaoILi7HMYGDqjDqTQo3WCqBJp1ANpa6OmFGTkLyxwkuzAcW8m6NoGtQOENtkilDKrm99eYyo11MgFjyLvJJkzzDIyroVSE2GcF7PUDS6nReCL1+mHMF3aQ0iDnhuVW7g1Y3kgNNMTgRUM7u/nMbk0LtCYlbgHZyAW1qzZ/EGH/tlQndj/ZaB5acekPKbBiELVO4DVp5NSkc87wOGf3TsVVX0BVaSDdMGJBw6SAFRVIViNC1iQA1pnI36cdN5Wx4EV4B4yhJiWhz3OBImDdYQI1oMwhbB/Y7tQAPGWYzkBVx25EArlT7HludN1lN0Z/S0x7zggyiFc2jgvamd9Sj+phHSHKO7QdcZs/8A0zrQVyFPboaue9pudr5MOw8i8u0TXGJo1P8ASepBCQu1qsr6Zu1GPY6JhzS0xtg8y4oBCEIBCEIBPfsZ/Ztn/U/dekQnv2M/s2z/AKn7r0CV039Yrfmv94qEpum/rFb81/vFQkAhCEDN4N2b+IsdLEAtlp33THshWdi0XxXJcScYunMA4/IVN2MLUeKqtE8l4MYRDh/4rXaTYXhxJg3OkjIDesX+CvJAdrJGAAGBJGEnOFZU9FtqXQ6Gg4vicP7GJ1rJaOtwmTfEEAYG6fnDDctRYtKgRefEiYLdmPtaoqRpasw1gxoa1rQLoAgY3iPLmfKiraGMZJcLzjdwkwTmcNQkY9UqkbUeQ5xILhjl3oDYwE/3VpYrC8E1Xh0S0NacG3cgABlEnHXJmU8RT6U0UWgEFkxg6QA/aDJMzs3KmsOjnNcKhquc+ZaWukjDXk2NWxWtut77xpNFEFpMEiS3ZynZYbtSg1ak/wCJGwyQGHeGHBWUXFt021tO5TDHPdynhrpwEXhgImMYA36ljbVanh3f8iTEiD0Z/JzVibQy8CW3iMAWkxEHDDA57s11q2oPFziwRgcGicOfn1KwcDpSoRGwXiS2807d/wDdcm6YfABazLEC+BO6cuhWNlbTAiCznn2ldKlnpuxcWRtacfJCdD9sumi4gQcxiHAwOYtnoXCvXFTJriTEghkEQBJO3MlSToqkGh8uOzyfPtVTpa2Notu3C3LHW6ReGKCYKraZIDgSJAIbmRkdmW9c6Vtuk99AzMOjI5nEHGOlZulpJ14FpccRAN2d8QPQray1nckODiXRFziuWNQcDsOZHTnDBcVdJseAJLnETDOeARrxJGalWO1Mp4GpjOV6YjZ07OZUtstnFsMETEEtugNGMQDGwj5xiWCi17SajsCRnBJOMa5AE5INRpPTdGCCZwkQDJO3AcyiWSqKgF0u143T5SCB6FmqmjKRM3id8jPZlMr8oaJY498QNZlv9gg0ta1cUZBaNsXp3Tl6FXv0mXmGgQCbxIJMzqLtcb41LnU0W0gAXssR6JBu6+tdBYWUgGsJ/wAx1ndOxIIXCtjq1mZaHMIqU3ii5zQ66aZBdTJBmDIcJn+wGOTGtFhJsdraTgWte39Ml2GraClytAQhCAQhCAT37Gf2bZ/1P3XpEJ79jP7Ns/6n7r0CV039Yrfmv94qEpum/rFb81/vFQkAhCEG27FVoi0vZAIcwGDlLXACRr74poW6iA2SQYM9eGrVnsSW4E17tto4wHksP9QLR6SE8q1kJYJMuIxugQdZwnXAwXPnqwuadnJqfecC9rRMd8TAyOsnYr61UjRpMnBwqEE87SRgNQwHOV3tTWUarnF5YxoDpOMObJJxwGqADrWL0rp3jrS5hvvip9E1t26A0AEk68i7cs5arVWepJkAmcDmBv8AYtK196nd1lsHHAHnSxtHCUMexrSABdD4n+qJx3790q1tfC8UmFrDfgOc0t3gxysCBLRMbVrER+E9oioWti9dvZ4gnIRniDOrBZKvULqnKJjWZyKKNoIfxz5qAPuuvEkmQQA4nE4DPcFNsFRrpipdGMNdh0GTt1wtzpHN9ZrBAcQNxGPWvVDSA1EztH/aVYU7K0TJoAzqknIbBtnoUi0vpMBouONdtMh4aLrWl+E4zm0TAyTRWHSzpAABPlJPklee31QEGWwIN2GAEbJifKvL9HvaYg4OOIII15AHPdn0q/sejhQpXq+InYSZOUbMVLYYs9Gw4lxbxlJ8PbjkS3HNsDPbqUfhHZqYZxZp1XBwv03te0w6IMgvwGMXYhUdn0lyg2mXNaS7ASOYCDAxmVYizuIBqPcdcEl2X82GZUwV1j0bTGIEuAHJODpkwSYgc5Ma0VwackNe57xynbBsZIyGGJGOuMlMtNvpMBYQAMA4gCTqk3cxMdO5Rm0nFpF2q6HOAgjHXtxbGR3Kisi9g41BLgYjGRIG+MThzLoNGCeXeHMGwcNmJlTxSaxoe3jQDIIcYaDt/ETGxflWuKbQXOF933YJgaszs27edBWizhzuS4gZd604ZbNynU2BsMEuqSBEADESAcM9+rLauVCo5zTm2QS2CRA24HOFYaHsjmh1RzgGxi84xtgZyfmVRGtI4qMCaky7EwPTjq6FzsFqioC7DXjq55Uu2mcRBnK9M853qbwc0c2pVaDG8QMRjkSoJOhbS6pWkNaaZaWvAMhwOBOfN0JZWqgWPcw5tcWnnBg+xNSvpHiXCmGMZAmRIdmYmRtkRsPMsJw2oXbW86nw8eXAz/UCkuihQhC0BCEIBPfsZ/Ztn/U/dekQnv2M/s2z/qfuvQJXTf1it+a/3ioSm6b+sVvzX+8VCQCEIQdrHaDTqMqNzY4OHO0yPYvo2wUHFhc7vXAc85+XYvmxP/gdpA1rDZ3FxMMDTvc3kH3VBnuyhYzxDQBHF1L05kg4YJfW+l/DMuEDjn/4hB71uYYDtM4xuTk4StPEvqEAuDJaDlLcp2ZZ70iLRXc57nzekyZxnyFIOQdr1j5xXb+IhuBx/wDXUoyA06seZUehUIMgrobRhECR5J51yagiT84oJBt7pJAY0mSSG4488qfYtJGpyazi4yLhcThqInVI8kjeVTL8Qa6nbwIm8WtGLr0OiTiTrO6OtQrdpOvaibt4U2SblMHATntOr0qms9BxEjBsxMxJOobfJKsKOkeJEsIdUIgkDkNxkXRhJ3xzbVMFtouz3GtdUAvgy1mMtByLxtmTiv3TOmgBxdMnvZcTgZJGA3gFv+lZ46RqSSHHGRIgZ56sFEvpgsq1tDnFzsnAThiCIyjPvZjXgvQtnK75zcTEEFoGBbHWqsOwjUvdLE4Z7NW/yQqNOy1TezBa4nlRjGc5gwTEb1AY8udLzvnPeuzbTdA7wkEl8986dRERqk7zrgKMx04iPIMCkF1ZqswLzcMBhns9qmWi0Gs3W1rdWo4wSdkD0BU1m5UDXGfXzbVYsqZxPKZDY3fewymB0HYpgl6Noio4lwkQQ3ExJxMxjgCtHYNGBhe4gNcwtIzwa0RGJnLGZ9KzFO0OpNa5pm6YcDrc0yebMZ7RmthY9LCL2tl5uOWLZaSNmAw1hY5LGS09pCjUcDdL5BDrxIOBwu7o29CqeHRa/iqrBqLHHCMAC2AMvvFSuFtgaGirSIEuh1PW058kZxs/uqpjzVsdZpBmm5lVvNNxwA2C+CrxKzqEIW0CEIQCe/Yz+zbP+p+69IhPfsZ/Ztn/AFP3XoErpv6xW/Nf7xUJTdN/WK35r/eKhIBCEIBODsQ20OsrqZImnUMDY1wBB6Q7oSfW77D1V38a5gMB1J0jVILYMbQCekoG3pCm11O64TeJadoa7CfbmvnCrRLTBiRgecbjivpipQDr7WkANh7nHHKZJ2nHAYZRzoDhpZbtutLWGRxrnga4fyxA5nZKQUgO0LuLNgHAjPDHXv1tPPmuNNw1z8/O5OHgJwTdTpO+kaZfPenYMM1Qo3wZD8Hbdv8AMP8AcPTmuD2kYHNfRrtAn8begqHV0C4/eZPMVNHz7O3pXWy2RzzDRPNHtKd9fQJH4Cdkf8LpT4Nn/wCsTngcct3zCaE3pOsGtDAAHNbdN2buPfQCcCcJ27slXss7inrU4K7W0T5P/Ffn/SbfwUuj/hNgRr7KQvHEHYU7a/Bdn4KfQFCqcF2/gZ0K7AnajCMwRzqVZeQxziBMQ3nMDy4SY5k0jwQZ4Kj0DqXK18FGwPoqWG4dSaFYKhwGOGXlUuzWaq7vZz1DXzjI4piDgm0RFOllsHthSqGg+Lbda1gnvvLhs2JowDrzeQcTP0jmkxGMCMi3DGM+hWNG2X38Ye9EmBqEANEbTJ6StgzgwIILKZa4yRqJ6PSujeDgBgNY2cTGHsG8qaMK61XmYOeCCDiBF4zInGcANmI6dNwatTqwuFje8u3gYvXS0DAjOHHGdS8aSsDKbKrbrBULeTkJLSHGJw70HpXXRdJgpPc5j6TuKbVAY6WRLpLBEwSBhqOGMKX4eslwotcPuD7hLc8cN+zZzqx4G07loptqNgV5p3S3kumHc0zGH/pUulKE13vYA5l4kFxaL3OCQrWxXmWhlWtUulhY9rA4SSHXogQGiWg6zlnmngr+yBYBRtjg1jWNcxjmtaAGjC6YA2uaT5Vm1puyPVvaRrkZci7/AC8W276PasyrAIQhUCe/Yz+zbP8AqfuvSIT37Gf2bZ/1P3XoErpv6xW/Nf7xUJTdN/WK35r/AHioSAQhCAWm7HNtNK30Y+/NM/1Ax6YWZU3Qtp4q0UamHIqsfjlyXA49CD6SDQWhk8ktL6x6breefSQk32TGsNpbUc25xrMC2ZaWEtAIODhdDd+vYC3tK1gxrbuJe4PdzDED52JZdlKwXaFJ+YZWfT57wBBHmj0qDAUqV57Wv+84AOGM4x5favorg62KUbz8+hfOmi3/AEtMbajfaF9CaFrfRDnKtFpaK0DExzqnpaSvVHNF0gTiNxjOV20ufona5j2hZyxgsa/OZcTuBeetZFhW0sHVCxjmXhmJE+3BWdjt7g4NqtEOyI9G4hY1mh2S6oxzm1HSSb0QSdh5LhO1XPB+tVY27aLk/dLQcOkezeg0b7VywGwRr2hToWX0a88Zn+H2lae8gh2sgKnNvF6NU5r94VWq6zPE5fPzks7o3AFpIvSTEoNPUfAlQaVsFSWxBGW9V2mql+kD/leDzgKp4NWp1Sjek36brpnWIEE+worT1rUGXcJnAc5K5PtN0xElZ51e9gNQEicQ7GRzjLyLpZdHcZXa6+WxDevXvRGno24RiCFMiR7Pn51KuqsLBddym6j/AHGz/lSbG43MdvoQZHhaAQSRADhO9uR9H9l14HcIrNebQtDGh4bxbHxLbocXXTzEuOO0b458L6mDgdbo8ufpS80iy6RBN4GQZgjX/u9CubBc8N9G8RVIZiwyRExHlVHXr8cJcDeDRDsILWwOVvAETuE7VotLViKt1zeMpVMSYF6mTE3XboymM1W1tHOs9S68XmOgggjEHIjf/lOeWxSCHwlEvpVPCUKR8rW8UfTTnyqoW04ZWL/4dmqiDdqVKRO4hrmDHZD+lYtaAhCEAnv2M/s2z/qfuvSIT37Gf2bZ/wBT916BK6b+sVvzX+8VCU3Tf1it+a/3ioSAQhCAQhCD6E0XV/iLHRq5zSafKBBHTgs7w/YatkqyJIZTqtnUWlocR5C9e+xhbOMsFwn/AA3ub5MHD3lc6S0bxoDI/wARlWlhtLXH/eOhKnpG6JH09L+dvtBTz0JV+jbv60ktC0iLRTBEQ72Sf7JuaLtzGsaC5oMdCKvtIVfoz5FQ2CuWS5zHFpvDd3207YU+0WtpEXhBzK90qlK5cvNLd53ysips+i2NLqjA6HxPKJb0GbpXvQ1SpUe5pbDG5dOeO1Tm2OjOFURskK0sYpMwD245y4YoKywSHEjVGfl1q7bbHR3q4ix0vx+lqk0LIxuIfjB1hBltNX61Zt1hIbjrgHVOHzK42nRoFRtQtc0+grXU6TKcw4EnaQotqYx4gkeSME0ZTSEg3IMFryDBiREY5YgrpYbCaTnvAwceUDzQfIVf1LG1zWtvnkzGWtdrVVYeSdesakGF0fZHNqVQ4A43r0GXAzF4nDCPSdyudGNuunMCCFe2KxtAdDrwdnuz61HGiQ2RfMHdl6UEDS+keMc2kxpvOETsEj58itaVMtbBz1rpZbC1mOZXqoEGJ4Yjkk6w5pHk/wCFirXY+WScso9Ec2pavsgViLvKui/BP9Lo8sxCxLy66AdcxvjAj52nctC3p6ZqNYGgYtHfBoJPKgDlAjLGYnLFWV5looXapqGow3g/cTESRjByGG5Y7GJgYQM43gxr8mxazseWQ1H1XxHEtDhDnRJnMAw4YERvUsGo4U6ILtCudN/i3MqNOsG9cfPkJPlScX0dVsbH2StQa6eMDw6cwC0hp34kRrxXzkQpxo/EIQtAT37Gf2bZ/wBT916RCe/Yz+zbP+p+69AldN/WK35r/eKhKbpv6xW/Nf7xUJAIQhAIQhAxuxNpG4y1Uy7Uyo1vlLXkdLfQmBStQdTGZc2o0iNjhdjAbvQlJ2M6923NaZiox7PRe/2J36H0QOXdE3mgtxwlrg4GdSl+HpHcJbNUs2kK0jFjnXJyjIZYZLtozSVV7mBppukm8LpkARj32IkwmZw84LMtLnuL2sqPaIdxcZHNzgP6cd+cLHaH4Pmzgm/SfyuW5jgcsmgbJx1GQk5dGIukdLVg4NYGEjOQYG3CRAzQNPVQBLWZYwHZ9Kg6Rsrr8gjla77fRjl86lzGjqhAbgWxmHNw8s/MKos38JajY5NPHc6TsjlYKXZuEzrt5wbzQfRiqlmhnudMNuAQMd2fTmdQRabG7mEYYjH0+zYoNFZeEb3NLi1gjny6UDhc78DYnaVQU7O+LoBxG6eeZXujomrdyvY6jj6fIqNA7hG4gktaI581HPCHDvSTqVPaKLhDfmf+FFNndOXz5FBc1uE7iDyIkZ3sRviM9y5v046jdZF8QCSTrOJAMYbMdmSqqVFxLZGEjo1yvdWxVnOL7h5RmcNZ2Iq3q8JyIikDImL+OOUcnHV0rxaeFha4g0pDR+OMYn8OU5Kr/h3CpN0gAyCB+HEewLk2zuccjicRH3Ri72e1BZ2jhcWwBSMRJ5eRIn8PMF6pcL8L1x2JugXtUYnLIQs9Xsbi4uDXAk7DH/C5W+xuAgNcMOTIIvXsz0ABBC0npJ1ao9xJAc4mCSYBxA9i52fHn1b9nQuP8K8HFjuaDK0XBqyML2iqw8oFuN4BpiWvBBEkRBbkZVESrQhoJAxw6Tq5iCVstB2YWamaV29UfD6l0wBA5LSYxgEnPN52IbYGmrLqbbtJrCHC8Lz5IEiYGIJuxktJoTRrar7okHviZAJ255mTt1rFo4U9OuYWuFGIF2890TjysAIJ5WGPkSp4X2PirbaGDIVCRzO5Q9Dk/eEvB2pUo0G99TaXOpOPf05jOIkOGqMxqSm7Luj+LtNKpEcZSAP8zDB9BCcVYNCELaBPfsZ/Ztn/AFP3XpEJ79jP7Ns/6n7r0CV039Yrfmv94qEpum/rFb81/vFQkAhCEAhCEFhwet/EWqhWmBTqMcf5QRe9Er60sNoZdhpaWFt4FuJM5GcohfHakWW21KZJp1H0yRBLHOaSNhIOSlmj6D4baXY8BjG03gwXF382TXN18kHo3rKUKLXNNMMDJvENbOoF0mDhMelKvttX8NW/1v61+t0vaBiK9Yav8R+XSkg3D6FFroqhrScv8T/0FZU7FRDYaWxtdfyz3jelm3SlYY8bUn+Z3WvR0tXMfTVcMuW7rQNGvZ6bmkNLY73N8bDq9i919Asp41HQ7WGSY15n+2SVvbq0eGqf6iujuEFqOdeqZzlxPtTAyRQo4YnHKZJXq2VWxdmMZwnomEtRwhtPhn9K/f8AqO0+Gd6OpMG6LGZk5rx/DMxwPV6FhG6ctAJPHVMf8xjoyC/Dpy0eHq/6ndaYGBTsTAMGuMZjGTOGrIDpXay6Ha6fonA3Zab2R2GcsDr2Jbdt7R4et5x/WptHhZbGxdrvwETDSYOckiT5UwbV+hYJAmcN2Gez5heO19wCbxLhHMSZM79Sxh4VWuZ4505ZN6lydwhtJcXGq4k5mG8+xMGvtdFlMgEEiJwwxjWTjI2ZYKo0hVloJDsZg4Z68Tsw6FS1NO13d9Unna0+0Lw7S9YxL8suS2OiEFhYaIc4iHnAziJOBj7uGMdK0WhrGTTc6HCMcYvQNmAz/ssfZ9N12TdeBJBPJYcRiM2qXU4W2t2dUY5/R0hv1MVDJfaZLWF04AARiOeBOe1X9hinAA5WE5TIaRGO5xw3pHdv7TeLuOqSc8cOjJe6vCW1umbRWM58sz0rH5V9DWfTdQMDM2DkkHHLIA5iFjezLYuMsVOvAvU6ok64eDMeUNwSk7dWjP8AiK/nH9a42q31akcZUqPjK+5zo6Sn5u/RGQhC2gT37Gf2bZ/1P3XpEJ79jP7Ns/6n7r0CV039Yrfmv94qEmvb+xTfq1H/AMXF57nRxOUknwij9yPxv1PxUCwQmf3I/G/U/FR3I/G/U/FQLBCZ/cj8b9T8VHcj8b9T8VAsEJn9yPxv1PxUdyPxv1PxUCwQmf3I/G/U/FR3I/G/U/FQLBCZ/cj8b9T8VHcj8b9T8VAsEJn9yPxv1PxUdyPxv1PxUCwQmf3I/G/U/FR3I/G/U/FQLBCZ/cj8b9T8VHcj8b9T8VAsEJn9yPxv1PxUdyPxv1PxUCwQmf3I/G/U/FR3I/G/U/FQLBCZ/cj8b9T8VHcj8b9T8VAsEJn9yPxv1PxUdyPxv1PxUCwQmf3I/G/U/FR3I/G/U/FQLBCZ/cj8b9T8VHcj8b9T8VAsEJn9yPxv1PxUdyPxv1PxUCwT37Gf2bZ/1P3XrL9yPxv1PxUyeCHBj+HslKjxt+7f5VyJl7nZXjtQ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122" name="Picture 2" descr="http://www.paladix.cz/img.php?ido=1009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994" y="2996952"/>
            <a:ext cx="2886446" cy="372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délník 5"/>
              <p:cNvSpPr/>
              <p:nvPr/>
            </p:nvSpPr>
            <p:spPr>
              <a:xfrm>
                <a:off x="341784" y="3429000"/>
                <a:ext cx="5094312" cy="31552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cs-CZ" sz="2400" dirty="0" smtClean="0">
                    <a:sym typeface="Wingdings" panose="05000000000000000000" pitchFamily="2" charset="2"/>
                  </a:rPr>
                  <a:t>Brewsterův úhel dopadu: </a:t>
                </a:r>
                <a:endParaRPr lang="cs-CZ" sz="2400" dirty="0">
                  <a:sym typeface="Wingdings" panose="05000000000000000000" pitchFamily="2" charset="2"/>
                </a:endParaRPr>
              </a:p>
              <a:p>
                <a:pPr lvl="1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cs-CZ" sz="2400" smtClean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cs-CZ" sz="2400">
                            <a:latin typeface="Cambria Math"/>
                          </a:rPr>
                          <m:t>tg</m:t>
                        </m:r>
                      </m:fName>
                      <m:e>
                        <m:sSub>
                          <m:sSubPr>
                            <m:ctrlPr>
                              <a:rPr lang="cs-CZ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i="1"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cs-CZ" sz="2400" b="0" i="1" smtClean="0">
                                <a:latin typeface="Cambria Math"/>
                              </a:rPr>
                              <m:t>𝐵</m:t>
                            </m:r>
                          </m:sub>
                        </m:sSub>
                      </m:e>
                    </m:func>
                    <m:r>
                      <a:rPr lang="cs-CZ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cs-CZ" sz="24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cs-CZ" sz="2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endParaRPr lang="cs-CZ" sz="2400" dirty="0">
                  <a:sym typeface="Wingdings" panose="05000000000000000000" pitchFamily="2" charset="2"/>
                </a:endParaRPr>
              </a:p>
              <a:p>
                <a:pPr lvl="1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cs-CZ" sz="2400" dirty="0" smtClean="0">
                    <a:sym typeface="Wingdings" panose="05000000000000000000" pitchFamily="2" charset="2"/>
                  </a:rPr>
                  <a:t>  Také </a:t>
                </a:r>
                <a:r>
                  <a:rPr lang="cs-CZ" sz="2400" dirty="0">
                    <a:sym typeface="Wingdings" panose="05000000000000000000" pitchFamily="2" charset="2"/>
                  </a:rPr>
                  <a:t>platí, že lomený a odražený paprsek svírají úhel 90°</a:t>
                </a: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cs-CZ" sz="2400" dirty="0">
                    <a:sym typeface="Wingdings" panose="05000000000000000000" pitchFamily="2" charset="2"/>
                  </a:rPr>
                  <a:t>Při tomto úhlu dochází k úplné lineární polarizaci </a:t>
                </a:r>
              </a:p>
            </p:txBody>
          </p:sp>
        </mc:Choice>
        <mc:Fallback xmlns="">
          <p:sp>
            <p:nvSpPr>
              <p:cNvPr id="6" name="Obdélní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784" y="3429000"/>
                <a:ext cx="5094312" cy="3155223"/>
              </a:xfrm>
              <a:prstGeom prst="rect">
                <a:avLst/>
              </a:prstGeom>
              <a:blipFill rotWithShape="1">
                <a:blip r:embed="rId6"/>
                <a:stretch>
                  <a:fillRect l="-1794" t="-193" r="-478" b="-328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987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K čemu to je?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1806" y="1124744"/>
            <a:ext cx="3196058" cy="3456384"/>
          </a:xfrm>
          <a:ln>
            <a:noFill/>
          </a:ln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 smtClean="0">
                <a:sym typeface="Wingdings" panose="05000000000000000000" pitchFamily="2" charset="2"/>
              </a:rPr>
              <a:t>Částečná polarizace světla odrazem a využití polarizačních filtrů  lze utlumit odražené světlo</a:t>
            </a:r>
          </a:p>
        </p:txBody>
      </p:sp>
      <p:sp>
        <p:nvSpPr>
          <p:cNvPr id="4" name="AutoShape 4" descr="data:image/jpeg;base64,/9j/4AAQSkZJRgABAQAAAQABAAD/2wCEAAkGBxQTEhUUExQTFBUXFxoXFRgXGRccFhgYHB0cGhgbGRgYHCggHCAlHxgdIjEhJSksLi4wFx8zODMsNygtLi4BCgoKDg0OGBAQFywcHBwsLCwsLCwsLCwsLCwsLCwsLCwsLCwsLCwsLCwsLCwsLCwsLCwsLCwsLCwsLCwsLCwsLP/AABEIAL0BCwMBIgACEQEDEQH/xAAcAAACAwEBAQEAAAAAAAAAAAAABwQFBgMCCAH/xABMEAABAwEEBAYOCAQFBAMAAAABAAIRAwQSITEFQVFhBhMicZHRBxUXMlNkgZOho7Gy4/AjNDVCUnODsxRygsEzYpLC4RbS4vEkY6L/xAAXAQEBAQEAAAAAAAAAAAAAAAAAAQID/8QAHBEBAQEAAwEBAQAAAAAAAAAAAAERAiFBMRJR/9oADAMBAAIRAxEAPwBTaY0rXForAVqwAqvAF934jvUPtvX8PW84/rRpv6xW/Nf7xUJBN7b1/D1vOP60dt6/h63nH9ahIQTe29fw9bzj+tHbev4et5x/WoSEE3tvX8PW84/rR23r+Hrecf1qEhBN7b1/D1vOP60dt6/h63nH9ahIQTe29fw9bzj+tHbev4et5x/WoSEE3tvX8PW84/rR23r+Hrecf1qEhBN7b1/D1vOP60dt6/h63nH9ahIQTe29fw9bzj+tHbev4et5x/WoSEE3tvX8PW84/rR23r+Hrecf1qEhBN7b1/D1vOP60dt6/h63nH9ahIQTe29fw9bzj+tHbev4et5x/WoSEE3tvX8PW84/rR23r+Hrecf1qEhBN7b1/D1vOP60dt6/h63nH9ahIQTe29fw9bzj+tHbev4et5x/WoSEE3tvX8PW84/rR23r+Hrecf1qEhBN7b1/D1vOP607uxxaHu0dQc57nE8ZJLiT/iP1lIRPfsZ/Ztn/AFP3XoErpv6xW/Nf7xUJTdN/WK35r/eKhIBXPBCP4umCAZD4kAibjowOCpld8CmzbaH8x904eXLyqX4NhW0XMhouYkm7heB1EAZbpK51NFMMF9MEwQSWgndiRsPoWm0pWZTZeIDTMNlwE7pOtQqdfjBIF6ImIdz5Ll210zNv0XTLGtFNjYOYY29lBBMScpkrrpng82pY3V2UmscPpG3REgEsqNgDUWXhz4QCtBatGicHBwmCR/calM0fUJcaB5LWguY6RycWyCNc57M9q1LUJRCm6ZsvFV6jIiHmI/CcW+ghQl0QIQhAIQhAIQhAIQhAIQhAIQhAIQhAIQhAIQhAIQhAIQhAJ79jP7Ns/wCp+69IhPfsZ/Ztn/U/degSum/rFb81/vFQlN039Yrfmv8AeKhIBWPB20cXaqLtlRs8xMH0FVy/QUDU4UOD6RF0vAIJAzIDgXXd92Ql3Z61SXODXXnQQ5rfvA57MQXdK29tt5NMFoEOaHSJziTiCDiCuWjrO13KuiByhJfhz4wVBE0NpWoIbaOWxpgyWis0EQXAzygNh6dS0tltlDji5tVtzWJc0tDhg0tc0SBAAIyiFkrZYiakYze3DCcJwxiM1Ps+hyCOREf5SSTrIAxMjcpghcL+D1apWdWoMNam5ocXU+UJm7iBtgdKzTtE1xnRrDnY/qTTslkdSptu3WgkuBEAknAyG45g4Egbl1pWaoILi7HMYGDqjDqTQo3WCqBJp1ANpa6OmFGTkLyxwkuzAcW8m6NoGtQOENtkilDKrm99eYyo11MgFjyLvJJkzzDIyroVSE2GcF7PUDS6nReCL1+mHMF3aQ0iDnhuVW7g1Y3kgNNMTgRUM7u/nMbk0LtCYlbgHZyAW1qzZ/EGH/tlQndj/ZaB5acekPKbBiELVO4DVp5NSkc87wOGf3TsVVX0BVaSDdMGJBw6SAFRVIViNC1iQA1pnI36cdN5Wx4EV4B4yhJiWhz3OBImDdYQI1oMwhbB/Y7tQAPGWYzkBVx25EArlT7HludN1lN0Z/S0x7zggyiFc2jgvamd9Sj+phHSHKO7QdcZs/8A0zrQVyFPboaue9pudr5MOw8i8u0TXGJo1P8ASepBCQu1qsr6Zu1GPY6JhzS0xtg8y4oBCEIBCEIBPfsZ/Ztn/U/dekQnv2M/s2z/AKn7r0CV039Yrfmv94qEpum/rFb81/vFQkAhCEDN4N2b+IsdLEAtlp33THshWdi0XxXJcScYunMA4/IVN2MLUeKqtE8l4MYRDh/4rXaTYXhxJg3OkjIDesX+CvJAdrJGAAGBJGEnOFZU9FtqXQ6Gg4vicP7GJ1rJaOtwmTfEEAYG6fnDDctRYtKgRefEiYLdmPtaoqRpasw1gxoa1rQLoAgY3iPLmfKiraGMZJcLzjdwkwTmcNQkY9UqkbUeQ5xILhjl3oDYwE/3VpYrC8E1Xh0S0NacG3cgABlEnHXJmU8RT6U0UWgEFkxg6QA/aDJMzs3KmsOjnNcKhquc+ZaWukjDXk2NWxWtut77xpNFEFpMEiS3ZynZYbtSg1ak/wCJGwyQGHeGHBWUXFt021tO5TDHPdynhrpwEXhgImMYA36ljbVanh3f8iTEiD0Z/JzVibQy8CW3iMAWkxEHDDA57s11q2oPFziwRgcGicOfn1KwcDpSoRGwXiS2807d/wDdcm6YfABazLEC+BO6cuhWNlbTAiCznn2ldKlnpuxcWRtacfJCdD9sumi4gQcxiHAwOYtnoXCvXFTJriTEghkEQBJO3MlSToqkGh8uOzyfPtVTpa2Notu3C3LHW6ReGKCYKraZIDgSJAIbmRkdmW9c6Vtuk99AzMOjI5nEHGOlZulpJ14FpccRAN2d8QPQray1nckODiXRFziuWNQcDsOZHTnDBcVdJseAJLnETDOeARrxJGalWO1Mp4GpjOV6YjZ07OZUtstnFsMETEEtugNGMQDGwj5xiWCi17SajsCRnBJOMa5AE5INRpPTdGCCZwkQDJO3AcyiWSqKgF0u143T5SCB6FmqmjKRM3id8jPZlMr8oaJY498QNZlv9gg0ta1cUZBaNsXp3Tl6FXv0mXmGgQCbxIJMzqLtcb41LnU0W0gAXssR6JBu6+tdBYWUgGsJ/wAx1ndOxIIXCtjq1mZaHMIqU3ii5zQ66aZBdTJBmDIcJn+wGOTGtFhJsdraTgWte39Ml2GraClytAQhCAQhCAT37Gf2bZ/1P3XpEJ79jP7Ns/6n7r0CV039Yrfmv94qEpum/rFb81/vFQkAhCEG27FVoi0vZAIcwGDlLXACRr74poW6iA2SQYM9eGrVnsSW4E17tto4wHksP9QLR6SE8q1kJYJMuIxugQdZwnXAwXPnqwuadnJqfecC9rRMd8TAyOsnYr61UjRpMnBwqEE87SRgNQwHOV3tTWUarnF5YxoDpOMObJJxwGqADrWL0rp3jrS5hvvip9E1t26A0AEk68i7cs5arVWepJkAmcDmBv8AYtK196nd1lsHHAHnSxtHCUMexrSABdD4n+qJx3790q1tfC8UmFrDfgOc0t3gxysCBLRMbVrER+E9oioWti9dvZ4gnIRniDOrBZKvULqnKJjWZyKKNoIfxz5qAPuuvEkmQQA4nE4DPcFNsFRrpipdGMNdh0GTt1wtzpHN9ZrBAcQNxGPWvVDSA1EztH/aVYU7K0TJoAzqknIbBtnoUi0vpMBouONdtMh4aLrWl+E4zm0TAyTRWHSzpAABPlJPklee31QEGWwIN2GAEbJifKvL9HvaYg4OOIII15AHPdn0q/sejhQpXq+InYSZOUbMVLYYs9Gw4lxbxlJ8PbjkS3HNsDPbqUfhHZqYZxZp1XBwv03te0w6IMgvwGMXYhUdn0lyg2mXNaS7ASOYCDAxmVYizuIBqPcdcEl2X82GZUwV1j0bTGIEuAHJODpkwSYgc5Ma0VwackNe57xynbBsZIyGGJGOuMlMtNvpMBYQAMA4gCTqk3cxMdO5Rm0nFpF2q6HOAgjHXtxbGR3Kisi9g41BLgYjGRIG+MThzLoNGCeXeHMGwcNmJlTxSaxoe3jQDIIcYaDt/ETGxflWuKbQXOF933YJgaszs27edBWizhzuS4gZd604ZbNynU2BsMEuqSBEADESAcM9+rLauVCo5zTm2QS2CRA24HOFYaHsjmh1RzgGxi84xtgZyfmVRGtI4qMCaky7EwPTjq6FzsFqioC7DXjq55Uu2mcRBnK9M853qbwc0c2pVaDG8QMRjkSoJOhbS6pWkNaaZaWvAMhwOBOfN0JZWqgWPcw5tcWnnBg+xNSvpHiXCmGMZAmRIdmYmRtkRsPMsJw2oXbW86nw8eXAz/UCkuihQhC0BCEIBPfsZ/Ztn/U/dekQnv2M/s2z/qfuvQJXTf1it+a/3ioSm6b+sVvzX+8VCQCEIQdrHaDTqMqNzY4OHO0yPYvo2wUHFhc7vXAc85+XYvmxP/gdpA1rDZ3FxMMDTvc3kH3VBnuyhYzxDQBHF1L05kg4YJfW+l/DMuEDjn/4hB71uYYDtM4xuTk4StPEvqEAuDJaDlLcp2ZZ70iLRXc57nzekyZxnyFIOQdr1j5xXb+IhuBx/wDXUoyA06seZUehUIMgrobRhECR5J51yagiT84oJBt7pJAY0mSSG4488qfYtJGpyazi4yLhcThqInVI8kjeVTL8Qa6nbwIm8WtGLr0OiTiTrO6OtQrdpOvaibt4U2SblMHATntOr0qms9BxEjBsxMxJOobfJKsKOkeJEsIdUIgkDkNxkXRhJ3xzbVMFtouz3GtdUAvgy1mMtByLxtmTiv3TOmgBxdMnvZcTgZJGA3gFv+lZ46RqSSHHGRIgZ56sFEvpgsq1tDnFzsnAThiCIyjPvZjXgvQtnK75zcTEEFoGBbHWqsOwjUvdLE4Z7NW/yQqNOy1TezBa4nlRjGc5gwTEb1AY8udLzvnPeuzbTdA7wkEl8986dRERqk7zrgKMx04iPIMCkF1ZqswLzcMBhns9qmWi0Gs3W1rdWo4wSdkD0BU1m5UDXGfXzbVYsqZxPKZDY3fewymB0HYpgl6Noio4lwkQQ3ExJxMxjgCtHYNGBhe4gNcwtIzwa0RGJnLGZ9KzFO0OpNa5pm6YcDrc0yebMZ7RmthY9LCL2tl5uOWLZaSNmAw1hY5LGS09pCjUcDdL5BDrxIOBwu7o29CqeHRa/iqrBqLHHCMAC2AMvvFSuFtgaGirSIEuh1PW058kZxs/uqpjzVsdZpBmm5lVvNNxwA2C+CrxKzqEIW0CEIQCe/Yz+zbP+p+69IhPfsZ/Ztn/AFP3XoErpv6xW/Nf7xUJTdN/WK35r/eKhIBCEIBODsQ20OsrqZImnUMDY1wBB6Q7oSfW77D1V38a5gMB1J0jVILYMbQCekoG3pCm11O64TeJadoa7CfbmvnCrRLTBiRgecbjivpipQDr7WkANh7nHHKZJ2nHAYZRzoDhpZbtutLWGRxrnga4fyxA5nZKQUgO0LuLNgHAjPDHXv1tPPmuNNw1z8/O5OHgJwTdTpO+kaZfPenYMM1Qo3wZD8Hbdv8AMP8AcPTmuD2kYHNfRrtAn8begqHV0C4/eZPMVNHz7O3pXWy2RzzDRPNHtKd9fQJH4Cdkf8LpT4Nn/wCsTngcct3zCaE3pOsGtDAAHNbdN2buPfQCcCcJ27slXss7inrU4K7W0T5P/Ffn/SbfwUuj/hNgRr7KQvHEHYU7a/Bdn4KfQFCqcF2/gZ0K7AnajCMwRzqVZeQxziBMQ3nMDy4SY5k0jwQZ4Kj0DqXK18FGwPoqWG4dSaFYKhwGOGXlUuzWaq7vZz1DXzjI4piDgm0RFOllsHthSqGg+Lbda1gnvvLhs2JowDrzeQcTP0jmkxGMCMi3DGM+hWNG2X38Ye9EmBqEANEbTJ6StgzgwIILKZa4yRqJ6PSujeDgBgNY2cTGHsG8qaMK61XmYOeCCDiBF4zInGcANmI6dNwatTqwuFje8u3gYvXS0DAjOHHGdS8aSsDKbKrbrBULeTkJLSHGJw70HpXXRdJgpPc5j6TuKbVAY6WRLpLBEwSBhqOGMKX4eslwotcPuD7hLc8cN+zZzqx4G07loptqNgV5p3S3kumHc0zGH/pUulKE13vYA5l4kFxaL3OCQrWxXmWhlWtUulhY9rA4SSHXogQGiWg6zlnmngr+yBYBRtjg1jWNcxjmtaAGjC6YA2uaT5Vm1puyPVvaRrkZci7/AC8W276PasyrAIQhUCe/Yz+zbP8AqfuvSIT37Gf2bZ/1P3XoErpv6xW/Nf7xUJTdN/WK35r/AHioSAQhCAWm7HNtNK30Y+/NM/1Ax6YWZU3Qtp4q0UamHIqsfjlyXA49CD6SDQWhk8ktL6x6breefSQk32TGsNpbUc25xrMC2ZaWEtAIODhdDd+vYC3tK1gxrbuJe4PdzDED52JZdlKwXaFJ+YZWfT57wBBHmj0qDAUqV57Wv+84AOGM4x5favorg62KUbz8+hfOmi3/AEtMbajfaF9CaFrfRDnKtFpaK0DExzqnpaSvVHNF0gTiNxjOV20ufona5j2hZyxgsa/OZcTuBeetZFhW0sHVCxjmXhmJE+3BWdjt7g4NqtEOyI9G4hY1mh2S6oxzm1HSSb0QSdh5LhO1XPB+tVY27aLk/dLQcOkezeg0b7VywGwRr2hToWX0a88Zn+H2lae8gh2sgKnNvF6NU5r94VWq6zPE5fPzks7o3AFpIvSTEoNPUfAlQaVsFSWxBGW9V2mql+kD/leDzgKp4NWp1Sjek36brpnWIEE+worT1rUGXcJnAc5K5PtN0xElZ51e9gNQEicQ7GRzjLyLpZdHcZXa6+WxDevXvRGno24RiCFMiR7Pn51KuqsLBddym6j/AHGz/lSbG43MdvoQZHhaAQSRADhO9uR9H9l14HcIrNebQtDGh4bxbHxLbocXXTzEuOO0b458L6mDgdbo8ufpS80iy6RBN4GQZgjX/u9CubBc8N9G8RVIZiwyRExHlVHXr8cJcDeDRDsILWwOVvAETuE7VotLViKt1zeMpVMSYF6mTE3XboymM1W1tHOs9S68XmOgggjEHIjf/lOeWxSCHwlEvpVPCUKR8rW8UfTTnyqoW04ZWL/4dmqiDdqVKRO4hrmDHZD+lYtaAhCEAnv2M/s2z/qfuvSIT37Gf2bZ/wBT916BK6b+sVvzX+8VCU3Tf1it+a/3ioSAQhCAQhCD6E0XV/iLHRq5zSafKBBHTgs7w/YatkqyJIZTqtnUWlocR5C9e+xhbOMsFwn/AA3ub5MHD3lc6S0bxoDI/wARlWlhtLXH/eOhKnpG6JH09L+dvtBTz0JV+jbv60ktC0iLRTBEQ72Sf7JuaLtzGsaC5oMdCKvtIVfoz5FQ2CuWS5zHFpvDd3207YU+0WtpEXhBzK90qlK5cvNLd53ysips+i2NLqjA6HxPKJb0GbpXvQ1SpUe5pbDG5dOeO1Tm2OjOFURskK0sYpMwD245y4YoKywSHEjVGfl1q7bbHR3q4ix0vx+lqk0LIxuIfjB1hBltNX61Zt1hIbjrgHVOHzK42nRoFRtQtc0+grXU6TKcw4EnaQotqYx4gkeSME0ZTSEg3IMFryDBiREY5YgrpYbCaTnvAwceUDzQfIVf1LG1zWtvnkzGWtdrVVYeSdesakGF0fZHNqVQ4A43r0GXAzF4nDCPSdyudGNuunMCCFe2KxtAdDrwdnuz61HGiQ2RfMHdl6UEDS+keMc2kxpvOETsEj58itaVMtbBz1rpZbC1mOZXqoEGJ4Yjkk6w5pHk/wCFirXY+WScso9Ec2pavsgViLvKui/BP9Lo8sxCxLy66AdcxvjAj52nctC3p6ZqNYGgYtHfBoJPKgDlAjLGYnLFWV5looXapqGow3g/cTESRjByGG5Y7GJgYQM43gxr8mxazseWQ1H1XxHEtDhDnRJnMAw4YERvUsGo4U6ILtCudN/i3MqNOsG9cfPkJPlScX0dVsbH2StQa6eMDw6cwC0hp34kRrxXzkQpxo/EIQtAT37Gf2bZ/wBT916RCe/Yz+zbP+p+69AldN/WK35r/eKhKbpv6xW/Nf7xUJAIQhAIQhAxuxNpG4y1Uy7Uyo1vlLXkdLfQmBStQdTGZc2o0iNjhdjAbvQlJ2M6923NaZiox7PRe/2J36H0QOXdE3mgtxwlrg4GdSl+HpHcJbNUs2kK0jFjnXJyjIZYZLtozSVV7mBppukm8LpkARj32IkwmZw84LMtLnuL2sqPaIdxcZHNzgP6cd+cLHaH4Pmzgm/SfyuW5jgcsmgbJx1GQk5dGIukdLVg4NYGEjOQYG3CRAzQNPVQBLWZYwHZ9Kg6Rsrr8gjla77fRjl86lzGjqhAbgWxmHNw8s/MKos38JajY5NPHc6TsjlYKXZuEzrt5wbzQfRiqlmhnudMNuAQMd2fTmdQRabG7mEYYjH0+zYoNFZeEb3NLi1gjny6UDhc78DYnaVQU7O+LoBxG6eeZXujomrdyvY6jj6fIqNA7hG4gktaI581HPCHDvSTqVPaKLhDfmf+FFNndOXz5FBc1uE7iDyIkZ3sRviM9y5v046jdZF8QCSTrOJAMYbMdmSqqVFxLZGEjo1yvdWxVnOL7h5RmcNZ2Iq3q8JyIikDImL+OOUcnHV0rxaeFha4g0pDR+OMYn8OU5Kr/h3CpN0gAyCB+HEewLk2zuccjicRH3Ri72e1BZ2jhcWwBSMRJ5eRIn8PMF6pcL8L1x2JugXtUYnLIQs9Xsbi4uDXAk7DH/C5W+xuAgNcMOTIIvXsz0ABBC0npJ1ao9xJAc4mCSYBxA9i52fHn1b9nQuP8K8HFjuaDK0XBqyML2iqw8oFuN4BpiWvBBEkRBbkZVESrQhoJAxw6Tq5iCVstB2YWamaV29UfD6l0wBA5LSYxgEnPN52IbYGmrLqbbtJrCHC8Lz5IEiYGIJuxktJoTRrar7okHviZAJ255mTt1rFo4U9OuYWuFGIF2890TjysAIJ5WGPkSp4X2PirbaGDIVCRzO5Q9Dk/eEvB2pUo0G99TaXOpOPf05jOIkOGqMxqSm7Luj+LtNKpEcZSAP8zDB9BCcVYNCELaBPfsZ/Ztn/AFP3XpEJ79jP7Ns/6n7r0CV039Yrfmv94qEpum/rFb81/vFQkAhCEAhCEFhwet/EWqhWmBTqMcf5QRe9Er60sNoZdhpaWFt4FuJM5GcohfHakWW21KZJp1H0yRBLHOaSNhIOSlmj6D4baXY8BjG03gwXF382TXN18kHo3rKUKLXNNMMDJvENbOoF0mDhMelKvttX8NW/1v61+t0vaBiK9Yav8R+XSkg3D6FFroqhrScv8T/0FZU7FRDYaWxtdfyz3jelm3SlYY8bUn+Z3WvR0tXMfTVcMuW7rQNGvZ6bmkNLY73N8bDq9i919Asp41HQ7WGSY15n+2SVvbq0eGqf6iujuEFqOdeqZzlxPtTAyRQo4YnHKZJXq2VWxdmMZwnomEtRwhtPhn9K/f8AqO0+Gd6OpMG6LGZk5rx/DMxwPV6FhG6ctAJPHVMf8xjoyC/Dpy0eHq/6ndaYGBTsTAMGuMZjGTOGrIDpXay6Ha6fonA3Zab2R2GcsDr2Jbdt7R4et5x/WptHhZbGxdrvwETDSYOckiT5UwbV+hYJAmcN2Gez5heO19wCbxLhHMSZM79Sxh4VWuZ4505ZN6lydwhtJcXGq4k5mG8+xMGvtdFlMgEEiJwwxjWTjI2ZYKo0hVloJDsZg4Z68Tsw6FS1NO13d9Unna0+0Lw7S9YxL8suS2OiEFhYaIc4iHnAziJOBj7uGMdK0WhrGTTc6HCMcYvQNmAz/ssfZ9N12TdeBJBPJYcRiM2qXU4W2t2dUY5/R0hv1MVDJfaZLWF04AARiOeBOe1X9hinAA5WE5TIaRGO5xw3pHdv7TeLuOqSc8cOjJe6vCW1umbRWM58sz0rH5V9DWfTdQMDM2DkkHHLIA5iFjezLYuMsVOvAvU6ok64eDMeUNwSk7dWjP8AiK/nH9a42q31akcZUqPjK+5zo6Sn5u/RGQhC2gT37Gf2bZ/1P3XpEJ79jP7Ns/6n7r0CV039Yrfmv94qEmvb+xTfq1H/AMXF57nRxOUknwij9yPxv1PxUCwQmf3I/G/U/FR3I/G/U/FQLBCZ/cj8b9T8VHcj8b9T8VAsEJn9yPxv1PxUdyPxv1PxUCwQmf3I/G/U/FR3I/G/U/FQLBCZ/cj8b9T8VHcj8b9T8VAsEJn9yPxv1PxUdyPxv1PxUCwQmf3I/G/U/FR3I/G/U/FQLBCZ/cj8b9T8VHcj8b9T8VAsEJn9yPxv1PxUdyPxv1PxUCwQmf3I/G/U/FR3I/G/U/FQLBCZ/cj8b9T8VHcj8b9T8VAsEJn9yPxv1PxUdyPxv1PxUCwQmf3I/G/U/FR3I/G/U/FQLBCZ/cj8b9T8VHcj8b9T8VAsEJn9yPxv1PxUdyPxv1PxUCwT37Gf2bZ/1P3XrL9yPxv1PxUyeCHBj+HslKjxt+7f5VyJl7nZXjt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6" descr="data:image/jpeg;base64,/9j/4AAQSkZJRgABAQAAAQABAAD/2wCEAAkGBxQTEhUUExQTFBUXFxoXFRgXGRccFhgYHB0cGhgbGRgYHCggHCAlHxgdIjEhJSksLi4wFx8zODMsNygtLi4BCgoKDg0OGBAQFywcHBwsLCwsLCwsLCwsLCwsLCwsLCwsLCwsLCwsLCwsLCwsLCwsLCwsLCwsLCwsLCwsLCwsLP/AABEIAL0BCwMBIgACEQEDEQH/xAAcAAACAwEBAQEAAAAAAAAAAAAABwQFBgMCCAH/xABMEAABAwEEBAYOCAQFBAMAAAABAAIRAwQSITEFQVFhBhMicZHRBxUXMlNkgZOho7Gy4/AjNDVCUnODsxRygsEzYpLC4RbS4vEkY6L/xAAXAQEBAQEAAAAAAAAAAAAAAAAAAQID/8QAHBEBAQEAAwEBAQAAAAAAAAAAAAERAiFBMRJR/9oADAMBAAIRAxEAPwBTaY0rXForAVqwAqvAF934jvUPtvX8PW84/rRpv6xW/Nf7xUJBN7b1/D1vOP60dt6/h63nH9ahIQTe29fw9bzj+tHbev4et5x/WoSEE3tvX8PW84/rR23r+Hrecf1qEhBN7b1/D1vOP60dt6/h63nH9ahIQTe29fw9bzj+tHbev4et5x/WoSEE3tvX8PW84/rR23r+Hrecf1qEhBN7b1/D1vOP60dt6/h63nH9ahIQTe29fw9bzj+tHbev4et5x/WoSEE3tvX8PW84/rR23r+Hrecf1qEhBN7b1/D1vOP60dt6/h63nH9ahIQTe29fw9bzj+tHbev4et5x/WoSEE3tvX8PW84/rR23r+Hrecf1qEhBN7b1/D1vOP60dt6/h63nH9ahIQTe29fw9bzj+tHbev4et5x/WoSEE3tvX8PW84/rR23r+Hrecf1qEhBN7b1/D1vOP607uxxaHu0dQc57nE8ZJLiT/iP1lIRPfsZ/Ztn/AFP3XoErpv6xW/Nf7xUJTdN/WK35r/eKhIBXPBCP4umCAZD4kAibjowOCpld8CmzbaH8x904eXLyqX4NhW0XMhouYkm7heB1EAZbpK51NFMMF9MEwQSWgndiRsPoWm0pWZTZeIDTMNlwE7pOtQqdfjBIF6ImIdz5Ll210zNv0XTLGtFNjYOYY29lBBMScpkrrpng82pY3V2UmscPpG3REgEsqNgDUWXhz4QCtBatGicHBwmCR/calM0fUJcaB5LWguY6RycWyCNc57M9q1LUJRCm6ZsvFV6jIiHmI/CcW+ghQl0QIQhAIQhAIQhAIQhAIQhAIQhAIQhAIQhAIQhAIQhAIQhAJ79jP7Ns/wCp+69IhPfsZ/Ztn/U/degSum/rFb81/vFQlN039Yrfmv8AeKhIBWPB20cXaqLtlRs8xMH0FVy/QUDU4UOD6RF0vAIJAzIDgXXd92Ql3Z61SXODXXnQQ5rfvA57MQXdK29tt5NMFoEOaHSJziTiCDiCuWjrO13KuiByhJfhz4wVBE0NpWoIbaOWxpgyWis0EQXAzygNh6dS0tltlDji5tVtzWJc0tDhg0tc0SBAAIyiFkrZYiakYze3DCcJwxiM1Ps+hyCOREf5SSTrIAxMjcpghcL+D1apWdWoMNam5ocXU+UJm7iBtgdKzTtE1xnRrDnY/qTTslkdSptu3WgkuBEAknAyG45g4Egbl1pWaoILi7HMYGDqjDqTQo3WCqBJp1ANpa6OmFGTkLyxwkuzAcW8m6NoGtQOENtkilDKrm99eYyo11MgFjyLvJJkzzDIyroVSE2GcF7PUDS6nReCL1+mHMF3aQ0iDnhuVW7g1Y3kgNNMTgRUM7u/nMbk0LtCYlbgHZyAW1qzZ/EGH/tlQndj/ZaB5acekPKbBiELVO4DVp5NSkc87wOGf3TsVVX0BVaSDdMGJBw6SAFRVIViNC1iQA1pnI36cdN5Wx4EV4B4yhJiWhz3OBImDdYQI1oMwhbB/Y7tQAPGWYzkBVx25EArlT7HludN1lN0Z/S0x7zggyiFc2jgvamd9Sj+phHSHKO7QdcZs/8A0zrQVyFPboaue9pudr5MOw8i8u0TXGJo1P8ASepBCQu1qsr6Zu1GPY6JhzS0xtg8y4oBCEIBCEIBPfsZ/Ztn/U/dekQnv2M/s2z/AKn7r0CV039Yrfmv94qEpum/rFb81/vFQkAhCEDN4N2b+IsdLEAtlp33THshWdi0XxXJcScYunMA4/IVN2MLUeKqtE8l4MYRDh/4rXaTYXhxJg3OkjIDesX+CvJAdrJGAAGBJGEnOFZU9FtqXQ6Gg4vicP7GJ1rJaOtwmTfEEAYG6fnDDctRYtKgRefEiYLdmPtaoqRpasw1gxoa1rQLoAgY3iPLmfKiraGMZJcLzjdwkwTmcNQkY9UqkbUeQ5xILhjl3oDYwE/3VpYrC8E1Xh0S0NacG3cgABlEnHXJmU8RT6U0UWgEFkxg6QA/aDJMzs3KmsOjnNcKhquc+ZaWukjDXk2NWxWtut77xpNFEFpMEiS3ZynZYbtSg1ak/wCJGwyQGHeGHBWUXFt021tO5TDHPdynhrpwEXhgImMYA36ljbVanh3f8iTEiD0Z/JzVibQy8CW3iMAWkxEHDDA57s11q2oPFziwRgcGicOfn1KwcDpSoRGwXiS2807d/wDdcm6YfABazLEC+BO6cuhWNlbTAiCznn2ldKlnpuxcWRtacfJCdD9sumi4gQcxiHAwOYtnoXCvXFTJriTEghkEQBJO3MlSToqkGh8uOzyfPtVTpa2Notu3C3LHW6ReGKCYKraZIDgSJAIbmRkdmW9c6Vtuk99AzMOjI5nEHGOlZulpJ14FpccRAN2d8QPQray1nckODiXRFziuWNQcDsOZHTnDBcVdJseAJLnETDOeARrxJGalWO1Mp4GpjOV6YjZ07OZUtstnFsMETEEtugNGMQDGwj5xiWCi17SajsCRnBJOMa5AE5INRpPTdGCCZwkQDJO3AcyiWSqKgF0u143T5SCB6FmqmjKRM3id8jPZlMr8oaJY498QNZlv9gg0ta1cUZBaNsXp3Tl6FXv0mXmGgQCbxIJMzqLtcb41LnU0W0gAXssR6JBu6+tdBYWUgGsJ/wAx1ndOxIIXCtjq1mZaHMIqU3ii5zQ66aZBdTJBmDIcJn+wGOTGtFhJsdraTgWte39Ml2GraClytAQhCAQhCAT37Gf2bZ/1P3XpEJ79jP7Ns/6n7r0CV039Yrfmv94qEpum/rFb81/vFQkAhCEG27FVoi0vZAIcwGDlLXACRr74poW6iA2SQYM9eGrVnsSW4E17tto4wHksP9QLR6SE8q1kJYJMuIxugQdZwnXAwXPnqwuadnJqfecC9rRMd8TAyOsnYr61UjRpMnBwqEE87SRgNQwHOV3tTWUarnF5YxoDpOMObJJxwGqADrWL0rp3jrS5hvvip9E1t26A0AEk68i7cs5arVWepJkAmcDmBv8AYtK196nd1lsHHAHnSxtHCUMexrSABdD4n+qJx3790q1tfC8UmFrDfgOc0t3gxysCBLRMbVrER+E9oioWti9dvZ4gnIRniDOrBZKvULqnKJjWZyKKNoIfxz5qAPuuvEkmQQA4nE4DPcFNsFRrpipdGMNdh0GTt1wtzpHN9ZrBAcQNxGPWvVDSA1EztH/aVYU7K0TJoAzqknIbBtnoUi0vpMBouONdtMh4aLrWl+E4zm0TAyTRWHSzpAABPlJPklee31QEGWwIN2GAEbJifKvL9HvaYg4OOIII15AHPdn0q/sejhQpXq+InYSZOUbMVLYYs9Gw4lxbxlJ8PbjkS3HNsDPbqUfhHZqYZxZp1XBwv03te0w6IMgvwGMXYhUdn0lyg2mXNaS7ASOYCDAxmVYizuIBqPcdcEl2X82GZUwV1j0bTGIEuAHJODpkwSYgc5Ma0VwackNe57xynbBsZIyGGJGOuMlMtNvpMBYQAMA4gCTqk3cxMdO5Rm0nFpF2q6HOAgjHXtxbGR3Kisi9g41BLgYjGRIG+MThzLoNGCeXeHMGwcNmJlTxSaxoe3jQDIIcYaDt/ETGxflWuKbQXOF933YJgaszs27edBWizhzuS4gZd604ZbNynU2BsMEuqSBEADESAcM9+rLauVCo5zTm2QS2CRA24HOFYaHsjmh1RzgGxi84xtgZyfmVRGtI4qMCaky7EwPTjq6FzsFqioC7DXjq55Uu2mcRBnK9M853qbwc0c2pVaDG8QMRjkSoJOhbS6pWkNaaZaWvAMhwOBOfN0JZWqgWPcw5tcWnnBg+xNSvpHiXCmGMZAmRIdmYmRtkRsPMsJw2oXbW86nw8eXAz/UCkuihQhC0BCEIBPfsZ/Ztn/U/dekQnv2M/s2z/qfuvQJXTf1it+a/3ioSm6b+sVvzX+8VCQCEIQdrHaDTqMqNzY4OHO0yPYvo2wUHFhc7vXAc85+XYvmxP/gdpA1rDZ3FxMMDTvc3kH3VBnuyhYzxDQBHF1L05kg4YJfW+l/DMuEDjn/4hB71uYYDtM4xuTk4StPEvqEAuDJaDlLcp2ZZ70iLRXc57nzekyZxnyFIOQdr1j5xXb+IhuBx/wDXUoyA06seZUehUIMgrobRhECR5J51yagiT84oJBt7pJAY0mSSG4488qfYtJGpyazi4yLhcThqInVI8kjeVTL8Qa6nbwIm8WtGLr0OiTiTrO6OtQrdpOvaibt4U2SblMHATntOr0qms9BxEjBsxMxJOobfJKsKOkeJEsIdUIgkDkNxkXRhJ3xzbVMFtouz3GtdUAvgy1mMtByLxtmTiv3TOmgBxdMnvZcTgZJGA3gFv+lZ46RqSSHHGRIgZ56sFEvpgsq1tDnFzsnAThiCIyjPvZjXgvQtnK75zcTEEFoGBbHWqsOwjUvdLE4Z7NW/yQqNOy1TezBa4nlRjGc5gwTEb1AY8udLzvnPeuzbTdA7wkEl8986dRERqk7zrgKMx04iPIMCkF1ZqswLzcMBhns9qmWi0Gs3W1rdWo4wSdkD0BU1m5UDXGfXzbVYsqZxPKZDY3fewymB0HYpgl6Noio4lwkQQ3ExJxMxjgCtHYNGBhe4gNcwtIzwa0RGJnLGZ9KzFO0OpNa5pm6YcDrc0yebMZ7RmthY9LCL2tl5uOWLZaSNmAw1hY5LGS09pCjUcDdL5BDrxIOBwu7o29CqeHRa/iqrBqLHHCMAC2AMvvFSuFtgaGirSIEuh1PW058kZxs/uqpjzVsdZpBmm5lVvNNxwA2C+CrxKzqEIW0CEIQCe/Yz+zbP+p+69IhPfsZ/Ztn/AFP3XoErpv6xW/Nf7xUJTdN/WK35r/eKhIBCEIBODsQ20OsrqZImnUMDY1wBB6Q7oSfW77D1V38a5gMB1J0jVILYMbQCekoG3pCm11O64TeJadoa7CfbmvnCrRLTBiRgecbjivpipQDr7WkANh7nHHKZJ2nHAYZRzoDhpZbtutLWGRxrnga4fyxA5nZKQUgO0LuLNgHAjPDHXv1tPPmuNNw1z8/O5OHgJwTdTpO+kaZfPenYMM1Qo3wZD8Hbdv8AMP8AcPTmuD2kYHNfRrtAn8begqHV0C4/eZPMVNHz7O3pXWy2RzzDRPNHtKd9fQJH4Cdkf8LpT4Nn/wCsTngcct3zCaE3pOsGtDAAHNbdN2buPfQCcCcJ27slXss7inrU4K7W0T5P/Ffn/SbfwUuj/hNgRr7KQvHEHYU7a/Bdn4KfQFCqcF2/gZ0K7AnajCMwRzqVZeQxziBMQ3nMDy4SY5k0jwQZ4Kj0DqXK18FGwPoqWG4dSaFYKhwGOGXlUuzWaq7vZz1DXzjI4piDgm0RFOllsHthSqGg+Lbda1gnvvLhs2JowDrzeQcTP0jmkxGMCMi3DGM+hWNG2X38Ye9EmBqEANEbTJ6StgzgwIILKZa4yRqJ6PSujeDgBgNY2cTGHsG8qaMK61XmYOeCCDiBF4zInGcANmI6dNwatTqwuFje8u3gYvXS0DAjOHHGdS8aSsDKbKrbrBULeTkJLSHGJw70HpXXRdJgpPc5j6TuKbVAY6WRLpLBEwSBhqOGMKX4eslwotcPuD7hLc8cN+zZzqx4G07loptqNgV5p3S3kumHc0zGH/pUulKE13vYA5l4kFxaL3OCQrWxXmWhlWtUulhY9rA4SSHXogQGiWg6zlnmngr+yBYBRtjg1jWNcxjmtaAGjC6YA2uaT5Vm1puyPVvaRrkZci7/AC8W276PasyrAIQhUCe/Yz+zbP8AqfuvSIT37Gf2bZ/1P3XoErpv6xW/Nf7xUJTdN/WK35r/AHioSAQhCAWm7HNtNK30Y+/NM/1Ax6YWZU3Qtp4q0UamHIqsfjlyXA49CD6SDQWhk8ktL6x6breefSQk32TGsNpbUc25xrMC2ZaWEtAIODhdDd+vYC3tK1gxrbuJe4PdzDED52JZdlKwXaFJ+YZWfT57wBBHmj0qDAUqV57Wv+84AOGM4x5favorg62KUbz8+hfOmi3/AEtMbajfaF9CaFrfRDnKtFpaK0DExzqnpaSvVHNF0gTiNxjOV20ufona5j2hZyxgsa/OZcTuBeetZFhW0sHVCxjmXhmJE+3BWdjt7g4NqtEOyI9G4hY1mh2S6oxzm1HSSb0QSdh5LhO1XPB+tVY27aLk/dLQcOkezeg0b7VywGwRr2hToWX0a88Zn+H2lae8gh2sgKnNvF6NU5r94VWq6zPE5fPzks7o3AFpIvSTEoNPUfAlQaVsFSWxBGW9V2mql+kD/leDzgKp4NWp1Sjek36brpnWIEE+worT1rUGXcJnAc5K5PtN0xElZ51e9gNQEicQ7GRzjLyLpZdHcZXa6+WxDevXvRGno24RiCFMiR7Pn51KuqsLBddym6j/AHGz/lSbG43MdvoQZHhaAQSRADhO9uR9H9l14HcIrNebQtDGh4bxbHxLbocXXTzEuOO0b458L6mDgdbo8ufpS80iy6RBN4GQZgjX/u9CubBc8N9G8RVIZiwyRExHlVHXr8cJcDeDRDsILWwOVvAETuE7VotLViKt1zeMpVMSYF6mTE3XboymM1W1tHOs9S68XmOgggjEHIjf/lOeWxSCHwlEvpVPCUKR8rW8UfTTnyqoW04ZWL/4dmqiDdqVKRO4hrmDHZD+lYtaAhCEAnv2M/s2z/qfuvSIT37Gf2bZ/wBT916BK6b+sVvzX+8VCU3Tf1it+a/3ioSAQhCAQhCD6E0XV/iLHRq5zSafKBBHTgs7w/YatkqyJIZTqtnUWlocR5C9e+xhbOMsFwn/AA3ub5MHD3lc6S0bxoDI/wARlWlhtLXH/eOhKnpG6JH09L+dvtBTz0JV+jbv60ktC0iLRTBEQ72Sf7JuaLtzGsaC5oMdCKvtIVfoz5FQ2CuWS5zHFpvDd3207YU+0WtpEXhBzK90qlK5cvNLd53ysips+i2NLqjA6HxPKJb0GbpXvQ1SpUe5pbDG5dOeO1Tm2OjOFURskK0sYpMwD245y4YoKywSHEjVGfl1q7bbHR3q4ix0vx+lqk0LIxuIfjB1hBltNX61Zt1hIbjrgHVOHzK42nRoFRtQtc0+grXU6TKcw4EnaQotqYx4gkeSME0ZTSEg3IMFryDBiREY5YgrpYbCaTnvAwceUDzQfIVf1LG1zWtvnkzGWtdrVVYeSdesakGF0fZHNqVQ4A43r0GXAzF4nDCPSdyudGNuunMCCFe2KxtAdDrwdnuz61HGiQ2RfMHdl6UEDS+keMc2kxpvOETsEj58itaVMtbBz1rpZbC1mOZXqoEGJ4Yjkk6w5pHk/wCFirXY+WScso9Ec2pavsgViLvKui/BP9Lo8sxCxLy66AdcxvjAj52nctC3p6ZqNYGgYtHfBoJPKgDlAjLGYnLFWV5looXapqGow3g/cTESRjByGG5Y7GJgYQM43gxr8mxazseWQ1H1XxHEtDhDnRJnMAw4YERvUsGo4U6ILtCudN/i3MqNOsG9cfPkJPlScX0dVsbH2StQa6eMDw6cwC0hp34kRrxXzkQpxo/EIQtAT37Gf2bZ/wBT916RCe/Yz+zbP+p+69AldN/WK35r/eKhKbpv6xW/Nf7xUJAIQhAIQhAxuxNpG4y1Uy7Uyo1vlLXkdLfQmBStQdTGZc2o0iNjhdjAbvQlJ2M6923NaZiox7PRe/2J36H0QOXdE3mgtxwlrg4GdSl+HpHcJbNUs2kK0jFjnXJyjIZYZLtozSVV7mBppukm8LpkARj32IkwmZw84LMtLnuL2sqPaIdxcZHNzgP6cd+cLHaH4Pmzgm/SfyuW5jgcsmgbJx1GQk5dGIukdLVg4NYGEjOQYG3CRAzQNPVQBLWZYwHZ9Kg6Rsrr8gjla77fRjl86lzGjqhAbgWxmHNw8s/MKos38JajY5NPHc6TsjlYKXZuEzrt5wbzQfRiqlmhnudMNuAQMd2fTmdQRabG7mEYYjH0+zYoNFZeEb3NLi1gjny6UDhc78DYnaVQU7O+LoBxG6eeZXujomrdyvY6jj6fIqNA7hG4gktaI581HPCHDvSTqVPaKLhDfmf+FFNndOXz5FBc1uE7iDyIkZ3sRviM9y5v046jdZF8QCSTrOJAMYbMdmSqqVFxLZGEjo1yvdWxVnOL7h5RmcNZ2Iq3q8JyIikDImL+OOUcnHV0rxaeFha4g0pDR+OMYn8OU5Kr/h3CpN0gAyCB+HEewLk2zuccjicRH3Ri72e1BZ2jhcWwBSMRJ5eRIn8PMF6pcL8L1x2JugXtUYnLIQs9Xsbi4uDXAk7DH/C5W+xuAgNcMOTIIvXsz0ABBC0npJ1ao9xJAc4mCSYBxA9i52fHn1b9nQuP8K8HFjuaDK0XBqyML2iqw8oFuN4BpiWvBBEkRBbkZVESrQhoJAxw6Tq5iCVstB2YWamaV29UfD6l0wBA5LSYxgEnPN52IbYGmrLqbbtJrCHC8Lz5IEiYGIJuxktJoTRrar7okHviZAJ255mTt1rFo4U9OuYWuFGIF2890TjysAIJ5WGPkSp4X2PirbaGDIVCRzO5Q9Dk/eEvB2pUo0G99TaXOpOPf05jOIkOGqMxqSm7Luj+LtNKpEcZSAP8zDB9BCcVYNCELaBPfsZ/Ztn/AFP3XpEJ79jP7Ns/6n7r0CV039Yrfmv94qEpum/rFb81/vFQkAhCEAhCEFhwet/EWqhWmBTqMcf5QRe9Er60sNoZdhpaWFt4FuJM5GcohfHakWW21KZJp1H0yRBLHOaSNhIOSlmj6D4baXY8BjG03gwXF382TXN18kHo3rKUKLXNNMMDJvENbOoF0mDhMelKvttX8NW/1v61+t0vaBiK9Yav8R+XSkg3D6FFroqhrScv8T/0FZU7FRDYaWxtdfyz3jelm3SlYY8bUn+Z3WvR0tXMfTVcMuW7rQNGvZ6bmkNLY73N8bDq9i919Asp41HQ7WGSY15n+2SVvbq0eGqf6iujuEFqOdeqZzlxPtTAyRQo4YnHKZJXq2VWxdmMZwnomEtRwhtPhn9K/f8AqO0+Gd6OpMG6LGZk5rx/DMxwPV6FhG6ctAJPHVMf8xjoyC/Dpy0eHq/6ndaYGBTsTAMGuMZjGTOGrIDpXay6Ha6fonA3Zab2R2GcsDr2Jbdt7R4et5x/WptHhZbGxdrvwETDSYOckiT5UwbV+hYJAmcN2Gez5heO19wCbxLhHMSZM79Sxh4VWuZ4505ZN6lydwhtJcXGq4k5mG8+xMGvtdFlMgEEiJwwxjWTjI2ZYKo0hVloJDsZg4Z68Tsw6FS1NO13d9Unna0+0Lw7S9YxL8suS2OiEFhYaIc4iHnAziJOBj7uGMdK0WhrGTTc6HCMcYvQNmAz/ssfZ9N12TdeBJBPJYcRiM2qXU4W2t2dUY5/R0hv1MVDJfaZLWF04AARiOeBOe1X9hinAA5WE5TIaRGO5xw3pHdv7TeLuOqSc8cOjJe6vCW1umbRWM58sz0rH5V9DWfTdQMDM2DkkHHLIA5iFjezLYuMsVOvAvU6ok64eDMeUNwSk7dWjP8AiK/nH9a42q31akcZUqPjK+5zo6Sn5u/RGQhC2gT37Gf2bZ/1P3XpEJ79jP7Ns/6n7r0CV039Yrfmv94qEmvb+xTfq1H/AMXF57nRxOUknwij9yPxv1PxUCwQmf3I/G/U/FR3I/G/U/FQLBCZ/cj8b9T8VHcj8b9T8VAsEJn9yPxv1PxUdyPxv1PxUCwQmf3I/G/U/FR3I/G/U/FQLBCZ/cj8b9T8VHcj8b9T8VAsEJn9yPxv1PxUdyPxv1PxUCwQmf3I/G/U/FR3I/G/U/FQLBCZ/cj8b9T8VHcj8b9T8VAsEJn9yPxv1PxUdyPxv1PxUCwQmf3I/G/U/FR3I/G/U/FQLBCZ/cj8b9T8VHcj8b9T8VAsEJn9yPxv1PxUdyPxv1PxUCwQmf3I/G/U/FR3I/G/U/FQLBCZ/cj8b9T8VHcj8b9T8VAsEJn9yPxv1PxUdyPxv1PxUCwT37Gf2bZ/1P3XrL9yPxv1PxUyeCHBj+HslKjxt+7f5VyJl7nZXjtQ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6" name="Picture 2" descr="http://upload.wikimedia.org/wikipedia/commons/thumb/d/d8/CircularPolarizer.jpg/500px-CircularPolariz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980728"/>
            <a:ext cx="476250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pload.wikimedia.org/wikipedia/commons/thumb/2/2a/Reflection_Polarizer.jpg/500px-Reflection_Polariz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017515" y="2924944"/>
            <a:ext cx="4762500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upload.wikimedia.org/wikipedia/commons/thumb/a/ac/Reflection_Polarizer2.jpg/500px-Reflection_Polarizer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515" y="4829175"/>
            <a:ext cx="4762500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pload.wikimedia.org/wikipedia/commons/thumb/5/5d/Polarizer_Through_Glass.jpg/500px-Polarizer_Through_Glas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365104"/>
            <a:ext cx="3365330" cy="2254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58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5967" y="-11789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Interference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1806" y="1124744"/>
            <a:ext cx="8901320" cy="3744416"/>
          </a:xfrm>
          <a:ln>
            <a:noFill/>
          </a:ln>
        </p:spPr>
        <p:txBody>
          <a:bodyPr>
            <a:normAutofit/>
          </a:bodyPr>
          <a:lstStyle/>
          <a:p>
            <a:pPr marL="457200" lvl="1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cs-CZ" dirty="0" smtClean="0">
              <a:sym typeface="Wingdings" panose="05000000000000000000" pitchFamily="2" charset="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cs-CZ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cs-CZ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cs-CZ" dirty="0" smtClean="0"/>
          </a:p>
        </p:txBody>
      </p:sp>
      <p:sp>
        <p:nvSpPr>
          <p:cNvPr id="4" name="AutoShape 4" descr="data:image/jpeg;base64,/9j/4AAQSkZJRgABAQAAAQABAAD/2wCEAAkGBxQTEhUUExQTFBUXFxoXFRgXGRccFhgYHB0cGhgbGRgYHCggHCAlHxgdIjEhJSksLi4wFx8zODMsNygtLi4BCgoKDg0OGBAQFywcHBwsLCwsLCwsLCwsLCwsLCwsLCwsLCwsLCwsLCwsLCwsLCwsLCwsLCwsLCwsLCwsLCwsLP/AABEIAL0BCwMBIgACEQEDEQH/xAAcAAACAwEBAQEAAAAAAAAAAAAABwQFBgMCCAH/xABMEAABAwEEBAYOCAQFBAMAAAABAAIRAwQSITEFQVFhBhMicZHRBxUXMlNkgZOho7Gy4/AjNDVCUnODsxRygsEzYpLC4RbS4vEkY6L/xAAXAQEBAQEAAAAAAAAAAAAAAAAAAQID/8QAHBEBAQEAAwEBAQAAAAAAAAAAAAERAiFBMRJR/9oADAMBAAIRAxEAPwBTaY0rXForAVqwAqvAF934jvUPtvX8PW84/rRpv6xW/Nf7xUJBN7b1/D1vOP60dt6/h63nH9ahIQTe29fw9bzj+tHbev4et5x/WoSEE3tvX8PW84/rR23r+Hrecf1qEhBN7b1/D1vOP60dt6/h63nH9ahIQTe29fw9bzj+tHbev4et5x/WoSEE3tvX8PW84/rR23r+Hrecf1qEhBN7b1/D1vOP60dt6/h63nH9ahIQTe29fw9bzj+tHbev4et5x/WoSEE3tvX8PW84/rR23r+Hrecf1qEhBN7b1/D1vOP60dt6/h63nH9ahIQTe29fw9bzj+tHbev4et5x/WoSEE3tvX8PW84/rR23r+Hrecf1qEhBN7b1/D1vOP60dt6/h63nH9ahIQTe29fw9bzj+tHbev4et5x/WoSEE3tvX8PW84/rR23r+Hrecf1qEhBN7b1/D1vOP607uxxaHu0dQc57nE8ZJLiT/iP1lIRPfsZ/Ztn/AFP3XoErpv6xW/Nf7xUJTdN/WK35r/eKhIBXPBCP4umCAZD4kAibjowOCpld8CmzbaH8x904eXLyqX4NhW0XMhouYkm7heB1EAZbpK51NFMMF9MEwQSWgndiRsPoWm0pWZTZeIDTMNlwE7pOtQqdfjBIF6ImIdz5Ll210zNv0XTLGtFNjYOYY29lBBMScpkrrpng82pY3V2UmscPpG3REgEsqNgDUWXhz4QCtBatGicHBwmCR/calM0fUJcaB5LWguY6RycWyCNc57M9q1LUJRCm6ZsvFV6jIiHmI/CcW+ghQl0QIQhAIQhAIQhAIQhAIQhAIQhAIQhAIQhAIQhAIQhAIQhAJ79jP7Ns/wCp+69IhPfsZ/Ztn/U/degSum/rFb81/vFQlN039Yrfmv8AeKhIBWPB20cXaqLtlRs8xMH0FVy/QUDU4UOD6RF0vAIJAzIDgXXd92Ql3Z61SXODXXnQQ5rfvA57MQXdK29tt5NMFoEOaHSJziTiCDiCuWjrO13KuiByhJfhz4wVBE0NpWoIbaOWxpgyWis0EQXAzygNh6dS0tltlDji5tVtzWJc0tDhg0tc0SBAAIyiFkrZYiakYze3DCcJwxiM1Ps+hyCOREf5SSTrIAxMjcpghcL+D1apWdWoMNam5ocXU+UJm7iBtgdKzTtE1xnRrDnY/qTTslkdSptu3WgkuBEAknAyG45g4Egbl1pWaoILi7HMYGDqjDqTQo3WCqBJp1ANpa6OmFGTkLyxwkuzAcW8m6NoGtQOENtkilDKrm99eYyo11MgFjyLvJJkzzDIyroVSE2GcF7PUDS6nReCL1+mHMF3aQ0iDnhuVW7g1Y3kgNNMTgRUM7u/nMbk0LtCYlbgHZyAW1qzZ/EGH/tlQndj/ZaB5acekPKbBiELVO4DVp5NSkc87wOGf3TsVVX0BVaSDdMGJBw6SAFRVIViNC1iQA1pnI36cdN5Wx4EV4B4yhJiWhz3OBImDdYQI1oMwhbB/Y7tQAPGWYzkBVx25EArlT7HludN1lN0Z/S0x7zggyiFc2jgvamd9Sj+phHSHKO7QdcZs/8A0zrQVyFPboaue9pudr5MOw8i8u0TXGJo1P8ASepBCQu1qsr6Zu1GPY6JhzS0xtg8y4oBCEIBCEIBPfsZ/Ztn/U/dekQnv2M/s2z/AKn7r0CV039Yrfmv94qEpum/rFb81/vFQkAhCEDN4N2b+IsdLEAtlp33THshWdi0XxXJcScYunMA4/IVN2MLUeKqtE8l4MYRDh/4rXaTYXhxJg3OkjIDesX+CvJAdrJGAAGBJGEnOFZU9FtqXQ6Gg4vicP7GJ1rJaOtwmTfEEAYG6fnDDctRYtKgRefEiYLdmPtaoqRpasw1gxoa1rQLoAgY3iPLmfKiraGMZJcLzjdwkwTmcNQkY9UqkbUeQ5xILhjl3oDYwE/3VpYrC8E1Xh0S0NacG3cgABlEnHXJmU8RT6U0UWgEFkxg6QA/aDJMzs3KmsOjnNcKhquc+ZaWukjDXk2NWxWtut77xpNFEFpMEiS3ZynZYbtSg1ak/wCJGwyQGHeGHBWUXFt021tO5TDHPdynhrpwEXhgImMYA36ljbVanh3f8iTEiD0Z/JzVibQy8CW3iMAWkxEHDDA57s11q2oPFziwRgcGicOfn1KwcDpSoRGwXiS2807d/wDdcm6YfABazLEC+BO6cuhWNlbTAiCznn2ldKlnpuxcWRtacfJCdD9sumi4gQcxiHAwOYtnoXCvXFTJriTEghkEQBJO3MlSToqkGh8uOzyfPtVTpa2Notu3C3LHW6ReGKCYKraZIDgSJAIbmRkdmW9c6Vtuk99AzMOjI5nEHGOlZulpJ14FpccRAN2d8QPQray1nckODiXRFziuWNQcDsOZHTnDBcVdJseAJLnETDOeARrxJGalWO1Mp4GpjOV6YjZ07OZUtstnFsMETEEtugNGMQDGwj5xiWCi17SajsCRnBJOMa5AE5INRpPTdGCCZwkQDJO3AcyiWSqKgF0u143T5SCB6FmqmjKRM3id8jPZlMr8oaJY498QNZlv9gg0ta1cUZBaNsXp3Tl6FXv0mXmGgQCbxIJMzqLtcb41LnU0W0gAXssR6JBu6+tdBYWUgGsJ/wAx1ndOxIIXCtjq1mZaHMIqU3ii5zQ66aZBdTJBmDIcJn+wGOTGtFhJsdraTgWte39Ml2GraClytAQhCAQhCAT37Gf2bZ/1P3XpEJ79jP7Ns/6n7r0CV039Yrfmv94qEpum/rFb81/vFQkAhCEG27FVoi0vZAIcwGDlLXACRr74poW6iA2SQYM9eGrVnsSW4E17tto4wHksP9QLR6SE8q1kJYJMuIxugQdZwnXAwXPnqwuadnJqfecC9rRMd8TAyOsnYr61UjRpMnBwqEE87SRgNQwHOV3tTWUarnF5YxoDpOMObJJxwGqADrWL0rp3jrS5hvvip9E1t26A0AEk68i7cs5arVWepJkAmcDmBv8AYtK196nd1lsHHAHnSxtHCUMexrSABdD4n+qJx3790q1tfC8UmFrDfgOc0t3gxysCBLRMbVrER+E9oioWti9dvZ4gnIRniDOrBZKvULqnKJjWZyKKNoIfxz5qAPuuvEkmQQA4nE4DPcFNsFRrpipdGMNdh0GTt1wtzpHN9ZrBAcQNxGPWvVDSA1EztH/aVYU7K0TJoAzqknIbBtnoUi0vpMBouONdtMh4aLrWl+E4zm0TAyTRWHSzpAABPlJPklee31QEGWwIN2GAEbJifKvL9HvaYg4OOIII15AHPdn0q/sejhQpXq+InYSZOUbMVLYYs9Gw4lxbxlJ8PbjkS3HNsDPbqUfhHZqYZxZp1XBwv03te0w6IMgvwGMXYhUdn0lyg2mXNaS7ASOYCDAxmVYizuIBqPcdcEl2X82GZUwV1j0bTGIEuAHJODpkwSYgc5Ma0VwackNe57xynbBsZIyGGJGOuMlMtNvpMBYQAMA4gCTqk3cxMdO5Rm0nFpF2q6HOAgjHXtxbGR3Kisi9g41BLgYjGRIG+MThzLoNGCeXeHMGwcNmJlTxSaxoe3jQDIIcYaDt/ETGxflWuKbQXOF933YJgaszs27edBWizhzuS4gZd604ZbNynU2BsMEuqSBEADESAcM9+rLauVCo5zTm2QS2CRA24HOFYaHsjmh1RzgGxi84xtgZyfmVRGtI4qMCaky7EwPTjq6FzsFqioC7DXjq55Uu2mcRBnK9M853qbwc0c2pVaDG8QMRjkSoJOhbS6pWkNaaZaWvAMhwOBOfN0JZWqgWPcw5tcWnnBg+xNSvpHiXCmGMZAmRIdmYmRtkRsPMsJw2oXbW86nw8eXAz/UCkuihQhC0BCEIBPfsZ/Ztn/U/dekQnv2M/s2z/qfuvQJXTf1it+a/3ioSm6b+sVvzX+8VCQCEIQdrHaDTqMqNzY4OHO0yPYvo2wUHFhc7vXAc85+XYvmxP/gdpA1rDZ3FxMMDTvc3kH3VBnuyhYzxDQBHF1L05kg4YJfW+l/DMuEDjn/4hB71uYYDtM4xuTk4StPEvqEAuDJaDlLcp2ZZ70iLRXc57nzekyZxnyFIOQdr1j5xXb+IhuBx/wDXUoyA06seZUehUIMgrobRhECR5J51yagiT84oJBt7pJAY0mSSG4488qfYtJGpyazi4yLhcThqInVI8kjeVTL8Qa6nbwIm8WtGLr0OiTiTrO6OtQrdpOvaibt4U2SblMHATntOr0qms9BxEjBsxMxJOobfJKsKOkeJEsIdUIgkDkNxkXRhJ3xzbVMFtouz3GtdUAvgy1mMtByLxtmTiv3TOmgBxdMnvZcTgZJGA3gFv+lZ46RqSSHHGRIgZ56sFEvpgsq1tDnFzsnAThiCIyjPvZjXgvQtnK75zcTEEFoGBbHWqsOwjUvdLE4Z7NW/yQqNOy1TezBa4nlRjGc5gwTEb1AY8udLzvnPeuzbTdA7wkEl8986dRERqk7zrgKMx04iPIMCkF1ZqswLzcMBhns9qmWi0Gs3W1rdWo4wSdkD0BU1m5UDXGfXzbVYsqZxPKZDY3fewymB0HYpgl6Noio4lwkQQ3ExJxMxjgCtHYNGBhe4gNcwtIzwa0RGJnLGZ9KzFO0OpNa5pm6YcDrc0yebMZ7RmthY9LCL2tl5uOWLZaSNmAw1hY5LGS09pCjUcDdL5BDrxIOBwu7o29CqeHRa/iqrBqLHHCMAC2AMvvFSuFtgaGirSIEuh1PW058kZxs/uqpjzVsdZpBmm5lVvNNxwA2C+CrxKzqEIW0CEIQCe/Yz+zbP+p+69IhPfsZ/Ztn/AFP3XoErpv6xW/Nf7xUJTdN/WK35r/eKhIBCEIBODsQ20OsrqZImnUMDY1wBB6Q7oSfW77D1V38a5gMB1J0jVILYMbQCekoG3pCm11O64TeJadoa7CfbmvnCrRLTBiRgecbjivpipQDr7WkANh7nHHKZJ2nHAYZRzoDhpZbtutLWGRxrnga4fyxA5nZKQUgO0LuLNgHAjPDHXv1tPPmuNNw1z8/O5OHgJwTdTpO+kaZfPenYMM1Qo3wZD8Hbdv8AMP8AcPTmuD2kYHNfRrtAn8begqHV0C4/eZPMVNHz7O3pXWy2RzzDRPNHtKd9fQJH4Cdkf8LpT4Nn/wCsTngcct3zCaE3pOsGtDAAHNbdN2buPfQCcCcJ27slXss7inrU4K7W0T5P/Ffn/SbfwUuj/hNgRr7KQvHEHYU7a/Bdn4KfQFCqcF2/gZ0K7AnajCMwRzqVZeQxziBMQ3nMDy4SY5k0jwQZ4Kj0DqXK18FGwPoqWG4dSaFYKhwGOGXlUuzWaq7vZz1DXzjI4piDgm0RFOllsHthSqGg+Lbda1gnvvLhs2JowDrzeQcTP0jmkxGMCMi3DGM+hWNG2X38Ye9EmBqEANEbTJ6StgzgwIILKZa4yRqJ6PSujeDgBgNY2cTGHsG8qaMK61XmYOeCCDiBF4zInGcANmI6dNwatTqwuFje8u3gYvXS0DAjOHHGdS8aSsDKbKrbrBULeTkJLSHGJw70HpXXRdJgpPc5j6TuKbVAY6WRLpLBEwSBhqOGMKX4eslwotcPuD7hLc8cN+zZzqx4G07loptqNgV5p3S3kumHc0zGH/pUulKE13vYA5l4kFxaL3OCQrWxXmWhlWtUulhY9rA4SSHXogQGiWg6zlnmngr+yBYBRtjg1jWNcxjmtaAGjC6YA2uaT5Vm1puyPVvaRrkZci7/AC8W276PasyrAIQhUCe/Yz+zbP8AqfuvSIT37Gf2bZ/1P3XoErpv6xW/Nf7xUJTdN/WK35r/AHioSAQhCAWm7HNtNK30Y+/NM/1Ax6YWZU3Qtp4q0UamHIqsfjlyXA49CD6SDQWhk8ktL6x6breefSQk32TGsNpbUc25xrMC2ZaWEtAIODhdDd+vYC3tK1gxrbuJe4PdzDED52JZdlKwXaFJ+YZWfT57wBBHmj0qDAUqV57Wv+84AOGM4x5favorg62KUbz8+hfOmi3/AEtMbajfaF9CaFrfRDnKtFpaK0DExzqnpaSvVHNF0gTiNxjOV20ufona5j2hZyxgsa/OZcTuBeetZFhW0sHVCxjmXhmJE+3BWdjt7g4NqtEOyI9G4hY1mh2S6oxzm1HSSb0QSdh5LhO1XPB+tVY27aLk/dLQcOkezeg0b7VywGwRr2hToWX0a88Zn+H2lae8gh2sgKnNvF6NU5r94VWq6zPE5fPzks7o3AFpIvSTEoNPUfAlQaVsFSWxBGW9V2mql+kD/leDzgKp4NWp1Sjek36brpnWIEE+worT1rUGXcJnAc5K5PtN0xElZ51e9gNQEicQ7GRzjLyLpZdHcZXa6+WxDevXvRGno24RiCFMiR7Pn51KuqsLBddym6j/AHGz/lSbG43MdvoQZHhaAQSRADhO9uR9H9l14HcIrNebQtDGh4bxbHxLbocXXTzEuOO0b458L6mDgdbo8ufpS80iy6RBN4GQZgjX/u9CubBc8N9G8RVIZiwyRExHlVHXr8cJcDeDRDsILWwOVvAETuE7VotLViKt1zeMpVMSYF6mTE3XboymM1W1tHOs9S68XmOgggjEHIjf/lOeWxSCHwlEvpVPCUKR8rW8UfTTnyqoW04ZWL/4dmqiDdqVKRO4hrmDHZD+lYtaAhCEAnv2M/s2z/qfuvSIT37Gf2bZ/wBT916BK6b+sVvzX+8VCU3Tf1it+a/3ioSAQhCAQhCD6E0XV/iLHRq5zSafKBBHTgs7w/YatkqyJIZTqtnUWlocR5C9e+xhbOMsFwn/AA3ub5MHD3lc6S0bxoDI/wARlWlhtLXH/eOhKnpG6JH09L+dvtBTz0JV+jbv60ktC0iLRTBEQ72Sf7JuaLtzGsaC5oMdCKvtIVfoz5FQ2CuWS5zHFpvDd3207YU+0WtpEXhBzK90qlK5cvNLd53ysips+i2NLqjA6HxPKJb0GbpXvQ1SpUe5pbDG5dOeO1Tm2OjOFURskK0sYpMwD245y4YoKywSHEjVGfl1q7bbHR3q4ix0vx+lqk0LIxuIfjB1hBltNX61Zt1hIbjrgHVOHzK42nRoFRtQtc0+grXU6TKcw4EnaQotqYx4gkeSME0ZTSEg3IMFryDBiREY5YgrpYbCaTnvAwceUDzQfIVf1LG1zWtvnkzGWtdrVVYeSdesakGF0fZHNqVQ4A43r0GXAzF4nDCPSdyudGNuunMCCFe2KxtAdDrwdnuz61HGiQ2RfMHdl6UEDS+keMc2kxpvOETsEj58itaVMtbBz1rpZbC1mOZXqoEGJ4Yjkk6w5pHk/wCFirXY+WScso9Ec2pavsgViLvKui/BP9Lo8sxCxLy66AdcxvjAj52nctC3p6ZqNYGgYtHfBoJPKgDlAjLGYnLFWV5looXapqGow3g/cTESRjByGG5Y7GJgYQM43gxr8mxazseWQ1H1XxHEtDhDnRJnMAw4YERvUsGo4U6ILtCudN/i3MqNOsG9cfPkJPlScX0dVsbH2StQa6eMDw6cwC0hp34kRrxXzkQpxo/EIQtAT37Gf2bZ/wBT916RCe/Yz+zbP+p+69AldN/WK35r/eKhKbpv6xW/Nf7xUJAIQhAIQhAxuxNpG4y1Uy7Uyo1vlLXkdLfQmBStQdTGZc2o0iNjhdjAbvQlJ2M6923NaZiox7PRe/2J36H0QOXdE3mgtxwlrg4GdSl+HpHcJbNUs2kK0jFjnXJyjIZYZLtozSVV7mBppukm8LpkARj32IkwmZw84LMtLnuL2sqPaIdxcZHNzgP6cd+cLHaH4Pmzgm/SfyuW5jgcsmgbJx1GQk5dGIukdLVg4NYGEjOQYG3CRAzQNPVQBLWZYwHZ9Kg6Rsrr8gjla77fRjl86lzGjqhAbgWxmHNw8s/MKos38JajY5NPHc6TsjlYKXZuEzrt5wbzQfRiqlmhnudMNuAQMd2fTmdQRabG7mEYYjH0+zYoNFZeEb3NLi1gjny6UDhc78DYnaVQU7O+LoBxG6eeZXujomrdyvY6jj6fIqNA7hG4gktaI581HPCHDvSTqVPaKLhDfmf+FFNndOXz5FBc1uE7iDyIkZ3sRviM9y5v046jdZF8QCSTrOJAMYbMdmSqqVFxLZGEjo1yvdWxVnOL7h5RmcNZ2Iq3q8JyIikDImL+OOUcnHV0rxaeFha4g0pDR+OMYn8OU5Kr/h3CpN0gAyCB+HEewLk2zuccjicRH3Ri72e1BZ2jhcWwBSMRJ5eRIn8PMF6pcL8L1x2JugXtUYnLIQs9Xsbi4uDXAk7DH/C5W+xuAgNcMOTIIvXsz0ABBC0npJ1ao9xJAc4mCSYBxA9i52fHn1b9nQuP8K8HFjuaDK0XBqyML2iqw8oFuN4BpiWvBBEkRBbkZVESrQhoJAxw6Tq5iCVstB2YWamaV29UfD6l0wBA5LSYxgEnPN52IbYGmrLqbbtJrCHC8Lz5IEiYGIJuxktJoTRrar7okHviZAJ255mTt1rFo4U9OuYWuFGIF2890TjysAIJ5WGPkSp4X2PirbaGDIVCRzO5Q9Dk/eEvB2pUo0G99TaXOpOPf05jOIkOGqMxqSm7Luj+LtNKpEcZSAP8zDB9BCcVYNCELaBPfsZ/Ztn/AFP3XpEJ79jP7Ns/6n7r0CV039Yrfmv94qEpum/rFb81/vFQkAhCEAhCEFhwet/EWqhWmBTqMcf5QRe9Er60sNoZdhpaWFt4FuJM5GcohfHakWW21KZJp1H0yRBLHOaSNhIOSlmj6D4baXY8BjG03gwXF382TXN18kHo3rKUKLXNNMMDJvENbOoF0mDhMelKvttX8NW/1v61+t0vaBiK9Yav8R+XSkg3D6FFroqhrScv8T/0FZU7FRDYaWxtdfyz3jelm3SlYY8bUn+Z3WvR0tXMfTVcMuW7rQNGvZ6bmkNLY73N8bDq9i919Asp41HQ7WGSY15n+2SVvbq0eGqf6iujuEFqOdeqZzlxPtTAyRQo4YnHKZJXq2VWxdmMZwnomEtRwhtPhn9K/f8AqO0+Gd6OpMG6LGZk5rx/DMxwPV6FhG6ctAJPHVMf8xjoyC/Dpy0eHq/6ndaYGBTsTAMGuMZjGTOGrIDpXay6Ha6fonA3Zab2R2GcsDr2Jbdt7R4et5x/WptHhZbGxdrvwETDSYOckiT5UwbV+hYJAmcN2Gez5heO19wCbxLhHMSZM79Sxh4VWuZ4505ZN6lydwhtJcXGq4k5mG8+xMGvtdFlMgEEiJwwxjWTjI2ZYKo0hVloJDsZg4Z68Tsw6FS1NO13d9Unna0+0Lw7S9YxL8suS2OiEFhYaIc4iHnAziJOBj7uGMdK0WhrGTTc6HCMcYvQNmAz/ssfZ9N12TdeBJBPJYcRiM2qXU4W2t2dUY5/R0hv1MVDJfaZLWF04AARiOeBOe1X9hinAA5WE5TIaRGO5xw3pHdv7TeLuOqSc8cOjJe6vCW1umbRWM58sz0rH5V9DWfTdQMDM2DkkHHLIA5iFjezLYuMsVOvAvU6ok64eDMeUNwSk7dWjP8AiK/nH9a42q31akcZUqPjK+5zo6Sn5u/RGQhC2gT37Gf2bZ/1P3XpEJ79jP7Ns/6n7r0CV039Yrfmv94qEmvb+xTfq1H/AMXF57nRxOUknwij9yPxv1PxUCwQmf3I/G/U/FR3I/G/U/FQLBCZ/cj8b9T8VHcj8b9T8VAsEJn9yPxv1PxUdyPxv1PxUCwQmf3I/G/U/FR3I/G/U/FQLBCZ/cj8b9T8VHcj8b9T8VAsEJn9yPxv1PxUdyPxv1PxUCwQmf3I/G/U/FR3I/G/U/FQLBCZ/cj8b9T8VHcj8b9T8VAsEJn9yPxv1PxUdyPxv1PxUCwQmf3I/G/U/FR3I/G/U/FQLBCZ/cj8b9T8VHcj8b9T8VAsEJn9yPxv1PxUdyPxv1PxUCwQmf3I/G/U/FR3I/G/U/FQLBCZ/cj8b9T8VHcj8b9T8VAsEJn9yPxv1PxUdyPxv1PxUCwT37Gf2bZ/1P3XrL9yPxv1PxUyeCHBj+HslKjxt+7f5VyJl7nZXjt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6" descr="data:image/jpeg;base64,/9j/4AAQSkZJRgABAQAAAQABAAD/2wCEAAkGBxQTEhUUExQTFBUXFxoXFRgXGRccFhgYHB0cGhgbGRgYHCggHCAlHxgdIjEhJSksLi4wFx8zODMsNygtLi4BCgoKDg0OGBAQFywcHBwsLCwsLCwsLCwsLCwsLCwsLCwsLCwsLCwsLCwsLCwsLCwsLCwsLCwsLCwsLCwsLCwsLP/AABEIAL0BCwMBIgACEQEDEQH/xAAcAAACAwEBAQEAAAAAAAAAAAAABwQFBgMCCAH/xABMEAABAwEEBAYOCAQFBAMAAAABAAIRAwQSITEFQVFhBhMicZHRBxUXMlNkgZOho7Gy4/AjNDVCUnODsxRygsEzYpLC4RbS4vEkY6L/xAAXAQEBAQEAAAAAAAAAAAAAAAAAAQID/8QAHBEBAQEAAwEBAQAAAAAAAAAAAAERAiFBMRJR/9oADAMBAAIRAxEAPwBTaY0rXForAVqwAqvAF934jvUPtvX8PW84/rRpv6xW/Nf7xUJBN7b1/D1vOP60dt6/h63nH9ahIQTe29fw9bzj+tHbev4et5x/WoSEE3tvX8PW84/rR23r+Hrecf1qEhBN7b1/D1vOP60dt6/h63nH9ahIQTe29fw9bzj+tHbev4et5x/WoSEE3tvX8PW84/rR23r+Hrecf1qEhBN7b1/D1vOP60dt6/h63nH9ahIQTe29fw9bzj+tHbev4et5x/WoSEE3tvX8PW84/rR23r+Hrecf1qEhBN7b1/D1vOP60dt6/h63nH9ahIQTe29fw9bzj+tHbev4et5x/WoSEE3tvX8PW84/rR23r+Hrecf1qEhBN7b1/D1vOP60dt6/h63nH9ahIQTe29fw9bzj+tHbev4et5x/WoSEE3tvX8PW84/rR23r+Hrecf1qEhBN7b1/D1vOP607uxxaHu0dQc57nE8ZJLiT/iP1lIRPfsZ/Ztn/AFP3XoErpv6xW/Nf7xUJTdN/WK35r/eKhIBXPBCP4umCAZD4kAibjowOCpld8CmzbaH8x904eXLyqX4NhW0XMhouYkm7heB1EAZbpK51NFMMF9MEwQSWgndiRsPoWm0pWZTZeIDTMNlwE7pOtQqdfjBIF6ImIdz5Ll210zNv0XTLGtFNjYOYY29lBBMScpkrrpng82pY3V2UmscPpG3REgEsqNgDUWXhz4QCtBatGicHBwmCR/calM0fUJcaB5LWguY6RycWyCNc57M9q1LUJRCm6ZsvFV6jIiHmI/CcW+ghQl0QIQhAIQhAIQhAIQhAIQhAIQhAIQhAIQhAIQhAIQhAIQhAJ79jP7Ns/wCp+69IhPfsZ/Ztn/U/degSum/rFb81/vFQlN039Yrfmv8AeKhIBWPB20cXaqLtlRs8xMH0FVy/QUDU4UOD6RF0vAIJAzIDgXXd92Ql3Z61SXODXXnQQ5rfvA57MQXdK29tt5NMFoEOaHSJziTiCDiCuWjrO13KuiByhJfhz4wVBE0NpWoIbaOWxpgyWis0EQXAzygNh6dS0tltlDji5tVtzWJc0tDhg0tc0SBAAIyiFkrZYiakYze3DCcJwxiM1Ps+hyCOREf5SSTrIAxMjcpghcL+D1apWdWoMNam5ocXU+UJm7iBtgdKzTtE1xnRrDnY/qTTslkdSptu3WgkuBEAknAyG45g4Egbl1pWaoILi7HMYGDqjDqTQo3WCqBJp1ANpa6OmFGTkLyxwkuzAcW8m6NoGtQOENtkilDKrm99eYyo11MgFjyLvJJkzzDIyroVSE2GcF7PUDS6nReCL1+mHMF3aQ0iDnhuVW7g1Y3kgNNMTgRUM7u/nMbk0LtCYlbgHZyAW1qzZ/EGH/tlQndj/ZaB5acekPKbBiELVO4DVp5NSkc87wOGf3TsVVX0BVaSDdMGJBw6SAFRVIViNC1iQA1pnI36cdN5Wx4EV4B4yhJiWhz3OBImDdYQI1oMwhbB/Y7tQAPGWYzkBVx25EArlT7HludN1lN0Z/S0x7zggyiFc2jgvamd9Sj+phHSHKO7QdcZs/8A0zrQVyFPboaue9pudr5MOw8i8u0TXGJo1P8ASepBCQu1qsr6Zu1GPY6JhzS0xtg8y4oBCEIBCEIBPfsZ/Ztn/U/dekQnv2M/s2z/AKn7r0CV039Yrfmv94qEpum/rFb81/vFQkAhCEDN4N2b+IsdLEAtlp33THshWdi0XxXJcScYunMA4/IVN2MLUeKqtE8l4MYRDh/4rXaTYXhxJg3OkjIDesX+CvJAdrJGAAGBJGEnOFZU9FtqXQ6Gg4vicP7GJ1rJaOtwmTfEEAYG6fnDDctRYtKgRefEiYLdmPtaoqRpasw1gxoa1rQLoAgY3iPLmfKiraGMZJcLzjdwkwTmcNQkY9UqkbUeQ5xILhjl3oDYwE/3VpYrC8E1Xh0S0NacG3cgABlEnHXJmU8RT6U0UWgEFkxg6QA/aDJMzs3KmsOjnNcKhquc+ZaWukjDXk2NWxWtut77xpNFEFpMEiS3ZynZYbtSg1ak/wCJGwyQGHeGHBWUXFt021tO5TDHPdynhrpwEXhgImMYA36ljbVanh3f8iTEiD0Z/JzVibQy8CW3iMAWkxEHDDA57s11q2oPFziwRgcGicOfn1KwcDpSoRGwXiS2807d/wDdcm6YfABazLEC+BO6cuhWNlbTAiCznn2ldKlnpuxcWRtacfJCdD9sumi4gQcxiHAwOYtnoXCvXFTJriTEghkEQBJO3MlSToqkGh8uOzyfPtVTpa2Notu3C3LHW6ReGKCYKraZIDgSJAIbmRkdmW9c6Vtuk99AzMOjI5nEHGOlZulpJ14FpccRAN2d8QPQray1nckODiXRFziuWNQcDsOZHTnDBcVdJseAJLnETDOeARrxJGalWO1Mp4GpjOV6YjZ07OZUtstnFsMETEEtugNGMQDGwj5xiWCi17SajsCRnBJOMa5AE5INRpPTdGCCZwkQDJO3AcyiWSqKgF0u143T5SCB6FmqmjKRM3id8jPZlMr8oaJY498QNZlv9gg0ta1cUZBaNsXp3Tl6FXv0mXmGgQCbxIJMzqLtcb41LnU0W0gAXssR6JBu6+tdBYWUgGsJ/wAx1ndOxIIXCtjq1mZaHMIqU3ii5zQ66aZBdTJBmDIcJn+wGOTGtFhJsdraTgWte39Ml2GraClytAQhCAQhCAT37Gf2bZ/1P3XpEJ79jP7Ns/6n7r0CV039Yrfmv94qEpum/rFb81/vFQkAhCEG27FVoi0vZAIcwGDlLXACRr74poW6iA2SQYM9eGrVnsSW4E17tto4wHksP9QLR6SE8q1kJYJMuIxugQdZwnXAwXPnqwuadnJqfecC9rRMd8TAyOsnYr61UjRpMnBwqEE87SRgNQwHOV3tTWUarnF5YxoDpOMObJJxwGqADrWL0rp3jrS5hvvip9E1t26A0AEk68i7cs5arVWepJkAmcDmBv8AYtK196nd1lsHHAHnSxtHCUMexrSABdD4n+qJx3790q1tfC8UmFrDfgOc0t3gxysCBLRMbVrER+E9oioWti9dvZ4gnIRniDOrBZKvULqnKJjWZyKKNoIfxz5qAPuuvEkmQQA4nE4DPcFNsFRrpipdGMNdh0GTt1wtzpHN9ZrBAcQNxGPWvVDSA1EztH/aVYU7K0TJoAzqknIbBtnoUi0vpMBouONdtMh4aLrWl+E4zm0TAyTRWHSzpAABPlJPklee31QEGWwIN2GAEbJifKvL9HvaYg4OOIII15AHPdn0q/sejhQpXq+InYSZOUbMVLYYs9Gw4lxbxlJ8PbjkS3HNsDPbqUfhHZqYZxZp1XBwv03te0w6IMgvwGMXYhUdn0lyg2mXNaS7ASOYCDAxmVYizuIBqPcdcEl2X82GZUwV1j0bTGIEuAHJODpkwSYgc5Ma0VwackNe57xynbBsZIyGGJGOuMlMtNvpMBYQAMA4gCTqk3cxMdO5Rm0nFpF2q6HOAgjHXtxbGR3Kisi9g41BLgYjGRIG+MThzLoNGCeXeHMGwcNmJlTxSaxoe3jQDIIcYaDt/ETGxflWuKbQXOF933YJgaszs27edBWizhzuS4gZd604ZbNynU2BsMEuqSBEADESAcM9+rLauVCo5zTm2QS2CRA24HOFYaHsjmh1RzgGxi84xtgZyfmVRGtI4qMCaky7EwPTjq6FzsFqioC7DXjq55Uu2mcRBnK9M853qbwc0c2pVaDG8QMRjkSoJOhbS6pWkNaaZaWvAMhwOBOfN0JZWqgWPcw5tcWnnBg+xNSvpHiXCmGMZAmRIdmYmRtkRsPMsJw2oXbW86nw8eXAz/UCkuihQhC0BCEIBPfsZ/Ztn/U/dekQnv2M/s2z/qfuvQJXTf1it+a/3ioSm6b+sVvzX+8VCQCEIQdrHaDTqMqNzY4OHO0yPYvo2wUHFhc7vXAc85+XYvmxP/gdpA1rDZ3FxMMDTvc3kH3VBnuyhYzxDQBHF1L05kg4YJfW+l/DMuEDjn/4hB71uYYDtM4xuTk4StPEvqEAuDJaDlLcp2ZZ70iLRXc57nzekyZxnyFIOQdr1j5xXb+IhuBx/wDXUoyA06seZUehUIMgrobRhECR5J51yagiT84oJBt7pJAY0mSSG4488qfYtJGpyazi4yLhcThqInVI8kjeVTL8Qa6nbwIm8WtGLr0OiTiTrO6OtQrdpOvaibt4U2SblMHATntOr0qms9BxEjBsxMxJOobfJKsKOkeJEsIdUIgkDkNxkXRhJ3xzbVMFtouz3GtdUAvgy1mMtByLxtmTiv3TOmgBxdMnvZcTgZJGA3gFv+lZ46RqSSHHGRIgZ56sFEvpgsq1tDnFzsnAThiCIyjPvZjXgvQtnK75zcTEEFoGBbHWqsOwjUvdLE4Z7NW/yQqNOy1TezBa4nlRjGc5gwTEb1AY8udLzvnPeuzbTdA7wkEl8986dRERqk7zrgKMx04iPIMCkF1ZqswLzcMBhns9qmWi0Gs3W1rdWo4wSdkD0BU1m5UDXGfXzbVYsqZxPKZDY3fewymB0HYpgl6Noio4lwkQQ3ExJxMxjgCtHYNGBhe4gNcwtIzwa0RGJnLGZ9KzFO0OpNa5pm6YcDrc0yebMZ7RmthY9LCL2tl5uOWLZaSNmAw1hY5LGS09pCjUcDdL5BDrxIOBwu7o29CqeHRa/iqrBqLHHCMAC2AMvvFSuFtgaGirSIEuh1PW058kZxs/uqpjzVsdZpBmm5lVvNNxwA2C+CrxKzqEIW0CEIQCe/Yz+zbP+p+69IhPfsZ/Ztn/AFP3XoErpv6xW/Nf7xUJTdN/WK35r/eKhIBCEIBODsQ20OsrqZImnUMDY1wBB6Q7oSfW77D1V38a5gMB1J0jVILYMbQCekoG3pCm11O64TeJadoa7CfbmvnCrRLTBiRgecbjivpipQDr7WkANh7nHHKZJ2nHAYZRzoDhpZbtutLWGRxrnga4fyxA5nZKQUgO0LuLNgHAjPDHXv1tPPmuNNw1z8/O5OHgJwTdTpO+kaZfPenYMM1Qo3wZD8Hbdv8AMP8AcPTmuD2kYHNfRrtAn8begqHV0C4/eZPMVNHz7O3pXWy2RzzDRPNHtKd9fQJH4Cdkf8LpT4Nn/wCsTngcct3zCaE3pOsGtDAAHNbdN2buPfQCcCcJ27slXss7inrU4K7W0T5P/Ffn/SbfwUuj/hNgRr7KQvHEHYU7a/Bdn4KfQFCqcF2/gZ0K7AnajCMwRzqVZeQxziBMQ3nMDy4SY5k0jwQZ4Kj0DqXK18FGwPoqWG4dSaFYKhwGOGXlUuzWaq7vZz1DXzjI4piDgm0RFOllsHthSqGg+Lbda1gnvvLhs2JowDrzeQcTP0jmkxGMCMi3DGM+hWNG2X38Ye9EmBqEANEbTJ6StgzgwIILKZa4yRqJ6PSujeDgBgNY2cTGHsG8qaMK61XmYOeCCDiBF4zInGcANmI6dNwatTqwuFje8u3gYvXS0DAjOHHGdS8aSsDKbKrbrBULeTkJLSHGJw70HpXXRdJgpPc5j6TuKbVAY6WRLpLBEwSBhqOGMKX4eslwotcPuD7hLc8cN+zZzqx4G07loptqNgV5p3S3kumHc0zGH/pUulKE13vYA5l4kFxaL3OCQrWxXmWhlWtUulhY9rA4SSHXogQGiWg6zlnmngr+yBYBRtjg1jWNcxjmtaAGjC6YA2uaT5Vm1puyPVvaRrkZci7/AC8W276PasyrAIQhUCe/Yz+zbP8AqfuvSIT37Gf2bZ/1P3XoErpv6xW/Nf7xUJTdN/WK35r/AHioSAQhCAWm7HNtNK30Y+/NM/1Ax6YWZU3Qtp4q0UamHIqsfjlyXA49CD6SDQWhk8ktL6x6breefSQk32TGsNpbUc25xrMC2ZaWEtAIODhdDd+vYC3tK1gxrbuJe4PdzDED52JZdlKwXaFJ+YZWfT57wBBHmj0qDAUqV57Wv+84AOGM4x5favorg62KUbz8+hfOmi3/AEtMbajfaF9CaFrfRDnKtFpaK0DExzqnpaSvVHNF0gTiNxjOV20ufona5j2hZyxgsa/OZcTuBeetZFhW0sHVCxjmXhmJE+3BWdjt7g4NqtEOyI9G4hY1mh2S6oxzm1HSSb0QSdh5LhO1XPB+tVY27aLk/dLQcOkezeg0b7VywGwRr2hToWX0a88Zn+H2lae8gh2sgKnNvF6NU5r94VWq6zPE5fPzks7o3AFpIvSTEoNPUfAlQaVsFSWxBGW9V2mql+kD/leDzgKp4NWp1Sjek36brpnWIEE+worT1rUGXcJnAc5K5PtN0xElZ51e9gNQEicQ7GRzjLyLpZdHcZXa6+WxDevXvRGno24RiCFMiR7Pn51KuqsLBddym6j/AHGz/lSbG43MdvoQZHhaAQSRADhO9uR9H9l14HcIrNebQtDGh4bxbHxLbocXXTzEuOO0b458L6mDgdbo8ufpS80iy6RBN4GQZgjX/u9CubBc8N9G8RVIZiwyRExHlVHXr8cJcDeDRDsILWwOVvAETuE7VotLViKt1zeMpVMSYF6mTE3XboymM1W1tHOs9S68XmOgggjEHIjf/lOeWxSCHwlEvpVPCUKR8rW8UfTTnyqoW04ZWL/4dmqiDdqVKRO4hrmDHZD+lYtaAhCEAnv2M/s2z/qfuvSIT37Gf2bZ/wBT916BK6b+sVvzX+8VCU3Tf1it+a/3ioSAQhCAQhCD6E0XV/iLHRq5zSafKBBHTgs7w/YatkqyJIZTqtnUWlocR5C9e+xhbOMsFwn/AA3ub5MHD3lc6S0bxoDI/wARlWlhtLXH/eOhKnpG6JH09L+dvtBTz0JV+jbv60ktC0iLRTBEQ72Sf7JuaLtzGsaC5oMdCKvtIVfoz5FQ2CuWS5zHFpvDd3207YU+0WtpEXhBzK90qlK5cvNLd53ysips+i2NLqjA6HxPKJb0GbpXvQ1SpUe5pbDG5dOeO1Tm2OjOFURskK0sYpMwD245y4YoKywSHEjVGfl1q7bbHR3q4ix0vx+lqk0LIxuIfjB1hBltNX61Zt1hIbjrgHVOHzK42nRoFRtQtc0+grXU6TKcw4EnaQotqYx4gkeSME0ZTSEg3IMFryDBiREY5YgrpYbCaTnvAwceUDzQfIVf1LG1zWtvnkzGWtdrVVYeSdesakGF0fZHNqVQ4A43r0GXAzF4nDCPSdyudGNuunMCCFe2KxtAdDrwdnuz61HGiQ2RfMHdl6UEDS+keMc2kxpvOETsEj58itaVMtbBz1rpZbC1mOZXqoEGJ4Yjkk6w5pHk/wCFirXY+WScso9Ec2pavsgViLvKui/BP9Lo8sxCxLy66AdcxvjAj52nctC3p6ZqNYGgYtHfBoJPKgDlAjLGYnLFWV5looXapqGow3g/cTESRjByGG5Y7GJgYQM43gxr8mxazseWQ1H1XxHEtDhDnRJnMAw4YERvUsGo4U6ILtCudN/i3MqNOsG9cfPkJPlScX0dVsbH2StQa6eMDw6cwC0hp34kRrxXzkQpxo/EIQtAT37Gf2bZ/wBT916RCe/Yz+zbP+p+69AldN/WK35r/eKhKbpv6xW/Nf7xUJAIQhAIQhAxuxNpG4y1Uy7Uyo1vlLXkdLfQmBStQdTGZc2o0iNjhdjAbvQlJ2M6923NaZiox7PRe/2J36H0QOXdE3mgtxwlrg4GdSl+HpHcJbNUs2kK0jFjnXJyjIZYZLtozSVV7mBppukm8LpkARj32IkwmZw84LMtLnuL2sqPaIdxcZHNzgP6cd+cLHaH4Pmzgm/SfyuW5jgcsmgbJx1GQk5dGIukdLVg4NYGEjOQYG3CRAzQNPVQBLWZYwHZ9Kg6Rsrr8gjla77fRjl86lzGjqhAbgWxmHNw8s/MKos38JajY5NPHc6TsjlYKXZuEzrt5wbzQfRiqlmhnudMNuAQMd2fTmdQRabG7mEYYjH0+zYoNFZeEb3NLi1gjny6UDhc78DYnaVQU7O+LoBxG6eeZXujomrdyvY6jj6fIqNA7hG4gktaI581HPCHDvSTqVPaKLhDfmf+FFNndOXz5FBc1uE7iDyIkZ3sRviM9y5v046jdZF8QCSTrOJAMYbMdmSqqVFxLZGEjo1yvdWxVnOL7h5RmcNZ2Iq3q8JyIikDImL+OOUcnHV0rxaeFha4g0pDR+OMYn8OU5Kr/h3CpN0gAyCB+HEewLk2zuccjicRH3Ri72e1BZ2jhcWwBSMRJ5eRIn8PMF6pcL8L1x2JugXtUYnLIQs9Xsbi4uDXAk7DH/C5W+xuAgNcMOTIIvXsz0ABBC0npJ1ao9xJAc4mCSYBxA9i52fHn1b9nQuP8K8HFjuaDK0XBqyML2iqw8oFuN4BpiWvBBEkRBbkZVESrQhoJAxw6Tq5iCVstB2YWamaV29UfD6l0wBA5LSYxgEnPN52IbYGmrLqbbtJrCHC8Lz5IEiYGIJuxktJoTRrar7okHviZAJ255mTt1rFo4U9OuYWuFGIF2890TjysAIJ5WGPkSp4X2PirbaGDIVCRzO5Q9Dk/eEvB2pUo0G99TaXOpOPf05jOIkOGqMxqSm7Luj+LtNKpEcZSAP8zDB9BCcVYNCELaBPfsZ/Ztn/AFP3XpEJ79jP7Ns/6n7r0CV039Yrfmv94qEpum/rFb81/vFQkAhCEAhCEFhwet/EWqhWmBTqMcf5QRe9Er60sNoZdhpaWFt4FuJM5GcohfHakWW21KZJp1H0yRBLHOaSNhIOSlmj6D4baXY8BjG03gwXF382TXN18kHo3rKUKLXNNMMDJvENbOoF0mDhMelKvttX8NW/1v61+t0vaBiK9Yav8R+XSkg3D6FFroqhrScv8T/0FZU7FRDYaWxtdfyz3jelm3SlYY8bUn+Z3WvR0tXMfTVcMuW7rQNGvZ6bmkNLY73N8bDq9i919Asp41HQ7WGSY15n+2SVvbq0eGqf6iujuEFqOdeqZzlxPtTAyRQo4YnHKZJXq2VWxdmMZwnomEtRwhtPhn9K/f8AqO0+Gd6OpMG6LGZk5rx/DMxwPV6FhG6ctAJPHVMf8xjoyC/Dpy0eHq/6ndaYGBTsTAMGuMZjGTOGrIDpXay6Ha6fonA3Zab2R2GcsDr2Jbdt7R4et5x/WptHhZbGxdrvwETDSYOckiT5UwbV+hYJAmcN2Gez5heO19wCbxLhHMSZM79Sxh4VWuZ4505ZN6lydwhtJcXGq4k5mG8+xMGvtdFlMgEEiJwwxjWTjI2ZYKo0hVloJDsZg4Z68Tsw6FS1NO13d9Unna0+0Lw7S9YxL8suS2OiEFhYaIc4iHnAziJOBj7uGMdK0WhrGTTc6HCMcYvQNmAz/ssfZ9N12TdeBJBPJYcRiM2qXU4W2t2dUY5/R0hv1MVDJfaZLWF04AARiOeBOe1X9hinAA5WE5TIaRGO5xw3pHdv7TeLuOqSc8cOjJe6vCW1umbRWM58sz0rH5V9DWfTdQMDM2DkkHHLIA5iFjezLYuMsVOvAvU6ok64eDMeUNwSk7dWjP8AiK/nH9a42q31akcZUqPjK+5zo6Sn5u/RGQhC2gT37Gf2bZ/1P3XpEJ79jP7Ns/6n7r0CV039Yrfmv94qEmvb+xTfq1H/AMXF57nRxOUknwij9yPxv1PxUCwQmf3I/G/U/FR3I/G/U/FQLBCZ/cj8b9T8VHcj8b9T8VAsEJn9yPxv1PxUdyPxv1PxUCwQmf3I/G/U/FR3I/G/U/FQLBCZ/cj8b9T8VHcj8b9T8VAsEJn9yPxv1PxUdyPxv1PxUCwQmf3I/G/U/FR3I/G/U/FQLBCZ/cj8b9T8VHcj8b9T8VAsEJn9yPxv1PxUdyPxv1PxUCwQmf3I/G/U/FR3I/G/U/FQLBCZ/cj8b9T8VHcj8b9T8VAsEJn9yPxv1PxUdyPxv1PxUCwQmf3I/G/U/FR3I/G/U/FQLBCZ/cj8b9T8VHcj8b9T8VAsEJn9yPxv1PxUdyPxv1PxUCwT37Gf2bZ/1P3XrL9yPxv1PxUyeCHBj+HslKjxt+7f5VyJl7nZXjtQ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ástupný symbol pro obsah 2"/>
              <p:cNvSpPr txBox="1">
                <a:spLocks/>
              </p:cNvSpPr>
              <p:nvPr/>
            </p:nvSpPr>
            <p:spPr>
              <a:xfrm>
                <a:off x="304206" y="1277144"/>
                <a:ext cx="5923978" cy="5202560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 fontScale="700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cs-CZ" dirty="0" smtClean="0"/>
                  <a:t>Princip superpozice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cs-CZ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accPr>
                            <m:e>
                              <m:r>
                                <a:rPr lang="cs-CZ" b="0" i="1" smtClean="0">
                                  <a:latin typeface="Cambria Math"/>
                                  <a:sym typeface="Wingdings" panose="05000000000000000000" pitchFamily="2" charset="2"/>
                                </a:rPr>
                                <m:t>𝐸</m:t>
                              </m:r>
                            </m:e>
                          </m:acc>
                        </m:e>
                        <m:sub>
                          <m:r>
                            <a:rPr lang="cs-CZ" b="0" i="1" smtClean="0">
                              <a:latin typeface="Cambria Math"/>
                              <a:sym typeface="Wingdings" panose="05000000000000000000" pitchFamily="2" charset="2"/>
                            </a:rPr>
                            <m:t>𝑐𝑒𝑙𝑘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  <a:sym typeface="Wingdings" panose="05000000000000000000" pitchFamily="2" charset="2"/>
                        </a:rPr>
                        <m:t>=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cs-CZ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accPr>
                            <m:e>
                              <m:r>
                                <a:rPr lang="cs-CZ" i="1">
                                  <a:latin typeface="Cambria Math"/>
                                  <a:sym typeface="Wingdings" panose="05000000000000000000" pitchFamily="2" charset="2"/>
                                </a:rPr>
                                <m:t>𝐸</m:t>
                              </m:r>
                            </m:e>
                          </m:acc>
                        </m:e>
                        <m:sub>
                          <m:r>
                            <a:rPr lang="cs-CZ" b="0" i="1" smtClean="0">
                              <a:latin typeface="Cambria Math"/>
                              <a:sym typeface="Wingdings" panose="05000000000000000000" pitchFamily="2" charset="2"/>
                            </a:rPr>
                            <m:t>1</m:t>
                          </m:r>
                        </m:sub>
                      </m:sSub>
                      <m:r>
                        <a:rPr lang="cs-CZ" b="0" i="0" smtClean="0">
                          <a:latin typeface="Cambria Math"/>
                          <a:sym typeface="Wingdings" panose="05000000000000000000" pitchFamily="2" charset="2"/>
                        </a:rPr>
                        <m:t>+</m:t>
                      </m:r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cs-CZ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accPr>
                            <m:e>
                              <m:r>
                                <a:rPr lang="cs-CZ" i="1">
                                  <a:latin typeface="Cambria Math"/>
                                  <a:sym typeface="Wingdings" panose="05000000000000000000" pitchFamily="2" charset="2"/>
                                </a:rPr>
                                <m:t>𝐸</m:t>
                              </m:r>
                            </m:e>
                          </m:acc>
                        </m:e>
                        <m:sub>
                          <m:r>
                            <a:rPr lang="cs-CZ" b="0" i="1" smtClean="0">
                              <a:latin typeface="Cambria Math"/>
                              <a:sym typeface="Wingdings" panose="05000000000000000000" pitchFamily="2" charset="2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cs-CZ" dirty="0" smtClean="0">
                  <a:sym typeface="Wingdings" panose="05000000000000000000" pitchFamily="2" charset="2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𝑐𝑜𝑠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/>
                            </a:rPr>
                            <m:t>𝜔</m:t>
                          </m:r>
                          <m:r>
                            <a:rPr lang="cs-CZ" i="1">
                              <a:latin typeface="Cambria Math"/>
                            </a:rPr>
                            <m:t>𝑡</m:t>
                          </m:r>
                          <m:r>
                            <a:rPr lang="cs-CZ" i="1">
                              <a:latin typeface="Cambria Math"/>
                            </a:rPr>
                            <m:t>−</m:t>
                          </m:r>
                          <m:r>
                            <a:rPr lang="cs-CZ" i="1">
                              <a:latin typeface="Cambria Math"/>
                            </a:rPr>
                            <m:t>𝑘𝑥</m:t>
                          </m:r>
                          <m:r>
                            <a:rPr lang="cs-CZ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cs-CZ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𝑐𝑜𝑠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/>
                            </a:rPr>
                            <m:t>𝜔</m:t>
                          </m:r>
                          <m:r>
                            <a:rPr lang="cs-CZ" i="1">
                              <a:latin typeface="Cambria Math"/>
                            </a:rPr>
                            <m:t>𝑡</m:t>
                          </m:r>
                          <m:r>
                            <a:rPr lang="cs-CZ" i="1">
                              <a:latin typeface="Cambria Math"/>
                            </a:rPr>
                            <m:t>−</m:t>
                          </m:r>
                          <m:r>
                            <a:rPr lang="cs-CZ" i="1">
                              <a:latin typeface="Cambria Math"/>
                            </a:rPr>
                            <m:t>𝑘𝑥</m:t>
                          </m:r>
                          <m:r>
                            <a:rPr lang="cs-CZ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cs-CZ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cs-CZ" u="sng" dirty="0" smtClean="0"/>
                  <a:t>Konstruktivní interference: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cs-CZ" dirty="0" smtClean="0"/>
                  <a:t>Fázový rozdíl: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cs-CZ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cs-CZ" b="0" i="1" smtClean="0">
                        <a:latin typeface="Cambria Math"/>
                      </a:rPr>
                      <m:t>=0, 2</m:t>
                    </m:r>
                    <m:r>
                      <a:rPr lang="cs-CZ" b="0" i="1" smtClean="0">
                        <a:latin typeface="Cambria Math"/>
                      </a:rPr>
                      <m:t>𝜋</m:t>
                    </m:r>
                    <m:r>
                      <a:rPr lang="cs-CZ" b="0" i="1" smtClean="0">
                        <a:latin typeface="Cambria Math"/>
                      </a:rPr>
                      <m:t>, 4</m:t>
                    </m:r>
                    <m:r>
                      <a:rPr lang="cs-CZ" b="0" i="1" smtClean="0">
                        <a:latin typeface="Cambria Math"/>
                      </a:rPr>
                      <m:t>𝜋</m:t>
                    </m:r>
                    <m:r>
                      <a:rPr lang="cs-CZ" b="0" i="1" smtClean="0">
                        <a:latin typeface="Cambria Math"/>
                      </a:rPr>
                      <m:t>=2</m:t>
                    </m:r>
                    <m:r>
                      <a:rPr lang="cs-CZ" b="0" i="1" smtClean="0">
                        <a:latin typeface="Cambria Math"/>
                      </a:rPr>
                      <m:t>𝑘</m:t>
                    </m:r>
                    <m:r>
                      <a:rPr lang="cs-CZ" b="0" i="1" smtClean="0">
                        <a:latin typeface="Cambria Math"/>
                      </a:rPr>
                      <m:t>𝜋</m:t>
                    </m:r>
                  </m:oMath>
                </a14:m>
                <a:r>
                  <a:rPr lang="cs-CZ" b="0" dirty="0" smtClean="0"/>
                  <a:t>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cs-CZ" dirty="0" smtClean="0"/>
                  <a:t>Dráhový rozdíl: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0, </m:t>
                    </m:r>
                    <m:r>
                      <a:rPr lang="cs-CZ" b="0" i="1" smtClean="0">
                        <a:latin typeface="Cambria Math"/>
                      </a:rPr>
                      <m:t>𝜆</m:t>
                    </m:r>
                    <m:r>
                      <a:rPr lang="cs-CZ" b="0" i="1" smtClean="0">
                        <a:latin typeface="Cambria Math"/>
                      </a:rPr>
                      <m:t>,2</m:t>
                    </m:r>
                    <m:r>
                      <a:rPr lang="cs-CZ" b="0" i="1" smtClean="0">
                        <a:latin typeface="Cambria Math"/>
                      </a:rPr>
                      <m:t>𝜆</m:t>
                    </m:r>
                    <m:r>
                      <a:rPr lang="cs-CZ" b="0" i="1" smtClean="0">
                        <a:latin typeface="Cambria Math"/>
                      </a:rPr>
                      <m:t>=</m:t>
                    </m:r>
                    <m:r>
                      <a:rPr lang="cs-CZ" b="0" i="1" smtClean="0">
                        <a:latin typeface="Cambria Math"/>
                      </a:rPr>
                      <m:t>𝑘</m:t>
                    </m:r>
                    <m:r>
                      <a:rPr lang="cs-CZ" b="0" i="1" smtClean="0">
                        <a:latin typeface="Cambria Math"/>
                      </a:rPr>
                      <m:t>𝜆</m:t>
                    </m:r>
                  </m:oMath>
                </a14:m>
                <a:endParaRPr lang="cs-CZ" b="0" dirty="0" smtClean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cs-CZ" u="sng" dirty="0" smtClean="0">
                    <a:sym typeface="Wingdings" panose="05000000000000000000" pitchFamily="2" charset="2"/>
                  </a:rPr>
                  <a:t>Destruktivní interference: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cs-CZ" dirty="0"/>
                  <a:t>Fázový rozdíl: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=</m:t>
                    </m:r>
                    <m:r>
                      <a:rPr lang="cs-CZ" i="1">
                        <a:latin typeface="Cambria Math"/>
                      </a:rPr>
                      <m:t>𝜋</m:t>
                    </m:r>
                    <m:r>
                      <a:rPr lang="cs-CZ" i="1">
                        <a:latin typeface="Cambria Math"/>
                      </a:rPr>
                      <m:t>, 3</m:t>
                    </m:r>
                    <m:r>
                      <a:rPr lang="cs-CZ" i="1">
                        <a:latin typeface="Cambria Math"/>
                      </a:rPr>
                      <m:t>𝜋</m:t>
                    </m:r>
                    <m:r>
                      <a:rPr lang="cs-CZ" b="0" i="1" smtClean="0">
                        <a:latin typeface="Cambria Math"/>
                      </a:rPr>
                      <m:t>,5</m:t>
                    </m:r>
                    <m:r>
                      <a:rPr lang="cs-CZ" b="0" i="1" smtClean="0">
                        <a:latin typeface="Cambria Math"/>
                      </a:rPr>
                      <m:t>𝜋</m:t>
                    </m:r>
                    <m:r>
                      <a:rPr lang="cs-CZ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/>
                          </a:rPr>
                          <m:t>2</m:t>
                        </m:r>
                        <m:r>
                          <a:rPr lang="cs-CZ" b="0" i="1" smtClean="0">
                            <a:latin typeface="Cambria Math"/>
                          </a:rPr>
                          <m:t>𝑘</m:t>
                        </m:r>
                        <m:r>
                          <a:rPr lang="cs-CZ" b="0" i="1" smtClean="0">
                            <a:latin typeface="Cambria Math"/>
                          </a:rPr>
                          <m:t>+1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𝜋</m:t>
                    </m:r>
                  </m:oMath>
                </a14:m>
                <a:r>
                  <a:rPr lang="cs-CZ" dirty="0"/>
                  <a:t> </a:t>
                </a:r>
                <a:endParaRPr lang="cs-CZ" dirty="0" smtClean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cs-CZ" dirty="0" smtClean="0"/>
                  <a:t>Dráhový </a:t>
                </a:r>
                <a:r>
                  <a:rPr lang="cs-CZ" dirty="0"/>
                  <a:t>rozdíl</a:t>
                </a:r>
                <a:r>
                  <a:rPr lang="cs-CZ" dirty="0" smtClean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/>
                          </a:rPr>
                          <m:t>𝜆</m:t>
                        </m:r>
                      </m:num>
                      <m:den>
                        <m:r>
                          <a:rPr lang="cs-CZ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cs-CZ" b="0" i="1" smtClean="0">
                        <a:latin typeface="Cambria Math"/>
                      </a:rPr>
                      <m:t>,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/>
                          </a:rPr>
                          <m:t>3</m:t>
                        </m:r>
                        <m:r>
                          <a:rPr lang="cs-CZ" i="1">
                            <a:latin typeface="Cambria Math"/>
                          </a:rPr>
                          <m:t>𝜆</m:t>
                        </m:r>
                      </m:num>
                      <m:den>
                        <m:r>
                          <a:rPr lang="cs-CZ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cs-CZ" b="0" i="1" smtClean="0">
                        <a:latin typeface="Cambria Math"/>
                      </a:rPr>
                      <m:t>,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/>
                          </a:rPr>
                          <m:t>5</m:t>
                        </m:r>
                        <m:r>
                          <a:rPr lang="cs-CZ" i="1">
                            <a:latin typeface="Cambria Math"/>
                          </a:rPr>
                          <m:t>𝜆</m:t>
                        </m:r>
                      </m:num>
                      <m:den>
                        <m:r>
                          <a:rPr lang="cs-CZ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cs-CZ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2</m:t>
                        </m:r>
                        <m:r>
                          <a:rPr lang="cs-CZ" i="1">
                            <a:latin typeface="Cambria Math"/>
                          </a:rPr>
                          <m:t>𝑘</m:t>
                        </m:r>
                        <m:r>
                          <a:rPr lang="cs-CZ" i="1">
                            <a:latin typeface="Cambria Math"/>
                          </a:rPr>
                          <m:t>+1</m:t>
                        </m:r>
                      </m:e>
                    </m:d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/>
                          </a:rPr>
                          <m:t>𝜆</m:t>
                        </m:r>
                      </m:num>
                      <m:den>
                        <m:r>
                          <a:rPr lang="cs-CZ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cs-CZ" dirty="0" smtClean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endParaRPr lang="cs-CZ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endParaRPr lang="cs-CZ" dirty="0" smtClean="0">
                  <a:sym typeface="Wingdings" panose="05000000000000000000" pitchFamily="2" charset="2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endParaRPr lang="cs-CZ" dirty="0" smtClean="0">
                  <a:sym typeface="Wingdings" panose="05000000000000000000" pitchFamily="2" charset="2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endParaRPr lang="cs-CZ" dirty="0" smtClean="0">
                  <a:sym typeface="Wingdings" panose="05000000000000000000" pitchFamily="2" charset="2"/>
                </a:endParaRP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endParaRPr lang="cs-CZ" dirty="0" smtClean="0"/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endParaRPr lang="cs-CZ" dirty="0" smtClean="0"/>
              </a:p>
            </p:txBody>
          </p:sp>
        </mc:Choice>
        <mc:Fallback xmlns="">
          <p:sp>
            <p:nvSpPr>
              <p:cNvPr id="8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206" y="1277144"/>
                <a:ext cx="5923978" cy="5202560"/>
              </a:xfrm>
              <a:prstGeom prst="rect">
                <a:avLst/>
              </a:prstGeom>
              <a:blipFill rotWithShape="1">
                <a:blip r:embed="rId3"/>
                <a:stretch>
                  <a:fillRect l="-1337" t="-70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File:Interference of sine wav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856" y="980728"/>
            <a:ext cx="2868632" cy="549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78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5967" y="-1178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Interference při odrazu na tenké vrstvě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1806" y="1124744"/>
            <a:ext cx="8901320" cy="3744416"/>
          </a:xfrm>
          <a:ln>
            <a:noFill/>
          </a:ln>
        </p:spPr>
        <p:txBody>
          <a:bodyPr>
            <a:normAutofit/>
          </a:bodyPr>
          <a:lstStyle/>
          <a:p>
            <a:pPr marL="457200" lvl="1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cs-CZ" dirty="0" smtClean="0">
              <a:sym typeface="Wingdings" panose="05000000000000000000" pitchFamily="2" charset="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cs-CZ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cs-CZ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cs-CZ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cs-CZ" dirty="0" smtClean="0"/>
          </a:p>
        </p:txBody>
      </p:sp>
      <p:sp>
        <p:nvSpPr>
          <p:cNvPr id="4" name="AutoShape 4" descr="data:image/jpeg;base64,/9j/4AAQSkZJRgABAQAAAQABAAD/2wCEAAkGBxQTEhUUExQTFBUXFxoXFRgXGRccFhgYHB0cGhgbGRgYHCggHCAlHxgdIjEhJSksLi4wFx8zODMsNygtLi4BCgoKDg0OGBAQFywcHBwsLCwsLCwsLCwsLCwsLCwsLCwsLCwsLCwsLCwsLCwsLCwsLCwsLCwsLCwsLCwsLCwsLP/AABEIAL0BCwMBIgACEQEDEQH/xAAcAAACAwEBAQEAAAAAAAAAAAAABwQFBgMCCAH/xABMEAABAwEEBAYOCAQFBAMAAAABAAIRAwQSITEFQVFhBhMicZHRBxUXMlNkgZOho7Gy4/AjNDVCUnODsxRygsEzYpLC4RbS4vEkY6L/xAAXAQEBAQEAAAAAAAAAAAAAAAAAAQID/8QAHBEBAQEAAwEBAQAAAAAAAAAAAAERAiFBMRJR/9oADAMBAAIRAxEAPwBTaY0rXForAVqwAqvAF934jvUPtvX8PW84/rRpv6xW/Nf7xUJBN7b1/D1vOP60dt6/h63nH9ahIQTe29fw9bzj+tHbev4et5x/WoSEE3tvX8PW84/rR23r+Hrecf1qEhBN7b1/D1vOP60dt6/h63nH9ahIQTe29fw9bzj+tHbev4et5x/WoSEE3tvX8PW84/rR23r+Hrecf1qEhBN7b1/D1vOP60dt6/h63nH9ahIQTe29fw9bzj+tHbev4et5x/WoSEE3tvX8PW84/rR23r+Hrecf1qEhBN7b1/D1vOP60dt6/h63nH9ahIQTe29fw9bzj+tHbev4et5x/WoSEE3tvX8PW84/rR23r+Hrecf1qEhBN7b1/D1vOP60dt6/h63nH9ahIQTe29fw9bzj+tHbev4et5x/WoSEE3tvX8PW84/rR23r+Hrecf1qEhBN7b1/D1vOP607uxxaHu0dQc57nE8ZJLiT/iP1lIRPfsZ/Ztn/AFP3XoErpv6xW/Nf7xUJTdN/WK35r/eKhIBXPBCP4umCAZD4kAibjowOCpld8CmzbaH8x904eXLyqX4NhW0XMhouYkm7heB1EAZbpK51NFMMF9MEwQSWgndiRsPoWm0pWZTZeIDTMNlwE7pOtQqdfjBIF6ImIdz5Ll210zNv0XTLGtFNjYOYY29lBBMScpkrrpng82pY3V2UmscPpG3REgEsqNgDUWXhz4QCtBatGicHBwmCR/calM0fUJcaB5LWguY6RycWyCNc57M9q1LUJRCm6ZsvFV6jIiHmI/CcW+ghQl0QIQhAIQhAIQhAIQhAIQhAIQhAIQhAIQhAIQhAIQhAIQhAJ79jP7Ns/wCp+69IhPfsZ/Ztn/U/degSum/rFb81/vFQlN039Yrfmv8AeKhIBWPB20cXaqLtlRs8xMH0FVy/QUDU4UOD6RF0vAIJAzIDgXXd92Ql3Z61SXODXXnQQ5rfvA57MQXdK29tt5NMFoEOaHSJziTiCDiCuWjrO13KuiByhJfhz4wVBE0NpWoIbaOWxpgyWis0EQXAzygNh6dS0tltlDji5tVtzWJc0tDhg0tc0SBAAIyiFkrZYiakYze3DCcJwxiM1Ps+hyCOREf5SSTrIAxMjcpghcL+D1apWdWoMNam5ocXU+UJm7iBtgdKzTtE1xnRrDnY/qTTslkdSptu3WgkuBEAknAyG45g4Egbl1pWaoILi7HMYGDqjDqTQo3WCqBJp1ANpa6OmFGTkLyxwkuzAcW8m6NoGtQOENtkilDKrm99eYyo11MgFjyLvJJkzzDIyroVSE2GcF7PUDS6nReCL1+mHMF3aQ0iDnhuVW7g1Y3kgNNMTgRUM7u/nMbk0LtCYlbgHZyAW1qzZ/EGH/tlQndj/ZaB5acekPKbBiELVO4DVp5NSkc87wOGf3TsVVX0BVaSDdMGJBw6SAFRVIViNC1iQA1pnI36cdN5Wx4EV4B4yhJiWhz3OBImDdYQI1oMwhbB/Y7tQAPGWYzkBVx25EArlT7HludN1lN0Z/S0x7zggyiFc2jgvamd9Sj+phHSHKO7QdcZs/8A0zrQVyFPboaue9pudr5MOw8i8u0TXGJo1P8ASepBCQu1qsr6Zu1GPY6JhzS0xtg8y4oBCEIBCEIBPfsZ/Ztn/U/dekQnv2M/s2z/AKn7r0CV039Yrfmv94qEpum/rFb81/vFQkAhCEDN4N2b+IsdLEAtlp33THshWdi0XxXJcScYunMA4/IVN2MLUeKqtE8l4MYRDh/4rXaTYXhxJg3OkjIDesX+CvJAdrJGAAGBJGEnOFZU9FtqXQ6Gg4vicP7GJ1rJaOtwmTfEEAYG6fnDDctRYtKgRefEiYLdmPtaoqRpasw1gxoa1rQLoAgY3iPLmfKiraGMZJcLzjdwkwTmcNQkY9UqkbUeQ5xILhjl3oDYwE/3VpYrC8E1Xh0S0NacG3cgABlEnHXJmU8RT6U0UWgEFkxg6QA/aDJMzs3KmsOjnNcKhquc+ZaWukjDXk2NWxWtut77xpNFEFpMEiS3ZynZYbtSg1ak/wCJGwyQGHeGHBWUXFt021tO5TDHPdynhrpwEXhgImMYA36ljbVanh3f8iTEiD0Z/JzVibQy8CW3iMAWkxEHDDA57s11q2oPFziwRgcGicOfn1KwcDpSoRGwXiS2807d/wDdcm6YfABazLEC+BO6cuhWNlbTAiCznn2ldKlnpuxcWRtacfJCdD9sumi4gQcxiHAwOYtnoXCvXFTJriTEghkEQBJO3MlSToqkGh8uOzyfPtVTpa2Notu3C3LHW6ReGKCYKraZIDgSJAIbmRkdmW9c6Vtuk99AzMOjI5nEHGOlZulpJ14FpccRAN2d8QPQray1nckODiXRFziuWNQcDsOZHTnDBcVdJseAJLnETDOeARrxJGalWO1Mp4GpjOV6YjZ07OZUtstnFsMETEEtugNGMQDGwj5xiWCi17SajsCRnBJOMa5AE5INRpPTdGCCZwkQDJO3AcyiWSqKgF0u143T5SCB6FmqmjKRM3id8jPZlMr8oaJY498QNZlv9gg0ta1cUZBaNsXp3Tl6FXv0mXmGgQCbxIJMzqLtcb41LnU0W0gAXssR6JBu6+tdBYWUgGsJ/wAx1ndOxIIXCtjq1mZaHMIqU3ii5zQ66aZBdTJBmDIcJn+wGOTGtFhJsdraTgWte39Ml2GraClytAQhCAQhCAT37Gf2bZ/1P3XpEJ79jP7Ns/6n7r0CV039Yrfmv94qEpum/rFb81/vFQkAhCEG27FVoi0vZAIcwGDlLXACRr74poW6iA2SQYM9eGrVnsSW4E17tto4wHksP9QLR6SE8q1kJYJMuIxugQdZwnXAwXPnqwuadnJqfecC9rRMd8TAyOsnYr61UjRpMnBwqEE87SRgNQwHOV3tTWUarnF5YxoDpOMObJJxwGqADrWL0rp3jrS5hvvip9E1t26A0AEk68i7cs5arVWepJkAmcDmBv8AYtK196nd1lsHHAHnSxtHCUMexrSABdD4n+qJx3790q1tfC8UmFrDfgOc0t3gxysCBLRMbVrER+E9oioWti9dvZ4gnIRniDOrBZKvULqnKJjWZyKKNoIfxz5qAPuuvEkmQQA4nE4DPcFNsFRrpipdGMNdh0GTt1wtzpHN9ZrBAcQNxGPWvVDSA1EztH/aVYU7K0TJoAzqknIbBtnoUi0vpMBouONdtMh4aLrWl+E4zm0TAyTRWHSzpAABPlJPklee31QEGWwIN2GAEbJifKvL9HvaYg4OOIII15AHPdn0q/sejhQpXq+InYSZOUbMVLYYs9Gw4lxbxlJ8PbjkS3HNsDPbqUfhHZqYZxZp1XBwv03te0w6IMgvwGMXYhUdn0lyg2mXNaS7ASOYCDAxmVYizuIBqPcdcEl2X82GZUwV1j0bTGIEuAHJODpkwSYgc5Ma0VwackNe57xynbBsZIyGGJGOuMlMtNvpMBYQAMA4gCTqk3cxMdO5Rm0nFpF2q6HOAgjHXtxbGR3Kisi9g41BLgYjGRIG+MThzLoNGCeXeHMGwcNmJlTxSaxoe3jQDIIcYaDt/ETGxflWuKbQXOF933YJgaszs27edBWizhzuS4gZd604ZbNynU2BsMEuqSBEADESAcM9+rLauVCo5zTm2QS2CRA24HOFYaHsjmh1RzgGxi84xtgZyfmVRGtI4qMCaky7EwPTjq6FzsFqioC7DXjq55Uu2mcRBnK9M853qbwc0c2pVaDG8QMRjkSoJOhbS6pWkNaaZaWvAMhwOBOfN0JZWqgWPcw5tcWnnBg+xNSvpHiXCmGMZAmRIdmYmRtkRsPMsJw2oXbW86nw8eXAz/UCkuihQhC0BCEIBPfsZ/Ztn/U/dekQnv2M/s2z/qfuvQJXTf1it+a/3ioSm6b+sVvzX+8VCQCEIQdrHaDTqMqNzY4OHO0yPYvo2wUHFhc7vXAc85+XYvmxP/gdpA1rDZ3FxMMDTvc3kH3VBnuyhYzxDQBHF1L05kg4YJfW+l/DMuEDjn/4hB71uYYDtM4xuTk4StPEvqEAuDJaDlLcp2ZZ70iLRXc57nzekyZxnyFIOQdr1j5xXb+IhuBx/wDXUoyA06seZUehUIMgrobRhECR5J51yagiT84oJBt7pJAY0mSSG4488qfYtJGpyazi4yLhcThqInVI8kjeVTL8Qa6nbwIm8WtGLr0OiTiTrO6OtQrdpOvaibt4U2SblMHATntOr0qms9BxEjBsxMxJOobfJKsKOkeJEsIdUIgkDkNxkXRhJ3xzbVMFtouz3GtdUAvgy1mMtByLxtmTiv3TOmgBxdMnvZcTgZJGA3gFv+lZ46RqSSHHGRIgZ56sFEvpgsq1tDnFzsnAThiCIyjPvZjXgvQtnK75zcTEEFoGBbHWqsOwjUvdLE4Z7NW/yQqNOy1TezBa4nlRjGc5gwTEb1AY8udLzvnPeuzbTdA7wkEl8986dRERqk7zrgKMx04iPIMCkF1ZqswLzcMBhns9qmWi0Gs3W1rdWo4wSdkD0BU1m5UDXGfXzbVYsqZxPKZDY3fewymB0HYpgl6Noio4lwkQQ3ExJxMxjgCtHYNGBhe4gNcwtIzwa0RGJnLGZ9KzFO0OpNa5pm6YcDrc0yebMZ7RmthY9LCL2tl5uOWLZaSNmAw1hY5LGS09pCjUcDdL5BDrxIOBwu7o29CqeHRa/iqrBqLHHCMAC2AMvvFSuFtgaGirSIEuh1PW058kZxs/uqpjzVsdZpBmm5lVvNNxwA2C+CrxKzqEIW0CEIQCe/Yz+zbP+p+69IhPfsZ/Ztn/AFP3XoErpv6xW/Nf7xUJTdN/WK35r/eKhIBCEIBODsQ20OsrqZImnUMDY1wBB6Q7oSfW77D1V38a5gMB1J0jVILYMbQCekoG3pCm11O64TeJadoa7CfbmvnCrRLTBiRgecbjivpipQDr7WkANh7nHHKZJ2nHAYZRzoDhpZbtutLWGRxrnga4fyxA5nZKQUgO0LuLNgHAjPDHXv1tPPmuNNw1z8/O5OHgJwTdTpO+kaZfPenYMM1Qo3wZD8Hbdv8AMP8AcPTmuD2kYHNfRrtAn8begqHV0C4/eZPMVNHz7O3pXWy2RzzDRPNHtKd9fQJH4Cdkf8LpT4Nn/wCsTngcct3zCaE3pOsGtDAAHNbdN2buPfQCcCcJ27slXss7inrU4K7W0T5P/Ffn/SbfwUuj/hNgRr7KQvHEHYU7a/Bdn4KfQFCqcF2/gZ0K7AnajCMwRzqVZeQxziBMQ3nMDy4SY5k0jwQZ4Kj0DqXK18FGwPoqWG4dSaFYKhwGOGXlUuzWaq7vZz1DXzjI4piDgm0RFOllsHthSqGg+Lbda1gnvvLhs2JowDrzeQcTP0jmkxGMCMi3DGM+hWNG2X38Ye9EmBqEANEbTJ6StgzgwIILKZa4yRqJ6PSujeDgBgNY2cTGHsG8qaMK61XmYOeCCDiBF4zInGcANmI6dNwatTqwuFje8u3gYvXS0DAjOHHGdS8aSsDKbKrbrBULeTkJLSHGJw70HpXXRdJgpPc5j6TuKbVAY6WRLpLBEwSBhqOGMKX4eslwotcPuD7hLc8cN+zZzqx4G07loptqNgV5p3S3kumHc0zGH/pUulKE13vYA5l4kFxaL3OCQrWxXmWhlWtUulhY9rA4SSHXogQGiWg6zlnmngr+yBYBRtjg1jWNcxjmtaAGjC6YA2uaT5Vm1puyPVvaRrkZci7/AC8W276PasyrAIQhUCe/Yz+zbP8AqfuvSIT37Gf2bZ/1P3XoErpv6xW/Nf7xUJTdN/WK35r/AHioSAQhCAWm7HNtNK30Y+/NM/1Ax6YWZU3Qtp4q0UamHIqsfjlyXA49CD6SDQWhk8ktL6x6breefSQk32TGsNpbUc25xrMC2ZaWEtAIODhdDd+vYC3tK1gxrbuJe4PdzDED52JZdlKwXaFJ+YZWfT57wBBHmj0qDAUqV57Wv+84AOGM4x5favorg62KUbz8+hfOmi3/AEtMbajfaF9CaFrfRDnKtFpaK0DExzqnpaSvVHNF0gTiNxjOV20ufona5j2hZyxgsa/OZcTuBeetZFhW0sHVCxjmXhmJE+3BWdjt7g4NqtEOyI9G4hY1mh2S6oxzm1HSSb0QSdh5LhO1XPB+tVY27aLk/dLQcOkezeg0b7VywGwRr2hToWX0a88Zn+H2lae8gh2sgKnNvF6NU5r94VWq6zPE5fPzks7o3AFpIvSTEoNPUfAlQaVsFSWxBGW9V2mql+kD/leDzgKp4NWp1Sjek36brpnWIEE+worT1rUGXcJnAc5K5PtN0xElZ51e9gNQEicQ7GRzjLyLpZdHcZXa6+WxDevXvRGno24RiCFMiR7Pn51KuqsLBddym6j/AHGz/lSbG43MdvoQZHhaAQSRADhO9uR9H9l14HcIrNebQtDGh4bxbHxLbocXXTzEuOO0b458L6mDgdbo8ufpS80iy6RBN4GQZgjX/u9CubBc8N9G8RVIZiwyRExHlVHXr8cJcDeDRDsILWwOVvAETuE7VotLViKt1zeMpVMSYF6mTE3XboymM1W1tHOs9S68XmOgggjEHIjf/lOeWxSCHwlEvpVPCUKR8rW8UfTTnyqoW04ZWL/4dmqiDdqVKRO4hrmDHZD+lYtaAhCEAnv2M/s2z/qfuvSIT37Gf2bZ/wBT916BK6b+sVvzX+8VCU3Tf1it+a/3ioSAQhCAQhCD6E0XV/iLHRq5zSafKBBHTgs7w/YatkqyJIZTqtnUWlocR5C9e+xhbOMsFwn/AA3ub5MHD3lc6S0bxoDI/wARlWlhtLXH/eOhKnpG6JH09L+dvtBTz0JV+jbv60ktC0iLRTBEQ72Sf7JuaLtzGsaC5oMdCKvtIVfoz5FQ2CuWS5zHFpvDd3207YU+0WtpEXhBzK90qlK5cvNLd53ysips+i2NLqjA6HxPKJb0GbpXvQ1SpUe5pbDG5dOeO1Tm2OjOFURskK0sYpMwD245y4YoKywSHEjVGfl1q7bbHR3q4ix0vx+lqk0LIxuIfjB1hBltNX61Zt1hIbjrgHVOHzK42nRoFRtQtc0+grXU6TKcw4EnaQotqYx4gkeSME0ZTSEg3IMFryDBiREY5YgrpYbCaTnvAwceUDzQfIVf1LG1zWtvnkzGWtdrVVYeSdesakGF0fZHNqVQ4A43r0GXAzF4nDCPSdyudGNuunMCCFe2KxtAdDrwdnuz61HGiQ2RfMHdl6UEDS+keMc2kxpvOETsEj58itaVMtbBz1rpZbC1mOZXqoEGJ4Yjkk6w5pHk/wCFirXY+WScso9Ec2pavsgViLvKui/BP9Lo8sxCxLy66AdcxvjAj52nctC3p6ZqNYGgYtHfBoJPKgDlAjLGYnLFWV5looXapqGow3g/cTESRjByGG5Y7GJgYQM43gxr8mxazseWQ1H1XxHEtDhDnRJnMAw4YERvUsGo4U6ILtCudN/i3MqNOsG9cfPkJPlScX0dVsbH2StQa6eMDw6cwC0hp34kRrxXzkQpxo/EIQtAT37Gf2bZ/wBT916RCe/Yz+zbP+p+69AldN/WK35r/eKhKbpv6xW/Nf7xUJAIQhAIQhAxuxNpG4y1Uy7Uyo1vlLXkdLfQmBStQdTGZc2o0iNjhdjAbvQlJ2M6923NaZiox7PRe/2J36H0QOXdE3mgtxwlrg4GdSl+HpHcJbNUs2kK0jFjnXJyjIZYZLtozSVV7mBppukm8LpkARj32IkwmZw84LMtLnuL2sqPaIdxcZHNzgP6cd+cLHaH4Pmzgm/SfyuW5jgcsmgbJx1GQk5dGIukdLVg4NYGEjOQYG3CRAzQNPVQBLWZYwHZ9Kg6Rsrr8gjla77fRjl86lzGjqhAbgWxmHNw8s/MKos38JajY5NPHc6TsjlYKXZuEzrt5wbzQfRiqlmhnudMNuAQMd2fTmdQRabG7mEYYjH0+zYoNFZeEb3NLi1gjny6UDhc78DYnaVQU7O+LoBxG6eeZXujomrdyvY6jj6fIqNA7hG4gktaI581HPCHDvSTqVPaKLhDfmf+FFNndOXz5FBc1uE7iDyIkZ3sRviM9y5v046jdZF8QCSTrOJAMYbMdmSqqVFxLZGEjo1yvdWxVnOL7h5RmcNZ2Iq3q8JyIikDImL+OOUcnHV0rxaeFha4g0pDR+OMYn8OU5Kr/h3CpN0gAyCB+HEewLk2zuccjicRH3Ri72e1BZ2jhcWwBSMRJ5eRIn8PMF6pcL8L1x2JugXtUYnLIQs9Xsbi4uDXAk7DH/C5W+xuAgNcMOTIIvXsz0ABBC0npJ1ao9xJAc4mCSYBxA9i52fHn1b9nQuP8K8HFjuaDK0XBqyML2iqw8oFuN4BpiWvBBEkRBbkZVESrQhoJAxw6Tq5iCVstB2YWamaV29UfD6l0wBA5LSYxgEnPN52IbYGmrLqbbtJrCHC8Lz5IEiYGIJuxktJoTRrar7okHviZAJ255mTt1rFo4U9OuYWuFGIF2890TjysAIJ5WGPkSp4X2PirbaGDIVCRzO5Q9Dk/eEvB2pUo0G99TaXOpOPf05jOIkOGqMxqSm7Luj+LtNKpEcZSAP8zDB9BCcVYNCELaBPfsZ/Ztn/AFP3XpEJ79jP7Ns/6n7r0CV039Yrfmv94qEpum/rFb81/vFQkAhCEAhCEFhwet/EWqhWmBTqMcf5QRe9Er60sNoZdhpaWFt4FuJM5GcohfHakWW21KZJp1H0yRBLHOaSNhIOSlmj6D4baXY8BjG03gwXF382TXN18kHo3rKUKLXNNMMDJvENbOoF0mDhMelKvttX8NW/1v61+t0vaBiK9Yav8R+XSkg3D6FFroqhrScv8T/0FZU7FRDYaWxtdfyz3jelm3SlYY8bUn+Z3WvR0tXMfTVcMuW7rQNGvZ6bmkNLY73N8bDq9i919Asp41HQ7WGSY15n+2SVvbq0eGqf6iujuEFqOdeqZzlxPtTAyRQo4YnHKZJXq2VWxdmMZwnomEtRwhtPhn9K/f8AqO0+Gd6OpMG6LGZk5rx/DMxwPV6FhG6ctAJPHVMf8xjoyC/Dpy0eHq/6ndaYGBTsTAMGuMZjGTOGrIDpXay6Ha6fonA3Zab2R2GcsDr2Jbdt7R4et5x/WptHhZbGxdrvwETDSYOckiT5UwbV+hYJAmcN2Gez5heO19wCbxLhHMSZM79Sxh4VWuZ4505ZN6lydwhtJcXGq4k5mG8+xMGvtdFlMgEEiJwwxjWTjI2ZYKo0hVloJDsZg4Z68Tsw6FS1NO13d9Unna0+0Lw7S9YxL8suS2OiEFhYaIc4iHnAziJOBj7uGMdK0WhrGTTc6HCMcYvQNmAz/ssfZ9N12TdeBJBPJYcRiM2qXU4W2t2dUY5/R0hv1MVDJfaZLWF04AARiOeBOe1X9hinAA5WE5TIaRGO5xw3pHdv7TeLuOqSc8cOjJe6vCW1umbRWM58sz0rH5V9DWfTdQMDM2DkkHHLIA5iFjezLYuMsVOvAvU6ok64eDMeUNwSk7dWjP8AiK/nH9a42q31akcZUqPjK+5zo6Sn5u/RGQhC2gT37Gf2bZ/1P3XpEJ79jP7Ns/6n7r0CV039Yrfmv94qEmvb+xTfq1H/AMXF57nRxOUknwij9yPxv1PxUCwQmf3I/G/U/FR3I/G/U/FQLBCZ/cj8b9T8VHcj8b9T8VAsEJn9yPxv1PxUdyPxv1PxUCwQmf3I/G/U/FR3I/G/U/FQLBCZ/cj8b9T8VHcj8b9T8VAsEJn9yPxv1PxUdyPxv1PxUCwQmf3I/G/U/FR3I/G/U/FQLBCZ/cj8b9T8VHcj8b9T8VAsEJn9yPxv1PxUdyPxv1PxUCwQmf3I/G/U/FR3I/G/U/FQLBCZ/cj8b9T8VHcj8b9T8VAsEJn9yPxv1PxUdyPxv1PxUCwQmf3I/G/U/FR3I/G/U/FQLBCZ/cj8b9T8VHcj8b9T8VAsEJn9yPxv1PxUdyPxv1PxUCwT37Gf2bZ/1P3XrL9yPxv1PxUyeCHBj+HslKjxt+7f5VyJl7nZXjt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6" descr="data:image/jpeg;base64,/9j/4AAQSkZJRgABAQAAAQABAAD/2wCEAAkGBxQTEhUUExQTFBUXFxoXFRgXGRccFhgYHB0cGhgbGRgYHCggHCAlHxgdIjEhJSksLi4wFx8zODMsNygtLi4BCgoKDg0OGBAQFywcHBwsLCwsLCwsLCwsLCwsLCwsLCwsLCwsLCwsLCwsLCwsLCwsLCwsLCwsLCwsLCwsLCwsLP/AABEIAL0BCwMBIgACEQEDEQH/xAAcAAACAwEBAQEAAAAAAAAAAAAABwQFBgMCCAH/xABMEAABAwEEBAYOCAQFBAMAAAABAAIRAwQSITEFQVFhBhMicZHRBxUXMlNkgZOho7Gy4/AjNDVCUnODsxRygsEzYpLC4RbS4vEkY6L/xAAXAQEBAQEAAAAAAAAAAAAAAAAAAQID/8QAHBEBAQEAAwEBAQAAAAAAAAAAAAERAiFBMRJR/9oADAMBAAIRAxEAPwBTaY0rXForAVqwAqvAF934jvUPtvX8PW84/rRpv6xW/Nf7xUJBN7b1/D1vOP60dt6/h63nH9ahIQTe29fw9bzj+tHbev4et5x/WoSEE3tvX8PW84/rR23r+Hrecf1qEhBN7b1/D1vOP60dt6/h63nH9ahIQTe29fw9bzj+tHbev4et5x/WoSEE3tvX8PW84/rR23r+Hrecf1qEhBN7b1/D1vOP60dt6/h63nH9ahIQTe29fw9bzj+tHbev4et5x/WoSEE3tvX8PW84/rR23r+Hrecf1qEhBN7b1/D1vOP60dt6/h63nH9ahIQTe29fw9bzj+tHbev4et5x/WoSEE3tvX8PW84/rR23r+Hrecf1qEhBN7b1/D1vOP60dt6/h63nH9ahIQTe29fw9bzj+tHbev4et5x/WoSEE3tvX8PW84/rR23r+Hrecf1qEhBN7b1/D1vOP607uxxaHu0dQc57nE8ZJLiT/iP1lIRPfsZ/Ztn/AFP3XoErpv6xW/Nf7xUJTdN/WK35r/eKhIBXPBCP4umCAZD4kAibjowOCpld8CmzbaH8x904eXLyqX4NhW0XMhouYkm7heB1EAZbpK51NFMMF9MEwQSWgndiRsPoWm0pWZTZeIDTMNlwE7pOtQqdfjBIF6ImIdz5Ll210zNv0XTLGtFNjYOYY29lBBMScpkrrpng82pY3V2UmscPpG3REgEsqNgDUWXhz4QCtBatGicHBwmCR/calM0fUJcaB5LWguY6RycWyCNc57M9q1LUJRCm6ZsvFV6jIiHmI/CcW+ghQl0QIQhAIQhAIQhAIQhAIQhAIQhAIQhAIQhAIQhAIQhAIQhAJ79jP7Ns/wCp+69IhPfsZ/Ztn/U/degSum/rFb81/vFQlN039Yrfmv8AeKhIBWPB20cXaqLtlRs8xMH0FVy/QUDU4UOD6RF0vAIJAzIDgXXd92Ql3Z61SXODXXnQQ5rfvA57MQXdK29tt5NMFoEOaHSJziTiCDiCuWjrO13KuiByhJfhz4wVBE0NpWoIbaOWxpgyWis0EQXAzygNh6dS0tltlDji5tVtzWJc0tDhg0tc0SBAAIyiFkrZYiakYze3DCcJwxiM1Ps+hyCOREf5SSTrIAxMjcpghcL+D1apWdWoMNam5ocXU+UJm7iBtgdKzTtE1xnRrDnY/qTTslkdSptu3WgkuBEAknAyG45g4Egbl1pWaoILi7HMYGDqjDqTQo3WCqBJp1ANpa6OmFGTkLyxwkuzAcW8m6NoGtQOENtkilDKrm99eYyo11MgFjyLvJJkzzDIyroVSE2GcF7PUDS6nReCL1+mHMF3aQ0iDnhuVW7g1Y3kgNNMTgRUM7u/nMbk0LtCYlbgHZyAW1qzZ/EGH/tlQndj/ZaB5acekPKbBiELVO4DVp5NSkc87wOGf3TsVVX0BVaSDdMGJBw6SAFRVIViNC1iQA1pnI36cdN5Wx4EV4B4yhJiWhz3OBImDdYQI1oMwhbB/Y7tQAPGWYzkBVx25EArlT7HludN1lN0Z/S0x7zggyiFc2jgvamd9Sj+phHSHKO7QdcZs/8A0zrQVyFPboaue9pudr5MOw8i8u0TXGJo1P8ASepBCQu1qsr6Zu1GPY6JhzS0xtg8y4oBCEIBCEIBPfsZ/Ztn/U/dekQnv2M/s2z/AKn7r0CV039Yrfmv94qEpum/rFb81/vFQkAhCEDN4N2b+IsdLEAtlp33THshWdi0XxXJcScYunMA4/IVN2MLUeKqtE8l4MYRDh/4rXaTYXhxJg3OkjIDesX+CvJAdrJGAAGBJGEnOFZU9FtqXQ6Gg4vicP7GJ1rJaOtwmTfEEAYG6fnDDctRYtKgRefEiYLdmPtaoqRpasw1gxoa1rQLoAgY3iPLmfKiraGMZJcLzjdwkwTmcNQkY9UqkbUeQ5xILhjl3oDYwE/3VpYrC8E1Xh0S0NacG3cgABlEnHXJmU8RT6U0UWgEFkxg6QA/aDJMzs3KmsOjnNcKhquc+ZaWukjDXk2NWxWtut77xpNFEFpMEiS3ZynZYbtSg1ak/wCJGwyQGHeGHBWUXFt021tO5TDHPdynhrpwEXhgImMYA36ljbVanh3f8iTEiD0Z/JzVibQy8CW3iMAWkxEHDDA57s11q2oPFziwRgcGicOfn1KwcDpSoRGwXiS2807d/wDdcm6YfABazLEC+BO6cuhWNlbTAiCznn2ldKlnpuxcWRtacfJCdD9sumi4gQcxiHAwOYtnoXCvXFTJriTEghkEQBJO3MlSToqkGh8uOzyfPtVTpa2Notu3C3LHW6ReGKCYKraZIDgSJAIbmRkdmW9c6Vtuk99AzMOjI5nEHGOlZulpJ14FpccRAN2d8QPQray1nckODiXRFziuWNQcDsOZHTnDBcVdJseAJLnETDOeARrxJGalWO1Mp4GpjOV6YjZ07OZUtstnFsMETEEtugNGMQDGwj5xiWCi17SajsCRnBJOMa5AE5INRpPTdGCCZwkQDJO3AcyiWSqKgF0u143T5SCB6FmqmjKRM3id8jPZlMr8oaJY498QNZlv9gg0ta1cUZBaNsXp3Tl6FXv0mXmGgQCbxIJMzqLtcb41LnU0W0gAXssR6JBu6+tdBYWUgGsJ/wAx1ndOxIIXCtjq1mZaHMIqU3ii5zQ66aZBdTJBmDIcJn+wGOTGtFhJsdraTgWte39Ml2GraClytAQhCAQhCAT37Gf2bZ/1P3XpEJ79jP7Ns/6n7r0CV039Yrfmv94qEpum/rFb81/vFQkAhCEG27FVoi0vZAIcwGDlLXACRr74poW6iA2SQYM9eGrVnsSW4E17tto4wHksP9QLR6SE8q1kJYJMuIxugQdZwnXAwXPnqwuadnJqfecC9rRMd8TAyOsnYr61UjRpMnBwqEE87SRgNQwHOV3tTWUarnF5YxoDpOMObJJxwGqADrWL0rp3jrS5hvvip9E1t26A0AEk68i7cs5arVWepJkAmcDmBv8AYtK196nd1lsHHAHnSxtHCUMexrSABdD4n+qJx3790q1tfC8UmFrDfgOc0t3gxysCBLRMbVrER+E9oioWti9dvZ4gnIRniDOrBZKvULqnKJjWZyKKNoIfxz5qAPuuvEkmQQA4nE4DPcFNsFRrpipdGMNdh0GTt1wtzpHN9ZrBAcQNxGPWvVDSA1EztH/aVYU7K0TJoAzqknIbBtnoUi0vpMBouONdtMh4aLrWl+E4zm0TAyTRWHSzpAABPlJPklee31QEGWwIN2GAEbJifKvL9HvaYg4OOIII15AHPdn0q/sejhQpXq+InYSZOUbMVLYYs9Gw4lxbxlJ8PbjkS3HNsDPbqUfhHZqYZxZp1XBwv03te0w6IMgvwGMXYhUdn0lyg2mXNaS7ASOYCDAxmVYizuIBqPcdcEl2X82GZUwV1j0bTGIEuAHJODpkwSYgc5Ma0VwackNe57xynbBsZIyGGJGOuMlMtNvpMBYQAMA4gCTqk3cxMdO5Rm0nFpF2q6HOAgjHXtxbGR3Kisi9g41BLgYjGRIG+MThzLoNGCeXeHMGwcNmJlTxSaxoe3jQDIIcYaDt/ETGxflWuKbQXOF933YJgaszs27edBWizhzuS4gZd604ZbNynU2BsMEuqSBEADESAcM9+rLauVCo5zTm2QS2CRA24HOFYaHsjmh1RzgGxi84xtgZyfmVRGtI4qMCaky7EwPTjq6FzsFqioC7DXjq55Uu2mcRBnK9M853qbwc0c2pVaDG8QMRjkSoJOhbS6pWkNaaZaWvAMhwOBOfN0JZWqgWPcw5tcWnnBg+xNSvpHiXCmGMZAmRIdmYmRtkRsPMsJw2oXbW86nw8eXAz/UCkuihQhC0BCEIBPfsZ/Ztn/U/dekQnv2M/s2z/qfuvQJXTf1it+a/3ioSm6b+sVvzX+8VCQCEIQdrHaDTqMqNzY4OHO0yPYvo2wUHFhc7vXAc85+XYvmxP/gdpA1rDZ3FxMMDTvc3kH3VBnuyhYzxDQBHF1L05kg4YJfW+l/DMuEDjn/4hB71uYYDtM4xuTk4StPEvqEAuDJaDlLcp2ZZ70iLRXc57nzekyZxnyFIOQdr1j5xXb+IhuBx/wDXUoyA06seZUehUIMgrobRhECR5J51yagiT84oJBt7pJAY0mSSG4488qfYtJGpyazi4yLhcThqInVI8kjeVTL8Qa6nbwIm8WtGLr0OiTiTrO6OtQrdpOvaibt4U2SblMHATntOr0qms9BxEjBsxMxJOobfJKsKOkeJEsIdUIgkDkNxkXRhJ3xzbVMFtouz3GtdUAvgy1mMtByLxtmTiv3TOmgBxdMnvZcTgZJGA3gFv+lZ46RqSSHHGRIgZ56sFEvpgsq1tDnFzsnAThiCIyjPvZjXgvQtnK75zcTEEFoGBbHWqsOwjUvdLE4Z7NW/yQqNOy1TezBa4nlRjGc5gwTEb1AY8udLzvnPeuzbTdA7wkEl8986dRERqk7zrgKMx04iPIMCkF1ZqswLzcMBhns9qmWi0Gs3W1rdWo4wSdkD0BU1m5UDXGfXzbVYsqZxPKZDY3fewymB0HYpgl6Noio4lwkQQ3ExJxMxjgCtHYNGBhe4gNcwtIzwa0RGJnLGZ9KzFO0OpNa5pm6YcDrc0yebMZ7RmthY9LCL2tl5uOWLZaSNmAw1hY5LGS09pCjUcDdL5BDrxIOBwu7o29CqeHRa/iqrBqLHHCMAC2AMvvFSuFtgaGirSIEuh1PW058kZxs/uqpjzVsdZpBmm5lVvNNxwA2C+CrxKzqEIW0CEIQCe/Yz+zbP+p+69IhPfsZ/Ztn/AFP3XoErpv6xW/Nf7xUJTdN/WK35r/eKhIBCEIBODsQ20OsrqZImnUMDY1wBB6Q7oSfW77D1V38a5gMB1J0jVILYMbQCekoG3pCm11O64TeJadoa7CfbmvnCrRLTBiRgecbjivpipQDr7WkANh7nHHKZJ2nHAYZRzoDhpZbtutLWGRxrnga4fyxA5nZKQUgO0LuLNgHAjPDHXv1tPPmuNNw1z8/O5OHgJwTdTpO+kaZfPenYMM1Qo3wZD8Hbdv8AMP8AcPTmuD2kYHNfRrtAn8begqHV0C4/eZPMVNHz7O3pXWy2RzzDRPNHtKd9fQJH4Cdkf8LpT4Nn/wCsTngcct3zCaE3pOsGtDAAHNbdN2buPfQCcCcJ27slXss7inrU4K7W0T5P/Ffn/SbfwUuj/hNgRr7KQvHEHYU7a/Bdn4KfQFCqcF2/gZ0K7AnajCMwRzqVZeQxziBMQ3nMDy4SY5k0jwQZ4Kj0DqXK18FGwPoqWG4dSaFYKhwGOGXlUuzWaq7vZz1DXzjI4piDgm0RFOllsHthSqGg+Lbda1gnvvLhs2JowDrzeQcTP0jmkxGMCMi3DGM+hWNG2X38Ye9EmBqEANEbTJ6StgzgwIILKZa4yRqJ6PSujeDgBgNY2cTGHsG8qaMK61XmYOeCCDiBF4zInGcANmI6dNwatTqwuFje8u3gYvXS0DAjOHHGdS8aSsDKbKrbrBULeTkJLSHGJw70HpXXRdJgpPc5j6TuKbVAY6WRLpLBEwSBhqOGMKX4eslwotcPuD7hLc8cN+zZzqx4G07loptqNgV5p3S3kumHc0zGH/pUulKE13vYA5l4kFxaL3OCQrWxXmWhlWtUulhY9rA4SSHXogQGiWg6zlnmngr+yBYBRtjg1jWNcxjmtaAGjC6YA2uaT5Vm1puyPVvaRrkZci7/AC8W276PasyrAIQhUCe/Yz+zbP8AqfuvSIT37Gf2bZ/1P3XoErpv6xW/Nf7xUJTdN/WK35r/AHioSAQhCAWm7HNtNK30Y+/NM/1Ax6YWZU3Qtp4q0UamHIqsfjlyXA49CD6SDQWhk8ktL6x6breefSQk32TGsNpbUc25xrMC2ZaWEtAIODhdDd+vYC3tK1gxrbuJe4PdzDED52JZdlKwXaFJ+YZWfT57wBBHmj0qDAUqV57Wv+84AOGM4x5favorg62KUbz8+hfOmi3/AEtMbajfaF9CaFrfRDnKtFpaK0DExzqnpaSvVHNF0gTiNxjOV20ufona5j2hZyxgsa/OZcTuBeetZFhW0sHVCxjmXhmJE+3BWdjt7g4NqtEOyI9G4hY1mh2S6oxzm1HSSb0QSdh5LhO1XPB+tVY27aLk/dLQcOkezeg0b7VywGwRr2hToWX0a88Zn+H2lae8gh2sgKnNvF6NU5r94VWq6zPE5fPzks7o3AFpIvSTEoNPUfAlQaVsFSWxBGW9V2mql+kD/leDzgKp4NWp1Sjek36brpnWIEE+worT1rUGXcJnAc5K5PtN0xElZ51e9gNQEicQ7GRzjLyLpZdHcZXa6+WxDevXvRGno24RiCFMiR7Pn51KuqsLBddym6j/AHGz/lSbG43MdvoQZHhaAQSRADhO9uR9H9l14HcIrNebQtDGh4bxbHxLbocXXTzEuOO0b458L6mDgdbo8ufpS80iy6RBN4GQZgjX/u9CubBc8N9G8RVIZiwyRExHlVHXr8cJcDeDRDsILWwOVvAETuE7VotLViKt1zeMpVMSYF6mTE3XboymM1W1tHOs9S68XmOgggjEHIjf/lOeWxSCHwlEvpVPCUKR8rW8UfTTnyqoW04ZWL/4dmqiDdqVKRO4hrmDHZD+lYtaAhCEAnv2M/s2z/qfuvSIT37Gf2bZ/wBT916BK6b+sVvzX+8VCU3Tf1it+a/3ioSAQhCAQhCD6E0XV/iLHRq5zSafKBBHTgs7w/YatkqyJIZTqtnUWlocR5C9e+xhbOMsFwn/AA3ub5MHD3lc6S0bxoDI/wARlWlhtLXH/eOhKnpG6JH09L+dvtBTz0JV+jbv60ktC0iLRTBEQ72Sf7JuaLtzGsaC5oMdCKvtIVfoz5FQ2CuWS5zHFpvDd3207YU+0WtpEXhBzK90qlK5cvNLd53ysips+i2NLqjA6HxPKJb0GbpXvQ1SpUe5pbDG5dOeO1Tm2OjOFURskK0sYpMwD245y4YoKywSHEjVGfl1q7bbHR3q4ix0vx+lqk0LIxuIfjB1hBltNX61Zt1hIbjrgHVOHzK42nRoFRtQtc0+grXU6TKcw4EnaQotqYx4gkeSME0ZTSEg3IMFryDBiREY5YgrpYbCaTnvAwceUDzQfIVf1LG1zWtvnkzGWtdrVVYeSdesakGF0fZHNqVQ4A43r0GXAzF4nDCPSdyudGNuunMCCFe2KxtAdDrwdnuz61HGiQ2RfMHdl6UEDS+keMc2kxpvOETsEj58itaVMtbBz1rpZbC1mOZXqoEGJ4Yjkk6w5pHk/wCFirXY+WScso9Ec2pavsgViLvKui/BP9Lo8sxCxLy66AdcxvjAj52nctC3p6ZqNYGgYtHfBoJPKgDlAjLGYnLFWV5looXapqGow3g/cTESRjByGG5Y7GJgYQM43gxr8mxazseWQ1H1XxHEtDhDnRJnMAw4YERvUsGo4U6ILtCudN/i3MqNOsG9cfPkJPlScX0dVsbH2StQa6eMDw6cwC0hp34kRrxXzkQpxo/EIQtAT37Gf2bZ/wBT916RCe/Yz+zbP+p+69AldN/WK35r/eKhKbpv6xW/Nf7xUJAIQhAIQhAxuxNpG4y1Uy7Uyo1vlLXkdLfQmBStQdTGZc2o0iNjhdjAbvQlJ2M6923NaZiox7PRe/2J36H0QOXdE3mgtxwlrg4GdSl+HpHcJbNUs2kK0jFjnXJyjIZYZLtozSVV7mBppukm8LpkARj32IkwmZw84LMtLnuL2sqPaIdxcZHNzgP6cd+cLHaH4Pmzgm/SfyuW5jgcsmgbJx1GQk5dGIukdLVg4NYGEjOQYG3CRAzQNPVQBLWZYwHZ9Kg6Rsrr8gjla77fRjl86lzGjqhAbgWxmHNw8s/MKos38JajY5NPHc6TsjlYKXZuEzrt5wbzQfRiqlmhnudMNuAQMd2fTmdQRabG7mEYYjH0+zYoNFZeEb3NLi1gjny6UDhc78DYnaVQU7O+LoBxG6eeZXujomrdyvY6jj6fIqNA7hG4gktaI581HPCHDvSTqVPaKLhDfmf+FFNndOXz5FBc1uE7iDyIkZ3sRviM9y5v046jdZF8QCSTrOJAMYbMdmSqqVFxLZGEjo1yvdWxVnOL7h5RmcNZ2Iq3q8JyIikDImL+OOUcnHV0rxaeFha4g0pDR+OMYn8OU5Kr/h3CpN0gAyCB+HEewLk2zuccjicRH3Ri72e1BZ2jhcWwBSMRJ5eRIn8PMF6pcL8L1x2JugXtUYnLIQs9Xsbi4uDXAk7DH/C5W+xuAgNcMOTIIvXsz0ABBC0npJ1ao9xJAc4mCSYBxA9i52fHn1b9nQuP8K8HFjuaDK0XBqyML2iqw8oFuN4BpiWvBBEkRBbkZVESrQhoJAxw6Tq5iCVstB2YWamaV29UfD6l0wBA5LSYxgEnPN52IbYGmrLqbbtJrCHC8Lz5IEiYGIJuxktJoTRrar7okHviZAJ255mTt1rFo4U9OuYWuFGIF2890TjysAIJ5WGPkSp4X2PirbaGDIVCRzO5Q9Dk/eEvB2pUo0G99TaXOpOPf05jOIkOGqMxqSm7Luj+LtNKpEcZSAP8zDB9BCcVYNCELaBPfsZ/Ztn/AFP3XpEJ79jP7Ns/6n7r0CV039Yrfmv94qEpum/rFb81/vFQkAhCEAhCEFhwet/EWqhWmBTqMcf5QRe9Er60sNoZdhpaWFt4FuJM5GcohfHakWW21KZJp1H0yRBLHOaSNhIOSlmj6D4baXY8BjG03gwXF382TXN18kHo3rKUKLXNNMMDJvENbOoF0mDhMelKvttX8NW/1v61+t0vaBiK9Yav8R+XSkg3D6FFroqhrScv8T/0FZU7FRDYaWxtdfyz3jelm3SlYY8bUn+Z3WvR0tXMfTVcMuW7rQNGvZ6bmkNLY73N8bDq9i919Asp41HQ7WGSY15n+2SVvbq0eGqf6iujuEFqOdeqZzlxPtTAyRQo4YnHKZJXq2VWxdmMZwnomEtRwhtPhn9K/f8AqO0+Gd6OpMG6LGZk5rx/DMxwPV6FhG6ctAJPHVMf8xjoyC/Dpy0eHq/6ndaYGBTsTAMGuMZjGTOGrIDpXay6Ha6fonA3Zab2R2GcsDr2Jbdt7R4et5x/WptHhZbGxdrvwETDSYOckiT5UwbV+hYJAmcN2Gez5heO19wCbxLhHMSZM79Sxh4VWuZ4505ZN6lydwhtJcXGq4k5mG8+xMGvtdFlMgEEiJwwxjWTjI2ZYKo0hVloJDsZg4Z68Tsw6FS1NO13d9Unna0+0Lw7S9YxL8suS2OiEFhYaIc4iHnAziJOBj7uGMdK0WhrGTTc6HCMcYvQNmAz/ssfZ9N12TdeBJBPJYcRiM2qXU4W2t2dUY5/R0hv1MVDJfaZLWF04AARiOeBOe1X9hinAA5WE5TIaRGO5xw3pHdv7TeLuOqSc8cOjJe6vCW1umbRWM58sz0rH5V9DWfTdQMDM2DkkHHLIA5iFjezLYuMsVOvAvU6ok64eDMeUNwSk7dWjP8AiK/nH9a42q31akcZUqPjK+5zo6Sn5u/RGQhC2gT37Gf2bZ/1P3XpEJ79jP7Ns/6n7r0CV039Yrfmv94qEmvb+xTfq1H/AMXF57nRxOUknwij9yPxv1PxUCwQmf3I/G/U/FR3I/G/U/FQLBCZ/cj8b9T8VHcj8b9T8VAsEJn9yPxv1PxUdyPxv1PxUCwQmf3I/G/U/FR3I/G/U/FQLBCZ/cj8b9T8VHcj8b9T8VAsEJn9yPxv1PxUdyPxv1PxUCwQmf3I/G/U/FR3I/G/U/FQLBCZ/cj8b9T8VHcj8b9T8VAsEJn9yPxv1PxUdyPxv1PxUCwQmf3I/G/U/FR3I/G/U/FQLBCZ/cj8b9T8VHcj8b9T8VAsEJn9yPxv1PxUdyPxv1PxUCwQmf3I/G/U/FR3I/G/U/FQLBCZ/cj8b9T8VHcj8b9T8VAsEJn9yPxv1PxUdyPxv1PxUCwT37Gf2bZ/1P3XrL9yPxv1PxUyeCHBj+HslKjxt+7f5VyJl7nZXjtQ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50" name="Picture 2" descr="http://www.gymhol.cz/projekt/fyzika/08_interf/08_interf_soubory/image0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417" y="2204864"/>
            <a:ext cx="4086225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délník 5"/>
              <p:cNvSpPr/>
              <p:nvPr/>
            </p:nvSpPr>
            <p:spPr>
              <a:xfrm>
                <a:off x="35496" y="1196752"/>
                <a:ext cx="8208912" cy="49285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cs-CZ" sz="2000" dirty="0" smtClean="0"/>
                  <a:t>Při odrazu </a:t>
                </a:r>
                <a:r>
                  <a:rPr lang="cs-CZ" sz="2000" dirty="0"/>
                  <a:t>světla </a:t>
                </a:r>
                <a:r>
                  <a:rPr lang="cs-CZ" sz="2000" dirty="0" smtClean="0"/>
                  <a:t>paprsku 1 na </a:t>
                </a:r>
                <a:r>
                  <a:rPr lang="cs-CZ" sz="2000" dirty="0"/>
                  <a:t>opticky hustším prostředí dochází ke změně fáze vlny na </a:t>
                </a:r>
                <a:r>
                  <a:rPr lang="cs-CZ" sz="2000" dirty="0" smtClean="0"/>
                  <a:t>opačnou (jako odraz vlnění na pevném konci):</a:t>
                </a:r>
              </a:p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000" b="0" i="0" smtClean="0">
                          <a:latin typeface="Cambria Math"/>
                        </a:rPr>
                        <m:t>Δ</m:t>
                      </m:r>
                      <m:sSub>
                        <m:sSubPr>
                          <m:ctrlPr>
                            <a:rPr lang="cs-CZ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cs-CZ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cs-CZ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0" i="1" smtClean="0">
                              <a:latin typeface="Cambria Math"/>
                            </a:rPr>
                            <m:t>𝜆</m:t>
                          </m:r>
                        </m:num>
                        <m:den>
                          <m:r>
                            <a:rPr lang="cs-CZ" sz="20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cs-CZ" sz="2000" dirty="0" smtClean="0"/>
              </a:p>
              <a:p>
                <a:pPr>
                  <a:spcBef>
                    <a:spcPts val="1200"/>
                  </a:spcBef>
                </a:pPr>
                <a:r>
                  <a:rPr lang="cs-CZ" sz="2000" dirty="0" smtClean="0"/>
                  <a:t>Optická dráha paprsku 1´´´:  </a:t>
                </a:r>
                <a14:m>
                  <m:oMath xmlns:m="http://schemas.openxmlformats.org/officeDocument/2006/math">
                    <m:r>
                      <a:rPr lang="cs-CZ" sz="2000" b="0" i="1" smtClean="0">
                        <a:latin typeface="Cambria Math"/>
                      </a:rPr>
                      <m:t>𝑙</m:t>
                    </m:r>
                    <m:r>
                      <a:rPr lang="cs-CZ" sz="2000" b="0" i="1" smtClean="0">
                        <a:latin typeface="Cambria Math"/>
                      </a:rPr>
                      <m:t>=2</m:t>
                    </m:r>
                    <m:r>
                      <a:rPr lang="cs-CZ" sz="2000" b="0" i="1" smtClean="0">
                        <a:latin typeface="Cambria Math"/>
                      </a:rPr>
                      <m:t>𝑛𝑑</m:t>
                    </m:r>
                  </m:oMath>
                </a14:m>
                <a:endParaRPr lang="cs-CZ" sz="2000" dirty="0" smtClean="0"/>
              </a:p>
              <a:p>
                <a:pPr>
                  <a:spcBef>
                    <a:spcPts val="1200"/>
                  </a:spcBef>
                </a:pPr>
                <a:r>
                  <a:rPr lang="cs-CZ" sz="2000" dirty="0" smtClean="0"/>
                  <a:t>Celkový dráhový </a:t>
                </a:r>
                <a:r>
                  <a:rPr lang="cs-CZ" sz="2000" dirty="0"/>
                  <a:t>rozdíl  </a:t>
                </a:r>
                <a:r>
                  <a:rPr lang="cs-CZ" sz="2000" dirty="0" smtClean="0"/>
                  <a:t>1´´´ a 1´ </a:t>
                </a:r>
                <a:br>
                  <a:rPr lang="cs-CZ" sz="2000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000">
                          <a:latin typeface="Cambria Math"/>
                        </a:rPr>
                        <m:t>Δ</m:t>
                      </m:r>
                      <m:r>
                        <a:rPr lang="cs-CZ" sz="2000" i="1">
                          <a:latin typeface="Cambria Math"/>
                        </a:rPr>
                        <m:t>𝜆</m:t>
                      </m:r>
                      <m:r>
                        <a:rPr lang="cs-CZ" sz="2000" i="1">
                          <a:latin typeface="Cambria Math"/>
                        </a:rPr>
                        <m:t>=2</m:t>
                      </m:r>
                      <m:r>
                        <a:rPr lang="cs-CZ" sz="2000" b="0" i="1" smtClean="0">
                          <a:latin typeface="Cambria Math"/>
                        </a:rPr>
                        <m:t>𝑛𝑑</m:t>
                      </m:r>
                      <m:r>
                        <a:rPr lang="cs-CZ" sz="20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i="1">
                              <a:latin typeface="Cambria Math"/>
                            </a:rPr>
                            <m:t>𝜆</m:t>
                          </m:r>
                        </m:num>
                        <m:den>
                          <m:r>
                            <a:rPr lang="cs-CZ" sz="2000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cs-CZ" sz="2000" dirty="0" smtClean="0"/>
              </a:p>
              <a:p>
                <a:pPr>
                  <a:spcBef>
                    <a:spcPts val="1200"/>
                  </a:spcBef>
                </a:pPr>
                <a:r>
                  <a:rPr lang="cs-CZ" sz="2000" dirty="0" smtClean="0"/>
                  <a:t>Konstruktivní interference: </a:t>
                </a:r>
                <a14:m>
                  <m:oMath xmlns:m="http://schemas.openxmlformats.org/officeDocument/2006/math">
                    <m:r>
                      <a:rPr lang="cs-CZ" sz="2000" i="1">
                        <a:latin typeface="Cambria Math"/>
                      </a:rPr>
                      <m:t>2</m:t>
                    </m:r>
                    <m:r>
                      <a:rPr lang="cs-CZ" sz="2000" i="1">
                        <a:latin typeface="Cambria Math"/>
                      </a:rPr>
                      <m:t>𝑛𝑑</m:t>
                    </m:r>
                    <m:r>
                      <a:rPr lang="cs-CZ" sz="20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000" i="1">
                            <a:latin typeface="Cambria Math"/>
                          </a:rPr>
                          <m:t>𝜆</m:t>
                        </m:r>
                      </m:num>
                      <m:den>
                        <m:r>
                          <a:rPr lang="cs-CZ" sz="20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cs-CZ" sz="2000" b="0" i="1" smtClean="0">
                        <a:latin typeface="Cambria Math"/>
                      </a:rPr>
                      <m:t>=</m:t>
                    </m:r>
                    <m:r>
                      <a:rPr lang="cs-CZ" sz="2000" b="0" i="1" smtClean="0">
                        <a:latin typeface="Cambria Math"/>
                      </a:rPr>
                      <m:t>𝑘</m:t>
                    </m:r>
                    <m:r>
                      <a:rPr lang="cs-CZ" sz="2000" i="1">
                        <a:latin typeface="Cambria Math"/>
                      </a:rPr>
                      <m:t>𝜆</m:t>
                    </m:r>
                  </m:oMath>
                </a14:m>
                <a:endParaRPr lang="cs-CZ" sz="2000" dirty="0" smtClean="0"/>
              </a:p>
              <a:p>
                <a:pPr>
                  <a:spcBef>
                    <a:spcPts val="1200"/>
                  </a:spcBef>
                </a:pPr>
                <a:r>
                  <a:rPr lang="cs-CZ" sz="2000" dirty="0" smtClean="0"/>
                  <a:t>Destruktivní </a:t>
                </a:r>
                <a:r>
                  <a:rPr lang="cs-CZ" sz="2000" dirty="0"/>
                  <a:t>interference: </a:t>
                </a:r>
                <a14:m>
                  <m:oMath xmlns:m="http://schemas.openxmlformats.org/officeDocument/2006/math">
                    <m:r>
                      <a:rPr lang="cs-CZ" sz="2000" i="1">
                        <a:latin typeface="Cambria Math"/>
                      </a:rPr>
                      <m:t>2</m:t>
                    </m:r>
                    <m:r>
                      <a:rPr lang="cs-CZ" sz="2000" i="1">
                        <a:latin typeface="Cambria Math"/>
                      </a:rPr>
                      <m:t>𝑛𝑑</m:t>
                    </m:r>
                    <m:r>
                      <a:rPr lang="cs-CZ" sz="20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000" i="1">
                            <a:latin typeface="Cambria Math"/>
                          </a:rPr>
                          <m:t>𝜆</m:t>
                        </m:r>
                      </m:num>
                      <m:den>
                        <m:r>
                          <a:rPr lang="cs-CZ" sz="20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cs-CZ" sz="2000" i="1">
                        <a:latin typeface="Cambria Math"/>
                      </a:rPr>
                      <m:t>=</m:t>
                    </m:r>
                    <m:r>
                      <a:rPr lang="cs-CZ" sz="2000" b="0" i="1" smtClean="0">
                        <a:latin typeface="Cambria Math"/>
                      </a:rPr>
                      <m:t>(2</m:t>
                    </m:r>
                    <m:r>
                      <a:rPr lang="cs-CZ" sz="2000" i="1">
                        <a:latin typeface="Cambria Math"/>
                      </a:rPr>
                      <m:t>𝑘</m:t>
                    </m:r>
                    <m:r>
                      <a:rPr lang="cs-CZ" sz="2000" b="0" i="1" smtClean="0">
                        <a:latin typeface="Cambria Math"/>
                      </a:rPr>
                      <m:t>+1)</m:t>
                    </m:r>
                    <m:f>
                      <m:fPr>
                        <m:ctrlPr>
                          <a:rPr lang="cs-CZ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000" b="0" i="1" smtClean="0">
                            <a:latin typeface="Cambria Math"/>
                          </a:rPr>
                          <m:t>𝜆</m:t>
                        </m:r>
                      </m:num>
                      <m:den>
                        <m:r>
                          <a:rPr lang="cs-CZ" sz="20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cs-CZ" sz="2000" dirty="0" smtClean="0"/>
              </a:p>
              <a:p>
                <a:pPr marL="342900" indent="-342900"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cs-CZ" sz="2000" dirty="0" smtClean="0"/>
                  <a:t>Olejová skvrna se jeví barevná</a:t>
                </a:r>
              </a:p>
              <a:p>
                <a:pPr marL="342900" indent="-342900"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cs-CZ" sz="2000" dirty="0" smtClean="0"/>
                  <a:t>Antireflexní vrstvy</a:t>
                </a:r>
                <a:endParaRPr lang="cs-CZ" sz="2000" dirty="0"/>
              </a:p>
            </p:txBody>
          </p:sp>
        </mc:Choice>
        <mc:Fallback xmlns="">
          <p:sp>
            <p:nvSpPr>
              <p:cNvPr id="6" name="Obdélní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1196752"/>
                <a:ext cx="8208912" cy="4928529"/>
              </a:xfrm>
              <a:prstGeom prst="rect">
                <a:avLst/>
              </a:prstGeom>
              <a:blipFill>
                <a:blip r:embed="rId4"/>
                <a:stretch>
                  <a:fillRect l="-817" t="-618" b="-123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898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5576" y="-11789"/>
            <a:ext cx="8808912" cy="1143000"/>
          </a:xfrm>
        </p:spPr>
        <p:txBody>
          <a:bodyPr>
            <a:normAutofit/>
          </a:bodyPr>
          <a:lstStyle/>
          <a:p>
            <a:r>
              <a:rPr lang="cs-CZ" sz="3600" dirty="0" smtClean="0"/>
              <a:t>Interference na </a:t>
            </a:r>
            <a:r>
              <a:rPr lang="cs-CZ" sz="3600" dirty="0" err="1" smtClean="0"/>
              <a:t>dvojštěrbině</a:t>
            </a:r>
            <a:r>
              <a:rPr lang="cs-CZ" sz="3600" dirty="0" smtClean="0"/>
              <a:t> – </a:t>
            </a:r>
            <a:r>
              <a:rPr lang="cs-CZ" sz="3600" dirty="0" err="1" smtClean="0"/>
              <a:t>Youngův</a:t>
            </a:r>
            <a:r>
              <a:rPr lang="cs-CZ" sz="3600" dirty="0" smtClean="0"/>
              <a:t> pokus</a:t>
            </a:r>
            <a:endParaRPr lang="cs-CZ" sz="3600" dirty="0"/>
          </a:p>
        </p:txBody>
      </p:sp>
      <p:sp>
        <p:nvSpPr>
          <p:cNvPr id="4" name="AutoShape 4" descr="data:image/jpeg;base64,/9j/4AAQSkZJRgABAQAAAQABAAD/2wCEAAkGBxQTEhUUExQTFBUXFxoXFRgXGRccFhgYHB0cGhgbGRgYHCggHCAlHxgdIjEhJSksLi4wFx8zODMsNygtLi4BCgoKDg0OGBAQFywcHBwsLCwsLCwsLCwsLCwsLCwsLCwsLCwsLCwsLCwsLCwsLCwsLCwsLCwsLCwsLCwsLCwsLP/AABEIAL0BCwMBIgACEQEDEQH/xAAcAAACAwEBAQEAAAAAAAAAAAAABwQFBgMCCAH/xABMEAABAwEEBAYOCAQFBAMAAAABAAIRAwQSITEFQVFhBhMicZHRBxUXMlNkgZOho7Gy4/AjNDVCUnODsxRygsEzYpLC4RbS4vEkY6L/xAAXAQEBAQEAAAAAAAAAAAAAAAAAAQID/8QAHBEBAQEAAwEBAQAAAAAAAAAAAAERAiFBMRJR/9oADAMBAAIRAxEAPwBTaY0rXForAVqwAqvAF934jvUPtvX8PW84/rRpv6xW/Nf7xUJBN7b1/D1vOP60dt6/h63nH9ahIQTe29fw9bzj+tHbev4et5x/WoSEE3tvX8PW84/rR23r+Hrecf1qEhBN7b1/D1vOP60dt6/h63nH9ahIQTe29fw9bzj+tHbev4et5x/WoSEE3tvX8PW84/rR23r+Hrecf1qEhBN7b1/D1vOP60dt6/h63nH9ahIQTe29fw9bzj+tHbev4et5x/WoSEE3tvX8PW84/rR23r+Hrecf1qEhBN7b1/D1vOP60dt6/h63nH9ahIQTe29fw9bzj+tHbev4et5x/WoSEE3tvX8PW84/rR23r+Hrecf1qEhBN7b1/D1vOP60dt6/h63nH9ahIQTe29fw9bzj+tHbev4et5x/WoSEE3tvX8PW84/rR23r+Hrecf1qEhBN7b1/D1vOP607uxxaHu0dQc57nE8ZJLiT/iP1lIRPfsZ/Ztn/AFP3XoErpv6xW/Nf7xUJTdN/WK35r/eKhIBXPBCP4umCAZD4kAibjowOCpld8CmzbaH8x904eXLyqX4NhW0XMhouYkm7heB1EAZbpK51NFMMF9MEwQSWgndiRsPoWm0pWZTZeIDTMNlwE7pOtQqdfjBIF6ImIdz5Ll210zNv0XTLGtFNjYOYY29lBBMScpkrrpng82pY3V2UmscPpG3REgEsqNgDUWXhz4QCtBatGicHBwmCR/calM0fUJcaB5LWguY6RycWyCNc57M9q1LUJRCm6ZsvFV6jIiHmI/CcW+ghQl0QIQhAIQhAIQhAIQhAIQhAIQhAIQhAIQhAIQhAIQhAIQhAJ79jP7Ns/wCp+69IhPfsZ/Ztn/U/degSum/rFb81/vFQlN039Yrfmv8AeKhIBWPB20cXaqLtlRs8xMH0FVy/QUDU4UOD6RF0vAIJAzIDgXXd92Ql3Z61SXODXXnQQ5rfvA57MQXdK29tt5NMFoEOaHSJziTiCDiCuWjrO13KuiByhJfhz4wVBE0NpWoIbaOWxpgyWis0EQXAzygNh6dS0tltlDji5tVtzWJc0tDhg0tc0SBAAIyiFkrZYiakYze3DCcJwxiM1Ps+hyCOREf5SSTrIAxMjcpghcL+D1apWdWoMNam5ocXU+UJm7iBtgdKzTtE1xnRrDnY/qTTslkdSptu3WgkuBEAknAyG45g4Egbl1pWaoILi7HMYGDqjDqTQo3WCqBJp1ANpa6OmFGTkLyxwkuzAcW8m6NoGtQOENtkilDKrm99eYyo11MgFjyLvJJkzzDIyroVSE2GcF7PUDS6nReCL1+mHMF3aQ0iDnhuVW7g1Y3kgNNMTgRUM7u/nMbk0LtCYlbgHZyAW1qzZ/EGH/tlQndj/ZaB5acekPKbBiELVO4DVp5NSkc87wOGf3TsVVX0BVaSDdMGJBw6SAFRVIViNC1iQA1pnI36cdN5Wx4EV4B4yhJiWhz3OBImDdYQI1oMwhbB/Y7tQAPGWYzkBVx25EArlT7HludN1lN0Z/S0x7zggyiFc2jgvamd9Sj+phHSHKO7QdcZs/8A0zrQVyFPboaue9pudr5MOw8i8u0TXGJo1P8ASepBCQu1qsr6Zu1GPY6JhzS0xtg8y4oBCEIBCEIBPfsZ/Ztn/U/dekQnv2M/s2z/AKn7r0CV039Yrfmv94qEpum/rFb81/vFQkAhCEDN4N2b+IsdLEAtlp33THshWdi0XxXJcScYunMA4/IVN2MLUeKqtE8l4MYRDh/4rXaTYXhxJg3OkjIDesX+CvJAdrJGAAGBJGEnOFZU9FtqXQ6Gg4vicP7GJ1rJaOtwmTfEEAYG6fnDDctRYtKgRefEiYLdmPtaoqRpasw1gxoa1rQLoAgY3iPLmfKiraGMZJcLzjdwkwTmcNQkY9UqkbUeQ5xILhjl3oDYwE/3VpYrC8E1Xh0S0NacG3cgABlEnHXJmU8RT6U0UWgEFkxg6QA/aDJMzs3KmsOjnNcKhquc+ZaWukjDXk2NWxWtut77xpNFEFpMEiS3ZynZYbtSg1ak/wCJGwyQGHeGHBWUXFt021tO5TDHPdynhrpwEXhgImMYA36ljbVanh3f8iTEiD0Z/JzVibQy8CW3iMAWkxEHDDA57s11q2oPFziwRgcGicOfn1KwcDpSoRGwXiS2807d/wDdcm6YfABazLEC+BO6cuhWNlbTAiCznn2ldKlnpuxcWRtacfJCdD9sumi4gQcxiHAwOYtnoXCvXFTJriTEghkEQBJO3MlSToqkGh8uOzyfPtVTpa2Notu3C3LHW6ReGKCYKraZIDgSJAIbmRkdmW9c6Vtuk99AzMOjI5nEHGOlZulpJ14FpccRAN2d8QPQray1nckODiXRFziuWNQcDsOZHTnDBcVdJseAJLnETDOeARrxJGalWO1Mp4GpjOV6YjZ07OZUtstnFsMETEEtugNGMQDGwj5xiWCi17SajsCRnBJOMa5AE5INRpPTdGCCZwkQDJO3AcyiWSqKgF0u143T5SCB6FmqmjKRM3id8jPZlMr8oaJY498QNZlv9gg0ta1cUZBaNsXp3Tl6FXv0mXmGgQCbxIJMzqLtcb41LnU0W0gAXssR6JBu6+tdBYWUgGsJ/wAx1ndOxIIXCtjq1mZaHMIqU3ii5zQ66aZBdTJBmDIcJn+wGOTGtFhJsdraTgWte39Ml2GraClytAQhCAQhCAT37Gf2bZ/1P3XpEJ79jP7Ns/6n7r0CV039Yrfmv94qEpum/rFb81/vFQkAhCEG27FVoi0vZAIcwGDlLXACRr74poW6iA2SQYM9eGrVnsSW4E17tto4wHksP9QLR6SE8q1kJYJMuIxugQdZwnXAwXPnqwuadnJqfecC9rRMd8TAyOsnYr61UjRpMnBwqEE87SRgNQwHOV3tTWUarnF5YxoDpOMObJJxwGqADrWL0rp3jrS5hvvip9E1t26A0AEk68i7cs5arVWepJkAmcDmBv8AYtK196nd1lsHHAHnSxtHCUMexrSABdD4n+qJx3790q1tfC8UmFrDfgOc0t3gxysCBLRMbVrER+E9oioWti9dvZ4gnIRniDOrBZKvULqnKJjWZyKKNoIfxz5qAPuuvEkmQQA4nE4DPcFNsFRrpipdGMNdh0GTt1wtzpHN9ZrBAcQNxGPWvVDSA1EztH/aVYU7K0TJoAzqknIbBtnoUi0vpMBouONdtMh4aLrWl+E4zm0TAyTRWHSzpAABPlJPklee31QEGWwIN2GAEbJifKvL9HvaYg4OOIII15AHPdn0q/sejhQpXq+InYSZOUbMVLYYs9Gw4lxbxlJ8PbjkS3HNsDPbqUfhHZqYZxZp1XBwv03te0w6IMgvwGMXYhUdn0lyg2mXNaS7ASOYCDAxmVYizuIBqPcdcEl2X82GZUwV1j0bTGIEuAHJODpkwSYgc5Ma0VwackNe57xynbBsZIyGGJGOuMlMtNvpMBYQAMA4gCTqk3cxMdO5Rm0nFpF2q6HOAgjHXtxbGR3Kisi9g41BLgYjGRIG+MThzLoNGCeXeHMGwcNmJlTxSaxoe3jQDIIcYaDt/ETGxflWuKbQXOF933YJgaszs27edBWizhzuS4gZd604ZbNynU2BsMEuqSBEADESAcM9+rLauVCo5zTm2QS2CRA24HOFYaHsjmh1RzgGxi84xtgZyfmVRGtI4qMCaky7EwPTjq6FzsFqioC7DXjq55Uu2mcRBnK9M853qbwc0c2pVaDG8QMRjkSoJOhbS6pWkNaaZaWvAMhwOBOfN0JZWqgWPcw5tcWnnBg+xNSvpHiXCmGMZAmRIdmYmRtkRsPMsJw2oXbW86nw8eXAz/UCkuihQhC0BCEIBPfsZ/Ztn/U/dekQnv2M/s2z/qfuvQJXTf1it+a/3ioSm6b+sVvzX+8VCQCEIQdrHaDTqMqNzY4OHO0yPYvo2wUHFhc7vXAc85+XYvmxP/gdpA1rDZ3FxMMDTvc3kH3VBnuyhYzxDQBHF1L05kg4YJfW+l/DMuEDjn/4hB71uYYDtM4xuTk4StPEvqEAuDJaDlLcp2ZZ70iLRXc57nzekyZxnyFIOQdr1j5xXb+IhuBx/wDXUoyA06seZUehUIMgrobRhECR5J51yagiT84oJBt7pJAY0mSSG4488qfYtJGpyazi4yLhcThqInVI8kjeVTL8Qa6nbwIm8WtGLr0OiTiTrO6OtQrdpOvaibt4U2SblMHATntOr0qms9BxEjBsxMxJOobfJKsKOkeJEsIdUIgkDkNxkXRhJ3xzbVMFtouz3GtdUAvgy1mMtByLxtmTiv3TOmgBxdMnvZcTgZJGA3gFv+lZ46RqSSHHGRIgZ56sFEvpgsq1tDnFzsnAThiCIyjPvZjXgvQtnK75zcTEEFoGBbHWqsOwjUvdLE4Z7NW/yQqNOy1TezBa4nlRjGc5gwTEb1AY8udLzvnPeuzbTdA7wkEl8986dRERqk7zrgKMx04iPIMCkF1ZqswLzcMBhns9qmWi0Gs3W1rdWo4wSdkD0BU1m5UDXGfXzbVYsqZxPKZDY3fewymB0HYpgl6Noio4lwkQQ3ExJxMxjgCtHYNGBhe4gNcwtIzwa0RGJnLGZ9KzFO0OpNa5pm6YcDrc0yebMZ7RmthY9LCL2tl5uOWLZaSNmAw1hY5LGS09pCjUcDdL5BDrxIOBwu7o29CqeHRa/iqrBqLHHCMAC2AMvvFSuFtgaGirSIEuh1PW058kZxs/uqpjzVsdZpBmm5lVvNNxwA2C+CrxKzqEIW0CEIQCe/Yz+zbP+p+69IhPfsZ/Ztn/AFP3XoErpv6xW/Nf7xUJTdN/WK35r/eKhIBCEIBODsQ20OsrqZImnUMDY1wBB6Q7oSfW77D1V38a5gMB1J0jVILYMbQCekoG3pCm11O64TeJadoa7CfbmvnCrRLTBiRgecbjivpipQDr7WkANh7nHHKZJ2nHAYZRzoDhpZbtutLWGRxrnga4fyxA5nZKQUgO0LuLNgHAjPDHXv1tPPmuNNw1z8/O5OHgJwTdTpO+kaZfPenYMM1Qo3wZD8Hbdv8AMP8AcPTmuD2kYHNfRrtAn8begqHV0C4/eZPMVNHz7O3pXWy2RzzDRPNHtKd9fQJH4Cdkf8LpT4Nn/wCsTngcct3zCaE3pOsGtDAAHNbdN2buPfQCcCcJ27slXss7inrU4K7W0T5P/Ffn/SbfwUuj/hNgRr7KQvHEHYU7a/Bdn4KfQFCqcF2/gZ0K7AnajCMwRzqVZeQxziBMQ3nMDy4SY5k0jwQZ4Kj0DqXK18FGwPoqWG4dSaFYKhwGOGXlUuzWaq7vZz1DXzjI4piDgm0RFOllsHthSqGg+Lbda1gnvvLhs2JowDrzeQcTP0jmkxGMCMi3DGM+hWNG2X38Ye9EmBqEANEbTJ6StgzgwIILKZa4yRqJ6PSujeDgBgNY2cTGHsG8qaMK61XmYOeCCDiBF4zInGcANmI6dNwatTqwuFje8u3gYvXS0DAjOHHGdS8aSsDKbKrbrBULeTkJLSHGJw70HpXXRdJgpPc5j6TuKbVAY6WRLpLBEwSBhqOGMKX4eslwotcPuD7hLc8cN+zZzqx4G07loptqNgV5p3S3kumHc0zGH/pUulKE13vYA5l4kFxaL3OCQrWxXmWhlWtUulhY9rA4SSHXogQGiWg6zlnmngr+yBYBRtjg1jWNcxjmtaAGjC6YA2uaT5Vm1puyPVvaRrkZci7/AC8W276PasyrAIQhUCe/Yz+zbP8AqfuvSIT37Gf2bZ/1P3XoErpv6xW/Nf7xUJTdN/WK35r/AHioSAQhCAWm7HNtNK30Y+/NM/1Ax6YWZU3Qtp4q0UamHIqsfjlyXA49CD6SDQWhk8ktL6x6breefSQk32TGsNpbUc25xrMC2ZaWEtAIODhdDd+vYC3tK1gxrbuJe4PdzDED52JZdlKwXaFJ+YZWfT57wBBHmj0qDAUqV57Wv+84AOGM4x5favorg62KUbz8+hfOmi3/AEtMbajfaF9CaFrfRDnKtFpaK0DExzqnpaSvVHNF0gTiNxjOV20ufona5j2hZyxgsa/OZcTuBeetZFhW0sHVCxjmXhmJE+3BWdjt7g4NqtEOyI9G4hY1mh2S6oxzm1HSSb0QSdh5LhO1XPB+tVY27aLk/dLQcOkezeg0b7VywGwRr2hToWX0a88Zn+H2lae8gh2sgKnNvF6NU5r94VWq6zPE5fPzks7o3AFpIvSTEoNPUfAlQaVsFSWxBGW9V2mql+kD/leDzgKp4NWp1Sjek36brpnWIEE+worT1rUGXcJnAc5K5PtN0xElZ51e9gNQEicQ7GRzjLyLpZdHcZXa6+WxDevXvRGno24RiCFMiR7Pn51KuqsLBddym6j/AHGz/lSbG43MdvoQZHhaAQSRADhO9uR9H9l14HcIrNebQtDGh4bxbHxLbocXXTzEuOO0b458L6mDgdbo8ufpS80iy6RBN4GQZgjX/u9CubBc8N9G8RVIZiwyRExHlVHXr8cJcDeDRDsILWwOVvAETuE7VotLViKt1zeMpVMSYF6mTE3XboymM1W1tHOs9S68XmOgggjEHIjf/lOeWxSCHwlEvpVPCUKR8rW8UfTTnyqoW04ZWL/4dmqiDdqVKRO4hrmDHZD+lYtaAhCEAnv2M/s2z/qfuvSIT37Gf2bZ/wBT916BK6b+sVvzX+8VCU3Tf1it+a/3ioSAQhCAQhCD6E0XV/iLHRq5zSafKBBHTgs7w/YatkqyJIZTqtnUWlocR5C9e+xhbOMsFwn/AA3ub5MHD3lc6S0bxoDI/wARlWlhtLXH/eOhKnpG6JH09L+dvtBTz0JV+jbv60ktC0iLRTBEQ72Sf7JuaLtzGsaC5oMdCKvtIVfoz5FQ2CuWS5zHFpvDd3207YU+0WtpEXhBzK90qlK5cvNLd53ysips+i2NLqjA6HxPKJb0GbpXvQ1SpUe5pbDG5dOeO1Tm2OjOFURskK0sYpMwD245y4YoKywSHEjVGfl1q7bbHR3q4ix0vx+lqk0LIxuIfjB1hBltNX61Zt1hIbjrgHVOHzK42nRoFRtQtc0+grXU6TKcw4EnaQotqYx4gkeSME0ZTSEg3IMFryDBiREY5YgrpYbCaTnvAwceUDzQfIVf1LG1zWtvnkzGWtdrVVYeSdesakGF0fZHNqVQ4A43r0GXAzF4nDCPSdyudGNuunMCCFe2KxtAdDrwdnuz61HGiQ2RfMHdl6UEDS+keMc2kxpvOETsEj58itaVMtbBz1rpZbC1mOZXqoEGJ4Yjkk6w5pHk/wCFirXY+WScso9Ec2pavsgViLvKui/BP9Lo8sxCxLy66AdcxvjAj52nctC3p6ZqNYGgYtHfBoJPKgDlAjLGYnLFWV5looXapqGow3g/cTESRjByGG5Y7GJgYQM43gxr8mxazseWQ1H1XxHEtDhDnRJnMAw4YERvUsGo4U6ILtCudN/i3MqNOsG9cfPkJPlScX0dVsbH2StQa6eMDw6cwC0hp34kRrxXzkQpxo/EIQtAT37Gf2bZ/wBT916RCe/Yz+zbP+p+69AldN/WK35r/eKhKbpv6xW/Nf7xUJAIQhAIQhAxuxNpG4y1Uy7Uyo1vlLXkdLfQmBStQdTGZc2o0iNjhdjAbvQlJ2M6923NaZiox7PRe/2J36H0QOXdE3mgtxwlrg4GdSl+HpHcJbNUs2kK0jFjnXJyjIZYZLtozSVV7mBppukm8LpkARj32IkwmZw84LMtLnuL2sqPaIdxcZHNzgP6cd+cLHaH4Pmzgm/SfyuW5jgcsmgbJx1GQk5dGIukdLVg4NYGEjOQYG3CRAzQNPVQBLWZYwHZ9Kg6Rsrr8gjla77fRjl86lzGjqhAbgWxmHNw8s/MKos38JajY5NPHc6TsjlYKXZuEzrt5wbzQfRiqlmhnudMNuAQMd2fTmdQRabG7mEYYjH0+zYoNFZeEb3NLi1gjny6UDhc78DYnaVQU7O+LoBxG6eeZXujomrdyvY6jj6fIqNA7hG4gktaI581HPCHDvSTqVPaKLhDfmf+FFNndOXz5FBc1uE7iDyIkZ3sRviM9y5v046jdZF8QCSTrOJAMYbMdmSqqVFxLZGEjo1yvdWxVnOL7h5RmcNZ2Iq3q8JyIikDImL+OOUcnHV0rxaeFha4g0pDR+OMYn8OU5Kr/h3CpN0gAyCB+HEewLk2zuccjicRH3Ri72e1BZ2jhcWwBSMRJ5eRIn8PMF6pcL8L1x2JugXtUYnLIQs9Xsbi4uDXAk7DH/C5W+xuAgNcMOTIIvXsz0ABBC0npJ1ao9xJAc4mCSYBxA9i52fHn1b9nQuP8K8HFjuaDK0XBqyML2iqw8oFuN4BpiWvBBEkRBbkZVESrQhoJAxw6Tq5iCVstB2YWamaV29UfD6l0wBA5LSYxgEnPN52IbYGmrLqbbtJrCHC8Lz5IEiYGIJuxktJoTRrar7okHviZAJ255mTt1rFo4U9OuYWuFGIF2890TjysAIJ5WGPkSp4X2PirbaGDIVCRzO5Q9Dk/eEvB2pUo0G99TaXOpOPf05jOIkOGqMxqSm7Luj+LtNKpEcZSAP8zDB9BCcVYNCELaBPfsZ/Ztn/AFP3XpEJ79jP7Ns/6n7r0CV039Yrfmv94qEpum/rFb81/vFQkAhCEAhCEFhwet/EWqhWmBTqMcf5QRe9Er60sNoZdhpaWFt4FuJM5GcohfHakWW21KZJp1H0yRBLHOaSNhIOSlmj6D4baXY8BjG03gwXF382TXN18kHo3rKUKLXNNMMDJvENbOoF0mDhMelKvttX8NW/1v61+t0vaBiK9Yav8R+XSkg3D6FFroqhrScv8T/0FZU7FRDYaWxtdfyz3jelm3SlYY8bUn+Z3WvR0tXMfTVcMuW7rQNGvZ6bmkNLY73N8bDq9i919Asp41HQ7WGSY15n+2SVvbq0eGqf6iujuEFqOdeqZzlxPtTAyRQo4YnHKZJXq2VWxdmMZwnomEtRwhtPhn9K/f8AqO0+Gd6OpMG6LGZk5rx/DMxwPV6FhG6ctAJPHVMf8xjoyC/Dpy0eHq/6ndaYGBTsTAMGuMZjGTOGrIDpXay6Ha6fonA3Zab2R2GcsDr2Jbdt7R4et5x/WptHhZbGxdrvwETDSYOckiT5UwbV+hYJAmcN2Gez5heO19wCbxLhHMSZM79Sxh4VWuZ4505ZN6lydwhtJcXGq4k5mG8+xMGvtdFlMgEEiJwwxjWTjI2ZYKo0hVloJDsZg4Z68Tsw6FS1NO13d9Unna0+0Lw7S9YxL8suS2OiEFhYaIc4iHnAziJOBj7uGMdK0WhrGTTc6HCMcYvQNmAz/ssfZ9N12TdeBJBPJYcRiM2qXU4W2t2dUY5/R0hv1MVDJfaZLWF04AARiOeBOe1X9hinAA5WE5TIaRGO5xw3pHdv7TeLuOqSc8cOjJe6vCW1umbRWM58sz0rH5V9DWfTdQMDM2DkkHHLIA5iFjezLYuMsVOvAvU6ok64eDMeUNwSk7dWjP8AiK/nH9a42q31akcZUqPjK+5zo6Sn5u/RGQhC2gT37Gf2bZ/1P3XpEJ79jP7Ns/6n7r0CV039Yrfmv94qEmvb+xTfq1H/AMXF57nRxOUknwij9yPxv1PxUCwQmf3I/G/U/FR3I/G/U/FQLBCZ/cj8b9T8VHcj8b9T8VAsEJn9yPxv1PxUdyPxv1PxUCwQmf3I/G/U/FR3I/G/U/FQLBCZ/cj8b9T8VHcj8b9T8VAsEJn9yPxv1PxUdyPxv1PxUCwQmf3I/G/U/FR3I/G/U/FQLBCZ/cj8b9T8VHcj8b9T8VAsEJn9yPxv1PxUdyPxv1PxUCwQmf3I/G/U/FR3I/G/U/FQLBCZ/cj8b9T8VHcj8b9T8VAsEJn9yPxv1PxUdyPxv1PxUCwQmf3I/G/U/FR3I/G/U/FQLBCZ/cj8b9T8VHcj8b9T8VAsEJn9yPxv1PxUdyPxv1PxUCwT37Gf2bZ/1P3XrL9yPxv1PxUyeCHBj+HslKjxt+7f5VyJl7nZXjt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6" descr="data:image/jpeg;base64,/9j/4AAQSkZJRgABAQAAAQABAAD/2wCEAAkGBxQTEhUUExQTFBUXFxoXFRgXGRccFhgYHB0cGhgbGRgYHCggHCAlHxgdIjEhJSksLi4wFx8zODMsNygtLi4BCgoKDg0OGBAQFywcHBwsLCwsLCwsLCwsLCwsLCwsLCwsLCwsLCwsLCwsLCwsLCwsLCwsLCwsLCwsLCwsLCwsLP/AABEIAL0BCwMBIgACEQEDEQH/xAAcAAACAwEBAQEAAAAAAAAAAAAABwQFBgMCCAH/xABMEAABAwEEBAYOCAQFBAMAAAABAAIRAwQSITEFQVFhBhMicZHRBxUXMlNkgZOho7Gy4/AjNDVCUnODsxRygsEzYpLC4RbS4vEkY6L/xAAXAQEBAQEAAAAAAAAAAAAAAAAAAQID/8QAHBEBAQEAAwEBAQAAAAAAAAAAAAERAiFBMRJR/9oADAMBAAIRAxEAPwBTaY0rXForAVqwAqvAF934jvUPtvX8PW84/rRpv6xW/Nf7xUJBN7b1/D1vOP60dt6/h63nH9ahIQTe29fw9bzj+tHbev4et5x/WoSEE3tvX8PW84/rR23r+Hrecf1qEhBN7b1/D1vOP60dt6/h63nH9ahIQTe29fw9bzj+tHbev4et5x/WoSEE3tvX8PW84/rR23r+Hrecf1qEhBN7b1/D1vOP60dt6/h63nH9ahIQTe29fw9bzj+tHbev4et5x/WoSEE3tvX8PW84/rR23r+Hrecf1qEhBN7b1/D1vOP60dt6/h63nH9ahIQTe29fw9bzj+tHbev4et5x/WoSEE3tvX8PW84/rR23r+Hrecf1qEhBN7b1/D1vOP60dt6/h63nH9ahIQTe29fw9bzj+tHbev4et5x/WoSEE3tvX8PW84/rR23r+Hrecf1qEhBN7b1/D1vOP607uxxaHu0dQc57nE8ZJLiT/iP1lIRPfsZ/Ztn/AFP3XoErpv6xW/Nf7xUJTdN/WK35r/eKhIBXPBCP4umCAZD4kAibjowOCpld8CmzbaH8x904eXLyqX4NhW0XMhouYkm7heB1EAZbpK51NFMMF9MEwQSWgndiRsPoWm0pWZTZeIDTMNlwE7pOtQqdfjBIF6ImIdz5Ll210zNv0XTLGtFNjYOYY29lBBMScpkrrpng82pY3V2UmscPpG3REgEsqNgDUWXhz4QCtBatGicHBwmCR/calM0fUJcaB5LWguY6RycWyCNc57M9q1LUJRCm6ZsvFV6jIiHmI/CcW+ghQl0QIQhAIQhAIQhAIQhAIQhAIQhAIQhAIQhAIQhAIQhAIQhAJ79jP7Ns/wCp+69IhPfsZ/Ztn/U/degSum/rFb81/vFQlN039Yrfmv8AeKhIBWPB20cXaqLtlRs8xMH0FVy/QUDU4UOD6RF0vAIJAzIDgXXd92Ql3Z61SXODXXnQQ5rfvA57MQXdK29tt5NMFoEOaHSJziTiCDiCuWjrO13KuiByhJfhz4wVBE0NpWoIbaOWxpgyWis0EQXAzygNh6dS0tltlDji5tVtzWJc0tDhg0tc0SBAAIyiFkrZYiakYze3DCcJwxiM1Ps+hyCOREf5SSTrIAxMjcpghcL+D1apWdWoMNam5ocXU+UJm7iBtgdKzTtE1xnRrDnY/qTTslkdSptu3WgkuBEAknAyG45g4Egbl1pWaoILi7HMYGDqjDqTQo3WCqBJp1ANpa6OmFGTkLyxwkuzAcW8m6NoGtQOENtkilDKrm99eYyo11MgFjyLvJJkzzDIyroVSE2GcF7PUDS6nReCL1+mHMF3aQ0iDnhuVW7g1Y3kgNNMTgRUM7u/nMbk0LtCYlbgHZyAW1qzZ/EGH/tlQndj/ZaB5acekPKbBiELVO4DVp5NSkc87wOGf3TsVVX0BVaSDdMGJBw6SAFRVIViNC1iQA1pnI36cdN5Wx4EV4B4yhJiWhz3OBImDdYQI1oMwhbB/Y7tQAPGWYzkBVx25EArlT7HludN1lN0Z/S0x7zggyiFc2jgvamd9Sj+phHSHKO7QdcZs/8A0zrQVyFPboaue9pudr5MOw8i8u0TXGJo1P8ASepBCQu1qsr6Zu1GPY6JhzS0xtg8y4oBCEIBCEIBPfsZ/Ztn/U/dekQnv2M/s2z/AKn7r0CV039Yrfmv94qEpum/rFb81/vFQkAhCEDN4N2b+IsdLEAtlp33THshWdi0XxXJcScYunMA4/IVN2MLUeKqtE8l4MYRDh/4rXaTYXhxJg3OkjIDesX+CvJAdrJGAAGBJGEnOFZU9FtqXQ6Gg4vicP7GJ1rJaOtwmTfEEAYG6fnDDctRYtKgRefEiYLdmPtaoqRpasw1gxoa1rQLoAgY3iPLmfKiraGMZJcLzjdwkwTmcNQkY9UqkbUeQ5xILhjl3oDYwE/3VpYrC8E1Xh0S0NacG3cgABlEnHXJmU8RT6U0UWgEFkxg6QA/aDJMzs3KmsOjnNcKhquc+ZaWukjDXk2NWxWtut77xpNFEFpMEiS3ZynZYbtSg1ak/wCJGwyQGHeGHBWUXFt021tO5TDHPdynhrpwEXhgImMYA36ljbVanh3f8iTEiD0Z/JzVibQy8CW3iMAWkxEHDDA57s11q2oPFziwRgcGicOfn1KwcDpSoRGwXiS2807d/wDdcm6YfABazLEC+BO6cuhWNlbTAiCznn2ldKlnpuxcWRtacfJCdD9sumi4gQcxiHAwOYtnoXCvXFTJriTEghkEQBJO3MlSToqkGh8uOzyfPtVTpa2Notu3C3LHW6ReGKCYKraZIDgSJAIbmRkdmW9c6Vtuk99AzMOjI5nEHGOlZulpJ14FpccRAN2d8QPQray1nckODiXRFziuWNQcDsOZHTnDBcVdJseAJLnETDOeARrxJGalWO1Mp4GpjOV6YjZ07OZUtstnFsMETEEtugNGMQDGwj5xiWCi17SajsCRnBJOMa5AE5INRpPTdGCCZwkQDJO3AcyiWSqKgF0u143T5SCB6FmqmjKRM3id8jPZlMr8oaJY498QNZlv9gg0ta1cUZBaNsXp3Tl6FXv0mXmGgQCbxIJMzqLtcb41LnU0W0gAXssR6JBu6+tdBYWUgGsJ/wAx1ndOxIIXCtjq1mZaHMIqU3ii5zQ66aZBdTJBmDIcJn+wGOTGtFhJsdraTgWte39Ml2GraClytAQhCAQhCAT37Gf2bZ/1P3XpEJ79jP7Ns/6n7r0CV039Yrfmv94qEpum/rFb81/vFQkAhCEG27FVoi0vZAIcwGDlLXACRr74poW6iA2SQYM9eGrVnsSW4E17tto4wHksP9QLR6SE8q1kJYJMuIxugQdZwnXAwXPnqwuadnJqfecC9rRMd8TAyOsnYr61UjRpMnBwqEE87SRgNQwHOV3tTWUarnF5YxoDpOMObJJxwGqADrWL0rp3jrS5hvvip9E1t26A0AEk68i7cs5arVWepJkAmcDmBv8AYtK196nd1lsHHAHnSxtHCUMexrSABdD4n+qJx3790q1tfC8UmFrDfgOc0t3gxysCBLRMbVrER+E9oioWti9dvZ4gnIRniDOrBZKvULqnKJjWZyKKNoIfxz5qAPuuvEkmQQA4nE4DPcFNsFRrpipdGMNdh0GTt1wtzpHN9ZrBAcQNxGPWvVDSA1EztH/aVYU7K0TJoAzqknIbBtnoUi0vpMBouONdtMh4aLrWl+E4zm0TAyTRWHSzpAABPlJPklee31QEGWwIN2GAEbJifKvL9HvaYg4OOIII15AHPdn0q/sejhQpXq+InYSZOUbMVLYYs9Gw4lxbxlJ8PbjkS3HNsDPbqUfhHZqYZxZp1XBwv03te0w6IMgvwGMXYhUdn0lyg2mXNaS7ASOYCDAxmVYizuIBqPcdcEl2X82GZUwV1j0bTGIEuAHJODpkwSYgc5Ma0VwackNe57xynbBsZIyGGJGOuMlMtNvpMBYQAMA4gCTqk3cxMdO5Rm0nFpF2q6HOAgjHXtxbGR3Kisi9g41BLgYjGRIG+MThzLoNGCeXeHMGwcNmJlTxSaxoe3jQDIIcYaDt/ETGxflWuKbQXOF933YJgaszs27edBWizhzuS4gZd604ZbNynU2BsMEuqSBEADESAcM9+rLauVCo5zTm2QS2CRA24HOFYaHsjmh1RzgGxi84xtgZyfmVRGtI4qMCaky7EwPTjq6FzsFqioC7DXjq55Uu2mcRBnK9M853qbwc0c2pVaDG8QMRjkSoJOhbS6pWkNaaZaWvAMhwOBOfN0JZWqgWPcw5tcWnnBg+xNSvpHiXCmGMZAmRIdmYmRtkRsPMsJw2oXbW86nw8eXAz/UCkuihQhC0BCEIBPfsZ/Ztn/U/dekQnv2M/s2z/qfuvQJXTf1it+a/3ioSm6b+sVvzX+8VCQCEIQdrHaDTqMqNzY4OHO0yPYvo2wUHFhc7vXAc85+XYvmxP/gdpA1rDZ3FxMMDTvc3kH3VBnuyhYzxDQBHF1L05kg4YJfW+l/DMuEDjn/4hB71uYYDtM4xuTk4StPEvqEAuDJaDlLcp2ZZ70iLRXc57nzekyZxnyFIOQdr1j5xXb+IhuBx/wDXUoyA06seZUehUIMgrobRhECR5J51yagiT84oJBt7pJAY0mSSG4488qfYtJGpyazi4yLhcThqInVI8kjeVTL8Qa6nbwIm8WtGLr0OiTiTrO6OtQrdpOvaibt4U2SblMHATntOr0qms9BxEjBsxMxJOobfJKsKOkeJEsIdUIgkDkNxkXRhJ3xzbVMFtouz3GtdUAvgy1mMtByLxtmTiv3TOmgBxdMnvZcTgZJGA3gFv+lZ46RqSSHHGRIgZ56sFEvpgsq1tDnFzsnAThiCIyjPvZjXgvQtnK75zcTEEFoGBbHWqsOwjUvdLE4Z7NW/yQqNOy1TezBa4nlRjGc5gwTEb1AY8udLzvnPeuzbTdA7wkEl8986dRERqk7zrgKMx04iPIMCkF1ZqswLzcMBhns9qmWi0Gs3W1rdWo4wSdkD0BU1m5UDXGfXzbVYsqZxPKZDY3fewymB0HYpgl6Noio4lwkQQ3ExJxMxjgCtHYNGBhe4gNcwtIzwa0RGJnLGZ9KzFO0OpNa5pm6YcDrc0yebMZ7RmthY9LCL2tl5uOWLZaSNmAw1hY5LGS09pCjUcDdL5BDrxIOBwu7o29CqeHRa/iqrBqLHHCMAC2AMvvFSuFtgaGirSIEuh1PW058kZxs/uqpjzVsdZpBmm5lVvNNxwA2C+CrxKzqEIW0CEIQCe/Yz+zbP+p+69IhPfsZ/Ztn/AFP3XoErpv6xW/Nf7xUJTdN/WK35r/eKhIBCEIBODsQ20OsrqZImnUMDY1wBB6Q7oSfW77D1V38a5gMB1J0jVILYMbQCekoG3pCm11O64TeJadoa7CfbmvnCrRLTBiRgecbjivpipQDr7WkANh7nHHKZJ2nHAYZRzoDhpZbtutLWGRxrnga4fyxA5nZKQUgO0LuLNgHAjPDHXv1tPPmuNNw1z8/O5OHgJwTdTpO+kaZfPenYMM1Qo3wZD8Hbdv8AMP8AcPTmuD2kYHNfRrtAn8begqHV0C4/eZPMVNHz7O3pXWy2RzzDRPNHtKd9fQJH4Cdkf8LpT4Nn/wCsTngcct3zCaE3pOsGtDAAHNbdN2buPfQCcCcJ27slXss7inrU4K7W0T5P/Ffn/SbfwUuj/hNgRr7KQvHEHYU7a/Bdn4KfQFCqcF2/gZ0K7AnajCMwRzqVZeQxziBMQ3nMDy4SY5k0jwQZ4Kj0DqXK18FGwPoqWG4dSaFYKhwGOGXlUuzWaq7vZz1DXzjI4piDgm0RFOllsHthSqGg+Lbda1gnvvLhs2JowDrzeQcTP0jmkxGMCMi3DGM+hWNG2X38Ye9EmBqEANEbTJ6StgzgwIILKZa4yRqJ6PSujeDgBgNY2cTGHsG8qaMK61XmYOeCCDiBF4zInGcANmI6dNwatTqwuFje8u3gYvXS0DAjOHHGdS8aSsDKbKrbrBULeTkJLSHGJw70HpXXRdJgpPc5j6TuKbVAY6WRLpLBEwSBhqOGMKX4eslwotcPuD7hLc8cN+zZzqx4G07loptqNgV5p3S3kumHc0zGH/pUulKE13vYA5l4kFxaL3OCQrWxXmWhlWtUulhY9rA4SSHXogQGiWg6zlnmngr+yBYBRtjg1jWNcxjmtaAGjC6YA2uaT5Vm1puyPVvaRrkZci7/AC8W276PasyrAIQhUCe/Yz+zbP8AqfuvSIT37Gf2bZ/1P3XoErpv6xW/Nf7xUJTdN/WK35r/AHioSAQhCAWm7HNtNK30Y+/NM/1Ax6YWZU3Qtp4q0UamHIqsfjlyXA49CD6SDQWhk8ktL6x6breefSQk32TGsNpbUc25xrMC2ZaWEtAIODhdDd+vYC3tK1gxrbuJe4PdzDED52JZdlKwXaFJ+YZWfT57wBBHmj0qDAUqV57Wv+84AOGM4x5favorg62KUbz8+hfOmi3/AEtMbajfaF9CaFrfRDnKtFpaK0DExzqnpaSvVHNF0gTiNxjOV20ufona5j2hZyxgsa/OZcTuBeetZFhW0sHVCxjmXhmJE+3BWdjt7g4NqtEOyI9G4hY1mh2S6oxzm1HSSb0QSdh5LhO1XPB+tVY27aLk/dLQcOkezeg0b7VywGwRr2hToWX0a88Zn+H2lae8gh2sgKnNvF6NU5r94VWq6zPE5fPzks7o3AFpIvSTEoNPUfAlQaVsFSWxBGW9V2mql+kD/leDzgKp4NWp1Sjek36brpnWIEE+worT1rUGXcJnAc5K5PtN0xElZ51e9gNQEicQ7GRzjLyLpZdHcZXa6+WxDevXvRGno24RiCFMiR7Pn51KuqsLBddym6j/AHGz/lSbG43MdvoQZHhaAQSRADhO9uR9H9l14HcIrNebQtDGh4bxbHxLbocXXTzEuOO0b458L6mDgdbo8ufpS80iy6RBN4GQZgjX/u9CubBc8N9G8RVIZiwyRExHlVHXr8cJcDeDRDsILWwOVvAETuE7VotLViKt1zeMpVMSYF6mTE3XboymM1W1tHOs9S68XmOgggjEHIjf/lOeWxSCHwlEvpVPCUKR8rW8UfTTnyqoW04ZWL/4dmqiDdqVKRO4hrmDHZD+lYtaAhCEAnv2M/s2z/qfuvSIT37Gf2bZ/wBT916BK6b+sVvzX+8VCU3Tf1it+a/3ioSAQhCAQhCD6E0XV/iLHRq5zSafKBBHTgs7w/YatkqyJIZTqtnUWlocR5C9e+xhbOMsFwn/AA3ub5MHD3lc6S0bxoDI/wARlWlhtLXH/eOhKnpG6JH09L+dvtBTz0JV+jbv60ktC0iLRTBEQ72Sf7JuaLtzGsaC5oMdCKvtIVfoz5FQ2CuWS5zHFpvDd3207YU+0WtpEXhBzK90qlK5cvNLd53ysips+i2NLqjA6HxPKJb0GbpXvQ1SpUe5pbDG5dOeO1Tm2OjOFURskK0sYpMwD245y4YoKywSHEjVGfl1q7bbHR3q4ix0vx+lqk0LIxuIfjB1hBltNX61Zt1hIbjrgHVOHzK42nRoFRtQtc0+grXU6TKcw4EnaQotqYx4gkeSME0ZTSEg3IMFryDBiREY5YgrpYbCaTnvAwceUDzQfIVf1LG1zWtvnkzGWtdrVVYeSdesakGF0fZHNqVQ4A43r0GXAzF4nDCPSdyudGNuunMCCFe2KxtAdDrwdnuz61HGiQ2RfMHdl6UEDS+keMc2kxpvOETsEj58itaVMtbBz1rpZbC1mOZXqoEGJ4Yjkk6w5pHk/wCFirXY+WScso9Ec2pavsgViLvKui/BP9Lo8sxCxLy66AdcxvjAj52nctC3p6ZqNYGgYtHfBoJPKgDlAjLGYnLFWV5looXapqGow3g/cTESRjByGG5Y7GJgYQM43gxr8mxazseWQ1H1XxHEtDhDnRJnMAw4YERvUsGo4U6ILtCudN/i3MqNOsG9cfPkJPlScX0dVsbH2StQa6eMDw6cwC0hp34kRrxXzkQpxo/EIQtAT37Gf2bZ/wBT916RCe/Yz+zbP+p+69AldN/WK35r/eKhKbpv6xW/Nf7xUJAIQhAIQhAxuxNpG4y1Uy7Uyo1vlLXkdLfQmBStQdTGZc2o0iNjhdjAbvQlJ2M6923NaZiox7PRe/2J36H0QOXdE3mgtxwlrg4GdSl+HpHcJbNUs2kK0jFjnXJyjIZYZLtozSVV7mBppukm8LpkARj32IkwmZw84LMtLnuL2sqPaIdxcZHNzgP6cd+cLHaH4Pmzgm/SfyuW5jgcsmgbJx1GQk5dGIukdLVg4NYGEjOQYG3CRAzQNPVQBLWZYwHZ9Kg6Rsrr8gjla77fRjl86lzGjqhAbgWxmHNw8s/MKos38JajY5NPHc6TsjlYKXZuEzrt5wbzQfRiqlmhnudMNuAQMd2fTmdQRabG7mEYYjH0+zYoNFZeEb3NLi1gjny6UDhc78DYnaVQU7O+LoBxG6eeZXujomrdyvY6jj6fIqNA7hG4gktaI581HPCHDvSTqVPaKLhDfmf+FFNndOXz5FBc1uE7iDyIkZ3sRviM9y5v046jdZF8QCSTrOJAMYbMdmSqqVFxLZGEjo1yvdWxVnOL7h5RmcNZ2Iq3q8JyIikDImL+OOUcnHV0rxaeFha4g0pDR+OMYn8OU5Kr/h3CpN0gAyCB+HEewLk2zuccjicRH3Ri72e1BZ2jhcWwBSMRJ5eRIn8PMF6pcL8L1x2JugXtUYnLIQs9Xsbi4uDXAk7DH/C5W+xuAgNcMOTIIvXsz0ABBC0npJ1ao9xJAc4mCSYBxA9i52fHn1b9nQuP8K8HFjuaDK0XBqyML2iqw8oFuN4BpiWvBBEkRBbkZVESrQhoJAxw6Tq5iCVstB2YWamaV29UfD6l0wBA5LSYxgEnPN52IbYGmrLqbbtJrCHC8Lz5IEiYGIJuxktJoTRrar7okHviZAJ255mTt1rFo4U9OuYWuFGIF2890TjysAIJ5WGPkSp4X2PirbaGDIVCRzO5Q9Dk/eEvB2pUo0G99TaXOpOPf05jOIkOGqMxqSm7Luj+LtNKpEcZSAP8zDB9BCcVYNCELaBPfsZ/Ztn/AFP3XpEJ79jP7Ns/6n7r0CV039Yrfmv94qEpum/rFb81/vFQkAhCEAhCEFhwet/EWqhWmBTqMcf5QRe9Er60sNoZdhpaWFt4FuJM5GcohfHakWW21KZJp1H0yRBLHOaSNhIOSlmj6D4baXY8BjG03gwXF382TXN18kHo3rKUKLXNNMMDJvENbOoF0mDhMelKvttX8NW/1v61+t0vaBiK9Yav8R+XSkg3D6FFroqhrScv8T/0FZU7FRDYaWxtdfyz3jelm3SlYY8bUn+Z3WvR0tXMfTVcMuW7rQNGvZ6bmkNLY73N8bDq9i919Asp41HQ7WGSY15n+2SVvbq0eGqf6iujuEFqOdeqZzlxPtTAyRQo4YnHKZJXq2VWxdmMZwnomEtRwhtPhn9K/f8AqO0+Gd6OpMG6LGZk5rx/DMxwPV6FhG6ctAJPHVMf8xjoyC/Dpy0eHq/6ndaYGBTsTAMGuMZjGTOGrIDpXay6Ha6fonA3Zab2R2GcsDr2Jbdt7R4et5x/WptHhZbGxdrvwETDSYOckiT5UwbV+hYJAmcN2Gez5heO19wCbxLhHMSZM79Sxh4VWuZ4505ZN6lydwhtJcXGq4k5mG8+xMGvtdFlMgEEiJwwxjWTjI2ZYKo0hVloJDsZg4Z68Tsw6FS1NO13d9Unna0+0Lw7S9YxL8suS2OiEFhYaIc4iHnAziJOBj7uGMdK0WhrGTTc6HCMcYvQNmAz/ssfZ9N12TdeBJBPJYcRiM2qXU4W2t2dUY5/R0hv1MVDJfaZLWF04AARiOeBOe1X9hinAA5WE5TIaRGO5xw3pHdv7TeLuOqSc8cOjJe6vCW1umbRWM58sz0rH5V9DWfTdQMDM2DkkHHLIA5iFjezLYuMsVOvAvU6ok64eDMeUNwSk7dWjP8AiK/nH9a42q31akcZUqPjK+5zo6Sn5u/RGQhC2gT37Gf2bZ/1P3XpEJ79jP7Ns/6n7r0CV039Yrfmv94qEmvb+xTfq1H/AMXF57nRxOUknwij9yPxv1PxUCwQmf3I/G/U/FR3I/G/U/FQLBCZ/cj8b9T8VHcj8b9T8VAsEJn9yPxv1PxUdyPxv1PxUCwQmf3I/G/U/FR3I/G/U/FQLBCZ/cj8b9T8VHcj8b9T8VAsEJn9yPxv1PxUdyPxv1PxUCwQmf3I/G/U/FR3I/G/U/FQLBCZ/cj8b9T8VHcj8b9T8VAsEJn9yPxv1PxUdyPxv1PxUCwQmf3I/G/U/FR3I/G/U/FQLBCZ/cj8b9T8VHcj8b9T8VAsEJn9yPxv1PxUdyPxv1PxUCwQmf3I/G/U/FR3I/G/U/FQLBCZ/cj8b9T8VHcj8b9T8VAsEJn9yPxv1PxUdyPxv1PxUCwT37Gf2bZ/1P3XrL9yPxv1PxUyeCHBj+HslKjxt+7f5VyJl7nZXjtQ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délník 5"/>
              <p:cNvSpPr/>
              <p:nvPr/>
            </p:nvSpPr>
            <p:spPr>
              <a:xfrm>
                <a:off x="307975" y="980728"/>
                <a:ext cx="8502282" cy="24883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cs-CZ" sz="2000" dirty="0" smtClean="0"/>
                  <a:t>Na stínítku pozorujeme interferenční maxima, vypočtěme vzdálenost mezi nimi</a:t>
                </a:r>
              </a:p>
              <a:p>
                <a:pPr marL="342900" indent="-34290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cs-CZ" sz="2000" dirty="0" smtClean="0"/>
                  <a:t>Následující výpočet předpokládá </a:t>
                </a:r>
                <a:r>
                  <a:rPr lang="cs-CZ" sz="2000" i="1" dirty="0" smtClean="0"/>
                  <a:t>l&gt;&gt;a</a:t>
                </a:r>
                <a:r>
                  <a:rPr lang="cs-CZ" sz="2000" dirty="0" smtClean="0"/>
                  <a:t> </a:t>
                </a:r>
                <a:r>
                  <a:rPr lang="cs-CZ" sz="2000" dirty="0" err="1" smtClean="0"/>
                  <a:t>a</a:t>
                </a:r>
                <a:r>
                  <a:rPr lang="cs-CZ" sz="2000" dirty="0" smtClean="0"/>
                  <a:t> </a:t>
                </a:r>
                <a:r>
                  <a:rPr lang="cs-CZ" sz="2000" i="1" dirty="0" smtClean="0"/>
                  <a:t>l&gt;&gt;x, </a:t>
                </a:r>
                <a:r>
                  <a:rPr lang="cs-CZ" sz="2000" dirty="0" smtClean="0"/>
                  <a:t>a uvažuje nekonečně úzké štěrbiny (tj. dopad rovinné vlny)</a:t>
                </a:r>
              </a:p>
              <a:p>
                <a:pPr marL="342900" indent="-34290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cs-CZ" sz="2000" dirty="0" smtClean="0"/>
                  <a:t>Úplný výpočet je velmi obtížný</a:t>
                </a:r>
              </a:p>
              <a:p>
                <a:pPr marL="342900" indent="-34290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cs-CZ" sz="2000" b="0" dirty="0" smtClean="0"/>
                  <a:t>Dráhový rozdíl: </a:t>
                </a:r>
                <a14:m>
                  <m:oMath xmlns:m="http://schemas.openxmlformats.org/officeDocument/2006/math">
                    <m:r>
                      <a:rPr lang="cs-CZ" sz="2000" b="0" i="1" smtClean="0">
                        <a:latin typeface="Cambria Math"/>
                      </a:rPr>
                      <m:t>𝛿</m:t>
                    </m:r>
                    <m:r>
                      <a:rPr lang="cs-CZ" sz="2000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cs-CZ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cs-CZ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2000" b="0" i="1" smtClean="0">
                                <a:latin typeface="Cambria Math"/>
                              </a:rPr>
                              <m:t>𝑙</m:t>
                            </m:r>
                          </m:e>
                          <m:sup>
                            <m:r>
                              <a:rPr lang="cs-CZ" sz="20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cs-CZ" sz="2000" b="0" i="1" smtClean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cs-CZ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sz="2000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cs-CZ" sz="2000" b="0" i="1" smtClean="0">
                                    <a:latin typeface="Cambria Math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cs-CZ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000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num>
                                  <m:den>
                                    <m:r>
                                      <a:rPr lang="cs-CZ" sz="20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cs-CZ" sz="20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cs-CZ" sz="2000" b="0" i="1" smtClean="0">
                        <a:latin typeface="Cambria Math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cs-CZ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2000" i="1">
                                <a:latin typeface="Cambria Math"/>
                              </a:rPr>
                              <m:t>𝑙</m:t>
                            </m:r>
                          </m:e>
                          <m:sup>
                            <m:r>
                              <a:rPr lang="cs-CZ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cs-CZ" sz="2000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cs-CZ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sz="20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cs-CZ" sz="2000" b="0" i="1" smtClean="0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cs-CZ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000" i="1">
                                        <a:latin typeface="Cambria Math"/>
                                      </a:rPr>
                                      <m:t>𝑎</m:t>
                                    </m:r>
                                  </m:num>
                                  <m:den>
                                    <m:r>
                                      <a:rPr lang="cs-CZ" sz="2000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cs-CZ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cs-CZ" sz="2000" i="1" smtClean="0">
                        <a:latin typeface="Cambria Math"/>
                        <a:ea typeface="Cambria Math"/>
                      </a:rPr>
                      <m:t>≅</m:t>
                    </m:r>
                    <m:f>
                      <m:fPr>
                        <m:ctrlPr>
                          <a:rPr lang="cs-CZ" sz="20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cs-CZ" sz="2000" b="0" i="1" smtClean="0">
                            <a:latin typeface="Cambria Math"/>
                            <a:ea typeface="Cambria Math"/>
                          </a:rPr>
                          <m:t>𝑥𝑎</m:t>
                        </m:r>
                      </m:num>
                      <m:den>
                        <m:r>
                          <a:rPr lang="cs-CZ" sz="2000" b="0" i="1" smtClean="0">
                            <a:latin typeface="Cambria Math"/>
                            <a:ea typeface="Cambria Math"/>
                          </a:rPr>
                          <m:t>𝑙</m:t>
                        </m:r>
                      </m:den>
                    </m:f>
                  </m:oMath>
                </a14:m>
                <a:endParaRPr lang="cs-CZ" sz="2000" dirty="0" smtClean="0"/>
              </a:p>
            </p:txBody>
          </p:sp>
        </mc:Choice>
        <mc:Fallback xmlns="">
          <p:sp>
            <p:nvSpPr>
              <p:cNvPr id="6" name="Obdélní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975" y="980728"/>
                <a:ext cx="8502282" cy="2488374"/>
              </a:xfrm>
              <a:prstGeom prst="rect">
                <a:avLst/>
              </a:prstGeom>
              <a:blipFill>
                <a:blip r:embed="rId3"/>
                <a:stretch>
                  <a:fillRect l="-646" t="-147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 descr="C:\Users\Pepa\Downloads\young_pokus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943168"/>
            <a:ext cx="5894441" cy="2698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délník 6"/>
              <p:cNvSpPr/>
              <p:nvPr/>
            </p:nvSpPr>
            <p:spPr>
              <a:xfrm>
                <a:off x="212512" y="4067559"/>
                <a:ext cx="2703304" cy="24500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cs-CZ" sz="2000" dirty="0" smtClean="0">
                    <a:ea typeface="Cambria Math"/>
                  </a:rPr>
                  <a:t>Interferenční maximum:</a:t>
                </a: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0" i="1" smtClean="0">
                          <a:latin typeface="Cambria Math"/>
                          <a:ea typeface="Cambria Math"/>
                        </a:rPr>
                        <m:t>𝛿</m:t>
                      </m:r>
                      <m:r>
                        <a:rPr lang="cs-CZ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2000" i="1">
                              <a:latin typeface="Cambria Math"/>
                              <a:ea typeface="Cambria Math"/>
                            </a:rPr>
                            <m:t>𝑥𝑎</m:t>
                          </m:r>
                        </m:num>
                        <m:den>
                          <m:r>
                            <a:rPr lang="cs-CZ" sz="2000" i="1">
                              <a:latin typeface="Cambria Math"/>
                              <a:ea typeface="Cambria Math"/>
                            </a:rPr>
                            <m:t>𝑙</m:t>
                          </m:r>
                        </m:den>
                      </m:f>
                      <m:r>
                        <a:rPr lang="cs-CZ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sz="2000" b="0" i="1" smtClean="0"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cs-CZ" sz="2000" b="0" i="1" smtClean="0">
                          <a:latin typeface="Cambria Math"/>
                          <a:ea typeface="Cambria Math"/>
                        </a:rPr>
                        <m:t>𝜆</m:t>
                      </m:r>
                    </m:oMath>
                  </m:oMathPara>
                </a14:m>
                <a:endParaRPr lang="cs-CZ" sz="2000" b="0" dirty="0" smtClean="0">
                  <a:ea typeface="Cambria Math"/>
                </a:endParaRPr>
              </a:p>
              <a:p>
                <a:pPr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sz="2000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cs-CZ" sz="2000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cs-CZ" sz="20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cs-CZ" sz="2000" b="0" i="1" smtClean="0"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r>
                  <a:rPr lang="cs-CZ" sz="2000" b="0" i="1" dirty="0" smtClean="0">
                    <a:latin typeface="Cambria Math"/>
                    <a:ea typeface="Cambria Math"/>
                  </a:rPr>
                  <a:t> </a:t>
                </a:r>
              </a:p>
              <a:p>
                <a:pPr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0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sz="2000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cs-CZ" sz="20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cs-CZ" sz="2000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cs-CZ" sz="20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cs-CZ" sz="2000" b="0" i="1" smtClean="0">
                            <a:latin typeface="Cambria Math"/>
                            <a:ea typeface="Cambria Math"/>
                          </a:rPr>
                          <m:t>𝑙</m:t>
                        </m:r>
                      </m:num>
                      <m:den>
                        <m:r>
                          <a:rPr lang="cs-CZ" sz="2000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</m:den>
                    </m:f>
                    <m:r>
                      <a:rPr lang="cs-CZ" sz="2000" i="1">
                        <a:latin typeface="Cambria Math"/>
                        <a:ea typeface="Cambria Math"/>
                      </a:rPr>
                      <m:t>𝜆</m:t>
                    </m:r>
                  </m:oMath>
                </a14:m>
                <a:r>
                  <a:rPr lang="cs-CZ" sz="2000" dirty="0" smtClean="0"/>
                  <a:t> </a:t>
                </a:r>
              </a:p>
              <a:p>
                <a:pPr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sz="2000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cs-CZ" sz="20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cs-CZ" sz="20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cs-CZ" sz="2000" b="0" i="1" smtClean="0">
                        <a:latin typeface="Cambria Math"/>
                        <a:ea typeface="Cambria Math"/>
                      </a:rPr>
                      <m:t>2</m:t>
                    </m:r>
                    <m:f>
                      <m:fPr>
                        <m:ctrlPr>
                          <a:rPr lang="cs-CZ" sz="20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cs-CZ" sz="2000" b="0" i="1" smtClean="0">
                            <a:latin typeface="Cambria Math"/>
                            <a:ea typeface="Cambria Math"/>
                          </a:rPr>
                          <m:t>𝑙</m:t>
                        </m:r>
                      </m:num>
                      <m:den>
                        <m:r>
                          <a:rPr lang="cs-CZ" sz="2000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</m:den>
                    </m:f>
                    <m:r>
                      <a:rPr lang="cs-CZ" sz="2000" i="1">
                        <a:latin typeface="Cambria Math"/>
                        <a:ea typeface="Cambria Math"/>
                      </a:rPr>
                      <m:t>𝜆</m:t>
                    </m:r>
                  </m:oMath>
                </a14:m>
                <a:r>
                  <a:rPr lang="cs-CZ" sz="2000" dirty="0" smtClean="0"/>
                  <a:t> </a:t>
                </a:r>
              </a:p>
            </p:txBody>
          </p:sp>
        </mc:Choice>
        <mc:Fallback xmlns="">
          <p:sp>
            <p:nvSpPr>
              <p:cNvPr id="7" name="Obdélní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512" y="4067559"/>
                <a:ext cx="2703304" cy="2450094"/>
              </a:xfrm>
              <a:prstGeom prst="rect">
                <a:avLst/>
              </a:prstGeom>
              <a:blipFill rotWithShape="1">
                <a:blip r:embed="rId5"/>
                <a:stretch>
                  <a:fillRect l="-2483" t="-1244" r="-203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853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5576" y="-11789"/>
            <a:ext cx="8808912" cy="1143000"/>
          </a:xfrm>
        </p:spPr>
        <p:txBody>
          <a:bodyPr>
            <a:normAutofit/>
          </a:bodyPr>
          <a:lstStyle/>
          <a:p>
            <a:r>
              <a:rPr lang="cs-CZ" sz="3600" dirty="0" smtClean="0"/>
              <a:t>Interference na </a:t>
            </a:r>
            <a:r>
              <a:rPr lang="cs-CZ" sz="3600" dirty="0" err="1" smtClean="0"/>
              <a:t>dvojštěrbině</a:t>
            </a:r>
            <a:r>
              <a:rPr lang="cs-CZ" sz="3600" dirty="0" smtClean="0"/>
              <a:t> – výpočet 1</a:t>
            </a:r>
            <a:endParaRPr lang="cs-CZ" sz="3600" dirty="0"/>
          </a:p>
        </p:txBody>
      </p:sp>
      <p:sp>
        <p:nvSpPr>
          <p:cNvPr id="4" name="AutoShape 4" descr="data:image/jpeg;base64,/9j/4AAQSkZJRgABAQAAAQABAAD/2wCEAAkGBxQTEhUUExQTFBUXFxoXFRgXGRccFhgYHB0cGhgbGRgYHCggHCAlHxgdIjEhJSksLi4wFx8zODMsNygtLi4BCgoKDg0OGBAQFywcHBwsLCwsLCwsLCwsLCwsLCwsLCwsLCwsLCwsLCwsLCwsLCwsLCwsLCwsLCwsLCwsLCwsLP/AABEIAL0BCwMBIgACEQEDEQH/xAAcAAACAwEBAQEAAAAAAAAAAAAABwQFBgMCCAH/xABMEAABAwEEBAYOCAQFBAMAAAABAAIRAwQSITEFQVFhBhMicZHRBxUXMlNkgZOho7Gy4/AjNDVCUnODsxRygsEzYpLC4RbS4vEkY6L/xAAXAQEBAQEAAAAAAAAAAAAAAAAAAQID/8QAHBEBAQEAAwEBAQAAAAAAAAAAAAERAiFBMRJR/9oADAMBAAIRAxEAPwBTaY0rXForAVqwAqvAF934jvUPtvX8PW84/rRpv6xW/Nf7xUJBN7b1/D1vOP60dt6/h63nH9ahIQTe29fw9bzj+tHbev4et5x/WoSEE3tvX8PW84/rR23r+Hrecf1qEhBN7b1/D1vOP60dt6/h63nH9ahIQTe29fw9bzj+tHbev4et5x/WoSEE3tvX8PW84/rR23r+Hrecf1qEhBN7b1/D1vOP60dt6/h63nH9ahIQTe29fw9bzj+tHbev4et5x/WoSEE3tvX8PW84/rR23r+Hrecf1qEhBN7b1/D1vOP60dt6/h63nH9ahIQTe29fw9bzj+tHbev4et5x/WoSEE3tvX8PW84/rR23r+Hrecf1qEhBN7b1/D1vOP60dt6/h63nH9ahIQTe29fw9bzj+tHbev4et5x/WoSEE3tvX8PW84/rR23r+Hrecf1qEhBN7b1/D1vOP607uxxaHu0dQc57nE8ZJLiT/iP1lIRPfsZ/Ztn/AFP3XoErpv6xW/Nf7xUJTdN/WK35r/eKhIBXPBCP4umCAZD4kAibjowOCpld8CmzbaH8x904eXLyqX4NhW0XMhouYkm7heB1EAZbpK51NFMMF9MEwQSWgndiRsPoWm0pWZTZeIDTMNlwE7pOtQqdfjBIF6ImIdz5Ll210zNv0XTLGtFNjYOYY29lBBMScpkrrpng82pY3V2UmscPpG3REgEsqNgDUWXhz4QCtBatGicHBwmCR/calM0fUJcaB5LWguY6RycWyCNc57M9q1LUJRCm6ZsvFV6jIiHmI/CcW+ghQl0QIQhAIQhAIQhAIQhAIQhAIQhAIQhAIQhAIQhAIQhAIQhAJ79jP7Ns/wCp+69IhPfsZ/Ztn/U/degSum/rFb81/vFQlN039Yrfmv8AeKhIBWPB20cXaqLtlRs8xMH0FVy/QUDU4UOD6RF0vAIJAzIDgXXd92Ql3Z61SXODXXnQQ5rfvA57MQXdK29tt5NMFoEOaHSJziTiCDiCuWjrO13KuiByhJfhz4wVBE0NpWoIbaOWxpgyWis0EQXAzygNh6dS0tltlDji5tVtzWJc0tDhg0tc0SBAAIyiFkrZYiakYze3DCcJwxiM1Ps+hyCOREf5SSTrIAxMjcpghcL+D1apWdWoMNam5ocXU+UJm7iBtgdKzTtE1xnRrDnY/qTTslkdSptu3WgkuBEAknAyG45g4Egbl1pWaoILi7HMYGDqjDqTQo3WCqBJp1ANpa6OmFGTkLyxwkuzAcW8m6NoGtQOENtkilDKrm99eYyo11MgFjyLvJJkzzDIyroVSE2GcF7PUDS6nReCL1+mHMF3aQ0iDnhuVW7g1Y3kgNNMTgRUM7u/nMbk0LtCYlbgHZyAW1qzZ/EGH/tlQndj/ZaB5acekPKbBiELVO4DVp5NSkc87wOGf3TsVVX0BVaSDdMGJBw6SAFRVIViNC1iQA1pnI36cdN5Wx4EV4B4yhJiWhz3OBImDdYQI1oMwhbB/Y7tQAPGWYzkBVx25EArlT7HludN1lN0Z/S0x7zggyiFc2jgvamd9Sj+phHSHKO7QdcZs/8A0zrQVyFPboaue9pudr5MOw8i8u0TXGJo1P8ASepBCQu1qsr6Zu1GPY6JhzS0xtg8y4oBCEIBCEIBPfsZ/Ztn/U/dekQnv2M/s2z/AKn7r0CV039Yrfmv94qEpum/rFb81/vFQkAhCEDN4N2b+IsdLEAtlp33THshWdi0XxXJcScYunMA4/IVN2MLUeKqtE8l4MYRDh/4rXaTYXhxJg3OkjIDesX+CvJAdrJGAAGBJGEnOFZU9FtqXQ6Gg4vicP7GJ1rJaOtwmTfEEAYG6fnDDctRYtKgRefEiYLdmPtaoqRpasw1gxoa1rQLoAgY3iPLmfKiraGMZJcLzjdwkwTmcNQkY9UqkbUeQ5xILhjl3oDYwE/3VpYrC8E1Xh0S0NacG3cgABlEnHXJmU8RT6U0UWgEFkxg6QA/aDJMzs3KmsOjnNcKhquc+ZaWukjDXk2NWxWtut77xpNFEFpMEiS3ZynZYbtSg1ak/wCJGwyQGHeGHBWUXFt021tO5TDHPdynhrpwEXhgImMYA36ljbVanh3f8iTEiD0Z/JzVibQy8CW3iMAWkxEHDDA57s11q2oPFziwRgcGicOfn1KwcDpSoRGwXiS2807d/wDdcm6YfABazLEC+BO6cuhWNlbTAiCznn2ldKlnpuxcWRtacfJCdD9sumi4gQcxiHAwOYtnoXCvXFTJriTEghkEQBJO3MlSToqkGh8uOzyfPtVTpa2Notu3C3LHW6ReGKCYKraZIDgSJAIbmRkdmW9c6Vtuk99AzMOjI5nEHGOlZulpJ14FpccRAN2d8QPQray1nckODiXRFziuWNQcDsOZHTnDBcVdJseAJLnETDOeARrxJGalWO1Mp4GpjOV6YjZ07OZUtstnFsMETEEtugNGMQDGwj5xiWCi17SajsCRnBJOMa5AE5INRpPTdGCCZwkQDJO3AcyiWSqKgF0u143T5SCB6FmqmjKRM3id8jPZlMr8oaJY498QNZlv9gg0ta1cUZBaNsXp3Tl6FXv0mXmGgQCbxIJMzqLtcb41LnU0W0gAXssR6JBu6+tdBYWUgGsJ/wAx1ndOxIIXCtjq1mZaHMIqU3ii5zQ66aZBdTJBmDIcJn+wGOTGtFhJsdraTgWte39Ml2GraClytAQhCAQhCAT37Gf2bZ/1P3XpEJ79jP7Ns/6n7r0CV039Yrfmv94qEpum/rFb81/vFQkAhCEG27FVoi0vZAIcwGDlLXACRr74poW6iA2SQYM9eGrVnsSW4E17tto4wHksP9QLR6SE8q1kJYJMuIxugQdZwnXAwXPnqwuadnJqfecC9rRMd8TAyOsnYr61UjRpMnBwqEE87SRgNQwHOV3tTWUarnF5YxoDpOMObJJxwGqADrWL0rp3jrS5hvvip9E1t26A0AEk68i7cs5arVWepJkAmcDmBv8AYtK196nd1lsHHAHnSxtHCUMexrSABdD4n+qJx3790q1tfC8UmFrDfgOc0t3gxysCBLRMbVrER+E9oioWti9dvZ4gnIRniDOrBZKvULqnKJjWZyKKNoIfxz5qAPuuvEkmQQA4nE4DPcFNsFRrpipdGMNdh0GTt1wtzpHN9ZrBAcQNxGPWvVDSA1EztH/aVYU7K0TJoAzqknIbBtnoUi0vpMBouONdtMh4aLrWl+E4zm0TAyTRWHSzpAABPlJPklee31QEGWwIN2GAEbJifKvL9HvaYg4OOIII15AHPdn0q/sejhQpXq+InYSZOUbMVLYYs9Gw4lxbxlJ8PbjkS3HNsDPbqUfhHZqYZxZp1XBwv03te0w6IMgvwGMXYhUdn0lyg2mXNaS7ASOYCDAxmVYizuIBqPcdcEl2X82GZUwV1j0bTGIEuAHJODpkwSYgc5Ma0VwackNe57xynbBsZIyGGJGOuMlMtNvpMBYQAMA4gCTqk3cxMdO5Rm0nFpF2q6HOAgjHXtxbGR3Kisi9g41BLgYjGRIG+MThzLoNGCeXeHMGwcNmJlTxSaxoe3jQDIIcYaDt/ETGxflWuKbQXOF933YJgaszs27edBWizhzuS4gZd604ZbNynU2BsMEuqSBEADESAcM9+rLauVCo5zTm2QS2CRA24HOFYaHsjmh1RzgGxi84xtgZyfmVRGtI4qMCaky7EwPTjq6FzsFqioC7DXjq55Uu2mcRBnK9M853qbwc0c2pVaDG8QMRjkSoJOhbS6pWkNaaZaWvAMhwOBOfN0JZWqgWPcw5tcWnnBg+xNSvpHiXCmGMZAmRIdmYmRtkRsPMsJw2oXbW86nw8eXAz/UCkuihQhC0BCEIBPfsZ/Ztn/U/dekQnv2M/s2z/qfuvQJXTf1it+a/3ioSm6b+sVvzX+8VCQCEIQdrHaDTqMqNzY4OHO0yPYvo2wUHFhc7vXAc85+XYvmxP/gdpA1rDZ3FxMMDTvc3kH3VBnuyhYzxDQBHF1L05kg4YJfW+l/DMuEDjn/4hB71uYYDtM4xuTk4StPEvqEAuDJaDlLcp2ZZ70iLRXc57nzekyZxnyFIOQdr1j5xXb+IhuBx/wDXUoyA06seZUehUIMgrobRhECR5J51yagiT84oJBt7pJAY0mSSG4488qfYtJGpyazi4yLhcThqInVI8kjeVTL8Qa6nbwIm8WtGLr0OiTiTrO6OtQrdpOvaibt4U2SblMHATntOr0qms9BxEjBsxMxJOobfJKsKOkeJEsIdUIgkDkNxkXRhJ3xzbVMFtouz3GtdUAvgy1mMtByLxtmTiv3TOmgBxdMnvZcTgZJGA3gFv+lZ46RqSSHHGRIgZ56sFEvpgsq1tDnFzsnAThiCIyjPvZjXgvQtnK75zcTEEFoGBbHWqsOwjUvdLE4Z7NW/yQqNOy1TezBa4nlRjGc5gwTEb1AY8udLzvnPeuzbTdA7wkEl8986dRERqk7zrgKMx04iPIMCkF1ZqswLzcMBhns9qmWi0Gs3W1rdWo4wSdkD0BU1m5UDXGfXzbVYsqZxPKZDY3fewymB0HYpgl6Noio4lwkQQ3ExJxMxjgCtHYNGBhe4gNcwtIzwa0RGJnLGZ9KzFO0OpNa5pm6YcDrc0yebMZ7RmthY9LCL2tl5uOWLZaSNmAw1hY5LGS09pCjUcDdL5BDrxIOBwu7o29CqeHRa/iqrBqLHHCMAC2AMvvFSuFtgaGirSIEuh1PW058kZxs/uqpjzVsdZpBmm5lVvNNxwA2C+CrxKzqEIW0CEIQCe/Yz+zbP+p+69IhPfsZ/Ztn/AFP3XoErpv6xW/Nf7xUJTdN/WK35r/eKhIBCEIBODsQ20OsrqZImnUMDY1wBB6Q7oSfW77D1V38a5gMB1J0jVILYMbQCekoG3pCm11O64TeJadoa7CfbmvnCrRLTBiRgecbjivpipQDr7WkANh7nHHKZJ2nHAYZRzoDhpZbtutLWGRxrnga4fyxA5nZKQUgO0LuLNgHAjPDHXv1tPPmuNNw1z8/O5OHgJwTdTpO+kaZfPenYMM1Qo3wZD8Hbdv8AMP8AcPTmuD2kYHNfRrtAn8begqHV0C4/eZPMVNHz7O3pXWy2RzzDRPNHtKd9fQJH4Cdkf8LpT4Nn/wCsTngcct3zCaE3pOsGtDAAHNbdN2buPfQCcCcJ27slXss7inrU4K7W0T5P/Ffn/SbfwUuj/hNgRr7KQvHEHYU7a/Bdn4KfQFCqcF2/gZ0K7AnajCMwRzqVZeQxziBMQ3nMDy4SY5k0jwQZ4Kj0DqXK18FGwPoqWG4dSaFYKhwGOGXlUuzWaq7vZz1DXzjI4piDgm0RFOllsHthSqGg+Lbda1gnvvLhs2JowDrzeQcTP0jmkxGMCMi3DGM+hWNG2X38Ye9EmBqEANEbTJ6StgzgwIILKZa4yRqJ6PSujeDgBgNY2cTGHsG8qaMK61XmYOeCCDiBF4zInGcANmI6dNwatTqwuFje8u3gYvXS0DAjOHHGdS8aSsDKbKrbrBULeTkJLSHGJw70HpXXRdJgpPc5j6TuKbVAY6WRLpLBEwSBhqOGMKX4eslwotcPuD7hLc8cN+zZzqx4G07loptqNgV5p3S3kumHc0zGH/pUulKE13vYA5l4kFxaL3OCQrWxXmWhlWtUulhY9rA4SSHXogQGiWg6zlnmngr+yBYBRtjg1jWNcxjmtaAGjC6YA2uaT5Vm1puyPVvaRrkZci7/AC8W276PasyrAIQhUCe/Yz+zbP8AqfuvSIT37Gf2bZ/1P3XoErpv6xW/Nf7xUJTdN/WK35r/AHioSAQhCAWm7HNtNK30Y+/NM/1Ax6YWZU3Qtp4q0UamHIqsfjlyXA49CD6SDQWhk8ktL6x6breefSQk32TGsNpbUc25xrMC2ZaWEtAIODhdDd+vYC3tK1gxrbuJe4PdzDED52JZdlKwXaFJ+YZWfT57wBBHmj0qDAUqV57Wv+84AOGM4x5favorg62KUbz8+hfOmi3/AEtMbajfaF9CaFrfRDnKtFpaK0DExzqnpaSvVHNF0gTiNxjOV20ufona5j2hZyxgsa/OZcTuBeetZFhW0sHVCxjmXhmJE+3BWdjt7g4NqtEOyI9G4hY1mh2S6oxzm1HSSb0QSdh5LhO1XPB+tVY27aLk/dLQcOkezeg0b7VywGwRr2hToWX0a88Zn+H2lae8gh2sgKnNvF6NU5r94VWq6zPE5fPzks7o3AFpIvSTEoNPUfAlQaVsFSWxBGW9V2mql+kD/leDzgKp4NWp1Sjek36brpnWIEE+worT1rUGXcJnAc5K5PtN0xElZ51e9gNQEicQ7GRzjLyLpZdHcZXa6+WxDevXvRGno24RiCFMiR7Pn51KuqsLBddym6j/AHGz/lSbG43MdvoQZHhaAQSRADhO9uR9H9l14HcIrNebQtDGh4bxbHxLbocXXTzEuOO0b458L6mDgdbo8ufpS80iy6RBN4GQZgjX/u9CubBc8N9G8RVIZiwyRExHlVHXr8cJcDeDRDsILWwOVvAETuE7VotLViKt1zeMpVMSYF6mTE3XboymM1W1tHOs9S68XmOgggjEHIjf/lOeWxSCHwlEvpVPCUKR8rW8UfTTnyqoW04ZWL/4dmqiDdqVKRO4hrmDHZD+lYtaAhCEAnv2M/s2z/qfuvSIT37Gf2bZ/wBT916BK6b+sVvzX+8VCU3Tf1it+a/3ioSAQhCAQhCD6E0XV/iLHRq5zSafKBBHTgs7w/YatkqyJIZTqtnUWlocR5C9e+xhbOMsFwn/AA3ub5MHD3lc6S0bxoDI/wARlWlhtLXH/eOhKnpG6JH09L+dvtBTz0JV+jbv60ktC0iLRTBEQ72Sf7JuaLtzGsaC5oMdCKvtIVfoz5FQ2CuWS5zHFpvDd3207YU+0WtpEXhBzK90qlK5cvNLd53ysips+i2NLqjA6HxPKJb0GbpXvQ1SpUe5pbDG5dOeO1Tm2OjOFURskK0sYpMwD245y4YoKywSHEjVGfl1q7bbHR3q4ix0vx+lqk0LIxuIfjB1hBltNX61Zt1hIbjrgHVOHzK42nRoFRtQtc0+grXU6TKcw4EnaQotqYx4gkeSME0ZTSEg3IMFryDBiREY5YgrpYbCaTnvAwceUDzQfIVf1LG1zWtvnkzGWtdrVVYeSdesakGF0fZHNqVQ4A43r0GXAzF4nDCPSdyudGNuunMCCFe2KxtAdDrwdnuz61HGiQ2RfMHdl6UEDS+keMc2kxpvOETsEj58itaVMtbBz1rpZbC1mOZXqoEGJ4Yjkk6w5pHk/wCFirXY+WScso9Ec2pavsgViLvKui/BP9Lo8sxCxLy66AdcxvjAj52nctC3p6ZqNYGgYtHfBoJPKgDlAjLGYnLFWV5looXapqGow3g/cTESRjByGG5Y7GJgYQM43gxr8mxazseWQ1H1XxHEtDhDnRJnMAw4YERvUsGo4U6ILtCudN/i3MqNOsG9cfPkJPlScX0dVsbH2StQa6eMDw6cwC0hp34kRrxXzkQpxo/EIQtAT37Gf2bZ/wBT916RCe/Yz+zbP+p+69AldN/WK35r/eKhKbpv6xW/Nf7xUJAIQhAIQhAxuxNpG4y1Uy7Uyo1vlLXkdLfQmBStQdTGZc2o0iNjhdjAbvQlJ2M6923NaZiox7PRe/2J36H0QOXdE3mgtxwlrg4GdSl+HpHcJbNUs2kK0jFjnXJyjIZYZLtozSVV7mBppukm8LpkARj32IkwmZw84LMtLnuL2sqPaIdxcZHNzgP6cd+cLHaH4Pmzgm/SfyuW5jgcsmgbJx1GQk5dGIukdLVg4NYGEjOQYG3CRAzQNPVQBLWZYwHZ9Kg6Rsrr8gjla77fRjl86lzGjqhAbgWxmHNw8s/MKos38JajY5NPHc6TsjlYKXZuEzrt5wbzQfRiqlmhnudMNuAQMd2fTmdQRabG7mEYYjH0+zYoNFZeEb3NLi1gjny6UDhc78DYnaVQU7O+LoBxG6eeZXujomrdyvY6jj6fIqNA7hG4gktaI581HPCHDvSTqVPaKLhDfmf+FFNndOXz5FBc1uE7iDyIkZ3sRviM9y5v046jdZF8QCSTrOJAMYbMdmSqqVFxLZGEjo1yvdWxVnOL7h5RmcNZ2Iq3q8JyIikDImL+OOUcnHV0rxaeFha4g0pDR+OMYn8OU5Kr/h3CpN0gAyCB+HEewLk2zuccjicRH3Ri72e1BZ2jhcWwBSMRJ5eRIn8PMF6pcL8L1x2JugXtUYnLIQs9Xsbi4uDXAk7DH/C5W+xuAgNcMOTIIvXsz0ABBC0npJ1ao9xJAc4mCSYBxA9i52fHn1b9nQuP8K8HFjuaDK0XBqyML2iqw8oFuN4BpiWvBBEkRBbkZVESrQhoJAxw6Tq5iCVstB2YWamaV29UfD6l0wBA5LSYxgEnPN52IbYGmrLqbbtJrCHC8Lz5IEiYGIJuxktJoTRrar7okHviZAJ255mTt1rFo4U9OuYWuFGIF2890TjysAIJ5WGPkSp4X2PirbaGDIVCRzO5Q9Dk/eEvB2pUo0G99TaXOpOPf05jOIkOGqMxqSm7Luj+LtNKpEcZSAP8zDB9BCcVYNCELaBPfsZ/Ztn/AFP3XpEJ79jP7Ns/6n7r0CV039Yrfmv94qEpum/rFb81/vFQkAhCEAhCEFhwet/EWqhWmBTqMcf5QRe9Er60sNoZdhpaWFt4FuJM5GcohfHakWW21KZJp1H0yRBLHOaSNhIOSlmj6D4baXY8BjG03gwXF382TXN18kHo3rKUKLXNNMMDJvENbOoF0mDhMelKvttX8NW/1v61+t0vaBiK9Yav8R+XSkg3D6FFroqhrScv8T/0FZU7FRDYaWxtdfyz3jelm3SlYY8bUn+Z3WvR0tXMfTVcMuW7rQNGvZ6bmkNLY73N8bDq9i919Asp41HQ7WGSY15n+2SVvbq0eGqf6iujuEFqOdeqZzlxPtTAyRQo4YnHKZJXq2VWxdmMZwnomEtRwhtPhn9K/f8AqO0+Gd6OpMG6LGZk5rx/DMxwPV6FhG6ctAJPHVMf8xjoyC/Dpy0eHq/6ndaYGBTsTAMGuMZjGTOGrIDpXay6Ha6fonA3Zab2R2GcsDr2Jbdt7R4et5x/WptHhZbGxdrvwETDSYOckiT5UwbV+hYJAmcN2Gez5heO19wCbxLhHMSZM79Sxh4VWuZ4505ZN6lydwhtJcXGq4k5mG8+xMGvtdFlMgEEiJwwxjWTjI2ZYKo0hVloJDsZg4Z68Tsw6FS1NO13d9Unna0+0Lw7S9YxL8suS2OiEFhYaIc4iHnAziJOBj7uGMdK0WhrGTTc6HCMcYvQNmAz/ssfZ9N12TdeBJBPJYcRiM2qXU4W2t2dUY5/R0hv1MVDJfaZLWF04AARiOeBOe1X9hinAA5WE5TIaRGO5xw3pHdv7TeLuOqSc8cOjJe6vCW1umbRWM58sz0rH5V9DWfTdQMDM2DkkHHLIA5iFjezLYuMsVOvAvU6ok64eDMeUNwSk7dWjP8AiK/nH9a42q31akcZUqPjK+5zo6Sn5u/RGQhC2gT37Gf2bZ/1P3XpEJ79jP7Ns/6n7r0CV039Yrfmv94qEmvb+xTfq1H/AMXF57nRxOUknwij9yPxv1PxUCwQmf3I/G/U/FR3I/G/U/FQLBCZ/cj8b9T8VHcj8b9T8VAsEJn9yPxv1PxUdyPxv1PxUCwQmf3I/G/U/FR3I/G/U/FQLBCZ/cj8b9T8VHcj8b9T8VAsEJn9yPxv1PxUdyPxv1PxUCwQmf3I/G/U/FR3I/G/U/FQLBCZ/cj8b9T8VHcj8b9T8VAsEJn9yPxv1PxUdyPxv1PxUCwQmf3I/G/U/FR3I/G/U/FQLBCZ/cj8b9T8VHcj8b9T8VAsEJn9yPxv1PxUdyPxv1PxUCwQmf3I/G/U/FR3I/G/U/FQLBCZ/cj8b9T8VHcj8b9T8VAsEJn9yPxv1PxUdyPxv1PxUCwT37Gf2bZ/1P3XrL9yPxv1PxUyeCHBj+HslKjxt+7f5VyJl7nZXjt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6" descr="data:image/jpeg;base64,/9j/4AAQSkZJRgABAQAAAQABAAD/2wCEAAkGBxQTEhUUExQTFBUXFxoXFRgXGRccFhgYHB0cGhgbGRgYHCggHCAlHxgdIjEhJSksLi4wFx8zODMsNygtLi4BCgoKDg0OGBAQFywcHBwsLCwsLCwsLCwsLCwsLCwsLCwsLCwsLCwsLCwsLCwsLCwsLCwsLCwsLCwsLCwsLCwsLP/AABEIAL0BCwMBIgACEQEDEQH/xAAcAAACAwEBAQEAAAAAAAAAAAAABwQFBgMCCAH/xABMEAABAwEEBAYOCAQFBAMAAAABAAIRAwQSITEFQVFhBhMicZHRBxUXMlNkgZOho7Gy4/AjNDVCUnODsxRygsEzYpLC4RbS4vEkY6L/xAAXAQEBAQEAAAAAAAAAAAAAAAAAAQID/8QAHBEBAQEAAwEBAQAAAAAAAAAAAAERAiFBMRJR/9oADAMBAAIRAxEAPwBTaY0rXForAVqwAqvAF934jvUPtvX8PW84/rRpv6xW/Nf7xUJBN7b1/D1vOP60dt6/h63nH9ahIQTe29fw9bzj+tHbev4et5x/WoSEE3tvX8PW84/rR23r+Hrecf1qEhBN7b1/D1vOP60dt6/h63nH9ahIQTe29fw9bzj+tHbev4et5x/WoSEE3tvX8PW84/rR23r+Hrecf1qEhBN7b1/D1vOP60dt6/h63nH9ahIQTe29fw9bzj+tHbev4et5x/WoSEE3tvX8PW84/rR23r+Hrecf1qEhBN7b1/D1vOP60dt6/h63nH9ahIQTe29fw9bzj+tHbev4et5x/WoSEE3tvX8PW84/rR23r+Hrecf1qEhBN7b1/D1vOP60dt6/h63nH9ahIQTe29fw9bzj+tHbev4et5x/WoSEE3tvX8PW84/rR23r+Hrecf1qEhBN7b1/D1vOP607uxxaHu0dQc57nE8ZJLiT/iP1lIRPfsZ/Ztn/AFP3XoErpv6xW/Nf7xUJTdN/WK35r/eKhIBXPBCP4umCAZD4kAibjowOCpld8CmzbaH8x904eXLyqX4NhW0XMhouYkm7heB1EAZbpK51NFMMF9MEwQSWgndiRsPoWm0pWZTZeIDTMNlwE7pOtQqdfjBIF6ImIdz5Ll210zNv0XTLGtFNjYOYY29lBBMScpkrrpng82pY3V2UmscPpG3REgEsqNgDUWXhz4QCtBatGicHBwmCR/calM0fUJcaB5LWguY6RycWyCNc57M9q1LUJRCm6ZsvFV6jIiHmI/CcW+ghQl0QIQhAIQhAIQhAIQhAIQhAIQhAIQhAIQhAIQhAIQhAIQhAJ79jP7Ns/wCp+69IhPfsZ/Ztn/U/degSum/rFb81/vFQlN039Yrfmv8AeKhIBWPB20cXaqLtlRs8xMH0FVy/QUDU4UOD6RF0vAIJAzIDgXXd92Ql3Z61SXODXXnQQ5rfvA57MQXdK29tt5NMFoEOaHSJziTiCDiCuWjrO13KuiByhJfhz4wVBE0NpWoIbaOWxpgyWis0EQXAzygNh6dS0tltlDji5tVtzWJc0tDhg0tc0SBAAIyiFkrZYiakYze3DCcJwxiM1Ps+hyCOREf5SSTrIAxMjcpghcL+D1apWdWoMNam5ocXU+UJm7iBtgdKzTtE1xnRrDnY/qTTslkdSptu3WgkuBEAknAyG45g4Egbl1pWaoILi7HMYGDqjDqTQo3WCqBJp1ANpa6OmFGTkLyxwkuzAcW8m6NoGtQOENtkilDKrm99eYyo11MgFjyLvJJkzzDIyroVSE2GcF7PUDS6nReCL1+mHMF3aQ0iDnhuVW7g1Y3kgNNMTgRUM7u/nMbk0LtCYlbgHZyAW1qzZ/EGH/tlQndj/ZaB5acekPKbBiELVO4DVp5NSkc87wOGf3TsVVX0BVaSDdMGJBw6SAFRVIViNC1iQA1pnI36cdN5Wx4EV4B4yhJiWhz3OBImDdYQI1oMwhbB/Y7tQAPGWYzkBVx25EArlT7HludN1lN0Z/S0x7zggyiFc2jgvamd9Sj+phHSHKO7QdcZs/8A0zrQVyFPboaue9pudr5MOw8i8u0TXGJo1P8ASepBCQu1qsr6Zu1GPY6JhzS0xtg8y4oBCEIBCEIBPfsZ/Ztn/U/dekQnv2M/s2z/AKn7r0CV039Yrfmv94qEpum/rFb81/vFQkAhCEDN4N2b+IsdLEAtlp33THshWdi0XxXJcScYunMA4/IVN2MLUeKqtE8l4MYRDh/4rXaTYXhxJg3OkjIDesX+CvJAdrJGAAGBJGEnOFZU9FtqXQ6Gg4vicP7GJ1rJaOtwmTfEEAYG6fnDDctRYtKgRefEiYLdmPtaoqRpasw1gxoa1rQLoAgY3iPLmfKiraGMZJcLzjdwkwTmcNQkY9UqkbUeQ5xILhjl3oDYwE/3VpYrC8E1Xh0S0NacG3cgABlEnHXJmU8RT6U0UWgEFkxg6QA/aDJMzs3KmsOjnNcKhquc+ZaWukjDXk2NWxWtut77xpNFEFpMEiS3ZynZYbtSg1ak/wCJGwyQGHeGHBWUXFt021tO5TDHPdynhrpwEXhgImMYA36ljbVanh3f8iTEiD0Z/JzVibQy8CW3iMAWkxEHDDA57s11q2oPFziwRgcGicOfn1KwcDpSoRGwXiS2807d/wDdcm6YfABazLEC+BO6cuhWNlbTAiCznn2ldKlnpuxcWRtacfJCdD9sumi4gQcxiHAwOYtnoXCvXFTJriTEghkEQBJO3MlSToqkGh8uOzyfPtVTpa2Notu3C3LHW6ReGKCYKraZIDgSJAIbmRkdmW9c6Vtuk99AzMOjI5nEHGOlZulpJ14FpccRAN2d8QPQray1nckODiXRFziuWNQcDsOZHTnDBcVdJseAJLnETDOeARrxJGalWO1Mp4GpjOV6YjZ07OZUtstnFsMETEEtugNGMQDGwj5xiWCi17SajsCRnBJOMa5AE5INRpPTdGCCZwkQDJO3AcyiWSqKgF0u143T5SCB6FmqmjKRM3id8jPZlMr8oaJY498QNZlv9gg0ta1cUZBaNsXp3Tl6FXv0mXmGgQCbxIJMzqLtcb41LnU0W0gAXssR6JBu6+tdBYWUgGsJ/wAx1ndOxIIXCtjq1mZaHMIqU3ii5zQ66aZBdTJBmDIcJn+wGOTGtFhJsdraTgWte39Ml2GraClytAQhCAQhCAT37Gf2bZ/1P3XpEJ79jP7Ns/6n7r0CV039Yrfmv94qEpum/rFb81/vFQkAhCEG27FVoi0vZAIcwGDlLXACRr74poW6iA2SQYM9eGrVnsSW4E17tto4wHksP9QLR6SE8q1kJYJMuIxugQdZwnXAwXPnqwuadnJqfecC9rRMd8TAyOsnYr61UjRpMnBwqEE87SRgNQwHOV3tTWUarnF5YxoDpOMObJJxwGqADrWL0rp3jrS5hvvip9E1t26A0AEk68i7cs5arVWepJkAmcDmBv8AYtK196nd1lsHHAHnSxtHCUMexrSABdD4n+qJx3790q1tfC8UmFrDfgOc0t3gxysCBLRMbVrER+E9oioWti9dvZ4gnIRniDOrBZKvULqnKJjWZyKKNoIfxz5qAPuuvEkmQQA4nE4DPcFNsFRrpipdGMNdh0GTt1wtzpHN9ZrBAcQNxGPWvVDSA1EztH/aVYU7K0TJoAzqknIbBtnoUi0vpMBouONdtMh4aLrWl+E4zm0TAyTRWHSzpAABPlJPklee31QEGWwIN2GAEbJifKvL9HvaYg4OOIII15AHPdn0q/sejhQpXq+InYSZOUbMVLYYs9Gw4lxbxlJ8PbjkS3HNsDPbqUfhHZqYZxZp1XBwv03te0w6IMgvwGMXYhUdn0lyg2mXNaS7ASOYCDAxmVYizuIBqPcdcEl2X82GZUwV1j0bTGIEuAHJODpkwSYgc5Ma0VwackNe57xynbBsZIyGGJGOuMlMtNvpMBYQAMA4gCTqk3cxMdO5Rm0nFpF2q6HOAgjHXtxbGR3Kisi9g41BLgYjGRIG+MThzLoNGCeXeHMGwcNmJlTxSaxoe3jQDIIcYaDt/ETGxflWuKbQXOF933YJgaszs27edBWizhzuS4gZd604ZbNynU2BsMEuqSBEADESAcM9+rLauVCo5zTm2QS2CRA24HOFYaHsjmh1RzgGxi84xtgZyfmVRGtI4qMCaky7EwPTjq6FzsFqioC7DXjq55Uu2mcRBnK9M853qbwc0c2pVaDG8QMRjkSoJOhbS6pWkNaaZaWvAMhwOBOfN0JZWqgWPcw5tcWnnBg+xNSvpHiXCmGMZAmRIdmYmRtkRsPMsJw2oXbW86nw8eXAz/UCkuihQhC0BCEIBPfsZ/Ztn/U/dekQnv2M/s2z/qfuvQJXTf1it+a/3ioSm6b+sVvzX+8VCQCEIQdrHaDTqMqNzY4OHO0yPYvo2wUHFhc7vXAc85+XYvmxP/gdpA1rDZ3FxMMDTvc3kH3VBnuyhYzxDQBHF1L05kg4YJfW+l/DMuEDjn/4hB71uYYDtM4xuTk4StPEvqEAuDJaDlLcp2ZZ70iLRXc57nzekyZxnyFIOQdr1j5xXb+IhuBx/wDXUoyA06seZUehUIMgrobRhECR5J51yagiT84oJBt7pJAY0mSSG4488qfYtJGpyazi4yLhcThqInVI8kjeVTL8Qa6nbwIm8WtGLr0OiTiTrO6OtQrdpOvaibt4U2SblMHATntOr0qms9BxEjBsxMxJOobfJKsKOkeJEsIdUIgkDkNxkXRhJ3xzbVMFtouz3GtdUAvgy1mMtByLxtmTiv3TOmgBxdMnvZcTgZJGA3gFv+lZ46RqSSHHGRIgZ56sFEvpgsq1tDnFzsnAThiCIyjPvZjXgvQtnK75zcTEEFoGBbHWqsOwjUvdLE4Z7NW/yQqNOy1TezBa4nlRjGc5gwTEb1AY8udLzvnPeuzbTdA7wkEl8986dRERqk7zrgKMx04iPIMCkF1ZqswLzcMBhns9qmWi0Gs3W1rdWo4wSdkD0BU1m5UDXGfXzbVYsqZxPKZDY3fewymB0HYpgl6Noio4lwkQQ3ExJxMxjgCtHYNGBhe4gNcwtIzwa0RGJnLGZ9KzFO0OpNa5pm6YcDrc0yebMZ7RmthY9LCL2tl5uOWLZaSNmAw1hY5LGS09pCjUcDdL5BDrxIOBwu7o29CqeHRa/iqrBqLHHCMAC2AMvvFSuFtgaGirSIEuh1PW058kZxs/uqpjzVsdZpBmm5lVvNNxwA2C+CrxKzqEIW0CEIQCe/Yz+zbP+p+69IhPfsZ/Ztn/AFP3XoErpv6xW/Nf7xUJTdN/WK35r/eKhIBCEIBODsQ20OsrqZImnUMDY1wBB6Q7oSfW77D1V38a5gMB1J0jVILYMbQCekoG3pCm11O64TeJadoa7CfbmvnCrRLTBiRgecbjivpipQDr7WkANh7nHHKZJ2nHAYZRzoDhpZbtutLWGRxrnga4fyxA5nZKQUgO0LuLNgHAjPDHXv1tPPmuNNw1z8/O5OHgJwTdTpO+kaZfPenYMM1Qo3wZD8Hbdv8AMP8AcPTmuD2kYHNfRrtAn8begqHV0C4/eZPMVNHz7O3pXWy2RzzDRPNHtKd9fQJH4Cdkf8LpT4Nn/wCsTngcct3zCaE3pOsGtDAAHNbdN2buPfQCcCcJ27slXss7inrU4K7W0T5P/Ffn/SbfwUuj/hNgRr7KQvHEHYU7a/Bdn4KfQFCqcF2/gZ0K7AnajCMwRzqVZeQxziBMQ3nMDy4SY5k0jwQZ4Kj0DqXK18FGwPoqWG4dSaFYKhwGOGXlUuzWaq7vZz1DXzjI4piDgm0RFOllsHthSqGg+Lbda1gnvvLhs2JowDrzeQcTP0jmkxGMCMi3DGM+hWNG2X38Ye9EmBqEANEbTJ6StgzgwIILKZa4yRqJ6PSujeDgBgNY2cTGHsG8qaMK61XmYOeCCDiBF4zInGcANmI6dNwatTqwuFje8u3gYvXS0DAjOHHGdS8aSsDKbKrbrBULeTkJLSHGJw70HpXXRdJgpPc5j6TuKbVAY6WRLpLBEwSBhqOGMKX4eslwotcPuD7hLc8cN+zZzqx4G07loptqNgV5p3S3kumHc0zGH/pUulKE13vYA5l4kFxaL3OCQrWxXmWhlWtUulhY9rA4SSHXogQGiWg6zlnmngr+yBYBRtjg1jWNcxjmtaAGjC6YA2uaT5Vm1puyPVvaRrkZci7/AC8W276PasyrAIQhUCe/Yz+zbP8AqfuvSIT37Gf2bZ/1P3XoErpv6xW/Nf7xUJTdN/WK35r/AHioSAQhCAWm7HNtNK30Y+/NM/1Ax6YWZU3Qtp4q0UamHIqsfjlyXA49CD6SDQWhk8ktL6x6breefSQk32TGsNpbUc25xrMC2ZaWEtAIODhdDd+vYC3tK1gxrbuJe4PdzDED52JZdlKwXaFJ+YZWfT57wBBHmj0qDAUqV57Wv+84AOGM4x5favorg62KUbz8+hfOmi3/AEtMbajfaF9CaFrfRDnKtFpaK0DExzqnpaSvVHNF0gTiNxjOV20ufona5j2hZyxgsa/OZcTuBeetZFhW0sHVCxjmXhmJE+3BWdjt7g4NqtEOyI9G4hY1mh2S6oxzm1HSSb0QSdh5LhO1XPB+tVY27aLk/dLQcOkezeg0b7VywGwRr2hToWX0a88Zn+H2lae8gh2sgKnNvF6NU5r94VWq6zPE5fPzks7o3AFpIvSTEoNPUfAlQaVsFSWxBGW9V2mql+kD/leDzgKp4NWp1Sjek36brpnWIEE+worT1rUGXcJnAc5K5PtN0xElZ51e9gNQEicQ7GRzjLyLpZdHcZXa6+WxDevXvRGno24RiCFMiR7Pn51KuqsLBddym6j/AHGz/lSbG43MdvoQZHhaAQSRADhO9uR9H9l14HcIrNebQtDGh4bxbHxLbocXXTzEuOO0b458L6mDgdbo8ufpS80iy6RBN4GQZgjX/u9CubBc8N9G8RVIZiwyRExHlVHXr8cJcDeDRDsILWwOVvAETuE7VotLViKt1zeMpVMSYF6mTE3XboymM1W1tHOs9S68XmOgggjEHIjf/lOeWxSCHwlEvpVPCUKR8rW8UfTTnyqoW04ZWL/4dmqiDdqVKRO4hrmDHZD+lYtaAhCEAnv2M/s2z/qfuvSIT37Gf2bZ/wBT916BK6b+sVvzX+8VCU3Tf1it+a/3ioSAQhCAQhCD6E0XV/iLHRq5zSafKBBHTgs7w/YatkqyJIZTqtnUWlocR5C9e+xhbOMsFwn/AA3ub5MHD3lc6S0bxoDI/wARlWlhtLXH/eOhKnpG6JH09L+dvtBTz0JV+jbv60ktC0iLRTBEQ72Sf7JuaLtzGsaC5oMdCKvtIVfoz5FQ2CuWS5zHFpvDd3207YU+0WtpEXhBzK90qlK5cvNLd53ysips+i2NLqjA6HxPKJb0GbpXvQ1SpUe5pbDG5dOeO1Tm2OjOFURskK0sYpMwD245y4YoKywSHEjVGfl1q7bbHR3q4ix0vx+lqk0LIxuIfjB1hBltNX61Zt1hIbjrgHVOHzK42nRoFRtQtc0+grXU6TKcw4EnaQotqYx4gkeSME0ZTSEg3IMFryDBiREY5YgrpYbCaTnvAwceUDzQfIVf1LG1zWtvnkzGWtdrVVYeSdesakGF0fZHNqVQ4A43r0GXAzF4nDCPSdyudGNuunMCCFe2KxtAdDrwdnuz61HGiQ2RfMHdl6UEDS+keMc2kxpvOETsEj58itaVMtbBz1rpZbC1mOZXqoEGJ4Yjkk6w5pHk/wCFirXY+WScso9Ec2pavsgViLvKui/BP9Lo8sxCxLy66AdcxvjAj52nctC3p6ZqNYGgYtHfBoJPKgDlAjLGYnLFWV5looXapqGow3g/cTESRjByGG5Y7GJgYQM43gxr8mxazseWQ1H1XxHEtDhDnRJnMAw4YERvUsGo4U6ILtCudN/i3MqNOsG9cfPkJPlScX0dVsbH2StQa6eMDw6cwC0hp34kRrxXzkQpxo/EIQtAT37Gf2bZ/wBT916RCe/Yz+zbP+p+69AldN/WK35r/eKhKbpv6xW/Nf7xUJAIQhAIQhAxuxNpG4y1Uy7Uyo1vlLXkdLfQmBStQdTGZc2o0iNjhdjAbvQlJ2M6923NaZiox7PRe/2J36H0QOXdE3mgtxwlrg4GdSl+HpHcJbNUs2kK0jFjnXJyjIZYZLtozSVV7mBppukm8LpkARj32IkwmZw84LMtLnuL2sqPaIdxcZHNzgP6cd+cLHaH4Pmzgm/SfyuW5jgcsmgbJx1GQk5dGIukdLVg4NYGEjOQYG3CRAzQNPVQBLWZYwHZ9Kg6Rsrr8gjla77fRjl86lzGjqhAbgWxmHNw8s/MKos38JajY5NPHc6TsjlYKXZuEzrt5wbzQfRiqlmhnudMNuAQMd2fTmdQRabG7mEYYjH0+zYoNFZeEb3NLi1gjny6UDhc78DYnaVQU7O+LoBxG6eeZXujomrdyvY6jj6fIqNA7hG4gktaI581HPCHDvSTqVPaKLhDfmf+FFNndOXz5FBc1uE7iDyIkZ3sRviM9y5v046jdZF8QCSTrOJAMYbMdmSqqVFxLZGEjo1yvdWxVnOL7h5RmcNZ2Iq3q8JyIikDImL+OOUcnHV0rxaeFha4g0pDR+OMYn8OU5Kr/h3CpN0gAyCB+HEewLk2zuccjicRH3Ri72e1BZ2jhcWwBSMRJ5eRIn8PMF6pcL8L1x2JugXtUYnLIQs9Xsbi4uDXAk7DH/C5W+xuAgNcMOTIIvXsz0ABBC0npJ1ao9xJAc4mCSYBxA9i52fHn1b9nQuP8K8HFjuaDK0XBqyML2iqw8oFuN4BpiWvBBEkRBbkZVESrQhoJAxw6Tq5iCVstB2YWamaV29UfD6l0wBA5LSYxgEnPN52IbYGmrLqbbtJrCHC8Lz5IEiYGIJuxktJoTRrar7okHviZAJ255mTt1rFo4U9OuYWuFGIF2890TjysAIJ5WGPkSp4X2PirbaGDIVCRzO5Q9Dk/eEvB2pUo0G99TaXOpOPf05jOIkOGqMxqSm7Luj+LtNKpEcZSAP8zDB9BCcVYNCELaBPfsZ/Ztn/AFP3XpEJ79jP7Ns/6n7r0CV039Yrfmv94qEpum/rFb81/vFQkAhCEAhCEFhwet/EWqhWmBTqMcf5QRe9Er60sNoZdhpaWFt4FuJM5GcohfHakWW21KZJp1H0yRBLHOaSNhIOSlmj6D4baXY8BjG03gwXF382TXN18kHo3rKUKLXNNMMDJvENbOoF0mDhMelKvttX8NW/1v61+t0vaBiK9Yav8R+XSkg3D6FFroqhrScv8T/0FZU7FRDYaWxtdfyz3jelm3SlYY8bUn+Z3WvR0tXMfTVcMuW7rQNGvZ6bmkNLY73N8bDq9i919Asp41HQ7WGSY15n+2SVvbq0eGqf6iujuEFqOdeqZzlxPtTAyRQo4YnHKZJXq2VWxdmMZwnomEtRwhtPhn9K/f8AqO0+Gd6OpMG6LGZk5rx/DMxwPV6FhG6ctAJPHVMf8xjoyC/Dpy0eHq/6ndaYGBTsTAMGuMZjGTOGrIDpXay6Ha6fonA3Zab2R2GcsDr2Jbdt7R4et5x/WptHhZbGxdrvwETDSYOckiT5UwbV+hYJAmcN2Gez5heO19wCbxLhHMSZM79Sxh4VWuZ4505ZN6lydwhtJcXGq4k5mG8+xMGvtdFlMgEEiJwwxjWTjI2ZYKo0hVloJDsZg4Z68Tsw6FS1NO13d9Unna0+0Lw7S9YxL8suS2OiEFhYaIc4iHnAziJOBj7uGMdK0WhrGTTc6HCMcYvQNmAz/ssfZ9N12TdeBJBPJYcRiM2qXU4W2t2dUY5/R0hv1MVDJfaZLWF04AARiOeBOe1X9hinAA5WE5TIaRGO5xw3pHdv7TeLuOqSc8cOjJe6vCW1umbRWM58sz0rH5V9DWfTdQMDM2DkkHHLIA5iFjezLYuMsVOvAvU6ok64eDMeUNwSk7dWjP8AiK/nH9a42q31akcZUqPjK+5zo6Sn5u/RGQhC2gT37Gf2bZ/1P3XpEJ79jP7Ns/6n7r0CV039Yrfmv94qEmvb+xTfq1H/AMXF57nRxOUknwij9yPxv1PxUCwQmf3I/G/U/FR3I/G/U/FQLBCZ/cj8b9T8VHcj8b9T8VAsEJn9yPxv1PxUdyPxv1PxUCwQmf3I/G/U/FR3I/G/U/FQLBCZ/cj8b9T8VHcj8b9T8VAsEJn9yPxv1PxUdyPxv1PxUCwQmf3I/G/U/FR3I/G/U/FQLBCZ/cj8b9T8VHcj8b9T8VAsEJn9yPxv1PxUdyPxv1PxUCwQmf3I/G/U/FR3I/G/U/FQLBCZ/cj8b9T8VHcj8b9T8VAsEJn9yPxv1PxUdyPxv1PxUCwQmf3I/G/U/FR3I/G/U/FQLBCZ/cj8b9T8VHcj8b9T8VAsEJn9yPxv1PxUdyPxv1PxUCwT37Gf2bZ/1P3XrL9yPxv1PxUyeCHBj+HslKjxt+7f5VyJl7nZXjtQ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délník 5"/>
              <p:cNvSpPr/>
              <p:nvPr/>
            </p:nvSpPr>
            <p:spPr>
              <a:xfrm>
                <a:off x="307975" y="980728"/>
                <a:ext cx="8502282" cy="32793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cs-CZ" sz="2000" b="0" dirty="0" smtClean="0"/>
                  <a:t>Počítáme polohu interferenčních maxim na stínítku. </a:t>
                </a:r>
              </a:p>
              <a:p>
                <a:pPr marL="342900" indent="-34290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cs-CZ" sz="2000" dirty="0" smtClean="0"/>
                  <a:t>Bod </a:t>
                </a:r>
                <a:r>
                  <a:rPr lang="cs-CZ" sz="2000" i="1" dirty="0" smtClean="0"/>
                  <a:t>O </a:t>
                </a:r>
                <a:r>
                  <a:rPr lang="cs-CZ" sz="2000" dirty="0" smtClean="0"/>
                  <a:t>leží na stínítku na ose mezi štěrbinami</a:t>
                </a:r>
                <a:endParaRPr lang="cs-CZ" sz="2000" b="0" dirty="0" smtClean="0"/>
              </a:p>
              <a:p>
                <a:pPr marL="342900" indent="-34290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cs-CZ" sz="2000" b="0" dirty="0" smtClean="0"/>
                  <a:t>Vzdálenost od bodu </a:t>
                </a:r>
                <a:r>
                  <a:rPr lang="cs-CZ" sz="2000" b="0" i="1" dirty="0" smtClean="0"/>
                  <a:t>O </a:t>
                </a:r>
                <a:r>
                  <a:rPr lang="cs-CZ" sz="2000" b="0" dirty="0" smtClean="0"/>
                  <a:t>na stínítku (směrem nahoru</a:t>
                </a:r>
                <a:r>
                  <a:rPr lang="cs-CZ" sz="2000" dirty="0" smtClean="0"/>
                  <a:t>) </a:t>
                </a:r>
                <a:r>
                  <a:rPr lang="cs-CZ" sz="2000" b="0" dirty="0" smtClean="0"/>
                  <a:t>značíme </a:t>
                </a:r>
                <a:r>
                  <a:rPr lang="cs-CZ" sz="2000" b="0" i="1" dirty="0" smtClean="0"/>
                  <a:t>x</a:t>
                </a:r>
              </a:p>
              <a:p>
                <a:pPr marL="342900" indent="-34290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cs-CZ" sz="2000" dirty="0" smtClean="0"/>
                  <a:t>Vzdálenost |Z</a:t>
                </a:r>
                <a:r>
                  <a:rPr lang="cs-CZ" sz="2000" baseline="-25000" dirty="0" smtClean="0"/>
                  <a:t>2</a:t>
                </a:r>
                <a:r>
                  <a:rPr lang="cs-CZ" sz="2000" dirty="0" smtClean="0"/>
                  <a:t>P| počítáme podle Pythagorovy věty:</a:t>
                </a:r>
                <a:r>
                  <a:rPr lang="cs-CZ" sz="2000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cs-CZ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2000" i="1">
                                <a:latin typeface="Cambria Math"/>
                              </a:rPr>
                              <m:t>𝑙</m:t>
                            </m:r>
                          </m:e>
                          <m:sup>
                            <m:r>
                              <a:rPr lang="cs-CZ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cs-CZ" sz="2000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cs-CZ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sz="20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cs-CZ" sz="2000" b="0" i="1" smtClean="0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cs-CZ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000" i="1">
                                        <a:latin typeface="Cambria Math"/>
                                      </a:rPr>
                                      <m:t>𝑎</m:t>
                                    </m:r>
                                  </m:num>
                                  <m:den>
                                    <m:r>
                                      <a:rPr lang="cs-CZ" sz="2000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cs-CZ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cs-CZ" sz="2000" dirty="0" smtClean="0"/>
              </a:p>
              <a:p>
                <a:pPr marL="342900" indent="-34290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cs-CZ" sz="2000" dirty="0"/>
                  <a:t>Vzdálenost |</a:t>
                </a:r>
                <a:r>
                  <a:rPr lang="cs-CZ" sz="2000" dirty="0" smtClean="0"/>
                  <a:t>Z</a:t>
                </a:r>
                <a:r>
                  <a:rPr lang="cs-CZ" sz="2000" baseline="-25000" dirty="0" smtClean="0"/>
                  <a:t>1</a:t>
                </a:r>
                <a:r>
                  <a:rPr lang="cs-CZ" sz="2000" dirty="0" smtClean="0"/>
                  <a:t>P</a:t>
                </a:r>
                <a:r>
                  <a:rPr lang="cs-CZ" sz="2000" dirty="0"/>
                  <a:t>| počítáme podle Pythagorovy věty: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cs-CZ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2000" i="1">
                                <a:latin typeface="Cambria Math"/>
                              </a:rPr>
                              <m:t>𝑙</m:t>
                            </m:r>
                          </m:e>
                          <m:sup>
                            <m:r>
                              <a:rPr lang="cs-CZ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cs-CZ" sz="2000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cs-CZ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sz="20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cs-CZ" sz="2000" b="0" i="1" smtClean="0">
                                    <a:latin typeface="Cambria Math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cs-CZ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000" i="1">
                                        <a:latin typeface="Cambria Math"/>
                                      </a:rPr>
                                      <m:t>𝑎</m:t>
                                    </m:r>
                                  </m:num>
                                  <m:den>
                                    <m:r>
                                      <a:rPr lang="cs-CZ" sz="2000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cs-CZ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cs-CZ" sz="2000" dirty="0" smtClean="0"/>
              </a:p>
              <a:p>
                <a:pPr marL="342900" indent="-34290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cs-CZ" sz="2000" b="0" dirty="0" smtClean="0"/>
                  <a:t>Dráhový rozdíl: </a:t>
                </a:r>
                <a14:m>
                  <m:oMath xmlns:m="http://schemas.openxmlformats.org/officeDocument/2006/math">
                    <m:r>
                      <a:rPr lang="cs-CZ" sz="2000" b="0" i="1" smtClean="0">
                        <a:latin typeface="Cambria Math"/>
                      </a:rPr>
                      <m:t>𝛿</m:t>
                    </m:r>
                    <m:r>
                      <a:rPr lang="cs-CZ" sz="2000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cs-CZ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cs-CZ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2000" b="0" i="1" smtClean="0">
                                <a:latin typeface="Cambria Math"/>
                              </a:rPr>
                              <m:t>𝑙</m:t>
                            </m:r>
                          </m:e>
                          <m:sup>
                            <m:r>
                              <a:rPr lang="cs-CZ" sz="20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cs-CZ" sz="2000" b="0" i="1" smtClean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cs-CZ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sz="2000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cs-CZ" sz="2000" b="0" i="1" smtClean="0">
                                    <a:latin typeface="Cambria Math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cs-CZ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000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num>
                                  <m:den>
                                    <m:r>
                                      <a:rPr lang="cs-CZ" sz="20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cs-CZ" sz="20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cs-CZ" sz="2000" b="0" i="1" smtClean="0">
                        <a:latin typeface="Cambria Math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cs-CZ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2000" i="1">
                                <a:latin typeface="Cambria Math"/>
                              </a:rPr>
                              <m:t>𝑙</m:t>
                            </m:r>
                          </m:e>
                          <m:sup>
                            <m:r>
                              <a:rPr lang="cs-CZ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cs-CZ" sz="2000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cs-CZ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sz="20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cs-CZ" sz="2000" b="0" i="1" smtClean="0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cs-CZ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000" i="1">
                                        <a:latin typeface="Cambria Math"/>
                                      </a:rPr>
                                      <m:t>𝑎</m:t>
                                    </m:r>
                                  </m:num>
                                  <m:den>
                                    <m:r>
                                      <a:rPr lang="cs-CZ" sz="2000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cs-CZ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cs-CZ" sz="2000" dirty="0" smtClean="0"/>
              </a:p>
            </p:txBody>
          </p:sp>
        </mc:Choice>
        <mc:Fallback xmlns="">
          <p:sp>
            <p:nvSpPr>
              <p:cNvPr id="6" name="Obdélní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975" y="980728"/>
                <a:ext cx="8502282" cy="3279359"/>
              </a:xfrm>
              <a:prstGeom prst="rect">
                <a:avLst/>
              </a:prstGeom>
              <a:blipFill rotWithShape="1">
                <a:blip r:embed="rId3"/>
                <a:stretch>
                  <a:fillRect l="-646" t="-92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 descr="C:\Users\Pepa\Downloads\young_pokus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047" y="4186508"/>
            <a:ext cx="5894441" cy="2698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95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epa\Downloads\young_pokus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754736"/>
            <a:ext cx="2555776" cy="117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5576" y="-11789"/>
            <a:ext cx="8808912" cy="1143000"/>
          </a:xfrm>
        </p:spPr>
        <p:txBody>
          <a:bodyPr>
            <a:normAutofit/>
          </a:bodyPr>
          <a:lstStyle/>
          <a:p>
            <a:r>
              <a:rPr lang="cs-CZ" sz="3600" dirty="0" smtClean="0"/>
              <a:t>Interference na </a:t>
            </a:r>
            <a:r>
              <a:rPr lang="cs-CZ" sz="3600" dirty="0" err="1" smtClean="0"/>
              <a:t>dvojštěrbině</a:t>
            </a:r>
            <a:r>
              <a:rPr lang="cs-CZ" sz="3600" dirty="0" smtClean="0"/>
              <a:t> – výpočet 2</a:t>
            </a:r>
            <a:endParaRPr lang="cs-CZ" sz="3600" dirty="0"/>
          </a:p>
        </p:txBody>
      </p:sp>
      <p:sp>
        <p:nvSpPr>
          <p:cNvPr id="4" name="AutoShape 4" descr="data:image/jpeg;base64,/9j/4AAQSkZJRgABAQAAAQABAAD/2wCEAAkGBxQTEhUUExQTFBUXFxoXFRgXGRccFhgYHB0cGhgbGRgYHCggHCAlHxgdIjEhJSksLi4wFx8zODMsNygtLi4BCgoKDg0OGBAQFywcHBwsLCwsLCwsLCwsLCwsLCwsLCwsLCwsLCwsLCwsLCwsLCwsLCwsLCwsLCwsLCwsLCwsLP/AABEIAL0BCwMBIgACEQEDEQH/xAAcAAACAwEBAQEAAAAAAAAAAAAABwQFBgMCCAH/xABMEAABAwEEBAYOCAQFBAMAAAABAAIRAwQSITEFQVFhBhMicZHRBxUXMlNkgZOho7Gy4/AjNDVCUnODsxRygsEzYpLC4RbS4vEkY6L/xAAXAQEBAQEAAAAAAAAAAAAAAAAAAQID/8QAHBEBAQEAAwEBAQAAAAAAAAAAAAERAiFBMRJR/9oADAMBAAIRAxEAPwBTaY0rXForAVqwAqvAF934jvUPtvX8PW84/rRpv6xW/Nf7xUJBN7b1/D1vOP60dt6/h63nH9ahIQTe29fw9bzj+tHbev4et5x/WoSEE3tvX8PW84/rR23r+Hrecf1qEhBN7b1/D1vOP60dt6/h63nH9ahIQTe29fw9bzj+tHbev4et5x/WoSEE3tvX8PW84/rR23r+Hrecf1qEhBN7b1/D1vOP60dt6/h63nH9ahIQTe29fw9bzj+tHbev4et5x/WoSEE3tvX8PW84/rR23r+Hrecf1qEhBN7b1/D1vOP60dt6/h63nH9ahIQTe29fw9bzj+tHbev4et5x/WoSEE3tvX8PW84/rR23r+Hrecf1qEhBN7b1/D1vOP60dt6/h63nH9ahIQTe29fw9bzj+tHbev4et5x/WoSEE3tvX8PW84/rR23r+Hrecf1qEhBN7b1/D1vOP607uxxaHu0dQc57nE8ZJLiT/iP1lIRPfsZ/Ztn/AFP3XoErpv6xW/Nf7xUJTdN/WK35r/eKhIBXPBCP4umCAZD4kAibjowOCpld8CmzbaH8x904eXLyqX4NhW0XMhouYkm7heB1EAZbpK51NFMMF9MEwQSWgndiRsPoWm0pWZTZeIDTMNlwE7pOtQqdfjBIF6ImIdz5Ll210zNv0XTLGtFNjYOYY29lBBMScpkrrpng82pY3V2UmscPpG3REgEsqNgDUWXhz4QCtBatGicHBwmCR/calM0fUJcaB5LWguY6RycWyCNc57M9q1LUJRCm6ZsvFV6jIiHmI/CcW+ghQl0QIQhAIQhAIQhAIQhAIQhAIQhAIQhAIQhAIQhAIQhAIQhAJ79jP7Ns/wCp+69IhPfsZ/Ztn/U/degSum/rFb81/vFQlN039Yrfmv8AeKhIBWPB20cXaqLtlRs8xMH0FVy/QUDU4UOD6RF0vAIJAzIDgXXd92Ql3Z61SXODXXnQQ5rfvA57MQXdK29tt5NMFoEOaHSJziTiCDiCuWjrO13KuiByhJfhz4wVBE0NpWoIbaOWxpgyWis0EQXAzygNh6dS0tltlDji5tVtzWJc0tDhg0tc0SBAAIyiFkrZYiakYze3DCcJwxiM1Ps+hyCOREf5SSTrIAxMjcpghcL+D1apWdWoMNam5ocXU+UJm7iBtgdKzTtE1xnRrDnY/qTTslkdSptu3WgkuBEAknAyG45g4Egbl1pWaoILi7HMYGDqjDqTQo3WCqBJp1ANpa6OmFGTkLyxwkuzAcW8m6NoGtQOENtkilDKrm99eYyo11MgFjyLvJJkzzDIyroVSE2GcF7PUDS6nReCL1+mHMF3aQ0iDnhuVW7g1Y3kgNNMTgRUM7u/nMbk0LtCYlbgHZyAW1qzZ/EGH/tlQndj/ZaB5acekPKbBiELVO4DVp5NSkc87wOGf3TsVVX0BVaSDdMGJBw6SAFRVIViNC1iQA1pnI36cdN5Wx4EV4B4yhJiWhz3OBImDdYQI1oMwhbB/Y7tQAPGWYzkBVx25EArlT7HludN1lN0Z/S0x7zggyiFc2jgvamd9Sj+phHSHKO7QdcZs/8A0zrQVyFPboaue9pudr5MOw8i8u0TXGJo1P8ASepBCQu1qsr6Zu1GPY6JhzS0xtg8y4oBCEIBCEIBPfsZ/Ztn/U/dekQnv2M/s2z/AKn7r0CV039Yrfmv94qEpum/rFb81/vFQkAhCEDN4N2b+IsdLEAtlp33THshWdi0XxXJcScYunMA4/IVN2MLUeKqtE8l4MYRDh/4rXaTYXhxJg3OkjIDesX+CvJAdrJGAAGBJGEnOFZU9FtqXQ6Gg4vicP7GJ1rJaOtwmTfEEAYG6fnDDctRYtKgRefEiYLdmPtaoqRpasw1gxoa1rQLoAgY3iPLmfKiraGMZJcLzjdwkwTmcNQkY9UqkbUeQ5xILhjl3oDYwE/3VpYrC8E1Xh0S0NacG3cgABlEnHXJmU8RT6U0UWgEFkxg6QA/aDJMzs3KmsOjnNcKhquc+ZaWukjDXk2NWxWtut77xpNFEFpMEiS3ZynZYbtSg1ak/wCJGwyQGHeGHBWUXFt021tO5TDHPdynhrpwEXhgImMYA36ljbVanh3f8iTEiD0Z/JzVibQy8CW3iMAWkxEHDDA57s11q2oPFziwRgcGicOfn1KwcDpSoRGwXiS2807d/wDdcm6YfABazLEC+BO6cuhWNlbTAiCznn2ldKlnpuxcWRtacfJCdD9sumi4gQcxiHAwOYtnoXCvXFTJriTEghkEQBJO3MlSToqkGh8uOzyfPtVTpa2Notu3C3LHW6ReGKCYKraZIDgSJAIbmRkdmW9c6Vtuk99AzMOjI5nEHGOlZulpJ14FpccRAN2d8QPQray1nckODiXRFziuWNQcDsOZHTnDBcVdJseAJLnETDOeARrxJGalWO1Mp4GpjOV6YjZ07OZUtstnFsMETEEtugNGMQDGwj5xiWCi17SajsCRnBJOMa5AE5INRpPTdGCCZwkQDJO3AcyiWSqKgF0u143T5SCB6FmqmjKRM3id8jPZlMr8oaJY498QNZlv9gg0ta1cUZBaNsXp3Tl6FXv0mXmGgQCbxIJMzqLtcb41LnU0W0gAXssR6JBu6+tdBYWUgGsJ/wAx1ndOxIIXCtjq1mZaHMIqU3ii5zQ66aZBdTJBmDIcJn+wGOTGtFhJsdraTgWte39Ml2GraClytAQhCAQhCAT37Gf2bZ/1P3XpEJ79jP7Ns/6n7r0CV039Yrfmv94qEpum/rFb81/vFQkAhCEG27FVoi0vZAIcwGDlLXACRr74poW6iA2SQYM9eGrVnsSW4E17tto4wHksP9QLR6SE8q1kJYJMuIxugQdZwnXAwXPnqwuadnJqfecC9rRMd8TAyOsnYr61UjRpMnBwqEE87SRgNQwHOV3tTWUarnF5YxoDpOMObJJxwGqADrWL0rp3jrS5hvvip9E1t26A0AEk68i7cs5arVWepJkAmcDmBv8AYtK196nd1lsHHAHnSxtHCUMexrSABdD4n+qJx3790q1tfC8UmFrDfgOc0t3gxysCBLRMbVrER+E9oioWti9dvZ4gnIRniDOrBZKvULqnKJjWZyKKNoIfxz5qAPuuvEkmQQA4nE4DPcFNsFRrpipdGMNdh0GTt1wtzpHN9ZrBAcQNxGPWvVDSA1EztH/aVYU7K0TJoAzqknIbBtnoUi0vpMBouONdtMh4aLrWl+E4zm0TAyTRWHSzpAABPlJPklee31QEGWwIN2GAEbJifKvL9HvaYg4OOIII15AHPdn0q/sejhQpXq+InYSZOUbMVLYYs9Gw4lxbxlJ8PbjkS3HNsDPbqUfhHZqYZxZp1XBwv03te0w6IMgvwGMXYhUdn0lyg2mXNaS7ASOYCDAxmVYizuIBqPcdcEl2X82GZUwV1j0bTGIEuAHJODpkwSYgc5Ma0VwackNe57xynbBsZIyGGJGOuMlMtNvpMBYQAMA4gCTqk3cxMdO5Rm0nFpF2q6HOAgjHXtxbGR3Kisi9g41BLgYjGRIG+MThzLoNGCeXeHMGwcNmJlTxSaxoe3jQDIIcYaDt/ETGxflWuKbQXOF933YJgaszs27edBWizhzuS4gZd604ZbNynU2BsMEuqSBEADESAcM9+rLauVCo5zTm2QS2CRA24HOFYaHsjmh1RzgGxi84xtgZyfmVRGtI4qMCaky7EwPTjq6FzsFqioC7DXjq55Uu2mcRBnK9M853qbwc0c2pVaDG8QMRjkSoJOhbS6pWkNaaZaWvAMhwOBOfN0JZWqgWPcw5tcWnnBg+xNSvpHiXCmGMZAmRIdmYmRtkRsPMsJw2oXbW86nw8eXAz/UCkuihQhC0BCEIBPfsZ/Ztn/U/dekQnv2M/s2z/qfuvQJXTf1it+a/3ioSm6b+sVvzX+8VCQCEIQdrHaDTqMqNzY4OHO0yPYvo2wUHFhc7vXAc85+XYvmxP/gdpA1rDZ3FxMMDTvc3kH3VBnuyhYzxDQBHF1L05kg4YJfW+l/DMuEDjn/4hB71uYYDtM4xuTk4StPEvqEAuDJaDlLcp2ZZ70iLRXc57nzekyZxnyFIOQdr1j5xXb+IhuBx/wDXUoyA06seZUehUIMgrobRhECR5J51yagiT84oJBt7pJAY0mSSG4488qfYtJGpyazi4yLhcThqInVI8kjeVTL8Qa6nbwIm8WtGLr0OiTiTrO6OtQrdpOvaibt4U2SblMHATntOr0qms9BxEjBsxMxJOobfJKsKOkeJEsIdUIgkDkNxkXRhJ3xzbVMFtouz3GtdUAvgy1mMtByLxtmTiv3TOmgBxdMnvZcTgZJGA3gFv+lZ46RqSSHHGRIgZ56sFEvpgsq1tDnFzsnAThiCIyjPvZjXgvQtnK75zcTEEFoGBbHWqsOwjUvdLE4Z7NW/yQqNOy1TezBa4nlRjGc5gwTEb1AY8udLzvnPeuzbTdA7wkEl8986dRERqk7zrgKMx04iPIMCkF1ZqswLzcMBhns9qmWi0Gs3W1rdWo4wSdkD0BU1m5UDXGfXzbVYsqZxPKZDY3fewymB0HYpgl6Noio4lwkQQ3ExJxMxjgCtHYNGBhe4gNcwtIzwa0RGJnLGZ9KzFO0OpNa5pm6YcDrc0yebMZ7RmthY9LCL2tl5uOWLZaSNmAw1hY5LGS09pCjUcDdL5BDrxIOBwu7o29CqeHRa/iqrBqLHHCMAC2AMvvFSuFtgaGirSIEuh1PW058kZxs/uqpjzVsdZpBmm5lVvNNxwA2C+CrxKzqEIW0CEIQCe/Yz+zbP+p+69IhPfsZ/Ztn/AFP3XoErpv6xW/Nf7xUJTdN/WK35r/eKhIBCEIBODsQ20OsrqZImnUMDY1wBB6Q7oSfW77D1V38a5gMB1J0jVILYMbQCekoG3pCm11O64TeJadoa7CfbmvnCrRLTBiRgecbjivpipQDr7WkANh7nHHKZJ2nHAYZRzoDhpZbtutLWGRxrnga4fyxA5nZKQUgO0LuLNgHAjPDHXv1tPPmuNNw1z8/O5OHgJwTdTpO+kaZfPenYMM1Qo3wZD8Hbdv8AMP8AcPTmuD2kYHNfRrtAn8begqHV0C4/eZPMVNHz7O3pXWy2RzzDRPNHtKd9fQJH4Cdkf8LpT4Nn/wCsTngcct3zCaE3pOsGtDAAHNbdN2buPfQCcCcJ27slXss7inrU4K7W0T5P/Ffn/SbfwUuj/hNgRr7KQvHEHYU7a/Bdn4KfQFCqcF2/gZ0K7AnajCMwRzqVZeQxziBMQ3nMDy4SY5k0jwQZ4Kj0DqXK18FGwPoqWG4dSaFYKhwGOGXlUuzWaq7vZz1DXzjI4piDgm0RFOllsHthSqGg+Lbda1gnvvLhs2JowDrzeQcTP0jmkxGMCMi3DGM+hWNG2X38Ye9EmBqEANEbTJ6StgzgwIILKZa4yRqJ6PSujeDgBgNY2cTGHsG8qaMK61XmYOeCCDiBF4zInGcANmI6dNwatTqwuFje8u3gYvXS0DAjOHHGdS8aSsDKbKrbrBULeTkJLSHGJw70HpXXRdJgpPc5j6TuKbVAY6WRLpLBEwSBhqOGMKX4eslwotcPuD7hLc8cN+zZzqx4G07loptqNgV5p3S3kumHc0zGH/pUulKE13vYA5l4kFxaL3OCQrWxXmWhlWtUulhY9rA4SSHXogQGiWg6zlnmngr+yBYBRtjg1jWNcxjmtaAGjC6YA2uaT5Vm1puyPVvaRrkZci7/AC8W276PasyrAIQhUCe/Yz+zbP8AqfuvSIT37Gf2bZ/1P3XoErpv6xW/Nf7xUJTdN/WK35r/AHioSAQhCAWm7HNtNK30Y+/NM/1Ax6YWZU3Qtp4q0UamHIqsfjlyXA49CD6SDQWhk8ktL6x6breefSQk32TGsNpbUc25xrMC2ZaWEtAIODhdDd+vYC3tK1gxrbuJe4PdzDED52JZdlKwXaFJ+YZWfT57wBBHmj0qDAUqV57Wv+84AOGM4x5favorg62KUbz8+hfOmi3/AEtMbajfaF9CaFrfRDnKtFpaK0DExzqnpaSvVHNF0gTiNxjOV20ufona5j2hZyxgsa/OZcTuBeetZFhW0sHVCxjmXhmJE+3BWdjt7g4NqtEOyI9G4hY1mh2S6oxzm1HSSb0QSdh5LhO1XPB+tVY27aLk/dLQcOkezeg0b7VywGwRr2hToWX0a88Zn+H2lae8gh2sgKnNvF6NU5r94VWq6zPE5fPzks7o3AFpIvSTEoNPUfAlQaVsFSWxBGW9V2mql+kD/leDzgKp4NWp1Sjek36brpnWIEE+worT1rUGXcJnAc5K5PtN0xElZ51e9gNQEicQ7GRzjLyLpZdHcZXa6+WxDevXvRGno24RiCFMiR7Pn51KuqsLBddym6j/AHGz/lSbG43MdvoQZHhaAQSRADhO9uR9H9l14HcIrNebQtDGh4bxbHxLbocXXTzEuOO0b458L6mDgdbo8ufpS80iy6RBN4GQZgjX/u9CubBc8N9G8RVIZiwyRExHlVHXr8cJcDeDRDsILWwOVvAETuE7VotLViKt1zeMpVMSYF6mTE3XboymM1W1tHOs9S68XmOgggjEHIjf/lOeWxSCHwlEvpVPCUKR8rW8UfTTnyqoW04ZWL/4dmqiDdqVKRO4hrmDHZD+lYtaAhCEAnv2M/s2z/qfuvSIT37Gf2bZ/wBT916BK6b+sVvzX+8VCU3Tf1it+a/3ioSAQhCAQhCD6E0XV/iLHRq5zSafKBBHTgs7w/YatkqyJIZTqtnUWlocR5C9e+xhbOMsFwn/AA3ub5MHD3lc6S0bxoDI/wARlWlhtLXH/eOhKnpG6JH09L+dvtBTz0JV+jbv60ktC0iLRTBEQ72Sf7JuaLtzGsaC5oMdCKvtIVfoz5FQ2CuWS5zHFpvDd3207YU+0WtpEXhBzK90qlK5cvNLd53ysips+i2NLqjA6HxPKJb0GbpXvQ1SpUe5pbDG5dOeO1Tm2OjOFURskK0sYpMwD245y4YoKywSHEjVGfl1q7bbHR3q4ix0vx+lqk0LIxuIfjB1hBltNX61Zt1hIbjrgHVOHzK42nRoFRtQtc0+grXU6TKcw4EnaQotqYx4gkeSME0ZTSEg3IMFryDBiREY5YgrpYbCaTnvAwceUDzQfIVf1LG1zWtvnkzGWtdrVVYeSdesakGF0fZHNqVQ4A43r0GXAzF4nDCPSdyudGNuunMCCFe2KxtAdDrwdnuz61HGiQ2RfMHdl6UEDS+keMc2kxpvOETsEj58itaVMtbBz1rpZbC1mOZXqoEGJ4Yjkk6w5pHk/wCFirXY+WScso9Ec2pavsgViLvKui/BP9Lo8sxCxLy66AdcxvjAj52nctC3p6ZqNYGgYtHfBoJPKgDlAjLGYnLFWV5looXapqGow3g/cTESRjByGG5Y7GJgYQM43gxr8mxazseWQ1H1XxHEtDhDnRJnMAw4YERvUsGo4U6ILtCudN/i3MqNOsG9cfPkJPlScX0dVsbH2StQa6eMDw6cwC0hp34kRrxXzkQpxo/EIQtAT37Gf2bZ/wBT916RCe/Yz+zbP+p+69AldN/WK35r/eKhKbpv6xW/Nf7xUJAIQhAIQhAxuxNpG4y1Uy7Uyo1vlLXkdLfQmBStQdTGZc2o0iNjhdjAbvQlJ2M6923NaZiox7PRe/2J36H0QOXdE3mgtxwlrg4GdSl+HpHcJbNUs2kK0jFjnXJyjIZYZLtozSVV7mBppukm8LpkARj32IkwmZw84LMtLnuL2sqPaIdxcZHNzgP6cd+cLHaH4Pmzgm/SfyuW5jgcsmgbJx1GQk5dGIukdLVg4NYGEjOQYG3CRAzQNPVQBLWZYwHZ9Kg6Rsrr8gjla77fRjl86lzGjqhAbgWxmHNw8s/MKos38JajY5NPHc6TsjlYKXZuEzrt5wbzQfRiqlmhnudMNuAQMd2fTmdQRabG7mEYYjH0+zYoNFZeEb3NLi1gjny6UDhc78DYnaVQU7O+LoBxG6eeZXujomrdyvY6jj6fIqNA7hG4gktaI581HPCHDvSTqVPaKLhDfmf+FFNndOXz5FBc1uE7iDyIkZ3sRviM9y5v046jdZF8QCSTrOJAMYbMdmSqqVFxLZGEjo1yvdWxVnOL7h5RmcNZ2Iq3q8JyIikDImL+OOUcnHV0rxaeFha4g0pDR+OMYn8OU5Kr/h3CpN0gAyCB+HEewLk2zuccjicRH3Ri72e1BZ2jhcWwBSMRJ5eRIn8PMF6pcL8L1x2JugXtUYnLIQs9Xsbi4uDXAk7DH/C5W+xuAgNcMOTIIvXsz0ABBC0npJ1ao9xJAc4mCSYBxA9i52fHn1b9nQuP8K8HFjuaDK0XBqyML2iqw8oFuN4BpiWvBBEkRBbkZVESrQhoJAxw6Tq5iCVstB2YWamaV29UfD6l0wBA5LSYxgEnPN52IbYGmrLqbbtJrCHC8Lz5IEiYGIJuxktJoTRrar7okHviZAJ255mTt1rFo4U9OuYWuFGIF2890TjysAIJ5WGPkSp4X2PirbaGDIVCRzO5Q9Dk/eEvB2pUo0G99TaXOpOPf05jOIkOGqMxqSm7Luj+LtNKpEcZSAP8zDB9BCcVYNCELaBPfsZ/Ztn/AFP3XpEJ79jP7Ns/6n7r0CV039Yrfmv94qEpum/rFb81/vFQkAhCEAhCEFhwet/EWqhWmBTqMcf5QRe9Er60sNoZdhpaWFt4FuJM5GcohfHakWW21KZJp1H0yRBLHOaSNhIOSlmj6D4baXY8BjG03gwXF382TXN18kHo3rKUKLXNNMMDJvENbOoF0mDhMelKvttX8NW/1v61+t0vaBiK9Yav8R+XSkg3D6FFroqhrScv8T/0FZU7FRDYaWxtdfyz3jelm3SlYY8bUn+Z3WvR0tXMfTVcMuW7rQNGvZ6bmkNLY73N8bDq9i919Asp41HQ7WGSY15n+2SVvbq0eGqf6iujuEFqOdeqZzlxPtTAyRQo4YnHKZJXq2VWxdmMZwnomEtRwhtPhn9K/f8AqO0+Gd6OpMG6LGZk5rx/DMxwPV6FhG6ctAJPHVMf8xjoyC/Dpy0eHq/6ndaYGBTsTAMGuMZjGTOGrIDpXay6Ha6fonA3Zab2R2GcsDr2Jbdt7R4et5x/WptHhZbGxdrvwETDSYOckiT5UwbV+hYJAmcN2Gez5heO19wCbxLhHMSZM79Sxh4VWuZ4505ZN6lydwhtJcXGq4k5mG8+xMGvtdFlMgEEiJwwxjWTjI2ZYKo0hVloJDsZg4Z68Tsw6FS1NO13d9Unna0+0Lw7S9YxL8suS2OiEFhYaIc4iHnAziJOBj7uGMdK0WhrGTTc6HCMcYvQNmAz/ssfZ9N12TdeBJBPJYcRiM2qXU4W2t2dUY5/R0hv1MVDJfaZLWF04AARiOeBOe1X9hinAA5WE5TIaRGO5xw3pHdv7TeLuOqSc8cOjJe6vCW1umbRWM58sz0rH5V9DWfTdQMDM2DkkHHLIA5iFjezLYuMsVOvAvU6ok64eDMeUNwSk7dWjP8AiK/nH9a42q31akcZUqPjK+5zo6Sn5u/RGQhC2gT37Gf2bZ/1P3XpEJ79jP7Ns/6n7r0CV039Yrfmv94qEmvb+xTfq1H/AMXF57nRxOUknwij9yPxv1PxUCwQmf3I/G/U/FR3I/G/U/FQLBCZ/cj8b9T8VHcj8b9T8VAsEJn9yPxv1PxUdyPxv1PxUCwQmf3I/G/U/FR3I/G/U/FQLBCZ/cj8b9T8VHcj8b9T8VAsEJn9yPxv1PxUdyPxv1PxUCwQmf3I/G/U/FR3I/G/U/FQLBCZ/cj8b9T8VHcj8b9T8VAsEJn9yPxv1PxUdyPxv1PxUCwQmf3I/G/U/FR3I/G/U/FQLBCZ/cj8b9T8VHcj8b9T8VAsEJn9yPxv1PxUdyPxv1PxUCwQmf3I/G/U/FR3I/G/U/FQLBCZ/cj8b9T8VHcj8b9T8VAsEJn9yPxv1PxUdyPxv1PxUCwT37Gf2bZ/1P3XrL9yPxv1PxUyeCHBj+HslKjxt+7f5VyJl7nZXjt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6" descr="data:image/jpeg;base64,/9j/4AAQSkZJRgABAQAAAQABAAD/2wCEAAkGBxQTEhUUExQTFBUXFxoXFRgXGRccFhgYHB0cGhgbGRgYHCggHCAlHxgdIjEhJSksLi4wFx8zODMsNygtLi4BCgoKDg0OGBAQFywcHBwsLCwsLCwsLCwsLCwsLCwsLCwsLCwsLCwsLCwsLCwsLCwsLCwsLCwsLCwsLCwsLCwsLP/AABEIAL0BCwMBIgACEQEDEQH/xAAcAAACAwEBAQEAAAAAAAAAAAAABwQFBgMCCAH/xABMEAABAwEEBAYOCAQFBAMAAAABAAIRAwQSITEFQVFhBhMicZHRBxUXMlNkgZOho7Gy4/AjNDVCUnODsxRygsEzYpLC4RbS4vEkY6L/xAAXAQEBAQEAAAAAAAAAAAAAAAAAAQID/8QAHBEBAQEAAwEBAQAAAAAAAAAAAAERAiFBMRJR/9oADAMBAAIRAxEAPwBTaY0rXForAVqwAqvAF934jvUPtvX8PW84/rRpv6xW/Nf7xUJBN7b1/D1vOP60dt6/h63nH9ahIQTe29fw9bzj+tHbev4et5x/WoSEE3tvX8PW84/rR23r+Hrecf1qEhBN7b1/D1vOP60dt6/h63nH9ahIQTe29fw9bzj+tHbev4et5x/WoSEE3tvX8PW84/rR23r+Hrecf1qEhBN7b1/D1vOP60dt6/h63nH9ahIQTe29fw9bzj+tHbev4et5x/WoSEE3tvX8PW84/rR23r+Hrecf1qEhBN7b1/D1vOP60dt6/h63nH9ahIQTe29fw9bzj+tHbev4et5x/WoSEE3tvX8PW84/rR23r+Hrecf1qEhBN7b1/D1vOP60dt6/h63nH9ahIQTe29fw9bzj+tHbev4et5x/WoSEE3tvX8PW84/rR23r+Hrecf1qEhBN7b1/D1vOP607uxxaHu0dQc57nE8ZJLiT/iP1lIRPfsZ/Ztn/AFP3XoErpv6xW/Nf7xUJTdN/WK35r/eKhIBXPBCP4umCAZD4kAibjowOCpld8CmzbaH8x904eXLyqX4NhW0XMhouYkm7heB1EAZbpK51NFMMF9MEwQSWgndiRsPoWm0pWZTZeIDTMNlwE7pOtQqdfjBIF6ImIdz5Ll210zNv0XTLGtFNjYOYY29lBBMScpkrrpng82pY3V2UmscPpG3REgEsqNgDUWXhz4QCtBatGicHBwmCR/calM0fUJcaB5LWguY6RycWyCNc57M9q1LUJRCm6ZsvFV6jIiHmI/CcW+ghQl0QIQhAIQhAIQhAIQhAIQhAIQhAIQhAIQhAIQhAIQhAIQhAJ79jP7Ns/wCp+69IhPfsZ/Ztn/U/degSum/rFb81/vFQlN039Yrfmv8AeKhIBWPB20cXaqLtlRs8xMH0FVy/QUDU4UOD6RF0vAIJAzIDgXXd92Ql3Z61SXODXXnQQ5rfvA57MQXdK29tt5NMFoEOaHSJziTiCDiCuWjrO13KuiByhJfhz4wVBE0NpWoIbaOWxpgyWis0EQXAzygNh6dS0tltlDji5tVtzWJc0tDhg0tc0SBAAIyiFkrZYiakYze3DCcJwxiM1Ps+hyCOREf5SSTrIAxMjcpghcL+D1apWdWoMNam5ocXU+UJm7iBtgdKzTtE1xnRrDnY/qTTslkdSptu3WgkuBEAknAyG45g4Egbl1pWaoILi7HMYGDqjDqTQo3WCqBJp1ANpa6OmFGTkLyxwkuzAcW8m6NoGtQOENtkilDKrm99eYyo11MgFjyLvJJkzzDIyroVSE2GcF7PUDS6nReCL1+mHMF3aQ0iDnhuVW7g1Y3kgNNMTgRUM7u/nMbk0LtCYlbgHZyAW1qzZ/EGH/tlQndj/ZaB5acekPKbBiELVO4DVp5NSkc87wOGf3TsVVX0BVaSDdMGJBw6SAFRVIViNC1iQA1pnI36cdN5Wx4EV4B4yhJiWhz3OBImDdYQI1oMwhbB/Y7tQAPGWYzkBVx25EArlT7HludN1lN0Z/S0x7zggyiFc2jgvamd9Sj+phHSHKO7QdcZs/8A0zrQVyFPboaue9pudr5MOw8i8u0TXGJo1P8ASepBCQu1qsr6Zu1GPY6JhzS0xtg8y4oBCEIBCEIBPfsZ/Ztn/U/dekQnv2M/s2z/AKn7r0CV039Yrfmv94qEpum/rFb81/vFQkAhCEDN4N2b+IsdLEAtlp33THshWdi0XxXJcScYunMA4/IVN2MLUeKqtE8l4MYRDh/4rXaTYXhxJg3OkjIDesX+CvJAdrJGAAGBJGEnOFZU9FtqXQ6Gg4vicP7GJ1rJaOtwmTfEEAYG6fnDDctRYtKgRefEiYLdmPtaoqRpasw1gxoa1rQLoAgY3iPLmfKiraGMZJcLzjdwkwTmcNQkY9UqkbUeQ5xILhjl3oDYwE/3VpYrC8E1Xh0S0NacG3cgABlEnHXJmU8RT6U0UWgEFkxg6QA/aDJMzs3KmsOjnNcKhquc+ZaWukjDXk2NWxWtut77xpNFEFpMEiS3ZynZYbtSg1ak/wCJGwyQGHeGHBWUXFt021tO5TDHPdynhrpwEXhgImMYA36ljbVanh3f8iTEiD0Z/JzVibQy8CW3iMAWkxEHDDA57s11q2oPFziwRgcGicOfn1KwcDpSoRGwXiS2807d/wDdcm6YfABazLEC+BO6cuhWNlbTAiCznn2ldKlnpuxcWRtacfJCdD9sumi4gQcxiHAwOYtnoXCvXFTJriTEghkEQBJO3MlSToqkGh8uOzyfPtVTpa2Notu3C3LHW6ReGKCYKraZIDgSJAIbmRkdmW9c6Vtuk99AzMOjI5nEHGOlZulpJ14FpccRAN2d8QPQray1nckODiXRFziuWNQcDsOZHTnDBcVdJseAJLnETDOeARrxJGalWO1Mp4GpjOV6YjZ07OZUtstnFsMETEEtugNGMQDGwj5xiWCi17SajsCRnBJOMa5AE5INRpPTdGCCZwkQDJO3AcyiWSqKgF0u143T5SCB6FmqmjKRM3id8jPZlMr8oaJY498QNZlv9gg0ta1cUZBaNsXp3Tl6FXv0mXmGgQCbxIJMzqLtcb41LnU0W0gAXssR6JBu6+tdBYWUgGsJ/wAx1ndOxIIXCtjq1mZaHMIqU3ii5zQ66aZBdTJBmDIcJn+wGOTGtFhJsdraTgWte39Ml2GraClytAQhCAQhCAT37Gf2bZ/1P3XpEJ79jP7Ns/6n7r0CV039Yrfmv94qEpum/rFb81/vFQkAhCEG27FVoi0vZAIcwGDlLXACRr74poW6iA2SQYM9eGrVnsSW4E17tto4wHksP9QLR6SE8q1kJYJMuIxugQdZwnXAwXPnqwuadnJqfecC9rRMd8TAyOsnYr61UjRpMnBwqEE87SRgNQwHOV3tTWUarnF5YxoDpOMObJJxwGqADrWL0rp3jrS5hvvip9E1t26A0AEk68i7cs5arVWepJkAmcDmBv8AYtK196nd1lsHHAHnSxtHCUMexrSABdD4n+qJx3790q1tfC8UmFrDfgOc0t3gxysCBLRMbVrER+E9oioWti9dvZ4gnIRniDOrBZKvULqnKJjWZyKKNoIfxz5qAPuuvEkmQQA4nE4DPcFNsFRrpipdGMNdh0GTt1wtzpHN9ZrBAcQNxGPWvVDSA1EztH/aVYU7K0TJoAzqknIbBtnoUi0vpMBouONdtMh4aLrWl+E4zm0TAyTRWHSzpAABPlJPklee31QEGWwIN2GAEbJifKvL9HvaYg4OOIII15AHPdn0q/sejhQpXq+InYSZOUbMVLYYs9Gw4lxbxlJ8PbjkS3HNsDPbqUfhHZqYZxZp1XBwv03te0w6IMgvwGMXYhUdn0lyg2mXNaS7ASOYCDAxmVYizuIBqPcdcEl2X82GZUwV1j0bTGIEuAHJODpkwSYgc5Ma0VwackNe57xynbBsZIyGGJGOuMlMtNvpMBYQAMA4gCTqk3cxMdO5Rm0nFpF2q6HOAgjHXtxbGR3Kisi9g41BLgYjGRIG+MThzLoNGCeXeHMGwcNmJlTxSaxoe3jQDIIcYaDt/ETGxflWuKbQXOF933YJgaszs27edBWizhzuS4gZd604ZbNynU2BsMEuqSBEADESAcM9+rLauVCo5zTm2QS2CRA24HOFYaHsjmh1RzgGxi84xtgZyfmVRGtI4qMCaky7EwPTjq6FzsFqioC7DXjq55Uu2mcRBnK9M853qbwc0c2pVaDG8QMRjkSoJOhbS6pWkNaaZaWvAMhwOBOfN0JZWqgWPcw5tcWnnBg+xNSvpHiXCmGMZAmRIdmYmRtkRsPMsJw2oXbW86nw8eXAz/UCkuihQhC0BCEIBPfsZ/Ztn/U/dekQnv2M/s2z/qfuvQJXTf1it+a/3ioSm6b+sVvzX+8VCQCEIQdrHaDTqMqNzY4OHO0yPYvo2wUHFhc7vXAc85+XYvmxP/gdpA1rDZ3FxMMDTvc3kH3VBnuyhYzxDQBHF1L05kg4YJfW+l/DMuEDjn/4hB71uYYDtM4xuTk4StPEvqEAuDJaDlLcp2ZZ70iLRXc57nzekyZxnyFIOQdr1j5xXb+IhuBx/wDXUoyA06seZUehUIMgrobRhECR5J51yagiT84oJBt7pJAY0mSSG4488qfYtJGpyazi4yLhcThqInVI8kjeVTL8Qa6nbwIm8WtGLr0OiTiTrO6OtQrdpOvaibt4U2SblMHATntOr0qms9BxEjBsxMxJOobfJKsKOkeJEsIdUIgkDkNxkXRhJ3xzbVMFtouz3GtdUAvgy1mMtByLxtmTiv3TOmgBxdMnvZcTgZJGA3gFv+lZ46RqSSHHGRIgZ56sFEvpgsq1tDnFzsnAThiCIyjPvZjXgvQtnK75zcTEEFoGBbHWqsOwjUvdLE4Z7NW/yQqNOy1TezBa4nlRjGc5gwTEb1AY8udLzvnPeuzbTdA7wkEl8986dRERqk7zrgKMx04iPIMCkF1ZqswLzcMBhns9qmWi0Gs3W1rdWo4wSdkD0BU1m5UDXGfXzbVYsqZxPKZDY3fewymB0HYpgl6Noio4lwkQQ3ExJxMxjgCtHYNGBhe4gNcwtIzwa0RGJnLGZ9KzFO0OpNa5pm6YcDrc0yebMZ7RmthY9LCL2tl5uOWLZaSNmAw1hY5LGS09pCjUcDdL5BDrxIOBwu7o29CqeHRa/iqrBqLHHCMAC2AMvvFSuFtgaGirSIEuh1PW058kZxs/uqpjzVsdZpBmm5lVvNNxwA2C+CrxKzqEIW0CEIQCe/Yz+zbP+p+69IhPfsZ/Ztn/AFP3XoErpv6xW/Nf7xUJTdN/WK35r/eKhIBCEIBODsQ20OsrqZImnUMDY1wBB6Q7oSfW77D1V38a5gMB1J0jVILYMbQCekoG3pCm11O64TeJadoa7CfbmvnCrRLTBiRgecbjivpipQDr7WkANh7nHHKZJ2nHAYZRzoDhpZbtutLWGRxrnga4fyxA5nZKQUgO0LuLNgHAjPDHXv1tPPmuNNw1z8/O5OHgJwTdTpO+kaZfPenYMM1Qo3wZD8Hbdv8AMP8AcPTmuD2kYHNfRrtAn8begqHV0C4/eZPMVNHz7O3pXWy2RzzDRPNHtKd9fQJH4Cdkf8LpT4Nn/wCsTngcct3zCaE3pOsGtDAAHNbdN2buPfQCcCcJ27slXss7inrU4K7W0T5P/Ffn/SbfwUuj/hNgRr7KQvHEHYU7a/Bdn4KfQFCqcF2/gZ0K7AnajCMwRzqVZeQxziBMQ3nMDy4SY5k0jwQZ4Kj0DqXK18FGwPoqWG4dSaFYKhwGOGXlUuzWaq7vZz1DXzjI4piDgm0RFOllsHthSqGg+Lbda1gnvvLhs2JowDrzeQcTP0jmkxGMCMi3DGM+hWNG2X38Ye9EmBqEANEbTJ6StgzgwIILKZa4yRqJ6PSujeDgBgNY2cTGHsG8qaMK61XmYOeCCDiBF4zInGcANmI6dNwatTqwuFje8u3gYvXS0DAjOHHGdS8aSsDKbKrbrBULeTkJLSHGJw70HpXXRdJgpPc5j6TuKbVAY6WRLpLBEwSBhqOGMKX4eslwotcPuD7hLc8cN+zZzqx4G07loptqNgV5p3S3kumHc0zGH/pUulKE13vYA5l4kFxaL3OCQrWxXmWhlWtUulhY9rA4SSHXogQGiWg6zlnmngr+yBYBRtjg1jWNcxjmtaAGjC6YA2uaT5Vm1puyPVvaRrkZci7/AC8W276PasyrAIQhUCe/Yz+zbP8AqfuvSIT37Gf2bZ/1P3XoErpv6xW/Nf7xUJTdN/WK35r/AHioSAQhCAWm7HNtNK30Y+/NM/1Ax6YWZU3Qtp4q0UamHIqsfjlyXA49CD6SDQWhk8ktL6x6breefSQk32TGsNpbUc25xrMC2ZaWEtAIODhdDd+vYC3tK1gxrbuJe4PdzDED52JZdlKwXaFJ+YZWfT57wBBHmj0qDAUqV57Wv+84AOGM4x5favorg62KUbz8+hfOmi3/AEtMbajfaF9CaFrfRDnKtFpaK0DExzqnpaSvVHNF0gTiNxjOV20ufona5j2hZyxgsa/OZcTuBeetZFhW0sHVCxjmXhmJE+3BWdjt7g4NqtEOyI9G4hY1mh2S6oxzm1HSSb0QSdh5LhO1XPB+tVY27aLk/dLQcOkezeg0b7VywGwRr2hToWX0a88Zn+H2lae8gh2sgKnNvF6NU5r94VWq6zPE5fPzks7o3AFpIvSTEoNPUfAlQaVsFSWxBGW9V2mql+kD/leDzgKp4NWp1Sjek36brpnWIEE+worT1rUGXcJnAc5K5PtN0xElZ51e9gNQEicQ7GRzjLyLpZdHcZXa6+WxDevXvRGno24RiCFMiR7Pn51KuqsLBddym6j/AHGz/lSbG43MdvoQZHhaAQSRADhO9uR9H9l14HcIrNebQtDGh4bxbHxLbocXXTzEuOO0b458L6mDgdbo8ufpS80iy6RBN4GQZgjX/u9CubBc8N9G8RVIZiwyRExHlVHXr8cJcDeDRDsILWwOVvAETuE7VotLViKt1zeMpVMSYF6mTE3XboymM1W1tHOs9S68XmOgggjEHIjf/lOeWxSCHwlEvpVPCUKR8rW8UfTTnyqoW04ZWL/4dmqiDdqVKRO4hrmDHZD+lYtaAhCEAnv2M/s2z/qfuvSIT37Gf2bZ/wBT916BK6b+sVvzX+8VCU3Tf1it+a/3ioSAQhCAQhCD6E0XV/iLHRq5zSafKBBHTgs7w/YatkqyJIZTqtnUWlocR5C9e+xhbOMsFwn/AA3ub5MHD3lc6S0bxoDI/wARlWlhtLXH/eOhKnpG6JH09L+dvtBTz0JV+jbv60ktC0iLRTBEQ72Sf7JuaLtzGsaC5oMdCKvtIVfoz5FQ2CuWS5zHFpvDd3207YU+0WtpEXhBzK90qlK5cvNLd53ysips+i2NLqjA6HxPKJb0GbpXvQ1SpUe5pbDG5dOeO1Tm2OjOFURskK0sYpMwD245y4YoKywSHEjVGfl1q7bbHR3q4ix0vx+lqk0LIxuIfjB1hBltNX61Zt1hIbjrgHVOHzK42nRoFRtQtc0+grXU6TKcw4EnaQotqYx4gkeSME0ZTSEg3IMFryDBiREY5YgrpYbCaTnvAwceUDzQfIVf1LG1zWtvnkzGWtdrVVYeSdesakGF0fZHNqVQ4A43r0GXAzF4nDCPSdyudGNuunMCCFe2KxtAdDrwdnuz61HGiQ2RfMHdl6UEDS+keMc2kxpvOETsEj58itaVMtbBz1rpZbC1mOZXqoEGJ4Yjkk6w5pHk/wCFirXY+WScso9Ec2pavsgViLvKui/BP9Lo8sxCxLy66AdcxvjAj52nctC3p6ZqNYGgYtHfBoJPKgDlAjLGYnLFWV5looXapqGow3g/cTESRjByGG5Y7GJgYQM43gxr8mxazseWQ1H1XxHEtDhDnRJnMAw4YERvUsGo4U6ILtCudN/i3MqNOsG9cfPkJPlScX0dVsbH2StQa6eMDw6cwC0hp34kRrxXzkQpxo/EIQtAT37Gf2bZ/wBT916RCe/Yz+zbP+p+69AldN/WK35r/eKhKbpv6xW/Nf7xUJAIQhAIQhAxuxNpG4y1Uy7Uyo1vlLXkdLfQmBStQdTGZc2o0iNjhdjAbvQlJ2M6923NaZiox7PRe/2J36H0QOXdE3mgtxwlrg4GdSl+HpHcJbNUs2kK0jFjnXJyjIZYZLtozSVV7mBppukm8LpkARj32IkwmZw84LMtLnuL2sqPaIdxcZHNzgP6cd+cLHaH4Pmzgm/SfyuW5jgcsmgbJx1GQk5dGIukdLVg4NYGEjOQYG3CRAzQNPVQBLWZYwHZ9Kg6Rsrr8gjla77fRjl86lzGjqhAbgWxmHNw8s/MKos38JajY5NPHc6TsjlYKXZuEzrt5wbzQfRiqlmhnudMNuAQMd2fTmdQRabG7mEYYjH0+zYoNFZeEb3NLi1gjny6UDhc78DYnaVQU7O+LoBxG6eeZXujomrdyvY6jj6fIqNA7hG4gktaI581HPCHDvSTqVPaKLhDfmf+FFNndOXz5FBc1uE7iDyIkZ3sRviM9y5v046jdZF8QCSTrOJAMYbMdmSqqVFxLZGEjo1yvdWxVnOL7h5RmcNZ2Iq3q8JyIikDImL+OOUcnHV0rxaeFha4g0pDR+OMYn8OU5Kr/h3CpN0gAyCB+HEewLk2zuccjicRH3Ri72e1BZ2jhcWwBSMRJ5eRIn8PMF6pcL8L1x2JugXtUYnLIQs9Xsbi4uDXAk7DH/C5W+xuAgNcMOTIIvXsz0ABBC0npJ1ao9xJAc4mCSYBxA9i52fHn1b9nQuP8K8HFjuaDK0XBqyML2iqw8oFuN4BpiWvBBEkRBbkZVESrQhoJAxw6Tq5iCVstB2YWamaV29UfD6l0wBA5LSYxgEnPN52IbYGmrLqbbtJrCHC8Lz5IEiYGIJuxktJoTRrar7okHviZAJ255mTt1rFo4U9OuYWuFGIF2890TjysAIJ5WGPkSp4X2PirbaGDIVCRzO5Q9Dk/eEvB2pUo0G99TaXOpOPf05jOIkOGqMxqSm7Luj+LtNKpEcZSAP8zDB9BCcVYNCELaBPfsZ/Ztn/AFP3XpEJ79jP7Ns/6n7r0CV039Yrfmv94qEpum/rFb81/vFQkAhCEAhCEFhwet/EWqhWmBTqMcf5QRe9Er60sNoZdhpaWFt4FuJM5GcohfHakWW21KZJp1H0yRBLHOaSNhIOSlmj6D4baXY8BjG03gwXF382TXN18kHo3rKUKLXNNMMDJvENbOoF0mDhMelKvttX8NW/1v61+t0vaBiK9Yav8R+XSkg3D6FFroqhrScv8T/0FZU7FRDYaWxtdfyz3jelm3SlYY8bUn+Z3WvR0tXMfTVcMuW7rQNGvZ6bmkNLY73N8bDq9i919Asp41HQ7WGSY15n+2SVvbq0eGqf6iujuEFqOdeqZzlxPtTAyRQo4YnHKZJXq2VWxdmMZwnomEtRwhtPhn9K/f8AqO0+Gd6OpMG6LGZk5rx/DMxwPV6FhG6ctAJPHVMf8xjoyC/Dpy0eHq/6ndaYGBTsTAMGuMZjGTOGrIDpXay6Ha6fonA3Zab2R2GcsDr2Jbdt7R4et5x/WptHhZbGxdrvwETDSYOckiT5UwbV+hYJAmcN2Gez5heO19wCbxLhHMSZM79Sxh4VWuZ4505ZN6lydwhtJcXGq4k5mG8+xMGvtdFlMgEEiJwwxjWTjI2ZYKo0hVloJDsZg4Z68Tsw6FS1NO13d9Unna0+0Lw7S9YxL8suS2OiEFhYaIc4iHnAziJOBj7uGMdK0WhrGTTc6HCMcYvQNmAz/ssfZ9N12TdeBJBPJYcRiM2qXU4W2t2dUY5/R0hv1MVDJfaZLWF04AARiOeBOe1X9hinAA5WE5TIaRGO5xw3pHdv7TeLuOqSc8cOjJe6vCW1umbRWM58sz0rH5V9DWfTdQMDM2DkkHHLIA5iFjezLYuMsVOvAvU6ok64eDMeUNwSk7dWjP8AiK/nH9a42q31akcZUqPjK+5zo6Sn5u/RGQhC2gT37Gf2bZ/1P3XpEJ79jP7Ns/6n7r0CV039Yrfmv94qEmvb+xTfq1H/AMXF57nRxOUknwij9yPxv1PxUCwQmf3I/G/U/FR3I/G/U/FQLBCZ/cj8b9T8VHcj8b9T8VAsEJn9yPxv1PxUdyPxv1PxUCwQmf3I/G/U/FR3I/G/U/FQLBCZ/cj8b9T8VHcj8b9T8VAsEJn9yPxv1PxUdyPxv1PxUCwQmf3I/G/U/FR3I/G/U/FQLBCZ/cj8b9T8VHcj8b9T8VAsEJn9yPxv1PxUdyPxv1PxUCwQmf3I/G/U/FR3I/G/U/FQLBCZ/cj8b9T8VHcj8b9T8VAsEJn9yPxv1PxUdyPxv1PxUCwQmf3I/G/U/FR3I/G/U/FQLBCZ/cj8b9T8VHcj8b9T8VAsEJn9yPxv1PxUdyPxv1PxUCwT37Gf2bZ/1P3XrL9yPxv1PxUyeCHBj+HslKjxt+7f5VyJl7nZXjtQ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délník 5"/>
              <p:cNvSpPr/>
              <p:nvPr/>
            </p:nvSpPr>
            <p:spPr>
              <a:xfrm>
                <a:off x="307975" y="980728"/>
                <a:ext cx="8502282" cy="49419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cs-CZ" sz="2000" b="0" dirty="0" smtClean="0"/>
                  <a:t>Dráhový rozdíl: </a:t>
                </a:r>
                <a14:m>
                  <m:oMath xmlns:m="http://schemas.openxmlformats.org/officeDocument/2006/math">
                    <m:r>
                      <a:rPr lang="cs-CZ" sz="2000" b="0" i="1" smtClean="0">
                        <a:latin typeface="Cambria Math"/>
                      </a:rPr>
                      <m:t>𝛿</m:t>
                    </m:r>
                    <m:r>
                      <a:rPr lang="cs-CZ" sz="2000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cs-CZ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cs-CZ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2000" b="0" i="1" smtClean="0">
                                <a:latin typeface="Cambria Math"/>
                              </a:rPr>
                              <m:t>𝑙</m:t>
                            </m:r>
                          </m:e>
                          <m:sup>
                            <m:r>
                              <a:rPr lang="cs-CZ" sz="20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cs-CZ" sz="2000" b="0" i="1" smtClean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cs-CZ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sz="2000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cs-CZ" sz="2000" b="0" i="1" smtClean="0">
                                    <a:latin typeface="Cambria Math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cs-CZ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000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num>
                                  <m:den>
                                    <m:r>
                                      <a:rPr lang="cs-CZ" sz="20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cs-CZ" sz="20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cs-CZ" sz="2000" b="0" i="1" smtClean="0">
                        <a:latin typeface="Cambria Math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cs-CZ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2000" i="1">
                                <a:latin typeface="Cambria Math"/>
                              </a:rPr>
                              <m:t>𝑙</m:t>
                            </m:r>
                          </m:e>
                          <m:sup>
                            <m:r>
                              <a:rPr lang="cs-CZ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cs-CZ" sz="2000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cs-CZ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sz="20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cs-CZ" sz="2000" b="0" i="1" smtClean="0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cs-CZ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000" i="1">
                                        <a:latin typeface="Cambria Math"/>
                                      </a:rPr>
                                      <m:t>𝑎</m:t>
                                    </m:r>
                                  </m:num>
                                  <m:den>
                                    <m:r>
                                      <a:rPr lang="cs-CZ" sz="2000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cs-CZ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cs-CZ" sz="2000" i="1" dirty="0" smtClean="0">
                  <a:latin typeface="Cambria Math"/>
                </a:endParaRPr>
              </a:p>
              <a:p>
                <a:pPr marL="342900" indent="-34290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cs-CZ" sz="2000" i="1">
                        <a:latin typeface="Cambria Math"/>
                      </a:rPr>
                      <m:t>𝛿</m:t>
                    </m:r>
                    <m:r>
                      <a:rPr lang="cs-CZ" sz="2000" i="1">
                        <a:latin typeface="Cambria Math"/>
                      </a:rPr>
                      <m:t>=</m:t>
                    </m:r>
                    <m:r>
                      <a:rPr lang="cs-CZ" sz="2000" b="0" i="1" smtClean="0">
                        <a:latin typeface="Cambria Math"/>
                      </a:rPr>
                      <m:t>𝑙</m:t>
                    </m:r>
                    <m:rad>
                      <m:radPr>
                        <m:degHide m:val="on"/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sz="2000" b="0" i="1" smtClean="0">
                            <a:latin typeface="Cambria Math"/>
                          </a:rPr>
                          <m:t>1</m:t>
                        </m:r>
                        <m:r>
                          <a:rPr lang="cs-CZ" sz="2000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cs-CZ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cs-CZ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cs-CZ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2000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cs-CZ" sz="2000" i="1">
                                        <a:latin typeface="Cambria Math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cs-CZ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2000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num>
                                      <m:den>
                                        <m:r>
                                          <a:rPr lang="cs-CZ" sz="20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cs-CZ" sz="2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cs-CZ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sz="2000" b="0" i="1" smtClean="0">
                                    <a:latin typeface="Cambria Math"/>
                                  </a:rPr>
                                  <m:t>𝑙</m:t>
                                </m:r>
                              </m:e>
                              <m:sup>
                                <m:r>
                                  <a:rPr lang="cs-CZ" sz="20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rad>
                    <m:r>
                      <a:rPr lang="cs-CZ" sz="2000" i="1">
                        <a:latin typeface="Cambria Math"/>
                      </a:rPr>
                      <m:t>−</m:t>
                    </m:r>
                    <m:r>
                      <a:rPr lang="cs-CZ" sz="2000" i="1">
                        <a:latin typeface="Cambria Math"/>
                      </a:rPr>
                      <m:t>𝑙</m:t>
                    </m:r>
                    <m:rad>
                      <m:radPr>
                        <m:degHide m:val="on"/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sz="2000" i="1">
                            <a:latin typeface="Cambria Math"/>
                          </a:rPr>
                          <m:t>1+</m:t>
                        </m:r>
                        <m:f>
                          <m:fPr>
                            <m:ctrlPr>
                              <a:rPr lang="cs-CZ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cs-CZ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cs-CZ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2000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cs-CZ" sz="2000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cs-CZ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2000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num>
                                      <m:den>
                                        <m:r>
                                          <a:rPr lang="cs-CZ" sz="20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cs-CZ" sz="2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cs-CZ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sz="2000" i="1">
                                    <a:latin typeface="Cambria Math"/>
                                  </a:rPr>
                                  <m:t>𝑙</m:t>
                                </m:r>
                              </m:e>
                              <m:sup>
                                <m:r>
                                  <a:rPr lang="cs-CZ" sz="2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rad>
                  </m:oMath>
                </a14:m>
                <a:endParaRPr lang="cs-CZ" sz="2000" dirty="0" smtClean="0"/>
              </a:p>
              <a:p>
                <a:pPr marL="342900" indent="-34290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cs-CZ" sz="2000" dirty="0" smtClean="0"/>
                  <a:t>Předpokládáme </a:t>
                </a:r>
                <a:r>
                  <a:rPr lang="cs-CZ" sz="2000" i="1" dirty="0" smtClean="0">
                    <a:latin typeface="Cambria" panose="02040503050406030204" pitchFamily="18" charset="0"/>
                  </a:rPr>
                  <a:t>l &gt;&gt; x </a:t>
                </a:r>
                <a:r>
                  <a:rPr lang="cs-CZ" sz="2000" dirty="0" smtClean="0"/>
                  <a:t>a </a:t>
                </a:r>
                <a:r>
                  <a:rPr lang="cs-CZ" sz="2000" i="1" dirty="0" smtClean="0">
                    <a:latin typeface="Cambria" panose="02040503050406030204" pitchFamily="18" charset="0"/>
                  </a:rPr>
                  <a:t>l &gt;&gt; a; </a:t>
                </a:r>
                <a:r>
                  <a:rPr lang="cs-CZ" sz="2000" dirty="0" smtClean="0"/>
                  <a:t>všimneme si, že</a:t>
                </a:r>
                <a:r>
                  <a:rPr lang="cs-CZ" sz="2000" dirty="0" smtClean="0">
                    <a:latin typeface="Cambria" panose="02040503050406030204" pitchFamily="18" charset="0"/>
                  </a:rPr>
                  <a:t>:</a:t>
                </a:r>
                <a:r>
                  <a:rPr lang="cs-CZ" sz="2000" i="1" dirty="0" smtClean="0">
                    <a:latin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s-CZ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sz="20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cs-CZ" sz="2000" b="0" i="1" smtClean="0">
                                    <a:latin typeface="Cambria Math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cs-CZ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000" i="1">
                                        <a:latin typeface="Cambria Math"/>
                                      </a:rPr>
                                      <m:t>𝑎</m:t>
                                    </m:r>
                                  </m:num>
                                  <m:den>
                                    <m:r>
                                      <a:rPr lang="cs-CZ" sz="2000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cs-CZ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cs-CZ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2000" i="1">
                                <a:latin typeface="Cambria Math"/>
                              </a:rPr>
                              <m:t>𝑙</m:t>
                            </m:r>
                          </m:e>
                          <m:sup>
                            <m:r>
                              <a:rPr lang="cs-CZ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cs-CZ" sz="2000" i="1" dirty="0" smtClean="0">
                    <a:latin typeface="Cambria" panose="02040503050406030204" pitchFamily="18" charset="0"/>
                  </a:rPr>
                  <a:t>&lt;&lt;1</a:t>
                </a:r>
              </a:p>
              <a:p>
                <a:pPr marL="342900" indent="-34290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cs-CZ" sz="2000" dirty="0" smtClean="0"/>
                  <a:t>Použijeme </a:t>
                </a:r>
                <a:r>
                  <a:rPr lang="cs-CZ" sz="2000" dirty="0" err="1" smtClean="0"/>
                  <a:t>Taylorův</a:t>
                </a:r>
                <a:r>
                  <a:rPr lang="cs-CZ" sz="2000" dirty="0" smtClean="0"/>
                  <a:t> vzorec pro odmocninu, v němž se předpokládá </a:t>
                </a:r>
                <a:r>
                  <a:rPr lang="cs-CZ" sz="2000" i="1" dirty="0" smtClean="0">
                    <a:latin typeface="Cambria" panose="02040503050406030204" pitchFamily="18" charset="0"/>
                  </a:rPr>
                  <a:t>y &lt;&lt; 1</a:t>
                </a:r>
              </a:p>
              <a:p>
                <a:pPr marL="342900" indent="-34290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sz="20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cs-CZ" sz="2000" b="0" i="1" smtClean="0">
                            <a:latin typeface="Cambria Math"/>
                            <a:ea typeface="Cambria Math"/>
                          </a:rPr>
                          <m:t>1+</m:t>
                        </m:r>
                        <m:r>
                          <a:rPr lang="cs-CZ" sz="2000" b="0" i="1" smtClean="0">
                            <a:latin typeface="Cambria Math"/>
                            <a:ea typeface="Cambria Math"/>
                          </a:rPr>
                          <m:t>𝑦</m:t>
                        </m:r>
                      </m:e>
                    </m:rad>
                    <m:r>
                      <a:rPr lang="cs-CZ" sz="2000" i="1" smtClean="0">
                        <a:latin typeface="Cambria Math"/>
                        <a:ea typeface="Cambria Math"/>
                      </a:rPr>
                      <m:t>≅</m:t>
                    </m:r>
                    <m:r>
                      <a:rPr lang="cs-CZ" sz="2000" b="0" i="1" smtClean="0">
                        <a:latin typeface="Cambria Math"/>
                        <a:ea typeface="Cambria Math"/>
                      </a:rPr>
                      <m:t>1+</m:t>
                    </m:r>
                    <m:f>
                      <m:fPr>
                        <m:ctrlPr>
                          <a:rPr lang="cs-CZ" sz="20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cs-CZ" sz="20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cs-CZ" sz="20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cs-CZ" sz="2000" b="0" i="1" smtClean="0">
                        <a:latin typeface="Cambria Math"/>
                        <a:ea typeface="Cambria Math"/>
                      </a:rPr>
                      <m:t>𝑦</m:t>
                    </m:r>
                  </m:oMath>
                </a14:m>
                <a:endParaRPr lang="cs-CZ" sz="2000" i="1" dirty="0" smtClean="0"/>
              </a:p>
              <a:p>
                <a:pPr marL="342900" indent="-34290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cs-CZ" sz="2000" dirty="0" smtClean="0"/>
                  <a:t>Tedy:</a:t>
                </a:r>
                <a:r>
                  <a:rPr lang="cs-CZ" sz="2000" dirty="0"/>
                  <a:t> </a:t>
                </a:r>
                <a14:m>
                  <m:oMath xmlns:m="http://schemas.openxmlformats.org/officeDocument/2006/math">
                    <m:r>
                      <a:rPr lang="cs-CZ" sz="2000" i="1">
                        <a:latin typeface="Cambria Math"/>
                      </a:rPr>
                      <m:t>𝛿</m:t>
                    </m:r>
                    <m:r>
                      <a:rPr lang="cs-CZ" sz="2000" i="1">
                        <a:latin typeface="Cambria Math"/>
                      </a:rPr>
                      <m:t>=</m:t>
                    </m:r>
                    <m:r>
                      <a:rPr lang="cs-CZ" sz="2000" b="0" i="1" smtClean="0">
                        <a:latin typeface="Cambria Math"/>
                      </a:rPr>
                      <m:t>𝑙</m:t>
                    </m:r>
                    <m:d>
                      <m:dPr>
                        <m:ctrlPr>
                          <a:rPr lang="cs-CZ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000" b="0" i="1" smtClean="0">
                            <a:latin typeface="Cambria Math"/>
                          </a:rPr>
                          <m:t>1+</m:t>
                        </m:r>
                        <m:f>
                          <m:fPr>
                            <m:ctrlPr>
                              <a:rPr lang="cs-CZ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20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cs-CZ" sz="2000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f>
                          <m:fPr>
                            <m:ctrlPr>
                              <a:rPr lang="cs-CZ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cs-CZ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cs-CZ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2000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cs-CZ" sz="2000" i="1">
                                        <a:latin typeface="Cambria Math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cs-CZ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2000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num>
                                      <m:den>
                                        <m:r>
                                          <a:rPr lang="cs-CZ" sz="20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cs-CZ" sz="2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cs-CZ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sz="2000" i="1">
                                    <a:latin typeface="Cambria Math"/>
                                  </a:rPr>
                                  <m:t>𝑙</m:t>
                                </m:r>
                              </m:e>
                              <m:sup>
                                <m:r>
                                  <a:rPr lang="cs-CZ" sz="2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cs-CZ" sz="2000" b="0" i="1" smtClean="0">
                        <a:latin typeface="Cambria Math"/>
                      </a:rPr>
                      <m:t>−</m:t>
                    </m:r>
                    <m:r>
                      <a:rPr lang="cs-CZ" sz="2000" i="1">
                        <a:latin typeface="Cambria Math"/>
                      </a:rPr>
                      <m:t>𝑙</m:t>
                    </m:r>
                    <m:d>
                      <m:d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000" i="1">
                            <a:latin typeface="Cambria Math"/>
                          </a:rPr>
                          <m:t>1+</m:t>
                        </m:r>
                        <m:f>
                          <m:fPr>
                            <m:ctrlPr>
                              <a:rPr lang="cs-CZ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20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cs-CZ" sz="20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f>
                          <m:fPr>
                            <m:ctrlPr>
                              <a:rPr lang="cs-CZ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cs-CZ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cs-CZ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2000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cs-CZ" sz="2000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cs-CZ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2000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num>
                                      <m:den>
                                        <m:r>
                                          <a:rPr lang="cs-CZ" sz="20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cs-CZ" sz="2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cs-CZ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sz="2000" i="1">
                                    <a:latin typeface="Cambria Math"/>
                                  </a:rPr>
                                  <m:t>𝑙</m:t>
                                </m:r>
                              </m:e>
                              <m:sup>
                                <m:r>
                                  <a:rPr lang="cs-CZ" sz="2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cs-CZ" sz="2000" dirty="0" smtClean="0"/>
              </a:p>
              <a:p>
                <a:pPr marL="342900" indent="-34290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cs-CZ" sz="2000" i="1">
                        <a:latin typeface="Cambria Math"/>
                      </a:rPr>
                      <m:t>𝛿</m:t>
                    </m:r>
                    <m:r>
                      <a:rPr lang="cs-CZ" sz="2000" i="1">
                        <a:latin typeface="Cambria Math"/>
                      </a:rPr>
                      <m:t>=</m:t>
                    </m:r>
                    <m:r>
                      <a:rPr lang="cs-CZ" sz="2000" i="1">
                        <a:latin typeface="Cambria Math"/>
                      </a:rPr>
                      <m:t>𝑙</m:t>
                    </m:r>
                    <m:d>
                      <m:d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000" i="1">
                            <a:latin typeface="Cambria Math"/>
                          </a:rPr>
                          <m:t>1+</m:t>
                        </m:r>
                        <m:f>
                          <m:fPr>
                            <m:ctrlPr>
                              <a:rPr lang="cs-CZ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20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cs-CZ" sz="20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f>
                          <m:fPr>
                            <m:ctrlPr>
                              <a:rPr lang="cs-CZ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cs-CZ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sz="20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cs-CZ" sz="20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cs-CZ" sz="2000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cs-CZ" sz="2000" b="0" i="1" smtClean="0">
                                <a:latin typeface="Cambria Math"/>
                              </a:rPr>
                              <m:t>𝑥𝑎</m:t>
                            </m:r>
                            <m:r>
                              <a:rPr lang="cs-CZ" sz="2000" b="0" i="1" smtClean="0"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cs-CZ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cs-CZ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sz="20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cs-CZ" sz="20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cs-CZ" sz="2000" b="0" i="1" smtClean="0">
                                    <a:latin typeface="Cambria Math"/>
                                  </a:rPr>
                                  <m:t>4</m:t>
                                </m:r>
                              </m:den>
                            </m:f>
                          </m:num>
                          <m:den>
                            <m:sSup>
                              <m:sSupPr>
                                <m:ctrlPr>
                                  <a:rPr lang="cs-CZ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sz="2000" i="1">
                                    <a:latin typeface="Cambria Math"/>
                                  </a:rPr>
                                  <m:t>𝑙</m:t>
                                </m:r>
                              </m:e>
                              <m:sup>
                                <m:r>
                                  <a:rPr lang="cs-CZ" sz="2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cs-CZ" sz="2000" i="1">
                        <a:latin typeface="Cambria Math"/>
                      </a:rPr>
                      <m:t>−</m:t>
                    </m:r>
                    <m:r>
                      <a:rPr lang="cs-CZ" sz="2000" i="1">
                        <a:latin typeface="Cambria Math"/>
                      </a:rPr>
                      <m:t>𝑙</m:t>
                    </m:r>
                    <m:d>
                      <m:d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000" i="1">
                            <a:latin typeface="Cambria Math"/>
                          </a:rPr>
                          <m:t>1+</m:t>
                        </m:r>
                        <m:f>
                          <m:fPr>
                            <m:ctrlPr>
                              <a:rPr lang="cs-CZ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20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cs-CZ" sz="20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f>
                          <m:fPr>
                            <m:ctrlPr>
                              <a:rPr lang="cs-CZ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cs-CZ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sz="20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cs-CZ" sz="2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cs-CZ" sz="20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cs-CZ" sz="2000" i="1">
                                <a:latin typeface="Cambria Math"/>
                              </a:rPr>
                              <m:t>𝑥𝑎</m:t>
                            </m:r>
                            <m:r>
                              <a:rPr lang="cs-CZ" sz="2000" i="1"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cs-CZ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cs-CZ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sz="20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cs-CZ" sz="20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cs-CZ" sz="2000" i="1">
                                    <a:latin typeface="Cambria Math"/>
                                  </a:rPr>
                                  <m:t>4</m:t>
                                </m:r>
                              </m:den>
                            </m:f>
                          </m:num>
                          <m:den>
                            <m:sSup>
                              <m:sSupPr>
                                <m:ctrlPr>
                                  <a:rPr lang="cs-CZ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sz="2000" i="1">
                                    <a:latin typeface="Cambria Math"/>
                                  </a:rPr>
                                  <m:t>𝑙</m:t>
                                </m:r>
                              </m:e>
                              <m:sup>
                                <m:r>
                                  <a:rPr lang="cs-CZ" sz="2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cs-CZ" sz="2000" b="0" i="1" smtClean="0">
                        <a:latin typeface="Cambria Math"/>
                      </a:rPr>
                      <m:t>=</m:t>
                    </m:r>
                    <m:r>
                      <a:rPr lang="cs-CZ" sz="2000" b="0" i="1" smtClean="0">
                        <a:latin typeface="Cambria Math"/>
                      </a:rPr>
                      <m:t>𝑙</m:t>
                    </m:r>
                    <m:d>
                      <m:dPr>
                        <m:ctrlPr>
                          <a:rPr lang="cs-CZ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cs-CZ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20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cs-CZ" sz="20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f>
                          <m:fPr>
                            <m:ctrlPr>
                              <a:rPr lang="cs-CZ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2000" i="1">
                                <a:latin typeface="Cambria Math"/>
                              </a:rPr>
                              <m:t>𝑥𝑎</m:t>
                            </m:r>
                          </m:num>
                          <m:den>
                            <m:sSup>
                              <m:sSupPr>
                                <m:ctrlPr>
                                  <a:rPr lang="cs-CZ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sz="2000" i="1">
                                    <a:latin typeface="Cambria Math"/>
                                  </a:rPr>
                                  <m:t>𝑙</m:t>
                                </m:r>
                              </m:e>
                              <m:sup>
                                <m:r>
                                  <a:rPr lang="cs-CZ" sz="2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cs-CZ" sz="2000" i="1">
                                <a:latin typeface="Cambria Math"/>
                              </a:rPr>
                              <m:t> </m:t>
                            </m:r>
                          </m:den>
                        </m:f>
                      </m:e>
                    </m:d>
                    <m:r>
                      <a:rPr lang="cs-CZ" sz="2000" b="0" i="1" smtClean="0">
                        <a:latin typeface="Cambria Math"/>
                      </a:rPr>
                      <m:t>−</m:t>
                    </m:r>
                    <m:r>
                      <a:rPr lang="cs-CZ" sz="2000" b="0" i="1" smtClean="0">
                        <a:latin typeface="Cambria Math"/>
                      </a:rPr>
                      <m:t>𝑙</m:t>
                    </m:r>
                    <m:d>
                      <m:dPr>
                        <m:ctrlPr>
                          <a:rPr lang="cs-CZ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000" b="0" i="1" smtClean="0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cs-CZ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20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cs-CZ" sz="20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f>
                          <m:fPr>
                            <m:ctrlPr>
                              <a:rPr lang="cs-CZ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2000" i="1">
                                <a:latin typeface="Cambria Math"/>
                              </a:rPr>
                              <m:t>𝑥𝑎</m:t>
                            </m:r>
                          </m:num>
                          <m:den>
                            <m:sSup>
                              <m:sSupPr>
                                <m:ctrlPr>
                                  <a:rPr lang="cs-CZ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sz="2000" i="1">
                                    <a:latin typeface="Cambria Math"/>
                                  </a:rPr>
                                  <m:t>𝑙</m:t>
                                </m:r>
                              </m:e>
                              <m:sup>
                                <m:r>
                                  <a:rPr lang="cs-CZ" sz="2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cs-CZ" sz="2000" i="1">
                                <a:latin typeface="Cambria Math"/>
                              </a:rPr>
                              <m:t> </m:t>
                            </m:r>
                          </m:den>
                        </m:f>
                      </m:e>
                    </m:d>
                    <m:r>
                      <a:rPr lang="cs-CZ" sz="2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000" b="0" i="1" smtClean="0">
                            <a:latin typeface="Cambria Math"/>
                          </a:rPr>
                          <m:t>𝑥𝑎</m:t>
                        </m:r>
                      </m:num>
                      <m:den>
                        <m:r>
                          <a:rPr lang="cs-CZ" sz="2000" b="0" i="1" smtClean="0">
                            <a:latin typeface="Cambria Math"/>
                          </a:rPr>
                          <m:t>𝑙</m:t>
                        </m:r>
                      </m:den>
                    </m:f>
                  </m:oMath>
                </a14:m>
                <a:endParaRPr lang="cs-CZ" sz="2000" dirty="0" smtClean="0"/>
              </a:p>
            </p:txBody>
          </p:sp>
        </mc:Choice>
        <mc:Fallback xmlns="">
          <p:sp>
            <p:nvSpPr>
              <p:cNvPr id="6" name="Obdélní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975" y="980728"/>
                <a:ext cx="8502282" cy="4941930"/>
              </a:xfrm>
              <a:prstGeom prst="rect">
                <a:avLst/>
              </a:prstGeom>
              <a:blipFill rotWithShape="1">
                <a:blip r:embed="rId4"/>
                <a:stretch>
                  <a:fillRect l="-64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ovéPole 2"/>
          <p:cNvSpPr txBox="1"/>
          <p:nvPr/>
        </p:nvSpPr>
        <p:spPr>
          <a:xfrm>
            <a:off x="5561856" y="4509120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Teď umocním vnitřní závorky </a:t>
            </a:r>
            <a:endParaRPr lang="cs-CZ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915816" y="3861048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Tohle použiju na tu deltu. </a:t>
            </a:r>
            <a:endParaRPr lang="cs-CZ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409728" y="5768769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Odečtu to, co je stejné</a:t>
            </a:r>
            <a:endParaRPr lang="cs-CZ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326052" y="5755800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 je to. </a:t>
            </a:r>
            <a:endParaRPr lang="cs-CZ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6689532" y="914409"/>
            <a:ext cx="20061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Vytknu </a:t>
            </a:r>
            <a:r>
              <a:rPr lang="cs-CZ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</a:t>
            </a:r>
            <a:r>
              <a:rPr lang="cs-CZ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před odmocninu, tedy </a:t>
            </a:r>
            <a:r>
              <a:rPr lang="cs-CZ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</a:t>
            </a:r>
            <a:r>
              <a:rPr lang="cs-CZ" sz="1400" i="1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lang="cs-CZ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14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před zlomek v odmocnině </a:t>
            </a:r>
            <a:endParaRPr lang="cs-CZ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00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5576" y="-11789"/>
            <a:ext cx="8808912" cy="1143000"/>
          </a:xfrm>
        </p:spPr>
        <p:txBody>
          <a:bodyPr>
            <a:normAutofit/>
          </a:bodyPr>
          <a:lstStyle/>
          <a:p>
            <a:r>
              <a:rPr lang="cs-CZ" sz="3600" dirty="0" smtClean="0"/>
              <a:t>Interference na </a:t>
            </a:r>
            <a:r>
              <a:rPr lang="cs-CZ" sz="3600" dirty="0" err="1" smtClean="0"/>
              <a:t>dvojštěrbině</a:t>
            </a:r>
            <a:r>
              <a:rPr lang="cs-CZ" sz="3600" dirty="0" smtClean="0"/>
              <a:t> – </a:t>
            </a:r>
            <a:r>
              <a:rPr lang="cs-CZ" sz="3600" dirty="0" err="1" smtClean="0"/>
              <a:t>Youngův</a:t>
            </a:r>
            <a:r>
              <a:rPr lang="cs-CZ" sz="3600" dirty="0" smtClean="0"/>
              <a:t> pokus</a:t>
            </a:r>
            <a:endParaRPr lang="cs-CZ" sz="3600" dirty="0"/>
          </a:p>
        </p:txBody>
      </p:sp>
      <p:sp>
        <p:nvSpPr>
          <p:cNvPr id="4" name="AutoShape 4" descr="data:image/jpeg;base64,/9j/4AAQSkZJRgABAQAAAQABAAD/2wCEAAkGBxQTEhUUExQTFBUXFxoXFRgXGRccFhgYHB0cGhgbGRgYHCggHCAlHxgdIjEhJSksLi4wFx8zODMsNygtLi4BCgoKDg0OGBAQFywcHBwsLCwsLCwsLCwsLCwsLCwsLCwsLCwsLCwsLCwsLCwsLCwsLCwsLCwsLCwsLCwsLCwsLP/AABEIAL0BCwMBIgACEQEDEQH/xAAcAAACAwEBAQEAAAAAAAAAAAAABwQFBgMCCAH/xABMEAABAwEEBAYOCAQFBAMAAAABAAIRAwQSITEFQVFhBhMicZHRBxUXMlNkgZOho7Gy4/AjNDVCUnODsxRygsEzYpLC4RbS4vEkY6L/xAAXAQEBAQEAAAAAAAAAAAAAAAAAAQID/8QAHBEBAQEAAwEBAQAAAAAAAAAAAAERAiFBMRJR/9oADAMBAAIRAxEAPwBTaY0rXForAVqwAqvAF934jvUPtvX8PW84/rRpv6xW/Nf7xUJBN7b1/D1vOP60dt6/h63nH9ahIQTe29fw9bzj+tHbev4et5x/WoSEE3tvX8PW84/rR23r+Hrecf1qEhBN7b1/D1vOP60dt6/h63nH9ahIQTe29fw9bzj+tHbev4et5x/WoSEE3tvX8PW84/rR23r+Hrecf1qEhBN7b1/D1vOP60dt6/h63nH9ahIQTe29fw9bzj+tHbev4et5x/WoSEE3tvX8PW84/rR23r+Hrecf1qEhBN7b1/D1vOP60dt6/h63nH9ahIQTe29fw9bzj+tHbev4et5x/WoSEE3tvX8PW84/rR23r+Hrecf1qEhBN7b1/D1vOP60dt6/h63nH9ahIQTe29fw9bzj+tHbev4et5x/WoSEE3tvX8PW84/rR23r+Hrecf1qEhBN7b1/D1vOP607uxxaHu0dQc57nE8ZJLiT/iP1lIRPfsZ/Ztn/AFP3XoErpv6xW/Nf7xUJTdN/WK35r/eKhIBXPBCP4umCAZD4kAibjowOCpld8CmzbaH8x904eXLyqX4NhW0XMhouYkm7heB1EAZbpK51NFMMF9MEwQSWgndiRsPoWm0pWZTZeIDTMNlwE7pOtQqdfjBIF6ImIdz5Ll210zNv0XTLGtFNjYOYY29lBBMScpkrrpng82pY3V2UmscPpG3REgEsqNgDUWXhz4QCtBatGicHBwmCR/calM0fUJcaB5LWguY6RycWyCNc57M9q1LUJRCm6ZsvFV6jIiHmI/CcW+ghQl0QIQhAIQhAIQhAIQhAIQhAIQhAIQhAIQhAIQhAIQhAIQhAJ79jP7Ns/wCp+69IhPfsZ/Ztn/U/degSum/rFb81/vFQlN039Yrfmv8AeKhIBWPB20cXaqLtlRs8xMH0FVy/QUDU4UOD6RF0vAIJAzIDgXXd92Ql3Z61SXODXXnQQ5rfvA57MQXdK29tt5NMFoEOaHSJziTiCDiCuWjrO13KuiByhJfhz4wVBE0NpWoIbaOWxpgyWis0EQXAzygNh6dS0tltlDji5tVtzWJc0tDhg0tc0SBAAIyiFkrZYiakYze3DCcJwxiM1Ps+hyCOREf5SSTrIAxMjcpghcL+D1apWdWoMNam5ocXU+UJm7iBtgdKzTtE1xnRrDnY/qTTslkdSptu3WgkuBEAknAyG45g4Egbl1pWaoILi7HMYGDqjDqTQo3WCqBJp1ANpa6OmFGTkLyxwkuzAcW8m6NoGtQOENtkilDKrm99eYyo11MgFjyLvJJkzzDIyroVSE2GcF7PUDS6nReCL1+mHMF3aQ0iDnhuVW7g1Y3kgNNMTgRUM7u/nMbk0LtCYlbgHZyAW1qzZ/EGH/tlQndj/ZaB5acekPKbBiELVO4DVp5NSkc87wOGf3TsVVX0BVaSDdMGJBw6SAFRVIViNC1iQA1pnI36cdN5Wx4EV4B4yhJiWhz3OBImDdYQI1oMwhbB/Y7tQAPGWYzkBVx25EArlT7HludN1lN0Z/S0x7zggyiFc2jgvamd9Sj+phHSHKO7QdcZs/8A0zrQVyFPboaue9pudr5MOw8i8u0TXGJo1P8ASepBCQu1qsr6Zu1GPY6JhzS0xtg8y4oBCEIBCEIBPfsZ/Ztn/U/dekQnv2M/s2z/AKn7r0CV039Yrfmv94qEpum/rFb81/vFQkAhCEDN4N2b+IsdLEAtlp33THshWdi0XxXJcScYunMA4/IVN2MLUeKqtE8l4MYRDh/4rXaTYXhxJg3OkjIDesX+CvJAdrJGAAGBJGEnOFZU9FtqXQ6Gg4vicP7GJ1rJaOtwmTfEEAYG6fnDDctRYtKgRefEiYLdmPtaoqRpasw1gxoa1rQLoAgY3iPLmfKiraGMZJcLzjdwkwTmcNQkY9UqkbUeQ5xILhjl3oDYwE/3VpYrC8E1Xh0S0NacG3cgABlEnHXJmU8RT6U0UWgEFkxg6QA/aDJMzs3KmsOjnNcKhquc+ZaWukjDXk2NWxWtut77xpNFEFpMEiS3ZynZYbtSg1ak/wCJGwyQGHeGHBWUXFt021tO5TDHPdynhrpwEXhgImMYA36ljbVanh3f8iTEiD0Z/JzVibQy8CW3iMAWkxEHDDA57s11q2oPFziwRgcGicOfn1KwcDpSoRGwXiS2807d/wDdcm6YfABazLEC+BO6cuhWNlbTAiCznn2ldKlnpuxcWRtacfJCdD9sumi4gQcxiHAwOYtnoXCvXFTJriTEghkEQBJO3MlSToqkGh8uOzyfPtVTpa2Notu3C3LHW6ReGKCYKraZIDgSJAIbmRkdmW9c6Vtuk99AzMOjI5nEHGOlZulpJ14FpccRAN2d8QPQray1nckODiXRFziuWNQcDsOZHTnDBcVdJseAJLnETDOeARrxJGalWO1Mp4GpjOV6YjZ07OZUtstnFsMETEEtugNGMQDGwj5xiWCi17SajsCRnBJOMa5AE5INRpPTdGCCZwkQDJO3AcyiWSqKgF0u143T5SCB6FmqmjKRM3id8jPZlMr8oaJY498QNZlv9gg0ta1cUZBaNsXp3Tl6FXv0mXmGgQCbxIJMzqLtcb41LnU0W0gAXssR6JBu6+tdBYWUgGsJ/wAx1ndOxIIXCtjq1mZaHMIqU3ii5zQ66aZBdTJBmDIcJn+wGOTGtFhJsdraTgWte39Ml2GraClytAQhCAQhCAT37Gf2bZ/1P3XpEJ79jP7Ns/6n7r0CV039Yrfmv94qEpum/rFb81/vFQkAhCEG27FVoi0vZAIcwGDlLXACRr74poW6iA2SQYM9eGrVnsSW4E17tto4wHksP9QLR6SE8q1kJYJMuIxugQdZwnXAwXPnqwuadnJqfecC9rRMd8TAyOsnYr61UjRpMnBwqEE87SRgNQwHOV3tTWUarnF5YxoDpOMObJJxwGqADrWL0rp3jrS5hvvip9E1t26A0AEk68i7cs5arVWepJkAmcDmBv8AYtK196nd1lsHHAHnSxtHCUMexrSABdD4n+qJx3790q1tfC8UmFrDfgOc0t3gxysCBLRMbVrER+E9oioWti9dvZ4gnIRniDOrBZKvULqnKJjWZyKKNoIfxz5qAPuuvEkmQQA4nE4DPcFNsFRrpipdGMNdh0GTt1wtzpHN9ZrBAcQNxGPWvVDSA1EztH/aVYU7K0TJoAzqknIbBtnoUi0vpMBouONdtMh4aLrWl+E4zm0TAyTRWHSzpAABPlJPklee31QEGWwIN2GAEbJifKvL9HvaYg4OOIII15AHPdn0q/sejhQpXq+InYSZOUbMVLYYs9Gw4lxbxlJ8PbjkS3HNsDPbqUfhHZqYZxZp1XBwv03te0w6IMgvwGMXYhUdn0lyg2mXNaS7ASOYCDAxmVYizuIBqPcdcEl2X82GZUwV1j0bTGIEuAHJODpkwSYgc5Ma0VwackNe57xynbBsZIyGGJGOuMlMtNvpMBYQAMA4gCTqk3cxMdO5Rm0nFpF2q6HOAgjHXtxbGR3Kisi9g41BLgYjGRIG+MThzLoNGCeXeHMGwcNmJlTxSaxoe3jQDIIcYaDt/ETGxflWuKbQXOF933YJgaszs27edBWizhzuS4gZd604ZbNynU2BsMEuqSBEADESAcM9+rLauVCo5zTm2QS2CRA24HOFYaHsjmh1RzgGxi84xtgZyfmVRGtI4qMCaky7EwPTjq6FzsFqioC7DXjq55Uu2mcRBnK9M853qbwc0c2pVaDG8QMRjkSoJOhbS6pWkNaaZaWvAMhwOBOfN0JZWqgWPcw5tcWnnBg+xNSvpHiXCmGMZAmRIdmYmRtkRsPMsJw2oXbW86nw8eXAz/UCkuihQhC0BCEIBPfsZ/Ztn/U/dekQnv2M/s2z/qfuvQJXTf1it+a/3ioSm6b+sVvzX+8VCQCEIQdrHaDTqMqNzY4OHO0yPYvo2wUHFhc7vXAc85+XYvmxP/gdpA1rDZ3FxMMDTvc3kH3VBnuyhYzxDQBHF1L05kg4YJfW+l/DMuEDjn/4hB71uYYDtM4xuTk4StPEvqEAuDJaDlLcp2ZZ70iLRXc57nzekyZxnyFIOQdr1j5xXb+IhuBx/wDXUoyA06seZUehUIMgrobRhECR5J51yagiT84oJBt7pJAY0mSSG4488qfYtJGpyazi4yLhcThqInVI8kjeVTL8Qa6nbwIm8WtGLr0OiTiTrO6OtQrdpOvaibt4U2SblMHATntOr0qms9BxEjBsxMxJOobfJKsKOkeJEsIdUIgkDkNxkXRhJ3xzbVMFtouz3GtdUAvgy1mMtByLxtmTiv3TOmgBxdMnvZcTgZJGA3gFv+lZ46RqSSHHGRIgZ56sFEvpgsq1tDnFzsnAThiCIyjPvZjXgvQtnK75zcTEEFoGBbHWqsOwjUvdLE4Z7NW/yQqNOy1TezBa4nlRjGc5gwTEb1AY8udLzvnPeuzbTdA7wkEl8986dRERqk7zrgKMx04iPIMCkF1ZqswLzcMBhns9qmWi0Gs3W1rdWo4wSdkD0BU1m5UDXGfXzbVYsqZxPKZDY3fewymB0HYpgl6Noio4lwkQQ3ExJxMxjgCtHYNGBhe4gNcwtIzwa0RGJnLGZ9KzFO0OpNa5pm6YcDrc0yebMZ7RmthY9LCL2tl5uOWLZaSNmAw1hY5LGS09pCjUcDdL5BDrxIOBwu7o29CqeHRa/iqrBqLHHCMAC2AMvvFSuFtgaGirSIEuh1PW058kZxs/uqpjzVsdZpBmm5lVvNNxwA2C+CrxKzqEIW0CEIQCe/Yz+zbP+p+69IhPfsZ/Ztn/AFP3XoErpv6xW/Nf7xUJTdN/WK35r/eKhIBCEIBODsQ20OsrqZImnUMDY1wBB6Q7oSfW77D1V38a5gMB1J0jVILYMbQCekoG3pCm11O64TeJadoa7CfbmvnCrRLTBiRgecbjivpipQDr7WkANh7nHHKZJ2nHAYZRzoDhpZbtutLWGRxrnga4fyxA5nZKQUgO0LuLNgHAjPDHXv1tPPmuNNw1z8/O5OHgJwTdTpO+kaZfPenYMM1Qo3wZD8Hbdv8AMP8AcPTmuD2kYHNfRrtAn8begqHV0C4/eZPMVNHz7O3pXWy2RzzDRPNHtKd9fQJH4Cdkf8LpT4Nn/wCsTngcct3zCaE3pOsGtDAAHNbdN2buPfQCcCcJ27slXss7inrU4K7W0T5P/Ffn/SbfwUuj/hNgRr7KQvHEHYU7a/Bdn4KfQFCqcF2/gZ0K7AnajCMwRzqVZeQxziBMQ3nMDy4SY5k0jwQZ4Kj0DqXK18FGwPoqWG4dSaFYKhwGOGXlUuzWaq7vZz1DXzjI4piDgm0RFOllsHthSqGg+Lbda1gnvvLhs2JowDrzeQcTP0jmkxGMCMi3DGM+hWNG2X38Ye9EmBqEANEbTJ6StgzgwIILKZa4yRqJ6PSujeDgBgNY2cTGHsG8qaMK61XmYOeCCDiBF4zInGcANmI6dNwatTqwuFje8u3gYvXS0DAjOHHGdS8aSsDKbKrbrBULeTkJLSHGJw70HpXXRdJgpPc5j6TuKbVAY6WRLpLBEwSBhqOGMKX4eslwotcPuD7hLc8cN+zZzqx4G07loptqNgV5p3S3kumHc0zGH/pUulKE13vYA5l4kFxaL3OCQrWxXmWhlWtUulhY9rA4SSHXogQGiWg6zlnmngr+yBYBRtjg1jWNcxjmtaAGjC6YA2uaT5Vm1puyPVvaRrkZci7/AC8W276PasyrAIQhUCe/Yz+zbP8AqfuvSIT37Gf2bZ/1P3XoErpv6xW/Nf7xUJTdN/WK35r/AHioSAQhCAWm7HNtNK30Y+/NM/1Ax6YWZU3Qtp4q0UamHIqsfjlyXA49CD6SDQWhk8ktL6x6breefSQk32TGsNpbUc25xrMC2ZaWEtAIODhdDd+vYC3tK1gxrbuJe4PdzDED52JZdlKwXaFJ+YZWfT57wBBHmj0qDAUqV57Wv+84AOGM4x5favorg62KUbz8+hfOmi3/AEtMbajfaF9CaFrfRDnKtFpaK0DExzqnpaSvVHNF0gTiNxjOV20ufona5j2hZyxgsa/OZcTuBeetZFhW0sHVCxjmXhmJE+3BWdjt7g4NqtEOyI9G4hY1mh2S6oxzm1HSSb0QSdh5LhO1XPB+tVY27aLk/dLQcOkezeg0b7VywGwRr2hToWX0a88Zn+H2lae8gh2sgKnNvF6NU5r94VWq6zPE5fPzks7o3AFpIvSTEoNPUfAlQaVsFSWxBGW9V2mql+kD/leDzgKp4NWp1Sjek36brpnWIEE+worT1rUGXcJnAc5K5PtN0xElZ51e9gNQEicQ7GRzjLyLpZdHcZXa6+WxDevXvRGno24RiCFMiR7Pn51KuqsLBddym6j/AHGz/lSbG43MdvoQZHhaAQSRADhO9uR9H9l14HcIrNebQtDGh4bxbHxLbocXXTzEuOO0b458L6mDgdbo8ufpS80iy6RBN4GQZgjX/u9CubBc8N9G8RVIZiwyRExHlVHXr8cJcDeDRDsILWwOVvAETuE7VotLViKt1zeMpVMSYF6mTE3XboymM1W1tHOs9S68XmOgggjEHIjf/lOeWxSCHwlEvpVPCUKR8rW8UfTTnyqoW04ZWL/4dmqiDdqVKRO4hrmDHZD+lYtaAhCEAnv2M/s2z/qfuvSIT37Gf2bZ/wBT916BK6b+sVvzX+8VCU3Tf1it+a/3ioSAQhCAQhCD6E0XV/iLHRq5zSafKBBHTgs7w/YatkqyJIZTqtnUWlocR5C9e+xhbOMsFwn/AA3ub5MHD3lc6S0bxoDI/wARlWlhtLXH/eOhKnpG6JH09L+dvtBTz0JV+jbv60ktC0iLRTBEQ72Sf7JuaLtzGsaC5oMdCKvtIVfoz5FQ2CuWS5zHFpvDd3207YU+0WtpEXhBzK90qlK5cvNLd53ysips+i2NLqjA6HxPKJb0GbpXvQ1SpUe5pbDG5dOeO1Tm2OjOFURskK0sYpMwD245y4YoKywSHEjVGfl1q7bbHR3q4ix0vx+lqk0LIxuIfjB1hBltNX61Zt1hIbjrgHVOHzK42nRoFRtQtc0+grXU6TKcw4EnaQotqYx4gkeSME0ZTSEg3IMFryDBiREY5YgrpYbCaTnvAwceUDzQfIVf1LG1zWtvnkzGWtdrVVYeSdesakGF0fZHNqVQ4A43r0GXAzF4nDCPSdyudGNuunMCCFe2KxtAdDrwdnuz61HGiQ2RfMHdl6UEDS+keMc2kxpvOETsEj58itaVMtbBz1rpZbC1mOZXqoEGJ4Yjkk6w5pHk/wCFirXY+WScso9Ec2pavsgViLvKui/BP9Lo8sxCxLy66AdcxvjAj52nctC3p6ZqNYGgYtHfBoJPKgDlAjLGYnLFWV5looXapqGow3g/cTESRjByGG5Y7GJgYQM43gxr8mxazseWQ1H1XxHEtDhDnRJnMAw4YERvUsGo4U6ILtCudN/i3MqNOsG9cfPkJPlScX0dVsbH2StQa6eMDw6cwC0hp34kRrxXzkQpxo/EIQtAT37Gf2bZ/wBT916RCe/Yz+zbP+p+69AldN/WK35r/eKhKbpv6xW/Nf7xUJAIQhAIQhAxuxNpG4y1Uy7Uyo1vlLXkdLfQmBStQdTGZc2o0iNjhdjAbvQlJ2M6923NaZiox7PRe/2J36H0QOXdE3mgtxwlrg4GdSl+HpHcJbNUs2kK0jFjnXJyjIZYZLtozSVV7mBppukm8LpkARj32IkwmZw84LMtLnuL2sqPaIdxcZHNzgP6cd+cLHaH4Pmzgm/SfyuW5jgcsmgbJx1GQk5dGIukdLVg4NYGEjOQYG3CRAzQNPVQBLWZYwHZ9Kg6Rsrr8gjla77fRjl86lzGjqhAbgWxmHNw8s/MKos38JajY5NPHc6TsjlYKXZuEzrt5wbzQfRiqlmhnudMNuAQMd2fTmdQRabG7mEYYjH0+zYoNFZeEb3NLi1gjny6UDhc78DYnaVQU7O+LoBxG6eeZXujomrdyvY6jj6fIqNA7hG4gktaI581HPCHDvSTqVPaKLhDfmf+FFNndOXz5FBc1uE7iDyIkZ3sRviM9y5v046jdZF8QCSTrOJAMYbMdmSqqVFxLZGEjo1yvdWxVnOL7h5RmcNZ2Iq3q8JyIikDImL+OOUcnHV0rxaeFha4g0pDR+OMYn8OU5Kr/h3CpN0gAyCB+HEewLk2zuccjicRH3Ri72e1BZ2jhcWwBSMRJ5eRIn8PMF6pcL8L1x2JugXtUYnLIQs9Xsbi4uDXAk7DH/C5W+xuAgNcMOTIIvXsz0ABBC0npJ1ao9xJAc4mCSYBxA9i52fHn1b9nQuP8K8HFjuaDK0XBqyML2iqw8oFuN4BpiWvBBEkRBbkZVESrQhoJAxw6Tq5iCVstB2YWamaV29UfD6l0wBA5LSYxgEnPN52IbYGmrLqbbtJrCHC8Lz5IEiYGIJuxktJoTRrar7okHviZAJ255mTt1rFo4U9OuYWuFGIF2890TjysAIJ5WGPkSp4X2PirbaGDIVCRzO5Q9Dk/eEvB2pUo0G99TaXOpOPf05jOIkOGqMxqSm7Luj+LtNKpEcZSAP8zDB9BCcVYNCELaBPfsZ/Ztn/AFP3XpEJ79jP7Ns/6n7r0CV039Yrfmv94qEpum/rFb81/vFQkAhCEAhCEFhwet/EWqhWmBTqMcf5QRe9Er60sNoZdhpaWFt4FuJM5GcohfHakWW21KZJp1H0yRBLHOaSNhIOSlmj6D4baXY8BjG03gwXF382TXN18kHo3rKUKLXNNMMDJvENbOoF0mDhMelKvttX8NW/1v61+t0vaBiK9Yav8R+XSkg3D6FFroqhrScv8T/0FZU7FRDYaWxtdfyz3jelm3SlYY8bUn+Z3WvR0tXMfTVcMuW7rQNGvZ6bmkNLY73N8bDq9i919Asp41HQ7WGSY15n+2SVvbq0eGqf6iujuEFqOdeqZzlxPtTAyRQo4YnHKZJXq2VWxdmMZwnomEtRwhtPhn9K/f8AqO0+Gd6OpMG6LGZk5rx/DMxwPV6FhG6ctAJPHVMf8xjoyC/Dpy0eHq/6ndaYGBTsTAMGuMZjGTOGrIDpXay6Ha6fonA3Zab2R2GcsDr2Jbdt7R4et5x/WptHhZbGxdrvwETDSYOckiT5UwbV+hYJAmcN2Gez5heO19wCbxLhHMSZM79Sxh4VWuZ4505ZN6lydwhtJcXGq4k5mG8+xMGvtdFlMgEEiJwwxjWTjI2ZYKo0hVloJDsZg4Z68Tsw6FS1NO13d9Unna0+0Lw7S9YxL8suS2OiEFhYaIc4iHnAziJOBj7uGMdK0WhrGTTc6HCMcYvQNmAz/ssfZ9N12TdeBJBPJYcRiM2qXU4W2t2dUY5/R0hv1MVDJfaZLWF04AARiOeBOe1X9hinAA5WE5TIaRGO5xw3pHdv7TeLuOqSc8cOjJe6vCW1umbRWM58sz0rH5V9DWfTdQMDM2DkkHHLIA5iFjezLYuMsVOvAvU6ok64eDMeUNwSk7dWjP8AiK/nH9a42q31akcZUqPjK+5zo6Sn5u/RGQhC2gT37Gf2bZ/1P3XpEJ79jP7Ns/6n7r0CV039Yrfmv94qEmvb+xTfq1H/AMXF57nRxOUknwij9yPxv1PxUCwQmf3I/G/U/FR3I/G/U/FQLBCZ/cj8b9T8VHcj8b9T8VAsEJn9yPxv1PxUdyPxv1PxUCwQmf3I/G/U/FR3I/G/U/FQLBCZ/cj8b9T8VHcj8b9T8VAsEJn9yPxv1PxUdyPxv1PxUCwQmf3I/G/U/FR3I/G/U/FQLBCZ/cj8b9T8VHcj8b9T8VAsEJn9yPxv1PxUdyPxv1PxUCwQmf3I/G/U/FR3I/G/U/FQLBCZ/cj8b9T8VHcj8b9T8VAsEJn9yPxv1PxUdyPxv1PxUCwQmf3I/G/U/FR3I/G/U/FQLBCZ/cj8b9T8VHcj8b9T8VAsEJn9yPxv1PxUdyPxv1PxUCwT37Gf2bZ/1P3XrL9yPxv1PxUyeCHBj+HslKjxt+7f5VyJl7nZXjt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6" descr="data:image/jpeg;base64,/9j/4AAQSkZJRgABAQAAAQABAAD/2wCEAAkGBxQTEhUUExQTFBUXFxoXFRgXGRccFhgYHB0cGhgbGRgYHCggHCAlHxgdIjEhJSksLi4wFx8zODMsNygtLi4BCgoKDg0OGBAQFywcHBwsLCwsLCwsLCwsLCwsLCwsLCwsLCwsLCwsLCwsLCwsLCwsLCwsLCwsLCwsLCwsLCwsLP/AABEIAL0BCwMBIgACEQEDEQH/xAAcAAACAwEBAQEAAAAAAAAAAAAABwQFBgMCCAH/xABMEAABAwEEBAYOCAQFBAMAAAABAAIRAwQSITEFQVFhBhMicZHRBxUXMlNkgZOho7Gy4/AjNDVCUnODsxRygsEzYpLC4RbS4vEkY6L/xAAXAQEBAQEAAAAAAAAAAAAAAAAAAQID/8QAHBEBAQEAAwEBAQAAAAAAAAAAAAERAiFBMRJR/9oADAMBAAIRAxEAPwBTaY0rXForAVqwAqvAF934jvUPtvX8PW84/rRpv6xW/Nf7xUJBN7b1/D1vOP60dt6/h63nH9ahIQTe29fw9bzj+tHbev4et5x/WoSEE3tvX8PW84/rR23r+Hrecf1qEhBN7b1/D1vOP60dt6/h63nH9ahIQTe29fw9bzj+tHbev4et5x/WoSEE3tvX8PW84/rR23r+Hrecf1qEhBN7b1/D1vOP60dt6/h63nH9ahIQTe29fw9bzj+tHbev4et5x/WoSEE3tvX8PW84/rR23r+Hrecf1qEhBN7b1/D1vOP60dt6/h63nH9ahIQTe29fw9bzj+tHbev4et5x/WoSEE3tvX8PW84/rR23r+Hrecf1qEhBN7b1/D1vOP60dt6/h63nH9ahIQTe29fw9bzj+tHbev4et5x/WoSEE3tvX8PW84/rR23r+Hrecf1qEhBN7b1/D1vOP607uxxaHu0dQc57nE8ZJLiT/iP1lIRPfsZ/Ztn/AFP3XoErpv6xW/Nf7xUJTdN/WK35r/eKhIBXPBCP4umCAZD4kAibjowOCpld8CmzbaH8x904eXLyqX4NhW0XMhouYkm7heB1EAZbpK51NFMMF9MEwQSWgndiRsPoWm0pWZTZeIDTMNlwE7pOtQqdfjBIF6ImIdz5Ll210zNv0XTLGtFNjYOYY29lBBMScpkrrpng82pY3V2UmscPpG3REgEsqNgDUWXhz4QCtBatGicHBwmCR/calM0fUJcaB5LWguY6RycWyCNc57M9q1LUJRCm6ZsvFV6jIiHmI/CcW+ghQl0QIQhAIQhAIQhAIQhAIQhAIQhAIQhAIQhAIQhAIQhAIQhAJ79jP7Ns/wCp+69IhPfsZ/Ztn/U/degSum/rFb81/vFQlN039Yrfmv8AeKhIBWPB20cXaqLtlRs8xMH0FVy/QUDU4UOD6RF0vAIJAzIDgXXd92Ql3Z61SXODXXnQQ5rfvA57MQXdK29tt5NMFoEOaHSJziTiCDiCuWjrO13KuiByhJfhz4wVBE0NpWoIbaOWxpgyWis0EQXAzygNh6dS0tltlDji5tVtzWJc0tDhg0tc0SBAAIyiFkrZYiakYze3DCcJwxiM1Ps+hyCOREf5SSTrIAxMjcpghcL+D1apWdWoMNam5ocXU+UJm7iBtgdKzTtE1xnRrDnY/qTTslkdSptu3WgkuBEAknAyG45g4Egbl1pWaoILi7HMYGDqjDqTQo3WCqBJp1ANpa6OmFGTkLyxwkuzAcW8m6NoGtQOENtkilDKrm99eYyo11MgFjyLvJJkzzDIyroVSE2GcF7PUDS6nReCL1+mHMF3aQ0iDnhuVW7g1Y3kgNNMTgRUM7u/nMbk0LtCYlbgHZyAW1qzZ/EGH/tlQndj/ZaB5acekPKbBiELVO4DVp5NSkc87wOGf3TsVVX0BVaSDdMGJBw6SAFRVIViNC1iQA1pnI36cdN5Wx4EV4B4yhJiWhz3OBImDdYQI1oMwhbB/Y7tQAPGWYzkBVx25EArlT7HludN1lN0Z/S0x7zggyiFc2jgvamd9Sj+phHSHKO7QdcZs/8A0zrQVyFPboaue9pudr5MOw8i8u0TXGJo1P8ASepBCQu1qsr6Zu1GPY6JhzS0xtg8y4oBCEIBCEIBPfsZ/Ztn/U/dekQnv2M/s2z/AKn7r0CV039Yrfmv94qEpum/rFb81/vFQkAhCEDN4N2b+IsdLEAtlp33THshWdi0XxXJcScYunMA4/IVN2MLUeKqtE8l4MYRDh/4rXaTYXhxJg3OkjIDesX+CvJAdrJGAAGBJGEnOFZU9FtqXQ6Gg4vicP7GJ1rJaOtwmTfEEAYG6fnDDctRYtKgRefEiYLdmPtaoqRpasw1gxoa1rQLoAgY3iPLmfKiraGMZJcLzjdwkwTmcNQkY9UqkbUeQ5xILhjl3oDYwE/3VpYrC8E1Xh0S0NacG3cgABlEnHXJmU8RT6U0UWgEFkxg6QA/aDJMzs3KmsOjnNcKhquc+ZaWukjDXk2NWxWtut77xpNFEFpMEiS3ZynZYbtSg1ak/wCJGwyQGHeGHBWUXFt021tO5TDHPdynhrpwEXhgImMYA36ljbVanh3f8iTEiD0Z/JzVibQy8CW3iMAWkxEHDDA57s11q2oPFziwRgcGicOfn1KwcDpSoRGwXiS2807d/wDdcm6YfABazLEC+BO6cuhWNlbTAiCznn2ldKlnpuxcWRtacfJCdD9sumi4gQcxiHAwOYtnoXCvXFTJriTEghkEQBJO3MlSToqkGh8uOzyfPtVTpa2Notu3C3LHW6ReGKCYKraZIDgSJAIbmRkdmW9c6Vtuk99AzMOjI5nEHGOlZulpJ14FpccRAN2d8QPQray1nckODiXRFziuWNQcDsOZHTnDBcVdJseAJLnETDOeARrxJGalWO1Mp4GpjOV6YjZ07OZUtstnFsMETEEtugNGMQDGwj5xiWCi17SajsCRnBJOMa5AE5INRpPTdGCCZwkQDJO3AcyiWSqKgF0u143T5SCB6FmqmjKRM3id8jPZlMr8oaJY498QNZlv9gg0ta1cUZBaNsXp3Tl6FXv0mXmGgQCbxIJMzqLtcb41LnU0W0gAXssR6JBu6+tdBYWUgGsJ/wAx1ndOxIIXCtjq1mZaHMIqU3ii5zQ66aZBdTJBmDIcJn+wGOTGtFhJsdraTgWte39Ml2GraClytAQhCAQhCAT37Gf2bZ/1P3XpEJ79jP7Ns/6n7r0CV039Yrfmv94qEpum/rFb81/vFQkAhCEG27FVoi0vZAIcwGDlLXACRr74poW6iA2SQYM9eGrVnsSW4E17tto4wHksP9QLR6SE8q1kJYJMuIxugQdZwnXAwXPnqwuadnJqfecC9rRMd8TAyOsnYr61UjRpMnBwqEE87SRgNQwHOV3tTWUarnF5YxoDpOMObJJxwGqADrWL0rp3jrS5hvvip9E1t26A0AEk68i7cs5arVWepJkAmcDmBv8AYtK196nd1lsHHAHnSxtHCUMexrSABdD4n+qJx3790q1tfC8UmFrDfgOc0t3gxysCBLRMbVrER+E9oioWti9dvZ4gnIRniDOrBZKvULqnKJjWZyKKNoIfxz5qAPuuvEkmQQA4nE4DPcFNsFRrpipdGMNdh0GTt1wtzpHN9ZrBAcQNxGPWvVDSA1EztH/aVYU7K0TJoAzqknIbBtnoUi0vpMBouONdtMh4aLrWl+E4zm0TAyTRWHSzpAABPlJPklee31QEGWwIN2GAEbJifKvL9HvaYg4OOIII15AHPdn0q/sejhQpXq+InYSZOUbMVLYYs9Gw4lxbxlJ8PbjkS3HNsDPbqUfhHZqYZxZp1XBwv03te0w6IMgvwGMXYhUdn0lyg2mXNaS7ASOYCDAxmVYizuIBqPcdcEl2X82GZUwV1j0bTGIEuAHJODpkwSYgc5Ma0VwackNe57xynbBsZIyGGJGOuMlMtNvpMBYQAMA4gCTqk3cxMdO5Rm0nFpF2q6HOAgjHXtxbGR3Kisi9g41BLgYjGRIG+MThzLoNGCeXeHMGwcNmJlTxSaxoe3jQDIIcYaDt/ETGxflWuKbQXOF933YJgaszs27edBWizhzuS4gZd604ZbNynU2BsMEuqSBEADESAcM9+rLauVCo5zTm2QS2CRA24HOFYaHsjmh1RzgGxi84xtgZyfmVRGtI4qMCaky7EwPTjq6FzsFqioC7DXjq55Uu2mcRBnK9M853qbwc0c2pVaDG8QMRjkSoJOhbS6pWkNaaZaWvAMhwOBOfN0JZWqgWPcw5tcWnnBg+xNSvpHiXCmGMZAmRIdmYmRtkRsPMsJw2oXbW86nw8eXAz/UCkuihQhC0BCEIBPfsZ/Ztn/U/dekQnv2M/s2z/qfuvQJXTf1it+a/3ioSm6b+sVvzX+8VCQCEIQdrHaDTqMqNzY4OHO0yPYvo2wUHFhc7vXAc85+XYvmxP/gdpA1rDZ3FxMMDTvc3kH3VBnuyhYzxDQBHF1L05kg4YJfW+l/DMuEDjn/4hB71uYYDtM4xuTk4StPEvqEAuDJaDlLcp2ZZ70iLRXc57nzekyZxnyFIOQdr1j5xXb+IhuBx/wDXUoyA06seZUehUIMgrobRhECR5J51yagiT84oJBt7pJAY0mSSG4488qfYtJGpyazi4yLhcThqInVI8kjeVTL8Qa6nbwIm8WtGLr0OiTiTrO6OtQrdpOvaibt4U2SblMHATntOr0qms9BxEjBsxMxJOobfJKsKOkeJEsIdUIgkDkNxkXRhJ3xzbVMFtouz3GtdUAvgy1mMtByLxtmTiv3TOmgBxdMnvZcTgZJGA3gFv+lZ46RqSSHHGRIgZ56sFEvpgsq1tDnFzsnAThiCIyjPvZjXgvQtnK75zcTEEFoGBbHWqsOwjUvdLE4Z7NW/yQqNOy1TezBa4nlRjGc5gwTEb1AY8udLzvnPeuzbTdA7wkEl8986dRERqk7zrgKMx04iPIMCkF1ZqswLzcMBhns9qmWi0Gs3W1rdWo4wSdkD0BU1m5UDXGfXzbVYsqZxPKZDY3fewymB0HYpgl6Noio4lwkQQ3ExJxMxjgCtHYNGBhe4gNcwtIzwa0RGJnLGZ9KzFO0OpNa5pm6YcDrc0yebMZ7RmthY9LCL2tl5uOWLZaSNmAw1hY5LGS09pCjUcDdL5BDrxIOBwu7o29CqeHRa/iqrBqLHHCMAC2AMvvFSuFtgaGirSIEuh1PW058kZxs/uqpjzVsdZpBmm5lVvNNxwA2C+CrxKzqEIW0CEIQCe/Yz+zbP+p+69IhPfsZ/Ztn/AFP3XoErpv6xW/Nf7xUJTdN/WK35r/eKhIBCEIBODsQ20OsrqZImnUMDY1wBB6Q7oSfW77D1V38a5gMB1J0jVILYMbQCekoG3pCm11O64TeJadoa7CfbmvnCrRLTBiRgecbjivpipQDr7WkANh7nHHKZJ2nHAYZRzoDhpZbtutLWGRxrnga4fyxA5nZKQUgO0LuLNgHAjPDHXv1tPPmuNNw1z8/O5OHgJwTdTpO+kaZfPenYMM1Qo3wZD8Hbdv8AMP8AcPTmuD2kYHNfRrtAn8begqHV0C4/eZPMVNHz7O3pXWy2RzzDRPNHtKd9fQJH4Cdkf8LpT4Nn/wCsTngcct3zCaE3pOsGtDAAHNbdN2buPfQCcCcJ27slXss7inrU4K7W0T5P/Ffn/SbfwUuj/hNgRr7KQvHEHYU7a/Bdn4KfQFCqcF2/gZ0K7AnajCMwRzqVZeQxziBMQ3nMDy4SY5k0jwQZ4Kj0DqXK18FGwPoqWG4dSaFYKhwGOGXlUuzWaq7vZz1DXzjI4piDgm0RFOllsHthSqGg+Lbda1gnvvLhs2JowDrzeQcTP0jmkxGMCMi3DGM+hWNG2X38Ye9EmBqEANEbTJ6StgzgwIILKZa4yRqJ6PSujeDgBgNY2cTGHsG8qaMK61XmYOeCCDiBF4zInGcANmI6dNwatTqwuFje8u3gYvXS0DAjOHHGdS8aSsDKbKrbrBULeTkJLSHGJw70HpXXRdJgpPc5j6TuKbVAY6WRLpLBEwSBhqOGMKX4eslwotcPuD7hLc8cN+zZzqx4G07loptqNgV5p3S3kumHc0zGH/pUulKE13vYA5l4kFxaL3OCQrWxXmWhlWtUulhY9rA4SSHXogQGiWg6zlnmngr+yBYBRtjg1jWNcxjmtaAGjC6YA2uaT5Vm1puyPVvaRrkZci7/AC8W276PasyrAIQhUCe/Yz+zbP8AqfuvSIT37Gf2bZ/1P3XoErpv6xW/Nf7xUJTdN/WK35r/AHioSAQhCAWm7HNtNK30Y+/NM/1Ax6YWZU3Qtp4q0UamHIqsfjlyXA49CD6SDQWhk8ktL6x6breefSQk32TGsNpbUc25xrMC2ZaWEtAIODhdDd+vYC3tK1gxrbuJe4PdzDED52JZdlKwXaFJ+YZWfT57wBBHmj0qDAUqV57Wv+84AOGM4x5favorg62KUbz8+hfOmi3/AEtMbajfaF9CaFrfRDnKtFpaK0DExzqnpaSvVHNF0gTiNxjOV20ufona5j2hZyxgsa/OZcTuBeetZFhW0sHVCxjmXhmJE+3BWdjt7g4NqtEOyI9G4hY1mh2S6oxzm1HSSb0QSdh5LhO1XPB+tVY27aLk/dLQcOkezeg0b7VywGwRr2hToWX0a88Zn+H2lae8gh2sgKnNvF6NU5r94VWq6zPE5fPzks7o3AFpIvSTEoNPUfAlQaVsFSWxBGW9V2mql+kD/leDzgKp4NWp1Sjek36brpnWIEE+worT1rUGXcJnAc5K5PtN0xElZ51e9gNQEicQ7GRzjLyLpZdHcZXa6+WxDevXvRGno24RiCFMiR7Pn51KuqsLBddym6j/AHGz/lSbG43MdvoQZHhaAQSRADhO9uR9H9l14HcIrNebQtDGh4bxbHxLbocXXTzEuOO0b458L6mDgdbo8ufpS80iy6RBN4GQZgjX/u9CubBc8N9G8RVIZiwyRExHlVHXr8cJcDeDRDsILWwOVvAETuE7VotLViKt1zeMpVMSYF6mTE3XboymM1W1tHOs9S68XmOgggjEHIjf/lOeWxSCHwlEvpVPCUKR8rW8UfTTnyqoW04ZWL/4dmqiDdqVKRO4hrmDHZD+lYtaAhCEAnv2M/s2z/qfuvSIT37Gf2bZ/wBT916BK6b+sVvzX+8VCU3Tf1it+a/3ioSAQhCAQhCD6E0XV/iLHRq5zSafKBBHTgs7w/YatkqyJIZTqtnUWlocR5C9e+xhbOMsFwn/AA3ub5MHD3lc6S0bxoDI/wARlWlhtLXH/eOhKnpG6JH09L+dvtBTz0JV+jbv60ktC0iLRTBEQ72Sf7JuaLtzGsaC5oMdCKvtIVfoz5FQ2CuWS5zHFpvDd3207YU+0WtpEXhBzK90qlK5cvNLd53ysips+i2NLqjA6HxPKJb0GbpXvQ1SpUe5pbDG5dOeO1Tm2OjOFURskK0sYpMwD245y4YoKywSHEjVGfl1q7bbHR3q4ix0vx+lqk0LIxuIfjB1hBltNX61Zt1hIbjrgHVOHzK42nRoFRtQtc0+grXU6TKcw4EnaQotqYx4gkeSME0ZTSEg3IMFryDBiREY5YgrpYbCaTnvAwceUDzQfIVf1LG1zWtvnkzGWtdrVVYeSdesakGF0fZHNqVQ4A43r0GXAzF4nDCPSdyudGNuunMCCFe2KxtAdDrwdnuz61HGiQ2RfMHdl6UEDS+keMc2kxpvOETsEj58itaVMtbBz1rpZbC1mOZXqoEGJ4Yjkk6w5pHk/wCFirXY+WScso9Ec2pavsgViLvKui/BP9Lo8sxCxLy66AdcxvjAj52nctC3p6ZqNYGgYtHfBoJPKgDlAjLGYnLFWV5looXapqGow3g/cTESRjByGG5Y7GJgYQM43gxr8mxazseWQ1H1XxHEtDhDnRJnMAw4YERvUsGo4U6ILtCudN/i3MqNOsG9cfPkJPlScX0dVsbH2StQa6eMDw6cwC0hp34kRrxXzkQpxo/EIQtAT37Gf2bZ/wBT916RCe/Yz+zbP+p+69AldN/WK35r/eKhKbpv6xW/Nf7xUJAIQhAIQhAxuxNpG4y1Uy7Uyo1vlLXkdLfQmBStQdTGZc2o0iNjhdjAbvQlJ2M6923NaZiox7PRe/2J36H0QOXdE3mgtxwlrg4GdSl+HpHcJbNUs2kK0jFjnXJyjIZYZLtozSVV7mBppukm8LpkARj32IkwmZw84LMtLnuL2sqPaIdxcZHNzgP6cd+cLHaH4Pmzgm/SfyuW5jgcsmgbJx1GQk5dGIukdLVg4NYGEjOQYG3CRAzQNPVQBLWZYwHZ9Kg6Rsrr8gjla77fRjl86lzGjqhAbgWxmHNw8s/MKos38JajY5NPHc6TsjlYKXZuEzrt5wbzQfRiqlmhnudMNuAQMd2fTmdQRabG7mEYYjH0+zYoNFZeEb3NLi1gjny6UDhc78DYnaVQU7O+LoBxG6eeZXujomrdyvY6jj6fIqNA7hG4gktaI581HPCHDvSTqVPaKLhDfmf+FFNndOXz5FBc1uE7iDyIkZ3sRviM9y5v046jdZF8QCSTrOJAMYbMdmSqqVFxLZGEjo1yvdWxVnOL7h5RmcNZ2Iq3q8JyIikDImL+OOUcnHV0rxaeFha4g0pDR+OMYn8OU5Kr/h3CpN0gAyCB+HEewLk2zuccjicRH3Ri72e1BZ2jhcWwBSMRJ5eRIn8PMF6pcL8L1x2JugXtUYnLIQs9Xsbi4uDXAk7DH/C5W+xuAgNcMOTIIvXsz0ABBC0npJ1ao9xJAc4mCSYBxA9i52fHn1b9nQuP8K8HFjuaDK0XBqyML2iqw8oFuN4BpiWvBBEkRBbkZVESrQhoJAxw6Tq5iCVstB2YWamaV29UfD6l0wBA5LSYxgEnPN52IbYGmrLqbbtJrCHC8Lz5IEiYGIJuxktJoTRrar7okHviZAJ255mTt1rFo4U9OuYWuFGIF2890TjysAIJ5WGPkSp4X2PirbaGDIVCRzO5Q9Dk/eEvB2pUo0G99TaXOpOPf05jOIkOGqMxqSm7Luj+LtNKpEcZSAP8zDB9BCcVYNCELaBPfsZ/Ztn/AFP3XpEJ79jP7Ns/6n7r0CV039Yrfmv94qEpum/rFb81/vFQkAhCEAhCEFhwet/EWqhWmBTqMcf5QRe9Er60sNoZdhpaWFt4FuJM5GcohfHakWW21KZJp1H0yRBLHOaSNhIOSlmj6D4baXY8BjG03gwXF382TXN18kHo3rKUKLXNNMMDJvENbOoF0mDhMelKvttX8NW/1v61+t0vaBiK9Yav8R+XSkg3D6FFroqhrScv8T/0FZU7FRDYaWxtdfyz3jelm3SlYY8bUn+Z3WvR0tXMfTVcMuW7rQNGvZ6bmkNLY73N8bDq9i919Asp41HQ7WGSY15n+2SVvbq0eGqf6iujuEFqOdeqZzlxPtTAyRQo4YnHKZJXq2VWxdmMZwnomEtRwhtPhn9K/f8AqO0+Gd6OpMG6LGZk5rx/DMxwPV6FhG6ctAJPHVMf8xjoyC/Dpy0eHq/6ndaYGBTsTAMGuMZjGTOGrIDpXay6Ha6fonA3Zab2R2GcsDr2Jbdt7R4et5x/WptHhZbGxdrvwETDSYOckiT5UwbV+hYJAmcN2Gez5heO19wCbxLhHMSZM79Sxh4VWuZ4505ZN6lydwhtJcXGq4k5mG8+xMGvtdFlMgEEiJwwxjWTjI2ZYKo0hVloJDsZg4Z68Tsw6FS1NO13d9Unna0+0Lw7S9YxL8suS2OiEFhYaIc4iHnAziJOBj7uGMdK0WhrGTTc6HCMcYvQNmAz/ssfZ9N12TdeBJBPJYcRiM2qXU4W2t2dUY5/R0hv1MVDJfaZLWF04AARiOeBOe1X9hinAA5WE5TIaRGO5xw3pHdv7TeLuOqSc8cOjJe6vCW1umbRWM58sz0rH5V9DWfTdQMDM2DkkHHLIA5iFjezLYuMsVOvAvU6ok64eDMeUNwSk7dWjP8AiK/nH9a42q31akcZUqPjK+5zo6Sn5u/RGQhC2gT37Gf2bZ/1P3XpEJ79jP7Ns/6n7r0CV039Yrfmv94qEmvb+xTfq1H/AMXF57nRxOUknwij9yPxv1PxUCwQmf3I/G/U/FR3I/G/U/FQLBCZ/cj8b9T8VHcj8b9T8VAsEJn9yPxv1PxUdyPxv1PxUCwQmf3I/G/U/FR3I/G/U/FQLBCZ/cj8b9T8VHcj8b9T8VAsEJn9yPxv1PxUdyPxv1PxUCwQmf3I/G/U/FR3I/G/U/FQLBCZ/cj8b9T8VHcj8b9T8VAsEJn9yPxv1PxUdyPxv1PxUCwQmf3I/G/U/FR3I/G/U/FQLBCZ/cj8b9T8VHcj8b9T8VAsEJn9yPxv1PxUdyPxv1PxUCwQmf3I/G/U/FR3I/G/U/FQLBCZ/cj8b9T8VHcj8b9T8VAsEJn9yPxv1PxUdyPxv1PxUCwT37Gf2bZ/1P3XrL9yPxv1PxUyeCHBj+HslKjxt+7f5VyJl7nZXjtQ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307975" y="980728"/>
            <a:ext cx="8502282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000" dirty="0" smtClean="0"/>
              <a:t>Na stínítku pozorujeme interferenční maxima, vypočetli jsme vzdálenost mezi nimi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sz="2000" dirty="0" smtClean="0"/>
          </a:p>
        </p:txBody>
      </p:sp>
      <p:pic>
        <p:nvPicPr>
          <p:cNvPr id="4098" name="Picture 2" descr="C:\Users\Pepa\Downloads\young_pokus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326" y="4078894"/>
            <a:ext cx="5894441" cy="2698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délník 6"/>
              <p:cNvSpPr/>
              <p:nvPr/>
            </p:nvSpPr>
            <p:spPr>
              <a:xfrm>
                <a:off x="2067063" y="1554970"/>
                <a:ext cx="4984105" cy="24500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cs-CZ" sz="2000" dirty="0" smtClean="0">
                    <a:ea typeface="Cambria Math"/>
                  </a:rPr>
                  <a:t>Interferenční maximum:</a:t>
                </a: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0" i="1" smtClean="0">
                          <a:latin typeface="Cambria Math"/>
                          <a:ea typeface="Cambria Math"/>
                        </a:rPr>
                        <m:t>𝛿</m:t>
                      </m:r>
                      <m:r>
                        <a:rPr lang="cs-CZ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2000" i="1">
                              <a:latin typeface="Cambria Math"/>
                              <a:ea typeface="Cambria Math"/>
                            </a:rPr>
                            <m:t>𝑥𝑎</m:t>
                          </m:r>
                        </m:num>
                        <m:den>
                          <m:r>
                            <a:rPr lang="cs-CZ" sz="2000" i="1">
                              <a:latin typeface="Cambria Math"/>
                              <a:ea typeface="Cambria Math"/>
                            </a:rPr>
                            <m:t>𝑙</m:t>
                          </m:r>
                        </m:den>
                      </m:f>
                      <m:r>
                        <a:rPr lang="cs-CZ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sz="2000" b="0" i="1" smtClean="0"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cs-CZ" sz="2000" b="0" i="1" smtClean="0">
                          <a:latin typeface="Cambria Math"/>
                          <a:ea typeface="Cambria Math"/>
                        </a:rPr>
                        <m:t>𝜆</m:t>
                      </m:r>
                    </m:oMath>
                  </m:oMathPara>
                </a14:m>
                <a:endParaRPr lang="cs-CZ" sz="2000" b="0" dirty="0" smtClean="0">
                  <a:ea typeface="Cambria Math"/>
                </a:endParaRPr>
              </a:p>
              <a:p>
                <a:pPr algn="ctr"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sz="2000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cs-CZ" sz="2000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cs-CZ" sz="20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cs-CZ" sz="2000" b="0" i="1" smtClean="0"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r>
                  <a:rPr lang="cs-CZ" sz="2000" b="0" i="1" dirty="0" smtClean="0">
                    <a:latin typeface="Cambria Math"/>
                    <a:ea typeface="Cambria Math"/>
                  </a:rPr>
                  <a:t> </a:t>
                </a:r>
              </a:p>
              <a:p>
                <a:pPr algn="ctr"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0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sz="2000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cs-CZ" sz="20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cs-CZ" sz="2000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cs-CZ" sz="20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cs-CZ" sz="2000" b="0" i="1" smtClean="0">
                            <a:latin typeface="Cambria Math"/>
                            <a:ea typeface="Cambria Math"/>
                          </a:rPr>
                          <m:t>𝑙</m:t>
                        </m:r>
                      </m:num>
                      <m:den>
                        <m:r>
                          <a:rPr lang="cs-CZ" sz="2000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</m:den>
                    </m:f>
                    <m:r>
                      <a:rPr lang="cs-CZ" sz="2000" i="1">
                        <a:latin typeface="Cambria Math"/>
                        <a:ea typeface="Cambria Math"/>
                      </a:rPr>
                      <m:t>𝜆</m:t>
                    </m:r>
                  </m:oMath>
                </a14:m>
                <a:r>
                  <a:rPr lang="cs-CZ" sz="2000" dirty="0" smtClean="0"/>
                  <a:t> </a:t>
                </a:r>
              </a:p>
              <a:p>
                <a:pPr algn="ctr"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sz="2000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cs-CZ" sz="20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cs-CZ" sz="20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cs-CZ" sz="2000" b="0" i="1" smtClean="0">
                        <a:latin typeface="Cambria Math"/>
                        <a:ea typeface="Cambria Math"/>
                      </a:rPr>
                      <m:t>2</m:t>
                    </m:r>
                    <m:f>
                      <m:fPr>
                        <m:ctrlPr>
                          <a:rPr lang="cs-CZ" sz="20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cs-CZ" sz="2000" b="0" i="1" smtClean="0">
                            <a:latin typeface="Cambria Math"/>
                            <a:ea typeface="Cambria Math"/>
                          </a:rPr>
                          <m:t>𝑙</m:t>
                        </m:r>
                      </m:num>
                      <m:den>
                        <m:r>
                          <a:rPr lang="cs-CZ" sz="2000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</m:den>
                    </m:f>
                    <m:r>
                      <a:rPr lang="cs-CZ" sz="2000" i="1">
                        <a:latin typeface="Cambria Math"/>
                        <a:ea typeface="Cambria Math"/>
                      </a:rPr>
                      <m:t>𝜆</m:t>
                    </m:r>
                  </m:oMath>
                </a14:m>
                <a:r>
                  <a:rPr lang="cs-CZ" sz="2000" dirty="0" smtClean="0"/>
                  <a:t> </a:t>
                </a:r>
              </a:p>
            </p:txBody>
          </p:sp>
        </mc:Choice>
        <mc:Fallback xmlns="">
          <p:sp>
            <p:nvSpPr>
              <p:cNvPr id="7" name="Obdélní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7063" y="1554970"/>
                <a:ext cx="4984105" cy="2450094"/>
              </a:xfrm>
              <a:prstGeom prst="rect">
                <a:avLst/>
              </a:prstGeom>
              <a:blipFill rotWithShape="1">
                <a:blip r:embed="rId4"/>
                <a:stretch>
                  <a:fillRect l="-1222" t="-124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653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4624"/>
            <a:ext cx="8424936" cy="936104"/>
          </a:xfrm>
        </p:spPr>
        <p:txBody>
          <a:bodyPr>
            <a:normAutofit/>
          </a:bodyPr>
          <a:lstStyle/>
          <a:p>
            <a:r>
              <a:rPr lang="cs-CZ" dirty="0" smtClean="0"/>
              <a:t>Ampérův zákon (celkového proudu)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08721"/>
                <a:ext cx="8229600" cy="3384375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cs-CZ" sz="2400" dirty="0" smtClean="0"/>
                  <a:t>Jak ale vzniká magnetické pole?</a:t>
                </a:r>
              </a:p>
              <a:p>
                <a:pPr marL="0" indent="0">
                  <a:buNone/>
                </a:pPr>
                <a:r>
                  <a:rPr lang="cs-CZ" sz="2400" dirty="0" smtClean="0"/>
                  <a:t>Vzniká třeba kolem nekonečně dlouhého vodiče, kterým prochází konstantní proud 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/>
                        <a:ea typeface="Cambria Math"/>
                      </a:rPr>
                      <m:t>𝐼</m:t>
                    </m:r>
                  </m:oMath>
                </a14:m>
                <a:r>
                  <a:rPr lang="cs-CZ" sz="2400" dirty="0" smtClean="0"/>
                  <a:t>. </a:t>
                </a:r>
              </a:p>
              <a:p>
                <a:pPr marL="0" indent="0">
                  <a:buNone/>
                </a:pPr>
                <a:r>
                  <a:rPr lang="cs-CZ" dirty="0" smtClean="0"/>
                  <a:t>Ampérův zákon: 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cs-CZ" b="0" i="1" smtClean="0">
                              <a:latin typeface="Cambria Math"/>
                            </a:rPr>
                            <m:t>𝑙</m:t>
                          </m:r>
                        </m:sub>
                        <m:sup>
                          <m:r>
                            <a:rPr lang="cs-CZ" i="1">
                              <a:latin typeface="Cambria Math"/>
                            </a:rPr>
                            <m:t> 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𝐵</m:t>
                              </m:r>
                            </m:e>
                          </m:acc>
                          <m:r>
                            <m:rPr>
                              <m:brk m:alnAt="23"/>
                            </m:rPr>
                            <a:rPr lang="cs-CZ" i="1">
                              <a:latin typeface="Cambria Math"/>
                            </a:rPr>
                            <m:t>.</m:t>
                          </m:r>
                          <m:r>
                            <a:rPr lang="cs-CZ" i="1">
                              <a:latin typeface="Cambria Math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𝑙</m:t>
                              </m:r>
                            </m:e>
                          </m:acc>
                        </m:e>
                      </m:nary>
                      <m:r>
                        <a:rPr lang="cs-CZ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𝐼</m:t>
                      </m:r>
                    </m:oMath>
                  </m:oMathPara>
                </a14:m>
                <a:endParaRPr lang="cs-CZ" b="0" i="1" dirty="0" smtClean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𝑟𝑜𝑡</m:t>
                      </m:r>
                      <m:r>
                        <a:rPr lang="cs-CZ" i="1">
                          <a:latin typeface="Cambria Math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/>
                            </a:rPr>
                            <m:t>𝐵</m:t>
                          </m:r>
                        </m:e>
                      </m:acc>
                      <m:r>
                        <a:rPr lang="cs-CZ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cs-CZ" dirty="0" smtClean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08721"/>
                <a:ext cx="8229600" cy="3384375"/>
              </a:xfrm>
              <a:blipFill>
                <a:blip r:embed="rId3"/>
                <a:stretch>
                  <a:fillRect l="-1852" t="-2523" r="-1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bdélník 3"/>
          <p:cNvSpPr/>
          <p:nvPr/>
        </p:nvSpPr>
        <p:spPr>
          <a:xfrm>
            <a:off x="0" y="5373216"/>
            <a:ext cx="9144000" cy="148478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délník 4"/>
              <p:cNvSpPr/>
              <p:nvPr/>
            </p:nvSpPr>
            <p:spPr>
              <a:xfrm>
                <a:off x="6578788" y="1746682"/>
                <a:ext cx="2385974" cy="17543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cs-CZ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cs-CZ" dirty="0" smtClean="0"/>
                  <a:t> - permeabilita vakua</a:t>
                </a:r>
              </a:p>
              <a:p>
                <a14:m>
                  <m:oMath xmlns:m="http://schemas.openxmlformats.org/officeDocument/2006/math">
                    <m:r>
                      <a:rPr lang="cs-CZ" i="1">
                        <a:latin typeface="Cambria Math"/>
                        <a:ea typeface="Cambria Math"/>
                      </a:rPr>
                      <m:t>𝐼</m:t>
                    </m:r>
                  </m:oMath>
                </a14:m>
                <a:r>
                  <a:rPr lang="cs-CZ" dirty="0" smtClean="0"/>
                  <a:t> – proud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cs-CZ" i="1">
                            <a:latin typeface="Cambria Math"/>
                            <a:ea typeface="Cambria Math"/>
                          </a:rPr>
                          <m:t>𝑗</m:t>
                        </m:r>
                      </m:e>
                    </m:acc>
                  </m:oMath>
                </a14:m>
                <a:r>
                  <a:rPr lang="cs-CZ" dirty="0" smtClean="0"/>
                  <a:t> - proudová hustota</a:t>
                </a:r>
              </a:p>
              <a:p>
                <a:endParaRPr lang="cs-CZ" dirty="0" smtClean="0"/>
              </a:p>
              <a:p>
                <a:endParaRPr lang="cs-CZ" dirty="0" smtClean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5" name="Obdélní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8788" y="1746682"/>
                <a:ext cx="2385974" cy="1754326"/>
              </a:xfrm>
              <a:prstGeom prst="rect">
                <a:avLst/>
              </a:prstGeom>
              <a:blipFill>
                <a:blip r:embed="rId4"/>
                <a:stretch>
                  <a:fillRect l="-510" t="-2091" r="-12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délník 5"/>
              <p:cNvSpPr/>
              <p:nvPr/>
            </p:nvSpPr>
            <p:spPr>
              <a:xfrm>
                <a:off x="971600" y="4293096"/>
                <a:ext cx="5185650" cy="4103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‼! </m:t>
                    </m:r>
                    <m:r>
                      <a:rPr lang="cs-CZ" i="1">
                        <a:latin typeface="Cambria Math"/>
                      </a:rPr>
                      <m:t>𝑑</m:t>
                    </m:r>
                    <m:acc>
                      <m:accPr>
                        <m:chr m:val="⃗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i="1">
                            <a:latin typeface="Cambria Math"/>
                          </a:rPr>
                          <m:t>𝑙</m:t>
                        </m:r>
                      </m:e>
                    </m:acc>
                  </m:oMath>
                </a14:m>
                <a:r>
                  <a:rPr lang="cs-CZ" dirty="0" smtClean="0"/>
                  <a:t> kousek </a:t>
                </a:r>
                <a:r>
                  <a:rPr lang="cs-CZ" b="1" dirty="0" smtClean="0"/>
                  <a:t>uzavřené křivky</a:t>
                </a:r>
                <a:r>
                  <a:rPr lang="cs-CZ" dirty="0" smtClean="0"/>
                  <a:t> po které integrujeme!!!</a:t>
                </a:r>
                <a:endParaRPr lang="en-GB" b="1" dirty="0"/>
              </a:p>
            </p:txBody>
          </p:sp>
        </mc:Choice>
        <mc:Fallback xmlns="">
          <p:sp>
            <p:nvSpPr>
              <p:cNvPr id="6" name="Obdélní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4293096"/>
                <a:ext cx="5185650" cy="410305"/>
              </a:xfrm>
              <a:prstGeom prst="rect">
                <a:avLst/>
              </a:prstGeom>
              <a:blipFill>
                <a:blip r:embed="rId5"/>
                <a:stretch>
                  <a:fillRect t="-22059" r="-235" b="-220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6" name="Picture 8" descr="https://upload.wikimedia.org/wikipedia/commons/thumb/9/91/Electromagnetism.svg/651px-Electromagnetism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813" y="2708920"/>
            <a:ext cx="2280651" cy="248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91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err="1" smtClean="0"/>
              <a:t>Fraunhoferova</a:t>
            </a:r>
            <a:r>
              <a:rPr lang="cs-CZ" dirty="0" smtClean="0"/>
              <a:t> difrakce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151806" y="1124744"/>
                <a:ext cx="8901320" cy="5544616"/>
              </a:xfrm>
              <a:ln>
                <a:noFill/>
              </a:ln>
            </p:spPr>
            <p:txBody>
              <a:bodyPr>
                <a:normAutofit fontScale="92500" lnSpcReduction="10000"/>
              </a:bodyPr>
              <a:lstStyle/>
              <a:p>
                <a:pPr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cs-CZ" dirty="0" smtClean="0">
                    <a:sym typeface="Wingdings" panose="05000000000000000000" pitchFamily="2" charset="2"/>
                  </a:rPr>
                  <a:t>Ohybové jevy na překážkách (štěrbiny, mřížka, atd.)</a:t>
                </a: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cs-CZ" dirty="0" smtClean="0">
                    <a:sym typeface="Wingdings" panose="05000000000000000000" pitchFamily="2" charset="2"/>
                  </a:rPr>
                  <a:t>Ilustruje vlnovou podstatu světla</a:t>
                </a: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cs-CZ" dirty="0" smtClean="0">
                    <a:sym typeface="Wingdings" panose="05000000000000000000" pitchFamily="2" charset="2"/>
                  </a:rPr>
                  <a:t>Po průchodu přes překážku jsou paprsky fokusované spojkou na stínítko, jinak by šly do nekonečna  předpokládáme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  <a:sym typeface="Wingdings" panose="05000000000000000000" pitchFamily="2" charset="2"/>
                      </a:rPr>
                      <m:t>𝑙</m:t>
                    </m:r>
                    <m:r>
                      <a:rPr lang="cs-CZ" b="0" i="1" smtClean="0">
                        <a:latin typeface="Cambria Math"/>
                        <a:sym typeface="Wingdings" panose="05000000000000000000" pitchFamily="2" charset="2"/>
                      </a:rPr>
                      <m:t>≫</m:t>
                    </m:r>
                    <m:r>
                      <a:rPr lang="cs-CZ" b="0" i="1" smtClean="0">
                        <a:latin typeface="Cambria Math"/>
                        <a:sym typeface="Wingdings" panose="05000000000000000000" pitchFamily="2" charset="2"/>
                      </a:rPr>
                      <m:t>𝑑</m:t>
                    </m:r>
                  </m:oMath>
                </a14:m>
                <a:r>
                  <a:rPr lang="cs-CZ" dirty="0" smtClean="0">
                    <a:sym typeface="Wingdings" panose="05000000000000000000" pitchFamily="2" charset="2"/>
                  </a:rPr>
                  <a:t> </a:t>
                </a:r>
              </a:p>
              <a:p>
                <a:pPr lvl="1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  <a:sym typeface="Wingdings" panose="05000000000000000000" pitchFamily="2" charset="2"/>
                      </a:rPr>
                      <m:t>𝑙</m:t>
                    </m:r>
                    <m:r>
                      <a:rPr lang="cs-CZ" i="1">
                        <a:latin typeface="Cambria Math"/>
                        <a:sym typeface="Wingdings" panose="05000000000000000000" pitchFamily="2" charset="2"/>
                      </a:rPr>
                      <m:t> </m:t>
                    </m:r>
                  </m:oMath>
                </a14:m>
                <a:r>
                  <a:rPr lang="cs-CZ" dirty="0" smtClean="0">
                    <a:sym typeface="Wingdings" panose="05000000000000000000" pitchFamily="2" charset="2"/>
                  </a:rPr>
                  <a:t>je vzdálenost od překážky ke stínítku,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  <a:sym typeface="Wingdings" panose="05000000000000000000" pitchFamily="2" charset="2"/>
                      </a:rPr>
                      <m:t>𝑑</m:t>
                    </m:r>
                  </m:oMath>
                </a14:m>
                <a:r>
                  <a:rPr lang="cs-CZ" i="1" dirty="0" smtClean="0">
                    <a:sym typeface="Wingdings" panose="05000000000000000000" pitchFamily="2" charset="2"/>
                  </a:rPr>
                  <a:t> </a:t>
                </a:r>
                <a:r>
                  <a:rPr lang="cs-CZ" dirty="0" smtClean="0">
                    <a:sym typeface="Wingdings" panose="05000000000000000000" pitchFamily="2" charset="2"/>
                  </a:rPr>
                  <a:t>je typický rozměr překážky (šířka </a:t>
                </a:r>
                <a:r>
                  <a:rPr lang="cs-CZ" dirty="0">
                    <a:sym typeface="Wingdings" panose="05000000000000000000" pitchFamily="2" charset="2"/>
                  </a:rPr>
                  <a:t>š</a:t>
                </a:r>
                <a:r>
                  <a:rPr lang="cs-CZ" dirty="0" smtClean="0">
                    <a:sym typeface="Wingdings" panose="05000000000000000000" pitchFamily="2" charset="2"/>
                  </a:rPr>
                  <a:t>těrbiny apod.)</a:t>
                </a: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cs-CZ" dirty="0" smtClean="0">
                    <a:sym typeface="Wingdings" panose="05000000000000000000" pitchFamily="2" charset="2"/>
                  </a:rPr>
                  <a:t>Předpokládáme, že dopadá rovinná vlna (i když vlastně dopadá vlna kulová, protože jde z bodového zdroje)</a:t>
                </a:r>
                <a:endParaRPr lang="cs-CZ" dirty="0" smtClean="0"/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endParaRPr lang="cs-CZ" dirty="0" smtClean="0"/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endParaRPr lang="cs-CZ" dirty="0" smtClean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1806" y="1124744"/>
                <a:ext cx="8901320" cy="5544616"/>
              </a:xfrm>
              <a:blipFill>
                <a:blip r:embed="rId3"/>
                <a:stretch>
                  <a:fillRect l="-1438" t="-9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utoShape 4" descr="data:image/jpeg;base64,/9j/4AAQSkZJRgABAQAAAQABAAD/2wCEAAkGBxQTEhUUExQTFBUXFxoXFRgXGRccFhgYHB0cGhgbGRgYHCggHCAlHxgdIjEhJSksLi4wFx8zODMsNygtLi4BCgoKDg0OGBAQFywcHBwsLCwsLCwsLCwsLCwsLCwsLCwsLCwsLCwsLCwsLCwsLCwsLCwsLCwsLCwsLCwsLCwsLP/AABEIAL0BCwMBIgACEQEDEQH/xAAcAAACAwEBAQEAAAAAAAAAAAAABwQFBgMCCAH/xABMEAABAwEEBAYOCAQFBAMAAAABAAIRAwQSITEFQVFhBhMicZHRBxUXMlNkgZOho7Gy4/AjNDVCUnODsxRygsEzYpLC4RbS4vEkY6L/xAAXAQEBAQEAAAAAAAAAAAAAAAAAAQID/8QAHBEBAQEAAwEBAQAAAAAAAAAAAAERAiFBMRJR/9oADAMBAAIRAxEAPwBTaY0rXForAVqwAqvAF934jvUPtvX8PW84/rRpv6xW/Nf7xUJBN7b1/D1vOP60dt6/h63nH9ahIQTe29fw9bzj+tHbev4et5x/WoSEE3tvX8PW84/rR23r+Hrecf1qEhBN7b1/D1vOP60dt6/h63nH9ahIQTe29fw9bzj+tHbev4et5x/WoSEE3tvX8PW84/rR23r+Hrecf1qEhBN7b1/D1vOP60dt6/h63nH9ahIQTe29fw9bzj+tHbev4et5x/WoSEE3tvX8PW84/rR23r+Hrecf1qEhBN7b1/D1vOP60dt6/h63nH9ahIQTe29fw9bzj+tHbev4et5x/WoSEE3tvX8PW84/rR23r+Hrecf1qEhBN7b1/D1vOP60dt6/h63nH9ahIQTe29fw9bzj+tHbev4et5x/WoSEE3tvX8PW84/rR23r+Hrecf1qEhBN7b1/D1vOP607uxxaHu0dQc57nE8ZJLiT/iP1lIRPfsZ/Ztn/AFP3XoErpv6xW/Nf7xUJTdN/WK35r/eKhIBXPBCP4umCAZD4kAibjowOCpld8CmzbaH8x904eXLyqX4NhW0XMhouYkm7heB1EAZbpK51NFMMF9MEwQSWgndiRsPoWm0pWZTZeIDTMNlwE7pOtQqdfjBIF6ImIdz5Ll210zNv0XTLGtFNjYOYY29lBBMScpkrrpng82pY3V2UmscPpG3REgEsqNgDUWXhz4QCtBatGicHBwmCR/calM0fUJcaB5LWguY6RycWyCNc57M9q1LUJRCm6ZsvFV6jIiHmI/CcW+ghQl0QIQhAIQhAIQhAIQhAIQhAIQhAIQhAIQhAIQhAIQhAIQhAJ79jP7Ns/wCp+69IhPfsZ/Ztn/U/degSum/rFb81/vFQlN039Yrfmv8AeKhIBWPB20cXaqLtlRs8xMH0FVy/QUDU4UOD6RF0vAIJAzIDgXXd92Ql3Z61SXODXXnQQ5rfvA57MQXdK29tt5NMFoEOaHSJziTiCDiCuWjrO13KuiByhJfhz4wVBE0NpWoIbaOWxpgyWis0EQXAzygNh6dS0tltlDji5tVtzWJc0tDhg0tc0SBAAIyiFkrZYiakYze3DCcJwxiM1Ps+hyCOREf5SSTrIAxMjcpghcL+D1apWdWoMNam5ocXU+UJm7iBtgdKzTtE1xnRrDnY/qTTslkdSptu3WgkuBEAknAyG45g4Egbl1pWaoILi7HMYGDqjDqTQo3WCqBJp1ANpa6OmFGTkLyxwkuzAcW8m6NoGtQOENtkilDKrm99eYyo11MgFjyLvJJkzzDIyroVSE2GcF7PUDS6nReCL1+mHMF3aQ0iDnhuVW7g1Y3kgNNMTgRUM7u/nMbk0LtCYlbgHZyAW1qzZ/EGH/tlQndj/ZaB5acekPKbBiELVO4DVp5NSkc87wOGf3TsVVX0BVaSDdMGJBw6SAFRVIViNC1iQA1pnI36cdN5Wx4EV4B4yhJiWhz3OBImDdYQI1oMwhbB/Y7tQAPGWYzkBVx25EArlT7HludN1lN0Z/S0x7zggyiFc2jgvamd9Sj+phHSHKO7QdcZs/8A0zrQVyFPboaue9pudr5MOw8i8u0TXGJo1P8ASepBCQu1qsr6Zu1GPY6JhzS0xtg8y4oBCEIBCEIBPfsZ/Ztn/U/dekQnv2M/s2z/AKn7r0CV039Yrfmv94qEpum/rFb81/vFQkAhCEDN4N2b+IsdLEAtlp33THshWdi0XxXJcScYunMA4/IVN2MLUeKqtE8l4MYRDh/4rXaTYXhxJg3OkjIDesX+CvJAdrJGAAGBJGEnOFZU9FtqXQ6Gg4vicP7GJ1rJaOtwmTfEEAYG6fnDDctRYtKgRefEiYLdmPtaoqRpasw1gxoa1rQLoAgY3iPLmfKiraGMZJcLzjdwkwTmcNQkY9UqkbUeQ5xILhjl3oDYwE/3VpYrC8E1Xh0S0NacG3cgABlEnHXJmU8RT6U0UWgEFkxg6QA/aDJMzs3KmsOjnNcKhquc+ZaWukjDXk2NWxWtut77xpNFEFpMEiS3ZynZYbtSg1ak/wCJGwyQGHeGHBWUXFt021tO5TDHPdynhrpwEXhgImMYA36ljbVanh3f8iTEiD0Z/JzVibQy8CW3iMAWkxEHDDA57s11q2oPFziwRgcGicOfn1KwcDpSoRGwXiS2807d/wDdcm6YfABazLEC+BO6cuhWNlbTAiCznn2ldKlnpuxcWRtacfJCdD9sumi4gQcxiHAwOYtnoXCvXFTJriTEghkEQBJO3MlSToqkGh8uOzyfPtVTpa2Notu3C3LHW6ReGKCYKraZIDgSJAIbmRkdmW9c6Vtuk99AzMOjI5nEHGOlZulpJ14FpccRAN2d8QPQray1nckODiXRFziuWNQcDsOZHTnDBcVdJseAJLnETDOeARrxJGalWO1Mp4GpjOV6YjZ07OZUtstnFsMETEEtugNGMQDGwj5xiWCi17SajsCRnBJOMa5AE5INRpPTdGCCZwkQDJO3AcyiWSqKgF0u143T5SCB6FmqmjKRM3id8jPZlMr8oaJY498QNZlv9gg0ta1cUZBaNsXp3Tl6FXv0mXmGgQCbxIJMzqLtcb41LnU0W0gAXssR6JBu6+tdBYWUgGsJ/wAx1ndOxIIXCtjq1mZaHMIqU3ii5zQ66aZBdTJBmDIcJn+wGOTGtFhJsdraTgWte39Ml2GraClytAQhCAQhCAT37Gf2bZ/1P3XpEJ79jP7Ns/6n7r0CV039Yrfmv94qEpum/rFb81/vFQkAhCEG27FVoi0vZAIcwGDlLXACRr74poW6iA2SQYM9eGrVnsSW4E17tto4wHksP9QLR6SE8q1kJYJMuIxugQdZwnXAwXPnqwuadnJqfecC9rRMd8TAyOsnYr61UjRpMnBwqEE87SRgNQwHOV3tTWUarnF5YxoDpOMObJJxwGqADrWL0rp3jrS5hvvip9E1t26A0AEk68i7cs5arVWepJkAmcDmBv8AYtK196nd1lsHHAHnSxtHCUMexrSABdD4n+qJx3790q1tfC8UmFrDfgOc0t3gxysCBLRMbVrER+E9oioWti9dvZ4gnIRniDOrBZKvULqnKJjWZyKKNoIfxz5qAPuuvEkmQQA4nE4DPcFNsFRrpipdGMNdh0GTt1wtzpHN9ZrBAcQNxGPWvVDSA1EztH/aVYU7K0TJoAzqknIbBtnoUi0vpMBouONdtMh4aLrWl+E4zm0TAyTRWHSzpAABPlJPklee31QEGWwIN2GAEbJifKvL9HvaYg4OOIII15AHPdn0q/sejhQpXq+InYSZOUbMVLYYs9Gw4lxbxlJ8PbjkS3HNsDPbqUfhHZqYZxZp1XBwv03te0w6IMgvwGMXYhUdn0lyg2mXNaS7ASOYCDAxmVYizuIBqPcdcEl2X82GZUwV1j0bTGIEuAHJODpkwSYgc5Ma0VwackNe57xynbBsZIyGGJGOuMlMtNvpMBYQAMA4gCTqk3cxMdO5Rm0nFpF2q6HOAgjHXtxbGR3Kisi9g41BLgYjGRIG+MThzLoNGCeXeHMGwcNmJlTxSaxoe3jQDIIcYaDt/ETGxflWuKbQXOF933YJgaszs27edBWizhzuS4gZd604ZbNynU2BsMEuqSBEADESAcM9+rLauVCo5zTm2QS2CRA24HOFYaHsjmh1RzgGxi84xtgZyfmVRGtI4qMCaky7EwPTjq6FzsFqioC7DXjq55Uu2mcRBnK9M853qbwc0c2pVaDG8QMRjkSoJOhbS6pWkNaaZaWvAMhwOBOfN0JZWqgWPcw5tcWnnBg+xNSvpHiXCmGMZAmRIdmYmRtkRsPMsJw2oXbW86nw8eXAz/UCkuihQhC0BCEIBPfsZ/Ztn/U/dekQnv2M/s2z/qfuvQJXTf1it+a/3ioSm6b+sVvzX+8VCQCEIQdrHaDTqMqNzY4OHO0yPYvo2wUHFhc7vXAc85+XYvmxP/gdpA1rDZ3FxMMDTvc3kH3VBnuyhYzxDQBHF1L05kg4YJfW+l/DMuEDjn/4hB71uYYDtM4xuTk4StPEvqEAuDJaDlLcp2ZZ70iLRXc57nzekyZxnyFIOQdr1j5xXb+IhuBx/wDXUoyA06seZUehUIMgrobRhECR5J51yagiT84oJBt7pJAY0mSSG4488qfYtJGpyazi4yLhcThqInVI8kjeVTL8Qa6nbwIm8WtGLr0OiTiTrO6OtQrdpOvaibt4U2SblMHATntOr0qms9BxEjBsxMxJOobfJKsKOkeJEsIdUIgkDkNxkXRhJ3xzbVMFtouz3GtdUAvgy1mMtByLxtmTiv3TOmgBxdMnvZcTgZJGA3gFv+lZ46RqSSHHGRIgZ56sFEvpgsq1tDnFzsnAThiCIyjPvZjXgvQtnK75zcTEEFoGBbHWqsOwjUvdLE4Z7NW/yQqNOy1TezBa4nlRjGc5gwTEb1AY8udLzvnPeuzbTdA7wkEl8986dRERqk7zrgKMx04iPIMCkF1ZqswLzcMBhns9qmWi0Gs3W1rdWo4wSdkD0BU1m5UDXGfXzbVYsqZxPKZDY3fewymB0HYpgl6Noio4lwkQQ3ExJxMxjgCtHYNGBhe4gNcwtIzwa0RGJnLGZ9KzFO0OpNa5pm6YcDrc0yebMZ7RmthY9LCL2tl5uOWLZaSNmAw1hY5LGS09pCjUcDdL5BDrxIOBwu7o29CqeHRa/iqrBqLHHCMAC2AMvvFSuFtgaGirSIEuh1PW058kZxs/uqpjzVsdZpBmm5lVvNNxwA2C+CrxKzqEIW0CEIQCe/Yz+zbP+p+69IhPfsZ/Ztn/AFP3XoErpv6xW/Nf7xUJTdN/WK35r/eKhIBCEIBODsQ20OsrqZImnUMDY1wBB6Q7oSfW77D1V38a5gMB1J0jVILYMbQCekoG3pCm11O64TeJadoa7CfbmvnCrRLTBiRgecbjivpipQDr7WkANh7nHHKZJ2nHAYZRzoDhpZbtutLWGRxrnga4fyxA5nZKQUgO0LuLNgHAjPDHXv1tPPmuNNw1z8/O5OHgJwTdTpO+kaZfPenYMM1Qo3wZD8Hbdv8AMP8AcPTmuD2kYHNfRrtAn8begqHV0C4/eZPMVNHz7O3pXWy2RzzDRPNHtKd9fQJH4Cdkf8LpT4Nn/wCsTngcct3zCaE3pOsGtDAAHNbdN2buPfQCcCcJ27slXss7inrU4K7W0T5P/Ffn/SbfwUuj/hNgRr7KQvHEHYU7a/Bdn4KfQFCqcF2/gZ0K7AnajCMwRzqVZeQxziBMQ3nMDy4SY5k0jwQZ4Kj0DqXK18FGwPoqWG4dSaFYKhwGOGXlUuzWaq7vZz1DXzjI4piDgm0RFOllsHthSqGg+Lbda1gnvvLhs2JowDrzeQcTP0jmkxGMCMi3DGM+hWNG2X38Ye9EmBqEANEbTJ6StgzgwIILKZa4yRqJ6PSujeDgBgNY2cTGHsG8qaMK61XmYOeCCDiBF4zInGcANmI6dNwatTqwuFje8u3gYvXS0DAjOHHGdS8aSsDKbKrbrBULeTkJLSHGJw70HpXXRdJgpPc5j6TuKbVAY6WRLpLBEwSBhqOGMKX4eslwotcPuD7hLc8cN+zZzqx4G07loptqNgV5p3S3kumHc0zGH/pUulKE13vYA5l4kFxaL3OCQrWxXmWhlWtUulhY9rA4SSHXogQGiWg6zlnmngr+yBYBRtjg1jWNcxjmtaAGjC6YA2uaT5Vm1puyPVvaRrkZci7/AC8W276PasyrAIQhUCe/Yz+zbP8AqfuvSIT37Gf2bZ/1P3XoErpv6xW/Nf7xUJTdN/WK35r/AHioSAQhCAWm7HNtNK30Y+/NM/1Ax6YWZU3Qtp4q0UamHIqsfjlyXA49CD6SDQWhk8ktL6x6breefSQk32TGsNpbUc25xrMC2ZaWEtAIODhdDd+vYC3tK1gxrbuJe4PdzDED52JZdlKwXaFJ+YZWfT57wBBHmj0qDAUqV57Wv+84AOGM4x5favorg62KUbz8+hfOmi3/AEtMbajfaF9CaFrfRDnKtFpaK0DExzqnpaSvVHNF0gTiNxjOV20ufona5j2hZyxgsa/OZcTuBeetZFhW0sHVCxjmXhmJE+3BWdjt7g4NqtEOyI9G4hY1mh2S6oxzm1HSSb0QSdh5LhO1XPB+tVY27aLk/dLQcOkezeg0b7VywGwRr2hToWX0a88Zn+H2lae8gh2sgKnNvF6NU5r94VWq6zPE5fPzks7o3AFpIvSTEoNPUfAlQaVsFSWxBGW9V2mql+kD/leDzgKp4NWp1Sjek36brpnWIEE+worT1rUGXcJnAc5K5PtN0xElZ51e9gNQEicQ7GRzjLyLpZdHcZXa6+WxDevXvRGno24RiCFMiR7Pn51KuqsLBddym6j/AHGz/lSbG43MdvoQZHhaAQSRADhO9uR9H9l14HcIrNebQtDGh4bxbHxLbocXXTzEuOO0b458L6mDgdbo8ufpS80iy6RBN4GQZgjX/u9CubBc8N9G8RVIZiwyRExHlVHXr8cJcDeDRDsILWwOVvAETuE7VotLViKt1zeMpVMSYF6mTE3XboymM1W1tHOs9S68XmOgggjEHIjf/lOeWxSCHwlEvpVPCUKR8rW8UfTTnyqoW04ZWL/4dmqiDdqVKRO4hrmDHZD+lYtaAhCEAnv2M/s2z/qfuvSIT37Gf2bZ/wBT916BK6b+sVvzX+8VCU3Tf1it+a/3ioSAQhCAQhCD6E0XV/iLHRq5zSafKBBHTgs7w/YatkqyJIZTqtnUWlocR5C9e+xhbOMsFwn/AA3ub5MHD3lc6S0bxoDI/wARlWlhtLXH/eOhKnpG6JH09L+dvtBTz0JV+jbv60ktC0iLRTBEQ72Sf7JuaLtzGsaC5oMdCKvtIVfoz5FQ2CuWS5zHFpvDd3207YU+0WtpEXhBzK90qlK5cvNLd53ysips+i2NLqjA6HxPKJb0GbpXvQ1SpUe5pbDG5dOeO1Tm2OjOFURskK0sYpMwD245y4YoKywSHEjVGfl1q7bbHR3q4ix0vx+lqk0LIxuIfjB1hBltNX61Zt1hIbjrgHVOHzK42nRoFRtQtc0+grXU6TKcw4EnaQotqYx4gkeSME0ZTSEg3IMFryDBiREY5YgrpYbCaTnvAwceUDzQfIVf1LG1zWtvnkzGWtdrVVYeSdesakGF0fZHNqVQ4A43r0GXAzF4nDCPSdyudGNuunMCCFe2KxtAdDrwdnuz61HGiQ2RfMHdl6UEDS+keMc2kxpvOETsEj58itaVMtbBz1rpZbC1mOZXqoEGJ4Yjkk6w5pHk/wCFirXY+WScso9Ec2pavsgViLvKui/BP9Lo8sxCxLy66AdcxvjAj52nctC3p6ZqNYGgYtHfBoJPKgDlAjLGYnLFWV5looXapqGow3g/cTESRjByGG5Y7GJgYQM43gxr8mxazseWQ1H1XxHEtDhDnRJnMAw4YERvUsGo4U6ILtCudN/i3MqNOsG9cfPkJPlScX0dVsbH2StQa6eMDw6cwC0hp34kRrxXzkQpxo/EIQtAT37Gf2bZ/wBT916RCe/Yz+zbP+p+69AldN/WK35r/eKhKbpv6xW/Nf7xUJAIQhAIQhAxuxNpG4y1Uy7Uyo1vlLXkdLfQmBStQdTGZc2o0iNjhdjAbvQlJ2M6923NaZiox7PRe/2J36H0QOXdE3mgtxwlrg4GdSl+HpHcJbNUs2kK0jFjnXJyjIZYZLtozSVV7mBppukm8LpkARj32IkwmZw84LMtLnuL2sqPaIdxcZHNzgP6cd+cLHaH4Pmzgm/SfyuW5jgcsmgbJx1GQk5dGIukdLVg4NYGEjOQYG3CRAzQNPVQBLWZYwHZ9Kg6Rsrr8gjla77fRjl86lzGjqhAbgWxmHNw8s/MKos38JajY5NPHc6TsjlYKXZuEzrt5wbzQfRiqlmhnudMNuAQMd2fTmdQRabG7mEYYjH0+zYoNFZeEb3NLi1gjny6UDhc78DYnaVQU7O+LoBxG6eeZXujomrdyvY6jj6fIqNA7hG4gktaI581HPCHDvSTqVPaKLhDfmf+FFNndOXz5FBc1uE7iDyIkZ3sRviM9y5v046jdZF8QCSTrOJAMYbMdmSqqVFxLZGEjo1yvdWxVnOL7h5RmcNZ2Iq3q8JyIikDImL+OOUcnHV0rxaeFha4g0pDR+OMYn8OU5Kr/h3CpN0gAyCB+HEewLk2zuccjicRH3Ri72e1BZ2jhcWwBSMRJ5eRIn8PMF6pcL8L1x2JugXtUYnLIQs9Xsbi4uDXAk7DH/C5W+xuAgNcMOTIIvXsz0ABBC0npJ1ao9xJAc4mCSYBxA9i52fHn1b9nQuP8K8HFjuaDK0XBqyML2iqw8oFuN4BpiWvBBEkRBbkZVESrQhoJAxw6Tq5iCVstB2YWamaV29UfD6l0wBA5LSYxgEnPN52IbYGmrLqbbtJrCHC8Lz5IEiYGIJuxktJoTRrar7okHviZAJ255mTt1rFo4U9OuYWuFGIF2890TjysAIJ5WGPkSp4X2PirbaGDIVCRzO5Q9Dk/eEvB2pUo0G99TaXOpOPf05jOIkOGqMxqSm7Luj+LtNKpEcZSAP8zDB9BCcVYNCELaBPfsZ/Ztn/AFP3XpEJ79jP7Ns/6n7r0CV039Yrfmv94qEpum/rFb81/vFQkAhCEAhCEFhwet/EWqhWmBTqMcf5QRe9Er60sNoZdhpaWFt4FuJM5GcohfHakWW21KZJp1H0yRBLHOaSNhIOSlmj6D4baXY8BjG03gwXF382TXN18kHo3rKUKLXNNMMDJvENbOoF0mDhMelKvttX8NW/1v61+t0vaBiK9Yav8R+XSkg3D6FFroqhrScv8T/0FZU7FRDYaWxtdfyz3jelm3SlYY8bUn+Z3WvR0tXMfTVcMuW7rQNGvZ6bmkNLY73N8bDq9i919Asp41HQ7WGSY15n+2SVvbq0eGqf6iujuEFqOdeqZzlxPtTAyRQo4YnHKZJXq2VWxdmMZwnomEtRwhtPhn9K/f8AqO0+Gd6OpMG6LGZk5rx/DMxwPV6FhG6ctAJPHVMf8xjoyC/Dpy0eHq/6ndaYGBTsTAMGuMZjGTOGrIDpXay6Ha6fonA3Zab2R2GcsDr2Jbdt7R4et5x/WptHhZbGxdrvwETDSYOckiT5UwbV+hYJAmcN2Gez5heO19wCbxLhHMSZM79Sxh4VWuZ4505ZN6lydwhtJcXGq4k5mG8+xMGvtdFlMgEEiJwwxjWTjI2ZYKo0hVloJDsZg4Z68Tsw6FS1NO13d9Unna0+0Lw7S9YxL8suS2OiEFhYaIc4iHnAziJOBj7uGMdK0WhrGTTc6HCMcYvQNmAz/ssfZ9N12TdeBJBPJYcRiM2qXU4W2t2dUY5/R0hv1MVDJfaZLWF04AARiOeBOe1X9hinAA5WE5TIaRGO5xw3pHdv7TeLuOqSc8cOjJe6vCW1umbRWM58sz0rH5V9DWfTdQMDM2DkkHHLIA5iFjezLYuMsVOvAvU6ok64eDMeUNwSk7dWjP8AiK/nH9a42q31akcZUqPjK+5zo6Sn5u/RGQhC2gT37Gf2bZ/1P3XpEJ79jP7Ns/6n7r0CV039Yrfmv94qEmvb+xTfq1H/AMXF57nRxOUknwij9yPxv1PxUCwQmf3I/G/U/FR3I/G/U/FQLBCZ/cj8b9T8VHcj8b9T8VAsEJn9yPxv1PxUdyPxv1PxUCwQmf3I/G/U/FR3I/G/U/FQLBCZ/cj8b9T8VHcj8b9T8VAsEJn9yPxv1PxUdyPxv1PxUCwQmf3I/G/U/FR3I/G/U/FQLBCZ/cj8b9T8VHcj8b9T8VAsEJn9yPxv1PxUdyPxv1PxUCwQmf3I/G/U/FR3I/G/U/FQLBCZ/cj8b9T8VHcj8b9T8VAsEJn9yPxv1PxUdyPxv1PxUCwQmf3I/G/U/FR3I/G/U/FQLBCZ/cj8b9T8VHcj8b9T8VAsEJn9yPxv1PxUdyPxv1PxUCwT37Gf2bZ/1P3XrL9yPxv1PxUyeCHBj+HslKjxt+7f5VyJl7nZXjt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6" descr="data:image/jpeg;base64,/9j/4AAQSkZJRgABAQAAAQABAAD/2wCEAAkGBxQTEhUUExQTFBUXFxoXFRgXGRccFhgYHB0cGhgbGRgYHCggHCAlHxgdIjEhJSksLi4wFx8zODMsNygtLi4BCgoKDg0OGBAQFywcHBwsLCwsLCwsLCwsLCwsLCwsLCwsLCwsLCwsLCwsLCwsLCwsLCwsLCwsLCwsLCwsLCwsLP/AABEIAL0BCwMBIgACEQEDEQH/xAAcAAACAwEBAQEAAAAAAAAAAAAABwQFBgMCCAH/xABMEAABAwEEBAYOCAQFBAMAAAABAAIRAwQSITEFQVFhBhMicZHRBxUXMlNkgZOho7Gy4/AjNDVCUnODsxRygsEzYpLC4RbS4vEkY6L/xAAXAQEBAQEAAAAAAAAAAAAAAAAAAQID/8QAHBEBAQEAAwEBAQAAAAAAAAAAAAERAiFBMRJR/9oADAMBAAIRAxEAPwBTaY0rXForAVqwAqvAF934jvUPtvX8PW84/rRpv6xW/Nf7xUJBN7b1/D1vOP60dt6/h63nH9ahIQTe29fw9bzj+tHbev4et5x/WoSEE3tvX8PW84/rR23r+Hrecf1qEhBN7b1/D1vOP60dt6/h63nH9ahIQTe29fw9bzj+tHbev4et5x/WoSEE3tvX8PW84/rR23r+Hrecf1qEhBN7b1/D1vOP60dt6/h63nH9ahIQTe29fw9bzj+tHbev4et5x/WoSEE3tvX8PW84/rR23r+Hrecf1qEhBN7b1/D1vOP60dt6/h63nH9ahIQTe29fw9bzj+tHbev4et5x/WoSEE3tvX8PW84/rR23r+Hrecf1qEhBN7b1/D1vOP60dt6/h63nH9ahIQTe29fw9bzj+tHbev4et5x/WoSEE3tvX8PW84/rR23r+Hrecf1qEhBN7b1/D1vOP607uxxaHu0dQc57nE8ZJLiT/iP1lIRPfsZ/Ztn/AFP3XoErpv6xW/Nf7xUJTdN/WK35r/eKhIBXPBCP4umCAZD4kAibjowOCpld8CmzbaH8x904eXLyqX4NhW0XMhouYkm7heB1EAZbpK51NFMMF9MEwQSWgndiRsPoWm0pWZTZeIDTMNlwE7pOtQqdfjBIF6ImIdz5Ll210zNv0XTLGtFNjYOYY29lBBMScpkrrpng82pY3V2UmscPpG3REgEsqNgDUWXhz4QCtBatGicHBwmCR/calM0fUJcaB5LWguY6RycWyCNc57M9q1LUJRCm6ZsvFV6jIiHmI/CcW+ghQl0QIQhAIQhAIQhAIQhAIQhAIQhAIQhAIQhAIQhAIQhAIQhAJ79jP7Ns/wCp+69IhPfsZ/Ztn/U/degSum/rFb81/vFQlN039Yrfmv8AeKhIBWPB20cXaqLtlRs8xMH0FVy/QUDU4UOD6RF0vAIJAzIDgXXd92Ql3Z61SXODXXnQQ5rfvA57MQXdK29tt5NMFoEOaHSJziTiCDiCuWjrO13KuiByhJfhz4wVBE0NpWoIbaOWxpgyWis0EQXAzygNh6dS0tltlDji5tVtzWJc0tDhg0tc0SBAAIyiFkrZYiakYze3DCcJwxiM1Ps+hyCOREf5SSTrIAxMjcpghcL+D1apWdWoMNam5ocXU+UJm7iBtgdKzTtE1xnRrDnY/qTTslkdSptu3WgkuBEAknAyG45g4Egbl1pWaoILi7HMYGDqjDqTQo3WCqBJp1ANpa6OmFGTkLyxwkuzAcW8m6NoGtQOENtkilDKrm99eYyo11MgFjyLvJJkzzDIyroVSE2GcF7PUDS6nReCL1+mHMF3aQ0iDnhuVW7g1Y3kgNNMTgRUM7u/nMbk0LtCYlbgHZyAW1qzZ/EGH/tlQndj/ZaB5acekPKbBiELVO4DVp5NSkc87wOGf3TsVVX0BVaSDdMGJBw6SAFRVIViNC1iQA1pnI36cdN5Wx4EV4B4yhJiWhz3OBImDdYQI1oMwhbB/Y7tQAPGWYzkBVx25EArlT7HludN1lN0Z/S0x7zggyiFc2jgvamd9Sj+phHSHKO7QdcZs/8A0zrQVyFPboaue9pudr5MOw8i8u0TXGJo1P8ASepBCQu1qsr6Zu1GPY6JhzS0xtg8y4oBCEIBCEIBPfsZ/Ztn/U/dekQnv2M/s2z/AKn7r0CV039Yrfmv94qEpum/rFb81/vFQkAhCEDN4N2b+IsdLEAtlp33THshWdi0XxXJcScYunMA4/IVN2MLUeKqtE8l4MYRDh/4rXaTYXhxJg3OkjIDesX+CvJAdrJGAAGBJGEnOFZU9FtqXQ6Gg4vicP7GJ1rJaOtwmTfEEAYG6fnDDctRYtKgRefEiYLdmPtaoqRpasw1gxoa1rQLoAgY3iPLmfKiraGMZJcLzjdwkwTmcNQkY9UqkbUeQ5xILhjl3oDYwE/3VpYrC8E1Xh0S0NacG3cgABlEnHXJmU8RT6U0UWgEFkxg6QA/aDJMzs3KmsOjnNcKhquc+ZaWukjDXk2NWxWtut77xpNFEFpMEiS3ZynZYbtSg1ak/wCJGwyQGHeGHBWUXFt021tO5TDHPdynhrpwEXhgImMYA36ljbVanh3f8iTEiD0Z/JzVibQy8CW3iMAWkxEHDDA57s11q2oPFziwRgcGicOfn1KwcDpSoRGwXiS2807d/wDdcm6YfABazLEC+BO6cuhWNlbTAiCznn2ldKlnpuxcWRtacfJCdD9sumi4gQcxiHAwOYtnoXCvXFTJriTEghkEQBJO3MlSToqkGh8uOzyfPtVTpa2Notu3C3LHW6ReGKCYKraZIDgSJAIbmRkdmW9c6Vtuk99AzMOjI5nEHGOlZulpJ14FpccRAN2d8QPQray1nckODiXRFziuWNQcDsOZHTnDBcVdJseAJLnETDOeARrxJGalWO1Mp4GpjOV6YjZ07OZUtstnFsMETEEtugNGMQDGwj5xiWCi17SajsCRnBJOMa5AE5INRpPTdGCCZwkQDJO3AcyiWSqKgF0u143T5SCB6FmqmjKRM3id8jPZlMr8oaJY498QNZlv9gg0ta1cUZBaNsXp3Tl6FXv0mXmGgQCbxIJMzqLtcb41LnU0W0gAXssR6JBu6+tdBYWUgGsJ/wAx1ndOxIIXCtjq1mZaHMIqU3ii5zQ66aZBdTJBmDIcJn+wGOTGtFhJsdraTgWte39Ml2GraClytAQhCAQhCAT37Gf2bZ/1P3XpEJ79jP7Ns/6n7r0CV039Yrfmv94qEpum/rFb81/vFQkAhCEG27FVoi0vZAIcwGDlLXACRr74poW6iA2SQYM9eGrVnsSW4E17tto4wHksP9QLR6SE8q1kJYJMuIxugQdZwnXAwXPnqwuadnJqfecC9rRMd8TAyOsnYr61UjRpMnBwqEE87SRgNQwHOV3tTWUarnF5YxoDpOMObJJxwGqADrWL0rp3jrS5hvvip9E1t26A0AEk68i7cs5arVWepJkAmcDmBv8AYtK196nd1lsHHAHnSxtHCUMexrSABdD4n+qJx3790q1tfC8UmFrDfgOc0t3gxysCBLRMbVrER+E9oioWti9dvZ4gnIRniDOrBZKvULqnKJjWZyKKNoIfxz5qAPuuvEkmQQA4nE4DPcFNsFRrpipdGMNdh0GTt1wtzpHN9ZrBAcQNxGPWvVDSA1EztH/aVYU7K0TJoAzqknIbBtnoUi0vpMBouONdtMh4aLrWl+E4zm0TAyTRWHSzpAABPlJPklee31QEGWwIN2GAEbJifKvL9HvaYg4OOIII15AHPdn0q/sejhQpXq+InYSZOUbMVLYYs9Gw4lxbxlJ8PbjkS3HNsDPbqUfhHZqYZxZp1XBwv03te0w6IMgvwGMXYhUdn0lyg2mXNaS7ASOYCDAxmVYizuIBqPcdcEl2X82GZUwV1j0bTGIEuAHJODpkwSYgc5Ma0VwackNe57xynbBsZIyGGJGOuMlMtNvpMBYQAMA4gCTqk3cxMdO5Rm0nFpF2q6HOAgjHXtxbGR3Kisi9g41BLgYjGRIG+MThzLoNGCeXeHMGwcNmJlTxSaxoe3jQDIIcYaDt/ETGxflWuKbQXOF933YJgaszs27edBWizhzuS4gZd604ZbNynU2BsMEuqSBEADESAcM9+rLauVCo5zTm2QS2CRA24HOFYaHsjmh1RzgGxi84xtgZyfmVRGtI4qMCaky7EwPTjq6FzsFqioC7DXjq55Uu2mcRBnK9M853qbwc0c2pVaDG8QMRjkSoJOhbS6pWkNaaZaWvAMhwOBOfN0JZWqgWPcw5tcWnnBg+xNSvpHiXCmGMZAmRIdmYmRtkRsPMsJw2oXbW86nw8eXAz/UCkuihQhC0BCEIBPfsZ/Ztn/U/dekQnv2M/s2z/qfuvQJXTf1it+a/3ioSm6b+sVvzX+8VCQCEIQdrHaDTqMqNzY4OHO0yPYvo2wUHFhc7vXAc85+XYvmxP/gdpA1rDZ3FxMMDTvc3kH3VBnuyhYzxDQBHF1L05kg4YJfW+l/DMuEDjn/4hB71uYYDtM4xuTk4StPEvqEAuDJaDlLcp2ZZ70iLRXc57nzekyZxnyFIOQdr1j5xXb+IhuBx/wDXUoyA06seZUehUIMgrobRhECR5J51yagiT84oJBt7pJAY0mSSG4488qfYtJGpyazi4yLhcThqInVI8kjeVTL8Qa6nbwIm8WtGLr0OiTiTrO6OtQrdpOvaibt4U2SblMHATntOr0qms9BxEjBsxMxJOobfJKsKOkeJEsIdUIgkDkNxkXRhJ3xzbVMFtouz3GtdUAvgy1mMtByLxtmTiv3TOmgBxdMnvZcTgZJGA3gFv+lZ46RqSSHHGRIgZ56sFEvpgsq1tDnFzsnAThiCIyjPvZjXgvQtnK75zcTEEFoGBbHWqsOwjUvdLE4Z7NW/yQqNOy1TezBa4nlRjGc5gwTEb1AY8udLzvnPeuzbTdA7wkEl8986dRERqk7zrgKMx04iPIMCkF1ZqswLzcMBhns9qmWi0Gs3W1rdWo4wSdkD0BU1m5UDXGfXzbVYsqZxPKZDY3fewymB0HYpgl6Noio4lwkQQ3ExJxMxjgCtHYNGBhe4gNcwtIzwa0RGJnLGZ9KzFO0OpNa5pm6YcDrc0yebMZ7RmthY9LCL2tl5uOWLZaSNmAw1hY5LGS09pCjUcDdL5BDrxIOBwu7o29CqeHRa/iqrBqLHHCMAC2AMvvFSuFtgaGirSIEuh1PW058kZxs/uqpjzVsdZpBmm5lVvNNxwA2C+CrxKzqEIW0CEIQCe/Yz+zbP+p+69IhPfsZ/Ztn/AFP3XoErpv6xW/Nf7xUJTdN/WK35r/eKhIBCEIBODsQ20OsrqZImnUMDY1wBB6Q7oSfW77D1V38a5gMB1J0jVILYMbQCekoG3pCm11O64TeJadoa7CfbmvnCrRLTBiRgecbjivpipQDr7WkANh7nHHKZJ2nHAYZRzoDhpZbtutLWGRxrnga4fyxA5nZKQUgO0LuLNgHAjPDHXv1tPPmuNNw1z8/O5OHgJwTdTpO+kaZfPenYMM1Qo3wZD8Hbdv8AMP8AcPTmuD2kYHNfRrtAn8begqHV0C4/eZPMVNHz7O3pXWy2RzzDRPNHtKd9fQJH4Cdkf8LpT4Nn/wCsTngcct3zCaE3pOsGtDAAHNbdN2buPfQCcCcJ27slXss7inrU4K7W0T5P/Ffn/SbfwUuj/hNgRr7KQvHEHYU7a/Bdn4KfQFCqcF2/gZ0K7AnajCMwRzqVZeQxziBMQ3nMDy4SY5k0jwQZ4Kj0DqXK18FGwPoqWG4dSaFYKhwGOGXlUuzWaq7vZz1DXzjI4piDgm0RFOllsHthSqGg+Lbda1gnvvLhs2JowDrzeQcTP0jmkxGMCMi3DGM+hWNG2X38Ye9EmBqEANEbTJ6StgzgwIILKZa4yRqJ6PSujeDgBgNY2cTGHsG8qaMK61XmYOeCCDiBF4zInGcANmI6dNwatTqwuFje8u3gYvXS0DAjOHHGdS8aSsDKbKrbrBULeTkJLSHGJw70HpXXRdJgpPc5j6TuKbVAY6WRLpLBEwSBhqOGMKX4eslwotcPuD7hLc8cN+zZzqx4G07loptqNgV5p3S3kumHc0zGH/pUulKE13vYA5l4kFxaL3OCQrWxXmWhlWtUulhY9rA4SSHXogQGiWg6zlnmngr+yBYBRtjg1jWNcxjmtaAGjC6YA2uaT5Vm1puyPVvaRrkZci7/AC8W276PasyrAIQhUCe/Yz+zbP8AqfuvSIT37Gf2bZ/1P3XoErpv6xW/Nf7xUJTdN/WK35r/AHioSAQhCAWm7HNtNK30Y+/NM/1Ax6YWZU3Qtp4q0UamHIqsfjlyXA49CD6SDQWhk8ktL6x6breefSQk32TGsNpbUc25xrMC2ZaWEtAIODhdDd+vYC3tK1gxrbuJe4PdzDED52JZdlKwXaFJ+YZWfT57wBBHmj0qDAUqV57Wv+84AOGM4x5favorg62KUbz8+hfOmi3/AEtMbajfaF9CaFrfRDnKtFpaK0DExzqnpaSvVHNF0gTiNxjOV20ufona5j2hZyxgsa/OZcTuBeetZFhW0sHVCxjmXhmJE+3BWdjt7g4NqtEOyI9G4hY1mh2S6oxzm1HSSb0QSdh5LhO1XPB+tVY27aLk/dLQcOkezeg0b7VywGwRr2hToWX0a88Zn+H2lae8gh2sgKnNvF6NU5r94VWq6zPE5fPzks7o3AFpIvSTEoNPUfAlQaVsFSWxBGW9V2mql+kD/leDzgKp4NWp1Sjek36brpnWIEE+worT1rUGXcJnAc5K5PtN0xElZ51e9gNQEicQ7GRzjLyLpZdHcZXa6+WxDevXvRGno24RiCFMiR7Pn51KuqsLBddym6j/AHGz/lSbG43MdvoQZHhaAQSRADhO9uR9H9l14HcIrNebQtDGh4bxbHxLbocXXTzEuOO0b458L6mDgdbo8ufpS80iy6RBN4GQZgjX/u9CubBc8N9G8RVIZiwyRExHlVHXr8cJcDeDRDsILWwOVvAETuE7VotLViKt1zeMpVMSYF6mTE3XboymM1W1tHOs9S68XmOgggjEHIjf/lOeWxSCHwlEvpVPCUKR8rW8UfTTnyqoW04ZWL/4dmqiDdqVKRO4hrmDHZD+lYtaAhCEAnv2M/s2z/qfuvSIT37Gf2bZ/wBT916BK6b+sVvzX+8VCU3Tf1it+a/3ioSAQhCAQhCD6E0XV/iLHRq5zSafKBBHTgs7w/YatkqyJIZTqtnUWlocR5C9e+xhbOMsFwn/AA3ub5MHD3lc6S0bxoDI/wARlWlhtLXH/eOhKnpG6JH09L+dvtBTz0JV+jbv60ktC0iLRTBEQ72Sf7JuaLtzGsaC5oMdCKvtIVfoz5FQ2CuWS5zHFpvDd3207YU+0WtpEXhBzK90qlK5cvNLd53ysips+i2NLqjA6HxPKJb0GbpXvQ1SpUe5pbDG5dOeO1Tm2OjOFURskK0sYpMwD245y4YoKywSHEjVGfl1q7bbHR3q4ix0vx+lqk0LIxuIfjB1hBltNX61Zt1hIbjrgHVOHzK42nRoFRtQtc0+grXU6TKcw4EnaQotqYx4gkeSME0ZTSEg3IMFryDBiREY5YgrpYbCaTnvAwceUDzQfIVf1LG1zWtvnkzGWtdrVVYeSdesakGF0fZHNqVQ4A43r0GXAzF4nDCPSdyudGNuunMCCFe2KxtAdDrwdnuz61HGiQ2RfMHdl6UEDS+keMc2kxpvOETsEj58itaVMtbBz1rpZbC1mOZXqoEGJ4Yjkk6w5pHk/wCFirXY+WScso9Ec2pavsgViLvKui/BP9Lo8sxCxLy66AdcxvjAj52nctC3p6ZqNYGgYtHfBoJPKgDlAjLGYnLFWV5looXapqGow3g/cTESRjByGG5Y7GJgYQM43gxr8mxazseWQ1H1XxHEtDhDnRJnMAw4YERvUsGo4U6ILtCudN/i3MqNOsG9cfPkJPlScX0dVsbH2StQa6eMDw6cwC0hp34kRrxXzkQpxo/EIQtAT37Gf2bZ/wBT916RCe/Yz+zbP+p+69AldN/WK35r/eKhKbpv6xW/Nf7xUJAIQhAIQhAxuxNpG4y1Uy7Uyo1vlLXkdLfQmBStQdTGZc2o0iNjhdjAbvQlJ2M6923NaZiox7PRe/2J36H0QOXdE3mgtxwlrg4GdSl+HpHcJbNUs2kK0jFjnXJyjIZYZLtozSVV7mBppukm8LpkARj32IkwmZw84LMtLnuL2sqPaIdxcZHNzgP6cd+cLHaH4Pmzgm/SfyuW5jgcsmgbJx1GQk5dGIukdLVg4NYGEjOQYG3CRAzQNPVQBLWZYwHZ9Kg6Rsrr8gjla77fRjl86lzGjqhAbgWxmHNw8s/MKos38JajY5NPHc6TsjlYKXZuEzrt5wbzQfRiqlmhnudMNuAQMd2fTmdQRabG7mEYYjH0+zYoNFZeEb3NLi1gjny6UDhc78DYnaVQU7O+LoBxG6eeZXujomrdyvY6jj6fIqNA7hG4gktaI581HPCHDvSTqVPaKLhDfmf+FFNndOXz5FBc1uE7iDyIkZ3sRviM9y5v046jdZF8QCSTrOJAMYbMdmSqqVFxLZGEjo1yvdWxVnOL7h5RmcNZ2Iq3q8JyIikDImL+OOUcnHV0rxaeFha4g0pDR+OMYn8OU5Kr/h3CpN0gAyCB+HEewLk2zuccjicRH3Ri72e1BZ2jhcWwBSMRJ5eRIn8PMF6pcL8L1x2JugXtUYnLIQs9Xsbi4uDXAk7DH/C5W+xuAgNcMOTIIvXsz0ABBC0npJ1ao9xJAc4mCSYBxA9i52fHn1b9nQuP8K8HFjuaDK0XBqyML2iqw8oFuN4BpiWvBBEkRBbkZVESrQhoJAxw6Tq5iCVstB2YWamaV29UfD6l0wBA5LSYxgEnPN52IbYGmrLqbbtJrCHC8Lz5IEiYGIJuxktJoTRrar7okHviZAJ255mTt1rFo4U9OuYWuFGIF2890TjysAIJ5WGPkSp4X2PirbaGDIVCRzO5Q9Dk/eEvB2pUo0G99TaXOpOPf05jOIkOGqMxqSm7Luj+LtNKpEcZSAP8zDB9BCcVYNCELaBPfsZ/Ztn/AFP3XpEJ79jP7Ns/6n7r0CV039Yrfmv94qEpum/rFb81/vFQkAhCEAhCEFhwet/EWqhWmBTqMcf5QRe9Er60sNoZdhpaWFt4FuJM5GcohfHakWW21KZJp1H0yRBLHOaSNhIOSlmj6D4baXY8BjG03gwXF382TXN18kHo3rKUKLXNNMMDJvENbOoF0mDhMelKvttX8NW/1v61+t0vaBiK9Yav8R+XSkg3D6FFroqhrScv8T/0FZU7FRDYaWxtdfyz3jelm3SlYY8bUn+Z3WvR0tXMfTVcMuW7rQNGvZ6bmkNLY73N8bDq9i919Asp41HQ7WGSY15n+2SVvbq0eGqf6iujuEFqOdeqZzlxPtTAyRQo4YnHKZJXq2VWxdmMZwnomEtRwhtPhn9K/f8AqO0+Gd6OpMG6LGZk5rx/DMxwPV6FhG6ctAJPHVMf8xjoyC/Dpy0eHq/6ndaYGBTsTAMGuMZjGTOGrIDpXay6Ha6fonA3Zab2R2GcsDr2Jbdt7R4et5x/WptHhZbGxdrvwETDSYOckiT5UwbV+hYJAmcN2Gez5heO19wCbxLhHMSZM79Sxh4VWuZ4505ZN6lydwhtJcXGq4k5mG8+xMGvtdFlMgEEiJwwxjWTjI2ZYKo0hVloJDsZg4Z68Tsw6FS1NO13d9Unna0+0Lw7S9YxL8suS2OiEFhYaIc4iHnAziJOBj7uGMdK0WhrGTTc6HCMcYvQNmAz/ssfZ9N12TdeBJBPJYcRiM2qXU4W2t2dUY5/R0hv1MVDJfaZLWF04AARiOeBOe1X9hinAA5WE5TIaRGO5xw3pHdv7TeLuOqSc8cOjJe6vCW1umbRWM58sz0rH5V9DWfTdQMDM2DkkHHLIA5iFjezLYuMsVOvAvU6ok64eDMeUNwSk7dWjP8AiK/nH9a42q31akcZUqPjK+5zo6Sn5u/RGQhC2gT37Gf2bZ/1P3XpEJ79jP7Ns/6n7r0CV039Yrfmv94qEmvb+xTfq1H/AMXF57nRxOUknwij9yPxv1PxUCwQmf3I/G/U/FR3I/G/U/FQLBCZ/cj8b9T8VHcj8b9T8VAsEJn9yPxv1PxUdyPxv1PxUCwQmf3I/G/U/FR3I/G/U/FQLBCZ/cj8b9T8VHcj8b9T8VAsEJn9yPxv1PxUdyPxv1PxUCwQmf3I/G/U/FR3I/G/U/FQLBCZ/cj8b9T8VHcj8b9T8VAsEJn9yPxv1PxUdyPxv1PxUCwQmf3I/G/U/FR3I/G/U/FQLBCZ/cj8b9T8VHcj8b9T8VAsEJn9yPxv1PxUdyPxv1PxUCwQmf3I/G/U/FR3I/G/U/FQLBCZ/cj8b9T8VHcj8b9T8VAsEJn9yPxv1PxUdyPxv1PxUCwT37Gf2bZ/1P3XrL9yPxv1PxUyeCHBj+HslKjxt+7f5VyJl7nZXjtQ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668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err="1" smtClean="0"/>
              <a:t>Fraunhoferova</a:t>
            </a:r>
            <a:r>
              <a:rPr lang="cs-CZ" dirty="0" smtClean="0"/>
              <a:t> difrakce na štěrbině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75656" y="5661248"/>
            <a:ext cx="8901320" cy="5328592"/>
          </a:xfrm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cs-CZ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cs-CZ" dirty="0" smtClean="0"/>
          </a:p>
        </p:txBody>
      </p:sp>
      <p:sp>
        <p:nvSpPr>
          <p:cNvPr id="4" name="AutoShape 4" descr="data:image/jpeg;base64,/9j/4AAQSkZJRgABAQAAAQABAAD/2wCEAAkGBxQTEhUUExQTFBUXFxoXFRgXGRccFhgYHB0cGhgbGRgYHCggHCAlHxgdIjEhJSksLi4wFx8zODMsNygtLi4BCgoKDg0OGBAQFywcHBwsLCwsLCwsLCwsLCwsLCwsLCwsLCwsLCwsLCwsLCwsLCwsLCwsLCwsLCwsLCwsLCwsLP/AABEIAL0BCwMBIgACEQEDEQH/xAAcAAACAwEBAQEAAAAAAAAAAAAABwQFBgMCCAH/xABMEAABAwEEBAYOCAQFBAMAAAABAAIRAwQSITEFQVFhBhMicZHRBxUXMlNkgZOho7Gy4/AjNDVCUnODsxRygsEzYpLC4RbS4vEkY6L/xAAXAQEBAQEAAAAAAAAAAAAAAAAAAQID/8QAHBEBAQEAAwEBAQAAAAAAAAAAAAERAiFBMRJR/9oADAMBAAIRAxEAPwBTaY0rXForAVqwAqvAF934jvUPtvX8PW84/rRpv6xW/Nf7xUJBN7b1/D1vOP60dt6/h63nH9ahIQTe29fw9bzj+tHbev4et5x/WoSEE3tvX8PW84/rR23r+Hrecf1qEhBN7b1/D1vOP60dt6/h63nH9ahIQTe29fw9bzj+tHbev4et5x/WoSEE3tvX8PW84/rR23r+Hrecf1qEhBN7b1/D1vOP60dt6/h63nH9ahIQTe29fw9bzj+tHbev4et5x/WoSEE3tvX8PW84/rR23r+Hrecf1qEhBN7b1/D1vOP60dt6/h63nH9ahIQTe29fw9bzj+tHbev4et5x/WoSEE3tvX8PW84/rR23r+Hrecf1qEhBN7b1/D1vOP60dt6/h63nH9ahIQTe29fw9bzj+tHbev4et5x/WoSEE3tvX8PW84/rR23r+Hrecf1qEhBN7b1/D1vOP607uxxaHu0dQc57nE8ZJLiT/iP1lIRPfsZ/Ztn/AFP3XoErpv6xW/Nf7xUJTdN/WK35r/eKhIBXPBCP4umCAZD4kAibjowOCpld8CmzbaH8x904eXLyqX4NhW0XMhouYkm7heB1EAZbpK51NFMMF9MEwQSWgndiRsPoWm0pWZTZeIDTMNlwE7pOtQqdfjBIF6ImIdz5Ll210zNv0XTLGtFNjYOYY29lBBMScpkrrpng82pY3V2UmscPpG3REgEsqNgDUWXhz4QCtBatGicHBwmCR/calM0fUJcaB5LWguY6RycWyCNc57M9q1LUJRCm6ZsvFV6jIiHmI/CcW+ghQl0QIQhAIQhAIQhAIQhAIQhAIQhAIQhAIQhAIQhAIQhAIQhAJ79jP7Ns/wCp+69IhPfsZ/Ztn/U/degSum/rFb81/vFQlN039Yrfmv8AeKhIBWPB20cXaqLtlRs8xMH0FVy/QUDU4UOD6RF0vAIJAzIDgXXd92Ql3Z61SXODXXnQQ5rfvA57MQXdK29tt5NMFoEOaHSJziTiCDiCuWjrO13KuiByhJfhz4wVBE0NpWoIbaOWxpgyWis0EQXAzygNh6dS0tltlDji5tVtzWJc0tDhg0tc0SBAAIyiFkrZYiakYze3DCcJwxiM1Ps+hyCOREf5SSTrIAxMjcpghcL+D1apWdWoMNam5ocXU+UJm7iBtgdKzTtE1xnRrDnY/qTTslkdSptu3WgkuBEAknAyG45g4Egbl1pWaoILi7HMYGDqjDqTQo3WCqBJp1ANpa6OmFGTkLyxwkuzAcW8m6NoGtQOENtkilDKrm99eYyo11MgFjyLvJJkzzDIyroVSE2GcF7PUDS6nReCL1+mHMF3aQ0iDnhuVW7g1Y3kgNNMTgRUM7u/nMbk0LtCYlbgHZyAW1qzZ/EGH/tlQndj/ZaB5acekPKbBiELVO4DVp5NSkc87wOGf3TsVVX0BVaSDdMGJBw6SAFRVIViNC1iQA1pnI36cdN5Wx4EV4B4yhJiWhz3OBImDdYQI1oMwhbB/Y7tQAPGWYzkBVx25EArlT7HludN1lN0Z/S0x7zggyiFc2jgvamd9Sj+phHSHKO7QdcZs/8A0zrQVyFPboaue9pudr5MOw8i8u0TXGJo1P8ASepBCQu1qsr6Zu1GPY6JhzS0xtg8y4oBCEIBCEIBPfsZ/Ztn/U/dekQnv2M/s2z/AKn7r0CV039Yrfmv94qEpum/rFb81/vFQkAhCEDN4N2b+IsdLEAtlp33THshWdi0XxXJcScYunMA4/IVN2MLUeKqtE8l4MYRDh/4rXaTYXhxJg3OkjIDesX+CvJAdrJGAAGBJGEnOFZU9FtqXQ6Gg4vicP7GJ1rJaOtwmTfEEAYG6fnDDctRYtKgRefEiYLdmPtaoqRpasw1gxoa1rQLoAgY3iPLmfKiraGMZJcLzjdwkwTmcNQkY9UqkbUeQ5xILhjl3oDYwE/3VpYrC8E1Xh0S0NacG3cgABlEnHXJmU8RT6U0UWgEFkxg6QA/aDJMzs3KmsOjnNcKhquc+ZaWukjDXk2NWxWtut77xpNFEFpMEiS3ZynZYbtSg1ak/wCJGwyQGHeGHBWUXFt021tO5TDHPdynhrpwEXhgImMYA36ljbVanh3f8iTEiD0Z/JzVibQy8CW3iMAWkxEHDDA57s11q2oPFziwRgcGicOfn1KwcDpSoRGwXiS2807d/wDdcm6YfABazLEC+BO6cuhWNlbTAiCznn2ldKlnpuxcWRtacfJCdD9sumi4gQcxiHAwOYtnoXCvXFTJriTEghkEQBJO3MlSToqkGh8uOzyfPtVTpa2Notu3C3LHW6ReGKCYKraZIDgSJAIbmRkdmW9c6Vtuk99AzMOjI5nEHGOlZulpJ14FpccRAN2d8QPQray1nckODiXRFziuWNQcDsOZHTnDBcVdJseAJLnETDOeARrxJGalWO1Mp4GpjOV6YjZ07OZUtstnFsMETEEtugNGMQDGwj5xiWCi17SajsCRnBJOMa5AE5INRpPTdGCCZwkQDJO3AcyiWSqKgF0u143T5SCB6FmqmjKRM3id8jPZlMr8oaJY498QNZlv9gg0ta1cUZBaNsXp3Tl6FXv0mXmGgQCbxIJMzqLtcb41LnU0W0gAXssR6JBu6+tdBYWUgGsJ/wAx1ndOxIIXCtjq1mZaHMIqU3ii5zQ66aZBdTJBmDIcJn+wGOTGtFhJsdraTgWte39Ml2GraClytAQhCAQhCAT37Gf2bZ/1P3XpEJ79jP7Ns/6n7r0CV039Yrfmv94qEpum/rFb81/vFQkAhCEG27FVoi0vZAIcwGDlLXACRr74poW6iA2SQYM9eGrVnsSW4E17tto4wHksP9QLR6SE8q1kJYJMuIxugQdZwnXAwXPnqwuadnJqfecC9rRMd8TAyOsnYr61UjRpMnBwqEE87SRgNQwHOV3tTWUarnF5YxoDpOMObJJxwGqADrWL0rp3jrS5hvvip9E1t26A0AEk68i7cs5arVWepJkAmcDmBv8AYtK196nd1lsHHAHnSxtHCUMexrSABdD4n+qJx3790q1tfC8UmFrDfgOc0t3gxysCBLRMbVrER+E9oioWti9dvZ4gnIRniDOrBZKvULqnKJjWZyKKNoIfxz5qAPuuvEkmQQA4nE4DPcFNsFRrpipdGMNdh0GTt1wtzpHN9ZrBAcQNxGPWvVDSA1EztH/aVYU7K0TJoAzqknIbBtnoUi0vpMBouONdtMh4aLrWl+E4zm0TAyTRWHSzpAABPlJPklee31QEGWwIN2GAEbJifKvL9HvaYg4OOIII15AHPdn0q/sejhQpXq+InYSZOUbMVLYYs9Gw4lxbxlJ8PbjkS3HNsDPbqUfhHZqYZxZp1XBwv03te0w6IMgvwGMXYhUdn0lyg2mXNaS7ASOYCDAxmVYizuIBqPcdcEl2X82GZUwV1j0bTGIEuAHJODpkwSYgc5Ma0VwackNe57xynbBsZIyGGJGOuMlMtNvpMBYQAMA4gCTqk3cxMdO5Rm0nFpF2q6HOAgjHXtxbGR3Kisi9g41BLgYjGRIG+MThzLoNGCeXeHMGwcNmJlTxSaxoe3jQDIIcYaDt/ETGxflWuKbQXOF933YJgaszs27edBWizhzuS4gZd604ZbNynU2BsMEuqSBEADESAcM9+rLauVCo5zTm2QS2CRA24HOFYaHsjmh1RzgGxi84xtgZyfmVRGtI4qMCaky7EwPTjq6FzsFqioC7DXjq55Uu2mcRBnK9M853qbwc0c2pVaDG8QMRjkSoJOhbS6pWkNaaZaWvAMhwOBOfN0JZWqgWPcw5tcWnnBg+xNSvpHiXCmGMZAmRIdmYmRtkRsPMsJw2oXbW86nw8eXAz/UCkuihQhC0BCEIBPfsZ/Ztn/U/dekQnv2M/s2z/qfuvQJXTf1it+a/3ioSm6b+sVvzX+8VCQCEIQdrHaDTqMqNzY4OHO0yPYvo2wUHFhc7vXAc85+XYvmxP/gdpA1rDZ3FxMMDTvc3kH3VBnuyhYzxDQBHF1L05kg4YJfW+l/DMuEDjn/4hB71uYYDtM4xuTk4StPEvqEAuDJaDlLcp2ZZ70iLRXc57nzekyZxnyFIOQdr1j5xXb+IhuBx/wDXUoyA06seZUehUIMgrobRhECR5J51yagiT84oJBt7pJAY0mSSG4488qfYtJGpyazi4yLhcThqInVI8kjeVTL8Qa6nbwIm8WtGLr0OiTiTrO6OtQrdpOvaibt4U2SblMHATntOr0qms9BxEjBsxMxJOobfJKsKOkeJEsIdUIgkDkNxkXRhJ3xzbVMFtouz3GtdUAvgy1mMtByLxtmTiv3TOmgBxdMnvZcTgZJGA3gFv+lZ46RqSSHHGRIgZ56sFEvpgsq1tDnFzsnAThiCIyjPvZjXgvQtnK75zcTEEFoGBbHWqsOwjUvdLE4Z7NW/yQqNOy1TezBa4nlRjGc5gwTEb1AY8udLzvnPeuzbTdA7wkEl8986dRERqk7zrgKMx04iPIMCkF1ZqswLzcMBhns9qmWi0Gs3W1rdWo4wSdkD0BU1m5UDXGfXzbVYsqZxPKZDY3fewymB0HYpgl6Noio4lwkQQ3ExJxMxjgCtHYNGBhe4gNcwtIzwa0RGJnLGZ9KzFO0OpNa5pm6YcDrc0yebMZ7RmthY9LCL2tl5uOWLZaSNmAw1hY5LGS09pCjUcDdL5BDrxIOBwu7o29CqeHRa/iqrBqLHHCMAC2AMvvFSuFtgaGirSIEuh1PW058kZxs/uqpjzVsdZpBmm5lVvNNxwA2C+CrxKzqEIW0CEIQCe/Yz+zbP+p+69IhPfsZ/Ztn/AFP3XoErpv6xW/Nf7xUJTdN/WK35r/eKhIBCEIBODsQ20OsrqZImnUMDY1wBB6Q7oSfW77D1V38a5gMB1J0jVILYMbQCekoG3pCm11O64TeJadoa7CfbmvnCrRLTBiRgecbjivpipQDr7WkANh7nHHKZJ2nHAYZRzoDhpZbtutLWGRxrnga4fyxA5nZKQUgO0LuLNgHAjPDHXv1tPPmuNNw1z8/O5OHgJwTdTpO+kaZfPenYMM1Qo3wZD8Hbdv8AMP8AcPTmuD2kYHNfRrtAn8begqHV0C4/eZPMVNHz7O3pXWy2RzzDRPNHtKd9fQJH4Cdkf8LpT4Nn/wCsTngcct3zCaE3pOsGtDAAHNbdN2buPfQCcCcJ27slXss7inrU4K7W0T5P/Ffn/SbfwUuj/hNgRr7KQvHEHYU7a/Bdn4KfQFCqcF2/gZ0K7AnajCMwRzqVZeQxziBMQ3nMDy4SY5k0jwQZ4Kj0DqXK18FGwPoqWG4dSaFYKhwGOGXlUuzWaq7vZz1DXzjI4piDgm0RFOllsHthSqGg+Lbda1gnvvLhs2JowDrzeQcTP0jmkxGMCMi3DGM+hWNG2X38Ye9EmBqEANEbTJ6StgzgwIILKZa4yRqJ6PSujeDgBgNY2cTGHsG8qaMK61XmYOeCCDiBF4zInGcANmI6dNwatTqwuFje8u3gYvXS0DAjOHHGdS8aSsDKbKrbrBULeTkJLSHGJw70HpXXRdJgpPc5j6TuKbVAY6WRLpLBEwSBhqOGMKX4eslwotcPuD7hLc8cN+zZzqx4G07loptqNgV5p3S3kumHc0zGH/pUulKE13vYA5l4kFxaL3OCQrWxXmWhlWtUulhY9rA4SSHXogQGiWg6zlnmngr+yBYBRtjg1jWNcxjmtaAGjC6YA2uaT5Vm1puyPVvaRrkZci7/AC8W276PasyrAIQhUCe/Yz+zbP8AqfuvSIT37Gf2bZ/1P3XoErpv6xW/Nf7xUJTdN/WK35r/AHioSAQhCAWm7HNtNK30Y+/NM/1Ax6YWZU3Qtp4q0UamHIqsfjlyXA49CD6SDQWhk8ktL6x6breefSQk32TGsNpbUc25xrMC2ZaWEtAIODhdDd+vYC3tK1gxrbuJe4PdzDED52JZdlKwXaFJ+YZWfT57wBBHmj0qDAUqV57Wv+84AOGM4x5favorg62KUbz8+hfOmi3/AEtMbajfaF9CaFrfRDnKtFpaK0DExzqnpaSvVHNF0gTiNxjOV20ufona5j2hZyxgsa/OZcTuBeetZFhW0sHVCxjmXhmJE+3BWdjt7g4NqtEOyI9G4hY1mh2S6oxzm1HSSb0QSdh5LhO1XPB+tVY27aLk/dLQcOkezeg0b7VywGwRr2hToWX0a88Zn+H2lae8gh2sgKnNvF6NU5r94VWq6zPE5fPzks7o3AFpIvSTEoNPUfAlQaVsFSWxBGW9V2mql+kD/leDzgKp4NWp1Sjek36brpnWIEE+worT1rUGXcJnAc5K5PtN0xElZ51e9gNQEicQ7GRzjLyLpZdHcZXa6+WxDevXvRGno24RiCFMiR7Pn51KuqsLBddym6j/AHGz/lSbG43MdvoQZHhaAQSRADhO9uR9H9l14HcIrNebQtDGh4bxbHxLbocXXTzEuOO0b458L6mDgdbo8ufpS80iy6RBN4GQZgjX/u9CubBc8N9G8RVIZiwyRExHlVHXr8cJcDeDRDsILWwOVvAETuE7VotLViKt1zeMpVMSYF6mTE3XboymM1W1tHOs9S68XmOgggjEHIjf/lOeWxSCHwlEvpVPCUKR8rW8UfTTnyqoW04ZWL/4dmqiDdqVKRO4hrmDHZD+lYtaAhCEAnv2M/s2z/qfuvSIT37Gf2bZ/wBT916BK6b+sVvzX+8VCU3Tf1it+a/3ioSAQhCAQhCD6E0XV/iLHRq5zSafKBBHTgs7w/YatkqyJIZTqtnUWlocR5C9e+xhbOMsFwn/AA3ub5MHD3lc6S0bxoDI/wARlWlhtLXH/eOhKnpG6JH09L+dvtBTz0JV+jbv60ktC0iLRTBEQ72Sf7JuaLtzGsaC5oMdCKvtIVfoz5FQ2CuWS5zHFpvDd3207YU+0WtpEXhBzK90qlK5cvNLd53ysips+i2NLqjA6HxPKJb0GbpXvQ1SpUe5pbDG5dOeO1Tm2OjOFURskK0sYpMwD245y4YoKywSHEjVGfl1q7bbHR3q4ix0vx+lqk0LIxuIfjB1hBltNX61Zt1hIbjrgHVOHzK42nRoFRtQtc0+grXU6TKcw4EnaQotqYx4gkeSME0ZTSEg3IMFryDBiREY5YgrpYbCaTnvAwceUDzQfIVf1LG1zWtvnkzGWtdrVVYeSdesakGF0fZHNqVQ4A43r0GXAzF4nDCPSdyudGNuunMCCFe2KxtAdDrwdnuz61HGiQ2RfMHdl6UEDS+keMc2kxpvOETsEj58itaVMtbBz1rpZbC1mOZXqoEGJ4Yjkk6w5pHk/wCFirXY+WScso9Ec2pavsgViLvKui/BP9Lo8sxCxLy66AdcxvjAj52nctC3p6ZqNYGgYtHfBoJPKgDlAjLGYnLFWV5looXapqGow3g/cTESRjByGG5Y7GJgYQM43gxr8mxazseWQ1H1XxHEtDhDnRJnMAw4YERvUsGo4U6ILtCudN/i3MqNOsG9cfPkJPlScX0dVsbH2StQa6eMDw6cwC0hp34kRrxXzkQpxo/EIQtAT37Gf2bZ/wBT916RCe/Yz+zbP+p+69AldN/WK35r/eKhKbpv6xW/Nf7xUJAIQhAIQhAxuxNpG4y1Uy7Uyo1vlLXkdLfQmBStQdTGZc2o0iNjhdjAbvQlJ2M6923NaZiox7PRe/2J36H0QOXdE3mgtxwlrg4GdSl+HpHcJbNUs2kK0jFjnXJyjIZYZLtozSVV7mBppukm8LpkARj32IkwmZw84LMtLnuL2sqPaIdxcZHNzgP6cd+cLHaH4Pmzgm/SfyuW5jgcsmgbJx1GQk5dGIukdLVg4NYGEjOQYG3CRAzQNPVQBLWZYwHZ9Kg6Rsrr8gjla77fRjl86lzGjqhAbgWxmHNw8s/MKos38JajY5NPHc6TsjlYKXZuEzrt5wbzQfRiqlmhnudMNuAQMd2fTmdQRabG7mEYYjH0+zYoNFZeEb3NLi1gjny6UDhc78DYnaVQU7O+LoBxG6eeZXujomrdyvY6jj6fIqNA7hG4gktaI581HPCHDvSTqVPaKLhDfmf+FFNndOXz5FBc1uE7iDyIkZ3sRviM9y5v046jdZF8QCSTrOJAMYbMdmSqqVFxLZGEjo1yvdWxVnOL7h5RmcNZ2Iq3q8JyIikDImL+OOUcnHV0rxaeFha4g0pDR+OMYn8OU5Kr/h3CpN0gAyCB+HEewLk2zuccjicRH3Ri72e1BZ2jhcWwBSMRJ5eRIn8PMF6pcL8L1x2JugXtUYnLIQs9Xsbi4uDXAk7DH/C5W+xuAgNcMOTIIvXsz0ABBC0npJ1ao9xJAc4mCSYBxA9i52fHn1b9nQuP8K8HFjuaDK0XBqyML2iqw8oFuN4BpiWvBBEkRBbkZVESrQhoJAxw6Tq5iCVstB2YWamaV29UfD6l0wBA5LSYxgEnPN52IbYGmrLqbbtJrCHC8Lz5IEiYGIJuxktJoTRrar7okHviZAJ255mTt1rFo4U9OuYWuFGIF2890TjysAIJ5WGPkSp4X2PirbaGDIVCRzO5Q9Dk/eEvB2pUo0G99TaXOpOPf05jOIkOGqMxqSm7Luj+LtNKpEcZSAP8zDB9BCcVYNCELaBPfsZ/Ztn/AFP3XpEJ79jP7Ns/6n7r0CV039Yrfmv94qEpum/rFb81/vFQkAhCEAhCEFhwet/EWqhWmBTqMcf5QRe9Er60sNoZdhpaWFt4FuJM5GcohfHakWW21KZJp1H0yRBLHOaSNhIOSlmj6D4baXY8BjG03gwXF382TXN18kHo3rKUKLXNNMMDJvENbOoF0mDhMelKvttX8NW/1v61+t0vaBiK9Yav8R+XSkg3D6FFroqhrScv8T/0FZU7FRDYaWxtdfyz3jelm3SlYY8bUn+Z3WvR0tXMfTVcMuW7rQNGvZ6bmkNLY73N8bDq9i919Asp41HQ7WGSY15n+2SVvbq0eGqf6iujuEFqOdeqZzlxPtTAyRQo4YnHKZJXq2VWxdmMZwnomEtRwhtPhn9K/f8AqO0+Gd6OpMG6LGZk5rx/DMxwPV6FhG6ctAJPHVMf8xjoyC/Dpy0eHq/6ndaYGBTsTAMGuMZjGTOGrIDpXay6Ha6fonA3Zab2R2GcsDr2Jbdt7R4et5x/WptHhZbGxdrvwETDSYOckiT5UwbV+hYJAmcN2Gez5heO19wCbxLhHMSZM79Sxh4VWuZ4505ZN6lydwhtJcXGq4k5mG8+xMGvtdFlMgEEiJwwxjWTjI2ZYKo0hVloJDsZg4Z68Tsw6FS1NO13d9Unna0+0Lw7S9YxL8suS2OiEFhYaIc4iHnAziJOBj7uGMdK0WhrGTTc6HCMcYvQNmAz/ssfZ9N12TdeBJBPJYcRiM2qXU4W2t2dUY5/R0hv1MVDJfaZLWF04AARiOeBOe1X9hinAA5WE5TIaRGO5xw3pHdv7TeLuOqSc8cOjJe6vCW1umbRWM58sz0rH5V9DWfTdQMDM2DkkHHLIA5iFjezLYuMsVOvAvU6ok64eDMeUNwSk7dWjP8AiK/nH9a42q31akcZUqPjK+5zo6Sn5u/RGQhC2gT37Gf2bZ/1P3XpEJ79jP7Ns/6n7r0CV039Yrfmv94qEmvb+xTfq1H/AMXF57nRxOUknwij9yPxv1PxUCwQmf3I/G/U/FR3I/G/U/FQLBCZ/cj8b9T8VHcj8b9T8VAsEJn9yPxv1PxUdyPxv1PxUCwQmf3I/G/U/FR3I/G/U/FQLBCZ/cj8b9T8VHcj8b9T8VAsEJn9yPxv1PxUdyPxv1PxUCwQmf3I/G/U/FR3I/G/U/FQLBCZ/cj8b9T8VHcj8b9T8VAsEJn9yPxv1PxUdyPxv1PxUCwQmf3I/G/U/FR3I/G/U/FQLBCZ/cj8b9T8VHcj8b9T8VAsEJn9yPxv1PxUdyPxv1PxUCwQmf3I/G/U/FR3I/G/U/FQLBCZ/cj8b9T8VHcj8b9T8VAsEJn9yPxv1PxUdyPxv1PxUCwT37Gf2bZ/1P3XrL9yPxv1PxUyeCHBj+HslKjxt+7f5VyJl7nZXjt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6" descr="data:image/jpeg;base64,/9j/4AAQSkZJRgABAQAAAQABAAD/2wCEAAkGBxQTEhUUExQTFBUXFxoXFRgXGRccFhgYHB0cGhgbGRgYHCggHCAlHxgdIjEhJSksLi4wFx8zODMsNygtLi4BCgoKDg0OGBAQFywcHBwsLCwsLCwsLCwsLCwsLCwsLCwsLCwsLCwsLCwsLCwsLCwsLCwsLCwsLCwsLCwsLCwsLP/AABEIAL0BCwMBIgACEQEDEQH/xAAcAAACAwEBAQEAAAAAAAAAAAAABwQFBgMCCAH/xABMEAABAwEEBAYOCAQFBAMAAAABAAIRAwQSITEFQVFhBhMicZHRBxUXMlNkgZOho7Gy4/AjNDVCUnODsxRygsEzYpLC4RbS4vEkY6L/xAAXAQEBAQEAAAAAAAAAAAAAAAAAAQID/8QAHBEBAQEAAwEBAQAAAAAAAAAAAAERAiFBMRJR/9oADAMBAAIRAxEAPwBTaY0rXForAVqwAqvAF934jvUPtvX8PW84/rRpv6xW/Nf7xUJBN7b1/D1vOP60dt6/h63nH9ahIQTe29fw9bzj+tHbev4et5x/WoSEE3tvX8PW84/rR23r+Hrecf1qEhBN7b1/D1vOP60dt6/h63nH9ahIQTe29fw9bzj+tHbev4et5x/WoSEE3tvX8PW84/rR23r+Hrecf1qEhBN7b1/D1vOP60dt6/h63nH9ahIQTe29fw9bzj+tHbev4et5x/WoSEE3tvX8PW84/rR23r+Hrecf1qEhBN7b1/D1vOP60dt6/h63nH9ahIQTe29fw9bzj+tHbev4et5x/WoSEE3tvX8PW84/rR23r+Hrecf1qEhBN7b1/D1vOP60dt6/h63nH9ahIQTe29fw9bzj+tHbev4et5x/WoSEE3tvX8PW84/rR23r+Hrecf1qEhBN7b1/D1vOP607uxxaHu0dQc57nE8ZJLiT/iP1lIRPfsZ/Ztn/AFP3XoErpv6xW/Nf7xUJTdN/WK35r/eKhIBXPBCP4umCAZD4kAibjowOCpld8CmzbaH8x904eXLyqX4NhW0XMhouYkm7heB1EAZbpK51NFMMF9MEwQSWgndiRsPoWm0pWZTZeIDTMNlwE7pOtQqdfjBIF6ImIdz5Ll210zNv0XTLGtFNjYOYY29lBBMScpkrrpng82pY3V2UmscPpG3REgEsqNgDUWXhz4QCtBatGicHBwmCR/calM0fUJcaB5LWguY6RycWyCNc57M9q1LUJRCm6ZsvFV6jIiHmI/CcW+ghQl0QIQhAIQhAIQhAIQhAIQhAIQhAIQhAIQhAIQhAIQhAIQhAJ79jP7Ns/wCp+69IhPfsZ/Ztn/U/degSum/rFb81/vFQlN039Yrfmv8AeKhIBWPB20cXaqLtlRs8xMH0FVy/QUDU4UOD6RF0vAIJAzIDgXXd92Ql3Z61SXODXXnQQ5rfvA57MQXdK29tt5NMFoEOaHSJziTiCDiCuWjrO13KuiByhJfhz4wVBE0NpWoIbaOWxpgyWis0EQXAzygNh6dS0tltlDji5tVtzWJc0tDhg0tc0SBAAIyiFkrZYiakYze3DCcJwxiM1Ps+hyCOREf5SSTrIAxMjcpghcL+D1apWdWoMNam5ocXU+UJm7iBtgdKzTtE1xnRrDnY/qTTslkdSptu3WgkuBEAknAyG45g4Egbl1pWaoILi7HMYGDqjDqTQo3WCqBJp1ANpa6OmFGTkLyxwkuzAcW8m6NoGtQOENtkilDKrm99eYyo11MgFjyLvJJkzzDIyroVSE2GcF7PUDS6nReCL1+mHMF3aQ0iDnhuVW7g1Y3kgNNMTgRUM7u/nMbk0LtCYlbgHZyAW1qzZ/EGH/tlQndj/ZaB5acekPKbBiELVO4DVp5NSkc87wOGf3TsVVX0BVaSDdMGJBw6SAFRVIViNC1iQA1pnI36cdN5Wx4EV4B4yhJiWhz3OBImDdYQI1oMwhbB/Y7tQAPGWYzkBVx25EArlT7HludN1lN0Z/S0x7zggyiFc2jgvamd9Sj+phHSHKO7QdcZs/8A0zrQVyFPboaue9pudr5MOw8i8u0TXGJo1P8ASepBCQu1qsr6Zu1GPY6JhzS0xtg8y4oBCEIBCEIBPfsZ/Ztn/U/dekQnv2M/s2z/AKn7r0CV039Yrfmv94qEpum/rFb81/vFQkAhCEDN4N2b+IsdLEAtlp33THshWdi0XxXJcScYunMA4/IVN2MLUeKqtE8l4MYRDh/4rXaTYXhxJg3OkjIDesX+CvJAdrJGAAGBJGEnOFZU9FtqXQ6Gg4vicP7GJ1rJaOtwmTfEEAYG6fnDDctRYtKgRefEiYLdmPtaoqRpasw1gxoa1rQLoAgY3iPLmfKiraGMZJcLzjdwkwTmcNQkY9UqkbUeQ5xILhjl3oDYwE/3VpYrC8E1Xh0S0NacG3cgABlEnHXJmU8RT6U0UWgEFkxg6QA/aDJMzs3KmsOjnNcKhquc+ZaWukjDXk2NWxWtut77xpNFEFpMEiS3ZynZYbtSg1ak/wCJGwyQGHeGHBWUXFt021tO5TDHPdynhrpwEXhgImMYA36ljbVanh3f8iTEiD0Z/JzVibQy8CW3iMAWkxEHDDA57s11q2oPFziwRgcGicOfn1KwcDpSoRGwXiS2807d/wDdcm6YfABazLEC+BO6cuhWNlbTAiCznn2ldKlnpuxcWRtacfJCdD9sumi4gQcxiHAwOYtnoXCvXFTJriTEghkEQBJO3MlSToqkGh8uOzyfPtVTpa2Notu3C3LHW6ReGKCYKraZIDgSJAIbmRkdmW9c6Vtuk99AzMOjI5nEHGOlZulpJ14FpccRAN2d8QPQray1nckODiXRFziuWNQcDsOZHTnDBcVdJseAJLnETDOeARrxJGalWO1Mp4GpjOV6YjZ07OZUtstnFsMETEEtugNGMQDGwj5xiWCi17SajsCRnBJOMa5AE5INRpPTdGCCZwkQDJO3AcyiWSqKgF0u143T5SCB6FmqmjKRM3id8jPZlMr8oaJY498QNZlv9gg0ta1cUZBaNsXp3Tl6FXv0mXmGgQCbxIJMzqLtcb41LnU0W0gAXssR6JBu6+tdBYWUgGsJ/wAx1ndOxIIXCtjq1mZaHMIqU3ii5zQ66aZBdTJBmDIcJn+wGOTGtFhJsdraTgWte39Ml2GraClytAQhCAQhCAT37Gf2bZ/1P3XpEJ79jP7Ns/6n7r0CV039Yrfmv94qEpum/rFb81/vFQkAhCEG27FVoi0vZAIcwGDlLXACRr74poW6iA2SQYM9eGrVnsSW4E17tto4wHksP9QLR6SE8q1kJYJMuIxugQdZwnXAwXPnqwuadnJqfecC9rRMd8TAyOsnYr61UjRpMnBwqEE87SRgNQwHOV3tTWUarnF5YxoDpOMObJJxwGqADrWL0rp3jrS5hvvip9E1t26A0AEk68i7cs5arVWepJkAmcDmBv8AYtK196nd1lsHHAHnSxtHCUMexrSABdD4n+qJx3790q1tfC8UmFrDfgOc0t3gxysCBLRMbVrER+E9oioWti9dvZ4gnIRniDOrBZKvULqnKJjWZyKKNoIfxz5qAPuuvEkmQQA4nE4DPcFNsFRrpipdGMNdh0GTt1wtzpHN9ZrBAcQNxGPWvVDSA1EztH/aVYU7K0TJoAzqknIbBtnoUi0vpMBouONdtMh4aLrWl+E4zm0TAyTRWHSzpAABPlJPklee31QEGWwIN2GAEbJifKvL9HvaYg4OOIII15AHPdn0q/sejhQpXq+InYSZOUbMVLYYs9Gw4lxbxlJ8PbjkS3HNsDPbqUfhHZqYZxZp1XBwv03te0w6IMgvwGMXYhUdn0lyg2mXNaS7ASOYCDAxmVYizuIBqPcdcEl2X82GZUwV1j0bTGIEuAHJODpkwSYgc5Ma0VwackNe57xynbBsZIyGGJGOuMlMtNvpMBYQAMA4gCTqk3cxMdO5Rm0nFpF2q6HOAgjHXtxbGR3Kisi9g41BLgYjGRIG+MThzLoNGCeXeHMGwcNmJlTxSaxoe3jQDIIcYaDt/ETGxflWuKbQXOF933YJgaszs27edBWizhzuS4gZd604ZbNynU2BsMEuqSBEADESAcM9+rLauVCo5zTm2QS2CRA24HOFYaHsjmh1RzgGxi84xtgZyfmVRGtI4qMCaky7EwPTjq6FzsFqioC7DXjq55Uu2mcRBnK9M853qbwc0c2pVaDG8QMRjkSoJOhbS6pWkNaaZaWvAMhwOBOfN0JZWqgWPcw5tcWnnBg+xNSvpHiXCmGMZAmRIdmYmRtkRsPMsJw2oXbW86nw8eXAz/UCkuihQhC0BCEIBPfsZ/Ztn/U/dekQnv2M/s2z/qfuvQJXTf1it+a/3ioSm6b+sVvzX+8VCQCEIQdrHaDTqMqNzY4OHO0yPYvo2wUHFhc7vXAc85+XYvmxP/gdpA1rDZ3FxMMDTvc3kH3VBnuyhYzxDQBHF1L05kg4YJfW+l/DMuEDjn/4hB71uYYDtM4xuTk4StPEvqEAuDJaDlLcp2ZZ70iLRXc57nzekyZxnyFIOQdr1j5xXb+IhuBx/wDXUoyA06seZUehUIMgrobRhECR5J51yagiT84oJBt7pJAY0mSSG4488qfYtJGpyazi4yLhcThqInVI8kjeVTL8Qa6nbwIm8WtGLr0OiTiTrO6OtQrdpOvaibt4U2SblMHATntOr0qms9BxEjBsxMxJOobfJKsKOkeJEsIdUIgkDkNxkXRhJ3xzbVMFtouz3GtdUAvgy1mMtByLxtmTiv3TOmgBxdMnvZcTgZJGA3gFv+lZ46RqSSHHGRIgZ56sFEvpgsq1tDnFzsnAThiCIyjPvZjXgvQtnK75zcTEEFoGBbHWqsOwjUvdLE4Z7NW/yQqNOy1TezBa4nlRjGc5gwTEb1AY8udLzvnPeuzbTdA7wkEl8986dRERqk7zrgKMx04iPIMCkF1ZqswLzcMBhns9qmWi0Gs3W1rdWo4wSdkD0BU1m5UDXGfXzbVYsqZxPKZDY3fewymB0HYpgl6Noio4lwkQQ3ExJxMxjgCtHYNGBhe4gNcwtIzwa0RGJnLGZ9KzFO0OpNa5pm6YcDrc0yebMZ7RmthY9LCL2tl5uOWLZaSNmAw1hY5LGS09pCjUcDdL5BDrxIOBwu7o29CqeHRa/iqrBqLHHCMAC2AMvvFSuFtgaGirSIEuh1PW058kZxs/uqpjzVsdZpBmm5lVvNNxwA2C+CrxKzqEIW0CEIQCe/Yz+zbP+p+69IhPfsZ/Ztn/AFP3XoErpv6xW/Nf7xUJTdN/WK35r/eKhIBCEIBODsQ20OsrqZImnUMDY1wBB6Q7oSfW77D1V38a5gMB1J0jVILYMbQCekoG3pCm11O64TeJadoa7CfbmvnCrRLTBiRgecbjivpipQDr7WkANh7nHHKZJ2nHAYZRzoDhpZbtutLWGRxrnga4fyxA5nZKQUgO0LuLNgHAjPDHXv1tPPmuNNw1z8/O5OHgJwTdTpO+kaZfPenYMM1Qo3wZD8Hbdv8AMP8AcPTmuD2kYHNfRrtAn8begqHV0C4/eZPMVNHz7O3pXWy2RzzDRPNHtKd9fQJH4Cdkf8LpT4Nn/wCsTngcct3zCaE3pOsGtDAAHNbdN2buPfQCcCcJ27slXss7inrU4K7W0T5P/Ffn/SbfwUuj/hNgRr7KQvHEHYU7a/Bdn4KfQFCqcF2/gZ0K7AnajCMwRzqVZeQxziBMQ3nMDy4SY5k0jwQZ4Kj0DqXK18FGwPoqWG4dSaFYKhwGOGXlUuzWaq7vZz1DXzjI4piDgm0RFOllsHthSqGg+Lbda1gnvvLhs2JowDrzeQcTP0jmkxGMCMi3DGM+hWNG2X38Ye9EmBqEANEbTJ6StgzgwIILKZa4yRqJ6PSujeDgBgNY2cTGHsG8qaMK61XmYOeCCDiBF4zInGcANmI6dNwatTqwuFje8u3gYvXS0DAjOHHGdS8aSsDKbKrbrBULeTkJLSHGJw70HpXXRdJgpPc5j6TuKbVAY6WRLpLBEwSBhqOGMKX4eslwotcPuD7hLc8cN+zZzqx4G07loptqNgV5p3S3kumHc0zGH/pUulKE13vYA5l4kFxaL3OCQrWxXmWhlWtUulhY9rA4SSHXogQGiWg6zlnmngr+yBYBRtjg1jWNcxjmtaAGjC6YA2uaT5Vm1puyPVvaRrkZci7/AC8W276PasyrAIQhUCe/Yz+zbP8AqfuvSIT37Gf2bZ/1P3XoErpv6xW/Nf7xUJTdN/WK35r/AHioSAQhCAWm7HNtNK30Y+/NM/1Ax6YWZU3Qtp4q0UamHIqsfjlyXA49CD6SDQWhk8ktL6x6breefSQk32TGsNpbUc25xrMC2ZaWEtAIODhdDd+vYC3tK1gxrbuJe4PdzDED52JZdlKwXaFJ+YZWfT57wBBHmj0qDAUqV57Wv+84AOGM4x5favorg62KUbz8+hfOmi3/AEtMbajfaF9CaFrfRDnKtFpaK0DExzqnpaSvVHNF0gTiNxjOV20ufona5j2hZyxgsa/OZcTuBeetZFhW0sHVCxjmXhmJE+3BWdjt7g4NqtEOyI9G4hY1mh2S6oxzm1HSSb0QSdh5LhO1XPB+tVY27aLk/dLQcOkezeg0b7VywGwRr2hToWX0a88Zn+H2lae8gh2sgKnNvF6NU5r94VWq6zPE5fPzks7o3AFpIvSTEoNPUfAlQaVsFSWxBGW9V2mql+kD/leDzgKp4NWp1Sjek36brpnWIEE+worT1rUGXcJnAc5K5PtN0xElZ51e9gNQEicQ7GRzjLyLpZdHcZXa6+WxDevXvRGno24RiCFMiR7Pn51KuqsLBddym6j/AHGz/lSbG43MdvoQZHhaAQSRADhO9uR9H9l14HcIrNebQtDGh4bxbHxLbocXXTzEuOO0b458L6mDgdbo8ufpS80iy6RBN4GQZgjX/u9CubBc8N9G8RVIZiwyRExHlVHXr8cJcDeDRDsILWwOVvAETuE7VotLViKt1zeMpVMSYF6mTE3XboymM1W1tHOs9S68XmOgggjEHIjf/lOeWxSCHwlEvpVPCUKR8rW8UfTTnyqoW04ZWL/4dmqiDdqVKRO4hrmDHZD+lYtaAhCEAnv2M/s2z/qfuvSIT37Gf2bZ/wBT916BK6b+sVvzX+8VCU3Tf1it+a/3ioSAQhCAQhCD6E0XV/iLHRq5zSafKBBHTgs7w/YatkqyJIZTqtnUWlocR5C9e+xhbOMsFwn/AA3ub5MHD3lc6S0bxoDI/wARlWlhtLXH/eOhKnpG6JH09L+dvtBTz0JV+jbv60ktC0iLRTBEQ72Sf7JuaLtzGsaC5oMdCKvtIVfoz5FQ2CuWS5zHFpvDd3207YU+0WtpEXhBzK90qlK5cvNLd53ysips+i2NLqjA6HxPKJb0GbpXvQ1SpUe5pbDG5dOeO1Tm2OjOFURskK0sYpMwD245y4YoKywSHEjVGfl1q7bbHR3q4ix0vx+lqk0LIxuIfjB1hBltNX61Zt1hIbjrgHVOHzK42nRoFRtQtc0+grXU6TKcw4EnaQotqYx4gkeSME0ZTSEg3IMFryDBiREY5YgrpYbCaTnvAwceUDzQfIVf1LG1zWtvnkzGWtdrVVYeSdesakGF0fZHNqVQ4A43r0GXAzF4nDCPSdyudGNuunMCCFe2KxtAdDrwdnuz61HGiQ2RfMHdl6UEDS+keMc2kxpvOETsEj58itaVMtbBz1rpZbC1mOZXqoEGJ4Yjkk6w5pHk/wCFirXY+WScso9Ec2pavsgViLvKui/BP9Lo8sxCxLy66AdcxvjAj52nctC3p6ZqNYGgYtHfBoJPKgDlAjLGYnLFWV5looXapqGow3g/cTESRjByGG5Y7GJgYQM43gxr8mxazseWQ1H1XxHEtDhDnRJnMAw4YERvUsGo4U6ILtCudN/i3MqNOsG9cfPkJPlScX0dVsbH2StQa6eMDw6cwC0hp34kRrxXzkQpxo/EIQtAT37Gf2bZ/wBT916RCe/Yz+zbP+p+69AldN/WK35r/eKhKbpv6xW/Nf7xUJAIQhAIQhAxuxNpG4y1Uy7Uyo1vlLXkdLfQmBStQdTGZc2o0iNjhdjAbvQlJ2M6923NaZiox7PRe/2J36H0QOXdE3mgtxwlrg4GdSl+HpHcJbNUs2kK0jFjnXJyjIZYZLtozSVV7mBppukm8LpkARj32IkwmZw84LMtLnuL2sqPaIdxcZHNzgP6cd+cLHaH4Pmzgm/SfyuW5jgcsmgbJx1GQk5dGIukdLVg4NYGEjOQYG3CRAzQNPVQBLWZYwHZ9Kg6Rsrr8gjla77fRjl86lzGjqhAbgWxmHNw8s/MKos38JajY5NPHc6TsjlYKXZuEzrt5wbzQfRiqlmhnudMNuAQMd2fTmdQRabG7mEYYjH0+zYoNFZeEb3NLi1gjny6UDhc78DYnaVQU7O+LoBxG6eeZXujomrdyvY6jj6fIqNA7hG4gktaI581HPCHDvSTqVPaKLhDfmf+FFNndOXz5FBc1uE7iDyIkZ3sRviM9y5v046jdZF8QCSTrOJAMYbMdmSqqVFxLZGEjo1yvdWxVnOL7h5RmcNZ2Iq3q8JyIikDImL+OOUcnHV0rxaeFha4g0pDR+OMYn8OU5Kr/h3CpN0gAyCB+HEewLk2zuccjicRH3Ri72e1BZ2jhcWwBSMRJ5eRIn8PMF6pcL8L1x2JugXtUYnLIQs9Xsbi4uDXAk7DH/C5W+xuAgNcMOTIIvXsz0ABBC0npJ1ao9xJAc4mCSYBxA9i52fHn1b9nQuP8K8HFjuaDK0XBqyML2iqw8oFuN4BpiWvBBEkRBbkZVESrQhoJAxw6Tq5iCVstB2YWamaV29UfD6l0wBA5LSYxgEnPN52IbYGmrLqbbtJrCHC8Lz5IEiYGIJuxktJoTRrar7okHviZAJ255mTt1rFo4U9OuYWuFGIF2890TjysAIJ5WGPkSp4X2PirbaGDIVCRzO5Q9Dk/eEvB2pUo0G99TaXOpOPf05jOIkOGqMxqSm7Luj+LtNKpEcZSAP8zDB9BCcVYNCELaBPfsZ/Ztn/AFP3XpEJ79jP7Ns/6n7r0CV039Yrfmv94qEpum/rFb81/vFQkAhCEAhCEFhwet/EWqhWmBTqMcf5QRe9Er60sNoZdhpaWFt4FuJM5GcohfHakWW21KZJp1H0yRBLHOaSNhIOSlmj6D4baXY8BjG03gwXF382TXN18kHo3rKUKLXNNMMDJvENbOoF0mDhMelKvttX8NW/1v61+t0vaBiK9Yav8R+XSkg3D6FFroqhrScv8T/0FZU7FRDYaWxtdfyz3jelm3SlYY8bUn+Z3WvR0tXMfTVcMuW7rQNGvZ6bmkNLY73N8bDq9i919Asp41HQ7WGSY15n+2SVvbq0eGqf6iujuEFqOdeqZzlxPtTAyRQo4YnHKZJXq2VWxdmMZwnomEtRwhtPhn9K/f8AqO0+Gd6OpMG6LGZk5rx/DMxwPV6FhG6ctAJPHVMf8xjoyC/Dpy0eHq/6ndaYGBTsTAMGuMZjGTOGrIDpXay6Ha6fonA3Zab2R2GcsDr2Jbdt7R4et5x/WptHhZbGxdrvwETDSYOckiT5UwbV+hYJAmcN2Gez5heO19wCbxLhHMSZM79Sxh4VWuZ4505ZN6lydwhtJcXGq4k5mG8+xMGvtdFlMgEEiJwwxjWTjI2ZYKo0hVloJDsZg4Z68Tsw6FS1NO13d9Unna0+0Lw7S9YxL8suS2OiEFhYaIc4iHnAziJOBj7uGMdK0WhrGTTc6HCMcYvQNmAz/ssfZ9N12TdeBJBPJYcRiM2qXU4W2t2dUY5/R0hv1MVDJfaZLWF04AARiOeBOe1X9hinAA5WE5TIaRGO5xw3pHdv7TeLuOqSc8cOjJe6vCW1umbRWM58sz0rH5V9DWfTdQMDM2DkkHHLIA5iFjezLYuMsVOvAvU6ok64eDMeUNwSk7dWjP8AiK/nH9a42q31akcZUqPjK+5zo6Sn5u/RGQhC2gT37Gf2bZ/1P3XpEJ79jP7Ns/6n7r0CV039Yrfmv94qEmvb+xTfq1H/AMXF57nRxOUknwij9yPxv1PxUCwQmf3I/G/U/FR3I/G/U/FQLBCZ/cj8b9T8VHcj8b9T8VAsEJn9yPxv1PxUdyPxv1PxUCwQmf3I/G/U/FR3I/G/U/FQLBCZ/cj8b9T8VHcj8b9T8VAsEJn9yPxv1PxUdyPxv1PxUCwQmf3I/G/U/FR3I/G/U/FQLBCZ/cj8b9T8VHcj8b9T8VAsEJn9yPxv1PxUdyPxv1PxUCwQmf3I/G/U/FR3I/G/U/FQLBCZ/cj8b9T8VHcj8b9T8VAsEJn9yPxv1PxUdyPxv1PxUCwQmf3I/G/U/FR3I/G/U/FQLBCZ/cj8b9T8VHcj8b9T8VAsEJn9yPxv1PxUdyPxv1PxUCwT37Gf2bZ/1P3XrL9yPxv1PxUyeCHBj+HslKjxt+7f5VyJl7nZXjtQ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50" name="Picture 2" descr="http://www.gymhol.cz/projekt/fyzika/09_difrakce/09_difrakce_soubory/image0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996196"/>
            <a:ext cx="4139952" cy="3215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151806" y="1124744"/>
            <a:ext cx="8901320" cy="554461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cs-CZ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cs-CZ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ástupný symbol pro obsah 2"/>
              <p:cNvSpPr txBox="1">
                <a:spLocks/>
              </p:cNvSpPr>
              <p:nvPr/>
            </p:nvSpPr>
            <p:spPr>
              <a:xfrm>
                <a:off x="304206" y="980728"/>
                <a:ext cx="8588274" cy="2696108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cs-CZ" i="1" smtClean="0">
                        <a:latin typeface="Cambria Math"/>
                        <a:ea typeface="Cambria Math"/>
                      </a:rPr>
                      <m:t>𝛿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= 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</m:num>
                      <m:den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cs-CZ" b="0" i="0" smtClean="0">
                            <a:latin typeface="Cambria Math"/>
                            <a:ea typeface="Cambria Math"/>
                          </a:rPr>
                          <m:t>sin</m:t>
                        </m:r>
                      </m:fName>
                      <m:e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𝜃</m:t>
                        </m:r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𝜆</m:t>
                        </m:r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; </m:t>
                        </m:r>
                      </m:e>
                    </m:func>
                    <m:r>
                      <a:rPr lang="cs-CZ" b="0" i="1" smtClean="0">
                        <a:latin typeface="Cambria Math"/>
                        <a:ea typeface="Cambria Math"/>
                      </a:rPr>
                      <m:t>     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𝑘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=0,1,2,3,…</m:t>
                    </m:r>
                  </m:oMath>
                </a14:m>
                <a:endParaRPr lang="cs-CZ" b="0" dirty="0" smtClean="0">
                  <a:ea typeface="Cambria Math"/>
                </a:endParaRP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cs-CZ" i="1" dirty="0" smtClean="0"/>
                  <a:t>k</a:t>
                </a:r>
                <a:r>
                  <a:rPr lang="cs-CZ" dirty="0" smtClean="0"/>
                  <a:t> – řád interferenčního </a:t>
                </a:r>
                <a:r>
                  <a:rPr lang="cs-CZ" b="1" dirty="0" smtClean="0"/>
                  <a:t>maxima</a:t>
                </a:r>
                <a:endParaRPr lang="cs-CZ" b="1" dirty="0"/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  <a:ea typeface="Cambria Math"/>
                      </a:rPr>
                      <m:t>𝛿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cs-CZ" i="1">
                            <a:latin typeface="Cambria Math"/>
                            <a:ea typeface="Cambria Math"/>
                          </a:rPr>
                          <m:t>𝑎</m:t>
                        </m:r>
                      </m:num>
                      <m:den>
                        <m:r>
                          <a:rPr lang="cs-CZ" i="1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cs-CZ">
                            <a:latin typeface="Cambria Math"/>
                            <a:ea typeface="Cambria Math"/>
                          </a:rPr>
                          <m:t>sin</m:t>
                        </m:r>
                      </m:fName>
                      <m:e>
                        <m:r>
                          <a:rPr lang="cs-CZ" i="1">
                            <a:latin typeface="Cambria Math"/>
                            <a:ea typeface="Cambria Math"/>
                          </a:rPr>
                          <m:t>𝜃</m:t>
                        </m:r>
                        <m:r>
                          <a:rPr lang="cs-CZ" i="1">
                            <a:latin typeface="Cambria Math"/>
                            <a:ea typeface="Cambria Math"/>
                          </a:rPr>
                          <m:t>=</m:t>
                        </m:r>
                        <m:d>
                          <m:dPr>
                            <m:ctrlPr>
                              <a:rPr lang="cs-CZ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a:rPr lang="cs-CZ" b="0" i="1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  <m:r>
                              <a:rPr lang="cs-CZ" b="0" i="1" smtClean="0">
                                <a:latin typeface="Cambria Math"/>
                                <a:ea typeface="Cambria Math"/>
                              </a:rPr>
                              <m:t>−1</m:t>
                            </m:r>
                          </m:e>
                        </m:d>
                        <m:f>
                          <m:fPr>
                            <m:ctrlPr>
                              <a:rPr lang="cs-CZ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cs-CZ" b="0" i="1" smtClean="0">
                                <a:latin typeface="Cambria Math"/>
                                <a:ea typeface="Cambria Math"/>
                              </a:rPr>
                              <m:t>𝜆</m:t>
                            </m:r>
                          </m:num>
                          <m:den>
                            <m:r>
                              <a:rPr lang="cs-CZ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  <m:r>
                          <a:rPr lang="cs-CZ" i="1">
                            <a:latin typeface="Cambria Math"/>
                            <a:ea typeface="Cambria Math"/>
                          </a:rPr>
                          <m:t>; </m:t>
                        </m:r>
                      </m:e>
                    </m:func>
                    <m:r>
                      <a:rPr lang="cs-CZ" i="1">
                        <a:latin typeface="Cambria Math"/>
                        <a:ea typeface="Cambria Math"/>
                      </a:rPr>
                      <m:t>     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𝑘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=0,1,2,3,…</m:t>
                    </m:r>
                  </m:oMath>
                </a14:m>
                <a:endParaRPr lang="cs-CZ" dirty="0" smtClean="0">
                  <a:ea typeface="Cambria Math"/>
                </a:endParaRP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cs-CZ" i="1" dirty="0"/>
                  <a:t>k</a:t>
                </a:r>
                <a:r>
                  <a:rPr lang="cs-CZ" dirty="0"/>
                  <a:t> – řád interferenčního </a:t>
                </a:r>
                <a:r>
                  <a:rPr lang="cs-CZ" b="1" dirty="0" smtClean="0"/>
                  <a:t>minima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endParaRPr lang="cs-CZ" b="1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endParaRPr lang="cs-CZ" b="1" dirty="0" smtClean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endParaRPr lang="cs-CZ" b="1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endParaRPr lang="cs-CZ" b="1" dirty="0" smtClean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endParaRPr lang="cs-CZ" b="1" dirty="0"/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endParaRPr lang="cs-CZ" dirty="0">
                  <a:ea typeface="Cambria Math"/>
                </a:endParaRP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endParaRPr lang="cs-CZ" dirty="0" smtClean="0">
                  <a:sym typeface="Wingdings" panose="05000000000000000000" pitchFamily="2" charset="2"/>
                </a:endParaRP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endParaRPr lang="cs-CZ" dirty="0" smtClean="0"/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endParaRPr lang="cs-CZ" dirty="0" smtClean="0"/>
              </a:p>
            </p:txBody>
          </p:sp>
        </mc:Choice>
        <mc:Fallback xmlns="">
          <p:sp>
            <p:nvSpPr>
              <p:cNvPr id="10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206" y="980728"/>
                <a:ext cx="8588274" cy="2696108"/>
              </a:xfrm>
              <a:prstGeom prst="rect">
                <a:avLst/>
              </a:prstGeom>
              <a:blipFill>
                <a:blip r:embed="rId4"/>
                <a:stretch>
                  <a:fillRect l="-1207" b="-181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Zástupný symbol pro obsah 2"/>
          <p:cNvSpPr txBox="1">
            <a:spLocks/>
          </p:cNvSpPr>
          <p:nvPr/>
        </p:nvSpPr>
        <p:spPr>
          <a:xfrm>
            <a:off x="308329" y="3673752"/>
            <a:ext cx="5271783" cy="318424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600" dirty="0" smtClean="0"/>
              <a:t>Každý bod štěrbiny je zdrojem světelného vlnění (</a:t>
            </a:r>
            <a:r>
              <a:rPr lang="cs-CZ" sz="3600" dirty="0" err="1" smtClean="0"/>
              <a:t>Huygensův</a:t>
            </a:r>
            <a:r>
              <a:rPr lang="cs-CZ" sz="3600" dirty="0" smtClean="0"/>
              <a:t> princip)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600" dirty="0" smtClean="0"/>
              <a:t>Vlny se šíří do všech směrů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600" dirty="0" smtClean="0"/>
              <a:t>Dochází k difrakci (ohybu světla)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600" dirty="0" err="1" smtClean="0"/>
              <a:t>Difraktované</a:t>
            </a:r>
            <a:r>
              <a:rPr lang="cs-CZ" sz="3600" dirty="0" smtClean="0"/>
              <a:t> vlny interferují  - konstruktivně (</a:t>
            </a:r>
            <a:r>
              <a:rPr lang="cs-CZ" sz="3600" dirty="0" err="1" smtClean="0"/>
              <a:t>interfenční</a:t>
            </a:r>
            <a:r>
              <a:rPr lang="cs-CZ" sz="3600" dirty="0" smtClean="0"/>
              <a:t> maximum), nebo destruktivně (interferenční minimum)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600" dirty="0" smtClean="0"/>
              <a:t>Obraz vůbec nezobrazuje tvar překážky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11552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err="1" smtClean="0"/>
              <a:t>Fraunhoferova</a:t>
            </a:r>
            <a:r>
              <a:rPr lang="cs-CZ" dirty="0" smtClean="0"/>
              <a:t> difrakce na mřížce</a:t>
            </a:r>
            <a:endParaRPr lang="cs-CZ" dirty="0"/>
          </a:p>
        </p:txBody>
      </p:sp>
      <p:sp>
        <p:nvSpPr>
          <p:cNvPr id="4" name="AutoShape 4" descr="data:image/jpeg;base64,/9j/4AAQSkZJRgABAQAAAQABAAD/2wCEAAkGBxQTEhUUExQTFBUXFxoXFRgXGRccFhgYHB0cGhgbGRgYHCggHCAlHxgdIjEhJSksLi4wFx8zODMsNygtLi4BCgoKDg0OGBAQFywcHBwsLCwsLCwsLCwsLCwsLCwsLCwsLCwsLCwsLCwsLCwsLCwsLCwsLCwsLCwsLCwsLCwsLP/AABEIAL0BCwMBIgACEQEDEQH/xAAcAAACAwEBAQEAAAAAAAAAAAAABwQFBgMCCAH/xABMEAABAwEEBAYOCAQFBAMAAAABAAIRAwQSITEFQVFhBhMicZHRBxUXMlNkgZOho7Gy4/AjNDVCUnODsxRygsEzYpLC4RbS4vEkY6L/xAAXAQEBAQEAAAAAAAAAAAAAAAAAAQID/8QAHBEBAQEAAwEBAQAAAAAAAAAAAAERAiFBMRJR/9oADAMBAAIRAxEAPwBTaY0rXForAVqwAqvAF934jvUPtvX8PW84/rRpv6xW/Nf7xUJBN7b1/D1vOP60dt6/h63nH9ahIQTe29fw9bzj+tHbev4et5x/WoSEE3tvX8PW84/rR23r+Hrecf1qEhBN7b1/D1vOP60dt6/h63nH9ahIQTe29fw9bzj+tHbev4et5x/WoSEE3tvX8PW84/rR23r+Hrecf1qEhBN7b1/D1vOP60dt6/h63nH9ahIQTe29fw9bzj+tHbev4et5x/WoSEE3tvX8PW84/rR23r+Hrecf1qEhBN7b1/D1vOP60dt6/h63nH9ahIQTe29fw9bzj+tHbev4et5x/WoSEE3tvX8PW84/rR23r+Hrecf1qEhBN7b1/D1vOP60dt6/h63nH9ahIQTe29fw9bzj+tHbev4et5x/WoSEE3tvX8PW84/rR23r+Hrecf1qEhBN7b1/D1vOP607uxxaHu0dQc57nE8ZJLiT/iP1lIRPfsZ/Ztn/AFP3XoErpv6xW/Nf7xUJTdN/WK35r/eKhIBXPBCP4umCAZD4kAibjowOCpld8CmzbaH8x904eXLyqX4NhW0XMhouYkm7heB1EAZbpK51NFMMF9MEwQSWgndiRsPoWm0pWZTZeIDTMNlwE7pOtQqdfjBIF6ImIdz5Ll210zNv0XTLGtFNjYOYY29lBBMScpkrrpng82pY3V2UmscPpG3REgEsqNgDUWXhz4QCtBatGicHBwmCR/calM0fUJcaB5LWguY6RycWyCNc57M9q1LUJRCm6ZsvFV6jIiHmI/CcW+ghQl0QIQhAIQhAIQhAIQhAIQhAIQhAIQhAIQhAIQhAIQhAIQhAJ79jP7Ns/wCp+69IhPfsZ/Ztn/U/degSum/rFb81/vFQlN039Yrfmv8AeKhIBWPB20cXaqLtlRs8xMH0FVy/QUDU4UOD6RF0vAIJAzIDgXXd92Ql3Z61SXODXXnQQ5rfvA57MQXdK29tt5NMFoEOaHSJziTiCDiCuWjrO13KuiByhJfhz4wVBE0NpWoIbaOWxpgyWis0EQXAzygNh6dS0tltlDji5tVtzWJc0tDhg0tc0SBAAIyiFkrZYiakYze3DCcJwxiM1Ps+hyCOREf5SSTrIAxMjcpghcL+D1apWdWoMNam5ocXU+UJm7iBtgdKzTtE1xnRrDnY/qTTslkdSptu3WgkuBEAknAyG45g4Egbl1pWaoILi7HMYGDqjDqTQo3WCqBJp1ANpa6OmFGTkLyxwkuzAcW8m6NoGtQOENtkilDKrm99eYyo11MgFjyLvJJkzzDIyroVSE2GcF7PUDS6nReCL1+mHMF3aQ0iDnhuVW7g1Y3kgNNMTgRUM7u/nMbk0LtCYlbgHZyAW1qzZ/EGH/tlQndj/ZaB5acekPKbBiELVO4DVp5NSkc87wOGf3TsVVX0BVaSDdMGJBw6SAFRVIViNC1iQA1pnI36cdN5Wx4EV4B4yhJiWhz3OBImDdYQI1oMwhbB/Y7tQAPGWYzkBVx25EArlT7HludN1lN0Z/S0x7zggyiFc2jgvamd9Sj+phHSHKO7QdcZs/8A0zrQVyFPboaue9pudr5MOw8i8u0TXGJo1P8ASepBCQu1qsr6Zu1GPY6JhzS0xtg8y4oBCEIBCEIBPfsZ/Ztn/U/dekQnv2M/s2z/AKn7r0CV039Yrfmv94qEpum/rFb81/vFQkAhCEDN4N2b+IsdLEAtlp33THshWdi0XxXJcScYunMA4/IVN2MLUeKqtE8l4MYRDh/4rXaTYXhxJg3OkjIDesX+CvJAdrJGAAGBJGEnOFZU9FtqXQ6Gg4vicP7GJ1rJaOtwmTfEEAYG6fnDDctRYtKgRefEiYLdmPtaoqRpasw1gxoa1rQLoAgY3iPLmfKiraGMZJcLzjdwkwTmcNQkY9UqkbUeQ5xILhjl3oDYwE/3VpYrC8E1Xh0S0NacG3cgABlEnHXJmU8RT6U0UWgEFkxg6QA/aDJMzs3KmsOjnNcKhquc+ZaWukjDXk2NWxWtut77xpNFEFpMEiS3ZynZYbtSg1ak/wCJGwyQGHeGHBWUXFt021tO5TDHPdynhrpwEXhgImMYA36ljbVanh3f8iTEiD0Z/JzVibQy8CW3iMAWkxEHDDA57s11q2oPFziwRgcGicOfn1KwcDpSoRGwXiS2807d/wDdcm6YfABazLEC+BO6cuhWNlbTAiCznn2ldKlnpuxcWRtacfJCdD9sumi4gQcxiHAwOYtnoXCvXFTJriTEghkEQBJO3MlSToqkGh8uOzyfPtVTpa2Notu3C3LHW6ReGKCYKraZIDgSJAIbmRkdmW9c6Vtuk99AzMOjI5nEHGOlZulpJ14FpccRAN2d8QPQray1nckODiXRFziuWNQcDsOZHTnDBcVdJseAJLnETDOeARrxJGalWO1Mp4GpjOV6YjZ07OZUtstnFsMETEEtugNGMQDGwj5xiWCi17SajsCRnBJOMa5AE5INRpPTdGCCZwkQDJO3AcyiWSqKgF0u143T5SCB6FmqmjKRM3id8jPZlMr8oaJY498QNZlv9gg0ta1cUZBaNsXp3Tl6FXv0mXmGgQCbxIJMzqLtcb41LnU0W0gAXssR6JBu6+tdBYWUgGsJ/wAx1ndOxIIXCtjq1mZaHMIqU3ii5zQ66aZBdTJBmDIcJn+wGOTGtFhJsdraTgWte39Ml2GraClytAQhCAQhCAT37Gf2bZ/1P3XpEJ79jP7Ns/6n7r0CV039Yrfmv94qEpum/rFb81/vFQkAhCEG27FVoi0vZAIcwGDlLXACRr74poW6iA2SQYM9eGrVnsSW4E17tto4wHksP9QLR6SE8q1kJYJMuIxugQdZwnXAwXPnqwuadnJqfecC9rRMd8TAyOsnYr61UjRpMnBwqEE87SRgNQwHOV3tTWUarnF5YxoDpOMObJJxwGqADrWL0rp3jrS5hvvip9E1t26A0AEk68i7cs5arVWepJkAmcDmBv8AYtK196nd1lsHHAHnSxtHCUMexrSABdD4n+qJx3790q1tfC8UmFrDfgOc0t3gxysCBLRMbVrER+E9oioWti9dvZ4gnIRniDOrBZKvULqnKJjWZyKKNoIfxz5qAPuuvEkmQQA4nE4DPcFNsFRrpipdGMNdh0GTt1wtzpHN9ZrBAcQNxGPWvVDSA1EztH/aVYU7K0TJoAzqknIbBtnoUi0vpMBouONdtMh4aLrWl+E4zm0TAyTRWHSzpAABPlJPklee31QEGWwIN2GAEbJifKvL9HvaYg4OOIII15AHPdn0q/sejhQpXq+InYSZOUbMVLYYs9Gw4lxbxlJ8PbjkS3HNsDPbqUfhHZqYZxZp1XBwv03te0w6IMgvwGMXYhUdn0lyg2mXNaS7ASOYCDAxmVYizuIBqPcdcEl2X82GZUwV1j0bTGIEuAHJODpkwSYgc5Ma0VwackNe57xynbBsZIyGGJGOuMlMtNvpMBYQAMA4gCTqk3cxMdO5Rm0nFpF2q6HOAgjHXtxbGR3Kisi9g41BLgYjGRIG+MThzLoNGCeXeHMGwcNmJlTxSaxoe3jQDIIcYaDt/ETGxflWuKbQXOF933YJgaszs27edBWizhzuS4gZd604ZbNynU2BsMEuqSBEADESAcM9+rLauVCo5zTm2QS2CRA24HOFYaHsjmh1RzgGxi84xtgZyfmVRGtI4qMCaky7EwPTjq6FzsFqioC7DXjq55Uu2mcRBnK9M853qbwc0c2pVaDG8QMRjkSoJOhbS6pWkNaaZaWvAMhwOBOfN0JZWqgWPcw5tcWnnBg+xNSvpHiXCmGMZAmRIdmYmRtkRsPMsJw2oXbW86nw8eXAz/UCkuihQhC0BCEIBPfsZ/Ztn/U/dekQnv2M/s2z/qfuvQJXTf1it+a/3ioSm6b+sVvzX+8VCQCEIQdrHaDTqMqNzY4OHO0yPYvo2wUHFhc7vXAc85+XYvmxP/gdpA1rDZ3FxMMDTvc3kH3VBnuyhYzxDQBHF1L05kg4YJfW+l/DMuEDjn/4hB71uYYDtM4xuTk4StPEvqEAuDJaDlLcp2ZZ70iLRXc57nzekyZxnyFIOQdr1j5xXb+IhuBx/wDXUoyA06seZUehUIMgrobRhECR5J51yagiT84oJBt7pJAY0mSSG4488qfYtJGpyazi4yLhcThqInVI8kjeVTL8Qa6nbwIm8WtGLr0OiTiTrO6OtQrdpOvaibt4U2SblMHATntOr0qms9BxEjBsxMxJOobfJKsKOkeJEsIdUIgkDkNxkXRhJ3xzbVMFtouz3GtdUAvgy1mMtByLxtmTiv3TOmgBxdMnvZcTgZJGA3gFv+lZ46RqSSHHGRIgZ56sFEvpgsq1tDnFzsnAThiCIyjPvZjXgvQtnK75zcTEEFoGBbHWqsOwjUvdLE4Z7NW/yQqNOy1TezBa4nlRjGc5gwTEb1AY8udLzvnPeuzbTdA7wkEl8986dRERqk7zrgKMx04iPIMCkF1ZqswLzcMBhns9qmWi0Gs3W1rdWo4wSdkD0BU1m5UDXGfXzbVYsqZxPKZDY3fewymB0HYpgl6Noio4lwkQQ3ExJxMxjgCtHYNGBhe4gNcwtIzwa0RGJnLGZ9KzFO0OpNa5pm6YcDrc0yebMZ7RmthY9LCL2tl5uOWLZaSNmAw1hY5LGS09pCjUcDdL5BDrxIOBwu7o29CqeHRa/iqrBqLHHCMAC2AMvvFSuFtgaGirSIEuh1PW058kZxs/uqpjzVsdZpBmm5lVvNNxwA2C+CrxKzqEIW0CEIQCe/Yz+zbP+p+69IhPfsZ/Ztn/AFP3XoErpv6xW/Nf7xUJTdN/WK35r/eKhIBCEIBODsQ20OsrqZImnUMDY1wBB6Q7oSfW77D1V38a5gMB1J0jVILYMbQCekoG3pCm11O64TeJadoa7CfbmvnCrRLTBiRgecbjivpipQDr7WkANh7nHHKZJ2nHAYZRzoDhpZbtutLWGRxrnga4fyxA5nZKQUgO0LuLNgHAjPDHXv1tPPmuNNw1z8/O5OHgJwTdTpO+kaZfPenYMM1Qo3wZD8Hbdv8AMP8AcPTmuD2kYHNfRrtAn8begqHV0C4/eZPMVNHz7O3pXWy2RzzDRPNHtKd9fQJH4Cdkf8LpT4Nn/wCsTngcct3zCaE3pOsGtDAAHNbdN2buPfQCcCcJ27slXss7inrU4K7W0T5P/Ffn/SbfwUuj/hNgRr7KQvHEHYU7a/Bdn4KfQFCqcF2/gZ0K7AnajCMwRzqVZeQxziBMQ3nMDy4SY5k0jwQZ4Kj0DqXK18FGwPoqWG4dSaFYKhwGOGXlUuzWaq7vZz1DXzjI4piDgm0RFOllsHthSqGg+Lbda1gnvvLhs2JowDrzeQcTP0jmkxGMCMi3DGM+hWNG2X38Ye9EmBqEANEbTJ6StgzgwIILKZa4yRqJ6PSujeDgBgNY2cTGHsG8qaMK61XmYOeCCDiBF4zInGcANmI6dNwatTqwuFje8u3gYvXS0DAjOHHGdS8aSsDKbKrbrBULeTkJLSHGJw70HpXXRdJgpPc5j6TuKbVAY6WRLpLBEwSBhqOGMKX4eslwotcPuD7hLc8cN+zZzqx4G07loptqNgV5p3S3kumHc0zGH/pUulKE13vYA5l4kFxaL3OCQrWxXmWhlWtUulhY9rA4SSHXogQGiWg6zlnmngr+yBYBRtjg1jWNcxjmtaAGjC6YA2uaT5Vm1puyPVvaRrkZci7/AC8W276PasyrAIQhUCe/Yz+zbP8AqfuvSIT37Gf2bZ/1P3XoErpv6xW/Nf7xUJTdN/WK35r/AHioSAQhCAWm7HNtNK30Y+/NM/1Ax6YWZU3Qtp4q0UamHIqsfjlyXA49CD6SDQWhk8ktL6x6breefSQk32TGsNpbUc25xrMC2ZaWEtAIODhdDd+vYC3tK1gxrbuJe4PdzDED52JZdlKwXaFJ+YZWfT57wBBHmj0qDAUqV57Wv+84AOGM4x5favorg62KUbz8+hfOmi3/AEtMbajfaF9CaFrfRDnKtFpaK0DExzqnpaSvVHNF0gTiNxjOV20ufona5j2hZyxgsa/OZcTuBeetZFhW0sHVCxjmXhmJE+3BWdjt7g4NqtEOyI9G4hY1mh2S6oxzm1HSSb0QSdh5LhO1XPB+tVY27aLk/dLQcOkezeg0b7VywGwRr2hToWX0a88Zn+H2lae8gh2sgKnNvF6NU5r94VWq6zPE5fPzks7o3AFpIvSTEoNPUfAlQaVsFSWxBGW9V2mql+kD/leDzgKp4NWp1Sjek36brpnWIEE+worT1rUGXcJnAc5K5PtN0xElZ51e9gNQEicQ7GRzjLyLpZdHcZXa6+WxDevXvRGno24RiCFMiR7Pn51KuqsLBddym6j/AHGz/lSbG43MdvoQZHhaAQSRADhO9uR9H9l14HcIrNebQtDGh4bxbHxLbocXXTzEuOO0b458L6mDgdbo8ufpS80iy6RBN4GQZgjX/u9CubBc8N9G8RVIZiwyRExHlVHXr8cJcDeDRDsILWwOVvAETuE7VotLViKt1zeMpVMSYF6mTE3XboymM1W1tHOs9S68XmOgggjEHIjf/lOeWxSCHwlEvpVPCUKR8rW8UfTTnyqoW04ZWL/4dmqiDdqVKRO4hrmDHZD+lYtaAhCEAnv2M/s2z/qfuvSIT37Gf2bZ/wBT916BK6b+sVvzX+8VCU3Tf1it+a/3ioSAQhCAQhCD6E0XV/iLHRq5zSafKBBHTgs7w/YatkqyJIZTqtnUWlocR5C9e+xhbOMsFwn/AA3ub5MHD3lc6S0bxoDI/wARlWlhtLXH/eOhKnpG6JH09L+dvtBTz0JV+jbv60ktC0iLRTBEQ72Sf7JuaLtzGsaC5oMdCKvtIVfoz5FQ2CuWS5zHFpvDd3207YU+0WtpEXhBzK90qlK5cvNLd53ysips+i2NLqjA6HxPKJb0GbpXvQ1SpUe5pbDG5dOeO1Tm2OjOFURskK0sYpMwD245y4YoKywSHEjVGfl1q7bbHR3q4ix0vx+lqk0LIxuIfjB1hBltNX61Zt1hIbjrgHVOHzK42nRoFRtQtc0+grXU6TKcw4EnaQotqYx4gkeSME0ZTSEg3IMFryDBiREY5YgrpYbCaTnvAwceUDzQfIVf1LG1zWtvnkzGWtdrVVYeSdesakGF0fZHNqVQ4A43r0GXAzF4nDCPSdyudGNuunMCCFe2KxtAdDrwdnuz61HGiQ2RfMHdl6UEDS+keMc2kxpvOETsEj58itaVMtbBz1rpZbC1mOZXqoEGJ4Yjkk6w5pHk/wCFirXY+WScso9Ec2pavsgViLvKui/BP9Lo8sxCxLy66AdcxvjAj52nctC3p6ZqNYGgYtHfBoJPKgDlAjLGYnLFWV5looXapqGow3g/cTESRjByGG5Y7GJgYQM43gxr8mxazseWQ1H1XxHEtDhDnRJnMAw4YERvUsGo4U6ILtCudN/i3MqNOsG9cfPkJPlScX0dVsbH2StQa6eMDw6cwC0hp34kRrxXzkQpxo/EIQtAT37Gf2bZ/wBT916RCe/Yz+zbP+p+69AldN/WK35r/eKhKbpv6xW/Nf7xUJAIQhAIQhAxuxNpG4y1Uy7Uyo1vlLXkdLfQmBStQdTGZc2o0iNjhdjAbvQlJ2M6923NaZiox7PRe/2J36H0QOXdE3mgtxwlrg4GdSl+HpHcJbNUs2kK0jFjnXJyjIZYZLtozSVV7mBppukm8LpkARj32IkwmZw84LMtLnuL2sqPaIdxcZHNzgP6cd+cLHaH4Pmzgm/SfyuW5jgcsmgbJx1GQk5dGIukdLVg4NYGEjOQYG3CRAzQNPVQBLWZYwHZ9Kg6Rsrr8gjla77fRjl86lzGjqhAbgWxmHNw8s/MKos38JajY5NPHc6TsjlYKXZuEzrt5wbzQfRiqlmhnudMNuAQMd2fTmdQRabG7mEYYjH0+zYoNFZeEb3NLi1gjny6UDhc78DYnaVQU7O+LoBxG6eeZXujomrdyvY6jj6fIqNA7hG4gktaI581HPCHDvSTqVPaKLhDfmf+FFNndOXz5FBc1uE7iDyIkZ3sRviM9y5v046jdZF8QCSTrOJAMYbMdmSqqVFxLZGEjo1yvdWxVnOL7h5RmcNZ2Iq3q8JyIikDImL+OOUcnHV0rxaeFha4g0pDR+OMYn8OU5Kr/h3CpN0gAyCB+HEewLk2zuccjicRH3Ri72e1BZ2jhcWwBSMRJ5eRIn8PMF6pcL8L1x2JugXtUYnLIQs9Xsbi4uDXAk7DH/C5W+xuAgNcMOTIIvXsz0ABBC0npJ1ao9xJAc4mCSYBxA9i52fHn1b9nQuP8K8HFjuaDK0XBqyML2iqw8oFuN4BpiWvBBEkRBbkZVESrQhoJAxw6Tq5iCVstB2YWamaV29UfD6l0wBA5LSYxgEnPN52IbYGmrLqbbtJrCHC8Lz5IEiYGIJuxktJoTRrar7okHviZAJ255mTt1rFo4U9OuYWuFGIF2890TjysAIJ5WGPkSp4X2PirbaGDIVCRzO5Q9Dk/eEvB2pUo0G99TaXOpOPf05jOIkOGqMxqSm7Luj+LtNKpEcZSAP8zDB9BCcVYNCELaBPfsZ/Ztn/AFP3XpEJ79jP7Ns/6n7r0CV039Yrfmv94qEpum/rFb81/vFQkAhCEAhCEFhwet/EWqhWmBTqMcf5QRe9Er60sNoZdhpaWFt4FuJM5GcohfHakWW21KZJp1H0yRBLHOaSNhIOSlmj6D4baXY8BjG03gwXF382TXN18kHo3rKUKLXNNMMDJvENbOoF0mDhMelKvttX8NW/1v61+t0vaBiK9Yav8R+XSkg3D6FFroqhrScv8T/0FZU7FRDYaWxtdfyz3jelm3SlYY8bUn+Z3WvR0tXMfTVcMuW7rQNGvZ6bmkNLY73N8bDq9i919Asp41HQ7WGSY15n+2SVvbq0eGqf6iujuEFqOdeqZzlxPtTAyRQo4YnHKZJXq2VWxdmMZwnomEtRwhtPhn9K/f8AqO0+Gd6OpMG6LGZk5rx/DMxwPV6FhG6ctAJPHVMf8xjoyC/Dpy0eHq/6ndaYGBTsTAMGuMZjGTOGrIDpXay6Ha6fonA3Zab2R2GcsDr2Jbdt7R4et5x/WptHhZbGxdrvwETDSYOckiT5UwbV+hYJAmcN2Gez5heO19wCbxLhHMSZM79Sxh4VWuZ4505ZN6lydwhtJcXGq4k5mG8+xMGvtdFlMgEEiJwwxjWTjI2ZYKo0hVloJDsZg4Z68Tsw6FS1NO13d9Unna0+0Lw7S9YxL8suS2OiEFhYaIc4iHnAziJOBj7uGMdK0WhrGTTc6HCMcYvQNmAz/ssfZ9N12TdeBJBPJYcRiM2qXU4W2t2dUY5/R0hv1MVDJfaZLWF04AARiOeBOe1X9hinAA5WE5TIaRGO5xw3pHdv7TeLuOqSc8cOjJe6vCW1umbRWM58sz0rH5V9DWfTdQMDM2DkkHHLIA5iFjezLYuMsVOvAvU6ok64eDMeUNwSk7dWjP8AiK/nH9a42q31akcZUqPjK+5zo6Sn5u/RGQhC2gT37Gf2bZ/1P3XpEJ79jP7Ns/6n7r0CV039Yrfmv94qEmvb+xTfq1H/AMXF57nRxOUknwij9yPxv1PxUCwQmf3I/G/U/FR3I/G/U/FQLBCZ/cj8b9T8VHcj8b9T8VAsEJn9yPxv1PxUdyPxv1PxUCwQmf3I/G/U/FR3I/G/U/FQLBCZ/cj8b9T8VHcj8b9T8VAsEJn9yPxv1PxUdyPxv1PxUCwQmf3I/G/U/FR3I/G/U/FQLBCZ/cj8b9T8VHcj8b9T8VAsEJn9yPxv1PxUdyPxv1PxUCwQmf3I/G/U/FR3I/G/U/FQLBCZ/cj8b9T8VHcj8b9T8VAsEJn9yPxv1PxUdyPxv1PxUCwQmf3I/G/U/FR3I/G/U/FQLBCZ/cj8b9T8VHcj8b9T8VAsEJn9yPxv1PxUdyPxv1PxUCwT37Gf2bZ/1P3XrL9yPxv1PxUyeCHBj+HslKjxt+7f5VyJl7nZXjt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6" descr="data:image/jpeg;base64,/9j/4AAQSkZJRgABAQAAAQABAAD/2wCEAAkGBxQTEhUUExQTFBUXFxoXFRgXGRccFhgYHB0cGhgbGRgYHCggHCAlHxgdIjEhJSksLi4wFx8zODMsNygtLi4BCgoKDg0OGBAQFywcHBwsLCwsLCwsLCwsLCwsLCwsLCwsLCwsLCwsLCwsLCwsLCwsLCwsLCwsLCwsLCwsLCwsLP/AABEIAL0BCwMBIgACEQEDEQH/xAAcAAACAwEBAQEAAAAAAAAAAAAABwQFBgMCCAH/xABMEAABAwEEBAYOCAQFBAMAAAABAAIRAwQSITEFQVFhBhMicZHRBxUXMlNkgZOho7Gy4/AjNDVCUnODsxRygsEzYpLC4RbS4vEkY6L/xAAXAQEBAQEAAAAAAAAAAAAAAAAAAQID/8QAHBEBAQEAAwEBAQAAAAAAAAAAAAERAiFBMRJR/9oADAMBAAIRAxEAPwBTaY0rXForAVqwAqvAF934jvUPtvX8PW84/rRpv6xW/Nf7xUJBN7b1/D1vOP60dt6/h63nH9ahIQTe29fw9bzj+tHbev4et5x/WoSEE3tvX8PW84/rR23r+Hrecf1qEhBN7b1/D1vOP60dt6/h63nH9ahIQTe29fw9bzj+tHbev4et5x/WoSEE3tvX8PW84/rR23r+Hrecf1qEhBN7b1/D1vOP60dt6/h63nH9ahIQTe29fw9bzj+tHbev4et5x/WoSEE3tvX8PW84/rR23r+Hrecf1qEhBN7b1/D1vOP60dt6/h63nH9ahIQTe29fw9bzj+tHbev4et5x/WoSEE3tvX8PW84/rR23r+Hrecf1qEhBN7b1/D1vOP60dt6/h63nH9ahIQTe29fw9bzj+tHbev4et5x/WoSEE3tvX8PW84/rR23r+Hrecf1qEhBN7b1/D1vOP607uxxaHu0dQc57nE8ZJLiT/iP1lIRPfsZ/Ztn/AFP3XoErpv6xW/Nf7xUJTdN/WK35r/eKhIBXPBCP4umCAZD4kAibjowOCpld8CmzbaH8x904eXLyqX4NhW0XMhouYkm7heB1EAZbpK51NFMMF9MEwQSWgndiRsPoWm0pWZTZeIDTMNlwE7pOtQqdfjBIF6ImIdz5Ll210zNv0XTLGtFNjYOYY29lBBMScpkrrpng82pY3V2UmscPpG3REgEsqNgDUWXhz4QCtBatGicHBwmCR/calM0fUJcaB5LWguY6RycWyCNc57M9q1LUJRCm6ZsvFV6jIiHmI/CcW+ghQl0QIQhAIQhAIQhAIQhAIQhAIQhAIQhAIQhAIQhAIQhAIQhAJ79jP7Ns/wCp+69IhPfsZ/Ztn/U/degSum/rFb81/vFQlN039Yrfmv8AeKhIBWPB20cXaqLtlRs8xMH0FVy/QUDU4UOD6RF0vAIJAzIDgXXd92Ql3Z61SXODXXnQQ5rfvA57MQXdK29tt5NMFoEOaHSJziTiCDiCuWjrO13KuiByhJfhz4wVBE0NpWoIbaOWxpgyWis0EQXAzygNh6dS0tltlDji5tVtzWJc0tDhg0tc0SBAAIyiFkrZYiakYze3DCcJwxiM1Ps+hyCOREf5SSTrIAxMjcpghcL+D1apWdWoMNam5ocXU+UJm7iBtgdKzTtE1xnRrDnY/qTTslkdSptu3WgkuBEAknAyG45g4Egbl1pWaoILi7HMYGDqjDqTQo3WCqBJp1ANpa6OmFGTkLyxwkuzAcW8m6NoGtQOENtkilDKrm99eYyo11MgFjyLvJJkzzDIyroVSE2GcF7PUDS6nReCL1+mHMF3aQ0iDnhuVW7g1Y3kgNNMTgRUM7u/nMbk0LtCYlbgHZyAW1qzZ/EGH/tlQndj/ZaB5acekPKbBiELVO4DVp5NSkc87wOGf3TsVVX0BVaSDdMGJBw6SAFRVIViNC1iQA1pnI36cdN5Wx4EV4B4yhJiWhz3OBImDdYQI1oMwhbB/Y7tQAPGWYzkBVx25EArlT7HludN1lN0Z/S0x7zggyiFc2jgvamd9Sj+phHSHKO7QdcZs/8A0zrQVyFPboaue9pudr5MOw8i8u0TXGJo1P8ASepBCQu1qsr6Zu1GPY6JhzS0xtg8y4oBCEIBCEIBPfsZ/Ztn/U/dekQnv2M/s2z/AKn7r0CV039Yrfmv94qEpum/rFb81/vFQkAhCEDN4N2b+IsdLEAtlp33THshWdi0XxXJcScYunMA4/IVN2MLUeKqtE8l4MYRDh/4rXaTYXhxJg3OkjIDesX+CvJAdrJGAAGBJGEnOFZU9FtqXQ6Gg4vicP7GJ1rJaOtwmTfEEAYG6fnDDctRYtKgRefEiYLdmPtaoqRpasw1gxoa1rQLoAgY3iPLmfKiraGMZJcLzjdwkwTmcNQkY9UqkbUeQ5xILhjl3oDYwE/3VpYrC8E1Xh0S0NacG3cgABlEnHXJmU8RT6U0UWgEFkxg6QA/aDJMzs3KmsOjnNcKhquc+ZaWukjDXk2NWxWtut77xpNFEFpMEiS3ZynZYbtSg1ak/wCJGwyQGHeGHBWUXFt021tO5TDHPdynhrpwEXhgImMYA36ljbVanh3f8iTEiD0Z/JzVibQy8CW3iMAWkxEHDDA57s11q2oPFziwRgcGicOfn1KwcDpSoRGwXiS2807d/wDdcm6YfABazLEC+BO6cuhWNlbTAiCznn2ldKlnpuxcWRtacfJCdD9sumi4gQcxiHAwOYtnoXCvXFTJriTEghkEQBJO3MlSToqkGh8uOzyfPtVTpa2Notu3C3LHW6ReGKCYKraZIDgSJAIbmRkdmW9c6Vtuk99AzMOjI5nEHGOlZulpJ14FpccRAN2d8QPQray1nckODiXRFziuWNQcDsOZHTnDBcVdJseAJLnETDOeARrxJGalWO1Mp4GpjOV6YjZ07OZUtstnFsMETEEtugNGMQDGwj5xiWCi17SajsCRnBJOMa5AE5INRpPTdGCCZwkQDJO3AcyiWSqKgF0u143T5SCB6FmqmjKRM3id8jPZlMr8oaJY498QNZlv9gg0ta1cUZBaNsXp3Tl6FXv0mXmGgQCbxIJMzqLtcb41LnU0W0gAXssR6JBu6+tdBYWUgGsJ/wAx1ndOxIIXCtjq1mZaHMIqU3ii5zQ66aZBdTJBmDIcJn+wGOTGtFhJsdraTgWte39Ml2GraClytAQhCAQhCAT37Gf2bZ/1P3XpEJ79jP7Ns/6n7r0CV039Yrfmv94qEpum/rFb81/vFQkAhCEG27FVoi0vZAIcwGDlLXACRr74poW6iA2SQYM9eGrVnsSW4E17tto4wHksP9QLR6SE8q1kJYJMuIxugQdZwnXAwXPnqwuadnJqfecC9rRMd8TAyOsnYr61UjRpMnBwqEE87SRgNQwHOV3tTWUarnF5YxoDpOMObJJxwGqADrWL0rp3jrS5hvvip9E1t26A0AEk68i7cs5arVWepJkAmcDmBv8AYtK196nd1lsHHAHnSxtHCUMexrSABdD4n+qJx3790q1tfC8UmFrDfgOc0t3gxysCBLRMbVrER+E9oioWti9dvZ4gnIRniDOrBZKvULqnKJjWZyKKNoIfxz5qAPuuvEkmQQA4nE4DPcFNsFRrpipdGMNdh0GTt1wtzpHN9ZrBAcQNxGPWvVDSA1EztH/aVYU7K0TJoAzqknIbBtnoUi0vpMBouONdtMh4aLrWl+E4zm0TAyTRWHSzpAABPlJPklee31QEGWwIN2GAEbJifKvL9HvaYg4OOIII15AHPdn0q/sejhQpXq+InYSZOUbMVLYYs9Gw4lxbxlJ8PbjkS3HNsDPbqUfhHZqYZxZp1XBwv03te0w6IMgvwGMXYhUdn0lyg2mXNaS7ASOYCDAxmVYizuIBqPcdcEl2X82GZUwV1j0bTGIEuAHJODpkwSYgc5Ma0VwackNe57xynbBsZIyGGJGOuMlMtNvpMBYQAMA4gCTqk3cxMdO5Rm0nFpF2q6HOAgjHXtxbGR3Kisi9g41BLgYjGRIG+MThzLoNGCeXeHMGwcNmJlTxSaxoe3jQDIIcYaDt/ETGxflWuKbQXOF933YJgaszs27edBWizhzuS4gZd604ZbNynU2BsMEuqSBEADESAcM9+rLauVCo5zTm2QS2CRA24HOFYaHsjmh1RzgGxi84xtgZyfmVRGtI4qMCaky7EwPTjq6FzsFqioC7DXjq55Uu2mcRBnK9M853qbwc0c2pVaDG8QMRjkSoJOhbS6pWkNaaZaWvAMhwOBOfN0JZWqgWPcw5tcWnnBg+xNSvpHiXCmGMZAmRIdmYmRtkRsPMsJw2oXbW86nw8eXAz/UCkuihQhC0BCEIBPfsZ/Ztn/U/dekQnv2M/s2z/qfuvQJXTf1it+a/3ioSm6b+sVvzX+8VCQCEIQdrHaDTqMqNzY4OHO0yPYvo2wUHFhc7vXAc85+XYvmxP/gdpA1rDZ3FxMMDTvc3kH3VBnuyhYzxDQBHF1L05kg4YJfW+l/DMuEDjn/4hB71uYYDtM4xuTk4StPEvqEAuDJaDlLcp2ZZ70iLRXc57nzekyZxnyFIOQdr1j5xXb+IhuBx/wDXUoyA06seZUehUIMgrobRhECR5J51yagiT84oJBt7pJAY0mSSG4488qfYtJGpyazi4yLhcThqInVI8kjeVTL8Qa6nbwIm8WtGLr0OiTiTrO6OtQrdpOvaibt4U2SblMHATntOr0qms9BxEjBsxMxJOobfJKsKOkeJEsIdUIgkDkNxkXRhJ3xzbVMFtouz3GtdUAvgy1mMtByLxtmTiv3TOmgBxdMnvZcTgZJGA3gFv+lZ46RqSSHHGRIgZ56sFEvpgsq1tDnFzsnAThiCIyjPvZjXgvQtnK75zcTEEFoGBbHWqsOwjUvdLE4Z7NW/yQqNOy1TezBa4nlRjGc5gwTEb1AY8udLzvnPeuzbTdA7wkEl8986dRERqk7zrgKMx04iPIMCkF1ZqswLzcMBhns9qmWi0Gs3W1rdWo4wSdkD0BU1m5UDXGfXzbVYsqZxPKZDY3fewymB0HYpgl6Noio4lwkQQ3ExJxMxjgCtHYNGBhe4gNcwtIzwa0RGJnLGZ9KzFO0OpNa5pm6YcDrc0yebMZ7RmthY9LCL2tl5uOWLZaSNmAw1hY5LGS09pCjUcDdL5BDrxIOBwu7o29CqeHRa/iqrBqLHHCMAC2AMvvFSuFtgaGirSIEuh1PW058kZxs/uqpjzVsdZpBmm5lVvNNxwA2C+CrxKzqEIW0CEIQCe/Yz+zbP+p+69IhPfsZ/Ztn/AFP3XoErpv6xW/Nf7xUJTdN/WK35r/eKhIBCEIBODsQ20OsrqZImnUMDY1wBB6Q7oSfW77D1V38a5gMB1J0jVILYMbQCekoG3pCm11O64TeJadoa7CfbmvnCrRLTBiRgecbjivpipQDr7WkANh7nHHKZJ2nHAYZRzoDhpZbtutLWGRxrnga4fyxA5nZKQUgO0LuLNgHAjPDHXv1tPPmuNNw1z8/O5OHgJwTdTpO+kaZfPenYMM1Qo3wZD8Hbdv8AMP8AcPTmuD2kYHNfRrtAn8begqHV0C4/eZPMVNHz7O3pXWy2RzzDRPNHtKd9fQJH4Cdkf8LpT4Nn/wCsTngcct3zCaE3pOsGtDAAHNbdN2buPfQCcCcJ27slXss7inrU4K7W0T5P/Ffn/SbfwUuj/hNgRr7KQvHEHYU7a/Bdn4KfQFCqcF2/gZ0K7AnajCMwRzqVZeQxziBMQ3nMDy4SY5k0jwQZ4Kj0DqXK18FGwPoqWG4dSaFYKhwGOGXlUuzWaq7vZz1DXzjI4piDgm0RFOllsHthSqGg+Lbda1gnvvLhs2JowDrzeQcTP0jmkxGMCMi3DGM+hWNG2X38Ye9EmBqEANEbTJ6StgzgwIILKZa4yRqJ6PSujeDgBgNY2cTGHsG8qaMK61XmYOeCCDiBF4zInGcANmI6dNwatTqwuFje8u3gYvXS0DAjOHHGdS8aSsDKbKrbrBULeTkJLSHGJw70HpXXRdJgpPc5j6TuKbVAY6WRLpLBEwSBhqOGMKX4eslwotcPuD7hLc8cN+zZzqx4G07loptqNgV5p3S3kumHc0zGH/pUulKE13vYA5l4kFxaL3OCQrWxXmWhlWtUulhY9rA4SSHXogQGiWg6zlnmngr+yBYBRtjg1jWNcxjmtaAGjC6YA2uaT5Vm1puyPVvaRrkZci7/AC8W276PasyrAIQhUCe/Yz+zbP8AqfuvSIT37Gf2bZ/1P3XoErpv6xW/Nf7xUJTdN/WK35r/AHioSAQhCAWm7HNtNK30Y+/NM/1Ax6YWZU3Qtp4q0UamHIqsfjlyXA49CD6SDQWhk8ktL6x6breefSQk32TGsNpbUc25xrMC2ZaWEtAIODhdDd+vYC3tK1gxrbuJe4PdzDED52JZdlKwXaFJ+YZWfT57wBBHmj0qDAUqV57Wv+84AOGM4x5favorg62KUbz8+hfOmi3/AEtMbajfaF9CaFrfRDnKtFpaK0DExzqnpaSvVHNF0gTiNxjOV20ufona5j2hZyxgsa/OZcTuBeetZFhW0sHVCxjmXhmJE+3BWdjt7g4NqtEOyI9G4hY1mh2S6oxzm1HSSb0QSdh5LhO1XPB+tVY27aLk/dLQcOkezeg0b7VywGwRr2hToWX0a88Zn+H2lae8gh2sgKnNvF6NU5r94VWq6zPE5fPzks7o3AFpIvSTEoNPUfAlQaVsFSWxBGW9V2mql+kD/leDzgKp4NWp1Sjek36brpnWIEE+worT1rUGXcJnAc5K5PtN0xElZ51e9gNQEicQ7GRzjLyLpZdHcZXa6+WxDevXvRGno24RiCFMiR7Pn51KuqsLBddym6j/AHGz/lSbG43MdvoQZHhaAQSRADhO9uR9H9l14HcIrNebQtDGh4bxbHxLbocXXTzEuOO0b458L6mDgdbo8ufpS80iy6RBN4GQZgjX/u9CubBc8N9G8RVIZiwyRExHlVHXr8cJcDeDRDsILWwOVvAETuE7VotLViKt1zeMpVMSYF6mTE3XboymM1W1tHOs9S68XmOgggjEHIjf/lOeWxSCHwlEvpVPCUKR8rW8UfTTnyqoW04ZWL/4dmqiDdqVKRO4hrmDHZD+lYtaAhCEAnv2M/s2z/qfuvSIT37Gf2bZ/wBT916BK6b+sVvzX+8VCU3Tf1it+a/3ioSAQhCAQhCD6E0XV/iLHRq5zSafKBBHTgs7w/YatkqyJIZTqtnUWlocR5C9e+xhbOMsFwn/AA3ub5MHD3lc6S0bxoDI/wARlWlhtLXH/eOhKnpG6JH09L+dvtBTz0JV+jbv60ktC0iLRTBEQ72Sf7JuaLtzGsaC5oMdCKvtIVfoz5FQ2CuWS5zHFpvDd3207YU+0WtpEXhBzK90qlK5cvNLd53ysips+i2NLqjA6HxPKJb0GbpXvQ1SpUe5pbDG5dOeO1Tm2OjOFURskK0sYpMwD245y4YoKywSHEjVGfl1q7bbHR3q4ix0vx+lqk0LIxuIfjB1hBltNX61Zt1hIbjrgHVOHzK42nRoFRtQtc0+grXU6TKcw4EnaQotqYx4gkeSME0ZTSEg3IMFryDBiREY5YgrpYbCaTnvAwceUDzQfIVf1LG1zWtvnkzGWtdrVVYeSdesakGF0fZHNqVQ4A43r0GXAzF4nDCPSdyudGNuunMCCFe2KxtAdDrwdnuz61HGiQ2RfMHdl6UEDS+keMc2kxpvOETsEj58itaVMtbBz1rpZbC1mOZXqoEGJ4Yjkk6w5pHk/wCFirXY+WScso9Ec2pavsgViLvKui/BP9Lo8sxCxLy66AdcxvjAj52nctC3p6ZqNYGgYtHfBoJPKgDlAjLGYnLFWV5looXapqGow3g/cTESRjByGG5Y7GJgYQM43gxr8mxazseWQ1H1XxHEtDhDnRJnMAw4YERvUsGo4U6ILtCudN/i3MqNOsG9cfPkJPlScX0dVsbH2StQa6eMDw6cwC0hp34kRrxXzkQpxo/EIQtAT37Gf2bZ/wBT916RCe/Yz+zbP+p+69AldN/WK35r/eKhKbpv6xW/Nf7xUJAIQhAIQhAxuxNpG4y1Uy7Uyo1vlLXkdLfQmBStQdTGZc2o0iNjhdjAbvQlJ2M6923NaZiox7PRe/2J36H0QOXdE3mgtxwlrg4GdSl+HpHcJbNUs2kK0jFjnXJyjIZYZLtozSVV7mBppukm8LpkARj32IkwmZw84LMtLnuL2sqPaIdxcZHNzgP6cd+cLHaH4Pmzgm/SfyuW5jgcsmgbJx1GQk5dGIukdLVg4NYGEjOQYG3CRAzQNPVQBLWZYwHZ9Kg6Rsrr8gjla77fRjl86lzGjqhAbgWxmHNw8s/MKos38JajY5NPHc6TsjlYKXZuEzrt5wbzQfRiqlmhnudMNuAQMd2fTmdQRabG7mEYYjH0+zYoNFZeEb3NLi1gjny6UDhc78DYnaVQU7O+LoBxG6eeZXujomrdyvY6jj6fIqNA7hG4gktaI581HPCHDvSTqVPaKLhDfmf+FFNndOXz5FBc1uE7iDyIkZ3sRviM9y5v046jdZF8QCSTrOJAMYbMdmSqqVFxLZGEjo1yvdWxVnOL7h5RmcNZ2Iq3q8JyIikDImL+OOUcnHV0rxaeFha4g0pDR+OMYn8OU5Kr/h3CpN0gAyCB+HEewLk2zuccjicRH3Ri72e1BZ2jhcWwBSMRJ5eRIn8PMF6pcL8L1x2JugXtUYnLIQs9Xsbi4uDXAk7DH/C5W+xuAgNcMOTIIvXsz0ABBC0npJ1ao9xJAc4mCSYBxA9i52fHn1b9nQuP8K8HFjuaDK0XBqyML2iqw8oFuN4BpiWvBBEkRBbkZVESrQhoJAxw6Tq5iCVstB2YWamaV29UfD6l0wBA5LSYxgEnPN52IbYGmrLqbbtJrCHC8Lz5IEiYGIJuxktJoTRrar7okHviZAJ255mTt1rFo4U9OuYWuFGIF2890TjysAIJ5WGPkSp4X2PirbaGDIVCRzO5Q9Dk/eEvB2pUo0G99TaXOpOPf05jOIkOGqMxqSm7Luj+LtNKpEcZSAP8zDB9BCcVYNCELaBPfsZ/Ztn/AFP3XpEJ79jP7Ns/6n7r0CV039Yrfmv94qEpum/rFb81/vFQkAhCEAhCEFhwet/EWqhWmBTqMcf5QRe9Er60sNoZdhpaWFt4FuJM5GcohfHakWW21KZJp1H0yRBLHOaSNhIOSlmj6D4baXY8BjG03gwXF382TXN18kHo3rKUKLXNNMMDJvENbOoF0mDhMelKvttX8NW/1v61+t0vaBiK9Yav8R+XSkg3D6FFroqhrScv8T/0FZU7FRDYaWxtdfyz3jelm3SlYY8bUn+Z3WvR0tXMfTVcMuW7rQNGvZ6bmkNLY73N8bDq9i919Asp41HQ7WGSY15n+2SVvbq0eGqf6iujuEFqOdeqZzlxPtTAyRQo4YnHKZJXq2VWxdmMZwnomEtRwhtPhn9K/f8AqO0+Gd6OpMG6LGZk5rx/DMxwPV6FhG6ctAJPHVMf8xjoyC/Dpy0eHq/6ndaYGBTsTAMGuMZjGTOGrIDpXay6Ha6fonA3Zab2R2GcsDr2Jbdt7R4et5x/WptHhZbGxdrvwETDSYOckiT5UwbV+hYJAmcN2Gez5heO19wCbxLhHMSZM79Sxh4VWuZ4505ZN6lydwhtJcXGq4k5mG8+xMGvtdFlMgEEiJwwxjWTjI2ZYKo0hVloJDsZg4Z68Tsw6FS1NO13d9Unna0+0Lw7S9YxL8suS2OiEFhYaIc4iHnAziJOBj7uGMdK0WhrGTTc6HCMcYvQNmAz/ssfZ9N12TdeBJBPJYcRiM2qXU4W2t2dUY5/R0hv1MVDJfaZLWF04AARiOeBOe1X9hinAA5WE5TIaRGO5xw3pHdv7TeLuOqSc8cOjJe6vCW1umbRWM58sz0rH5V9DWfTdQMDM2DkkHHLIA5iFjezLYuMsVOvAvU6ok64eDMeUNwSk7dWjP8AiK/nH9a42q31akcZUqPjK+5zo6Sn5u/RGQhC2gT37Gf2bZ/1P3XpEJ79jP7Ns/6n7r0CV039Yrfmv94qEmvb+xTfq1H/AMXF57nRxOUknwij9yPxv1PxUCwQmf3I/G/U/FR3I/G/U/FQLBCZ/cj8b9T8VHcj8b9T8VAsEJn9yPxv1PxUdyPxv1PxUCwQmf3I/G/U/FR3I/G/U/FQLBCZ/cj8b9T8VHcj8b9T8VAsEJn9yPxv1PxUdyPxv1PxUCwQmf3I/G/U/FR3I/G/U/FQLBCZ/cj8b9T8VHcj8b9T8VAsEJn9yPxv1PxUdyPxv1PxUCwQmf3I/G/U/FR3I/G/U/FQLBCZ/cj8b9T8VHcj8b9T8VAsEJn9yPxv1PxUdyPxv1PxUCwQmf3I/G/U/FR3I/G/U/FQLBCZ/cj8b9T8VHcj8b9T8VAsEJn9yPxv1PxUdyPxv1PxUCwT37Gf2bZ/1P3XrL9yPxv1PxUyeCHBj+HslKjxt+7f5VyJl7nZXjtQ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151806" y="1124744"/>
            <a:ext cx="8901320" cy="554461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cs-CZ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cs-CZ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ástupný symbol pro obsah 2"/>
              <p:cNvSpPr txBox="1">
                <a:spLocks/>
              </p:cNvSpPr>
              <p:nvPr/>
            </p:nvSpPr>
            <p:spPr>
              <a:xfrm>
                <a:off x="304206" y="1277144"/>
                <a:ext cx="8660282" cy="2619908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cs-CZ" i="1" smtClean="0">
                        <a:latin typeface="Cambria Math"/>
                        <a:ea typeface="Cambria Math"/>
                      </a:rPr>
                      <m:t>𝛿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𝑑</m:t>
                    </m:r>
                    <m:func>
                      <m:func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cs-CZ" b="0" i="0" smtClean="0">
                            <a:latin typeface="Cambria Math"/>
                            <a:ea typeface="Cambria Math"/>
                          </a:rPr>
                          <m:t>sin</m:t>
                        </m:r>
                      </m:fName>
                      <m:e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𝜃</m:t>
                        </m:r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𝜆</m:t>
                        </m:r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; </m:t>
                        </m:r>
                      </m:e>
                    </m:func>
                    <m:r>
                      <a:rPr lang="cs-CZ" b="0" i="1" smtClean="0">
                        <a:latin typeface="Cambria Math"/>
                        <a:ea typeface="Cambria Math"/>
                      </a:rPr>
                      <m:t>     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𝑘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=0,1,2,3,…</m:t>
                    </m:r>
                  </m:oMath>
                </a14:m>
                <a:endParaRPr lang="cs-CZ" b="0" dirty="0" smtClean="0">
                  <a:ea typeface="Cambria Math"/>
                </a:endParaRP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cs-CZ" i="1" dirty="0" smtClean="0"/>
                  <a:t>k</a:t>
                </a:r>
                <a:r>
                  <a:rPr lang="cs-CZ" dirty="0" smtClean="0"/>
                  <a:t> – řád interferenčního </a:t>
                </a:r>
                <a:r>
                  <a:rPr lang="cs-CZ" b="1" dirty="0" smtClean="0"/>
                  <a:t>maxima</a:t>
                </a:r>
                <a:endParaRPr lang="cs-CZ" b="1" dirty="0"/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  <a:ea typeface="Cambria Math"/>
                      </a:rPr>
                      <m:t>𝛿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𝑑</m:t>
                    </m:r>
                    <m:func>
                      <m:func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cs-CZ">
                            <a:latin typeface="Cambria Math"/>
                            <a:ea typeface="Cambria Math"/>
                          </a:rPr>
                          <m:t>sin</m:t>
                        </m:r>
                      </m:fName>
                      <m:e>
                        <m:r>
                          <a:rPr lang="cs-CZ" i="1">
                            <a:latin typeface="Cambria Math"/>
                            <a:ea typeface="Cambria Math"/>
                          </a:rPr>
                          <m:t>𝜃</m:t>
                        </m:r>
                        <m:r>
                          <a:rPr lang="cs-CZ" i="1">
                            <a:latin typeface="Cambria Math"/>
                            <a:ea typeface="Cambria Math"/>
                          </a:rPr>
                          <m:t>=</m:t>
                        </m:r>
                        <m:d>
                          <m:dPr>
                            <m:ctrlPr>
                              <a:rPr lang="cs-CZ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a:rPr lang="cs-CZ" b="0" i="1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  <m:r>
                              <a:rPr lang="cs-CZ" b="0" i="1" smtClean="0">
                                <a:latin typeface="Cambria Math"/>
                                <a:ea typeface="Cambria Math"/>
                              </a:rPr>
                              <m:t>−1</m:t>
                            </m:r>
                          </m:e>
                        </m:d>
                        <m:f>
                          <m:fPr>
                            <m:ctrlPr>
                              <a:rPr lang="cs-CZ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cs-CZ" b="0" i="1" smtClean="0">
                                <a:latin typeface="Cambria Math"/>
                                <a:ea typeface="Cambria Math"/>
                              </a:rPr>
                              <m:t>𝜆</m:t>
                            </m:r>
                          </m:num>
                          <m:den>
                            <m:r>
                              <a:rPr lang="cs-CZ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  <m:r>
                          <a:rPr lang="cs-CZ" i="1">
                            <a:latin typeface="Cambria Math"/>
                            <a:ea typeface="Cambria Math"/>
                          </a:rPr>
                          <m:t>; </m:t>
                        </m:r>
                      </m:e>
                    </m:func>
                    <m:r>
                      <a:rPr lang="cs-CZ" i="1">
                        <a:latin typeface="Cambria Math"/>
                        <a:ea typeface="Cambria Math"/>
                      </a:rPr>
                      <m:t>     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𝑘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=0,1,2,3,…</m:t>
                    </m:r>
                  </m:oMath>
                </a14:m>
                <a:endParaRPr lang="cs-CZ" dirty="0" smtClean="0">
                  <a:ea typeface="Cambria Math"/>
                </a:endParaRP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cs-CZ" i="1" dirty="0"/>
                  <a:t>k</a:t>
                </a:r>
                <a:r>
                  <a:rPr lang="cs-CZ" dirty="0"/>
                  <a:t> – řád interferenčního </a:t>
                </a:r>
                <a:r>
                  <a:rPr lang="cs-CZ" b="1" dirty="0" smtClean="0"/>
                  <a:t>minima</a:t>
                </a:r>
              </a:p>
            </p:txBody>
          </p:sp>
        </mc:Choice>
        <mc:Fallback xmlns="">
          <p:sp>
            <p:nvSpPr>
              <p:cNvPr id="10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206" y="1277144"/>
                <a:ext cx="8660282" cy="2619908"/>
              </a:xfrm>
              <a:prstGeom prst="rect">
                <a:avLst/>
              </a:prstGeom>
              <a:blipFill>
                <a:blip r:embed="rId3"/>
                <a:stretch>
                  <a:fillRect l="-1478" b="-629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http://www.gymhol.cz/projekt/fyzika/09_difrakce/09_difrakce_soubory/image01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147" y="3212976"/>
            <a:ext cx="3141853" cy="3447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délník 7"/>
              <p:cNvSpPr/>
              <p:nvPr/>
            </p:nvSpPr>
            <p:spPr>
              <a:xfrm>
                <a:off x="307975" y="3920892"/>
                <a:ext cx="5694172" cy="26930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cs-CZ" sz="2000" b="0" i="1" smtClean="0">
                        <a:latin typeface="Cambria Math"/>
                      </a:rPr>
                      <m:t>𝛿</m:t>
                    </m:r>
                  </m:oMath>
                </a14:m>
                <a:r>
                  <a:rPr lang="cs-CZ" sz="2000" dirty="0"/>
                  <a:t> – dráhový rozdíl, </a:t>
                </a:r>
                <a:endParaRPr lang="cs-CZ" sz="2000" dirty="0" smtClean="0"/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cs-CZ" sz="2000" b="0" i="1">
                        <a:latin typeface="Cambria Math"/>
                      </a:rPr>
                      <m:t>𝜃</m:t>
                    </m:r>
                  </m:oMath>
                </a14:m>
                <a:r>
                  <a:rPr lang="cs-CZ" sz="2000" dirty="0"/>
                  <a:t> – úhel odchýlení od optické </a:t>
                </a:r>
                <a:r>
                  <a:rPr lang="cs-CZ" sz="2000" dirty="0" smtClean="0"/>
                  <a:t>osy</a:t>
                </a:r>
                <a:endParaRPr lang="cs-CZ" sz="2000" dirty="0"/>
              </a:p>
              <a:p>
                <a:pPr>
                  <a:lnSpc>
                    <a:spcPct val="12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cs-CZ" sz="2000" b="0" i="1" smtClean="0">
                        <a:latin typeface="Cambria Math"/>
                      </a:rPr>
                      <m:t>𝑑</m:t>
                    </m:r>
                  </m:oMath>
                </a14:m>
                <a:r>
                  <a:rPr lang="cs-CZ" sz="2000" dirty="0" smtClean="0"/>
                  <a:t> – vzdálenost středů štěrbin</a:t>
                </a:r>
              </a:p>
              <a:p>
                <a:pPr>
                  <a:lnSpc>
                    <a:spcPct val="12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cs-CZ" sz="2000" b="0" i="1" smtClean="0">
                        <a:latin typeface="Cambria Math"/>
                      </a:rPr>
                      <m:t>𝜆</m:t>
                    </m:r>
                  </m:oMath>
                </a14:m>
                <a:r>
                  <a:rPr lang="cs-CZ" sz="2000" dirty="0" smtClean="0"/>
                  <a:t> – vlnová délka světla</a:t>
                </a:r>
              </a:p>
              <a:p>
                <a:pPr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cs-CZ" sz="2000" dirty="0" smtClean="0"/>
                  <a:t>Větší </a:t>
                </a:r>
                <a14:m>
                  <m:oMath xmlns:m="http://schemas.openxmlformats.org/officeDocument/2006/math">
                    <m:r>
                      <a:rPr lang="cs-CZ" sz="2000" b="0" i="1">
                        <a:latin typeface="Cambria Math"/>
                      </a:rPr>
                      <m:t>𝜆</m:t>
                    </m:r>
                  </m:oMath>
                </a14:m>
                <a:r>
                  <a:rPr lang="cs-CZ" sz="2000" dirty="0"/>
                  <a:t> </a:t>
                </a:r>
                <a:r>
                  <a:rPr lang="cs-CZ" sz="2000" dirty="0" smtClean="0"/>
                  <a:t> </a:t>
                </a:r>
                <a:r>
                  <a:rPr lang="cs-CZ" sz="2000" dirty="0" smtClean="0">
                    <a:sym typeface="Wingdings" panose="05000000000000000000" pitchFamily="2" charset="2"/>
                  </a:rPr>
                  <a:t> maximum je ve větším úhlu </a:t>
                </a:r>
                <a14:m>
                  <m:oMath xmlns:m="http://schemas.openxmlformats.org/officeDocument/2006/math">
                    <m:r>
                      <a:rPr lang="cs-CZ" sz="2000" b="0" i="1">
                        <a:latin typeface="Cambria Math"/>
                      </a:rPr>
                      <m:t>𝜃</m:t>
                    </m:r>
                  </m:oMath>
                </a14:m>
                <a:endParaRPr lang="cs-CZ" sz="2000" dirty="0" smtClean="0"/>
              </a:p>
              <a:p>
                <a:pPr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cs-CZ" sz="2000" dirty="0" smtClean="0">
                    <a:sym typeface="Wingdings" panose="05000000000000000000" pitchFamily="2" charset="2"/>
                  </a:rPr>
                  <a:t> červené světlo se ohýbá víc než fialové</a:t>
                </a:r>
                <a:endParaRPr lang="cs-CZ" sz="2000" dirty="0" smtClean="0"/>
              </a:p>
            </p:txBody>
          </p:sp>
        </mc:Choice>
        <mc:Fallback xmlns="">
          <p:sp>
            <p:nvSpPr>
              <p:cNvPr id="8" name="Obdélní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975" y="3920892"/>
                <a:ext cx="5694172" cy="2693045"/>
              </a:xfrm>
              <a:prstGeom prst="rect">
                <a:avLst/>
              </a:prstGeom>
              <a:blipFill rotWithShape="1">
                <a:blip r:embed="rId5"/>
                <a:stretch>
                  <a:fillRect l="-1178" b="-226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07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Fresnelova difrakce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1806" y="1124744"/>
            <a:ext cx="8901320" cy="3744416"/>
          </a:xfrm>
          <a:ln>
            <a:noFill/>
          </a:ln>
        </p:spPr>
        <p:txBody>
          <a:bodyPr>
            <a:normAutofit/>
          </a:bodyPr>
          <a:lstStyle/>
          <a:p>
            <a:pPr marL="457200" lvl="1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cs-CZ" dirty="0" smtClean="0">
              <a:sym typeface="Wingdings" panose="05000000000000000000" pitchFamily="2" charset="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cs-CZ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cs-CZ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cs-CZ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cs-CZ" dirty="0" smtClean="0"/>
          </a:p>
        </p:txBody>
      </p:sp>
      <p:sp>
        <p:nvSpPr>
          <p:cNvPr id="4" name="AutoShape 4" descr="data:image/jpeg;base64,/9j/4AAQSkZJRgABAQAAAQABAAD/2wCEAAkGBxQTEhUUExQTFBUXFxoXFRgXGRccFhgYHB0cGhgbGRgYHCggHCAlHxgdIjEhJSksLi4wFx8zODMsNygtLi4BCgoKDg0OGBAQFywcHBwsLCwsLCwsLCwsLCwsLCwsLCwsLCwsLCwsLCwsLCwsLCwsLCwsLCwsLCwsLCwsLCwsLP/AABEIAL0BCwMBIgACEQEDEQH/xAAcAAACAwEBAQEAAAAAAAAAAAAABwQFBgMCCAH/xABMEAABAwEEBAYOCAQFBAMAAAABAAIRAwQSITEFQVFhBhMicZHRBxUXMlNkgZOho7Gy4/AjNDVCUnODsxRygsEzYpLC4RbS4vEkY6L/xAAXAQEBAQEAAAAAAAAAAAAAAAAAAQID/8QAHBEBAQEAAwEBAQAAAAAAAAAAAAERAiFBMRJR/9oADAMBAAIRAxEAPwBTaY0rXForAVqwAqvAF934jvUPtvX8PW84/rRpv6xW/Nf7xUJBN7b1/D1vOP60dt6/h63nH9ahIQTe29fw9bzj+tHbev4et5x/WoSEE3tvX8PW84/rR23r+Hrecf1qEhBN7b1/D1vOP60dt6/h63nH9ahIQTe29fw9bzj+tHbev4et5x/WoSEE3tvX8PW84/rR23r+Hrecf1qEhBN7b1/D1vOP60dt6/h63nH9ahIQTe29fw9bzj+tHbev4et5x/WoSEE3tvX8PW84/rR23r+Hrecf1qEhBN7b1/D1vOP60dt6/h63nH9ahIQTe29fw9bzj+tHbev4et5x/WoSEE3tvX8PW84/rR23r+Hrecf1qEhBN7b1/D1vOP60dt6/h63nH9ahIQTe29fw9bzj+tHbev4et5x/WoSEE3tvX8PW84/rR23r+Hrecf1qEhBN7b1/D1vOP607uxxaHu0dQc57nE8ZJLiT/iP1lIRPfsZ/Ztn/AFP3XoErpv6xW/Nf7xUJTdN/WK35r/eKhIBXPBCP4umCAZD4kAibjowOCpld8CmzbaH8x904eXLyqX4NhW0XMhouYkm7heB1EAZbpK51NFMMF9MEwQSWgndiRsPoWm0pWZTZeIDTMNlwE7pOtQqdfjBIF6ImIdz5Ll210zNv0XTLGtFNjYOYY29lBBMScpkrrpng82pY3V2UmscPpG3REgEsqNgDUWXhz4QCtBatGicHBwmCR/calM0fUJcaB5LWguY6RycWyCNc57M9q1LUJRCm6ZsvFV6jIiHmI/CcW+ghQl0QIQhAIQhAIQhAIQhAIQhAIQhAIQhAIQhAIQhAIQhAIQhAJ79jP7Ns/wCp+69IhPfsZ/Ztn/U/degSum/rFb81/vFQlN039Yrfmv8AeKhIBWPB20cXaqLtlRs8xMH0FVy/QUDU4UOD6RF0vAIJAzIDgXXd92Ql3Z61SXODXXnQQ5rfvA57MQXdK29tt5NMFoEOaHSJziTiCDiCuWjrO13KuiByhJfhz4wVBE0NpWoIbaOWxpgyWis0EQXAzygNh6dS0tltlDji5tVtzWJc0tDhg0tc0SBAAIyiFkrZYiakYze3DCcJwxiM1Ps+hyCOREf5SSTrIAxMjcpghcL+D1apWdWoMNam5ocXU+UJm7iBtgdKzTtE1xnRrDnY/qTTslkdSptu3WgkuBEAknAyG45g4Egbl1pWaoILi7HMYGDqjDqTQo3WCqBJp1ANpa6OmFGTkLyxwkuzAcW8m6NoGtQOENtkilDKrm99eYyo11MgFjyLvJJkzzDIyroVSE2GcF7PUDS6nReCL1+mHMF3aQ0iDnhuVW7g1Y3kgNNMTgRUM7u/nMbk0LtCYlbgHZyAW1qzZ/EGH/tlQndj/ZaB5acekPKbBiELVO4DVp5NSkc87wOGf3TsVVX0BVaSDdMGJBw6SAFRVIViNC1iQA1pnI36cdN5Wx4EV4B4yhJiWhz3OBImDdYQI1oMwhbB/Y7tQAPGWYzkBVx25EArlT7HludN1lN0Z/S0x7zggyiFc2jgvamd9Sj+phHSHKO7QdcZs/8A0zrQVyFPboaue9pudr5MOw8i8u0TXGJo1P8ASepBCQu1qsr6Zu1GPY6JhzS0xtg8y4oBCEIBCEIBPfsZ/Ztn/U/dekQnv2M/s2z/AKn7r0CV039Yrfmv94qEpum/rFb81/vFQkAhCEDN4N2b+IsdLEAtlp33THshWdi0XxXJcScYunMA4/IVN2MLUeKqtE8l4MYRDh/4rXaTYXhxJg3OkjIDesX+CvJAdrJGAAGBJGEnOFZU9FtqXQ6Gg4vicP7GJ1rJaOtwmTfEEAYG6fnDDctRYtKgRefEiYLdmPtaoqRpasw1gxoa1rQLoAgY3iPLmfKiraGMZJcLzjdwkwTmcNQkY9UqkbUeQ5xILhjl3oDYwE/3VpYrC8E1Xh0S0NacG3cgABlEnHXJmU8RT6U0UWgEFkxg6QA/aDJMzs3KmsOjnNcKhquc+ZaWukjDXk2NWxWtut77xpNFEFpMEiS3ZynZYbtSg1ak/wCJGwyQGHeGHBWUXFt021tO5TDHPdynhrpwEXhgImMYA36ljbVanh3f8iTEiD0Z/JzVibQy8CW3iMAWkxEHDDA57s11q2oPFziwRgcGicOfn1KwcDpSoRGwXiS2807d/wDdcm6YfABazLEC+BO6cuhWNlbTAiCznn2ldKlnpuxcWRtacfJCdD9sumi4gQcxiHAwOYtnoXCvXFTJriTEghkEQBJO3MlSToqkGh8uOzyfPtVTpa2Notu3C3LHW6ReGKCYKraZIDgSJAIbmRkdmW9c6Vtuk99AzMOjI5nEHGOlZulpJ14FpccRAN2d8QPQray1nckODiXRFziuWNQcDsOZHTnDBcVdJseAJLnETDOeARrxJGalWO1Mp4GpjOV6YjZ07OZUtstnFsMETEEtugNGMQDGwj5xiWCi17SajsCRnBJOMa5AE5INRpPTdGCCZwkQDJO3AcyiWSqKgF0u143T5SCB6FmqmjKRM3id8jPZlMr8oaJY498QNZlv9gg0ta1cUZBaNsXp3Tl6FXv0mXmGgQCbxIJMzqLtcb41LnU0W0gAXssR6JBu6+tdBYWUgGsJ/wAx1ndOxIIXCtjq1mZaHMIqU3ii5zQ66aZBdTJBmDIcJn+wGOTGtFhJsdraTgWte39Ml2GraClytAQhCAQhCAT37Gf2bZ/1P3XpEJ79jP7Ns/6n7r0CV039Yrfmv94qEpum/rFb81/vFQkAhCEG27FVoi0vZAIcwGDlLXACRr74poW6iA2SQYM9eGrVnsSW4E17tto4wHksP9QLR6SE8q1kJYJMuIxugQdZwnXAwXPnqwuadnJqfecC9rRMd8TAyOsnYr61UjRpMnBwqEE87SRgNQwHOV3tTWUarnF5YxoDpOMObJJxwGqADrWL0rp3jrS5hvvip9E1t26A0AEk68i7cs5arVWepJkAmcDmBv8AYtK196nd1lsHHAHnSxtHCUMexrSABdD4n+qJx3790q1tfC8UmFrDfgOc0t3gxysCBLRMbVrER+E9oioWti9dvZ4gnIRniDOrBZKvULqnKJjWZyKKNoIfxz5qAPuuvEkmQQA4nE4DPcFNsFRrpipdGMNdh0GTt1wtzpHN9ZrBAcQNxGPWvVDSA1EztH/aVYU7K0TJoAzqknIbBtnoUi0vpMBouONdtMh4aLrWl+E4zm0TAyTRWHSzpAABPlJPklee31QEGWwIN2GAEbJifKvL9HvaYg4OOIII15AHPdn0q/sejhQpXq+InYSZOUbMVLYYs9Gw4lxbxlJ8PbjkS3HNsDPbqUfhHZqYZxZp1XBwv03te0w6IMgvwGMXYhUdn0lyg2mXNaS7ASOYCDAxmVYizuIBqPcdcEl2X82GZUwV1j0bTGIEuAHJODpkwSYgc5Ma0VwackNe57xynbBsZIyGGJGOuMlMtNvpMBYQAMA4gCTqk3cxMdO5Rm0nFpF2q6HOAgjHXtxbGR3Kisi9g41BLgYjGRIG+MThzLoNGCeXeHMGwcNmJlTxSaxoe3jQDIIcYaDt/ETGxflWuKbQXOF933YJgaszs27edBWizhzuS4gZd604ZbNynU2BsMEuqSBEADESAcM9+rLauVCo5zTm2QS2CRA24HOFYaHsjmh1RzgGxi84xtgZyfmVRGtI4qMCaky7EwPTjq6FzsFqioC7DXjq55Uu2mcRBnK9M853qbwc0c2pVaDG8QMRjkSoJOhbS6pWkNaaZaWvAMhwOBOfN0JZWqgWPcw5tcWnnBg+xNSvpHiXCmGMZAmRIdmYmRtkRsPMsJw2oXbW86nw8eXAz/UCkuihQhC0BCEIBPfsZ/Ztn/U/dekQnv2M/s2z/qfuvQJXTf1it+a/3ioSm6b+sVvzX+8VCQCEIQdrHaDTqMqNzY4OHO0yPYvo2wUHFhc7vXAc85+XYvmxP/gdpA1rDZ3FxMMDTvc3kH3VBnuyhYzxDQBHF1L05kg4YJfW+l/DMuEDjn/4hB71uYYDtM4xuTk4StPEvqEAuDJaDlLcp2ZZ70iLRXc57nzekyZxnyFIOQdr1j5xXb+IhuBx/wDXUoyA06seZUehUIMgrobRhECR5J51yagiT84oJBt7pJAY0mSSG4488qfYtJGpyazi4yLhcThqInVI8kjeVTL8Qa6nbwIm8WtGLr0OiTiTrO6OtQrdpOvaibt4U2SblMHATntOr0qms9BxEjBsxMxJOobfJKsKOkeJEsIdUIgkDkNxkXRhJ3xzbVMFtouz3GtdUAvgy1mMtByLxtmTiv3TOmgBxdMnvZcTgZJGA3gFv+lZ46RqSSHHGRIgZ56sFEvpgsq1tDnFzsnAThiCIyjPvZjXgvQtnK75zcTEEFoGBbHWqsOwjUvdLE4Z7NW/yQqNOy1TezBa4nlRjGc5gwTEb1AY8udLzvnPeuzbTdA7wkEl8986dRERqk7zrgKMx04iPIMCkF1ZqswLzcMBhns9qmWi0Gs3W1rdWo4wSdkD0BU1m5UDXGfXzbVYsqZxPKZDY3fewymB0HYpgl6Noio4lwkQQ3ExJxMxjgCtHYNGBhe4gNcwtIzwa0RGJnLGZ9KzFO0OpNa5pm6YcDrc0yebMZ7RmthY9LCL2tl5uOWLZaSNmAw1hY5LGS09pCjUcDdL5BDrxIOBwu7o29CqeHRa/iqrBqLHHCMAC2AMvvFSuFtgaGirSIEuh1PW058kZxs/uqpjzVsdZpBmm5lVvNNxwA2C+CrxKzqEIW0CEIQCe/Yz+zbP+p+69IhPfsZ/Ztn/AFP3XoErpv6xW/Nf7xUJTdN/WK35r/eKhIBCEIBODsQ20OsrqZImnUMDY1wBB6Q7oSfW77D1V38a5gMB1J0jVILYMbQCekoG3pCm11O64TeJadoa7CfbmvnCrRLTBiRgecbjivpipQDr7WkANh7nHHKZJ2nHAYZRzoDhpZbtutLWGRxrnga4fyxA5nZKQUgO0LuLNgHAjPDHXv1tPPmuNNw1z8/O5OHgJwTdTpO+kaZfPenYMM1Qo3wZD8Hbdv8AMP8AcPTmuD2kYHNfRrtAn8begqHV0C4/eZPMVNHz7O3pXWy2RzzDRPNHtKd9fQJH4Cdkf8LpT4Nn/wCsTngcct3zCaE3pOsGtDAAHNbdN2buPfQCcCcJ27slXss7inrU4K7W0T5P/Ffn/SbfwUuj/hNgRr7KQvHEHYU7a/Bdn4KfQFCqcF2/gZ0K7AnajCMwRzqVZeQxziBMQ3nMDy4SY5k0jwQZ4Kj0DqXK18FGwPoqWG4dSaFYKhwGOGXlUuzWaq7vZz1DXzjI4piDgm0RFOllsHthSqGg+Lbda1gnvvLhs2JowDrzeQcTP0jmkxGMCMi3DGM+hWNG2X38Ye9EmBqEANEbTJ6StgzgwIILKZa4yRqJ6PSujeDgBgNY2cTGHsG8qaMK61XmYOeCCDiBF4zInGcANmI6dNwatTqwuFje8u3gYvXS0DAjOHHGdS8aSsDKbKrbrBULeTkJLSHGJw70HpXXRdJgpPc5j6TuKbVAY6WRLpLBEwSBhqOGMKX4eslwotcPuD7hLc8cN+zZzqx4G07loptqNgV5p3S3kumHc0zGH/pUulKE13vYA5l4kFxaL3OCQrWxXmWhlWtUulhY9rA4SSHXogQGiWg6zlnmngr+yBYBRtjg1jWNcxjmtaAGjC6YA2uaT5Vm1puyPVvaRrkZci7/AC8W276PasyrAIQhUCe/Yz+zbP8AqfuvSIT37Gf2bZ/1P3XoErpv6xW/Nf7xUJTdN/WK35r/AHioSAQhCAWm7HNtNK30Y+/NM/1Ax6YWZU3Qtp4q0UamHIqsfjlyXA49CD6SDQWhk8ktL6x6breefSQk32TGsNpbUc25xrMC2ZaWEtAIODhdDd+vYC3tK1gxrbuJe4PdzDED52JZdlKwXaFJ+YZWfT57wBBHmj0qDAUqV57Wv+84AOGM4x5favorg62KUbz8+hfOmi3/AEtMbajfaF9CaFrfRDnKtFpaK0DExzqnpaSvVHNF0gTiNxjOV20ufona5j2hZyxgsa/OZcTuBeetZFhW0sHVCxjmXhmJE+3BWdjt7g4NqtEOyI9G4hY1mh2S6oxzm1HSSb0QSdh5LhO1XPB+tVY27aLk/dLQcOkezeg0b7VywGwRr2hToWX0a88Zn+H2lae8gh2sgKnNvF6NU5r94VWq6zPE5fPzks7o3AFpIvSTEoNPUfAlQaVsFSWxBGW9V2mql+kD/leDzgKp4NWp1Sjek36brpnWIEE+worT1rUGXcJnAc5K5PtN0xElZ51e9gNQEicQ7GRzjLyLpZdHcZXa6+WxDevXvRGno24RiCFMiR7Pn51KuqsLBddym6j/AHGz/lSbG43MdvoQZHhaAQSRADhO9uR9H9l14HcIrNebQtDGh4bxbHxLbocXXTzEuOO0b458L6mDgdbo8ufpS80iy6RBN4GQZgjX/u9CubBc8N9G8RVIZiwyRExHlVHXr8cJcDeDRDsILWwOVvAETuE7VotLViKt1zeMpVMSYF6mTE3XboymM1W1tHOs9S68XmOgggjEHIjf/lOeWxSCHwlEvpVPCUKR8rW8UfTTnyqoW04ZWL/4dmqiDdqVKRO4hrmDHZD+lYtaAhCEAnv2M/s2z/qfuvSIT37Gf2bZ/wBT916BK6b+sVvzX+8VCU3Tf1it+a/3ioSAQhCAQhCD6E0XV/iLHRq5zSafKBBHTgs7w/YatkqyJIZTqtnUWlocR5C9e+xhbOMsFwn/AA3ub5MHD3lc6S0bxoDI/wARlWlhtLXH/eOhKnpG6JH09L+dvtBTz0JV+jbv60ktC0iLRTBEQ72Sf7JuaLtzGsaC5oMdCKvtIVfoz5FQ2CuWS5zHFpvDd3207YU+0WtpEXhBzK90qlK5cvNLd53ysips+i2NLqjA6HxPKJb0GbpXvQ1SpUe5pbDG5dOeO1Tm2OjOFURskK0sYpMwD245y4YoKywSHEjVGfl1q7bbHR3q4ix0vx+lqk0LIxuIfjB1hBltNX61Zt1hIbjrgHVOHzK42nRoFRtQtc0+grXU6TKcw4EnaQotqYx4gkeSME0ZTSEg3IMFryDBiREY5YgrpYbCaTnvAwceUDzQfIVf1LG1zWtvnkzGWtdrVVYeSdesakGF0fZHNqVQ4A43r0GXAzF4nDCPSdyudGNuunMCCFe2KxtAdDrwdnuz61HGiQ2RfMHdl6UEDS+keMc2kxpvOETsEj58itaVMtbBz1rpZbC1mOZXqoEGJ4Yjkk6w5pHk/wCFirXY+WScso9Ec2pavsgViLvKui/BP9Lo8sxCxLy66AdcxvjAj52nctC3p6ZqNYGgYtHfBoJPKgDlAjLGYnLFWV5looXapqGow3g/cTESRjByGG5Y7GJgYQM43gxr8mxazseWQ1H1XxHEtDhDnRJnMAw4YERvUsGo4U6ILtCudN/i3MqNOsG9cfPkJPlScX0dVsbH2StQa6eMDw6cwC0hp34kRrxXzkQpxo/EIQtAT37Gf2bZ/wBT916RCe/Yz+zbP+p+69AldN/WK35r/eKhKbpv6xW/Nf7xUJAIQhAIQhAxuxNpG4y1Uy7Uyo1vlLXkdLfQmBStQdTGZc2o0iNjhdjAbvQlJ2M6923NaZiox7PRe/2J36H0QOXdE3mgtxwlrg4GdSl+HpHcJbNUs2kK0jFjnXJyjIZYZLtozSVV7mBppukm8LpkARj32IkwmZw84LMtLnuL2sqPaIdxcZHNzgP6cd+cLHaH4Pmzgm/SfyuW5jgcsmgbJx1GQk5dGIukdLVg4NYGEjOQYG3CRAzQNPVQBLWZYwHZ9Kg6Rsrr8gjla77fRjl86lzGjqhAbgWxmHNw8s/MKos38JajY5NPHc6TsjlYKXZuEzrt5wbzQfRiqlmhnudMNuAQMd2fTmdQRabG7mEYYjH0+zYoNFZeEb3NLi1gjny6UDhc78DYnaVQU7O+LoBxG6eeZXujomrdyvY6jj6fIqNA7hG4gktaI581HPCHDvSTqVPaKLhDfmf+FFNndOXz5FBc1uE7iDyIkZ3sRviM9y5v046jdZF8QCSTrOJAMYbMdmSqqVFxLZGEjo1yvdWxVnOL7h5RmcNZ2Iq3q8JyIikDImL+OOUcnHV0rxaeFha4g0pDR+OMYn8OU5Kr/h3CpN0gAyCB+HEewLk2zuccjicRH3Ri72e1BZ2jhcWwBSMRJ5eRIn8PMF6pcL8L1x2JugXtUYnLIQs9Xsbi4uDXAk7DH/C5W+xuAgNcMOTIIvXsz0ABBC0npJ1ao9xJAc4mCSYBxA9i52fHn1b9nQuP8K8HFjuaDK0XBqyML2iqw8oFuN4BpiWvBBEkRBbkZVESrQhoJAxw6Tq5iCVstB2YWamaV29UfD6l0wBA5LSYxgEnPN52IbYGmrLqbbtJrCHC8Lz5IEiYGIJuxktJoTRrar7okHviZAJ255mTt1rFo4U9OuYWuFGIF2890TjysAIJ5WGPkSp4X2PirbaGDIVCRzO5Q9Dk/eEvB2pUo0G99TaXOpOPf05jOIkOGqMxqSm7Luj+LtNKpEcZSAP8zDB9BCcVYNCELaBPfsZ/Ztn/AFP3XpEJ79jP7Ns/6n7r0CV039Yrfmv94qEpum/rFb81/vFQkAhCEAhCEFhwet/EWqhWmBTqMcf5QRe9Er60sNoZdhpaWFt4FuJM5GcohfHakWW21KZJp1H0yRBLHOaSNhIOSlmj6D4baXY8BjG03gwXF382TXN18kHo3rKUKLXNNMMDJvENbOoF0mDhMelKvttX8NW/1v61+t0vaBiK9Yav8R+XSkg3D6FFroqhrScv8T/0FZU7FRDYaWxtdfyz3jelm3SlYY8bUn+Z3WvR0tXMfTVcMuW7rQNGvZ6bmkNLY73N8bDq9i919Asp41HQ7WGSY15n+2SVvbq0eGqf6iujuEFqOdeqZzlxPtTAyRQo4YnHKZJXq2VWxdmMZwnomEtRwhtPhn9K/f8AqO0+Gd6OpMG6LGZk5rx/DMxwPV6FhG6ctAJPHVMf8xjoyC/Dpy0eHq/6ndaYGBTsTAMGuMZjGTOGrIDpXay6Ha6fonA3Zab2R2GcsDr2Jbdt7R4et5x/WptHhZbGxdrvwETDSYOckiT5UwbV+hYJAmcN2Gez5heO19wCbxLhHMSZM79Sxh4VWuZ4505ZN6lydwhtJcXGq4k5mG8+xMGvtdFlMgEEiJwwxjWTjI2ZYKo0hVloJDsZg4Z68Tsw6FS1NO13d9Unna0+0Lw7S9YxL8suS2OiEFhYaIc4iHnAziJOBj7uGMdK0WhrGTTc6HCMcYvQNmAz/ssfZ9N12TdeBJBPJYcRiM2qXU4W2t2dUY5/R0hv1MVDJfaZLWF04AARiOeBOe1X9hinAA5WE5TIaRGO5xw3pHdv7TeLuOqSc8cOjJe6vCW1umbRWM58sz0rH5V9DWfTdQMDM2DkkHHLIA5iFjezLYuMsVOvAvU6ok64eDMeUNwSk7dWjP8AiK/nH9a42q31akcZUqPjK+5zo6Sn5u/RGQhC2gT37Gf2bZ/1P3XpEJ79jP7Ns/6n7r0CV039Yrfmv94qEmvb+xTfq1H/AMXF57nRxOUknwij9yPxv1PxUCwQmf3I/G/U/FR3I/G/U/FQLBCZ/cj8b9T8VHcj8b9T8VAsEJn9yPxv1PxUdyPxv1PxUCwQmf3I/G/U/FR3I/G/U/FQLBCZ/cj8b9T8VHcj8b9T8VAsEJn9yPxv1PxUdyPxv1PxUCwQmf3I/G/U/FR3I/G/U/FQLBCZ/cj8b9T8VHcj8b9T8VAsEJn9yPxv1PxUdyPxv1PxUCwQmf3I/G/U/FR3I/G/U/FQLBCZ/cj8b9T8VHcj8b9T8VAsEJn9yPxv1PxUdyPxv1PxUCwQmf3I/G/U/FR3I/G/U/FQLBCZ/cj8b9T8VHcj8b9T8VAsEJn9yPxv1PxUdyPxv1PxUCwT37Gf2bZ/1P3XrL9yPxv1PxUyeCHBj+HslKjxt+7f5VyJl7nZXjt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6" descr="data:image/jpeg;base64,/9j/4AAQSkZJRgABAQAAAQABAAD/2wCEAAkGBxQTEhUUExQTFBUXFxoXFRgXGRccFhgYHB0cGhgbGRgYHCggHCAlHxgdIjEhJSksLi4wFx8zODMsNygtLi4BCgoKDg0OGBAQFywcHBwsLCwsLCwsLCwsLCwsLCwsLCwsLCwsLCwsLCwsLCwsLCwsLCwsLCwsLCwsLCwsLCwsLP/AABEIAL0BCwMBIgACEQEDEQH/xAAcAAACAwEBAQEAAAAAAAAAAAAABwQFBgMCCAH/xABMEAABAwEEBAYOCAQFBAMAAAABAAIRAwQSITEFQVFhBhMicZHRBxUXMlNkgZOho7Gy4/AjNDVCUnODsxRygsEzYpLC4RbS4vEkY6L/xAAXAQEBAQEAAAAAAAAAAAAAAAAAAQID/8QAHBEBAQEAAwEBAQAAAAAAAAAAAAERAiFBMRJR/9oADAMBAAIRAxEAPwBTaY0rXForAVqwAqvAF934jvUPtvX8PW84/rRpv6xW/Nf7xUJBN7b1/D1vOP60dt6/h63nH9ahIQTe29fw9bzj+tHbev4et5x/WoSEE3tvX8PW84/rR23r+Hrecf1qEhBN7b1/D1vOP60dt6/h63nH9ahIQTe29fw9bzj+tHbev4et5x/WoSEE3tvX8PW84/rR23r+Hrecf1qEhBN7b1/D1vOP60dt6/h63nH9ahIQTe29fw9bzj+tHbev4et5x/WoSEE3tvX8PW84/rR23r+Hrecf1qEhBN7b1/D1vOP60dt6/h63nH9ahIQTe29fw9bzj+tHbev4et5x/WoSEE3tvX8PW84/rR23r+Hrecf1qEhBN7b1/D1vOP60dt6/h63nH9ahIQTe29fw9bzj+tHbev4et5x/WoSEE3tvX8PW84/rR23r+Hrecf1qEhBN7b1/D1vOP607uxxaHu0dQc57nE8ZJLiT/iP1lIRPfsZ/Ztn/AFP3XoErpv6xW/Nf7xUJTdN/WK35r/eKhIBXPBCP4umCAZD4kAibjowOCpld8CmzbaH8x904eXLyqX4NhW0XMhouYkm7heB1EAZbpK51NFMMF9MEwQSWgndiRsPoWm0pWZTZeIDTMNlwE7pOtQqdfjBIF6ImIdz5Ll210zNv0XTLGtFNjYOYY29lBBMScpkrrpng82pY3V2UmscPpG3REgEsqNgDUWXhz4QCtBatGicHBwmCR/calM0fUJcaB5LWguY6RycWyCNc57M9q1LUJRCm6ZsvFV6jIiHmI/CcW+ghQl0QIQhAIQhAIQhAIQhAIQhAIQhAIQhAIQhAIQhAIQhAIQhAJ79jP7Ns/wCp+69IhPfsZ/Ztn/U/degSum/rFb81/vFQlN039Yrfmv8AeKhIBWPB20cXaqLtlRs8xMH0FVy/QUDU4UOD6RF0vAIJAzIDgXXd92Ql3Z61SXODXXnQQ5rfvA57MQXdK29tt5NMFoEOaHSJziTiCDiCuWjrO13KuiByhJfhz4wVBE0NpWoIbaOWxpgyWis0EQXAzygNh6dS0tltlDji5tVtzWJc0tDhg0tc0SBAAIyiFkrZYiakYze3DCcJwxiM1Ps+hyCOREf5SSTrIAxMjcpghcL+D1apWdWoMNam5ocXU+UJm7iBtgdKzTtE1xnRrDnY/qTTslkdSptu3WgkuBEAknAyG45g4Egbl1pWaoILi7HMYGDqjDqTQo3WCqBJp1ANpa6OmFGTkLyxwkuzAcW8m6NoGtQOENtkilDKrm99eYyo11MgFjyLvJJkzzDIyroVSE2GcF7PUDS6nReCL1+mHMF3aQ0iDnhuVW7g1Y3kgNNMTgRUM7u/nMbk0LtCYlbgHZyAW1qzZ/EGH/tlQndj/ZaB5acekPKbBiELVO4DVp5NSkc87wOGf3TsVVX0BVaSDdMGJBw6SAFRVIViNC1iQA1pnI36cdN5Wx4EV4B4yhJiWhz3OBImDdYQI1oMwhbB/Y7tQAPGWYzkBVx25EArlT7HludN1lN0Z/S0x7zggyiFc2jgvamd9Sj+phHSHKO7QdcZs/8A0zrQVyFPboaue9pudr5MOw8i8u0TXGJo1P8ASepBCQu1qsr6Zu1GPY6JhzS0xtg8y4oBCEIBCEIBPfsZ/Ztn/U/dekQnv2M/s2z/AKn7r0CV039Yrfmv94qEpum/rFb81/vFQkAhCEDN4N2b+IsdLEAtlp33THshWdi0XxXJcScYunMA4/IVN2MLUeKqtE8l4MYRDh/4rXaTYXhxJg3OkjIDesX+CvJAdrJGAAGBJGEnOFZU9FtqXQ6Gg4vicP7GJ1rJaOtwmTfEEAYG6fnDDctRYtKgRefEiYLdmPtaoqRpasw1gxoa1rQLoAgY3iPLmfKiraGMZJcLzjdwkwTmcNQkY9UqkbUeQ5xILhjl3oDYwE/3VpYrC8E1Xh0S0NacG3cgABlEnHXJmU8RT6U0UWgEFkxg6QA/aDJMzs3KmsOjnNcKhquc+ZaWukjDXk2NWxWtut77xpNFEFpMEiS3ZynZYbtSg1ak/wCJGwyQGHeGHBWUXFt021tO5TDHPdynhrpwEXhgImMYA36ljbVanh3f8iTEiD0Z/JzVibQy8CW3iMAWkxEHDDA57s11q2oPFziwRgcGicOfn1KwcDpSoRGwXiS2807d/wDdcm6YfABazLEC+BO6cuhWNlbTAiCznn2ldKlnpuxcWRtacfJCdD9sumi4gQcxiHAwOYtnoXCvXFTJriTEghkEQBJO3MlSToqkGh8uOzyfPtVTpa2Notu3C3LHW6ReGKCYKraZIDgSJAIbmRkdmW9c6Vtuk99AzMOjI5nEHGOlZulpJ14FpccRAN2d8QPQray1nckODiXRFziuWNQcDsOZHTnDBcVdJseAJLnETDOeARrxJGalWO1Mp4GpjOV6YjZ07OZUtstnFsMETEEtugNGMQDGwj5xiWCi17SajsCRnBJOMa5AE5INRpPTdGCCZwkQDJO3AcyiWSqKgF0u143T5SCB6FmqmjKRM3id8jPZlMr8oaJY498QNZlv9gg0ta1cUZBaNsXp3Tl6FXv0mXmGgQCbxIJMzqLtcb41LnU0W0gAXssR6JBu6+tdBYWUgGsJ/wAx1ndOxIIXCtjq1mZaHMIqU3ii5zQ66aZBdTJBmDIcJn+wGOTGtFhJsdraTgWte39Ml2GraClytAQhCAQhCAT37Gf2bZ/1P3XpEJ79jP7Ns/6n7r0CV039Yrfmv94qEpum/rFb81/vFQkAhCEG27FVoi0vZAIcwGDlLXACRr74poW6iA2SQYM9eGrVnsSW4E17tto4wHksP9QLR6SE8q1kJYJMuIxugQdZwnXAwXPnqwuadnJqfecC9rRMd8TAyOsnYr61UjRpMnBwqEE87SRgNQwHOV3tTWUarnF5YxoDpOMObJJxwGqADrWL0rp3jrS5hvvip9E1t26A0AEk68i7cs5arVWepJkAmcDmBv8AYtK196nd1lsHHAHnSxtHCUMexrSABdD4n+qJx3790q1tfC8UmFrDfgOc0t3gxysCBLRMbVrER+E9oioWti9dvZ4gnIRniDOrBZKvULqnKJjWZyKKNoIfxz5qAPuuvEkmQQA4nE4DPcFNsFRrpipdGMNdh0GTt1wtzpHN9ZrBAcQNxGPWvVDSA1EztH/aVYU7K0TJoAzqknIbBtnoUi0vpMBouONdtMh4aLrWl+E4zm0TAyTRWHSzpAABPlJPklee31QEGWwIN2GAEbJifKvL9HvaYg4OOIII15AHPdn0q/sejhQpXq+InYSZOUbMVLYYs9Gw4lxbxlJ8PbjkS3HNsDPbqUfhHZqYZxZp1XBwv03te0w6IMgvwGMXYhUdn0lyg2mXNaS7ASOYCDAxmVYizuIBqPcdcEl2X82GZUwV1j0bTGIEuAHJODpkwSYgc5Ma0VwackNe57xynbBsZIyGGJGOuMlMtNvpMBYQAMA4gCTqk3cxMdO5Rm0nFpF2q6HOAgjHXtxbGR3Kisi9g41BLgYjGRIG+MThzLoNGCeXeHMGwcNmJlTxSaxoe3jQDIIcYaDt/ETGxflWuKbQXOF933YJgaszs27edBWizhzuS4gZd604ZbNynU2BsMEuqSBEADESAcM9+rLauVCo5zTm2QS2CRA24HOFYaHsjmh1RzgGxi84xtgZyfmVRGtI4qMCaky7EwPTjq6FzsFqioC7DXjq55Uu2mcRBnK9M853qbwc0c2pVaDG8QMRjkSoJOhbS6pWkNaaZaWvAMhwOBOfN0JZWqgWPcw5tcWnnBg+xNSvpHiXCmGMZAmRIdmYmRtkRsPMsJw2oXbW86nw8eXAz/UCkuihQhC0BCEIBPfsZ/Ztn/U/dekQnv2M/s2z/qfuvQJXTf1it+a/3ioSm6b+sVvzX+8VCQCEIQdrHaDTqMqNzY4OHO0yPYvo2wUHFhc7vXAc85+XYvmxP/gdpA1rDZ3FxMMDTvc3kH3VBnuyhYzxDQBHF1L05kg4YJfW+l/DMuEDjn/4hB71uYYDtM4xuTk4StPEvqEAuDJaDlLcp2ZZ70iLRXc57nzekyZxnyFIOQdr1j5xXb+IhuBx/wDXUoyA06seZUehUIMgrobRhECR5J51yagiT84oJBt7pJAY0mSSG4488qfYtJGpyazi4yLhcThqInVI8kjeVTL8Qa6nbwIm8WtGLr0OiTiTrO6OtQrdpOvaibt4U2SblMHATntOr0qms9BxEjBsxMxJOobfJKsKOkeJEsIdUIgkDkNxkXRhJ3xzbVMFtouz3GtdUAvgy1mMtByLxtmTiv3TOmgBxdMnvZcTgZJGA3gFv+lZ46RqSSHHGRIgZ56sFEvpgsq1tDnFzsnAThiCIyjPvZjXgvQtnK75zcTEEFoGBbHWqsOwjUvdLE4Z7NW/yQqNOy1TezBa4nlRjGc5gwTEb1AY8udLzvnPeuzbTdA7wkEl8986dRERqk7zrgKMx04iPIMCkF1ZqswLzcMBhns9qmWi0Gs3W1rdWo4wSdkD0BU1m5UDXGfXzbVYsqZxPKZDY3fewymB0HYpgl6Noio4lwkQQ3ExJxMxjgCtHYNGBhe4gNcwtIzwa0RGJnLGZ9KzFO0OpNa5pm6YcDrc0yebMZ7RmthY9LCL2tl5uOWLZaSNmAw1hY5LGS09pCjUcDdL5BDrxIOBwu7o29CqeHRa/iqrBqLHHCMAC2AMvvFSuFtgaGirSIEuh1PW058kZxs/uqpjzVsdZpBmm5lVvNNxwA2C+CrxKzqEIW0CEIQCe/Yz+zbP+p+69IhPfsZ/Ztn/AFP3XoErpv6xW/Nf7xUJTdN/WK35r/eKhIBCEIBODsQ20OsrqZImnUMDY1wBB6Q7oSfW77D1V38a5gMB1J0jVILYMbQCekoG3pCm11O64TeJadoa7CfbmvnCrRLTBiRgecbjivpipQDr7WkANh7nHHKZJ2nHAYZRzoDhpZbtutLWGRxrnga4fyxA5nZKQUgO0LuLNgHAjPDHXv1tPPmuNNw1z8/O5OHgJwTdTpO+kaZfPenYMM1Qo3wZD8Hbdv8AMP8AcPTmuD2kYHNfRrtAn8begqHV0C4/eZPMVNHz7O3pXWy2RzzDRPNHtKd9fQJH4Cdkf8LpT4Nn/wCsTngcct3zCaE3pOsGtDAAHNbdN2buPfQCcCcJ27slXss7inrU4K7W0T5P/Ffn/SbfwUuj/hNgRr7KQvHEHYU7a/Bdn4KfQFCqcF2/gZ0K7AnajCMwRzqVZeQxziBMQ3nMDy4SY5k0jwQZ4Kj0DqXK18FGwPoqWG4dSaFYKhwGOGXlUuzWaq7vZz1DXzjI4piDgm0RFOllsHthSqGg+Lbda1gnvvLhs2JowDrzeQcTP0jmkxGMCMi3DGM+hWNG2X38Ye9EmBqEANEbTJ6StgzgwIILKZa4yRqJ6PSujeDgBgNY2cTGHsG8qaMK61XmYOeCCDiBF4zInGcANmI6dNwatTqwuFje8u3gYvXS0DAjOHHGdS8aSsDKbKrbrBULeTkJLSHGJw70HpXXRdJgpPc5j6TuKbVAY6WRLpLBEwSBhqOGMKX4eslwotcPuD7hLc8cN+zZzqx4G07loptqNgV5p3S3kumHc0zGH/pUulKE13vYA5l4kFxaL3OCQrWxXmWhlWtUulhY9rA4SSHXogQGiWg6zlnmngr+yBYBRtjg1jWNcxjmtaAGjC6YA2uaT5Vm1puyPVvaRrkZci7/AC8W276PasyrAIQhUCe/Yz+zbP8AqfuvSIT37Gf2bZ/1P3XoErpv6xW/Nf7xUJTdN/WK35r/AHioSAQhCAWm7HNtNK30Y+/NM/1Ax6YWZU3Qtp4q0UamHIqsfjlyXA49CD6SDQWhk8ktL6x6breefSQk32TGsNpbUc25xrMC2ZaWEtAIODhdDd+vYC3tK1gxrbuJe4PdzDED52JZdlKwXaFJ+YZWfT57wBBHmj0qDAUqV57Wv+84AOGM4x5favorg62KUbz8+hfOmi3/AEtMbajfaF9CaFrfRDnKtFpaK0DExzqnpaSvVHNF0gTiNxjOV20ufona5j2hZyxgsa/OZcTuBeetZFhW0sHVCxjmXhmJE+3BWdjt7g4NqtEOyI9G4hY1mh2S6oxzm1HSSb0QSdh5LhO1XPB+tVY27aLk/dLQcOkezeg0b7VywGwRr2hToWX0a88Zn+H2lae8gh2sgKnNvF6NU5r94VWq6zPE5fPzks7o3AFpIvSTEoNPUfAlQaVsFSWxBGW9V2mql+kD/leDzgKp4NWp1Sjek36brpnWIEE+worT1rUGXcJnAc5K5PtN0xElZ51e9gNQEicQ7GRzjLyLpZdHcZXa6+WxDevXvRGno24RiCFMiR7Pn51KuqsLBddym6j/AHGz/lSbG43MdvoQZHhaAQSRADhO9uR9H9l14HcIrNebQtDGh4bxbHxLbocXXTzEuOO0b458L6mDgdbo8ufpS80iy6RBN4GQZgjX/u9CubBc8N9G8RVIZiwyRExHlVHXr8cJcDeDRDsILWwOVvAETuE7VotLViKt1zeMpVMSYF6mTE3XboymM1W1tHOs9S68XmOgggjEHIjf/lOeWxSCHwlEvpVPCUKR8rW8UfTTnyqoW04ZWL/4dmqiDdqVKRO4hrmDHZD+lYtaAhCEAnv2M/s2z/qfuvSIT37Gf2bZ/wBT916BK6b+sVvzX+8VCU3Tf1it+a/3ioSAQhCAQhCD6E0XV/iLHRq5zSafKBBHTgs7w/YatkqyJIZTqtnUWlocR5C9e+xhbOMsFwn/AA3ub5MHD3lc6S0bxoDI/wARlWlhtLXH/eOhKnpG6JH09L+dvtBTz0JV+jbv60ktC0iLRTBEQ72Sf7JuaLtzGsaC5oMdCKvtIVfoz5FQ2CuWS5zHFpvDd3207YU+0WtpEXhBzK90qlK5cvNLd53ysips+i2NLqjA6HxPKJb0GbpXvQ1SpUe5pbDG5dOeO1Tm2OjOFURskK0sYpMwD245y4YoKywSHEjVGfl1q7bbHR3q4ix0vx+lqk0LIxuIfjB1hBltNX61Zt1hIbjrgHVOHzK42nRoFRtQtc0+grXU6TKcw4EnaQotqYx4gkeSME0ZTSEg3IMFryDBiREY5YgrpYbCaTnvAwceUDzQfIVf1LG1zWtvnkzGWtdrVVYeSdesakGF0fZHNqVQ4A43r0GXAzF4nDCPSdyudGNuunMCCFe2KxtAdDrwdnuz61HGiQ2RfMHdl6UEDS+keMc2kxpvOETsEj58itaVMtbBz1rpZbC1mOZXqoEGJ4Yjkk6w5pHk/wCFirXY+WScso9Ec2pavsgViLvKui/BP9Lo8sxCxLy66AdcxvjAj52nctC3p6ZqNYGgYtHfBoJPKgDlAjLGYnLFWV5looXapqGow3g/cTESRjByGG5Y7GJgYQM43gxr8mxazseWQ1H1XxHEtDhDnRJnMAw4YERvUsGo4U6ILtCudN/i3MqNOsG9cfPkJPlScX0dVsbH2StQa6eMDw6cwC0hp34kRrxXzkQpxo/EIQtAT37Gf2bZ/wBT916RCe/Yz+zbP+p+69AldN/WK35r/eKhKbpv6xW/Nf7xUJAIQhAIQhAxuxNpG4y1Uy7Uyo1vlLXkdLfQmBStQdTGZc2o0iNjhdjAbvQlJ2M6923NaZiox7PRe/2J36H0QOXdE3mgtxwlrg4GdSl+HpHcJbNUs2kK0jFjnXJyjIZYZLtozSVV7mBppukm8LpkARj32IkwmZw84LMtLnuL2sqPaIdxcZHNzgP6cd+cLHaH4Pmzgm/SfyuW5jgcsmgbJx1GQk5dGIukdLVg4NYGEjOQYG3CRAzQNPVQBLWZYwHZ9Kg6Rsrr8gjla77fRjl86lzGjqhAbgWxmHNw8s/MKos38JajY5NPHc6TsjlYKXZuEzrt5wbzQfRiqlmhnudMNuAQMd2fTmdQRabG7mEYYjH0+zYoNFZeEb3NLi1gjny6UDhc78DYnaVQU7O+LoBxG6eeZXujomrdyvY6jj6fIqNA7hG4gktaI581HPCHDvSTqVPaKLhDfmf+FFNndOXz5FBc1uE7iDyIkZ3sRviM9y5v046jdZF8QCSTrOJAMYbMdmSqqVFxLZGEjo1yvdWxVnOL7h5RmcNZ2Iq3q8JyIikDImL+OOUcnHV0rxaeFha4g0pDR+OMYn8OU5Kr/h3CpN0gAyCB+HEewLk2zuccjicRH3Ri72e1BZ2jhcWwBSMRJ5eRIn8PMF6pcL8L1x2JugXtUYnLIQs9Xsbi4uDXAk7DH/C5W+xuAgNcMOTIIvXsz0ABBC0npJ1ao9xJAc4mCSYBxA9i52fHn1b9nQuP8K8HFjuaDK0XBqyML2iqw8oFuN4BpiWvBBEkRBbkZVESrQhoJAxw6Tq5iCVstB2YWamaV29UfD6l0wBA5LSYxgEnPN52IbYGmrLqbbtJrCHC8Lz5IEiYGIJuxktJoTRrar7okHviZAJ255mTt1rFo4U9OuYWuFGIF2890TjysAIJ5WGPkSp4X2PirbaGDIVCRzO5Q9Dk/eEvB2pUo0G99TaXOpOPf05jOIkOGqMxqSm7Luj+LtNKpEcZSAP8zDB9BCcVYNCELaBPfsZ/Ztn/AFP3XpEJ79jP7Ns/6n7r0CV039Yrfmv94qEpum/rFb81/vFQkAhCEAhCEFhwet/EWqhWmBTqMcf5QRe9Er60sNoZdhpaWFt4FuJM5GcohfHakWW21KZJp1H0yRBLHOaSNhIOSlmj6D4baXY8BjG03gwXF382TXN18kHo3rKUKLXNNMMDJvENbOoF0mDhMelKvttX8NW/1v61+t0vaBiK9Yav8R+XSkg3D6FFroqhrScv8T/0FZU7FRDYaWxtdfyz3jelm3SlYY8bUn+Z3WvR0tXMfTVcMuW7rQNGvZ6bmkNLY73N8bDq9i919Asp41HQ7WGSY15n+2SVvbq0eGqf6iujuEFqOdeqZzlxPtTAyRQo4YnHKZJXq2VWxdmMZwnomEtRwhtPhn9K/f8AqO0+Gd6OpMG6LGZk5rx/DMxwPV6FhG6ctAJPHVMf8xjoyC/Dpy0eHq/6ndaYGBTsTAMGuMZjGTOGrIDpXay6Ha6fonA3Zab2R2GcsDr2Jbdt7R4et5x/WptHhZbGxdrvwETDSYOckiT5UwbV+hYJAmcN2Gez5heO19wCbxLhHMSZM79Sxh4VWuZ4505ZN6lydwhtJcXGq4k5mG8+xMGvtdFlMgEEiJwwxjWTjI2ZYKo0hVloJDsZg4Z68Tsw6FS1NO13d9Unna0+0Lw7S9YxL8suS2OiEFhYaIc4iHnAziJOBj7uGMdK0WhrGTTc6HCMcYvQNmAz/ssfZ9N12TdeBJBPJYcRiM2qXU4W2t2dUY5/R0hv1MVDJfaZLWF04AARiOeBOe1X9hinAA5WE5TIaRGO5xw3pHdv7TeLuOqSc8cOjJe6vCW1umbRWM58sz0rH5V9DWfTdQMDM2DkkHHLIA5iFjezLYuMsVOvAvU6ok64eDMeUNwSk7dWjP8AiK/nH9a42q31akcZUqPjK+5zo6Sn5u/RGQhC2gT37Gf2bZ/1P3XpEJ79jP7Ns/6n7r0CV039Yrfmv94qEmvb+xTfq1H/AMXF57nRxOUknwij9yPxv1PxUCwQmf3I/G/U/FR3I/G/U/FQLBCZ/cj8b9T8VHcj8b9T8VAsEJn9yPxv1PxUdyPxv1PxUCwQmf3I/G/U/FR3I/G/U/FQLBCZ/cj8b9T8VHcj8b9T8VAsEJn9yPxv1PxUdyPxv1PxUCwQmf3I/G/U/FR3I/G/U/FQLBCZ/cj8b9T8VHcj8b9T8VAsEJn9yPxv1PxUdyPxv1PxUCwQmf3I/G/U/FR3I/G/U/FQLBCZ/cj8b9T8VHcj8b9T8VAsEJn9yPxv1PxUdyPxv1PxUCwQmf3I/G/U/FR3I/G/U/FQLBCZ/cj8b9T8VHcj8b9T8VAsEJn9yPxv1PxUdyPxv1PxUCwT37Gf2bZ/1P3XrL9yPxv1PxUyeCHBj+HslKjxt+7f5VyJl7nZXjtQ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304206" y="1277144"/>
            <a:ext cx="8660282" cy="517619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 smtClean="0"/>
              <a:t>Difrakce na překážkách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 smtClean="0"/>
              <a:t>Stínítko je v konečné vzdálenosti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 smtClean="0"/>
              <a:t>Dopadá (správně) kulová vlna (např. vlna napříč štěrbinou nemá stejnou fázi)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 smtClean="0"/>
              <a:t>Na obraze je částečně vidět tvar překážky (jako kdyby to byla geometrická optika) a částečně difrakční interferenční obrazec (to je obrazec, když interferují </a:t>
            </a:r>
            <a:r>
              <a:rPr lang="cs-CZ" dirty="0" err="1" smtClean="0"/>
              <a:t>difraktované</a:t>
            </a:r>
            <a:r>
              <a:rPr lang="cs-CZ" dirty="0" smtClean="0"/>
              <a:t> vlny – </a:t>
            </a:r>
            <a:r>
              <a:rPr lang="cs-CZ" dirty="0" err="1" smtClean="0"/>
              <a:t>i.e</a:t>
            </a:r>
            <a:r>
              <a:rPr lang="cs-CZ" dirty="0" smtClean="0"/>
              <a:t>. </a:t>
            </a:r>
            <a:r>
              <a:rPr lang="cs-CZ" dirty="0" err="1" smtClean="0"/>
              <a:t>Fraunhofer</a:t>
            </a:r>
            <a:r>
              <a:rPr lang="cs-CZ" dirty="0" smtClean="0"/>
              <a:t>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Počítání je moc těžké a necháme ho koňovi, neboť má větší </a:t>
            </a:r>
            <a:r>
              <a:rPr lang="cs-CZ" dirty="0" smtClean="0"/>
              <a:t>hlavu</a:t>
            </a:r>
            <a:endParaRPr lang="cs-CZ" b="1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87719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Koherence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155575" y="3573016"/>
                <a:ext cx="8901320" cy="3284984"/>
              </a:xfrm>
              <a:ln>
                <a:noFill/>
              </a:ln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cs-CZ" dirty="0" smtClean="0">
                    <a:sym typeface="Wingdings" panose="05000000000000000000" pitchFamily="2" charset="2"/>
                  </a:rPr>
                  <a:t>Koherenční délka – délka, po kterou má vlna nepřerušený průběh („nezačne znova“)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cs-CZ" dirty="0" smtClean="0">
                    <a:sym typeface="Wingdings" panose="05000000000000000000" pitchFamily="2" charset="2"/>
                  </a:rPr>
                  <a:t>Svíčka: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  <a:sym typeface="Wingdings" panose="05000000000000000000" pitchFamily="2" charset="2"/>
                      </a:rPr>
                      <m:t>𝑙</m:t>
                    </m:r>
                    <m:r>
                      <a:rPr lang="cs-CZ" b="0" i="1" smtClean="0">
                        <a:latin typeface="Cambria Math"/>
                        <a:sym typeface="Wingdings" panose="05000000000000000000" pitchFamily="2" charset="2"/>
                      </a:rPr>
                      <m:t>=800 </m:t>
                    </m:r>
                    <m:r>
                      <m:rPr>
                        <m:sty m:val="p"/>
                      </m:rPr>
                      <a:rPr lang="cs-CZ" b="0" i="0" smtClean="0">
                        <a:latin typeface="Cambria Math"/>
                        <a:sym typeface="Wingdings" panose="05000000000000000000" pitchFamily="2" charset="2"/>
                      </a:rPr>
                      <m:t>nm</m:t>
                    </m:r>
                    <m:r>
                      <a:rPr lang="cs-CZ" b="0" i="1" smtClean="0">
                        <a:latin typeface="Cambria Math"/>
                        <a:sym typeface="Wingdings" panose="05000000000000000000" pitchFamily="2" charset="2"/>
                      </a:rPr>
                      <m:t>=2</m:t>
                    </m:r>
                    <m:r>
                      <a:rPr lang="cs-CZ" b="0" i="1" smtClean="0">
                        <a:latin typeface="Cambria Math"/>
                        <a:sym typeface="Wingdings" panose="05000000000000000000" pitchFamily="2" charset="2"/>
                      </a:rPr>
                      <m:t>𝜆</m:t>
                    </m:r>
                  </m:oMath>
                </a14:m>
                <a:endParaRPr lang="cs-CZ" dirty="0" smtClean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cs-CZ" dirty="0" smtClean="0"/>
                  <a:t>Rtuťová výbojka: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  <a:sym typeface="Wingdings" panose="05000000000000000000" pitchFamily="2" charset="2"/>
                      </a:rPr>
                      <m:t>𝑙</m:t>
                    </m:r>
                    <m:r>
                      <a:rPr lang="cs-CZ" i="1">
                        <a:latin typeface="Cambria Math"/>
                        <a:sym typeface="Wingdings" panose="05000000000000000000" pitchFamily="2" charset="2"/>
                      </a:rPr>
                      <m:t>=2 </m:t>
                    </m:r>
                    <m:r>
                      <m:rPr>
                        <m:sty m:val="p"/>
                      </m:rPr>
                      <a:rPr lang="cs-CZ" b="0" i="0" smtClean="0">
                        <a:latin typeface="Cambria Math"/>
                        <a:sym typeface="Wingdings" panose="05000000000000000000" pitchFamily="2" charset="2"/>
                      </a:rPr>
                      <m:t>cm</m:t>
                    </m:r>
                  </m:oMath>
                </a14:m>
                <a:endParaRPr lang="cs-CZ" dirty="0" smtClean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cs-CZ" dirty="0" smtClean="0"/>
                  <a:t>Laser: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  <a:sym typeface="Wingdings" panose="05000000000000000000" pitchFamily="2" charset="2"/>
                      </a:rPr>
                      <m:t>𝑙</m:t>
                    </m:r>
                    <m:r>
                      <a:rPr lang="cs-CZ" i="1">
                        <a:latin typeface="Cambria Math"/>
                        <a:sym typeface="Wingdings" panose="05000000000000000000" pitchFamily="2" charset="2"/>
                      </a:rPr>
                      <m:t>=100 000 </m:t>
                    </m:r>
                    <m:r>
                      <m:rPr>
                        <m:sty m:val="p"/>
                      </m:rPr>
                      <a:rPr lang="cs-CZ" b="0" i="0" smtClean="0">
                        <a:latin typeface="Cambria Math"/>
                        <a:sym typeface="Wingdings" panose="05000000000000000000" pitchFamily="2" charset="2"/>
                      </a:rPr>
                      <m:t>k</m:t>
                    </m:r>
                    <m:r>
                      <m:rPr>
                        <m:sty m:val="p"/>
                      </m:rPr>
                      <a:rPr lang="cs-CZ">
                        <a:latin typeface="Cambria Math"/>
                        <a:sym typeface="Wingdings" panose="05000000000000000000" pitchFamily="2" charset="2"/>
                      </a:rPr>
                      <m:t>m</m:t>
                    </m:r>
                  </m:oMath>
                </a14:m>
                <a:endParaRPr lang="cs-CZ" dirty="0" smtClean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cs-CZ" dirty="0" smtClean="0"/>
                  <a:t>Malá koherenční délka </a:t>
                </a:r>
                <a:r>
                  <a:rPr lang="cs-CZ" dirty="0" smtClean="0">
                    <a:sym typeface="Wingdings" panose="05000000000000000000" pitchFamily="2" charset="2"/>
                  </a:rPr>
                  <a:t> světlo špatně interferuje</a:t>
                </a:r>
                <a:endParaRPr lang="cs-CZ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endParaRPr lang="cs-CZ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endParaRPr lang="cs-CZ" dirty="0" smtClean="0"/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endParaRPr lang="cs-CZ" dirty="0" smtClean="0"/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endParaRPr lang="cs-CZ" dirty="0" smtClean="0"/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endParaRPr lang="cs-CZ" dirty="0" smtClean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5575" y="3573016"/>
                <a:ext cx="8901320" cy="3284984"/>
              </a:xfrm>
              <a:blipFill rotWithShape="1">
                <a:blip r:embed="rId3"/>
                <a:stretch>
                  <a:fillRect l="-1644" t="-2226" b="-148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utoShape 4" descr="data:image/jpeg;base64,/9j/4AAQSkZJRgABAQAAAQABAAD/2wCEAAkGBxQTEhUUExQTFBUXFxoXFRgXGRccFhgYHB0cGhgbGRgYHCggHCAlHxgdIjEhJSksLi4wFx8zODMsNygtLi4BCgoKDg0OGBAQFywcHBwsLCwsLCwsLCwsLCwsLCwsLCwsLCwsLCwsLCwsLCwsLCwsLCwsLCwsLCwsLCwsLCwsLP/AABEIAL0BCwMBIgACEQEDEQH/xAAcAAACAwEBAQEAAAAAAAAAAAAABwQFBgMCCAH/xABMEAABAwEEBAYOCAQFBAMAAAABAAIRAwQSITEFQVFhBhMicZHRBxUXMlNkgZOho7Gy4/AjNDVCUnODsxRygsEzYpLC4RbS4vEkY6L/xAAXAQEBAQEAAAAAAAAAAAAAAAAAAQID/8QAHBEBAQEAAwEBAQAAAAAAAAAAAAERAiFBMRJR/9oADAMBAAIRAxEAPwBTaY0rXForAVqwAqvAF934jvUPtvX8PW84/rRpv6xW/Nf7xUJBN7b1/D1vOP60dt6/h63nH9ahIQTe29fw9bzj+tHbev4et5x/WoSEE3tvX8PW84/rR23r+Hrecf1qEhBN7b1/D1vOP60dt6/h63nH9ahIQTe29fw9bzj+tHbev4et5x/WoSEE3tvX8PW84/rR23r+Hrecf1qEhBN7b1/D1vOP60dt6/h63nH9ahIQTe29fw9bzj+tHbev4et5x/WoSEE3tvX8PW84/rR23r+Hrecf1qEhBN7b1/D1vOP60dt6/h63nH9ahIQTe29fw9bzj+tHbev4et5x/WoSEE3tvX8PW84/rR23r+Hrecf1qEhBN7b1/D1vOP60dt6/h63nH9ahIQTe29fw9bzj+tHbev4et5x/WoSEE3tvX8PW84/rR23r+Hrecf1qEhBN7b1/D1vOP607uxxaHu0dQc57nE8ZJLiT/iP1lIRPfsZ/Ztn/AFP3XoErpv6xW/Nf7xUJTdN/WK35r/eKhIBXPBCP4umCAZD4kAibjowOCpld8CmzbaH8x904eXLyqX4NhW0XMhouYkm7heB1EAZbpK51NFMMF9MEwQSWgndiRsPoWm0pWZTZeIDTMNlwE7pOtQqdfjBIF6ImIdz5Ll210zNv0XTLGtFNjYOYY29lBBMScpkrrpng82pY3V2UmscPpG3REgEsqNgDUWXhz4QCtBatGicHBwmCR/calM0fUJcaB5LWguY6RycWyCNc57M9q1LUJRCm6ZsvFV6jIiHmI/CcW+ghQl0QIQhAIQhAIQhAIQhAIQhAIQhAIQhAIQhAIQhAIQhAIQhAJ79jP7Ns/wCp+69IhPfsZ/Ztn/U/degSum/rFb81/vFQlN039Yrfmv8AeKhIBWPB20cXaqLtlRs8xMH0FVy/QUDU4UOD6RF0vAIJAzIDgXXd92Ql3Z61SXODXXnQQ5rfvA57MQXdK29tt5NMFoEOaHSJziTiCDiCuWjrO13KuiByhJfhz4wVBE0NpWoIbaOWxpgyWis0EQXAzygNh6dS0tltlDji5tVtzWJc0tDhg0tc0SBAAIyiFkrZYiakYze3DCcJwxiM1Ps+hyCOREf5SSTrIAxMjcpghcL+D1apWdWoMNam5ocXU+UJm7iBtgdKzTtE1xnRrDnY/qTTslkdSptu3WgkuBEAknAyG45g4Egbl1pWaoILi7HMYGDqjDqTQo3WCqBJp1ANpa6OmFGTkLyxwkuzAcW8m6NoGtQOENtkilDKrm99eYyo11MgFjyLvJJkzzDIyroVSE2GcF7PUDS6nReCL1+mHMF3aQ0iDnhuVW7g1Y3kgNNMTgRUM7u/nMbk0LtCYlbgHZyAW1qzZ/EGH/tlQndj/ZaB5acekPKbBiELVO4DVp5NSkc87wOGf3TsVVX0BVaSDdMGJBw6SAFRVIViNC1iQA1pnI36cdN5Wx4EV4B4yhJiWhz3OBImDdYQI1oMwhbB/Y7tQAPGWYzkBVx25EArlT7HludN1lN0Z/S0x7zggyiFc2jgvamd9Sj+phHSHKO7QdcZs/8A0zrQVyFPboaue9pudr5MOw8i8u0TXGJo1P8ASepBCQu1qsr6Zu1GPY6JhzS0xtg8y4oBCEIBCEIBPfsZ/Ztn/U/dekQnv2M/s2z/AKn7r0CV039Yrfmv94qEpum/rFb81/vFQkAhCEDN4N2b+IsdLEAtlp33THshWdi0XxXJcScYunMA4/IVN2MLUeKqtE8l4MYRDh/4rXaTYXhxJg3OkjIDesX+CvJAdrJGAAGBJGEnOFZU9FtqXQ6Gg4vicP7GJ1rJaOtwmTfEEAYG6fnDDctRYtKgRefEiYLdmPtaoqRpasw1gxoa1rQLoAgY3iPLmfKiraGMZJcLzjdwkwTmcNQkY9UqkbUeQ5xILhjl3oDYwE/3VpYrC8E1Xh0S0NacG3cgABlEnHXJmU8RT6U0UWgEFkxg6QA/aDJMzs3KmsOjnNcKhquc+ZaWukjDXk2NWxWtut77xpNFEFpMEiS3ZynZYbtSg1ak/wCJGwyQGHeGHBWUXFt021tO5TDHPdynhrpwEXhgImMYA36ljbVanh3f8iTEiD0Z/JzVibQy8CW3iMAWkxEHDDA57s11q2oPFziwRgcGicOfn1KwcDpSoRGwXiS2807d/wDdcm6YfABazLEC+BO6cuhWNlbTAiCznn2ldKlnpuxcWRtacfJCdD9sumi4gQcxiHAwOYtnoXCvXFTJriTEghkEQBJO3MlSToqkGh8uOzyfPtVTpa2Notu3C3LHW6ReGKCYKraZIDgSJAIbmRkdmW9c6Vtuk99AzMOjI5nEHGOlZulpJ14FpccRAN2d8QPQray1nckODiXRFziuWNQcDsOZHTnDBcVdJseAJLnETDOeARrxJGalWO1Mp4GpjOV6YjZ07OZUtstnFsMETEEtugNGMQDGwj5xiWCi17SajsCRnBJOMa5AE5INRpPTdGCCZwkQDJO3AcyiWSqKgF0u143T5SCB6FmqmjKRM3id8jPZlMr8oaJY498QNZlv9gg0ta1cUZBaNsXp3Tl6FXv0mXmGgQCbxIJMzqLtcb41LnU0W0gAXssR6JBu6+tdBYWUgGsJ/wAx1ndOxIIXCtjq1mZaHMIqU3ii5zQ66aZBdTJBmDIcJn+wGOTGtFhJsdraTgWte39Ml2GraClytAQhCAQhCAT37Gf2bZ/1P3XpEJ79jP7Ns/6n7r0CV039Yrfmv94qEpum/rFb81/vFQkAhCEG27FVoi0vZAIcwGDlLXACRr74poW6iA2SQYM9eGrVnsSW4E17tto4wHksP9QLR6SE8q1kJYJMuIxugQdZwnXAwXPnqwuadnJqfecC9rRMd8TAyOsnYr61UjRpMnBwqEE87SRgNQwHOV3tTWUarnF5YxoDpOMObJJxwGqADrWL0rp3jrS5hvvip9E1t26A0AEk68i7cs5arVWepJkAmcDmBv8AYtK196nd1lsHHAHnSxtHCUMexrSABdD4n+qJx3790q1tfC8UmFrDfgOc0t3gxysCBLRMbVrER+E9oioWti9dvZ4gnIRniDOrBZKvULqnKJjWZyKKNoIfxz5qAPuuvEkmQQA4nE4DPcFNsFRrpipdGMNdh0GTt1wtzpHN9ZrBAcQNxGPWvVDSA1EztH/aVYU7K0TJoAzqknIbBtnoUi0vpMBouONdtMh4aLrWl+E4zm0TAyTRWHSzpAABPlJPklee31QEGWwIN2GAEbJifKvL9HvaYg4OOIII15AHPdn0q/sejhQpXq+InYSZOUbMVLYYs9Gw4lxbxlJ8PbjkS3HNsDPbqUfhHZqYZxZp1XBwv03te0w6IMgvwGMXYhUdn0lyg2mXNaS7ASOYCDAxmVYizuIBqPcdcEl2X82GZUwV1j0bTGIEuAHJODpkwSYgc5Ma0VwackNe57xynbBsZIyGGJGOuMlMtNvpMBYQAMA4gCTqk3cxMdO5Rm0nFpF2q6HOAgjHXtxbGR3Kisi9g41BLgYjGRIG+MThzLoNGCeXeHMGwcNmJlTxSaxoe3jQDIIcYaDt/ETGxflWuKbQXOF933YJgaszs27edBWizhzuS4gZd604ZbNynU2BsMEuqSBEADESAcM9+rLauVCo5zTm2QS2CRA24HOFYaHsjmh1RzgGxi84xtgZyfmVRGtI4qMCaky7EwPTjq6FzsFqioC7DXjq55Uu2mcRBnK9M853qbwc0c2pVaDG8QMRjkSoJOhbS6pWkNaaZaWvAMhwOBOfN0JZWqgWPcw5tcWnnBg+xNSvpHiXCmGMZAmRIdmYmRtkRsPMsJw2oXbW86nw8eXAz/UCkuihQhC0BCEIBPfsZ/Ztn/U/dekQnv2M/s2z/qfuvQJXTf1it+a/3ioSm6b+sVvzX+8VCQCEIQdrHaDTqMqNzY4OHO0yPYvo2wUHFhc7vXAc85+XYvmxP/gdpA1rDZ3FxMMDTvc3kH3VBnuyhYzxDQBHF1L05kg4YJfW+l/DMuEDjn/4hB71uYYDtM4xuTk4StPEvqEAuDJaDlLcp2ZZ70iLRXc57nzekyZxnyFIOQdr1j5xXb+IhuBx/wDXUoyA06seZUehUIMgrobRhECR5J51yagiT84oJBt7pJAY0mSSG4488qfYtJGpyazi4yLhcThqInVI8kjeVTL8Qa6nbwIm8WtGLr0OiTiTrO6OtQrdpOvaibt4U2SblMHATntOr0qms9BxEjBsxMxJOobfJKsKOkeJEsIdUIgkDkNxkXRhJ3xzbVMFtouz3GtdUAvgy1mMtByLxtmTiv3TOmgBxdMnvZcTgZJGA3gFv+lZ46RqSSHHGRIgZ56sFEvpgsq1tDnFzsnAThiCIyjPvZjXgvQtnK75zcTEEFoGBbHWqsOwjUvdLE4Z7NW/yQqNOy1TezBa4nlRjGc5gwTEb1AY8udLzvnPeuzbTdA7wkEl8986dRERqk7zrgKMx04iPIMCkF1ZqswLzcMBhns9qmWi0Gs3W1rdWo4wSdkD0BU1m5UDXGfXzbVYsqZxPKZDY3fewymB0HYpgl6Noio4lwkQQ3ExJxMxjgCtHYNGBhe4gNcwtIzwa0RGJnLGZ9KzFO0OpNa5pm6YcDrc0yebMZ7RmthY9LCL2tl5uOWLZaSNmAw1hY5LGS09pCjUcDdL5BDrxIOBwu7o29CqeHRa/iqrBqLHHCMAC2AMvvFSuFtgaGirSIEuh1PW058kZxs/uqpjzVsdZpBmm5lVvNNxwA2C+CrxKzqEIW0CEIQCe/Yz+zbP+p+69IhPfsZ/Ztn/AFP3XoErpv6xW/Nf7xUJTdN/WK35r/eKhIBCEIBODsQ20OsrqZImnUMDY1wBB6Q7oSfW77D1V38a5gMB1J0jVILYMbQCekoG3pCm11O64TeJadoa7CfbmvnCrRLTBiRgecbjivpipQDr7WkANh7nHHKZJ2nHAYZRzoDhpZbtutLWGRxrnga4fyxA5nZKQUgO0LuLNgHAjPDHXv1tPPmuNNw1z8/O5OHgJwTdTpO+kaZfPenYMM1Qo3wZD8Hbdv8AMP8AcPTmuD2kYHNfRrtAn8begqHV0C4/eZPMVNHz7O3pXWy2RzzDRPNHtKd9fQJH4Cdkf8LpT4Nn/wCsTngcct3zCaE3pOsGtDAAHNbdN2buPfQCcCcJ27slXss7inrU4K7W0T5P/Ffn/SbfwUuj/hNgRr7KQvHEHYU7a/Bdn4KfQFCqcF2/gZ0K7AnajCMwRzqVZeQxziBMQ3nMDy4SY5k0jwQZ4Kj0DqXK18FGwPoqWG4dSaFYKhwGOGXlUuzWaq7vZz1DXzjI4piDgm0RFOllsHthSqGg+Lbda1gnvvLhs2JowDrzeQcTP0jmkxGMCMi3DGM+hWNG2X38Ye9EmBqEANEbTJ6StgzgwIILKZa4yRqJ6PSujeDgBgNY2cTGHsG8qaMK61XmYOeCCDiBF4zInGcANmI6dNwatTqwuFje8u3gYvXS0DAjOHHGdS8aSsDKbKrbrBULeTkJLSHGJw70HpXXRdJgpPc5j6TuKbVAY6WRLpLBEwSBhqOGMKX4eslwotcPuD7hLc8cN+zZzqx4G07loptqNgV5p3S3kumHc0zGH/pUulKE13vYA5l4kFxaL3OCQrWxXmWhlWtUulhY9rA4SSHXogQGiWg6zlnmngr+yBYBRtjg1jWNcxjmtaAGjC6YA2uaT5Vm1puyPVvaRrkZci7/AC8W276PasyrAIQhUCe/Yz+zbP8AqfuvSIT37Gf2bZ/1P3XoErpv6xW/Nf7xUJTdN/WK35r/AHioSAQhCAWm7HNtNK30Y+/NM/1Ax6YWZU3Qtp4q0UamHIqsfjlyXA49CD6SDQWhk8ktL6x6breefSQk32TGsNpbUc25xrMC2ZaWEtAIODhdDd+vYC3tK1gxrbuJe4PdzDED52JZdlKwXaFJ+YZWfT57wBBHmj0qDAUqV57Wv+84AOGM4x5favorg62KUbz8+hfOmi3/AEtMbajfaF9CaFrfRDnKtFpaK0DExzqnpaSvVHNF0gTiNxjOV20ufona5j2hZyxgsa/OZcTuBeetZFhW0sHVCxjmXhmJE+3BWdjt7g4NqtEOyI9G4hY1mh2S6oxzm1HSSb0QSdh5LhO1XPB+tVY27aLk/dLQcOkezeg0b7VywGwRr2hToWX0a88Zn+H2lae8gh2sgKnNvF6NU5r94VWq6zPE5fPzks7o3AFpIvSTEoNPUfAlQaVsFSWxBGW9V2mql+kD/leDzgKp4NWp1Sjek36brpnWIEE+worT1rUGXcJnAc5K5PtN0xElZ51e9gNQEicQ7GRzjLyLpZdHcZXa6+WxDevXvRGno24RiCFMiR7Pn51KuqsLBddym6j/AHGz/lSbG43MdvoQZHhaAQSRADhO9uR9H9l14HcIrNebQtDGh4bxbHxLbocXXTzEuOO0b458L6mDgdbo8ufpS80iy6RBN4GQZgjX/u9CubBc8N9G8RVIZiwyRExHlVHXr8cJcDeDRDsILWwOVvAETuE7VotLViKt1zeMpVMSYF6mTE3XboymM1W1tHOs9S68XmOgggjEHIjf/lOeWxSCHwlEvpVPCUKR8rW8UfTTnyqoW04ZWL/4dmqiDdqVKRO4hrmDHZD+lYtaAhCEAnv2M/s2z/qfuvSIT37Gf2bZ/wBT916BK6b+sVvzX+8VCU3Tf1it+a/3ioSAQhCAQhCD6E0XV/iLHRq5zSafKBBHTgs7w/YatkqyJIZTqtnUWlocR5C9e+xhbOMsFwn/AA3ub5MHD3lc6S0bxoDI/wARlWlhtLXH/eOhKnpG6JH09L+dvtBTz0JV+jbv60ktC0iLRTBEQ72Sf7JuaLtzGsaC5oMdCKvtIVfoz5FQ2CuWS5zHFpvDd3207YU+0WtpEXhBzK90qlK5cvNLd53ysips+i2NLqjA6HxPKJb0GbpXvQ1SpUe5pbDG5dOeO1Tm2OjOFURskK0sYpMwD245y4YoKywSHEjVGfl1q7bbHR3q4ix0vx+lqk0LIxuIfjB1hBltNX61Zt1hIbjrgHVOHzK42nRoFRtQtc0+grXU6TKcw4EnaQotqYx4gkeSME0ZTSEg3IMFryDBiREY5YgrpYbCaTnvAwceUDzQfIVf1LG1zWtvnkzGWtdrVVYeSdesakGF0fZHNqVQ4A43r0GXAzF4nDCPSdyudGNuunMCCFe2KxtAdDrwdnuz61HGiQ2RfMHdl6UEDS+keMc2kxpvOETsEj58itaVMtbBz1rpZbC1mOZXqoEGJ4Yjkk6w5pHk/wCFirXY+WScso9Ec2pavsgViLvKui/BP9Lo8sxCxLy66AdcxvjAj52nctC3p6ZqNYGgYtHfBoJPKgDlAjLGYnLFWV5looXapqGow3g/cTESRjByGG5Y7GJgYQM43gxr8mxazseWQ1H1XxHEtDhDnRJnMAw4YERvUsGo4U6ILtCudN/i3MqNOsG9cfPkJPlScX0dVsbH2StQa6eMDw6cwC0hp34kRrxXzkQpxo/EIQtAT37Gf2bZ/wBT916RCe/Yz+zbP+p+69AldN/WK35r/eKhKbpv6xW/Nf7xUJAIQhAIQhAxuxNpG4y1Uy7Uyo1vlLXkdLfQmBStQdTGZc2o0iNjhdjAbvQlJ2M6923NaZiox7PRe/2J36H0QOXdE3mgtxwlrg4GdSl+HpHcJbNUs2kK0jFjnXJyjIZYZLtozSVV7mBppukm8LpkARj32IkwmZw84LMtLnuL2sqPaIdxcZHNzgP6cd+cLHaH4Pmzgm/SfyuW5jgcsmgbJx1GQk5dGIukdLVg4NYGEjOQYG3CRAzQNPVQBLWZYwHZ9Kg6Rsrr8gjla77fRjl86lzGjqhAbgWxmHNw8s/MKos38JajY5NPHc6TsjlYKXZuEzrt5wbzQfRiqlmhnudMNuAQMd2fTmdQRabG7mEYYjH0+zYoNFZeEb3NLi1gjny6UDhc78DYnaVQU7O+LoBxG6eeZXujomrdyvY6jj6fIqNA7hG4gktaI581HPCHDvSTqVPaKLhDfmf+FFNndOXz5FBc1uE7iDyIkZ3sRviM9y5v046jdZF8QCSTrOJAMYbMdmSqqVFxLZGEjo1yvdWxVnOL7h5RmcNZ2Iq3q8JyIikDImL+OOUcnHV0rxaeFha4g0pDR+OMYn8OU5Kr/h3CpN0gAyCB+HEewLk2zuccjicRH3Ri72e1BZ2jhcWwBSMRJ5eRIn8PMF6pcL8L1x2JugXtUYnLIQs9Xsbi4uDXAk7DH/C5W+xuAgNcMOTIIvXsz0ABBC0npJ1ao9xJAc4mCSYBxA9i52fHn1b9nQuP8K8HFjuaDK0XBqyML2iqw8oFuN4BpiWvBBEkRBbkZVESrQhoJAxw6Tq5iCVstB2YWamaV29UfD6l0wBA5LSYxgEnPN52IbYGmrLqbbtJrCHC8Lz5IEiYGIJuxktJoTRrar7okHviZAJ255mTt1rFo4U9OuYWuFGIF2890TjysAIJ5WGPkSp4X2PirbaGDIVCRzO5Q9Dk/eEvB2pUo0G99TaXOpOPf05jOIkOGqMxqSm7Luj+LtNKpEcZSAP8zDB9BCcVYNCELaBPfsZ/Ztn/AFP3XpEJ79jP7Ns/6n7r0CV039Yrfmv94qEpum/rFb81/vFQkAhCEAhCEFhwet/EWqhWmBTqMcf5QRe9Er60sNoZdhpaWFt4FuJM5GcohfHakWW21KZJp1H0yRBLHOaSNhIOSlmj6D4baXY8BjG03gwXF382TXN18kHo3rKUKLXNNMMDJvENbOoF0mDhMelKvttX8NW/1v61+t0vaBiK9Yav8R+XSkg3D6FFroqhrScv8T/0FZU7FRDYaWxtdfyz3jelm3SlYY8bUn+Z3WvR0tXMfTVcMuW7rQNGvZ6bmkNLY73N8bDq9i919Asp41HQ7WGSY15n+2SVvbq0eGqf6iujuEFqOdeqZzlxPtTAyRQo4YnHKZJXq2VWxdmMZwnomEtRwhtPhn9K/f8AqO0+Gd6OpMG6LGZk5rx/DMxwPV6FhG6ctAJPHVMf8xjoyC/Dpy0eHq/6ndaYGBTsTAMGuMZjGTOGrIDpXay6Ha6fonA3Zab2R2GcsDr2Jbdt7R4et5x/WptHhZbGxdrvwETDSYOckiT5UwbV+hYJAmcN2Gez5heO19wCbxLhHMSZM79Sxh4VWuZ4505ZN6lydwhtJcXGq4k5mG8+xMGvtdFlMgEEiJwwxjWTjI2ZYKo0hVloJDsZg4Z68Tsw6FS1NO13d9Unna0+0Lw7S9YxL8suS2OiEFhYaIc4iHnAziJOBj7uGMdK0WhrGTTc6HCMcYvQNmAz/ssfZ9N12TdeBJBPJYcRiM2qXU4W2t2dUY5/R0hv1MVDJfaZLWF04AARiOeBOe1X9hinAA5WE5TIaRGO5xw3pHdv7TeLuOqSc8cOjJe6vCW1umbRWM58sz0rH5V9DWfTdQMDM2DkkHHLIA5iFjezLYuMsVOvAvU6ok64eDMeUNwSk7dWjP8AiK/nH9a42q31akcZUqPjK+5zo6Sn5u/RGQhC2gT37Gf2bZ/1P3XpEJ79jP7Ns/6n7r0CV039Yrfmv94qEmvb+xTfq1H/AMXF57nRxOUknwij9yPxv1PxUCwQmf3I/G/U/FR3I/G/U/FQLBCZ/cj8b9T8VHcj8b9T8VAsEJn9yPxv1PxUdyPxv1PxUCwQmf3I/G/U/FR3I/G/U/FQLBCZ/cj8b9T8VHcj8b9T8VAsEJn9yPxv1PxUdyPxv1PxUCwQmf3I/G/U/FR3I/G/U/FQLBCZ/cj8b9T8VHcj8b9T8VAsEJn9yPxv1PxUdyPxv1PxUCwQmf3I/G/U/FR3I/G/U/FQLBCZ/cj8b9T8VHcj8b9T8VAsEJn9yPxv1PxUdyPxv1PxUCwQmf3I/G/U/FR3I/G/U/FQLBCZ/cj8b9T8VHcj8b9T8VAsEJn9yPxv1PxUdyPxv1PxUCwT37Gf2bZ/1P3XrL9yPxv1PxUyeCHBj+HslKjxt+7f5VyJl7nZXjt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098" name="Picture 2" descr="http://www.imt.liu.se/bit/ldf/ldfmain_files/image016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937" y="851050"/>
            <a:ext cx="747102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8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Zdroje světla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1806" y="1124744"/>
            <a:ext cx="8901320" cy="5472608"/>
          </a:xfrm>
          <a:ln>
            <a:noFill/>
          </a:ln>
        </p:spPr>
        <p:txBody>
          <a:bodyPr>
            <a:normAutofit fontScale="85000" lnSpcReduction="20000"/>
          </a:bodyPr>
          <a:lstStyle/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 smtClean="0"/>
              <a:t>Teplotní zdroje </a:t>
            </a:r>
            <a:r>
              <a:rPr lang="cs-CZ" dirty="0" smtClean="0"/>
              <a:t>(spojité spektrum)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 smtClean="0"/>
              <a:t>Vydávají světlo jako součást svého tepelného záření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i="1" dirty="0" smtClean="0"/>
              <a:t>Slunce</a:t>
            </a:r>
            <a:r>
              <a:rPr lang="cs-CZ" dirty="0" smtClean="0"/>
              <a:t>, </a:t>
            </a:r>
            <a:r>
              <a:rPr lang="cs-CZ" i="1" dirty="0" smtClean="0"/>
              <a:t>žárovka</a:t>
            </a:r>
            <a:endParaRPr lang="cs-CZ" dirty="0" smtClean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 smtClean="0"/>
              <a:t>Zdroje světla s nespojitým spektrem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Světlo je způsobeno přechodem mezi elektronovými stavy (</a:t>
            </a:r>
            <a:r>
              <a:rPr lang="cs-CZ" dirty="0" err="1"/>
              <a:t>deexcitací</a:t>
            </a:r>
            <a:r>
              <a:rPr lang="cs-CZ" dirty="0"/>
              <a:t>)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 smtClean="0"/>
              <a:t>Výbojové zdroje</a:t>
            </a:r>
          </a:p>
          <a:p>
            <a:pPr lvl="3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 smtClean="0"/>
              <a:t>Světlo je buzeno nárazem iontů urychlených elektrickým polem v (nízkotlakém) plynu; </a:t>
            </a:r>
            <a:r>
              <a:rPr lang="cs-CZ" i="1" dirty="0"/>
              <a:t>s</a:t>
            </a:r>
            <a:r>
              <a:rPr lang="cs-CZ" i="1" dirty="0" smtClean="0"/>
              <a:t>odíková lampa (tj. pouliční osvětlení), neonka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 smtClean="0"/>
              <a:t>Luminiscenční zdroje</a:t>
            </a:r>
          </a:p>
          <a:p>
            <a:pPr lvl="3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 smtClean="0"/>
              <a:t>Luminiscence – záření, které vydávají látky působením dopadu světla či po dopadu elektronů: </a:t>
            </a:r>
            <a:r>
              <a:rPr lang="cs-CZ" i="1" dirty="0" smtClean="0"/>
              <a:t>zářivky, rtuťové výbojky 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 err="1" smtClean="0"/>
              <a:t>Light</a:t>
            </a:r>
            <a:r>
              <a:rPr lang="cs-CZ" b="1" dirty="0" smtClean="0"/>
              <a:t> </a:t>
            </a:r>
            <a:r>
              <a:rPr lang="cs-CZ" b="1" dirty="0" err="1" smtClean="0"/>
              <a:t>emitting</a:t>
            </a:r>
            <a:r>
              <a:rPr lang="cs-CZ" b="1" dirty="0" smtClean="0"/>
              <a:t> </a:t>
            </a:r>
            <a:r>
              <a:rPr lang="cs-CZ" b="1" dirty="0" err="1" smtClean="0"/>
              <a:t>diode</a:t>
            </a:r>
            <a:r>
              <a:rPr lang="cs-CZ" b="1" dirty="0" smtClean="0"/>
              <a:t> (LED)</a:t>
            </a:r>
          </a:p>
          <a:p>
            <a:pPr lvl="3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 smtClean="0"/>
              <a:t>K vyzáření světla dochází pomocí elektronového přechodu v polovodiči při průchodu proudu PN přechodem (zvláštní typ luminiscence)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 smtClean="0"/>
              <a:t>LASER </a:t>
            </a:r>
          </a:p>
          <a:p>
            <a:pPr lvl="3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cs-CZ" dirty="0" smtClean="0"/>
          </a:p>
          <a:p>
            <a:pPr lvl="3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cs-CZ" dirty="0" smtClean="0"/>
          </a:p>
          <a:p>
            <a:pPr lvl="3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cs-CZ" dirty="0" smtClean="0"/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cs-CZ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cs-CZ" dirty="0" smtClean="0">
              <a:sym typeface="Wingdings" panose="05000000000000000000" pitchFamily="2" charset="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cs-CZ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cs-CZ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cs-CZ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cs-CZ" dirty="0" smtClean="0"/>
          </a:p>
        </p:txBody>
      </p:sp>
      <p:sp>
        <p:nvSpPr>
          <p:cNvPr id="4" name="AutoShape 4" descr="data:image/jpeg;base64,/9j/4AAQSkZJRgABAQAAAQABAAD/2wCEAAkGBxQTEhUUExQTFBUXFxoXFRgXGRccFhgYHB0cGhgbGRgYHCggHCAlHxgdIjEhJSksLi4wFx8zODMsNygtLi4BCgoKDg0OGBAQFywcHBwsLCwsLCwsLCwsLCwsLCwsLCwsLCwsLCwsLCwsLCwsLCwsLCwsLCwsLCwsLCwsLCwsLP/AABEIAL0BCwMBIgACEQEDEQH/xAAcAAACAwEBAQEAAAAAAAAAAAAABwQFBgMCCAH/xABMEAABAwEEBAYOCAQFBAMAAAABAAIRAwQSITEFQVFhBhMicZHRBxUXMlNkgZOho7Gy4/AjNDVCUnODsxRygsEzYpLC4RbS4vEkY6L/xAAXAQEBAQEAAAAAAAAAAAAAAAAAAQID/8QAHBEBAQEAAwEBAQAAAAAAAAAAAAERAiFBMRJR/9oADAMBAAIRAxEAPwBTaY0rXForAVqwAqvAF934jvUPtvX8PW84/rRpv6xW/Nf7xUJBN7b1/D1vOP60dt6/h63nH9ahIQTe29fw9bzj+tHbev4et5x/WoSEE3tvX8PW84/rR23r+Hrecf1qEhBN7b1/D1vOP60dt6/h63nH9ahIQTe29fw9bzj+tHbev4et5x/WoSEE3tvX8PW84/rR23r+Hrecf1qEhBN7b1/D1vOP60dt6/h63nH9ahIQTe29fw9bzj+tHbev4et5x/WoSEE3tvX8PW84/rR23r+Hrecf1qEhBN7b1/D1vOP60dt6/h63nH9ahIQTe29fw9bzj+tHbev4et5x/WoSEE3tvX8PW84/rR23r+Hrecf1qEhBN7b1/D1vOP60dt6/h63nH9ahIQTe29fw9bzj+tHbev4et5x/WoSEE3tvX8PW84/rR23r+Hrecf1qEhBN7b1/D1vOP607uxxaHu0dQc57nE8ZJLiT/iP1lIRPfsZ/Ztn/AFP3XoErpv6xW/Nf7xUJTdN/WK35r/eKhIBXPBCP4umCAZD4kAibjowOCpld8CmzbaH8x904eXLyqX4NhW0XMhouYkm7heB1EAZbpK51NFMMF9MEwQSWgndiRsPoWm0pWZTZeIDTMNlwE7pOtQqdfjBIF6ImIdz5Ll210zNv0XTLGtFNjYOYY29lBBMScpkrrpng82pY3V2UmscPpG3REgEsqNgDUWXhz4QCtBatGicHBwmCR/calM0fUJcaB5LWguY6RycWyCNc57M9q1LUJRCm6ZsvFV6jIiHmI/CcW+ghQl0QIQhAIQhAIQhAIQhAIQhAIQhAIQhAIQhAIQhAIQhAIQhAJ79jP7Ns/wCp+69IhPfsZ/Ztn/U/degSum/rFb81/vFQlN039Yrfmv8AeKhIBWPB20cXaqLtlRs8xMH0FVy/QUDU4UOD6RF0vAIJAzIDgXXd92Ql3Z61SXODXXnQQ5rfvA57MQXdK29tt5NMFoEOaHSJziTiCDiCuWjrO13KuiByhJfhz4wVBE0NpWoIbaOWxpgyWis0EQXAzygNh6dS0tltlDji5tVtzWJc0tDhg0tc0SBAAIyiFkrZYiakYze3DCcJwxiM1Ps+hyCOREf5SSTrIAxMjcpghcL+D1apWdWoMNam5ocXU+UJm7iBtgdKzTtE1xnRrDnY/qTTslkdSptu3WgkuBEAknAyG45g4Egbl1pWaoILi7HMYGDqjDqTQo3WCqBJp1ANpa6OmFGTkLyxwkuzAcW8m6NoGtQOENtkilDKrm99eYyo11MgFjyLvJJkzzDIyroVSE2GcF7PUDS6nReCL1+mHMF3aQ0iDnhuVW7g1Y3kgNNMTgRUM7u/nMbk0LtCYlbgHZyAW1qzZ/EGH/tlQndj/ZaB5acekPKbBiELVO4DVp5NSkc87wOGf3TsVVX0BVaSDdMGJBw6SAFRVIViNC1iQA1pnI36cdN5Wx4EV4B4yhJiWhz3OBImDdYQI1oMwhbB/Y7tQAPGWYzkBVx25EArlT7HludN1lN0Z/S0x7zggyiFc2jgvamd9Sj+phHSHKO7QdcZs/8A0zrQVyFPboaue9pudr5MOw8i8u0TXGJo1P8ASepBCQu1qsr6Zu1GPY6JhzS0xtg8y4oBCEIBCEIBPfsZ/Ztn/U/dekQnv2M/s2z/AKn7r0CV039Yrfmv94qEpum/rFb81/vFQkAhCEDN4N2b+IsdLEAtlp33THshWdi0XxXJcScYunMA4/IVN2MLUeKqtE8l4MYRDh/4rXaTYXhxJg3OkjIDesX+CvJAdrJGAAGBJGEnOFZU9FtqXQ6Gg4vicP7GJ1rJaOtwmTfEEAYG6fnDDctRYtKgRefEiYLdmPtaoqRpasw1gxoa1rQLoAgY3iPLmfKiraGMZJcLzjdwkwTmcNQkY9UqkbUeQ5xILhjl3oDYwE/3VpYrC8E1Xh0S0NacG3cgABlEnHXJmU8RT6U0UWgEFkxg6QA/aDJMzs3KmsOjnNcKhquc+ZaWukjDXk2NWxWtut77xpNFEFpMEiS3ZynZYbtSg1ak/wCJGwyQGHeGHBWUXFt021tO5TDHPdynhrpwEXhgImMYA36ljbVanh3f8iTEiD0Z/JzVibQy8CW3iMAWkxEHDDA57s11q2oPFziwRgcGicOfn1KwcDpSoRGwXiS2807d/wDdcm6YfABazLEC+BO6cuhWNlbTAiCznn2ldKlnpuxcWRtacfJCdD9sumi4gQcxiHAwOYtnoXCvXFTJriTEghkEQBJO3MlSToqkGh8uOzyfPtVTpa2Notu3C3LHW6ReGKCYKraZIDgSJAIbmRkdmW9c6Vtuk99AzMOjI5nEHGOlZulpJ14FpccRAN2d8QPQray1nckODiXRFziuWNQcDsOZHTnDBcVdJseAJLnETDOeARrxJGalWO1Mp4GpjOV6YjZ07OZUtstnFsMETEEtugNGMQDGwj5xiWCi17SajsCRnBJOMa5AE5INRpPTdGCCZwkQDJO3AcyiWSqKgF0u143T5SCB6FmqmjKRM3id8jPZlMr8oaJY498QNZlv9gg0ta1cUZBaNsXp3Tl6FXv0mXmGgQCbxIJMzqLtcb41LnU0W0gAXssR6JBu6+tdBYWUgGsJ/wAx1ndOxIIXCtjq1mZaHMIqU3ii5zQ66aZBdTJBmDIcJn+wGOTGtFhJsdraTgWte39Ml2GraClytAQhCAQhCAT37Gf2bZ/1P3XpEJ79jP7Ns/6n7r0CV039Yrfmv94qEpum/rFb81/vFQkAhCEG27FVoi0vZAIcwGDlLXACRr74poW6iA2SQYM9eGrVnsSW4E17tto4wHksP9QLR6SE8q1kJYJMuIxugQdZwnXAwXPnqwuadnJqfecC9rRMd8TAyOsnYr61UjRpMnBwqEE87SRgNQwHOV3tTWUarnF5YxoDpOMObJJxwGqADrWL0rp3jrS5hvvip9E1t26A0AEk68i7cs5arVWepJkAmcDmBv8AYtK196nd1lsHHAHnSxtHCUMexrSABdD4n+qJx3790q1tfC8UmFrDfgOc0t3gxysCBLRMbVrER+E9oioWti9dvZ4gnIRniDOrBZKvULqnKJjWZyKKNoIfxz5qAPuuvEkmQQA4nE4DPcFNsFRrpipdGMNdh0GTt1wtzpHN9ZrBAcQNxGPWvVDSA1EztH/aVYU7K0TJoAzqknIbBtnoUi0vpMBouONdtMh4aLrWl+E4zm0TAyTRWHSzpAABPlJPklee31QEGWwIN2GAEbJifKvL9HvaYg4OOIII15AHPdn0q/sejhQpXq+InYSZOUbMVLYYs9Gw4lxbxlJ8PbjkS3HNsDPbqUfhHZqYZxZp1XBwv03te0w6IMgvwGMXYhUdn0lyg2mXNaS7ASOYCDAxmVYizuIBqPcdcEl2X82GZUwV1j0bTGIEuAHJODpkwSYgc5Ma0VwackNe57xynbBsZIyGGJGOuMlMtNvpMBYQAMA4gCTqk3cxMdO5Rm0nFpF2q6HOAgjHXtxbGR3Kisi9g41BLgYjGRIG+MThzLoNGCeXeHMGwcNmJlTxSaxoe3jQDIIcYaDt/ETGxflWuKbQXOF933YJgaszs27edBWizhzuS4gZd604ZbNynU2BsMEuqSBEADESAcM9+rLauVCo5zTm2QS2CRA24HOFYaHsjmh1RzgGxi84xtgZyfmVRGtI4qMCaky7EwPTjq6FzsFqioC7DXjq55Uu2mcRBnK9M853qbwc0c2pVaDG8QMRjkSoJOhbS6pWkNaaZaWvAMhwOBOfN0JZWqgWPcw5tcWnnBg+xNSvpHiXCmGMZAmRIdmYmRtkRsPMsJw2oXbW86nw8eXAz/UCkuihQhC0BCEIBPfsZ/Ztn/U/dekQnv2M/s2z/qfuvQJXTf1it+a/3ioSm6b+sVvzX+8VCQCEIQdrHaDTqMqNzY4OHO0yPYvo2wUHFhc7vXAc85+XYvmxP/gdpA1rDZ3FxMMDTvc3kH3VBnuyhYzxDQBHF1L05kg4YJfW+l/DMuEDjn/4hB71uYYDtM4xuTk4StPEvqEAuDJaDlLcp2ZZ70iLRXc57nzekyZxnyFIOQdr1j5xXb+IhuBx/wDXUoyA06seZUehUIMgrobRhECR5J51yagiT84oJBt7pJAY0mSSG4488qfYtJGpyazi4yLhcThqInVI8kjeVTL8Qa6nbwIm8WtGLr0OiTiTrO6OtQrdpOvaibt4U2SblMHATntOr0qms9BxEjBsxMxJOobfJKsKOkeJEsIdUIgkDkNxkXRhJ3xzbVMFtouz3GtdUAvgy1mMtByLxtmTiv3TOmgBxdMnvZcTgZJGA3gFv+lZ46RqSSHHGRIgZ56sFEvpgsq1tDnFzsnAThiCIyjPvZjXgvQtnK75zcTEEFoGBbHWqsOwjUvdLE4Z7NW/yQqNOy1TezBa4nlRjGc5gwTEb1AY8udLzvnPeuzbTdA7wkEl8986dRERqk7zrgKMx04iPIMCkF1ZqswLzcMBhns9qmWi0Gs3W1rdWo4wSdkD0BU1m5UDXGfXzbVYsqZxPKZDY3fewymB0HYpgl6Noio4lwkQQ3ExJxMxjgCtHYNGBhe4gNcwtIzwa0RGJnLGZ9KzFO0OpNa5pm6YcDrc0yebMZ7RmthY9LCL2tl5uOWLZaSNmAw1hY5LGS09pCjUcDdL5BDrxIOBwu7o29CqeHRa/iqrBqLHHCMAC2AMvvFSuFtgaGirSIEuh1PW058kZxs/uqpjzVsdZpBmm5lVvNNxwA2C+CrxKzqEIW0CEIQCe/Yz+zbP+p+69IhPfsZ/Ztn/AFP3XoErpv6xW/Nf7xUJTdN/WK35r/eKhIBCEIBODsQ20OsrqZImnUMDY1wBB6Q7oSfW77D1V38a5gMB1J0jVILYMbQCekoG3pCm11O64TeJadoa7CfbmvnCrRLTBiRgecbjivpipQDr7WkANh7nHHKZJ2nHAYZRzoDhpZbtutLWGRxrnga4fyxA5nZKQUgO0LuLNgHAjPDHXv1tPPmuNNw1z8/O5OHgJwTdTpO+kaZfPenYMM1Qo3wZD8Hbdv8AMP8AcPTmuD2kYHNfRrtAn8begqHV0C4/eZPMVNHz7O3pXWy2RzzDRPNHtKd9fQJH4Cdkf8LpT4Nn/wCsTngcct3zCaE3pOsGtDAAHNbdN2buPfQCcCcJ27slXss7inrU4K7W0T5P/Ffn/SbfwUuj/hNgRr7KQvHEHYU7a/Bdn4KfQFCqcF2/gZ0K7AnajCMwRzqVZeQxziBMQ3nMDy4SY5k0jwQZ4Kj0DqXK18FGwPoqWG4dSaFYKhwGOGXlUuzWaq7vZz1DXzjI4piDgm0RFOllsHthSqGg+Lbda1gnvvLhs2JowDrzeQcTP0jmkxGMCMi3DGM+hWNG2X38Ye9EmBqEANEbTJ6StgzgwIILKZa4yRqJ6PSujeDgBgNY2cTGHsG8qaMK61XmYOeCCDiBF4zInGcANmI6dNwatTqwuFje8u3gYvXS0DAjOHHGdS8aSsDKbKrbrBULeTkJLSHGJw70HpXXRdJgpPc5j6TuKbVAY6WRLpLBEwSBhqOGMKX4eslwotcPuD7hLc8cN+zZzqx4G07loptqNgV5p3S3kumHc0zGH/pUulKE13vYA5l4kFxaL3OCQrWxXmWhlWtUulhY9rA4SSHXogQGiWg6zlnmngr+yBYBRtjg1jWNcxjmtaAGjC6YA2uaT5Vm1puyPVvaRrkZci7/AC8W276PasyrAIQhUCe/Yz+zbP8AqfuvSIT37Gf2bZ/1P3XoErpv6xW/Nf7xUJTdN/WK35r/AHioSAQhCAWm7HNtNK30Y+/NM/1Ax6YWZU3Qtp4q0UamHIqsfjlyXA49CD6SDQWhk8ktL6x6breefSQk32TGsNpbUc25xrMC2ZaWEtAIODhdDd+vYC3tK1gxrbuJe4PdzDED52JZdlKwXaFJ+YZWfT57wBBHmj0qDAUqV57Wv+84AOGM4x5favorg62KUbz8+hfOmi3/AEtMbajfaF9CaFrfRDnKtFpaK0DExzqnpaSvVHNF0gTiNxjOV20ufona5j2hZyxgsa/OZcTuBeetZFhW0sHVCxjmXhmJE+3BWdjt7g4NqtEOyI9G4hY1mh2S6oxzm1HSSb0QSdh5LhO1XPB+tVY27aLk/dLQcOkezeg0b7VywGwRr2hToWX0a88Zn+H2lae8gh2sgKnNvF6NU5r94VWq6zPE5fPzks7o3AFpIvSTEoNPUfAlQaVsFSWxBGW9V2mql+kD/leDzgKp4NWp1Sjek36brpnWIEE+worT1rUGXcJnAc5K5PtN0xElZ51e9gNQEicQ7GRzjLyLpZdHcZXa6+WxDevXvRGno24RiCFMiR7Pn51KuqsLBddym6j/AHGz/lSbG43MdvoQZHhaAQSRADhO9uR9H9l14HcIrNebQtDGh4bxbHxLbocXXTzEuOO0b458L6mDgdbo8ufpS80iy6RBN4GQZgjX/u9CubBc8N9G8RVIZiwyRExHlVHXr8cJcDeDRDsILWwOVvAETuE7VotLViKt1zeMpVMSYF6mTE3XboymM1W1tHOs9S68XmOgggjEHIjf/lOeWxSCHwlEvpVPCUKR8rW8UfTTnyqoW04ZWL/4dmqiDdqVKRO4hrmDHZD+lYtaAhCEAnv2M/s2z/qfuvSIT37Gf2bZ/wBT916BK6b+sVvzX+8VCU3Tf1it+a/3ioSAQhCAQhCD6E0XV/iLHRq5zSafKBBHTgs7w/YatkqyJIZTqtnUWlocR5C9e+xhbOMsFwn/AA3ub5MHD3lc6S0bxoDI/wARlWlhtLXH/eOhKnpG6JH09L+dvtBTz0JV+jbv60ktC0iLRTBEQ72Sf7JuaLtzGsaC5oMdCKvtIVfoz5FQ2CuWS5zHFpvDd3207YU+0WtpEXhBzK90qlK5cvNLd53ysips+i2NLqjA6HxPKJb0GbpXvQ1SpUe5pbDG5dOeO1Tm2OjOFURskK0sYpMwD245y4YoKywSHEjVGfl1q7bbHR3q4ix0vx+lqk0LIxuIfjB1hBltNX61Zt1hIbjrgHVOHzK42nRoFRtQtc0+grXU6TKcw4EnaQotqYx4gkeSME0ZTSEg3IMFryDBiREY5YgrpYbCaTnvAwceUDzQfIVf1LG1zWtvnkzGWtdrVVYeSdesakGF0fZHNqVQ4A43r0GXAzF4nDCPSdyudGNuunMCCFe2KxtAdDrwdnuz61HGiQ2RfMHdl6UEDS+keMc2kxpvOETsEj58itaVMtbBz1rpZbC1mOZXqoEGJ4Yjkk6w5pHk/wCFirXY+WScso9Ec2pavsgViLvKui/BP9Lo8sxCxLy66AdcxvjAj52nctC3p6ZqNYGgYtHfBoJPKgDlAjLGYnLFWV5looXapqGow3g/cTESRjByGG5Y7GJgYQM43gxr8mxazseWQ1H1XxHEtDhDnRJnMAw4YERvUsGo4U6ILtCudN/i3MqNOsG9cfPkJPlScX0dVsbH2StQa6eMDw6cwC0hp34kRrxXzkQpxo/EIQtAT37Gf2bZ/wBT916RCe/Yz+zbP+p+69AldN/WK35r/eKhKbpv6xW/Nf7xUJAIQhAIQhAxuxNpG4y1Uy7Uyo1vlLXkdLfQmBStQdTGZc2o0iNjhdjAbvQlJ2M6923NaZiox7PRe/2J36H0QOXdE3mgtxwlrg4GdSl+HpHcJbNUs2kK0jFjnXJyjIZYZLtozSVV7mBppukm8LpkARj32IkwmZw84LMtLnuL2sqPaIdxcZHNzgP6cd+cLHaH4Pmzgm/SfyuW5jgcsmgbJx1GQk5dGIukdLVg4NYGEjOQYG3CRAzQNPVQBLWZYwHZ9Kg6Rsrr8gjla77fRjl86lzGjqhAbgWxmHNw8s/MKos38JajY5NPHc6TsjlYKXZuEzrt5wbzQfRiqlmhnudMNuAQMd2fTmdQRabG7mEYYjH0+zYoNFZeEb3NLi1gjny6UDhc78DYnaVQU7O+LoBxG6eeZXujomrdyvY6jj6fIqNA7hG4gktaI581HPCHDvSTqVPaKLhDfmf+FFNndOXz5FBc1uE7iDyIkZ3sRviM9y5v046jdZF8QCSTrOJAMYbMdmSqqVFxLZGEjo1yvdWxVnOL7h5RmcNZ2Iq3q8JyIikDImL+OOUcnHV0rxaeFha4g0pDR+OMYn8OU5Kr/h3CpN0gAyCB+HEewLk2zuccjicRH3Ri72e1BZ2jhcWwBSMRJ5eRIn8PMF6pcL8L1x2JugXtUYnLIQs9Xsbi4uDXAk7DH/C5W+xuAgNcMOTIIvXsz0ABBC0npJ1ao9xJAc4mCSYBxA9i52fHn1b9nQuP8K8HFjuaDK0XBqyML2iqw8oFuN4BpiWvBBEkRBbkZVESrQhoJAxw6Tq5iCVstB2YWamaV29UfD6l0wBA5LSYxgEnPN52IbYGmrLqbbtJrCHC8Lz5IEiYGIJuxktJoTRrar7okHviZAJ255mTt1rFo4U9OuYWuFGIF2890TjysAIJ5WGPkSp4X2PirbaGDIVCRzO5Q9Dk/eEvB2pUo0G99TaXOpOPf05jOIkOGqMxqSm7Luj+LtNKpEcZSAP8zDB9BCcVYNCELaBPfsZ/Ztn/AFP3XpEJ79jP7Ns/6n7r0CV039Yrfmv94qEpum/rFb81/vFQkAhCEAhCEFhwet/EWqhWmBTqMcf5QRe9Er60sNoZdhpaWFt4FuJM5GcohfHakWW21KZJp1H0yRBLHOaSNhIOSlmj6D4baXY8BjG03gwXF382TXN18kHo3rKUKLXNNMMDJvENbOoF0mDhMelKvttX8NW/1v61+t0vaBiK9Yav8R+XSkg3D6FFroqhrScv8T/0FZU7FRDYaWxtdfyz3jelm3SlYY8bUn+Z3WvR0tXMfTVcMuW7rQNGvZ6bmkNLY73N8bDq9i919Asp41HQ7WGSY15n+2SVvbq0eGqf6iujuEFqOdeqZzlxPtTAyRQo4YnHKZJXq2VWxdmMZwnomEtRwhtPhn9K/f8AqO0+Gd6OpMG6LGZk5rx/DMxwPV6FhG6ctAJPHVMf8xjoyC/Dpy0eHq/6ndaYGBTsTAMGuMZjGTOGrIDpXay6Ha6fonA3Zab2R2GcsDr2Jbdt7R4et5x/WptHhZbGxdrvwETDSYOckiT5UwbV+hYJAmcN2Gez5heO19wCbxLhHMSZM79Sxh4VWuZ4505ZN6lydwhtJcXGq4k5mG8+xMGvtdFlMgEEiJwwxjWTjI2ZYKo0hVloJDsZg4Z68Tsw6FS1NO13d9Unna0+0Lw7S9YxL8suS2OiEFhYaIc4iHnAziJOBj7uGMdK0WhrGTTc6HCMcYvQNmAz/ssfZ9N12TdeBJBPJYcRiM2qXU4W2t2dUY5/R0hv1MVDJfaZLWF04AARiOeBOe1X9hinAA5WE5TIaRGO5xw3pHdv7TeLuOqSc8cOjJe6vCW1umbRWM58sz0rH5V9DWfTdQMDM2DkkHHLIA5iFjezLYuMsVOvAvU6ok64eDMeUNwSk7dWjP8AiK/nH9a42q31akcZUqPjK+5zo6Sn5u/RGQhC2gT37Gf2bZ/1P3XpEJ79jP7Ns/6n7r0CV039Yrfmv94qEmvb+xTfq1H/AMXF57nRxOUknwij9yPxv1PxUCwQmf3I/G/U/FR3I/G/U/FQLBCZ/cj8b9T8VHcj8b9T8VAsEJn9yPxv1PxUdyPxv1PxUCwQmf3I/G/U/FR3I/G/U/FQLBCZ/cj8b9T8VHcj8b9T8VAsEJn9yPxv1PxUdyPxv1PxUCwQmf3I/G/U/FR3I/G/U/FQLBCZ/cj8b9T8VHcj8b9T8VAsEJn9yPxv1PxUdyPxv1PxUCwQmf3I/G/U/FR3I/G/U/FQLBCZ/cj8b9T8VHcj8b9T8VAsEJn9yPxv1PxUdyPxv1PxUCwQmf3I/G/U/FR3I/G/U/FQLBCZ/cj8b9T8VHcj8b9T8VAsEJn9yPxv1PxUdyPxv1PxUCwT37Gf2bZ/1P3XrL9yPxv1PxUyeCHBj+HslKjxt+7f5VyJl7nZXjt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6" descr="data:image/jpeg;base64,/9j/4AAQSkZJRgABAQAAAQABAAD/2wCEAAkGBxQTEhUUExQTFBUXFxoXFRgXGRccFhgYHB0cGhgbGRgYHCggHCAlHxgdIjEhJSksLi4wFx8zODMsNygtLi4BCgoKDg0OGBAQFywcHBwsLCwsLCwsLCwsLCwsLCwsLCwsLCwsLCwsLCwsLCwsLCwsLCwsLCwsLCwsLCwsLCwsLP/AABEIAL0BCwMBIgACEQEDEQH/xAAcAAACAwEBAQEAAAAAAAAAAAAABwQFBgMCCAH/xABMEAABAwEEBAYOCAQFBAMAAAABAAIRAwQSITEFQVFhBhMicZHRBxUXMlNkgZOho7Gy4/AjNDVCUnODsxRygsEzYpLC4RbS4vEkY6L/xAAXAQEBAQEAAAAAAAAAAAAAAAAAAQID/8QAHBEBAQEAAwEBAQAAAAAAAAAAAAERAiFBMRJR/9oADAMBAAIRAxEAPwBTaY0rXForAVqwAqvAF934jvUPtvX8PW84/rRpv6xW/Nf7xUJBN7b1/D1vOP60dt6/h63nH9ahIQTe29fw9bzj+tHbev4et5x/WoSEE3tvX8PW84/rR23r+Hrecf1qEhBN7b1/D1vOP60dt6/h63nH9ahIQTe29fw9bzj+tHbev4et5x/WoSEE3tvX8PW84/rR23r+Hrecf1qEhBN7b1/D1vOP60dt6/h63nH9ahIQTe29fw9bzj+tHbev4et5x/WoSEE3tvX8PW84/rR23r+Hrecf1qEhBN7b1/D1vOP60dt6/h63nH9ahIQTe29fw9bzj+tHbev4et5x/WoSEE3tvX8PW84/rR23r+Hrecf1qEhBN7b1/D1vOP60dt6/h63nH9ahIQTe29fw9bzj+tHbev4et5x/WoSEE3tvX8PW84/rR23r+Hrecf1qEhBN7b1/D1vOP607uxxaHu0dQc57nE8ZJLiT/iP1lIRPfsZ/Ztn/AFP3XoErpv6xW/Nf7xUJTdN/WK35r/eKhIBXPBCP4umCAZD4kAibjowOCpld8CmzbaH8x904eXLyqX4NhW0XMhouYkm7heB1EAZbpK51NFMMF9MEwQSWgndiRsPoWm0pWZTZeIDTMNlwE7pOtQqdfjBIF6ImIdz5Ll210zNv0XTLGtFNjYOYY29lBBMScpkrrpng82pY3V2UmscPpG3REgEsqNgDUWXhz4QCtBatGicHBwmCR/calM0fUJcaB5LWguY6RycWyCNc57M9q1LUJRCm6ZsvFV6jIiHmI/CcW+ghQl0QIQhAIQhAIQhAIQhAIQhAIQhAIQhAIQhAIQhAIQhAIQhAJ79jP7Ns/wCp+69IhPfsZ/Ztn/U/degSum/rFb81/vFQlN039Yrfmv8AeKhIBWPB20cXaqLtlRs8xMH0FVy/QUDU4UOD6RF0vAIJAzIDgXXd92Ql3Z61SXODXXnQQ5rfvA57MQXdK29tt5NMFoEOaHSJziTiCDiCuWjrO13KuiByhJfhz4wVBE0NpWoIbaOWxpgyWis0EQXAzygNh6dS0tltlDji5tVtzWJc0tDhg0tc0SBAAIyiFkrZYiakYze3DCcJwxiM1Ps+hyCOREf5SSTrIAxMjcpghcL+D1apWdWoMNam5ocXU+UJm7iBtgdKzTtE1xnRrDnY/qTTslkdSptu3WgkuBEAknAyG45g4Egbl1pWaoILi7HMYGDqjDqTQo3WCqBJp1ANpa6OmFGTkLyxwkuzAcW8m6NoGtQOENtkilDKrm99eYyo11MgFjyLvJJkzzDIyroVSE2GcF7PUDS6nReCL1+mHMF3aQ0iDnhuVW7g1Y3kgNNMTgRUM7u/nMbk0LtCYlbgHZyAW1qzZ/EGH/tlQndj/ZaB5acekPKbBiELVO4DVp5NSkc87wOGf3TsVVX0BVaSDdMGJBw6SAFRVIViNC1iQA1pnI36cdN5Wx4EV4B4yhJiWhz3OBImDdYQI1oMwhbB/Y7tQAPGWYzkBVx25EArlT7HludN1lN0Z/S0x7zggyiFc2jgvamd9Sj+phHSHKO7QdcZs/8A0zrQVyFPboaue9pudr5MOw8i8u0TXGJo1P8ASepBCQu1qsr6Zu1GPY6JhzS0xtg8y4oBCEIBCEIBPfsZ/Ztn/U/dekQnv2M/s2z/AKn7r0CV039Yrfmv94qEpum/rFb81/vFQkAhCEDN4N2b+IsdLEAtlp33THshWdi0XxXJcScYunMA4/IVN2MLUeKqtE8l4MYRDh/4rXaTYXhxJg3OkjIDesX+CvJAdrJGAAGBJGEnOFZU9FtqXQ6Gg4vicP7GJ1rJaOtwmTfEEAYG6fnDDctRYtKgRefEiYLdmPtaoqRpasw1gxoa1rQLoAgY3iPLmfKiraGMZJcLzjdwkwTmcNQkY9UqkbUeQ5xILhjl3oDYwE/3VpYrC8E1Xh0S0NacG3cgABlEnHXJmU8RT6U0UWgEFkxg6QA/aDJMzs3KmsOjnNcKhquc+ZaWukjDXk2NWxWtut77xpNFEFpMEiS3ZynZYbtSg1ak/wCJGwyQGHeGHBWUXFt021tO5TDHPdynhrpwEXhgImMYA36ljbVanh3f8iTEiD0Z/JzVibQy8CW3iMAWkxEHDDA57s11q2oPFziwRgcGicOfn1KwcDpSoRGwXiS2807d/wDdcm6YfABazLEC+BO6cuhWNlbTAiCznn2ldKlnpuxcWRtacfJCdD9sumi4gQcxiHAwOYtnoXCvXFTJriTEghkEQBJO3MlSToqkGh8uOzyfPtVTpa2Notu3C3LHW6ReGKCYKraZIDgSJAIbmRkdmW9c6Vtuk99AzMOjI5nEHGOlZulpJ14FpccRAN2d8QPQray1nckODiXRFziuWNQcDsOZHTnDBcVdJseAJLnETDOeARrxJGalWO1Mp4GpjOV6YjZ07OZUtstnFsMETEEtugNGMQDGwj5xiWCi17SajsCRnBJOMa5AE5INRpPTdGCCZwkQDJO3AcyiWSqKgF0u143T5SCB6FmqmjKRM3id8jPZlMr8oaJY498QNZlv9gg0ta1cUZBaNsXp3Tl6FXv0mXmGgQCbxIJMzqLtcb41LnU0W0gAXssR6JBu6+tdBYWUgGsJ/wAx1ndOxIIXCtjq1mZaHMIqU3ii5zQ66aZBdTJBmDIcJn+wGOTGtFhJsdraTgWte39Ml2GraClytAQhCAQhCAT37Gf2bZ/1P3XpEJ79jP7Ns/6n7r0CV039Yrfmv94qEpum/rFb81/vFQkAhCEG27FVoi0vZAIcwGDlLXACRr74poW6iA2SQYM9eGrVnsSW4E17tto4wHksP9QLR6SE8q1kJYJMuIxugQdZwnXAwXPnqwuadnJqfecC9rRMd8TAyOsnYr61UjRpMnBwqEE87SRgNQwHOV3tTWUarnF5YxoDpOMObJJxwGqADrWL0rp3jrS5hvvip9E1t26A0AEk68i7cs5arVWepJkAmcDmBv8AYtK196nd1lsHHAHnSxtHCUMexrSABdD4n+qJx3790q1tfC8UmFrDfgOc0t3gxysCBLRMbVrER+E9oioWti9dvZ4gnIRniDOrBZKvULqnKJjWZyKKNoIfxz5qAPuuvEkmQQA4nE4DPcFNsFRrpipdGMNdh0GTt1wtzpHN9ZrBAcQNxGPWvVDSA1EztH/aVYU7K0TJoAzqknIbBtnoUi0vpMBouONdtMh4aLrWl+E4zm0TAyTRWHSzpAABPlJPklee31QEGWwIN2GAEbJifKvL9HvaYg4OOIII15AHPdn0q/sejhQpXq+InYSZOUbMVLYYs9Gw4lxbxlJ8PbjkS3HNsDPbqUfhHZqYZxZp1XBwv03te0w6IMgvwGMXYhUdn0lyg2mXNaS7ASOYCDAxmVYizuIBqPcdcEl2X82GZUwV1j0bTGIEuAHJODpkwSYgc5Ma0VwackNe57xynbBsZIyGGJGOuMlMtNvpMBYQAMA4gCTqk3cxMdO5Rm0nFpF2q6HOAgjHXtxbGR3Kisi9g41BLgYjGRIG+MThzLoNGCeXeHMGwcNmJlTxSaxoe3jQDIIcYaDt/ETGxflWuKbQXOF933YJgaszs27edBWizhzuS4gZd604ZbNynU2BsMEuqSBEADESAcM9+rLauVCo5zTm2QS2CRA24HOFYaHsjmh1RzgGxi84xtgZyfmVRGtI4qMCaky7EwPTjq6FzsFqioC7DXjq55Uu2mcRBnK9M853qbwc0c2pVaDG8QMRjkSoJOhbS6pWkNaaZaWvAMhwOBOfN0JZWqgWPcw5tcWnnBg+xNSvpHiXCmGMZAmRIdmYmRtkRsPMsJw2oXbW86nw8eXAz/UCkuihQhC0BCEIBPfsZ/Ztn/U/dekQnv2M/s2z/qfuvQJXTf1it+a/3ioSm6b+sVvzX+8VCQCEIQdrHaDTqMqNzY4OHO0yPYvo2wUHFhc7vXAc85+XYvmxP/gdpA1rDZ3FxMMDTvc3kH3VBnuyhYzxDQBHF1L05kg4YJfW+l/DMuEDjn/4hB71uYYDtM4xuTk4StPEvqEAuDJaDlLcp2ZZ70iLRXc57nzekyZxnyFIOQdr1j5xXb+IhuBx/wDXUoyA06seZUehUIMgrobRhECR5J51yagiT84oJBt7pJAY0mSSG4488qfYtJGpyazi4yLhcThqInVI8kjeVTL8Qa6nbwIm8WtGLr0OiTiTrO6OtQrdpOvaibt4U2SblMHATntOr0qms9BxEjBsxMxJOobfJKsKOkeJEsIdUIgkDkNxkXRhJ3xzbVMFtouz3GtdUAvgy1mMtByLxtmTiv3TOmgBxdMnvZcTgZJGA3gFv+lZ46RqSSHHGRIgZ56sFEvpgsq1tDnFzsnAThiCIyjPvZjXgvQtnK75zcTEEFoGBbHWqsOwjUvdLE4Z7NW/yQqNOy1TezBa4nlRjGc5gwTEb1AY8udLzvnPeuzbTdA7wkEl8986dRERqk7zrgKMx04iPIMCkF1ZqswLzcMBhns9qmWi0Gs3W1rdWo4wSdkD0BU1m5UDXGfXzbVYsqZxPKZDY3fewymB0HYpgl6Noio4lwkQQ3ExJxMxjgCtHYNGBhe4gNcwtIzwa0RGJnLGZ9KzFO0OpNa5pm6YcDrc0yebMZ7RmthY9LCL2tl5uOWLZaSNmAw1hY5LGS09pCjUcDdL5BDrxIOBwu7o29CqeHRa/iqrBqLHHCMAC2AMvvFSuFtgaGirSIEuh1PW058kZxs/uqpjzVsdZpBmm5lVvNNxwA2C+CrxKzqEIW0CEIQCe/Yz+zbP+p+69IhPfsZ/Ztn/AFP3XoErpv6xW/Nf7xUJTdN/WK35r/eKhIBCEIBODsQ20OsrqZImnUMDY1wBB6Q7oSfW77D1V38a5gMB1J0jVILYMbQCekoG3pCm11O64TeJadoa7CfbmvnCrRLTBiRgecbjivpipQDr7WkANh7nHHKZJ2nHAYZRzoDhpZbtutLWGRxrnga4fyxA5nZKQUgO0LuLNgHAjPDHXv1tPPmuNNw1z8/O5OHgJwTdTpO+kaZfPenYMM1Qo3wZD8Hbdv8AMP8AcPTmuD2kYHNfRrtAn8begqHV0C4/eZPMVNHz7O3pXWy2RzzDRPNHtKd9fQJH4Cdkf8LpT4Nn/wCsTngcct3zCaE3pOsGtDAAHNbdN2buPfQCcCcJ27slXss7inrU4K7W0T5P/Ffn/SbfwUuj/hNgRr7KQvHEHYU7a/Bdn4KfQFCqcF2/gZ0K7AnajCMwRzqVZeQxziBMQ3nMDy4SY5k0jwQZ4Kj0DqXK18FGwPoqWG4dSaFYKhwGOGXlUuzWaq7vZz1DXzjI4piDgm0RFOllsHthSqGg+Lbda1gnvvLhs2JowDrzeQcTP0jmkxGMCMi3DGM+hWNG2X38Ye9EmBqEANEbTJ6StgzgwIILKZa4yRqJ6PSujeDgBgNY2cTGHsG8qaMK61XmYOeCCDiBF4zInGcANmI6dNwatTqwuFje8u3gYvXS0DAjOHHGdS8aSsDKbKrbrBULeTkJLSHGJw70HpXXRdJgpPc5j6TuKbVAY6WRLpLBEwSBhqOGMKX4eslwotcPuD7hLc8cN+zZzqx4G07loptqNgV5p3S3kumHc0zGH/pUulKE13vYA5l4kFxaL3OCQrWxXmWhlWtUulhY9rA4SSHXogQGiWg6zlnmngr+yBYBRtjg1jWNcxjmtaAGjC6YA2uaT5Vm1puyPVvaRrkZci7/AC8W276PasyrAIQhUCe/Yz+zbP8AqfuvSIT37Gf2bZ/1P3XoErpv6xW/Nf7xUJTdN/WK35r/AHioSAQhCAWm7HNtNK30Y+/NM/1Ax6YWZU3Qtp4q0UamHIqsfjlyXA49CD6SDQWhk8ktL6x6breefSQk32TGsNpbUc25xrMC2ZaWEtAIODhdDd+vYC3tK1gxrbuJe4PdzDED52JZdlKwXaFJ+YZWfT57wBBHmj0qDAUqV57Wv+84AOGM4x5favorg62KUbz8+hfOmi3/AEtMbajfaF9CaFrfRDnKtFpaK0DExzqnpaSvVHNF0gTiNxjOV20ufona5j2hZyxgsa/OZcTuBeetZFhW0sHVCxjmXhmJE+3BWdjt7g4NqtEOyI9G4hY1mh2S6oxzm1HSSb0QSdh5LhO1XPB+tVY27aLk/dLQcOkezeg0b7VywGwRr2hToWX0a88Zn+H2lae8gh2sgKnNvF6NU5r94VWq6zPE5fPzks7o3AFpIvSTEoNPUfAlQaVsFSWxBGW9V2mql+kD/leDzgKp4NWp1Sjek36brpnWIEE+worT1rUGXcJnAc5K5PtN0xElZ51e9gNQEicQ7GRzjLyLpZdHcZXa6+WxDevXvRGno24RiCFMiR7Pn51KuqsLBddym6j/AHGz/lSbG43MdvoQZHhaAQSRADhO9uR9H9l14HcIrNebQtDGh4bxbHxLbocXXTzEuOO0b458L6mDgdbo8ufpS80iy6RBN4GQZgjX/u9CubBc8N9G8RVIZiwyRExHlVHXr8cJcDeDRDsILWwOVvAETuE7VotLViKt1zeMpVMSYF6mTE3XboymM1W1tHOs9S68XmOgggjEHIjf/lOeWxSCHwlEvpVPCUKR8rW8UfTTnyqoW04ZWL/4dmqiDdqVKRO4hrmDHZD+lYtaAhCEAnv2M/s2z/qfuvSIT37Gf2bZ/wBT916BK6b+sVvzX+8VCU3Tf1it+a/3ioSAQhCAQhCD6E0XV/iLHRq5zSafKBBHTgs7w/YatkqyJIZTqtnUWlocR5C9e+xhbOMsFwn/AA3ub5MHD3lc6S0bxoDI/wARlWlhtLXH/eOhKnpG6JH09L+dvtBTz0JV+jbv60ktC0iLRTBEQ72Sf7JuaLtzGsaC5oMdCKvtIVfoz5FQ2CuWS5zHFpvDd3207YU+0WtpEXhBzK90qlK5cvNLd53ysips+i2NLqjA6HxPKJb0GbpXvQ1SpUe5pbDG5dOeO1Tm2OjOFURskK0sYpMwD245y4YoKywSHEjVGfl1q7bbHR3q4ix0vx+lqk0LIxuIfjB1hBltNX61Zt1hIbjrgHVOHzK42nRoFRtQtc0+grXU6TKcw4EnaQotqYx4gkeSME0ZTSEg3IMFryDBiREY5YgrpYbCaTnvAwceUDzQfIVf1LG1zWtvnkzGWtdrVVYeSdesakGF0fZHNqVQ4A43r0GXAzF4nDCPSdyudGNuunMCCFe2KxtAdDrwdnuz61HGiQ2RfMHdl6UEDS+keMc2kxpvOETsEj58itaVMtbBz1rpZbC1mOZXqoEGJ4Yjkk6w5pHk/wCFirXY+WScso9Ec2pavsgViLvKui/BP9Lo8sxCxLy66AdcxvjAj52nctC3p6ZqNYGgYtHfBoJPKgDlAjLGYnLFWV5looXapqGow3g/cTESRjByGG5Y7GJgYQM43gxr8mxazseWQ1H1XxHEtDhDnRJnMAw4YERvUsGo4U6ILtCudN/i3MqNOsG9cfPkJPlScX0dVsbH2StQa6eMDw6cwC0hp34kRrxXzkQpxo/EIQtAT37Gf2bZ/wBT916RCe/Yz+zbP+p+69AldN/WK35r/eKhKbpv6xW/Nf7xUJAIQhAIQhAxuxNpG4y1Uy7Uyo1vlLXkdLfQmBStQdTGZc2o0iNjhdjAbvQlJ2M6923NaZiox7PRe/2J36H0QOXdE3mgtxwlrg4GdSl+HpHcJbNUs2kK0jFjnXJyjIZYZLtozSVV7mBppukm8LpkARj32IkwmZw84LMtLnuL2sqPaIdxcZHNzgP6cd+cLHaH4Pmzgm/SfyuW5jgcsmgbJx1GQk5dGIukdLVg4NYGEjOQYG3CRAzQNPVQBLWZYwHZ9Kg6Rsrr8gjla77fRjl86lzGjqhAbgWxmHNw8s/MKos38JajY5NPHc6TsjlYKXZuEzrt5wbzQfRiqlmhnudMNuAQMd2fTmdQRabG7mEYYjH0+zYoNFZeEb3NLi1gjny6UDhc78DYnaVQU7O+LoBxG6eeZXujomrdyvY6jj6fIqNA7hG4gktaI581HPCHDvSTqVPaKLhDfmf+FFNndOXz5FBc1uE7iDyIkZ3sRviM9y5v046jdZF8QCSTrOJAMYbMdmSqqVFxLZGEjo1yvdWxVnOL7h5RmcNZ2Iq3q8JyIikDImL+OOUcnHV0rxaeFha4g0pDR+OMYn8OU5Kr/h3CpN0gAyCB+HEewLk2zuccjicRH3Ri72e1BZ2jhcWwBSMRJ5eRIn8PMF6pcL8L1x2JugXtUYnLIQs9Xsbi4uDXAk7DH/C5W+xuAgNcMOTIIvXsz0ABBC0npJ1ao9xJAc4mCSYBxA9i52fHn1b9nQuP8K8HFjuaDK0XBqyML2iqw8oFuN4BpiWvBBEkRBbkZVESrQhoJAxw6Tq5iCVstB2YWamaV29UfD6l0wBA5LSYxgEnPN52IbYGmrLqbbtJrCHC8Lz5IEiYGIJuxktJoTRrar7okHviZAJ255mTt1rFo4U9OuYWuFGIF2890TjysAIJ5WGPkSp4X2PirbaGDIVCRzO5Q9Dk/eEvB2pUo0G99TaXOpOPf05jOIkOGqMxqSm7Luj+LtNKpEcZSAP8zDB9BCcVYNCELaBPfsZ/Ztn/AFP3XpEJ79jP7Ns/6n7r0CV039Yrfmv94qEpum/rFb81/vFQkAhCEAhCEFhwet/EWqhWmBTqMcf5QRe9Er60sNoZdhpaWFt4FuJM5GcohfHakWW21KZJp1H0yRBLHOaSNhIOSlmj6D4baXY8BjG03gwXF382TXN18kHo3rKUKLXNNMMDJvENbOoF0mDhMelKvttX8NW/1v61+t0vaBiK9Yav8R+XSkg3D6FFroqhrScv8T/0FZU7FRDYaWxtdfyz3jelm3SlYY8bUn+Z3WvR0tXMfTVcMuW7rQNGvZ6bmkNLY73N8bDq9i919Asp41HQ7WGSY15n+2SVvbq0eGqf6iujuEFqOdeqZzlxPtTAyRQo4YnHKZJXq2VWxdmMZwnomEtRwhtPhn9K/f8AqO0+Gd6OpMG6LGZk5rx/DMxwPV6FhG6ctAJPHVMf8xjoyC/Dpy0eHq/6ndaYGBTsTAMGuMZjGTOGrIDpXay6Ha6fonA3Zab2R2GcsDr2Jbdt7R4et5x/WptHhZbGxdrvwETDSYOckiT5UwbV+hYJAmcN2Gez5heO19wCbxLhHMSZM79Sxh4VWuZ4505ZN6lydwhtJcXGq4k5mG8+xMGvtdFlMgEEiJwwxjWTjI2ZYKo0hVloJDsZg4Z68Tsw6FS1NO13d9Unna0+0Lw7S9YxL8suS2OiEFhYaIc4iHnAziJOBj7uGMdK0WhrGTTc6HCMcYvQNmAz/ssfZ9N12TdeBJBPJYcRiM2qXU4W2t2dUY5/R0hv1MVDJfaZLWF04AARiOeBOe1X9hinAA5WE5TIaRGO5xw3pHdv7TeLuOqSc8cOjJe6vCW1umbRWM58sz0rH5V9DWfTdQMDM2DkkHHLIA5iFjezLYuMsVOvAvU6ok64eDMeUNwSk7dWjP8AiK/nH9a42q31akcZUqPjK+5zo6Sn5u/RGQhC2gT37Gf2bZ/1P3XpEJ79jP7Ns/6n7r0CV039Yrfmv94qEmvb+xTfq1H/AMXF57nRxOUknwij9yPxv1PxUCwQmf3I/G/U/FR3I/G/U/FQLBCZ/cj8b9T8VHcj8b9T8VAsEJn9yPxv1PxUdyPxv1PxUCwQmf3I/G/U/FR3I/G/U/FQLBCZ/cj8b9T8VHcj8b9T8VAsEJn9yPxv1PxUdyPxv1PxUCwQmf3I/G/U/FR3I/G/U/FQLBCZ/cj8b9T8VHcj8b9T8VAsEJn9yPxv1PxUdyPxv1PxUCwQmf3I/G/U/FR3I/G/U/FQLBCZ/cj8b9T8VHcj8b9T8VAsEJn9yPxv1PxUdyPxv1PxUCwQmf3I/G/U/FR3I/G/U/FQLBCZ/cj8b9T8VHcj8b9T8VAsEJn9yPxv1PxUdyPxv1PxUCwT37Gf2bZ/1P3XrL9yPxv1PxUyeCHBj+HslKjxt+7f5VyJl7nZXjtQ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623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LASER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1806" y="1124744"/>
            <a:ext cx="8901320" cy="3744416"/>
          </a:xfrm>
          <a:ln>
            <a:noFill/>
          </a:ln>
        </p:spPr>
        <p:txBody>
          <a:bodyPr>
            <a:normAutofit/>
          </a:bodyPr>
          <a:lstStyle/>
          <a:p>
            <a:pPr marL="457200" lvl="1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cs-CZ" dirty="0" smtClean="0">
              <a:sym typeface="Wingdings" panose="05000000000000000000" pitchFamily="2" charset="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cs-CZ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cs-CZ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cs-CZ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cs-CZ" dirty="0" smtClean="0"/>
          </a:p>
        </p:txBody>
      </p:sp>
      <p:sp>
        <p:nvSpPr>
          <p:cNvPr id="4" name="AutoShape 4" descr="data:image/jpeg;base64,/9j/4AAQSkZJRgABAQAAAQABAAD/2wCEAAkGBxQTEhUUExQTFBUXFxoXFRgXGRccFhgYHB0cGhgbGRgYHCggHCAlHxgdIjEhJSksLi4wFx8zODMsNygtLi4BCgoKDg0OGBAQFywcHBwsLCwsLCwsLCwsLCwsLCwsLCwsLCwsLCwsLCwsLCwsLCwsLCwsLCwsLCwsLCwsLCwsLP/AABEIAL0BCwMBIgACEQEDEQH/xAAcAAACAwEBAQEAAAAAAAAAAAAABwQFBgMCCAH/xABMEAABAwEEBAYOCAQFBAMAAAABAAIRAwQSITEFQVFhBhMicZHRBxUXMlNkgZOho7Gy4/AjNDVCUnODsxRygsEzYpLC4RbS4vEkY6L/xAAXAQEBAQEAAAAAAAAAAAAAAAAAAQID/8QAHBEBAQEAAwEBAQAAAAAAAAAAAAERAiFBMRJR/9oADAMBAAIRAxEAPwBTaY0rXForAVqwAqvAF934jvUPtvX8PW84/rRpv6xW/Nf7xUJBN7b1/D1vOP60dt6/h63nH9ahIQTe29fw9bzj+tHbev4et5x/WoSEE3tvX8PW84/rR23r+Hrecf1qEhBN7b1/D1vOP60dt6/h63nH9ahIQTe29fw9bzj+tHbev4et5x/WoSEE3tvX8PW84/rR23r+Hrecf1qEhBN7b1/D1vOP60dt6/h63nH9ahIQTe29fw9bzj+tHbev4et5x/WoSEE3tvX8PW84/rR23r+Hrecf1qEhBN7b1/D1vOP60dt6/h63nH9ahIQTe29fw9bzj+tHbev4et5x/WoSEE3tvX8PW84/rR23r+Hrecf1qEhBN7b1/D1vOP60dt6/h63nH9ahIQTe29fw9bzj+tHbev4et5x/WoSEE3tvX8PW84/rR23r+Hrecf1qEhBN7b1/D1vOP607uxxaHu0dQc57nE8ZJLiT/iP1lIRPfsZ/Ztn/AFP3XoErpv6xW/Nf7xUJTdN/WK35r/eKhIBXPBCP4umCAZD4kAibjowOCpld8CmzbaH8x904eXLyqX4NhW0XMhouYkm7heB1EAZbpK51NFMMF9MEwQSWgndiRsPoWm0pWZTZeIDTMNlwE7pOtQqdfjBIF6ImIdz5Ll210zNv0XTLGtFNjYOYY29lBBMScpkrrpng82pY3V2UmscPpG3REgEsqNgDUWXhz4QCtBatGicHBwmCR/calM0fUJcaB5LWguY6RycWyCNc57M9q1LUJRCm6ZsvFV6jIiHmI/CcW+ghQl0QIQhAIQhAIQhAIQhAIQhAIQhAIQhAIQhAIQhAIQhAIQhAJ79jP7Ns/wCp+69IhPfsZ/Ztn/U/degSum/rFb81/vFQlN039Yrfmv8AeKhIBWPB20cXaqLtlRs8xMH0FVy/QUDU4UOD6RF0vAIJAzIDgXXd92Ql3Z61SXODXXnQQ5rfvA57MQXdK29tt5NMFoEOaHSJziTiCDiCuWjrO13KuiByhJfhz4wVBE0NpWoIbaOWxpgyWis0EQXAzygNh6dS0tltlDji5tVtzWJc0tDhg0tc0SBAAIyiFkrZYiakYze3DCcJwxiM1Ps+hyCOREf5SSTrIAxMjcpghcL+D1apWdWoMNam5ocXU+UJm7iBtgdKzTtE1xnRrDnY/qTTslkdSptu3WgkuBEAknAyG45g4Egbl1pWaoILi7HMYGDqjDqTQo3WCqBJp1ANpa6OmFGTkLyxwkuzAcW8m6NoGtQOENtkilDKrm99eYyo11MgFjyLvJJkzzDIyroVSE2GcF7PUDS6nReCL1+mHMF3aQ0iDnhuVW7g1Y3kgNNMTgRUM7u/nMbk0LtCYlbgHZyAW1qzZ/EGH/tlQndj/ZaB5acekPKbBiELVO4DVp5NSkc87wOGf3TsVVX0BVaSDdMGJBw6SAFRVIViNC1iQA1pnI36cdN5Wx4EV4B4yhJiWhz3OBImDdYQI1oMwhbB/Y7tQAPGWYzkBVx25EArlT7HludN1lN0Z/S0x7zggyiFc2jgvamd9Sj+phHSHKO7QdcZs/8A0zrQVyFPboaue9pudr5MOw8i8u0TXGJo1P8ASepBCQu1qsr6Zu1GPY6JhzS0xtg8y4oBCEIBCEIBPfsZ/Ztn/U/dekQnv2M/s2z/AKn7r0CV039Yrfmv94qEpum/rFb81/vFQkAhCEDN4N2b+IsdLEAtlp33THshWdi0XxXJcScYunMA4/IVN2MLUeKqtE8l4MYRDh/4rXaTYXhxJg3OkjIDesX+CvJAdrJGAAGBJGEnOFZU9FtqXQ6Gg4vicP7GJ1rJaOtwmTfEEAYG6fnDDctRYtKgRefEiYLdmPtaoqRpasw1gxoa1rQLoAgY3iPLmfKiraGMZJcLzjdwkwTmcNQkY9UqkbUeQ5xILhjl3oDYwE/3VpYrC8E1Xh0S0NacG3cgABlEnHXJmU8RT6U0UWgEFkxg6QA/aDJMzs3KmsOjnNcKhquc+ZaWukjDXk2NWxWtut77xpNFEFpMEiS3ZynZYbtSg1ak/wCJGwyQGHeGHBWUXFt021tO5TDHPdynhrpwEXhgImMYA36ljbVanh3f8iTEiD0Z/JzVibQy8CW3iMAWkxEHDDA57s11q2oPFziwRgcGicOfn1KwcDpSoRGwXiS2807d/wDdcm6YfABazLEC+BO6cuhWNlbTAiCznn2ldKlnpuxcWRtacfJCdD9sumi4gQcxiHAwOYtnoXCvXFTJriTEghkEQBJO3MlSToqkGh8uOzyfPtVTpa2Notu3C3LHW6ReGKCYKraZIDgSJAIbmRkdmW9c6Vtuk99AzMOjI5nEHGOlZulpJ14FpccRAN2d8QPQray1nckODiXRFziuWNQcDsOZHTnDBcVdJseAJLnETDOeARrxJGalWO1Mp4GpjOV6YjZ07OZUtstnFsMETEEtugNGMQDGwj5xiWCi17SajsCRnBJOMa5AE5INRpPTdGCCZwkQDJO3AcyiWSqKgF0u143T5SCB6FmqmjKRM3id8jPZlMr8oaJY498QNZlv9gg0ta1cUZBaNsXp3Tl6FXv0mXmGgQCbxIJMzqLtcb41LnU0W0gAXssR6JBu6+tdBYWUgGsJ/wAx1ndOxIIXCtjq1mZaHMIqU3ii5zQ66aZBdTJBmDIcJn+wGOTGtFhJsdraTgWte39Ml2GraClytAQhCAQhCAT37Gf2bZ/1P3XpEJ79jP7Ns/6n7r0CV039Yrfmv94qEpum/rFb81/vFQkAhCEG27FVoi0vZAIcwGDlLXACRr74poW6iA2SQYM9eGrVnsSW4E17tto4wHksP9QLR6SE8q1kJYJMuIxugQdZwnXAwXPnqwuadnJqfecC9rRMd8TAyOsnYr61UjRpMnBwqEE87SRgNQwHOV3tTWUarnF5YxoDpOMObJJxwGqADrWL0rp3jrS5hvvip9E1t26A0AEk68i7cs5arVWepJkAmcDmBv8AYtK196nd1lsHHAHnSxtHCUMexrSABdD4n+qJx3790q1tfC8UmFrDfgOc0t3gxysCBLRMbVrER+E9oioWti9dvZ4gnIRniDOrBZKvULqnKJjWZyKKNoIfxz5qAPuuvEkmQQA4nE4DPcFNsFRrpipdGMNdh0GTt1wtzpHN9ZrBAcQNxGPWvVDSA1EztH/aVYU7K0TJoAzqknIbBtnoUi0vpMBouONdtMh4aLrWl+E4zm0TAyTRWHSzpAABPlJPklee31QEGWwIN2GAEbJifKvL9HvaYg4OOIII15AHPdn0q/sejhQpXq+InYSZOUbMVLYYs9Gw4lxbxlJ8PbjkS3HNsDPbqUfhHZqYZxZp1XBwv03te0w6IMgvwGMXYhUdn0lyg2mXNaS7ASOYCDAxmVYizuIBqPcdcEl2X82GZUwV1j0bTGIEuAHJODpkwSYgc5Ma0VwackNe57xynbBsZIyGGJGOuMlMtNvpMBYQAMA4gCTqk3cxMdO5Rm0nFpF2q6HOAgjHXtxbGR3Kisi9g41BLgYjGRIG+MThzLoNGCeXeHMGwcNmJlTxSaxoe3jQDIIcYaDt/ETGxflWuKbQXOF933YJgaszs27edBWizhzuS4gZd604ZbNynU2BsMEuqSBEADESAcM9+rLauVCo5zTm2QS2CRA24HOFYaHsjmh1RzgGxi84xtgZyfmVRGtI4qMCaky7EwPTjq6FzsFqioC7DXjq55Uu2mcRBnK9M853qbwc0c2pVaDG8QMRjkSoJOhbS6pWkNaaZaWvAMhwOBOfN0JZWqgWPcw5tcWnnBg+xNSvpHiXCmGMZAmRIdmYmRtkRsPMsJw2oXbW86nw8eXAz/UCkuihQhC0BCEIBPfsZ/Ztn/U/dekQnv2M/s2z/qfuvQJXTf1it+a/3ioSm6b+sVvzX+8VCQCEIQdrHaDTqMqNzY4OHO0yPYvo2wUHFhc7vXAc85+XYvmxP/gdpA1rDZ3FxMMDTvc3kH3VBnuyhYzxDQBHF1L05kg4YJfW+l/DMuEDjn/4hB71uYYDtM4xuTk4StPEvqEAuDJaDlLcp2ZZ70iLRXc57nzekyZxnyFIOQdr1j5xXb+IhuBx/wDXUoyA06seZUehUIMgrobRhECR5J51yagiT84oJBt7pJAY0mSSG4488qfYtJGpyazi4yLhcThqInVI8kjeVTL8Qa6nbwIm8WtGLr0OiTiTrO6OtQrdpOvaibt4U2SblMHATntOr0qms9BxEjBsxMxJOobfJKsKOkeJEsIdUIgkDkNxkXRhJ3xzbVMFtouz3GtdUAvgy1mMtByLxtmTiv3TOmgBxdMnvZcTgZJGA3gFv+lZ46RqSSHHGRIgZ56sFEvpgsq1tDnFzsnAThiCIyjPvZjXgvQtnK75zcTEEFoGBbHWqsOwjUvdLE4Z7NW/yQqNOy1TezBa4nlRjGc5gwTEb1AY8udLzvnPeuzbTdA7wkEl8986dRERqk7zrgKMx04iPIMCkF1ZqswLzcMBhns9qmWi0Gs3W1rdWo4wSdkD0BU1m5UDXGfXzbVYsqZxPKZDY3fewymB0HYpgl6Noio4lwkQQ3ExJxMxjgCtHYNGBhe4gNcwtIzwa0RGJnLGZ9KzFO0OpNa5pm6YcDrc0yebMZ7RmthY9LCL2tl5uOWLZaSNmAw1hY5LGS09pCjUcDdL5BDrxIOBwu7o29CqeHRa/iqrBqLHHCMAC2AMvvFSuFtgaGirSIEuh1PW058kZxs/uqpjzVsdZpBmm5lVvNNxwA2C+CrxKzqEIW0CEIQCe/Yz+zbP+p+69IhPfsZ/Ztn/AFP3XoErpv6xW/Nf7xUJTdN/WK35r/eKhIBCEIBODsQ20OsrqZImnUMDY1wBB6Q7oSfW77D1V38a5gMB1J0jVILYMbQCekoG3pCm11O64TeJadoa7CfbmvnCrRLTBiRgecbjivpipQDr7WkANh7nHHKZJ2nHAYZRzoDhpZbtutLWGRxrnga4fyxA5nZKQUgO0LuLNgHAjPDHXv1tPPmuNNw1z8/O5OHgJwTdTpO+kaZfPenYMM1Qo3wZD8Hbdv8AMP8AcPTmuD2kYHNfRrtAn8begqHV0C4/eZPMVNHz7O3pXWy2RzzDRPNHtKd9fQJH4Cdkf8LpT4Nn/wCsTngcct3zCaE3pOsGtDAAHNbdN2buPfQCcCcJ27slXss7inrU4K7W0T5P/Ffn/SbfwUuj/hNgRr7KQvHEHYU7a/Bdn4KfQFCqcF2/gZ0K7AnajCMwRzqVZeQxziBMQ3nMDy4SY5k0jwQZ4Kj0DqXK18FGwPoqWG4dSaFYKhwGOGXlUuzWaq7vZz1DXzjI4piDgm0RFOllsHthSqGg+Lbda1gnvvLhs2JowDrzeQcTP0jmkxGMCMi3DGM+hWNG2X38Ye9EmBqEANEbTJ6StgzgwIILKZa4yRqJ6PSujeDgBgNY2cTGHsG8qaMK61XmYOeCCDiBF4zInGcANmI6dNwatTqwuFje8u3gYvXS0DAjOHHGdS8aSsDKbKrbrBULeTkJLSHGJw70HpXXRdJgpPc5j6TuKbVAY6WRLpLBEwSBhqOGMKX4eslwotcPuD7hLc8cN+zZzqx4G07loptqNgV5p3S3kumHc0zGH/pUulKE13vYA5l4kFxaL3OCQrWxXmWhlWtUulhY9rA4SSHXogQGiWg6zlnmngr+yBYBRtjg1jWNcxjmtaAGjC6YA2uaT5Vm1puyPVvaRrkZci7/AC8W276PasyrAIQhUCe/Yz+zbP8AqfuvSIT37Gf2bZ/1P3XoErpv6xW/Nf7xUJTdN/WK35r/AHioSAQhCAWm7HNtNK30Y+/NM/1Ax6YWZU3Qtp4q0UamHIqsfjlyXA49CD6SDQWhk8ktL6x6breefSQk32TGsNpbUc25xrMC2ZaWEtAIODhdDd+vYC3tK1gxrbuJe4PdzDED52JZdlKwXaFJ+YZWfT57wBBHmj0qDAUqV57Wv+84AOGM4x5favorg62KUbz8+hfOmi3/AEtMbajfaF9CaFrfRDnKtFpaK0DExzqnpaSvVHNF0gTiNxjOV20ufona5j2hZyxgsa/OZcTuBeetZFhW0sHVCxjmXhmJE+3BWdjt7g4NqtEOyI9G4hY1mh2S6oxzm1HSSb0QSdh5LhO1XPB+tVY27aLk/dLQcOkezeg0b7VywGwRr2hToWX0a88Zn+H2lae8gh2sgKnNvF6NU5r94VWq6zPE5fPzks7o3AFpIvSTEoNPUfAlQaVsFSWxBGW9V2mql+kD/leDzgKp4NWp1Sjek36brpnWIEE+worT1rUGXcJnAc5K5PtN0xElZ51e9gNQEicQ7GRzjLyLpZdHcZXa6+WxDevXvRGno24RiCFMiR7Pn51KuqsLBddym6j/AHGz/lSbG43MdvoQZHhaAQSRADhO9uR9H9l14HcIrNebQtDGh4bxbHxLbocXXTzEuOO0b458L6mDgdbo8ufpS80iy6RBN4GQZgjX/u9CubBc8N9G8RVIZiwyRExHlVHXr8cJcDeDRDsILWwOVvAETuE7VotLViKt1zeMpVMSYF6mTE3XboymM1W1tHOs9S68XmOgggjEHIjf/lOeWxSCHwlEvpVPCUKR8rW8UfTTnyqoW04ZWL/4dmqiDdqVKRO4hrmDHZD+lYtaAhCEAnv2M/s2z/qfuvSIT37Gf2bZ/wBT916BK6b+sVvzX+8VCU3Tf1it+a/3ioSAQhCAQhCD6E0XV/iLHRq5zSafKBBHTgs7w/YatkqyJIZTqtnUWlocR5C9e+xhbOMsFwn/AA3ub5MHD3lc6S0bxoDI/wARlWlhtLXH/eOhKnpG6JH09L+dvtBTz0JV+jbv60ktC0iLRTBEQ72Sf7JuaLtzGsaC5oMdCKvtIVfoz5FQ2CuWS5zHFpvDd3207YU+0WtpEXhBzK90qlK5cvNLd53ysips+i2NLqjA6HxPKJb0GbpXvQ1SpUe5pbDG5dOeO1Tm2OjOFURskK0sYpMwD245y4YoKywSHEjVGfl1q7bbHR3q4ix0vx+lqk0LIxuIfjB1hBltNX61Zt1hIbjrgHVOHzK42nRoFRtQtc0+grXU6TKcw4EnaQotqYx4gkeSME0ZTSEg3IMFryDBiREY5YgrpYbCaTnvAwceUDzQfIVf1LG1zWtvnkzGWtdrVVYeSdesakGF0fZHNqVQ4A43r0GXAzF4nDCPSdyudGNuunMCCFe2KxtAdDrwdnuz61HGiQ2RfMHdl6UEDS+keMc2kxpvOETsEj58itaVMtbBz1rpZbC1mOZXqoEGJ4Yjkk6w5pHk/wCFirXY+WScso9Ec2pavsgViLvKui/BP9Lo8sxCxLy66AdcxvjAj52nctC3p6ZqNYGgYtHfBoJPKgDlAjLGYnLFWV5looXapqGow3g/cTESRjByGG5Y7GJgYQM43gxr8mxazseWQ1H1XxHEtDhDnRJnMAw4YERvUsGo4U6ILtCudN/i3MqNOsG9cfPkJPlScX0dVsbH2StQa6eMDw6cwC0hp34kRrxXzkQpxo/EIQtAT37Gf2bZ/wBT916RCe/Yz+zbP+p+69AldN/WK35r/eKhKbpv6xW/Nf7xUJAIQhAIQhAxuxNpG4y1Uy7Uyo1vlLXkdLfQmBStQdTGZc2o0iNjhdjAbvQlJ2M6923NaZiox7PRe/2J36H0QOXdE3mgtxwlrg4GdSl+HpHcJbNUs2kK0jFjnXJyjIZYZLtozSVV7mBppukm8LpkARj32IkwmZw84LMtLnuL2sqPaIdxcZHNzgP6cd+cLHaH4Pmzgm/SfyuW5jgcsmgbJx1GQk5dGIukdLVg4NYGEjOQYG3CRAzQNPVQBLWZYwHZ9Kg6Rsrr8gjla77fRjl86lzGjqhAbgWxmHNw8s/MKos38JajY5NPHc6TsjlYKXZuEzrt5wbzQfRiqlmhnudMNuAQMd2fTmdQRabG7mEYYjH0+zYoNFZeEb3NLi1gjny6UDhc78DYnaVQU7O+LoBxG6eeZXujomrdyvY6jj6fIqNA7hG4gktaI581HPCHDvSTqVPaKLhDfmf+FFNndOXz5FBc1uE7iDyIkZ3sRviM9y5v046jdZF8QCSTrOJAMYbMdmSqqVFxLZGEjo1yvdWxVnOL7h5RmcNZ2Iq3q8JyIikDImL+OOUcnHV0rxaeFha4g0pDR+OMYn8OU5Kr/h3CpN0gAyCB+HEewLk2zuccjicRH3Ri72e1BZ2jhcWwBSMRJ5eRIn8PMF6pcL8L1x2JugXtUYnLIQs9Xsbi4uDXAk7DH/C5W+xuAgNcMOTIIvXsz0ABBC0npJ1ao9xJAc4mCSYBxA9i52fHn1b9nQuP8K8HFjuaDK0XBqyML2iqw8oFuN4BpiWvBBEkRBbkZVESrQhoJAxw6Tq5iCVstB2YWamaV29UfD6l0wBA5LSYxgEnPN52IbYGmrLqbbtJrCHC8Lz5IEiYGIJuxktJoTRrar7okHviZAJ255mTt1rFo4U9OuYWuFGIF2890TjysAIJ5WGPkSp4X2PirbaGDIVCRzO5Q9Dk/eEvB2pUo0G99TaXOpOPf05jOIkOGqMxqSm7Luj+LtNKpEcZSAP8zDB9BCcVYNCELaBPfsZ/Ztn/AFP3XpEJ79jP7Ns/6n7r0CV039Yrfmv94qEpum/rFb81/vFQkAhCEAhCEFhwet/EWqhWmBTqMcf5QRe9Er60sNoZdhpaWFt4FuJM5GcohfHakWW21KZJp1H0yRBLHOaSNhIOSlmj6D4baXY8BjG03gwXF382TXN18kHo3rKUKLXNNMMDJvENbOoF0mDhMelKvttX8NW/1v61+t0vaBiK9Yav8R+XSkg3D6FFroqhrScv8T/0FZU7FRDYaWxtdfyz3jelm3SlYY8bUn+Z3WvR0tXMfTVcMuW7rQNGvZ6bmkNLY73N8bDq9i919Asp41HQ7WGSY15n+2SVvbq0eGqf6iujuEFqOdeqZzlxPtTAyRQo4YnHKZJXq2VWxdmMZwnomEtRwhtPhn9K/f8AqO0+Gd6OpMG6LGZk5rx/DMxwPV6FhG6ctAJPHVMf8xjoyC/Dpy0eHq/6ndaYGBTsTAMGuMZjGTOGrIDpXay6Ha6fonA3Zab2R2GcsDr2Jbdt7R4et5x/WptHhZbGxdrvwETDSYOckiT5UwbV+hYJAmcN2Gez5heO19wCbxLhHMSZM79Sxh4VWuZ4505ZN6lydwhtJcXGq4k5mG8+xMGvtdFlMgEEiJwwxjWTjI2ZYKo0hVloJDsZg4Z68Tsw6FS1NO13d9Unna0+0Lw7S9YxL8suS2OiEFhYaIc4iHnAziJOBj7uGMdK0WhrGTTc6HCMcYvQNmAz/ssfZ9N12TdeBJBPJYcRiM2qXU4W2t2dUY5/R0hv1MVDJfaZLWF04AARiOeBOe1X9hinAA5WE5TIaRGO5xw3pHdv7TeLuOqSc8cOjJe6vCW1umbRWM58sz0rH5V9DWfTdQMDM2DkkHHLIA5iFjezLYuMsVOvAvU6ok64eDMeUNwSk7dWjP8AiK/nH9a42q31akcZUqPjK+5zo6Sn5u/RGQhC2gT37Gf2bZ/1P3XpEJ79jP7Ns/6n7r0CV039Yrfmv94qEmvb+xTfq1H/AMXF57nRxOUknwij9yPxv1PxUCwQmf3I/G/U/FR3I/G/U/FQLBCZ/cj8b9T8VHcj8b9T8VAsEJn9yPxv1PxUdyPxv1PxUCwQmf3I/G/U/FR3I/G/U/FQLBCZ/cj8b9T8VHcj8b9T8VAsEJn9yPxv1PxUdyPxv1PxUCwQmf3I/G/U/FR3I/G/U/FQLBCZ/cj8b9T8VHcj8b9T8VAsEJn9yPxv1PxUdyPxv1PxUCwQmf3I/G/U/FR3I/G/U/FQLBCZ/cj8b9T8VHcj8b9T8VAsEJn9yPxv1PxUdyPxv1PxUCwQmf3I/G/U/FR3I/G/U/FQLBCZ/cj8b9T8VHcj8b9T8VAsEJn9yPxv1PxUdyPxv1PxUCwT37Gf2bZ/1P3XrL9yPxv1PxUyeCHBj+HslKjxt+7f5VyJl7nZXjt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6" descr="data:image/jpeg;base64,/9j/4AAQSkZJRgABAQAAAQABAAD/2wCEAAkGBxQTEhUUExQTFBUXFxoXFRgXGRccFhgYHB0cGhgbGRgYHCggHCAlHxgdIjEhJSksLi4wFx8zODMsNygtLi4BCgoKDg0OGBAQFywcHBwsLCwsLCwsLCwsLCwsLCwsLCwsLCwsLCwsLCwsLCwsLCwsLCwsLCwsLCwsLCwsLCwsLP/AABEIAL0BCwMBIgACEQEDEQH/xAAcAAACAwEBAQEAAAAAAAAAAAAABwQFBgMCCAH/xABMEAABAwEEBAYOCAQFBAMAAAABAAIRAwQSITEFQVFhBhMicZHRBxUXMlNkgZOho7Gy4/AjNDVCUnODsxRygsEzYpLC4RbS4vEkY6L/xAAXAQEBAQEAAAAAAAAAAAAAAAAAAQID/8QAHBEBAQEAAwEBAQAAAAAAAAAAAAERAiFBMRJR/9oADAMBAAIRAxEAPwBTaY0rXForAVqwAqvAF934jvUPtvX8PW84/rRpv6xW/Nf7xUJBN7b1/D1vOP60dt6/h63nH9ahIQTe29fw9bzj+tHbev4et5x/WoSEE3tvX8PW84/rR23r+Hrecf1qEhBN7b1/D1vOP60dt6/h63nH9ahIQTe29fw9bzj+tHbev4et5x/WoSEE3tvX8PW84/rR23r+Hrecf1qEhBN7b1/D1vOP60dt6/h63nH9ahIQTe29fw9bzj+tHbev4et5x/WoSEE3tvX8PW84/rR23r+Hrecf1qEhBN7b1/D1vOP60dt6/h63nH9ahIQTe29fw9bzj+tHbev4et5x/WoSEE3tvX8PW84/rR23r+Hrecf1qEhBN7b1/D1vOP60dt6/h63nH9ahIQTe29fw9bzj+tHbev4et5x/WoSEE3tvX8PW84/rR23r+Hrecf1qEhBN7b1/D1vOP607uxxaHu0dQc57nE8ZJLiT/iP1lIRPfsZ/Ztn/AFP3XoErpv6xW/Nf7xUJTdN/WK35r/eKhIBXPBCP4umCAZD4kAibjowOCpld8CmzbaH8x904eXLyqX4NhW0XMhouYkm7heB1EAZbpK51NFMMF9MEwQSWgndiRsPoWm0pWZTZeIDTMNlwE7pOtQqdfjBIF6ImIdz5Ll210zNv0XTLGtFNjYOYY29lBBMScpkrrpng82pY3V2UmscPpG3REgEsqNgDUWXhz4QCtBatGicHBwmCR/calM0fUJcaB5LWguY6RycWyCNc57M9q1LUJRCm6ZsvFV6jIiHmI/CcW+ghQl0QIQhAIQhAIQhAIQhAIQhAIQhAIQhAIQhAIQhAIQhAIQhAJ79jP7Ns/wCp+69IhPfsZ/Ztn/U/degSum/rFb81/vFQlN039Yrfmv8AeKhIBWPB20cXaqLtlRs8xMH0FVy/QUDU4UOD6RF0vAIJAzIDgXXd92Ql3Z61SXODXXnQQ5rfvA57MQXdK29tt5NMFoEOaHSJziTiCDiCuWjrO13KuiByhJfhz4wVBE0NpWoIbaOWxpgyWis0EQXAzygNh6dS0tltlDji5tVtzWJc0tDhg0tc0SBAAIyiFkrZYiakYze3DCcJwxiM1Ps+hyCOREf5SSTrIAxMjcpghcL+D1apWdWoMNam5ocXU+UJm7iBtgdKzTtE1xnRrDnY/qTTslkdSptu3WgkuBEAknAyG45g4Egbl1pWaoILi7HMYGDqjDqTQo3WCqBJp1ANpa6OmFGTkLyxwkuzAcW8m6NoGtQOENtkilDKrm99eYyo11MgFjyLvJJkzzDIyroVSE2GcF7PUDS6nReCL1+mHMF3aQ0iDnhuVW7g1Y3kgNNMTgRUM7u/nMbk0LtCYlbgHZyAW1qzZ/EGH/tlQndj/ZaB5acekPKbBiELVO4DVp5NSkc87wOGf3TsVVX0BVaSDdMGJBw6SAFRVIViNC1iQA1pnI36cdN5Wx4EV4B4yhJiWhz3OBImDdYQI1oMwhbB/Y7tQAPGWYzkBVx25EArlT7HludN1lN0Z/S0x7zggyiFc2jgvamd9Sj+phHSHKO7QdcZs/8A0zrQVyFPboaue9pudr5MOw8i8u0TXGJo1P8ASepBCQu1qsr6Zu1GPY6JhzS0xtg8y4oBCEIBCEIBPfsZ/Ztn/U/dekQnv2M/s2z/AKn7r0CV039Yrfmv94qEpum/rFb81/vFQkAhCEDN4N2b+IsdLEAtlp33THshWdi0XxXJcScYunMA4/IVN2MLUeKqtE8l4MYRDh/4rXaTYXhxJg3OkjIDesX+CvJAdrJGAAGBJGEnOFZU9FtqXQ6Gg4vicP7GJ1rJaOtwmTfEEAYG6fnDDctRYtKgRefEiYLdmPtaoqRpasw1gxoa1rQLoAgY3iPLmfKiraGMZJcLzjdwkwTmcNQkY9UqkbUeQ5xILhjl3oDYwE/3VpYrC8E1Xh0S0NacG3cgABlEnHXJmU8RT6U0UWgEFkxg6QA/aDJMzs3KmsOjnNcKhquc+ZaWukjDXk2NWxWtut77xpNFEFpMEiS3ZynZYbtSg1ak/wCJGwyQGHeGHBWUXFt021tO5TDHPdynhrpwEXhgImMYA36ljbVanh3f8iTEiD0Z/JzVibQy8CW3iMAWkxEHDDA57s11q2oPFziwRgcGicOfn1KwcDpSoRGwXiS2807d/wDdcm6YfABazLEC+BO6cuhWNlbTAiCznn2ldKlnpuxcWRtacfJCdD9sumi4gQcxiHAwOYtnoXCvXFTJriTEghkEQBJO3MlSToqkGh8uOzyfPtVTpa2Notu3C3LHW6ReGKCYKraZIDgSJAIbmRkdmW9c6Vtuk99AzMOjI5nEHGOlZulpJ14FpccRAN2d8QPQray1nckODiXRFziuWNQcDsOZHTnDBcVdJseAJLnETDOeARrxJGalWO1Mp4GpjOV6YjZ07OZUtstnFsMETEEtugNGMQDGwj5xiWCi17SajsCRnBJOMa5AE5INRpPTdGCCZwkQDJO3AcyiWSqKgF0u143T5SCB6FmqmjKRM3id8jPZlMr8oaJY498QNZlv9gg0ta1cUZBaNsXp3Tl6FXv0mXmGgQCbxIJMzqLtcb41LnU0W0gAXssR6JBu6+tdBYWUgGsJ/wAx1ndOxIIXCtjq1mZaHMIqU3ii5zQ66aZBdTJBmDIcJn+wGOTGtFhJsdraTgWte39Ml2GraClytAQhCAQhCAT37Gf2bZ/1P3XpEJ79jP7Ns/6n7r0CV039Yrfmv94qEpum/rFb81/vFQkAhCEG27FVoi0vZAIcwGDlLXACRr74poW6iA2SQYM9eGrVnsSW4E17tto4wHksP9QLR6SE8q1kJYJMuIxugQdZwnXAwXPnqwuadnJqfecC9rRMd8TAyOsnYr61UjRpMnBwqEE87SRgNQwHOV3tTWUarnF5YxoDpOMObJJxwGqADrWL0rp3jrS5hvvip9E1t26A0AEk68i7cs5arVWepJkAmcDmBv8AYtK196nd1lsHHAHnSxtHCUMexrSABdD4n+qJx3790q1tfC8UmFrDfgOc0t3gxysCBLRMbVrER+E9oioWti9dvZ4gnIRniDOrBZKvULqnKJjWZyKKNoIfxz5qAPuuvEkmQQA4nE4DPcFNsFRrpipdGMNdh0GTt1wtzpHN9ZrBAcQNxGPWvVDSA1EztH/aVYU7K0TJoAzqknIbBtnoUi0vpMBouONdtMh4aLrWl+E4zm0TAyTRWHSzpAABPlJPklee31QEGWwIN2GAEbJifKvL9HvaYg4OOIII15AHPdn0q/sejhQpXq+InYSZOUbMVLYYs9Gw4lxbxlJ8PbjkS3HNsDPbqUfhHZqYZxZp1XBwv03te0w6IMgvwGMXYhUdn0lyg2mXNaS7ASOYCDAxmVYizuIBqPcdcEl2X82GZUwV1j0bTGIEuAHJODpkwSYgc5Ma0VwackNe57xynbBsZIyGGJGOuMlMtNvpMBYQAMA4gCTqk3cxMdO5Rm0nFpF2q6HOAgjHXtxbGR3Kisi9g41BLgYjGRIG+MThzLoNGCeXeHMGwcNmJlTxSaxoe3jQDIIcYaDt/ETGxflWuKbQXOF933YJgaszs27edBWizhzuS4gZd604ZbNynU2BsMEuqSBEADESAcM9+rLauVCo5zTm2QS2CRA24HOFYaHsjmh1RzgGxi84xtgZyfmVRGtI4qMCaky7EwPTjq6FzsFqioC7DXjq55Uu2mcRBnK9M853qbwc0c2pVaDG8QMRjkSoJOhbS6pWkNaaZaWvAMhwOBOfN0JZWqgWPcw5tcWnnBg+xNSvpHiXCmGMZAmRIdmYmRtkRsPMsJw2oXbW86nw8eXAz/UCkuihQhC0BCEIBPfsZ/Ztn/U/dekQnv2M/s2z/qfuvQJXTf1it+a/3ioSm6b+sVvzX+8VCQCEIQdrHaDTqMqNzY4OHO0yPYvo2wUHFhc7vXAc85+XYvmxP/gdpA1rDZ3FxMMDTvc3kH3VBnuyhYzxDQBHF1L05kg4YJfW+l/DMuEDjn/4hB71uYYDtM4xuTk4StPEvqEAuDJaDlLcp2ZZ70iLRXc57nzekyZxnyFIOQdr1j5xXb+IhuBx/wDXUoyA06seZUehUIMgrobRhECR5J51yagiT84oJBt7pJAY0mSSG4488qfYtJGpyazi4yLhcThqInVI8kjeVTL8Qa6nbwIm8WtGLr0OiTiTrO6OtQrdpOvaibt4U2SblMHATntOr0qms9BxEjBsxMxJOobfJKsKOkeJEsIdUIgkDkNxkXRhJ3xzbVMFtouz3GtdUAvgy1mMtByLxtmTiv3TOmgBxdMnvZcTgZJGA3gFv+lZ46RqSSHHGRIgZ56sFEvpgsq1tDnFzsnAThiCIyjPvZjXgvQtnK75zcTEEFoGBbHWqsOwjUvdLE4Z7NW/yQqNOy1TezBa4nlRjGc5gwTEb1AY8udLzvnPeuzbTdA7wkEl8986dRERqk7zrgKMx04iPIMCkF1ZqswLzcMBhns9qmWi0Gs3W1rdWo4wSdkD0BU1m5UDXGfXzbVYsqZxPKZDY3fewymB0HYpgl6Noio4lwkQQ3ExJxMxjgCtHYNGBhe4gNcwtIzwa0RGJnLGZ9KzFO0OpNa5pm6YcDrc0yebMZ7RmthY9LCL2tl5uOWLZaSNmAw1hY5LGS09pCjUcDdL5BDrxIOBwu7o29CqeHRa/iqrBqLHHCMAC2AMvvFSuFtgaGirSIEuh1PW058kZxs/uqpjzVsdZpBmm5lVvNNxwA2C+CrxKzqEIW0CEIQCe/Yz+zbP+p+69IhPfsZ/Ztn/AFP3XoErpv6xW/Nf7xUJTdN/WK35r/eKhIBCEIBODsQ20OsrqZImnUMDY1wBB6Q7oSfW77D1V38a5gMB1J0jVILYMbQCekoG3pCm11O64TeJadoa7CfbmvnCrRLTBiRgecbjivpipQDr7WkANh7nHHKZJ2nHAYZRzoDhpZbtutLWGRxrnga4fyxA5nZKQUgO0LuLNgHAjPDHXv1tPPmuNNw1z8/O5OHgJwTdTpO+kaZfPenYMM1Qo3wZD8Hbdv8AMP8AcPTmuD2kYHNfRrtAn8begqHV0C4/eZPMVNHz7O3pXWy2RzzDRPNHtKd9fQJH4Cdkf8LpT4Nn/wCsTngcct3zCaE3pOsGtDAAHNbdN2buPfQCcCcJ27slXss7inrU4K7W0T5P/Ffn/SbfwUuj/hNgRr7KQvHEHYU7a/Bdn4KfQFCqcF2/gZ0K7AnajCMwRzqVZeQxziBMQ3nMDy4SY5k0jwQZ4Kj0DqXK18FGwPoqWG4dSaFYKhwGOGXlUuzWaq7vZz1DXzjI4piDgm0RFOllsHthSqGg+Lbda1gnvvLhs2JowDrzeQcTP0jmkxGMCMi3DGM+hWNG2X38Ye9EmBqEANEbTJ6StgzgwIILKZa4yRqJ6PSujeDgBgNY2cTGHsG8qaMK61XmYOeCCDiBF4zInGcANmI6dNwatTqwuFje8u3gYvXS0DAjOHHGdS8aSsDKbKrbrBULeTkJLSHGJw70HpXXRdJgpPc5j6TuKbVAY6WRLpLBEwSBhqOGMKX4eslwotcPuD7hLc8cN+zZzqx4G07loptqNgV5p3S3kumHc0zGH/pUulKE13vYA5l4kFxaL3OCQrWxXmWhlWtUulhY9rA4SSHXogQGiWg6zlnmngr+yBYBRtjg1jWNcxjmtaAGjC6YA2uaT5Vm1puyPVvaRrkZci7/AC8W276PasyrAIQhUCe/Yz+zbP8AqfuvSIT37Gf2bZ/1P3XoErpv6xW/Nf7xUJTdN/WK35r/AHioSAQhCAWm7HNtNK30Y+/NM/1Ax6YWZU3Qtp4q0UamHIqsfjlyXA49CD6SDQWhk8ktL6x6breefSQk32TGsNpbUc25xrMC2ZaWEtAIODhdDd+vYC3tK1gxrbuJe4PdzDED52JZdlKwXaFJ+YZWfT57wBBHmj0qDAUqV57Wv+84AOGM4x5favorg62KUbz8+hfOmi3/AEtMbajfaF9CaFrfRDnKtFpaK0DExzqnpaSvVHNF0gTiNxjOV20ufona5j2hZyxgsa/OZcTuBeetZFhW0sHVCxjmXhmJE+3BWdjt7g4NqtEOyI9G4hY1mh2S6oxzm1HSSb0QSdh5LhO1XPB+tVY27aLk/dLQcOkezeg0b7VywGwRr2hToWX0a88Zn+H2lae8gh2sgKnNvF6NU5r94VWq6zPE5fPzks7o3AFpIvSTEoNPUfAlQaVsFSWxBGW9V2mql+kD/leDzgKp4NWp1Sjek36brpnWIEE+worT1rUGXcJnAc5K5PtN0xElZ51e9gNQEicQ7GRzjLyLpZdHcZXa6+WxDevXvRGno24RiCFMiR7Pn51KuqsLBddym6j/AHGz/lSbG43MdvoQZHhaAQSRADhO9uR9H9l14HcIrNebQtDGh4bxbHxLbocXXTzEuOO0b458L6mDgdbo8ufpS80iy6RBN4GQZgjX/u9CubBc8N9G8RVIZiwyRExHlVHXr8cJcDeDRDsILWwOVvAETuE7VotLViKt1zeMpVMSYF6mTE3XboymM1W1tHOs9S68XmOgggjEHIjf/lOeWxSCHwlEvpVPCUKR8rW8UfTTnyqoW04ZWL/4dmqiDdqVKRO4hrmDHZD+lYtaAhCEAnv2M/s2z/qfuvSIT37Gf2bZ/wBT916BK6b+sVvzX+8VCU3Tf1it+a/3ioSAQhCAQhCD6E0XV/iLHRq5zSafKBBHTgs7w/YatkqyJIZTqtnUWlocR5C9e+xhbOMsFwn/AA3ub5MHD3lc6S0bxoDI/wARlWlhtLXH/eOhKnpG6JH09L+dvtBTz0JV+jbv60ktC0iLRTBEQ72Sf7JuaLtzGsaC5oMdCKvtIVfoz5FQ2CuWS5zHFpvDd3207YU+0WtpEXhBzK90qlK5cvNLd53ysips+i2NLqjA6HxPKJb0GbpXvQ1SpUe5pbDG5dOeO1Tm2OjOFURskK0sYpMwD245y4YoKywSHEjVGfl1q7bbHR3q4ix0vx+lqk0LIxuIfjB1hBltNX61Zt1hIbjrgHVOHzK42nRoFRtQtc0+grXU6TKcw4EnaQotqYx4gkeSME0ZTSEg3IMFryDBiREY5YgrpYbCaTnvAwceUDzQfIVf1LG1zWtvnkzGWtdrVVYeSdesakGF0fZHNqVQ4A43r0GXAzF4nDCPSdyudGNuunMCCFe2KxtAdDrwdnuz61HGiQ2RfMHdl6UEDS+keMc2kxpvOETsEj58itaVMtbBz1rpZbC1mOZXqoEGJ4Yjkk6w5pHk/wCFirXY+WScso9Ec2pavsgViLvKui/BP9Lo8sxCxLy66AdcxvjAj52nctC3p6ZqNYGgYtHfBoJPKgDlAjLGYnLFWV5looXapqGow3g/cTESRjByGG5Y7GJgYQM43gxr8mxazseWQ1H1XxHEtDhDnRJnMAw4YERvUsGo4U6ILtCudN/i3MqNOsG9cfPkJPlScX0dVsbH2StQa6eMDw6cwC0hp34kRrxXzkQpxo/EIQtAT37Gf2bZ/wBT916RCe/Yz+zbP+p+69AldN/WK35r/eKhKbpv6xW/Nf7xUJAIQhAIQhAxuxNpG4y1Uy7Uyo1vlLXkdLfQmBStQdTGZc2o0iNjhdjAbvQlJ2M6923NaZiox7PRe/2J36H0QOXdE3mgtxwlrg4GdSl+HpHcJbNUs2kK0jFjnXJyjIZYZLtozSVV7mBppukm8LpkARj32IkwmZw84LMtLnuL2sqPaIdxcZHNzgP6cd+cLHaH4Pmzgm/SfyuW5jgcsmgbJx1GQk5dGIukdLVg4NYGEjOQYG3CRAzQNPVQBLWZYwHZ9Kg6Rsrr8gjla77fRjl86lzGjqhAbgWxmHNw8s/MKos38JajY5NPHc6TsjlYKXZuEzrt5wbzQfRiqlmhnudMNuAQMd2fTmdQRabG7mEYYjH0+zYoNFZeEb3NLi1gjny6UDhc78DYnaVQU7O+LoBxG6eeZXujomrdyvY6jj6fIqNA7hG4gktaI581HPCHDvSTqVPaKLhDfmf+FFNndOXz5FBc1uE7iDyIkZ3sRviM9y5v046jdZF8QCSTrOJAMYbMdmSqqVFxLZGEjo1yvdWxVnOL7h5RmcNZ2Iq3q8JyIikDImL+OOUcnHV0rxaeFha4g0pDR+OMYn8OU5Kr/h3CpN0gAyCB+HEewLk2zuccjicRH3Ri72e1BZ2jhcWwBSMRJ5eRIn8PMF6pcL8L1x2JugXtUYnLIQs9Xsbi4uDXAk7DH/C5W+xuAgNcMOTIIvXsz0ABBC0npJ1ao9xJAc4mCSYBxA9i52fHn1b9nQuP8K8HFjuaDK0XBqyML2iqw8oFuN4BpiWvBBEkRBbkZVESrQhoJAxw6Tq5iCVstB2YWamaV29UfD6l0wBA5LSYxgEnPN52IbYGmrLqbbtJrCHC8Lz5IEiYGIJuxktJoTRrar7okHviZAJ255mTt1rFo4U9OuYWuFGIF2890TjysAIJ5WGPkSp4X2PirbaGDIVCRzO5Q9Dk/eEvB2pUo0G99TaXOpOPf05jOIkOGqMxqSm7Luj+LtNKpEcZSAP8zDB9BCcVYNCELaBPfsZ/Ztn/AFP3XpEJ79jP7Ns/6n7r0CV039Yrfmv94qEpum/rFb81/vFQkAhCEAhCEFhwet/EWqhWmBTqMcf5QRe9Er60sNoZdhpaWFt4FuJM5GcohfHakWW21KZJp1H0yRBLHOaSNhIOSlmj6D4baXY8BjG03gwXF382TXN18kHo3rKUKLXNNMMDJvENbOoF0mDhMelKvttX8NW/1v61+t0vaBiK9Yav8R+XSkg3D6FFroqhrScv8T/0FZU7FRDYaWxtdfyz3jelm3SlYY8bUn+Z3WvR0tXMfTVcMuW7rQNGvZ6bmkNLY73N8bDq9i919Asp41HQ7WGSY15n+2SVvbq0eGqf6iujuEFqOdeqZzlxPtTAyRQo4YnHKZJXq2VWxdmMZwnomEtRwhtPhn9K/f8AqO0+Gd6OpMG6LGZk5rx/DMxwPV6FhG6ctAJPHVMf8xjoyC/Dpy0eHq/6ndaYGBTsTAMGuMZjGTOGrIDpXay6Ha6fonA3Zab2R2GcsDr2Jbdt7R4et5x/WptHhZbGxdrvwETDSYOckiT5UwbV+hYJAmcN2Gez5heO19wCbxLhHMSZM79Sxh4VWuZ4505ZN6lydwhtJcXGq4k5mG8+xMGvtdFlMgEEiJwwxjWTjI2ZYKo0hVloJDsZg4Z68Tsw6FS1NO13d9Unna0+0Lw7S9YxL8suS2OiEFhYaIc4iHnAziJOBj7uGMdK0WhrGTTc6HCMcYvQNmAz/ssfZ9N12TdeBJBPJYcRiM2qXU4W2t2dUY5/R0hv1MVDJfaZLWF04AARiOeBOe1X9hinAA5WE5TIaRGO5xw3pHdv7TeLuOqSc8cOjJe6vCW1umbRWM58sz0rH5V9DWfTdQMDM2DkkHHLIA5iFjezLYuMsVOvAvU6ok64eDMeUNwSk7dWjP8AiK/nH9a42q31akcZUqPjK+5zo6Sn5u/RGQhC2gT37Gf2bZ/1P3XpEJ79jP7Ns/6n7r0CV039Yrfmv94qEmvb+xTfq1H/AMXF57nRxOUknwij9yPxv1PxUCwQmf3I/G/U/FR3I/G/U/FQLBCZ/cj8b9T8VHcj8b9T8VAsEJn9yPxv1PxUdyPxv1PxUCwQmf3I/G/U/FR3I/G/U/FQLBCZ/cj8b9T8VHcj8b9T8VAsEJn9yPxv1PxUdyPxv1PxUCwQmf3I/G/U/FR3I/G/U/FQLBCZ/cj8b9T8VHcj8b9T8VAsEJn9yPxv1PxUdyPxv1PxUCwQmf3I/G/U/FR3I/G/U/FQLBCZ/cj8b9T8VHcj8b9T8VAsEJn9yPxv1PxUdyPxv1PxUCwQmf3I/G/U/FR3I/G/U/FQLBCZ/cj8b9T8VHcj8b9T8VAsEJn9yPxv1PxUdyPxv1PxUCwT37Gf2bZ/1P3XrL9yPxv1PxUyeCHBj+HslKjxt+7f5VyJl7nZXjtQ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6" name="Picture 2" descr="http://upload.wikimedia.org/wikipedia/commons/thumb/1/1f/Laser.svg/800px-Laser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77072"/>
            <a:ext cx="387058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151806" y="908720"/>
            <a:ext cx="8901320" cy="34563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1" dirty="0"/>
              <a:t>L</a:t>
            </a:r>
            <a:r>
              <a:rPr lang="en-US" sz="2400" dirty="0"/>
              <a:t>ight </a:t>
            </a:r>
            <a:r>
              <a:rPr lang="en-US" sz="2400" b="1" dirty="0"/>
              <a:t>A</a:t>
            </a:r>
            <a:r>
              <a:rPr lang="en-US" sz="2400" dirty="0"/>
              <a:t>mplification by </a:t>
            </a:r>
            <a:r>
              <a:rPr lang="en-US" sz="2400" b="1" dirty="0"/>
              <a:t>S</a:t>
            </a:r>
            <a:r>
              <a:rPr lang="en-US" sz="2400" dirty="0"/>
              <a:t>timulated </a:t>
            </a:r>
            <a:r>
              <a:rPr lang="en-US" sz="2400" b="1" dirty="0"/>
              <a:t>E</a:t>
            </a:r>
            <a:r>
              <a:rPr lang="en-US" sz="2400" dirty="0"/>
              <a:t>mission of </a:t>
            </a:r>
            <a:r>
              <a:rPr lang="en-US" sz="2400" b="1" dirty="0" smtClean="0"/>
              <a:t>R</a:t>
            </a:r>
            <a:r>
              <a:rPr lang="en-US" sz="2400" dirty="0" smtClean="0"/>
              <a:t>adiation</a:t>
            </a:r>
            <a:endParaRPr lang="cs-CZ" sz="2400" dirty="0" smtClean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u="sng" dirty="0" smtClean="0"/>
              <a:t>Aktivní prostředí</a:t>
            </a:r>
            <a:r>
              <a:rPr lang="cs-CZ" sz="2400" dirty="0" smtClean="0"/>
              <a:t> (pevná látka/plyn/polovodič) schopné luminiscence je čerpáno (=dochází k excitaci) </a:t>
            </a:r>
            <a:r>
              <a:rPr lang="cs-CZ" sz="2400" u="sng" dirty="0" smtClean="0"/>
              <a:t>vnějším zdroj</a:t>
            </a:r>
            <a:r>
              <a:rPr lang="cs-CZ" sz="2400" dirty="0" smtClean="0"/>
              <a:t>em (výbojka, </a:t>
            </a:r>
            <a:r>
              <a:rPr lang="cs-CZ" sz="2400" dirty="0" err="1" smtClean="0"/>
              <a:t>LEDka</a:t>
            </a:r>
            <a:r>
              <a:rPr lang="cs-CZ" sz="2400" dirty="0" smtClean="0"/>
              <a:t>) (stimulace)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 smtClean="0"/>
              <a:t>Při </a:t>
            </a:r>
            <a:r>
              <a:rPr lang="cs-CZ" sz="2400" dirty="0" err="1" smtClean="0"/>
              <a:t>deexcitaci</a:t>
            </a:r>
            <a:r>
              <a:rPr lang="cs-CZ" sz="2400" dirty="0" smtClean="0"/>
              <a:t> (emise) dojde k vyzáření </a:t>
            </a:r>
            <a:r>
              <a:rPr lang="cs-CZ" sz="2400" dirty="0" err="1" smtClean="0"/>
              <a:t>LASERového</a:t>
            </a:r>
            <a:r>
              <a:rPr lang="cs-CZ" sz="2400" dirty="0" smtClean="0"/>
              <a:t> světla </a:t>
            </a:r>
            <a:r>
              <a:rPr lang="cs-CZ" sz="2400" dirty="0" smtClean="0">
                <a:sym typeface="Wingdings" panose="05000000000000000000" pitchFamily="2" charset="2"/>
              </a:rPr>
              <a:t> stimulovaná emise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 smtClean="0">
                <a:sym typeface="Wingdings" panose="05000000000000000000" pitchFamily="2" charset="2"/>
              </a:rPr>
              <a:t>Světlo se opakované odráží v </a:t>
            </a:r>
            <a:r>
              <a:rPr lang="cs-CZ" sz="2400" u="sng" dirty="0" smtClean="0">
                <a:sym typeface="Wingdings" panose="05000000000000000000" pitchFamily="2" charset="2"/>
              </a:rPr>
              <a:t>rezonátor</a:t>
            </a:r>
            <a:r>
              <a:rPr lang="cs-CZ" sz="2400" dirty="0" smtClean="0">
                <a:sym typeface="Wingdings" panose="05000000000000000000" pitchFamily="2" charset="2"/>
              </a:rPr>
              <a:t>u (</a:t>
            </a:r>
            <a:r>
              <a:rPr lang="cs-CZ" sz="2400" dirty="0" err="1" smtClean="0">
                <a:sym typeface="Wingdings" panose="05000000000000000000" pitchFamily="2" charset="2"/>
              </a:rPr>
              <a:t>amplification</a:t>
            </a:r>
            <a:r>
              <a:rPr lang="cs-CZ" sz="2400" dirty="0" smtClean="0">
                <a:sym typeface="Wingdings" panose="05000000000000000000" pitchFamily="2" charset="2"/>
              </a:rPr>
              <a:t>)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 smtClean="0">
                <a:sym typeface="Wingdings" panose="05000000000000000000" pitchFamily="2" charset="2"/>
              </a:rPr>
              <a:t>Část světla z rezonátoru je vyzářena skrz polopropustné zrcadlo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 smtClean="0">
                <a:sym typeface="Wingdings" panose="05000000000000000000" pitchFamily="2" charset="2"/>
              </a:rPr>
              <a:t>Světlo je monochromatické, koherentní a má malou rozbíhavost </a:t>
            </a:r>
            <a:br>
              <a:rPr lang="cs-CZ" sz="2400" dirty="0" smtClean="0">
                <a:sym typeface="Wingdings" panose="05000000000000000000" pitchFamily="2" charset="2"/>
              </a:rPr>
            </a:br>
            <a:r>
              <a:rPr lang="cs-CZ" sz="2400" dirty="0" smtClean="0">
                <a:sym typeface="Wingdings" panose="05000000000000000000" pitchFamily="2" charset="2"/>
              </a:rPr>
              <a:t>(celý paprsek je úzký)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 smtClean="0">
                <a:sym typeface="Wingdings" panose="05000000000000000000" pitchFamily="2" charset="2"/>
              </a:rPr>
              <a:t>Princip: Einstein 1917, první LASER 1960, nyní polovodičové </a:t>
            </a:r>
            <a:r>
              <a:rPr lang="cs-CZ" sz="2400" dirty="0" err="1" smtClean="0">
                <a:sym typeface="Wingdings" panose="05000000000000000000" pitchFamily="2" charset="2"/>
              </a:rPr>
              <a:t>LASERy</a:t>
            </a:r>
            <a:r>
              <a:rPr lang="cs-CZ" sz="2400" dirty="0" smtClean="0">
                <a:sym typeface="Wingdings" panose="05000000000000000000" pitchFamily="2" charset="2"/>
              </a:rPr>
              <a:t> (malé, levné)</a:t>
            </a:r>
            <a:endParaRPr lang="cs-CZ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cs-CZ" dirty="0" smtClean="0"/>
          </a:p>
        </p:txBody>
      </p:sp>
      <p:sp>
        <p:nvSpPr>
          <p:cNvPr id="6" name="Obdélník 5"/>
          <p:cNvSpPr/>
          <p:nvPr/>
        </p:nvSpPr>
        <p:spPr>
          <a:xfrm>
            <a:off x="5508104" y="4365104"/>
            <a:ext cx="324635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Konstrukce Laseru:</a:t>
            </a:r>
            <a:br>
              <a:rPr lang="cs-CZ" dirty="0"/>
            </a:br>
            <a:r>
              <a:rPr lang="cs-CZ" dirty="0"/>
              <a:t>1. Aktivní prostředí</a:t>
            </a:r>
            <a:br>
              <a:rPr lang="cs-CZ" dirty="0"/>
            </a:br>
            <a:r>
              <a:rPr lang="cs-CZ" dirty="0"/>
              <a:t>2. Čerpání aktivního prostředí</a:t>
            </a:r>
            <a:br>
              <a:rPr lang="cs-CZ" dirty="0"/>
            </a:br>
            <a:r>
              <a:rPr lang="cs-CZ" dirty="0"/>
              <a:t>3. Odrazné </a:t>
            </a:r>
            <a:r>
              <a:rPr lang="cs-CZ" dirty="0">
                <a:hlinkClick r:id="rId4" tooltip="Zrcadlo"/>
              </a:rPr>
              <a:t>zrcadlo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4. Polopropustné zrcadlo</a:t>
            </a:r>
            <a:br>
              <a:rPr lang="cs-CZ" dirty="0"/>
            </a:br>
            <a:r>
              <a:rPr lang="cs-CZ" dirty="0"/>
              <a:t>5. Laserový paprsek</a:t>
            </a:r>
          </a:p>
        </p:txBody>
      </p:sp>
    </p:spTree>
    <p:extLst>
      <p:ext uri="{BB962C8B-B14F-4D97-AF65-F5344CB8AC3E}">
        <p14:creationId xmlns:p14="http://schemas.microsoft.com/office/powerpoint/2010/main" val="254379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Záření dokonale černého tělesa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1806" y="1124744"/>
            <a:ext cx="8901320" cy="1800200"/>
          </a:xfrm>
          <a:ln>
            <a:noFill/>
          </a:ln>
        </p:spPr>
        <p:txBody>
          <a:bodyPr>
            <a:normAutofit/>
          </a:bodyPr>
          <a:lstStyle/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 smtClean="0"/>
              <a:t>Dokonale černé těleso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 smtClean="0"/>
              <a:t>Pohlcuje veškeré dopadající záření (nic neodráží)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 smtClean="0"/>
              <a:t>Např. díra nebo Slunce</a:t>
            </a:r>
          </a:p>
        </p:txBody>
      </p:sp>
      <p:sp>
        <p:nvSpPr>
          <p:cNvPr id="4" name="AutoShape 4" descr="data:image/jpeg;base64,/9j/4AAQSkZJRgABAQAAAQABAAD/2wCEAAkGBxQTEhUUExQTFBUXFxoXFRgXGRccFhgYHB0cGhgbGRgYHCggHCAlHxgdIjEhJSksLi4wFx8zODMsNygtLi4BCgoKDg0OGBAQFywcHBwsLCwsLCwsLCwsLCwsLCwsLCwsLCwsLCwsLCwsLCwsLCwsLCwsLCwsLCwsLCwsLCwsLP/AABEIAL0BCwMBIgACEQEDEQH/xAAcAAACAwEBAQEAAAAAAAAAAAAABwQFBgMCCAH/xABMEAABAwEEBAYOCAQFBAMAAAABAAIRAwQSITEFQVFhBhMicZHRBxUXMlNkgZOho7Gy4/AjNDVCUnODsxRygsEzYpLC4RbS4vEkY6L/xAAXAQEBAQEAAAAAAAAAAAAAAAAAAQID/8QAHBEBAQEAAwEBAQAAAAAAAAAAAAERAiFBMRJR/9oADAMBAAIRAxEAPwBTaY0rXForAVqwAqvAF934jvUPtvX8PW84/rRpv6xW/Nf7xUJBN7b1/D1vOP60dt6/h63nH9ahIQTe29fw9bzj+tHbev4et5x/WoSEE3tvX8PW84/rR23r+Hrecf1qEhBN7b1/D1vOP60dt6/h63nH9ahIQTe29fw9bzj+tHbev4et5x/WoSEE3tvX8PW84/rR23r+Hrecf1qEhBN7b1/D1vOP60dt6/h63nH9ahIQTe29fw9bzj+tHbev4et5x/WoSEE3tvX8PW84/rR23r+Hrecf1qEhBN7b1/D1vOP60dt6/h63nH9ahIQTe29fw9bzj+tHbev4et5x/WoSEE3tvX8PW84/rR23r+Hrecf1qEhBN7b1/D1vOP60dt6/h63nH9ahIQTe29fw9bzj+tHbev4et5x/WoSEE3tvX8PW84/rR23r+Hrecf1qEhBN7b1/D1vOP607uxxaHu0dQc57nE8ZJLiT/iP1lIRPfsZ/Ztn/AFP3XoErpv6xW/Nf7xUJTdN/WK35r/eKhIBXPBCP4umCAZD4kAibjowOCpld8CmzbaH8x904eXLyqX4NhW0XMhouYkm7heB1EAZbpK51NFMMF9MEwQSWgndiRsPoWm0pWZTZeIDTMNlwE7pOtQqdfjBIF6ImIdz5Ll210zNv0XTLGtFNjYOYY29lBBMScpkrrpng82pY3V2UmscPpG3REgEsqNgDUWXhz4QCtBatGicHBwmCR/calM0fUJcaB5LWguY6RycWyCNc57M9q1LUJRCm6ZsvFV6jIiHmI/CcW+ghQl0QIQhAIQhAIQhAIQhAIQhAIQhAIQhAIQhAIQhAIQhAIQhAJ79jP7Ns/wCp+69IhPfsZ/Ztn/U/degSum/rFb81/vFQlN039Yrfmv8AeKhIBWPB20cXaqLtlRs8xMH0FVy/QUDU4UOD6RF0vAIJAzIDgXXd92Ql3Z61SXODXXnQQ5rfvA57MQXdK29tt5NMFoEOaHSJziTiCDiCuWjrO13KuiByhJfhz4wVBE0NpWoIbaOWxpgyWis0EQXAzygNh6dS0tltlDji5tVtzWJc0tDhg0tc0SBAAIyiFkrZYiakYze3DCcJwxiM1Ps+hyCOREf5SSTrIAxMjcpghcL+D1apWdWoMNam5ocXU+UJm7iBtgdKzTtE1xnRrDnY/qTTslkdSptu3WgkuBEAknAyG45g4Egbl1pWaoILi7HMYGDqjDqTQo3WCqBJp1ANpa6OmFGTkLyxwkuzAcW8m6NoGtQOENtkilDKrm99eYyo11MgFjyLvJJkzzDIyroVSE2GcF7PUDS6nReCL1+mHMF3aQ0iDnhuVW7g1Y3kgNNMTgRUM7u/nMbk0LtCYlbgHZyAW1qzZ/EGH/tlQndj/ZaB5acekPKbBiELVO4DVp5NSkc87wOGf3TsVVX0BVaSDdMGJBw6SAFRVIViNC1iQA1pnI36cdN5Wx4EV4B4yhJiWhz3OBImDdYQI1oMwhbB/Y7tQAPGWYzkBVx25EArlT7HludN1lN0Z/S0x7zggyiFc2jgvamd9Sj+phHSHKO7QdcZs/8A0zrQVyFPboaue9pudr5MOw8i8u0TXGJo1P8ASepBCQu1qsr6Zu1GPY6JhzS0xtg8y4oBCEIBCEIBPfsZ/Ztn/U/dekQnv2M/s2z/AKn7r0CV039Yrfmv94qEpum/rFb81/vFQkAhCEDN4N2b+IsdLEAtlp33THshWdi0XxXJcScYunMA4/IVN2MLUeKqtE8l4MYRDh/4rXaTYXhxJg3OkjIDesX+CvJAdrJGAAGBJGEnOFZU9FtqXQ6Gg4vicP7GJ1rJaOtwmTfEEAYG6fnDDctRYtKgRefEiYLdmPtaoqRpasw1gxoa1rQLoAgY3iPLmfKiraGMZJcLzjdwkwTmcNQkY9UqkbUeQ5xILhjl3oDYwE/3VpYrC8E1Xh0S0NacG3cgABlEnHXJmU8RT6U0UWgEFkxg6QA/aDJMzs3KmsOjnNcKhquc+ZaWukjDXk2NWxWtut77xpNFEFpMEiS3ZynZYbtSg1ak/wCJGwyQGHeGHBWUXFt021tO5TDHPdynhrpwEXhgImMYA36ljbVanh3f8iTEiD0Z/JzVibQy8CW3iMAWkxEHDDA57s11q2oPFziwRgcGicOfn1KwcDpSoRGwXiS2807d/wDdcm6YfABazLEC+BO6cuhWNlbTAiCznn2ldKlnpuxcWRtacfJCdD9sumi4gQcxiHAwOYtnoXCvXFTJriTEghkEQBJO3MlSToqkGh8uOzyfPtVTpa2Notu3C3LHW6ReGKCYKraZIDgSJAIbmRkdmW9c6Vtuk99AzMOjI5nEHGOlZulpJ14FpccRAN2d8QPQray1nckODiXRFziuWNQcDsOZHTnDBcVdJseAJLnETDOeARrxJGalWO1Mp4GpjOV6YjZ07OZUtstnFsMETEEtugNGMQDGwj5xiWCi17SajsCRnBJOMa5AE5INRpPTdGCCZwkQDJO3AcyiWSqKgF0u143T5SCB6FmqmjKRM3id8jPZlMr8oaJY498QNZlv9gg0ta1cUZBaNsXp3Tl6FXv0mXmGgQCbxIJMzqLtcb41LnU0W0gAXssR6JBu6+tdBYWUgGsJ/wAx1ndOxIIXCtjq1mZaHMIqU3ii5zQ66aZBdTJBmDIcJn+wGOTGtFhJsdraTgWte39Ml2GraClytAQhCAQhCAT37Gf2bZ/1P3XpEJ79jP7Ns/6n7r0CV039Yrfmv94qEpum/rFb81/vFQkAhCEG27FVoi0vZAIcwGDlLXACRr74poW6iA2SQYM9eGrVnsSW4E17tto4wHksP9QLR6SE8q1kJYJMuIxugQdZwnXAwXPnqwuadnJqfecC9rRMd8TAyOsnYr61UjRpMnBwqEE87SRgNQwHOV3tTWUarnF5YxoDpOMObJJxwGqADrWL0rp3jrS5hvvip9E1t26A0AEk68i7cs5arVWepJkAmcDmBv8AYtK196nd1lsHHAHnSxtHCUMexrSABdD4n+qJx3790q1tfC8UmFrDfgOc0t3gxysCBLRMbVrER+E9oioWti9dvZ4gnIRniDOrBZKvULqnKJjWZyKKNoIfxz5qAPuuvEkmQQA4nE4DPcFNsFRrpipdGMNdh0GTt1wtzpHN9ZrBAcQNxGPWvVDSA1EztH/aVYU7K0TJoAzqknIbBtnoUi0vpMBouONdtMh4aLrWl+E4zm0TAyTRWHSzpAABPlJPklee31QEGWwIN2GAEbJifKvL9HvaYg4OOIII15AHPdn0q/sejhQpXq+InYSZOUbMVLYYs9Gw4lxbxlJ8PbjkS3HNsDPbqUfhHZqYZxZp1XBwv03te0w6IMgvwGMXYhUdn0lyg2mXNaS7ASOYCDAxmVYizuIBqPcdcEl2X82GZUwV1j0bTGIEuAHJODpkwSYgc5Ma0VwackNe57xynbBsZIyGGJGOuMlMtNvpMBYQAMA4gCTqk3cxMdO5Rm0nFpF2q6HOAgjHXtxbGR3Kisi9g41BLgYjGRIG+MThzLoNGCeXeHMGwcNmJlTxSaxoe3jQDIIcYaDt/ETGxflWuKbQXOF933YJgaszs27edBWizhzuS4gZd604ZbNynU2BsMEuqSBEADESAcM9+rLauVCo5zTm2QS2CRA24HOFYaHsjmh1RzgGxi84xtgZyfmVRGtI4qMCaky7EwPTjq6FzsFqioC7DXjq55Uu2mcRBnK9M853qbwc0c2pVaDG8QMRjkSoJOhbS6pWkNaaZaWvAMhwOBOfN0JZWqgWPcw5tcWnnBg+xNSvpHiXCmGMZAmRIdmYmRtkRsPMsJw2oXbW86nw8eXAz/UCkuihQhC0BCEIBPfsZ/Ztn/U/dekQnv2M/s2z/qfuvQJXTf1it+a/3ioSm6b+sVvzX+8VCQCEIQdrHaDTqMqNzY4OHO0yPYvo2wUHFhc7vXAc85+XYvmxP/gdpA1rDZ3FxMMDTvc3kH3VBnuyhYzxDQBHF1L05kg4YJfW+l/DMuEDjn/4hB71uYYDtM4xuTk4StPEvqEAuDJaDlLcp2ZZ70iLRXc57nzekyZxnyFIOQdr1j5xXb+IhuBx/wDXUoyA06seZUehUIMgrobRhECR5J51yagiT84oJBt7pJAY0mSSG4488qfYtJGpyazi4yLhcThqInVI8kjeVTL8Qa6nbwIm8WtGLr0OiTiTrO6OtQrdpOvaibt4U2SblMHATntOr0qms9BxEjBsxMxJOobfJKsKOkeJEsIdUIgkDkNxkXRhJ3xzbVMFtouz3GtdUAvgy1mMtByLxtmTiv3TOmgBxdMnvZcTgZJGA3gFv+lZ46RqSSHHGRIgZ56sFEvpgsq1tDnFzsnAThiCIyjPvZjXgvQtnK75zcTEEFoGBbHWqsOwjUvdLE4Z7NW/yQqNOy1TezBa4nlRjGc5gwTEb1AY8udLzvnPeuzbTdA7wkEl8986dRERqk7zrgKMx04iPIMCkF1ZqswLzcMBhns9qmWi0Gs3W1rdWo4wSdkD0BU1m5UDXGfXzbVYsqZxPKZDY3fewymB0HYpgl6Noio4lwkQQ3ExJxMxjgCtHYNGBhe4gNcwtIzwa0RGJnLGZ9KzFO0OpNa5pm6YcDrc0yebMZ7RmthY9LCL2tl5uOWLZaSNmAw1hY5LGS09pCjUcDdL5BDrxIOBwu7o29CqeHRa/iqrBqLHHCMAC2AMvvFSuFtgaGirSIEuh1PW058kZxs/uqpjzVsdZpBmm5lVvNNxwA2C+CrxKzqEIW0CEIQCe/Yz+zbP+p+69IhPfsZ/Ztn/AFP3XoErpv6xW/Nf7xUJTdN/WK35r/eKhIBCEIBODsQ20OsrqZImnUMDY1wBB6Q7oSfW77D1V38a5gMB1J0jVILYMbQCekoG3pCm11O64TeJadoa7CfbmvnCrRLTBiRgecbjivpipQDr7WkANh7nHHKZJ2nHAYZRzoDhpZbtutLWGRxrnga4fyxA5nZKQUgO0LuLNgHAjPDHXv1tPPmuNNw1z8/O5OHgJwTdTpO+kaZfPenYMM1Qo3wZD8Hbdv8AMP8AcPTmuD2kYHNfRrtAn8begqHV0C4/eZPMVNHz7O3pXWy2RzzDRPNHtKd9fQJH4Cdkf8LpT4Nn/wCsTngcct3zCaE3pOsGtDAAHNbdN2buPfQCcCcJ27slXss7inrU4K7W0T5P/Ffn/SbfwUuj/hNgRr7KQvHEHYU7a/Bdn4KfQFCqcF2/gZ0K7AnajCMwRzqVZeQxziBMQ3nMDy4SY5k0jwQZ4Kj0DqXK18FGwPoqWG4dSaFYKhwGOGXlUuzWaq7vZz1DXzjI4piDgm0RFOllsHthSqGg+Lbda1gnvvLhs2JowDrzeQcTP0jmkxGMCMi3DGM+hWNG2X38Ye9EmBqEANEbTJ6StgzgwIILKZa4yRqJ6PSujeDgBgNY2cTGHsG8qaMK61XmYOeCCDiBF4zInGcANmI6dNwatTqwuFje8u3gYvXS0DAjOHHGdS8aSsDKbKrbrBULeTkJLSHGJw70HpXXRdJgpPc5j6TuKbVAY6WRLpLBEwSBhqOGMKX4eslwotcPuD7hLc8cN+zZzqx4G07loptqNgV5p3S3kumHc0zGH/pUulKE13vYA5l4kFxaL3OCQrWxXmWhlWtUulhY9rA4SSHXogQGiWg6zlnmngr+yBYBRtjg1jWNcxjmtaAGjC6YA2uaT5Vm1puyPVvaRrkZci7/AC8W276PasyrAIQhUCe/Yz+zbP8AqfuvSIT37Gf2bZ/1P3XoErpv6xW/Nf7xUJTdN/WK35r/AHioSAQhCAWm7HNtNK30Y+/NM/1Ax6YWZU3Qtp4q0UamHIqsfjlyXA49CD6SDQWhk8ktL6x6breefSQk32TGsNpbUc25xrMC2ZaWEtAIODhdDd+vYC3tK1gxrbuJe4PdzDED52JZdlKwXaFJ+YZWfT57wBBHmj0qDAUqV57Wv+84AOGM4x5favorg62KUbz8+hfOmi3/AEtMbajfaF9CaFrfRDnKtFpaK0DExzqnpaSvVHNF0gTiNxjOV20ufona5j2hZyxgsa/OZcTuBeetZFhW0sHVCxjmXhmJE+3BWdjt7g4NqtEOyI9G4hY1mh2S6oxzm1HSSb0QSdh5LhO1XPB+tVY27aLk/dLQcOkezeg0b7VywGwRr2hToWX0a88Zn+H2lae8gh2sgKnNvF6NU5r94VWq6zPE5fPzks7o3AFpIvSTEoNPUfAlQaVsFSWxBGW9V2mql+kD/leDzgKp4NWp1Sjek36brpnWIEE+worT1rUGXcJnAc5K5PtN0xElZ51e9gNQEicQ7GRzjLyLpZdHcZXa6+WxDevXvRGno24RiCFMiR7Pn51KuqsLBddym6j/AHGz/lSbG43MdvoQZHhaAQSRADhO9uR9H9l14HcIrNebQtDGh4bxbHxLbocXXTzEuOO0b458L6mDgdbo8ufpS80iy6RBN4GQZgjX/u9CubBc8N9G8RVIZiwyRExHlVHXr8cJcDeDRDsILWwOVvAETuE7VotLViKt1zeMpVMSYF6mTE3XboymM1W1tHOs9S68XmOgggjEHIjf/lOeWxSCHwlEvpVPCUKR8rW8UfTTnyqoW04ZWL/4dmqiDdqVKRO4hrmDHZD+lYtaAhCEAnv2M/s2z/qfuvSIT37Gf2bZ/wBT916BK6b+sVvzX+8VCU3Tf1it+a/3ioSAQhCAQhCD6E0XV/iLHRq5zSafKBBHTgs7w/YatkqyJIZTqtnUWlocR5C9e+xhbOMsFwn/AA3ub5MHD3lc6S0bxoDI/wARlWlhtLXH/eOhKnpG6JH09L+dvtBTz0JV+jbv60ktC0iLRTBEQ72Sf7JuaLtzGsaC5oMdCKvtIVfoz5FQ2CuWS5zHFpvDd3207YU+0WtpEXhBzK90qlK5cvNLd53ysips+i2NLqjA6HxPKJb0GbpXvQ1SpUe5pbDG5dOeO1Tm2OjOFURskK0sYpMwD245y4YoKywSHEjVGfl1q7bbHR3q4ix0vx+lqk0LIxuIfjB1hBltNX61Zt1hIbjrgHVOHzK42nRoFRtQtc0+grXU6TKcw4EnaQotqYx4gkeSME0ZTSEg3IMFryDBiREY5YgrpYbCaTnvAwceUDzQfIVf1LG1zWtvnkzGWtdrVVYeSdesakGF0fZHNqVQ4A43r0GXAzF4nDCPSdyudGNuunMCCFe2KxtAdDrwdnuz61HGiQ2RfMHdl6UEDS+keMc2kxpvOETsEj58itaVMtbBz1rpZbC1mOZXqoEGJ4Yjkk6w5pHk/wCFirXY+WScso9Ec2pavsgViLvKui/BP9Lo8sxCxLy66AdcxvjAj52nctC3p6ZqNYGgYtHfBoJPKgDlAjLGYnLFWV5looXapqGow3g/cTESRjByGG5Y7GJgYQM43gxr8mxazseWQ1H1XxHEtDhDnRJnMAw4YERvUsGo4U6ILtCudN/i3MqNOsG9cfPkJPlScX0dVsbH2StQa6eMDw6cwC0hp34kRrxXzkQpxo/EIQtAT37Gf2bZ/wBT916RCe/Yz+zbP+p+69AldN/WK35r/eKhKbpv6xW/Nf7xUJAIQhAIQhAxuxNpG4y1Uy7Uyo1vlLXkdLfQmBStQdTGZc2o0iNjhdjAbvQlJ2M6923NaZiox7PRe/2J36H0QOXdE3mgtxwlrg4GdSl+HpHcJbNUs2kK0jFjnXJyjIZYZLtozSVV7mBppukm8LpkARj32IkwmZw84LMtLnuL2sqPaIdxcZHNzgP6cd+cLHaH4Pmzgm/SfyuW5jgcsmgbJx1GQk5dGIukdLVg4NYGEjOQYG3CRAzQNPVQBLWZYwHZ9Kg6Rsrr8gjla77fRjl86lzGjqhAbgWxmHNw8s/MKos38JajY5NPHc6TsjlYKXZuEzrt5wbzQfRiqlmhnudMNuAQMd2fTmdQRabG7mEYYjH0+zYoNFZeEb3NLi1gjny6UDhc78DYnaVQU7O+LoBxG6eeZXujomrdyvY6jj6fIqNA7hG4gktaI581HPCHDvSTqVPaKLhDfmf+FFNndOXz5FBc1uE7iDyIkZ3sRviM9y5v046jdZF8QCSTrOJAMYbMdmSqqVFxLZGEjo1yvdWxVnOL7h5RmcNZ2Iq3q8JyIikDImL+OOUcnHV0rxaeFha4g0pDR+OMYn8OU5Kr/h3CpN0gAyCB+HEewLk2zuccjicRH3Ri72e1BZ2jhcWwBSMRJ5eRIn8PMF6pcL8L1x2JugXtUYnLIQs9Xsbi4uDXAk7DH/C5W+xuAgNcMOTIIvXsz0ABBC0npJ1ao9xJAc4mCSYBxA9i52fHn1b9nQuP8K8HFjuaDK0XBqyML2iqw8oFuN4BpiWvBBEkRBbkZVESrQhoJAxw6Tq5iCVstB2YWamaV29UfD6l0wBA5LSYxgEnPN52IbYGmrLqbbtJrCHC8Lz5IEiYGIJuxktJoTRrar7okHviZAJ255mTt1rFo4U9OuYWuFGIF2890TjysAIJ5WGPkSp4X2PirbaGDIVCRzO5Q9Dk/eEvB2pUo0G99TaXOpOPf05jOIkOGqMxqSm7Luj+LtNKpEcZSAP8zDB9BCcVYNCELaBPfsZ/Ztn/AFP3XpEJ79jP7Ns/6n7r0CV039Yrfmv94qEpum/rFb81/vFQkAhCEAhCEFhwet/EWqhWmBTqMcf5QRe9Er60sNoZdhpaWFt4FuJM5GcohfHakWW21KZJp1H0yRBLHOaSNhIOSlmj6D4baXY8BjG03gwXF382TXN18kHo3rKUKLXNNMMDJvENbOoF0mDhMelKvttX8NW/1v61+t0vaBiK9Yav8R+XSkg3D6FFroqhrScv8T/0FZU7FRDYaWxtdfyz3jelm3SlYY8bUn+Z3WvR0tXMfTVcMuW7rQNGvZ6bmkNLY73N8bDq9i919Asp41HQ7WGSY15n+2SVvbq0eGqf6iujuEFqOdeqZzlxPtTAyRQo4YnHKZJXq2VWxdmMZwnomEtRwhtPhn9K/f8AqO0+Gd6OpMG6LGZk5rx/DMxwPV6FhG6ctAJPHVMf8xjoyC/Dpy0eHq/6ndaYGBTsTAMGuMZjGTOGrIDpXay6Ha6fonA3Zab2R2GcsDr2Jbdt7R4et5x/WptHhZbGxdrvwETDSYOckiT5UwbV+hYJAmcN2Gez5heO19wCbxLhHMSZM79Sxh4VWuZ4505ZN6lydwhtJcXGq4k5mG8+xMGvtdFlMgEEiJwwxjWTjI2ZYKo0hVloJDsZg4Z68Tsw6FS1NO13d9Unna0+0Lw7S9YxL8suS2OiEFhYaIc4iHnAziJOBj7uGMdK0WhrGTTc6HCMcYvQNmAz/ssfZ9N12TdeBJBPJYcRiM2qXU4W2t2dUY5/R0hv1MVDJfaZLWF04AARiOeBOe1X9hinAA5WE5TIaRGO5xw3pHdv7TeLuOqSc8cOjJe6vCW1umbRWM58sz0rH5V9DWfTdQMDM2DkkHHLIA5iFjezLYuMsVOvAvU6ok64eDMeUNwSk7dWjP8AiK/nH9a42q31akcZUqPjK+5zo6Sn5u/RGQhC2gT37Gf2bZ/1P3XpEJ79jP7Ns/6n7r0CV039Yrfmv94qEmvb+xTfq1H/AMXF57nRxOUknwij9yPxv1PxUCwQmf3I/G/U/FR3I/G/U/FQLBCZ/cj8b9T8VHcj8b9T8VAsEJn9yPxv1PxUdyPxv1PxUCwQmf3I/G/U/FR3I/G/U/FQLBCZ/cj8b9T8VHcj8b9T8VAsEJn9yPxv1PxUdyPxv1PxUCwQmf3I/G/U/FR3I/G/U/FQLBCZ/cj8b9T8VHcj8b9T8VAsEJn9yPxv1PxUdyPxv1PxUCwQmf3I/G/U/FR3I/G/U/FQLBCZ/cj8b9T8VHcj8b9T8VAsEJn9yPxv1PxUdyPxv1PxUCwQmf3I/G/U/FR3I/G/U/FQLBCZ/cj8b9T8VHcj8b9T8VAsEJn9yPxv1PxUdyPxv1PxUCwT37Gf2bZ/1P3XrL9yPxv1PxUyeCHBj+HslKjxt+7f5VyJl7nZXjt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6" descr="data:image/jpeg;base64,/9j/4AAQSkZJRgABAQAAAQABAAD/2wCEAAkGBxQTEhUUExQTFBUXFxoXFRgXGRccFhgYHB0cGhgbGRgYHCggHCAlHxgdIjEhJSksLi4wFx8zODMsNygtLi4BCgoKDg0OGBAQFywcHBwsLCwsLCwsLCwsLCwsLCwsLCwsLCwsLCwsLCwsLCwsLCwsLCwsLCwsLCwsLCwsLCwsLP/AABEIAL0BCwMBIgACEQEDEQH/xAAcAAACAwEBAQEAAAAAAAAAAAAABwQFBgMCCAH/xABMEAABAwEEBAYOCAQFBAMAAAABAAIRAwQSITEFQVFhBhMicZHRBxUXMlNkgZOho7Gy4/AjNDVCUnODsxRygsEzYpLC4RbS4vEkY6L/xAAXAQEBAQEAAAAAAAAAAAAAAAAAAQID/8QAHBEBAQEAAwEBAQAAAAAAAAAAAAERAiFBMRJR/9oADAMBAAIRAxEAPwBTaY0rXForAVqwAqvAF934jvUPtvX8PW84/rRpv6xW/Nf7xUJBN7b1/D1vOP60dt6/h63nH9ahIQTe29fw9bzj+tHbev4et5x/WoSEE3tvX8PW84/rR23r+Hrecf1qEhBN7b1/D1vOP60dt6/h63nH9ahIQTe29fw9bzj+tHbev4et5x/WoSEE3tvX8PW84/rR23r+Hrecf1qEhBN7b1/D1vOP60dt6/h63nH9ahIQTe29fw9bzj+tHbev4et5x/WoSEE3tvX8PW84/rR23r+Hrecf1qEhBN7b1/D1vOP60dt6/h63nH9ahIQTe29fw9bzj+tHbev4et5x/WoSEE3tvX8PW84/rR23r+Hrecf1qEhBN7b1/D1vOP60dt6/h63nH9ahIQTe29fw9bzj+tHbev4et5x/WoSEE3tvX8PW84/rR23r+Hrecf1qEhBN7b1/D1vOP607uxxaHu0dQc57nE8ZJLiT/iP1lIRPfsZ/Ztn/AFP3XoErpv6xW/Nf7xUJTdN/WK35r/eKhIBXPBCP4umCAZD4kAibjowOCpld8CmzbaH8x904eXLyqX4NhW0XMhouYkm7heB1EAZbpK51NFMMF9MEwQSWgndiRsPoWm0pWZTZeIDTMNlwE7pOtQqdfjBIF6ImIdz5Ll210zNv0XTLGtFNjYOYY29lBBMScpkrrpng82pY3V2UmscPpG3REgEsqNgDUWXhz4QCtBatGicHBwmCR/calM0fUJcaB5LWguY6RycWyCNc57M9q1LUJRCm6ZsvFV6jIiHmI/CcW+ghQl0QIQhAIQhAIQhAIQhAIQhAIQhAIQhAIQhAIQhAIQhAIQhAJ79jP7Ns/wCp+69IhPfsZ/Ztn/U/degSum/rFb81/vFQlN039Yrfmv8AeKhIBWPB20cXaqLtlRs8xMH0FVy/QUDU4UOD6RF0vAIJAzIDgXXd92Ql3Z61SXODXXnQQ5rfvA57MQXdK29tt5NMFoEOaHSJziTiCDiCuWjrO13KuiByhJfhz4wVBE0NpWoIbaOWxpgyWis0EQXAzygNh6dS0tltlDji5tVtzWJc0tDhg0tc0SBAAIyiFkrZYiakYze3DCcJwxiM1Ps+hyCOREf5SSTrIAxMjcpghcL+D1apWdWoMNam5ocXU+UJm7iBtgdKzTtE1xnRrDnY/qTTslkdSptu3WgkuBEAknAyG45g4Egbl1pWaoILi7HMYGDqjDqTQo3WCqBJp1ANpa6OmFGTkLyxwkuzAcW8m6NoGtQOENtkilDKrm99eYyo11MgFjyLvJJkzzDIyroVSE2GcF7PUDS6nReCL1+mHMF3aQ0iDnhuVW7g1Y3kgNNMTgRUM7u/nMbk0LtCYlbgHZyAW1qzZ/EGH/tlQndj/ZaB5acekPKbBiELVO4DVp5NSkc87wOGf3TsVVX0BVaSDdMGJBw6SAFRVIViNC1iQA1pnI36cdN5Wx4EV4B4yhJiWhz3OBImDdYQI1oMwhbB/Y7tQAPGWYzkBVx25EArlT7HludN1lN0Z/S0x7zggyiFc2jgvamd9Sj+phHSHKO7QdcZs/8A0zrQVyFPboaue9pudr5MOw8i8u0TXGJo1P8ASepBCQu1qsr6Zu1GPY6JhzS0xtg8y4oBCEIBCEIBPfsZ/Ztn/U/dekQnv2M/s2z/AKn7r0CV039Yrfmv94qEpum/rFb81/vFQkAhCEDN4N2b+IsdLEAtlp33THshWdi0XxXJcScYunMA4/IVN2MLUeKqtE8l4MYRDh/4rXaTYXhxJg3OkjIDesX+CvJAdrJGAAGBJGEnOFZU9FtqXQ6Gg4vicP7GJ1rJaOtwmTfEEAYG6fnDDctRYtKgRefEiYLdmPtaoqRpasw1gxoa1rQLoAgY3iPLmfKiraGMZJcLzjdwkwTmcNQkY9UqkbUeQ5xILhjl3oDYwE/3VpYrC8E1Xh0S0NacG3cgABlEnHXJmU8RT6U0UWgEFkxg6QA/aDJMzs3KmsOjnNcKhquc+ZaWukjDXk2NWxWtut77xpNFEFpMEiS3ZynZYbtSg1ak/wCJGwyQGHeGHBWUXFt021tO5TDHPdynhrpwEXhgImMYA36ljbVanh3f8iTEiD0Z/JzVibQy8CW3iMAWkxEHDDA57s11q2oPFziwRgcGicOfn1KwcDpSoRGwXiS2807d/wDdcm6YfABazLEC+BO6cuhWNlbTAiCznn2ldKlnpuxcWRtacfJCdD9sumi4gQcxiHAwOYtnoXCvXFTJriTEghkEQBJO3MlSToqkGh8uOzyfPtVTpa2Notu3C3LHW6ReGKCYKraZIDgSJAIbmRkdmW9c6Vtuk99AzMOjI5nEHGOlZulpJ14FpccRAN2d8QPQray1nckODiXRFziuWNQcDsOZHTnDBcVdJseAJLnETDOeARrxJGalWO1Mp4GpjOV6YjZ07OZUtstnFsMETEEtugNGMQDGwj5xiWCi17SajsCRnBJOMa5AE5INRpPTdGCCZwkQDJO3AcyiWSqKgF0u143T5SCB6FmqmjKRM3id8jPZlMr8oaJY498QNZlv9gg0ta1cUZBaNsXp3Tl6FXv0mXmGgQCbxIJMzqLtcb41LnU0W0gAXssR6JBu6+tdBYWUgGsJ/wAx1ndOxIIXCtjq1mZaHMIqU3ii5zQ66aZBdTJBmDIcJn+wGOTGtFhJsdraTgWte39Ml2GraClytAQhCAQhCAT37Gf2bZ/1P3XpEJ79jP7Ns/6n7r0CV039Yrfmv94qEpum/rFb81/vFQkAhCEG27FVoi0vZAIcwGDlLXACRr74poW6iA2SQYM9eGrVnsSW4E17tto4wHksP9QLR6SE8q1kJYJMuIxugQdZwnXAwXPnqwuadnJqfecC9rRMd8TAyOsnYr61UjRpMnBwqEE87SRgNQwHOV3tTWUarnF5YxoDpOMObJJxwGqADrWL0rp3jrS5hvvip9E1t26A0AEk68i7cs5arVWepJkAmcDmBv8AYtK196nd1lsHHAHnSxtHCUMexrSABdD4n+qJx3790q1tfC8UmFrDfgOc0t3gxysCBLRMbVrER+E9oioWti9dvZ4gnIRniDOrBZKvULqnKJjWZyKKNoIfxz5qAPuuvEkmQQA4nE4DPcFNsFRrpipdGMNdh0GTt1wtzpHN9ZrBAcQNxGPWvVDSA1EztH/aVYU7K0TJoAzqknIbBtnoUi0vpMBouONdtMh4aLrWl+E4zm0TAyTRWHSzpAABPlJPklee31QEGWwIN2GAEbJifKvL9HvaYg4OOIII15AHPdn0q/sejhQpXq+InYSZOUbMVLYYs9Gw4lxbxlJ8PbjkS3HNsDPbqUfhHZqYZxZp1XBwv03te0w6IMgvwGMXYhUdn0lyg2mXNaS7ASOYCDAxmVYizuIBqPcdcEl2X82GZUwV1j0bTGIEuAHJODpkwSYgc5Ma0VwackNe57xynbBsZIyGGJGOuMlMtNvpMBYQAMA4gCTqk3cxMdO5Rm0nFpF2q6HOAgjHXtxbGR3Kisi9g41BLgYjGRIG+MThzLoNGCeXeHMGwcNmJlTxSaxoe3jQDIIcYaDt/ETGxflWuKbQXOF933YJgaszs27edBWizhzuS4gZd604ZbNynU2BsMEuqSBEADESAcM9+rLauVCo5zTm2QS2CRA24HOFYaHsjmh1RzgGxi84xtgZyfmVRGtI4qMCaky7EwPTjq6FzsFqioC7DXjq55Uu2mcRBnK9M853qbwc0c2pVaDG8QMRjkSoJOhbS6pWkNaaZaWvAMhwOBOfN0JZWqgWPcw5tcWnnBg+xNSvpHiXCmGMZAmRIdmYmRtkRsPMsJw2oXbW86nw8eXAz/UCkuihQhC0BCEIBPfsZ/Ztn/U/dekQnv2M/s2z/qfuvQJXTf1it+a/3ioSm6b+sVvzX+8VCQCEIQdrHaDTqMqNzY4OHO0yPYvo2wUHFhc7vXAc85+XYvmxP/gdpA1rDZ3FxMMDTvc3kH3VBnuyhYzxDQBHF1L05kg4YJfW+l/DMuEDjn/4hB71uYYDtM4xuTk4StPEvqEAuDJaDlLcp2ZZ70iLRXc57nzekyZxnyFIOQdr1j5xXb+IhuBx/wDXUoyA06seZUehUIMgrobRhECR5J51yagiT84oJBt7pJAY0mSSG4488qfYtJGpyazi4yLhcThqInVI8kjeVTL8Qa6nbwIm8WtGLr0OiTiTrO6OtQrdpOvaibt4U2SblMHATntOr0qms9BxEjBsxMxJOobfJKsKOkeJEsIdUIgkDkNxkXRhJ3xzbVMFtouz3GtdUAvgy1mMtByLxtmTiv3TOmgBxdMnvZcTgZJGA3gFv+lZ46RqSSHHGRIgZ56sFEvpgsq1tDnFzsnAThiCIyjPvZjXgvQtnK75zcTEEFoGBbHWqsOwjUvdLE4Z7NW/yQqNOy1TezBa4nlRjGc5gwTEb1AY8udLzvnPeuzbTdA7wkEl8986dRERqk7zrgKMx04iPIMCkF1ZqswLzcMBhns9qmWi0Gs3W1rdWo4wSdkD0BU1m5UDXGfXzbVYsqZxPKZDY3fewymB0HYpgl6Noio4lwkQQ3ExJxMxjgCtHYNGBhe4gNcwtIzwa0RGJnLGZ9KzFO0OpNa5pm6YcDrc0yebMZ7RmthY9LCL2tl5uOWLZaSNmAw1hY5LGS09pCjUcDdL5BDrxIOBwu7o29CqeHRa/iqrBqLHHCMAC2AMvvFSuFtgaGirSIEuh1PW058kZxs/uqpjzVsdZpBmm5lVvNNxwA2C+CrxKzqEIW0CEIQCe/Yz+zbP+p+69IhPfsZ/Ztn/AFP3XoErpv6xW/Nf7xUJTdN/WK35r/eKhIBCEIBODsQ20OsrqZImnUMDY1wBB6Q7oSfW77D1V38a5gMB1J0jVILYMbQCekoG3pCm11O64TeJadoa7CfbmvnCrRLTBiRgecbjivpipQDr7WkANh7nHHKZJ2nHAYZRzoDhpZbtutLWGRxrnga4fyxA5nZKQUgO0LuLNgHAjPDHXv1tPPmuNNw1z8/O5OHgJwTdTpO+kaZfPenYMM1Qo3wZD8Hbdv8AMP8AcPTmuD2kYHNfRrtAn8begqHV0C4/eZPMVNHz7O3pXWy2RzzDRPNHtKd9fQJH4Cdkf8LpT4Nn/wCsTngcct3zCaE3pOsGtDAAHNbdN2buPfQCcCcJ27slXss7inrU4K7W0T5P/Ffn/SbfwUuj/hNgRr7KQvHEHYU7a/Bdn4KfQFCqcF2/gZ0K7AnajCMwRzqVZeQxziBMQ3nMDy4SY5k0jwQZ4Kj0DqXK18FGwPoqWG4dSaFYKhwGOGXlUuzWaq7vZz1DXzjI4piDgm0RFOllsHthSqGg+Lbda1gnvvLhs2JowDrzeQcTP0jmkxGMCMi3DGM+hWNG2X38Ye9EmBqEANEbTJ6StgzgwIILKZa4yRqJ6PSujeDgBgNY2cTGHsG8qaMK61XmYOeCCDiBF4zInGcANmI6dNwatTqwuFje8u3gYvXS0DAjOHHGdS8aSsDKbKrbrBULeTkJLSHGJw70HpXXRdJgpPc5j6TuKbVAY6WRLpLBEwSBhqOGMKX4eslwotcPuD7hLc8cN+zZzqx4G07loptqNgV5p3S3kumHc0zGH/pUulKE13vYA5l4kFxaL3OCQrWxXmWhlWtUulhY9rA4SSHXogQGiWg6zlnmngr+yBYBRtjg1jWNcxjmtaAGjC6YA2uaT5Vm1puyPVvaRrkZci7/AC8W276PasyrAIQhUCe/Yz+zbP8AqfuvSIT37Gf2bZ/1P3XoErpv6xW/Nf7xUJTdN/WK35r/AHioSAQhCAWm7HNtNK30Y+/NM/1Ax6YWZU3Qtp4q0UamHIqsfjlyXA49CD6SDQWhk8ktL6x6breefSQk32TGsNpbUc25xrMC2ZaWEtAIODhdDd+vYC3tK1gxrbuJe4PdzDED52JZdlKwXaFJ+YZWfT57wBBHmj0qDAUqV57Wv+84AOGM4x5favorg62KUbz8+hfOmi3/AEtMbajfaF9CaFrfRDnKtFpaK0DExzqnpaSvVHNF0gTiNxjOV20ufona5j2hZyxgsa/OZcTuBeetZFhW0sHVCxjmXhmJE+3BWdjt7g4NqtEOyI9G4hY1mh2S6oxzm1HSSb0QSdh5LhO1XPB+tVY27aLk/dLQcOkezeg0b7VywGwRr2hToWX0a88Zn+H2lae8gh2sgKnNvF6NU5r94VWq6zPE5fPzks7o3AFpIvSTEoNPUfAlQaVsFSWxBGW9V2mql+kD/leDzgKp4NWp1Sjek36brpnWIEE+worT1rUGXcJnAc5K5PtN0xElZ51e9gNQEicQ7GRzjLyLpZdHcZXa6+WxDevXvRGno24RiCFMiR7Pn51KuqsLBddym6j/AHGz/lSbG43MdvoQZHhaAQSRADhO9uR9H9l14HcIrNebQtDGh4bxbHxLbocXXTzEuOO0b458L6mDgdbo8ufpS80iy6RBN4GQZgjX/u9CubBc8N9G8RVIZiwyRExHlVHXr8cJcDeDRDsILWwOVvAETuE7VotLViKt1zeMpVMSYF6mTE3XboymM1W1tHOs9S68XmOgggjEHIjf/lOeWxSCHwlEvpVPCUKR8rW8UfTTnyqoW04ZWL/4dmqiDdqVKRO4hrmDHZD+lYtaAhCEAnv2M/s2z/qfuvSIT37Gf2bZ/wBT916BK6b+sVvzX+8VCU3Tf1it+a/3ioSAQhCAQhCD6E0XV/iLHRq5zSafKBBHTgs7w/YatkqyJIZTqtnUWlocR5C9e+xhbOMsFwn/AA3ub5MHD3lc6S0bxoDI/wARlWlhtLXH/eOhKnpG6JH09L+dvtBTz0JV+jbv60ktC0iLRTBEQ72Sf7JuaLtzGsaC5oMdCKvtIVfoz5FQ2CuWS5zHFpvDd3207YU+0WtpEXhBzK90qlK5cvNLd53ysips+i2NLqjA6HxPKJb0GbpXvQ1SpUe5pbDG5dOeO1Tm2OjOFURskK0sYpMwD245y4YoKywSHEjVGfl1q7bbHR3q4ix0vx+lqk0LIxuIfjB1hBltNX61Zt1hIbjrgHVOHzK42nRoFRtQtc0+grXU6TKcw4EnaQotqYx4gkeSME0ZTSEg3IMFryDBiREY5YgrpYbCaTnvAwceUDzQfIVf1LG1zWtvnkzGWtdrVVYeSdesakGF0fZHNqVQ4A43r0GXAzF4nDCPSdyudGNuunMCCFe2KxtAdDrwdnuz61HGiQ2RfMHdl6UEDS+keMc2kxpvOETsEj58itaVMtbBz1rpZbC1mOZXqoEGJ4Yjkk6w5pHk/wCFirXY+WScso9Ec2pavsgViLvKui/BP9Lo8sxCxLy66AdcxvjAj52nctC3p6ZqNYGgYtHfBoJPKgDlAjLGYnLFWV5looXapqGow3g/cTESRjByGG5Y7GJgYQM43gxr8mxazseWQ1H1XxHEtDhDnRJnMAw4YERvUsGo4U6ILtCudN/i3MqNOsG9cfPkJPlScX0dVsbH2StQa6eMDw6cwC0hp34kRrxXzkQpxo/EIQtAT37Gf2bZ/wBT916RCe/Yz+zbP+p+69AldN/WK35r/eKhKbpv6xW/Nf7xUJAIQhAIQhAxuxNpG4y1Uy7Uyo1vlLXkdLfQmBStQdTGZc2o0iNjhdjAbvQlJ2M6923NaZiox7PRe/2J36H0QOXdE3mgtxwlrg4GdSl+HpHcJbNUs2kK0jFjnXJyjIZYZLtozSVV7mBppukm8LpkARj32IkwmZw84LMtLnuL2sqPaIdxcZHNzgP6cd+cLHaH4Pmzgm/SfyuW5jgcsmgbJx1GQk5dGIukdLVg4NYGEjOQYG3CRAzQNPVQBLWZYwHZ9Kg6Rsrr8gjla77fRjl86lzGjqhAbgWxmHNw8s/MKos38JajY5NPHc6TsjlYKXZuEzrt5wbzQfRiqlmhnudMNuAQMd2fTmdQRabG7mEYYjH0+zYoNFZeEb3NLi1gjny6UDhc78DYnaVQU7O+LoBxG6eeZXujomrdyvY6jj6fIqNA7hG4gktaI581HPCHDvSTqVPaKLhDfmf+FFNndOXz5FBc1uE7iDyIkZ3sRviM9y5v046jdZF8QCSTrOJAMYbMdmSqqVFxLZGEjo1yvdWxVnOL7h5RmcNZ2Iq3q8JyIikDImL+OOUcnHV0rxaeFha4g0pDR+OMYn8OU5Kr/h3CpN0gAyCB+HEewLk2zuccjicRH3Ri72e1BZ2jhcWwBSMRJ5eRIn8PMF6pcL8L1x2JugXtUYnLIQs9Xsbi4uDXAk7DH/C5W+xuAgNcMOTIIvXsz0ABBC0npJ1ao9xJAc4mCSYBxA9i52fHn1b9nQuP8K8HFjuaDK0XBqyML2iqw8oFuN4BpiWvBBEkRBbkZVESrQhoJAxw6Tq5iCVstB2YWamaV29UfD6l0wBA5LSYxgEnPN52IbYGmrLqbbtJrCHC8Lz5IEiYGIJuxktJoTRrar7okHviZAJ255mTt1rFo4U9OuYWuFGIF2890TjysAIJ5WGPkSp4X2PirbaGDIVCRzO5Q9Dk/eEvB2pUo0G99TaXOpOPf05jOIkOGqMxqSm7Luj+LtNKpEcZSAP8zDB9BCcVYNCELaBPfsZ/Ztn/AFP3XpEJ79jP7Ns/6n7r0CV039Yrfmv94qEpum/rFb81/vFQkAhCEAhCEFhwet/EWqhWmBTqMcf5QRe9Er60sNoZdhpaWFt4FuJM5GcohfHakWW21KZJp1H0yRBLHOaSNhIOSlmj6D4baXY8BjG03gwXF382TXN18kHo3rKUKLXNNMMDJvENbOoF0mDhMelKvttX8NW/1v61+t0vaBiK9Yav8R+XSkg3D6FFroqhrScv8T/0FZU7FRDYaWxtdfyz3jelm3SlYY8bUn+Z3WvR0tXMfTVcMuW7rQNGvZ6bmkNLY73N8bDq9i919Asp41HQ7WGSY15n+2SVvbq0eGqf6iujuEFqOdeqZzlxPtTAyRQo4YnHKZJXq2VWxdmMZwnomEtRwhtPhn9K/f8AqO0+Gd6OpMG6LGZk5rx/DMxwPV6FhG6ctAJPHVMf8xjoyC/Dpy0eHq/6ndaYGBTsTAMGuMZjGTOGrIDpXay6Ha6fonA3Zab2R2GcsDr2Jbdt7R4et5x/WptHhZbGxdrvwETDSYOckiT5UwbV+hYJAmcN2Gez5heO19wCbxLhHMSZM79Sxh4VWuZ4505ZN6lydwhtJcXGq4k5mG8+xMGvtdFlMgEEiJwwxjWTjI2ZYKo0hVloJDsZg4Z68Tsw6FS1NO13d9Unna0+0Lw7S9YxL8suS2OiEFhYaIc4iHnAziJOBj7uGMdK0WhrGTTc6HCMcYvQNmAz/ssfZ9N12TdeBJBPJYcRiM2qXU4W2t2dUY5/R0hv1MVDJfaZLWF04AARiOeBOe1X9hinAA5WE5TIaRGO5xw3pHdv7TeLuOqSc8cOjJe6vCW1umbRWM58sz0rH5V9DWfTdQMDM2DkkHHLIA5iFjezLYuMsVOvAvU6ok64eDMeUNwSk7dWjP8AiK/nH9a42q31akcZUqPjK+5zo6Sn5u/RGQhC2gT37Gf2bZ/1P3XpEJ79jP7Ns/6n7r0CV039Yrfmv94qEmvb+xTfq1H/AMXF57nRxOUknwij9yPxv1PxUCwQmf3I/G/U/FR3I/G/U/FQLBCZ/cj8b9T8VHcj8b9T8VAsEJn9yPxv1PxUdyPxv1PxUCwQmf3I/G/U/FR3I/G/U/FQLBCZ/cj8b9T8VHcj8b9T8VAsEJn9yPxv1PxUdyPxv1PxUCwQmf3I/G/U/FR3I/G/U/FQLBCZ/cj8b9T8VHcj8b9T8VAsEJn9yPxv1PxUdyPxv1PxUCwQmf3I/G/U/FR3I/G/U/FQLBCZ/cj8b9T8VHcj8b9T8VAsEJn9yPxv1PxUdyPxv1PxUCwQmf3I/G/U/FR3I/G/U/FQLBCZ/cj8b9T8VHcj8b9T8VAsEJn9yPxv1PxUdyPxv1PxUCwT37Gf2bZ/1P3XrL9yPxv1PxUyeCHBj+HslKjxt+7f5VyJl7nZXjtQ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délník 5"/>
              <p:cNvSpPr/>
              <p:nvPr/>
            </p:nvSpPr>
            <p:spPr>
              <a:xfrm>
                <a:off x="307974" y="3176853"/>
                <a:ext cx="8008442" cy="27004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2950" lvl="1" indent="-28575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cs-CZ" sz="2000" dirty="0" smtClean="0"/>
                  <a:t>Černé těleso vyzařuje tepelné záření </a:t>
                </a:r>
              </a:p>
              <a:p>
                <a:pPr marL="742950" lvl="1" indent="-28575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cs-CZ" sz="2000" dirty="0" smtClean="0"/>
                  <a:t>Intenzita </a:t>
                </a:r>
                <a:r>
                  <a:rPr lang="cs-CZ" sz="2000" dirty="0"/>
                  <a:t>záření </a:t>
                </a:r>
                <a14:m>
                  <m:oMath xmlns:m="http://schemas.openxmlformats.org/officeDocument/2006/math">
                    <m:r>
                      <a:rPr lang="cs-CZ" sz="2000" i="1">
                        <a:latin typeface="Cambria Math"/>
                      </a:rPr>
                      <m:t>𝐼</m:t>
                    </m:r>
                    <m:r>
                      <a:rPr lang="cs-CZ" sz="2000" i="1">
                        <a:latin typeface="Cambria Math"/>
                      </a:rPr>
                      <m:t>(</m:t>
                    </m:r>
                    <m:r>
                      <a:rPr lang="cs-CZ" sz="2000" i="1">
                        <a:latin typeface="Cambria Math"/>
                      </a:rPr>
                      <m:t>𝑇</m:t>
                    </m:r>
                    <m:r>
                      <a:rPr lang="cs-CZ" sz="2000" i="1">
                        <a:latin typeface="Cambria Math"/>
                      </a:rPr>
                      <m:t>,</m:t>
                    </m:r>
                    <m:r>
                      <a:rPr lang="cs-CZ" sz="2000" i="1">
                        <a:latin typeface="Cambria Math"/>
                      </a:rPr>
                      <m:t>𝜆</m:t>
                    </m:r>
                    <m:r>
                      <a:rPr lang="cs-CZ" sz="2000" i="1">
                        <a:latin typeface="Cambria Math"/>
                      </a:rPr>
                      <m:t>)</m:t>
                    </m:r>
                  </m:oMath>
                </a14:m>
                <a:endParaRPr lang="cs-CZ" sz="2000" dirty="0"/>
              </a:p>
              <a:p>
                <a:pPr marL="742950" lvl="1" indent="-28575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cs-CZ" sz="2000" b="1" dirty="0"/>
                  <a:t>Stefan-</a:t>
                </a:r>
                <a:r>
                  <a:rPr lang="cs-CZ" sz="2000" b="1" dirty="0" err="1"/>
                  <a:t>Boltzmannův</a:t>
                </a:r>
                <a:r>
                  <a:rPr lang="cs-CZ" sz="2000" b="1" dirty="0"/>
                  <a:t> zákon</a:t>
                </a:r>
              </a:p>
              <a:p>
                <a:pPr marL="1200150" lvl="2" indent="-28575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cs-CZ" sz="2000" dirty="0" smtClean="0"/>
                  <a:t>Popisuje jen </a:t>
                </a:r>
                <a:r>
                  <a:rPr lang="cs-CZ" sz="2000" dirty="0"/>
                  <a:t>závislost intenzity na teplotě </a:t>
                </a:r>
                <a14:m>
                  <m:oMath xmlns:m="http://schemas.openxmlformats.org/officeDocument/2006/math">
                    <m:r>
                      <a:rPr lang="cs-CZ" sz="1600" i="1">
                        <a:latin typeface="Cambria Math"/>
                      </a:rPr>
                      <m:t>𝐼</m:t>
                    </m:r>
                    <m:d>
                      <m:d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600" i="1">
                            <a:latin typeface="Cambria Math"/>
                          </a:rPr>
                          <m:t>𝑇</m:t>
                        </m:r>
                      </m:e>
                    </m:d>
                    <m:r>
                      <a:rPr lang="cs-CZ" sz="1600" b="0" i="1" smtClean="0">
                        <a:latin typeface="Cambria Math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cs-CZ" sz="16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cs-CZ" sz="1600" i="1">
                            <a:latin typeface="Cambria Math"/>
                          </a:rPr>
                          <m:t>𝐼</m:t>
                        </m:r>
                        <m:d>
                          <m:d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sz="1600" i="1">
                                <a:latin typeface="Cambria Math"/>
                              </a:rPr>
                              <m:t>𝑇</m:t>
                            </m:r>
                            <m:r>
                              <a:rPr lang="cs-CZ" sz="1600" i="1">
                                <a:latin typeface="Cambria Math"/>
                              </a:rPr>
                              <m:t>,</m:t>
                            </m:r>
                            <m:r>
                              <a:rPr lang="cs-CZ" sz="1600" i="1">
                                <a:latin typeface="Cambria Math"/>
                              </a:rPr>
                              <m:t>𝜆</m:t>
                            </m:r>
                          </m:e>
                        </m:d>
                        <m:r>
                          <a:rPr lang="cs-CZ" sz="1600" b="0" i="1" smtClean="0">
                            <a:latin typeface="Cambria Math"/>
                          </a:rPr>
                          <m:t>𝑑</m:t>
                        </m:r>
                        <m:r>
                          <a:rPr lang="cs-CZ" sz="1600" b="0" i="1" smtClean="0">
                            <a:latin typeface="Cambria Math"/>
                          </a:rPr>
                          <m:t>𝜆</m:t>
                        </m:r>
                      </m:e>
                    </m:nary>
                  </m:oMath>
                </a14:m>
                <a:endParaRPr lang="cs-CZ" sz="1600" dirty="0" smtClean="0"/>
              </a:p>
              <a:p>
                <a:pPr marL="1200150" lvl="2" indent="-28575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cs-CZ" sz="2000" b="1" i="1">
                        <a:latin typeface="Cambria Math"/>
                      </a:rPr>
                      <m:t>𝑰</m:t>
                    </m:r>
                    <m:d>
                      <m:dPr>
                        <m:ctrlPr>
                          <a:rPr lang="cs-CZ" sz="2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000" b="1" i="1">
                            <a:latin typeface="Cambria Math"/>
                          </a:rPr>
                          <m:t>𝑻</m:t>
                        </m:r>
                      </m:e>
                    </m:d>
                    <m:r>
                      <a:rPr lang="cs-CZ" sz="2000" b="1" i="1" smtClean="0">
                        <a:latin typeface="Cambria Math"/>
                      </a:rPr>
                      <m:t>=</m:t>
                    </m:r>
                    <m:r>
                      <a:rPr lang="cs-CZ" sz="2000" b="1" i="1" smtClean="0">
                        <a:latin typeface="Cambria Math"/>
                        <a:ea typeface="Cambria Math"/>
                      </a:rPr>
                      <m:t>𝝈</m:t>
                    </m:r>
                    <m:sSup>
                      <m:sSupPr>
                        <m:ctrlPr>
                          <a:rPr lang="cs-CZ" sz="2000" b="1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cs-CZ" sz="2000" b="1" i="1" smtClean="0">
                            <a:latin typeface="Cambria Math"/>
                            <a:ea typeface="Cambria Math"/>
                          </a:rPr>
                          <m:t>𝑻</m:t>
                        </m:r>
                      </m:e>
                      <m:sup>
                        <m:r>
                          <a:rPr lang="cs-CZ" sz="2000" b="1" i="1" smtClean="0">
                            <a:latin typeface="Cambria Math"/>
                            <a:ea typeface="Cambria Math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cs-CZ" sz="2000" dirty="0" smtClean="0"/>
                  <a:t>, </a:t>
                </a:r>
                <a14:m>
                  <m:oMath xmlns:m="http://schemas.openxmlformats.org/officeDocument/2006/math">
                    <m:r>
                      <a:rPr lang="cs-CZ" sz="2000" i="1" smtClean="0">
                        <a:latin typeface="Cambria Math"/>
                        <a:ea typeface="Cambria Math"/>
                      </a:rPr>
                      <m:t>𝜎</m:t>
                    </m:r>
                    <m:r>
                      <a:rPr lang="cs-CZ" sz="2000" b="0" i="1" smtClean="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cs-CZ" sz="20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cs-CZ" sz="2000" b="0" i="1" smtClean="0">
                            <a:latin typeface="Cambria Math"/>
                            <a:ea typeface="Cambria Math"/>
                          </a:rPr>
                          <m:t>5,67.10</m:t>
                        </m:r>
                      </m:e>
                      <m:sup>
                        <m:r>
                          <a:rPr lang="cs-CZ" sz="2000" b="0" i="1" smtClean="0">
                            <a:latin typeface="Cambria Math"/>
                            <a:ea typeface="Cambria Math"/>
                          </a:rPr>
                          <m:t>−3</m:t>
                        </m:r>
                      </m:sup>
                    </m:sSup>
                    <m:r>
                      <a:rPr lang="cs-CZ" sz="20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cs-CZ" sz="2000" b="0" i="0" smtClean="0">
                        <a:latin typeface="Cambria Math"/>
                        <a:ea typeface="Cambria Math"/>
                      </a:rPr>
                      <m:t>W</m:t>
                    </m:r>
                    <m:r>
                      <a:rPr lang="cs-CZ" sz="2000" b="0" i="0" smtClean="0">
                        <a:latin typeface="Cambria Math"/>
                        <a:ea typeface="Cambria Math"/>
                      </a:rPr>
                      <m:t> </m:t>
                    </m:r>
                    <m:sSup>
                      <m:sSupPr>
                        <m:ctrlPr>
                          <a:rPr lang="cs-CZ" sz="20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cs-CZ" sz="2000" b="0" i="0" smtClean="0">
                            <a:latin typeface="Cambria Math"/>
                            <a:ea typeface="Cambria Math"/>
                          </a:rPr>
                          <m:t>m</m:t>
                        </m:r>
                      </m:e>
                      <m:sup>
                        <m:r>
                          <a:rPr lang="cs-CZ" sz="2000" b="0" i="0" smtClean="0">
                            <a:latin typeface="Cambria Math"/>
                            <a:ea typeface="Cambria Math"/>
                          </a:rPr>
                          <m:t>−2</m:t>
                        </m:r>
                      </m:sup>
                    </m:sSup>
                    <m:r>
                      <a:rPr lang="cs-CZ" sz="2000" b="0" i="0" smtClean="0">
                        <a:latin typeface="Cambria Math"/>
                        <a:ea typeface="Cambria Math"/>
                      </a:rPr>
                      <m:t> </m:t>
                    </m:r>
                    <m:sSup>
                      <m:sSupPr>
                        <m:ctrlPr>
                          <a:rPr lang="cs-CZ" sz="20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cs-CZ" sz="2000" b="0" i="0" smtClean="0">
                            <a:latin typeface="Cambria Math"/>
                            <a:ea typeface="Cambria Math"/>
                          </a:rPr>
                          <m:t>K</m:t>
                        </m:r>
                      </m:e>
                      <m:sup>
                        <m:r>
                          <a:rPr lang="cs-CZ" sz="2000" b="0" i="0" smtClean="0">
                            <a:latin typeface="Cambria Math"/>
                            <a:ea typeface="Cambria Math"/>
                          </a:rPr>
                          <m:t>−4</m:t>
                        </m:r>
                      </m:sup>
                    </m:sSup>
                  </m:oMath>
                </a14:m>
                <a:endParaRPr lang="cs-CZ" sz="2000" dirty="0" smtClean="0"/>
              </a:p>
              <a:p>
                <a:pPr marL="1200150" lvl="2" indent="-28575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cs-CZ" sz="2000" dirty="0" smtClean="0"/>
                  <a:t>Intenzita tepelného záření </a:t>
                </a:r>
                <a:r>
                  <a:rPr lang="cs-CZ" sz="2000" dirty="0" err="1" smtClean="0"/>
                  <a:t>hooodně</a:t>
                </a:r>
                <a:r>
                  <a:rPr lang="cs-CZ" sz="2000" dirty="0" smtClean="0"/>
                  <a:t> rychle roste s teplotou</a:t>
                </a:r>
              </a:p>
            </p:txBody>
          </p:sp>
        </mc:Choice>
        <mc:Fallback xmlns="">
          <p:sp>
            <p:nvSpPr>
              <p:cNvPr id="6" name="Obdélní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974" y="3176853"/>
                <a:ext cx="8008442" cy="2700419"/>
              </a:xfrm>
              <a:prstGeom prst="rect">
                <a:avLst/>
              </a:prstGeom>
              <a:blipFill>
                <a:blip r:embed="rId3"/>
                <a:stretch>
                  <a:fillRect b="-225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917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Záření dokonale černého tělesa</a:t>
            </a:r>
            <a:endParaRPr lang="cs-CZ" dirty="0"/>
          </a:p>
        </p:txBody>
      </p:sp>
      <p:sp>
        <p:nvSpPr>
          <p:cNvPr id="4" name="AutoShape 4" descr="data:image/jpeg;base64,/9j/4AAQSkZJRgABAQAAAQABAAD/2wCEAAkGBxQTEhUUExQTFBUXFxoXFRgXGRccFhgYHB0cGhgbGRgYHCggHCAlHxgdIjEhJSksLi4wFx8zODMsNygtLi4BCgoKDg0OGBAQFywcHBwsLCwsLCwsLCwsLCwsLCwsLCwsLCwsLCwsLCwsLCwsLCwsLCwsLCwsLCwsLCwsLCwsLP/AABEIAL0BCwMBIgACEQEDEQH/xAAcAAACAwEBAQEAAAAAAAAAAAAABwQFBgMCCAH/xABMEAABAwEEBAYOCAQFBAMAAAABAAIRAwQSITEFQVFhBhMicZHRBxUXMlNkgZOho7Gy4/AjNDVCUnODsxRygsEzYpLC4RbS4vEkY6L/xAAXAQEBAQEAAAAAAAAAAAAAAAAAAQID/8QAHBEBAQEAAwEBAQAAAAAAAAAAAAERAiFBMRJR/9oADAMBAAIRAxEAPwBTaY0rXForAVqwAqvAF934jvUPtvX8PW84/rRpv6xW/Nf7xUJBN7b1/D1vOP60dt6/h63nH9ahIQTe29fw9bzj+tHbev4et5x/WoSEE3tvX8PW84/rR23r+Hrecf1qEhBN7b1/D1vOP60dt6/h63nH9ahIQTe29fw9bzj+tHbev4et5x/WoSEE3tvX8PW84/rR23r+Hrecf1qEhBN7b1/D1vOP60dt6/h63nH9ahIQTe29fw9bzj+tHbev4et5x/WoSEE3tvX8PW84/rR23r+Hrecf1qEhBN7b1/D1vOP60dt6/h63nH9ahIQTe29fw9bzj+tHbev4et5x/WoSEE3tvX8PW84/rR23r+Hrecf1qEhBN7b1/D1vOP60dt6/h63nH9ahIQTe29fw9bzj+tHbev4et5x/WoSEE3tvX8PW84/rR23r+Hrecf1qEhBN7b1/D1vOP607uxxaHu0dQc57nE8ZJLiT/iP1lIRPfsZ/Ztn/AFP3XoErpv6xW/Nf7xUJTdN/WK35r/eKhIBXPBCP4umCAZD4kAibjowOCpld8CmzbaH8x904eXLyqX4NhW0XMhouYkm7heB1EAZbpK51NFMMF9MEwQSWgndiRsPoWm0pWZTZeIDTMNlwE7pOtQqdfjBIF6ImIdz5Ll210zNv0XTLGtFNjYOYY29lBBMScpkrrpng82pY3V2UmscPpG3REgEsqNgDUWXhz4QCtBatGicHBwmCR/calM0fUJcaB5LWguY6RycWyCNc57M9q1LUJRCm6ZsvFV6jIiHmI/CcW+ghQl0QIQhAIQhAIQhAIQhAIQhAIQhAIQhAIQhAIQhAIQhAIQhAJ79jP7Ns/wCp+69IhPfsZ/Ztn/U/degSum/rFb81/vFQlN039Yrfmv8AeKhIBWPB20cXaqLtlRs8xMH0FVy/QUDU4UOD6RF0vAIJAzIDgXXd92Ql3Z61SXODXXnQQ5rfvA57MQXdK29tt5NMFoEOaHSJziTiCDiCuWjrO13KuiByhJfhz4wVBE0NpWoIbaOWxpgyWis0EQXAzygNh6dS0tltlDji5tVtzWJc0tDhg0tc0SBAAIyiFkrZYiakYze3DCcJwxiM1Ps+hyCOREf5SSTrIAxMjcpghcL+D1apWdWoMNam5ocXU+UJm7iBtgdKzTtE1xnRrDnY/qTTslkdSptu3WgkuBEAknAyG45g4Egbl1pWaoILi7HMYGDqjDqTQo3WCqBJp1ANpa6OmFGTkLyxwkuzAcW8m6NoGtQOENtkilDKrm99eYyo11MgFjyLvJJkzzDIyroVSE2GcF7PUDS6nReCL1+mHMF3aQ0iDnhuVW7g1Y3kgNNMTgRUM7u/nMbk0LtCYlbgHZyAW1qzZ/EGH/tlQndj/ZaB5acekPKbBiELVO4DVp5NSkc87wOGf3TsVVX0BVaSDdMGJBw6SAFRVIViNC1iQA1pnI36cdN5Wx4EV4B4yhJiWhz3OBImDdYQI1oMwhbB/Y7tQAPGWYzkBVx25EArlT7HludN1lN0Z/S0x7zggyiFc2jgvamd9Sj+phHSHKO7QdcZs/8A0zrQVyFPboaue9pudr5MOw8i8u0TXGJo1P8ASepBCQu1qsr6Zu1GPY6JhzS0xtg8y4oBCEIBCEIBPfsZ/Ztn/U/dekQnv2M/s2z/AKn7r0CV039Yrfmv94qEpum/rFb81/vFQkAhCEDN4N2b+IsdLEAtlp33THshWdi0XxXJcScYunMA4/IVN2MLUeKqtE8l4MYRDh/4rXaTYXhxJg3OkjIDesX+CvJAdrJGAAGBJGEnOFZU9FtqXQ6Gg4vicP7GJ1rJaOtwmTfEEAYG6fnDDctRYtKgRefEiYLdmPtaoqRpasw1gxoa1rQLoAgY3iPLmfKiraGMZJcLzjdwkwTmcNQkY9UqkbUeQ5xILhjl3oDYwE/3VpYrC8E1Xh0S0NacG3cgABlEnHXJmU8RT6U0UWgEFkxg6QA/aDJMzs3KmsOjnNcKhquc+ZaWukjDXk2NWxWtut77xpNFEFpMEiS3ZynZYbtSg1ak/wCJGwyQGHeGHBWUXFt021tO5TDHPdynhrpwEXhgImMYA36ljbVanh3f8iTEiD0Z/JzVibQy8CW3iMAWkxEHDDA57s11q2oPFziwRgcGicOfn1KwcDpSoRGwXiS2807d/wDdcm6YfABazLEC+BO6cuhWNlbTAiCznn2ldKlnpuxcWRtacfJCdD9sumi4gQcxiHAwOYtnoXCvXFTJriTEghkEQBJO3MlSToqkGh8uOzyfPtVTpa2Notu3C3LHW6ReGKCYKraZIDgSJAIbmRkdmW9c6Vtuk99AzMOjI5nEHGOlZulpJ14FpccRAN2d8QPQray1nckODiXRFziuWNQcDsOZHTnDBcVdJseAJLnETDOeARrxJGalWO1Mp4GpjOV6YjZ07OZUtstnFsMETEEtugNGMQDGwj5xiWCi17SajsCRnBJOMa5AE5INRpPTdGCCZwkQDJO3AcyiWSqKgF0u143T5SCB6FmqmjKRM3id8jPZlMr8oaJY498QNZlv9gg0ta1cUZBaNsXp3Tl6FXv0mXmGgQCbxIJMzqLtcb41LnU0W0gAXssR6JBu6+tdBYWUgGsJ/wAx1ndOxIIXCtjq1mZaHMIqU3ii5zQ66aZBdTJBmDIcJn+wGOTGtFhJsdraTgWte39Ml2GraClytAQhCAQhCAT37Gf2bZ/1P3XpEJ79jP7Ns/6n7r0CV039Yrfmv94qEpum/rFb81/vFQkAhCEG27FVoi0vZAIcwGDlLXACRr74poW6iA2SQYM9eGrVnsSW4E17tto4wHksP9QLR6SE8q1kJYJMuIxugQdZwnXAwXPnqwuadnJqfecC9rRMd8TAyOsnYr61UjRpMnBwqEE87SRgNQwHOV3tTWUarnF5YxoDpOMObJJxwGqADrWL0rp3jrS5hvvip9E1t26A0AEk68i7cs5arVWepJkAmcDmBv8AYtK196nd1lsHHAHnSxtHCUMexrSABdD4n+qJx3790q1tfC8UmFrDfgOc0t3gxysCBLRMbVrER+E9oioWti9dvZ4gnIRniDOrBZKvULqnKJjWZyKKNoIfxz5qAPuuvEkmQQA4nE4DPcFNsFRrpipdGMNdh0GTt1wtzpHN9ZrBAcQNxGPWvVDSA1EztH/aVYU7K0TJoAzqknIbBtnoUi0vpMBouONdtMh4aLrWl+E4zm0TAyTRWHSzpAABPlJPklee31QEGWwIN2GAEbJifKvL9HvaYg4OOIII15AHPdn0q/sejhQpXq+InYSZOUbMVLYYs9Gw4lxbxlJ8PbjkS3HNsDPbqUfhHZqYZxZp1XBwv03te0w6IMgvwGMXYhUdn0lyg2mXNaS7ASOYCDAxmVYizuIBqPcdcEl2X82GZUwV1j0bTGIEuAHJODpkwSYgc5Ma0VwackNe57xynbBsZIyGGJGOuMlMtNvpMBYQAMA4gCTqk3cxMdO5Rm0nFpF2q6HOAgjHXtxbGR3Kisi9g41BLgYjGRIG+MThzLoNGCeXeHMGwcNmJlTxSaxoe3jQDIIcYaDt/ETGxflWuKbQXOF933YJgaszs27edBWizhzuS4gZd604ZbNynU2BsMEuqSBEADESAcM9+rLauVCo5zTm2QS2CRA24HOFYaHsjmh1RzgGxi84xtgZyfmVRGtI4qMCaky7EwPTjq6FzsFqioC7DXjq55Uu2mcRBnK9M853qbwc0c2pVaDG8QMRjkSoJOhbS6pWkNaaZaWvAMhwOBOfN0JZWqgWPcw5tcWnnBg+xNSvpHiXCmGMZAmRIdmYmRtkRsPMsJw2oXbW86nw8eXAz/UCkuihQhC0BCEIBPfsZ/Ztn/U/dekQnv2M/s2z/qfuvQJXTf1it+a/3ioSm6b+sVvzX+8VCQCEIQdrHaDTqMqNzY4OHO0yPYvo2wUHFhc7vXAc85+XYvmxP/gdpA1rDZ3FxMMDTvc3kH3VBnuyhYzxDQBHF1L05kg4YJfW+l/DMuEDjn/4hB71uYYDtM4xuTk4StPEvqEAuDJaDlLcp2ZZ70iLRXc57nzekyZxnyFIOQdr1j5xXb+IhuBx/wDXUoyA06seZUehUIMgrobRhECR5J51yagiT84oJBt7pJAY0mSSG4488qfYtJGpyazi4yLhcThqInVI8kjeVTL8Qa6nbwIm8WtGLr0OiTiTrO6OtQrdpOvaibt4U2SblMHATntOr0qms9BxEjBsxMxJOobfJKsKOkeJEsIdUIgkDkNxkXRhJ3xzbVMFtouz3GtdUAvgy1mMtByLxtmTiv3TOmgBxdMnvZcTgZJGA3gFv+lZ46RqSSHHGRIgZ56sFEvpgsq1tDnFzsnAThiCIyjPvZjXgvQtnK75zcTEEFoGBbHWqsOwjUvdLE4Z7NW/yQqNOy1TezBa4nlRjGc5gwTEb1AY8udLzvnPeuzbTdA7wkEl8986dRERqk7zrgKMx04iPIMCkF1ZqswLzcMBhns9qmWi0Gs3W1rdWo4wSdkD0BU1m5UDXGfXzbVYsqZxPKZDY3fewymB0HYpgl6Noio4lwkQQ3ExJxMxjgCtHYNGBhe4gNcwtIzwa0RGJnLGZ9KzFO0OpNa5pm6YcDrc0yebMZ7RmthY9LCL2tl5uOWLZaSNmAw1hY5LGS09pCjUcDdL5BDrxIOBwu7o29CqeHRa/iqrBqLHHCMAC2AMvvFSuFtgaGirSIEuh1PW058kZxs/uqpjzVsdZpBmm5lVvNNxwA2C+CrxKzqEIW0CEIQCe/Yz+zbP+p+69IhPfsZ/Ztn/AFP3XoErpv6xW/Nf7xUJTdN/WK35r/eKhIBCEIBODsQ20OsrqZImnUMDY1wBB6Q7oSfW77D1V38a5gMB1J0jVILYMbQCekoG3pCm11O64TeJadoa7CfbmvnCrRLTBiRgecbjivpipQDr7WkANh7nHHKZJ2nHAYZRzoDhpZbtutLWGRxrnga4fyxA5nZKQUgO0LuLNgHAjPDHXv1tPPmuNNw1z8/O5OHgJwTdTpO+kaZfPenYMM1Qo3wZD8Hbdv8AMP8AcPTmuD2kYHNfRrtAn8begqHV0C4/eZPMVNHz7O3pXWy2RzzDRPNHtKd9fQJH4Cdkf8LpT4Nn/wCsTngcct3zCaE3pOsGtDAAHNbdN2buPfQCcCcJ27slXss7inrU4K7W0T5P/Ffn/SbfwUuj/hNgRr7KQvHEHYU7a/Bdn4KfQFCqcF2/gZ0K7AnajCMwRzqVZeQxziBMQ3nMDy4SY5k0jwQZ4Kj0DqXK18FGwPoqWG4dSaFYKhwGOGXlUuzWaq7vZz1DXzjI4piDgm0RFOllsHthSqGg+Lbda1gnvvLhs2JowDrzeQcTP0jmkxGMCMi3DGM+hWNG2X38Ye9EmBqEANEbTJ6StgzgwIILKZa4yRqJ6PSujeDgBgNY2cTGHsG8qaMK61XmYOeCCDiBF4zInGcANmI6dNwatTqwuFje8u3gYvXS0DAjOHHGdS8aSsDKbKrbrBULeTkJLSHGJw70HpXXRdJgpPc5j6TuKbVAY6WRLpLBEwSBhqOGMKX4eslwotcPuD7hLc8cN+zZzqx4G07loptqNgV5p3S3kumHc0zGH/pUulKE13vYA5l4kFxaL3OCQrWxXmWhlWtUulhY9rA4SSHXogQGiWg6zlnmngr+yBYBRtjg1jWNcxjmtaAGjC6YA2uaT5Vm1puyPVvaRrkZci7/AC8W276PasyrAIQhUCe/Yz+zbP8AqfuvSIT37Gf2bZ/1P3XoErpv6xW/Nf7xUJTdN/WK35r/AHioSAQhCAWm7HNtNK30Y+/NM/1Ax6YWZU3Qtp4q0UamHIqsfjlyXA49CD6SDQWhk8ktL6x6breefSQk32TGsNpbUc25xrMC2ZaWEtAIODhdDd+vYC3tK1gxrbuJe4PdzDED52JZdlKwXaFJ+YZWfT57wBBHmj0qDAUqV57Wv+84AOGM4x5favorg62KUbz8+hfOmi3/AEtMbajfaF9CaFrfRDnKtFpaK0DExzqnpaSvVHNF0gTiNxjOV20ufona5j2hZyxgsa/OZcTuBeetZFhW0sHVCxjmXhmJE+3BWdjt7g4NqtEOyI9G4hY1mh2S6oxzm1HSSb0QSdh5LhO1XPB+tVY27aLk/dLQcOkezeg0b7VywGwRr2hToWX0a88Zn+H2lae8gh2sgKnNvF6NU5r94VWq6zPE5fPzks7o3AFpIvSTEoNPUfAlQaVsFSWxBGW9V2mql+kD/leDzgKp4NWp1Sjek36brpnWIEE+worT1rUGXcJnAc5K5PtN0xElZ51e9gNQEicQ7GRzjLyLpZdHcZXa6+WxDevXvRGno24RiCFMiR7Pn51KuqsLBddym6j/AHGz/lSbG43MdvoQZHhaAQSRADhO9uR9H9l14HcIrNebQtDGh4bxbHxLbocXXTzEuOO0b458L6mDgdbo8ufpS80iy6RBN4GQZgjX/u9CubBc8N9G8RVIZiwyRExHlVHXr8cJcDeDRDsILWwOVvAETuE7VotLViKt1zeMpVMSYF6mTE3XboymM1W1tHOs9S68XmOgggjEHIjf/lOeWxSCHwlEvpVPCUKR8rW8UfTTnyqoW04ZWL/4dmqiDdqVKRO4hrmDHZD+lYtaAhCEAnv2M/s2z/qfuvSIT37Gf2bZ/wBT916BK6b+sVvzX+8VCU3Tf1it+a/3ioSAQhCAQhCD6E0XV/iLHRq5zSafKBBHTgs7w/YatkqyJIZTqtnUWlocR5C9e+xhbOMsFwn/AA3ub5MHD3lc6S0bxoDI/wARlWlhtLXH/eOhKnpG6JH09L+dvtBTz0JV+jbv60ktC0iLRTBEQ72Sf7JuaLtzGsaC5oMdCKvtIVfoz5FQ2CuWS5zHFpvDd3207YU+0WtpEXhBzK90qlK5cvNLd53ysips+i2NLqjA6HxPKJb0GbpXvQ1SpUe5pbDG5dOeO1Tm2OjOFURskK0sYpMwD245y4YoKywSHEjVGfl1q7bbHR3q4ix0vx+lqk0LIxuIfjB1hBltNX61Zt1hIbjrgHVOHzK42nRoFRtQtc0+grXU6TKcw4EnaQotqYx4gkeSME0ZTSEg3IMFryDBiREY5YgrpYbCaTnvAwceUDzQfIVf1LG1zWtvnkzGWtdrVVYeSdesakGF0fZHNqVQ4A43r0GXAzF4nDCPSdyudGNuunMCCFe2KxtAdDrwdnuz61HGiQ2RfMHdl6UEDS+keMc2kxpvOETsEj58itaVMtbBz1rpZbC1mOZXqoEGJ4Yjkk6w5pHk/wCFirXY+WScso9Ec2pavsgViLvKui/BP9Lo8sxCxLy66AdcxvjAj52nctC3p6ZqNYGgYtHfBoJPKgDlAjLGYnLFWV5looXapqGow3g/cTESRjByGG5Y7GJgYQM43gxr8mxazseWQ1H1XxHEtDhDnRJnMAw4YERvUsGo4U6ILtCudN/i3MqNOsG9cfPkJPlScX0dVsbH2StQa6eMDw6cwC0hp34kRrxXzkQpxo/EIQtAT37Gf2bZ/wBT916RCe/Yz+zbP+p+69AldN/WK35r/eKhKbpv6xW/Nf7xUJAIQhAIQhAxuxNpG4y1Uy7Uyo1vlLXkdLfQmBStQdTGZc2o0iNjhdjAbvQlJ2M6923NaZiox7PRe/2J36H0QOXdE3mgtxwlrg4GdSl+HpHcJbNUs2kK0jFjnXJyjIZYZLtozSVV7mBppukm8LpkARj32IkwmZw84LMtLnuL2sqPaIdxcZHNzgP6cd+cLHaH4Pmzgm/SfyuW5jgcsmgbJx1GQk5dGIukdLVg4NYGEjOQYG3CRAzQNPVQBLWZYwHZ9Kg6Rsrr8gjla77fRjl86lzGjqhAbgWxmHNw8s/MKos38JajY5NPHc6TsjlYKXZuEzrt5wbzQfRiqlmhnudMNuAQMd2fTmdQRabG7mEYYjH0+zYoNFZeEb3NLi1gjny6UDhc78DYnaVQU7O+LoBxG6eeZXujomrdyvY6jj6fIqNA7hG4gktaI581HPCHDvSTqVPaKLhDfmf+FFNndOXz5FBc1uE7iDyIkZ3sRviM9y5v046jdZF8QCSTrOJAMYbMdmSqqVFxLZGEjo1yvdWxVnOL7h5RmcNZ2Iq3q8JyIikDImL+OOUcnHV0rxaeFha4g0pDR+OMYn8OU5Kr/h3CpN0gAyCB+HEewLk2zuccjicRH3Ri72e1BZ2jhcWwBSMRJ5eRIn8PMF6pcL8L1x2JugXtUYnLIQs9Xsbi4uDXAk7DH/C5W+xuAgNcMOTIIvXsz0ABBC0npJ1ao9xJAc4mCSYBxA9i52fHn1b9nQuP8K8HFjuaDK0XBqyML2iqw8oFuN4BpiWvBBEkRBbkZVESrQhoJAxw6Tq5iCVstB2YWamaV29UfD6l0wBA5LSYxgEnPN52IbYGmrLqbbtJrCHC8Lz5IEiYGIJuxktJoTRrar7okHviZAJ255mTt1rFo4U9OuYWuFGIF2890TjysAIJ5WGPkSp4X2PirbaGDIVCRzO5Q9Dk/eEvB2pUo0G99TaXOpOPf05jOIkOGqMxqSm7Luj+LtNKpEcZSAP8zDB9BCcVYNCELaBPfsZ/Ztn/AFP3XpEJ79jP7Ns/6n7r0CV039Yrfmv94qEpum/rFb81/vFQkAhCEAhCEFhwet/EWqhWmBTqMcf5QRe9Er60sNoZdhpaWFt4FuJM5GcohfHakWW21KZJp1H0yRBLHOaSNhIOSlmj6D4baXY8BjG03gwXF382TXN18kHo3rKUKLXNNMMDJvENbOoF0mDhMelKvttX8NW/1v61+t0vaBiK9Yav8R+XSkg3D6FFroqhrScv8T/0FZU7FRDYaWxtdfyz3jelm3SlYY8bUn+Z3WvR0tXMfTVcMuW7rQNGvZ6bmkNLY73N8bDq9i919Asp41HQ7WGSY15n+2SVvbq0eGqf6iujuEFqOdeqZzlxPtTAyRQo4YnHKZJXq2VWxdmMZwnomEtRwhtPhn9K/f8AqO0+Gd6OpMG6LGZk5rx/DMxwPV6FhG6ctAJPHVMf8xjoyC/Dpy0eHq/6ndaYGBTsTAMGuMZjGTOGrIDpXay6Ha6fonA3Zab2R2GcsDr2Jbdt7R4et5x/WptHhZbGxdrvwETDSYOckiT5UwbV+hYJAmcN2Gez5heO19wCbxLhHMSZM79Sxh4VWuZ4505ZN6lydwhtJcXGq4k5mG8+xMGvtdFlMgEEiJwwxjWTjI2ZYKo0hVloJDsZg4Z68Tsw6FS1NO13d9Unna0+0Lw7S9YxL8suS2OiEFhYaIc4iHnAziJOBj7uGMdK0WhrGTTc6HCMcYvQNmAz/ssfZ9N12TdeBJBPJYcRiM2qXU4W2t2dUY5/R0hv1MVDJfaZLWF04AARiOeBOe1X9hinAA5WE5TIaRGO5xw3pHdv7TeLuOqSc8cOjJe6vCW1umbRWM58sz0rH5V9DWfTdQMDM2DkkHHLIA5iFjezLYuMsVOvAvU6ok64eDMeUNwSk7dWjP8AiK/nH9a42q31akcZUqPjK+5zo6Sn5u/RGQhC2gT37Gf2bZ/1P3XpEJ79jP7Ns/6n7r0CV039Yrfmv94qEmvb+xTfq1H/AMXF57nRxOUknwij9yPxv1PxUCwQmf3I/G/U/FR3I/G/U/FQLBCZ/cj8b9T8VHcj8b9T8VAsEJn9yPxv1PxUdyPxv1PxUCwQmf3I/G/U/FR3I/G/U/FQLBCZ/cj8b9T8VHcj8b9T8VAsEJn9yPxv1PxUdyPxv1PxUCwQmf3I/G/U/FR3I/G/U/FQLBCZ/cj8b9T8VHcj8b9T8VAsEJn9yPxv1PxUdyPxv1PxUCwQmf3I/G/U/FR3I/G/U/FQLBCZ/cj8b9T8VHcj8b9T8VAsEJn9yPxv1PxUdyPxv1PxUCwQmf3I/G/U/FR3I/G/U/FQLBCZ/cj8b9T8VHcj8b9T8VAsEJn9yPxv1PxUdyPxv1PxUCwT37Gf2bZ/1P3XrL9yPxv1PxUyeCHBj+HslKjxt+7f5VyJl7nZXjt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6" descr="data:image/jpeg;base64,/9j/4AAQSkZJRgABAQAAAQABAAD/2wCEAAkGBxQTEhUUExQTFBUXFxoXFRgXGRccFhgYHB0cGhgbGRgYHCggHCAlHxgdIjEhJSksLi4wFx8zODMsNygtLi4BCgoKDg0OGBAQFywcHBwsLCwsLCwsLCwsLCwsLCwsLCwsLCwsLCwsLCwsLCwsLCwsLCwsLCwsLCwsLCwsLCwsLP/AABEIAL0BCwMBIgACEQEDEQH/xAAcAAACAwEBAQEAAAAAAAAAAAAABwQFBgMCCAH/xABMEAABAwEEBAYOCAQFBAMAAAABAAIRAwQSITEFQVFhBhMicZHRBxUXMlNkgZOho7Gy4/AjNDVCUnODsxRygsEzYpLC4RbS4vEkY6L/xAAXAQEBAQEAAAAAAAAAAAAAAAAAAQID/8QAHBEBAQEAAwEBAQAAAAAAAAAAAAERAiFBMRJR/9oADAMBAAIRAxEAPwBTaY0rXForAVqwAqvAF934jvUPtvX8PW84/rRpv6xW/Nf7xUJBN7b1/D1vOP60dt6/h63nH9ahIQTe29fw9bzj+tHbev4et5x/WoSEE3tvX8PW84/rR23r+Hrecf1qEhBN7b1/D1vOP60dt6/h63nH9ahIQTe29fw9bzj+tHbev4et5x/WoSEE3tvX8PW84/rR23r+Hrecf1qEhBN7b1/D1vOP60dt6/h63nH9ahIQTe29fw9bzj+tHbev4et5x/WoSEE3tvX8PW84/rR23r+Hrecf1qEhBN7b1/D1vOP60dt6/h63nH9ahIQTe29fw9bzj+tHbev4et5x/WoSEE3tvX8PW84/rR23r+Hrecf1qEhBN7b1/D1vOP60dt6/h63nH9ahIQTe29fw9bzj+tHbev4et5x/WoSEE3tvX8PW84/rR23r+Hrecf1qEhBN7b1/D1vOP607uxxaHu0dQc57nE8ZJLiT/iP1lIRPfsZ/Ztn/AFP3XoErpv6xW/Nf7xUJTdN/WK35r/eKhIBXPBCP4umCAZD4kAibjowOCpld8CmzbaH8x904eXLyqX4NhW0XMhouYkm7heB1EAZbpK51NFMMF9MEwQSWgndiRsPoWm0pWZTZeIDTMNlwE7pOtQqdfjBIF6ImIdz5Ll210zNv0XTLGtFNjYOYY29lBBMScpkrrpng82pY3V2UmscPpG3REgEsqNgDUWXhz4QCtBatGicHBwmCR/calM0fUJcaB5LWguY6RycWyCNc57M9q1LUJRCm6ZsvFV6jIiHmI/CcW+ghQl0QIQhAIQhAIQhAIQhAIQhAIQhAIQhAIQhAIQhAIQhAIQhAJ79jP7Ns/wCp+69IhPfsZ/Ztn/U/degSum/rFb81/vFQlN039Yrfmv8AeKhIBWPB20cXaqLtlRs8xMH0FVy/QUDU4UOD6RF0vAIJAzIDgXXd92Ql3Z61SXODXXnQQ5rfvA57MQXdK29tt5NMFoEOaHSJziTiCDiCuWjrO13KuiByhJfhz4wVBE0NpWoIbaOWxpgyWis0EQXAzygNh6dS0tltlDji5tVtzWJc0tDhg0tc0SBAAIyiFkrZYiakYze3DCcJwxiM1Ps+hyCOREf5SSTrIAxMjcpghcL+D1apWdWoMNam5ocXU+UJm7iBtgdKzTtE1xnRrDnY/qTTslkdSptu3WgkuBEAknAyG45g4Egbl1pWaoILi7HMYGDqjDqTQo3WCqBJp1ANpa6OmFGTkLyxwkuzAcW8m6NoGtQOENtkilDKrm99eYyo11MgFjyLvJJkzzDIyroVSE2GcF7PUDS6nReCL1+mHMF3aQ0iDnhuVW7g1Y3kgNNMTgRUM7u/nMbk0LtCYlbgHZyAW1qzZ/EGH/tlQndj/ZaB5acekPKbBiELVO4DVp5NSkc87wOGf3TsVVX0BVaSDdMGJBw6SAFRVIViNC1iQA1pnI36cdN5Wx4EV4B4yhJiWhz3OBImDdYQI1oMwhbB/Y7tQAPGWYzkBVx25EArlT7HludN1lN0Z/S0x7zggyiFc2jgvamd9Sj+phHSHKO7QdcZs/8A0zrQVyFPboaue9pudr5MOw8i8u0TXGJo1P8ASepBCQu1qsr6Zu1GPY6JhzS0xtg8y4oBCEIBCEIBPfsZ/Ztn/U/dekQnv2M/s2z/AKn7r0CV039Yrfmv94qEpum/rFb81/vFQkAhCEDN4N2b+IsdLEAtlp33THshWdi0XxXJcScYunMA4/IVN2MLUeKqtE8l4MYRDh/4rXaTYXhxJg3OkjIDesX+CvJAdrJGAAGBJGEnOFZU9FtqXQ6Gg4vicP7GJ1rJaOtwmTfEEAYG6fnDDctRYtKgRefEiYLdmPtaoqRpasw1gxoa1rQLoAgY3iPLmfKiraGMZJcLzjdwkwTmcNQkY9UqkbUeQ5xILhjl3oDYwE/3VpYrC8E1Xh0S0NacG3cgABlEnHXJmU8RT6U0UWgEFkxg6QA/aDJMzs3KmsOjnNcKhquc+ZaWukjDXk2NWxWtut77xpNFEFpMEiS3ZynZYbtSg1ak/wCJGwyQGHeGHBWUXFt021tO5TDHPdynhrpwEXhgImMYA36ljbVanh3f8iTEiD0Z/JzVibQy8CW3iMAWkxEHDDA57s11q2oPFziwRgcGicOfn1KwcDpSoRGwXiS2807d/wDdcm6YfABazLEC+BO6cuhWNlbTAiCznn2ldKlnpuxcWRtacfJCdD9sumi4gQcxiHAwOYtnoXCvXFTJriTEghkEQBJO3MlSToqkGh8uOzyfPtVTpa2Notu3C3LHW6ReGKCYKraZIDgSJAIbmRkdmW9c6Vtuk99AzMOjI5nEHGOlZulpJ14FpccRAN2d8QPQray1nckODiXRFziuWNQcDsOZHTnDBcVdJseAJLnETDOeARrxJGalWO1Mp4GpjOV6YjZ07OZUtstnFsMETEEtugNGMQDGwj5xiWCi17SajsCRnBJOMa5AE5INRpPTdGCCZwkQDJO3AcyiWSqKgF0u143T5SCB6FmqmjKRM3id8jPZlMr8oaJY498QNZlv9gg0ta1cUZBaNsXp3Tl6FXv0mXmGgQCbxIJMzqLtcb41LnU0W0gAXssR6JBu6+tdBYWUgGsJ/wAx1ndOxIIXCtjq1mZaHMIqU3ii5zQ66aZBdTJBmDIcJn+wGOTGtFhJsdraTgWte39Ml2GraClytAQhCAQhCAT37Gf2bZ/1P3XpEJ79jP7Ns/6n7r0CV039Yrfmv94qEpum/rFb81/vFQkAhCEG27FVoi0vZAIcwGDlLXACRr74poW6iA2SQYM9eGrVnsSW4E17tto4wHksP9QLR6SE8q1kJYJMuIxugQdZwnXAwXPnqwuadnJqfecC9rRMd8TAyOsnYr61UjRpMnBwqEE87SRgNQwHOV3tTWUarnF5YxoDpOMObJJxwGqADrWL0rp3jrS5hvvip9E1t26A0AEk68i7cs5arVWepJkAmcDmBv8AYtK196nd1lsHHAHnSxtHCUMexrSABdD4n+qJx3790q1tfC8UmFrDfgOc0t3gxysCBLRMbVrER+E9oioWti9dvZ4gnIRniDOrBZKvULqnKJjWZyKKNoIfxz5qAPuuvEkmQQA4nE4DPcFNsFRrpipdGMNdh0GTt1wtzpHN9ZrBAcQNxGPWvVDSA1EztH/aVYU7K0TJoAzqknIbBtnoUi0vpMBouONdtMh4aLrWl+E4zm0TAyTRWHSzpAABPlJPklee31QEGWwIN2GAEbJifKvL9HvaYg4OOIII15AHPdn0q/sejhQpXq+InYSZOUbMVLYYs9Gw4lxbxlJ8PbjkS3HNsDPbqUfhHZqYZxZp1XBwv03te0w6IMgvwGMXYhUdn0lyg2mXNaS7ASOYCDAxmVYizuIBqPcdcEl2X82GZUwV1j0bTGIEuAHJODpkwSYgc5Ma0VwackNe57xynbBsZIyGGJGOuMlMtNvpMBYQAMA4gCTqk3cxMdO5Rm0nFpF2q6HOAgjHXtxbGR3Kisi9g41BLgYjGRIG+MThzLoNGCeXeHMGwcNmJlTxSaxoe3jQDIIcYaDt/ETGxflWuKbQXOF933YJgaszs27edBWizhzuS4gZd604ZbNynU2BsMEuqSBEADESAcM9+rLauVCo5zTm2QS2CRA24HOFYaHsjmh1RzgGxi84xtgZyfmVRGtI4qMCaky7EwPTjq6FzsFqioC7DXjq55Uu2mcRBnK9M853qbwc0c2pVaDG8QMRjkSoJOhbS6pWkNaaZaWvAMhwOBOfN0JZWqgWPcw5tcWnnBg+xNSvpHiXCmGMZAmRIdmYmRtkRsPMsJw2oXbW86nw8eXAz/UCkuihQhC0BCEIBPfsZ/Ztn/U/dekQnv2M/s2z/qfuvQJXTf1it+a/3ioSm6b+sVvzX+8VCQCEIQdrHaDTqMqNzY4OHO0yPYvo2wUHFhc7vXAc85+XYvmxP/gdpA1rDZ3FxMMDTvc3kH3VBnuyhYzxDQBHF1L05kg4YJfW+l/DMuEDjn/4hB71uYYDtM4xuTk4StPEvqEAuDJaDlLcp2ZZ70iLRXc57nzekyZxnyFIOQdr1j5xXb+IhuBx/wDXUoyA06seZUehUIMgrobRhECR5J51yagiT84oJBt7pJAY0mSSG4488qfYtJGpyazi4yLhcThqInVI8kjeVTL8Qa6nbwIm8WtGLr0OiTiTrO6OtQrdpOvaibt4U2SblMHATntOr0qms9BxEjBsxMxJOobfJKsKOkeJEsIdUIgkDkNxkXRhJ3xzbVMFtouz3GtdUAvgy1mMtByLxtmTiv3TOmgBxdMnvZcTgZJGA3gFv+lZ46RqSSHHGRIgZ56sFEvpgsq1tDnFzsnAThiCIyjPvZjXgvQtnK75zcTEEFoGBbHWqsOwjUvdLE4Z7NW/yQqNOy1TezBa4nlRjGc5gwTEb1AY8udLzvnPeuzbTdA7wkEl8986dRERqk7zrgKMx04iPIMCkF1ZqswLzcMBhns9qmWi0Gs3W1rdWo4wSdkD0BU1m5UDXGfXzbVYsqZxPKZDY3fewymB0HYpgl6Noio4lwkQQ3ExJxMxjgCtHYNGBhe4gNcwtIzwa0RGJnLGZ9KzFO0OpNa5pm6YcDrc0yebMZ7RmthY9LCL2tl5uOWLZaSNmAw1hY5LGS09pCjUcDdL5BDrxIOBwu7o29CqeHRa/iqrBqLHHCMAC2AMvvFSuFtgaGirSIEuh1PW058kZxs/uqpjzVsdZpBmm5lVvNNxwA2C+CrxKzqEIW0CEIQCe/Yz+zbP+p+69IhPfsZ/Ztn/AFP3XoErpv6xW/Nf7xUJTdN/WK35r/eKhIBCEIBODsQ20OsrqZImnUMDY1wBB6Q7oSfW77D1V38a5gMB1J0jVILYMbQCekoG3pCm11O64TeJadoa7CfbmvnCrRLTBiRgecbjivpipQDr7WkANh7nHHKZJ2nHAYZRzoDhpZbtutLWGRxrnga4fyxA5nZKQUgO0LuLNgHAjPDHXv1tPPmuNNw1z8/O5OHgJwTdTpO+kaZfPenYMM1Qo3wZD8Hbdv8AMP8AcPTmuD2kYHNfRrtAn8begqHV0C4/eZPMVNHz7O3pXWy2RzzDRPNHtKd9fQJH4Cdkf8LpT4Nn/wCsTngcct3zCaE3pOsGtDAAHNbdN2buPfQCcCcJ27slXss7inrU4K7W0T5P/Ffn/SbfwUuj/hNgRr7KQvHEHYU7a/Bdn4KfQFCqcF2/gZ0K7AnajCMwRzqVZeQxziBMQ3nMDy4SY5k0jwQZ4Kj0DqXK18FGwPoqWG4dSaFYKhwGOGXlUuzWaq7vZz1DXzjI4piDgm0RFOllsHthSqGg+Lbda1gnvvLhs2JowDrzeQcTP0jmkxGMCMi3DGM+hWNG2X38Ye9EmBqEANEbTJ6StgzgwIILKZa4yRqJ6PSujeDgBgNY2cTGHsG8qaMK61XmYOeCCDiBF4zInGcANmI6dNwatTqwuFje8u3gYvXS0DAjOHHGdS8aSsDKbKrbrBULeTkJLSHGJw70HpXXRdJgpPc5j6TuKbVAY6WRLpLBEwSBhqOGMKX4eslwotcPuD7hLc8cN+zZzqx4G07loptqNgV5p3S3kumHc0zGH/pUulKE13vYA5l4kFxaL3OCQrWxXmWhlWtUulhY9rA4SSHXogQGiWg6zlnmngr+yBYBRtjg1jWNcxjmtaAGjC6YA2uaT5Vm1puyPVvaRrkZci7/AC8W276PasyrAIQhUCe/Yz+zbP8AqfuvSIT37Gf2bZ/1P3XoErpv6xW/Nf7xUJTdN/WK35r/AHioSAQhCAWm7HNtNK30Y+/NM/1Ax6YWZU3Qtp4q0UamHIqsfjlyXA49CD6SDQWhk8ktL6x6breefSQk32TGsNpbUc25xrMC2ZaWEtAIODhdDd+vYC3tK1gxrbuJe4PdzDED52JZdlKwXaFJ+YZWfT57wBBHmj0qDAUqV57Wv+84AOGM4x5favorg62KUbz8+hfOmi3/AEtMbajfaF9CaFrfRDnKtFpaK0DExzqnpaSvVHNF0gTiNxjOV20ufona5j2hZyxgsa/OZcTuBeetZFhW0sHVCxjmXhmJE+3BWdjt7g4NqtEOyI9G4hY1mh2S6oxzm1HSSb0QSdh5LhO1XPB+tVY27aLk/dLQcOkezeg0b7VywGwRr2hToWX0a88Zn+H2lae8gh2sgKnNvF6NU5r94VWq6zPE5fPzks7o3AFpIvSTEoNPUfAlQaVsFSWxBGW9V2mql+kD/leDzgKp4NWp1Sjek36brpnWIEE+worT1rUGXcJnAc5K5PtN0xElZ51e9gNQEicQ7GRzjLyLpZdHcZXa6+WxDevXvRGno24RiCFMiR7Pn51KuqsLBddym6j/AHGz/lSbG43MdvoQZHhaAQSRADhO9uR9H9l14HcIrNebQtDGh4bxbHxLbocXXTzEuOO0b458L6mDgdbo8ufpS80iy6RBN4GQZgjX/u9CubBc8N9G8RVIZiwyRExHlVHXr8cJcDeDRDsILWwOVvAETuE7VotLViKt1zeMpVMSYF6mTE3XboymM1W1tHOs9S68XmOgggjEHIjf/lOeWxSCHwlEvpVPCUKR8rW8UfTTnyqoW04ZWL/4dmqiDdqVKRO4hrmDHZD+lYtaAhCEAnv2M/s2z/qfuvSIT37Gf2bZ/wBT916BK6b+sVvzX+8VCU3Tf1it+a/3ioSAQhCAQhCD6E0XV/iLHRq5zSafKBBHTgs7w/YatkqyJIZTqtnUWlocR5C9e+xhbOMsFwn/AA3ub5MHD3lc6S0bxoDI/wARlWlhtLXH/eOhKnpG6JH09L+dvtBTz0JV+jbv60ktC0iLRTBEQ72Sf7JuaLtzGsaC5oMdCKvtIVfoz5FQ2CuWS5zHFpvDd3207YU+0WtpEXhBzK90qlK5cvNLd53ysips+i2NLqjA6HxPKJb0GbpXvQ1SpUe5pbDG5dOeO1Tm2OjOFURskK0sYpMwD245y4YoKywSHEjVGfl1q7bbHR3q4ix0vx+lqk0LIxuIfjB1hBltNX61Zt1hIbjrgHVOHzK42nRoFRtQtc0+grXU6TKcw4EnaQotqYx4gkeSME0ZTSEg3IMFryDBiREY5YgrpYbCaTnvAwceUDzQfIVf1LG1zWtvnkzGWtdrVVYeSdesakGF0fZHNqVQ4A43r0GXAzF4nDCPSdyudGNuunMCCFe2KxtAdDrwdnuz61HGiQ2RfMHdl6UEDS+keMc2kxpvOETsEj58itaVMtbBz1rpZbC1mOZXqoEGJ4Yjkk6w5pHk/wCFirXY+WScso9Ec2pavsgViLvKui/BP9Lo8sxCxLy66AdcxvjAj52nctC3p6ZqNYGgYtHfBoJPKgDlAjLGYnLFWV5looXapqGow3g/cTESRjByGG5Y7GJgYQM43gxr8mxazseWQ1H1XxHEtDhDnRJnMAw4YERvUsGo4U6ILtCudN/i3MqNOsG9cfPkJPlScX0dVsbH2StQa6eMDw6cwC0hp34kRrxXzkQpxo/EIQtAT37Gf2bZ/wBT916RCe/Yz+zbP+p+69AldN/WK35r/eKhKbpv6xW/Nf7xUJAIQhAIQhAxuxNpG4y1Uy7Uyo1vlLXkdLfQmBStQdTGZc2o0iNjhdjAbvQlJ2M6923NaZiox7PRe/2J36H0QOXdE3mgtxwlrg4GdSl+HpHcJbNUs2kK0jFjnXJyjIZYZLtozSVV7mBppukm8LpkARj32IkwmZw84LMtLnuL2sqPaIdxcZHNzgP6cd+cLHaH4Pmzgm/SfyuW5jgcsmgbJx1GQk5dGIukdLVg4NYGEjOQYG3CRAzQNPVQBLWZYwHZ9Kg6Rsrr8gjla77fRjl86lzGjqhAbgWxmHNw8s/MKos38JajY5NPHc6TsjlYKXZuEzrt5wbzQfRiqlmhnudMNuAQMd2fTmdQRabG7mEYYjH0+zYoNFZeEb3NLi1gjny6UDhc78DYnaVQU7O+LoBxG6eeZXujomrdyvY6jj6fIqNA7hG4gktaI581HPCHDvSTqVPaKLhDfmf+FFNndOXz5FBc1uE7iDyIkZ3sRviM9y5v046jdZF8QCSTrOJAMYbMdmSqqVFxLZGEjo1yvdWxVnOL7h5RmcNZ2Iq3q8JyIikDImL+OOUcnHV0rxaeFha4g0pDR+OMYn8OU5Kr/h3CpN0gAyCB+HEewLk2zuccjicRH3Ri72e1BZ2jhcWwBSMRJ5eRIn8PMF6pcL8L1x2JugXtUYnLIQs9Xsbi4uDXAk7DH/C5W+xuAgNcMOTIIvXsz0ABBC0npJ1ao9xJAc4mCSYBxA9i52fHn1b9nQuP8K8HFjuaDK0XBqyML2iqw8oFuN4BpiWvBBEkRBbkZVESrQhoJAxw6Tq5iCVstB2YWamaV29UfD6l0wBA5LSYxgEnPN52IbYGmrLqbbtJrCHC8Lz5IEiYGIJuxktJoTRrar7okHviZAJ255mTt1rFo4U9OuYWuFGIF2890TjysAIJ5WGPkSp4X2PirbaGDIVCRzO5Q9Dk/eEvB2pUo0G99TaXOpOPf05jOIkOGqMxqSm7Luj+LtNKpEcZSAP8zDB9BCcVYNCELaBPfsZ/Ztn/AFP3XpEJ79jP7Ns/6n7r0CV039Yrfmv94qEpum/rFb81/vFQkAhCEAhCEFhwet/EWqhWmBTqMcf5QRe9Er60sNoZdhpaWFt4FuJM5GcohfHakWW21KZJp1H0yRBLHOaSNhIOSlmj6D4baXY8BjG03gwXF382TXN18kHo3rKUKLXNNMMDJvENbOoF0mDhMelKvttX8NW/1v61+t0vaBiK9Yav8R+XSkg3D6FFroqhrScv8T/0FZU7FRDYaWxtdfyz3jelm3SlYY8bUn+Z3WvR0tXMfTVcMuW7rQNGvZ6bmkNLY73N8bDq9i919Asp41HQ7WGSY15n+2SVvbq0eGqf6iujuEFqOdeqZzlxPtTAyRQo4YnHKZJXq2VWxdmMZwnomEtRwhtPhn9K/f8AqO0+Gd6OpMG6LGZk5rx/DMxwPV6FhG6ctAJPHVMf8xjoyC/Dpy0eHq/6ndaYGBTsTAMGuMZjGTOGrIDpXay6Ha6fonA3Zab2R2GcsDr2Jbdt7R4et5x/WptHhZbGxdrvwETDSYOckiT5UwbV+hYJAmcN2Gez5heO19wCbxLhHMSZM79Sxh4VWuZ4505ZN6lydwhtJcXGq4k5mG8+xMGvtdFlMgEEiJwwxjWTjI2ZYKo0hVloJDsZg4Z68Tsw6FS1NO13d9Unna0+0Lw7S9YxL8suS2OiEFhYaIc4iHnAziJOBj7uGMdK0WhrGTTc6HCMcYvQNmAz/ssfZ9N12TdeBJBPJYcRiM2qXU4W2t2dUY5/R0hv1MVDJfaZLWF04AARiOeBOe1X9hinAA5WE5TIaRGO5xw3pHdv7TeLuOqSc8cOjJe6vCW1umbRWM58sz0rH5V9DWfTdQMDM2DkkHHLIA5iFjezLYuMsVOvAvU6ok64eDMeUNwSk7dWjP8AiK/nH9a42q31akcZUqPjK+5zo6Sn5u/RGQhC2gT37Gf2bZ/1P3XpEJ79jP7Ns/6n7r0CV039Yrfmv94qEmvb+xTfq1H/AMXF57nRxOUknwij9yPxv1PxUCwQmf3I/G/U/FR3I/G/U/FQLBCZ/cj8b9T8VHcj8b9T8VAsEJn9yPxv1PxUdyPxv1PxUCwQmf3I/G/U/FR3I/G/U/FQLBCZ/cj8b9T8VHcj8b9T8VAsEJn9yPxv1PxUdyPxv1PxUCwQmf3I/G/U/FR3I/G/U/FQLBCZ/cj8b9T8VHcj8b9T8VAsEJn9yPxv1PxUdyPxv1PxUCwQmf3I/G/U/FR3I/G/U/FQLBCZ/cj8b9T8VHcj8b9T8VAsEJn9yPxv1PxUdyPxv1PxUCwQmf3I/G/U/FR3I/G/U/FQLBCZ/cj8b9T8VHcj8b9T8VAsEJn9yPxv1PxUdyPxv1PxUCwT37Gf2bZ/1P3XrL9yPxv1PxUyeCHBj+HslKjxt+7f5VyJl7nZXjtQ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délník 5"/>
              <p:cNvSpPr/>
              <p:nvPr/>
            </p:nvSpPr>
            <p:spPr>
              <a:xfrm>
                <a:off x="612774" y="1196752"/>
                <a:ext cx="8063681" cy="58567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2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cs-CZ" sz="2000" dirty="0" smtClean="0"/>
                  <a:t>Černé těleso vyzařuje tepelné záření </a:t>
                </a:r>
              </a:p>
              <a:p>
                <a:pPr marL="285750" indent="-285750">
                  <a:lnSpc>
                    <a:spcPct val="12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cs-CZ" sz="2000" dirty="0"/>
                  <a:t>Intenzita záření </a:t>
                </a:r>
                <a14:m>
                  <m:oMath xmlns:m="http://schemas.openxmlformats.org/officeDocument/2006/math">
                    <m:r>
                      <a:rPr lang="cs-CZ" sz="2000" i="1">
                        <a:latin typeface="Cambria Math"/>
                      </a:rPr>
                      <m:t>𝐼</m:t>
                    </m:r>
                    <m:r>
                      <a:rPr lang="cs-CZ" sz="2000" i="1">
                        <a:latin typeface="Cambria Math"/>
                      </a:rPr>
                      <m:t>(</m:t>
                    </m:r>
                    <m:r>
                      <a:rPr lang="cs-CZ" sz="2000" i="1">
                        <a:latin typeface="Cambria Math"/>
                      </a:rPr>
                      <m:t>𝑇</m:t>
                    </m:r>
                    <m:r>
                      <a:rPr lang="cs-CZ" sz="2000" i="1">
                        <a:latin typeface="Cambria Math"/>
                      </a:rPr>
                      <m:t>,</m:t>
                    </m:r>
                    <m:r>
                      <a:rPr lang="cs-CZ" sz="2000" i="1">
                        <a:latin typeface="Cambria Math"/>
                      </a:rPr>
                      <m:t>𝜆</m:t>
                    </m:r>
                    <m:r>
                      <a:rPr lang="cs-CZ" sz="2000" i="1">
                        <a:latin typeface="Cambria Math"/>
                      </a:rPr>
                      <m:t>)</m:t>
                    </m:r>
                  </m:oMath>
                </a14:m>
                <a:endParaRPr lang="cs-CZ" sz="2000" dirty="0"/>
              </a:p>
              <a:p>
                <a:pPr marL="285750" indent="-285750">
                  <a:lnSpc>
                    <a:spcPct val="12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cs-CZ" sz="1400" b="1" dirty="0"/>
                  <a:t>Stefan-</a:t>
                </a:r>
                <a:r>
                  <a:rPr lang="cs-CZ" sz="1400" b="1" dirty="0" err="1"/>
                  <a:t>Boltzmannův</a:t>
                </a:r>
                <a:r>
                  <a:rPr lang="cs-CZ" sz="1400" b="1" dirty="0"/>
                  <a:t> zákon</a:t>
                </a:r>
              </a:p>
              <a:p>
                <a:pPr marL="742950" lvl="1" indent="-285750">
                  <a:lnSpc>
                    <a:spcPct val="12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cs-CZ" sz="1400" dirty="0" smtClean="0"/>
                  <a:t>Popisuje jen </a:t>
                </a:r>
                <a:r>
                  <a:rPr lang="cs-CZ" sz="1400" dirty="0"/>
                  <a:t>závislost intenzity na teplotě </a:t>
                </a:r>
                <a14:m>
                  <m:oMath xmlns:m="http://schemas.openxmlformats.org/officeDocument/2006/math">
                    <m:r>
                      <a:rPr lang="cs-CZ" sz="1100" i="1">
                        <a:latin typeface="Cambria Math"/>
                      </a:rPr>
                      <m:t>𝐼</m:t>
                    </m:r>
                    <m:d>
                      <m:dPr>
                        <m:ctrlPr>
                          <a:rPr lang="cs-CZ" sz="1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100" i="1">
                            <a:latin typeface="Cambria Math"/>
                          </a:rPr>
                          <m:t>𝑇</m:t>
                        </m:r>
                      </m:e>
                    </m:d>
                    <m:r>
                      <a:rPr lang="cs-CZ" sz="1100" i="1">
                        <a:latin typeface="Cambria Math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cs-CZ" sz="11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cs-CZ" sz="1100" i="1">
                            <a:latin typeface="Cambria Math"/>
                          </a:rPr>
                          <m:t>𝐼</m:t>
                        </m:r>
                        <m:d>
                          <m:dPr>
                            <m:ctrlPr>
                              <a:rPr lang="cs-CZ" sz="11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sz="1100" i="1">
                                <a:latin typeface="Cambria Math"/>
                              </a:rPr>
                              <m:t>𝑇</m:t>
                            </m:r>
                            <m:r>
                              <a:rPr lang="cs-CZ" sz="1100" i="1">
                                <a:latin typeface="Cambria Math"/>
                              </a:rPr>
                              <m:t>,</m:t>
                            </m:r>
                            <m:r>
                              <a:rPr lang="cs-CZ" sz="1100" i="1">
                                <a:latin typeface="Cambria Math"/>
                              </a:rPr>
                              <m:t>𝜆</m:t>
                            </m:r>
                          </m:e>
                        </m:d>
                        <m:r>
                          <a:rPr lang="cs-CZ" sz="1100" i="1">
                            <a:latin typeface="Cambria Math"/>
                          </a:rPr>
                          <m:t>𝑑</m:t>
                        </m:r>
                        <m:r>
                          <a:rPr lang="cs-CZ" sz="1100" i="1">
                            <a:latin typeface="Cambria Math"/>
                          </a:rPr>
                          <m:t>𝜆</m:t>
                        </m:r>
                      </m:e>
                    </m:nary>
                  </m:oMath>
                </a14:m>
                <a:endParaRPr lang="cs-CZ" sz="1100" dirty="0"/>
              </a:p>
              <a:p>
                <a:pPr marL="742950" lvl="1" indent="-285750">
                  <a:lnSpc>
                    <a:spcPct val="12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cs-CZ" sz="1400" b="1" i="1">
                        <a:latin typeface="Cambria Math"/>
                      </a:rPr>
                      <m:t>𝑰</m:t>
                    </m:r>
                    <m:d>
                      <m:dPr>
                        <m:ctrlPr>
                          <a:rPr lang="cs-CZ" sz="1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400" b="1" i="1">
                            <a:latin typeface="Cambria Math"/>
                          </a:rPr>
                          <m:t>𝑻</m:t>
                        </m:r>
                      </m:e>
                    </m:d>
                    <m:r>
                      <a:rPr lang="cs-CZ" sz="1400" b="1" i="1">
                        <a:latin typeface="Cambria Math"/>
                      </a:rPr>
                      <m:t>=</m:t>
                    </m:r>
                    <m:r>
                      <a:rPr lang="cs-CZ" sz="1400" b="1" i="1">
                        <a:latin typeface="Cambria Math"/>
                        <a:ea typeface="Cambria Math"/>
                      </a:rPr>
                      <m:t>𝝈</m:t>
                    </m:r>
                    <m:sSup>
                      <m:sSupPr>
                        <m:ctrlPr>
                          <a:rPr lang="cs-CZ" sz="1400" b="1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cs-CZ" sz="1400" b="1" i="1">
                            <a:latin typeface="Cambria Math"/>
                            <a:ea typeface="Cambria Math"/>
                          </a:rPr>
                          <m:t>𝑻</m:t>
                        </m:r>
                      </m:e>
                      <m:sup>
                        <m:r>
                          <a:rPr lang="cs-CZ" sz="1400" b="1" i="1">
                            <a:latin typeface="Cambria Math"/>
                            <a:ea typeface="Cambria Math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cs-CZ" sz="1400" dirty="0"/>
                  <a:t>, </a:t>
                </a:r>
                <a14:m>
                  <m:oMath xmlns:m="http://schemas.openxmlformats.org/officeDocument/2006/math">
                    <m:r>
                      <a:rPr lang="cs-CZ" sz="1400" i="1">
                        <a:latin typeface="Cambria Math"/>
                        <a:ea typeface="Cambria Math"/>
                      </a:rPr>
                      <m:t>𝜎</m:t>
                    </m:r>
                    <m:r>
                      <a:rPr lang="cs-CZ" sz="1400" i="1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cs-CZ" sz="1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cs-CZ" sz="1400" i="1">
                            <a:latin typeface="Cambria Math"/>
                            <a:ea typeface="Cambria Math"/>
                          </a:rPr>
                          <m:t>5,67.10</m:t>
                        </m:r>
                      </m:e>
                      <m:sup>
                        <m:r>
                          <a:rPr lang="cs-CZ" sz="1400" i="1">
                            <a:latin typeface="Cambria Math"/>
                            <a:ea typeface="Cambria Math"/>
                          </a:rPr>
                          <m:t>−3</m:t>
                        </m:r>
                      </m:sup>
                    </m:sSup>
                    <m:r>
                      <a:rPr lang="cs-CZ" sz="1400" i="1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cs-CZ" sz="1400">
                        <a:latin typeface="Cambria Math"/>
                        <a:ea typeface="Cambria Math"/>
                      </a:rPr>
                      <m:t>W</m:t>
                    </m:r>
                    <m:r>
                      <a:rPr lang="cs-CZ" sz="1400">
                        <a:latin typeface="Cambria Math"/>
                        <a:ea typeface="Cambria Math"/>
                      </a:rPr>
                      <m:t> </m:t>
                    </m:r>
                    <m:sSup>
                      <m:sSupPr>
                        <m:ctrlPr>
                          <a:rPr lang="cs-CZ" sz="1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cs-CZ" sz="1400">
                            <a:latin typeface="Cambria Math"/>
                            <a:ea typeface="Cambria Math"/>
                          </a:rPr>
                          <m:t>m</m:t>
                        </m:r>
                      </m:e>
                      <m:sup>
                        <m:r>
                          <a:rPr lang="cs-CZ" sz="1400">
                            <a:latin typeface="Cambria Math"/>
                            <a:ea typeface="Cambria Math"/>
                          </a:rPr>
                          <m:t>−2</m:t>
                        </m:r>
                      </m:sup>
                    </m:sSup>
                    <m:r>
                      <a:rPr lang="cs-CZ" sz="1400">
                        <a:latin typeface="Cambria Math"/>
                        <a:ea typeface="Cambria Math"/>
                      </a:rPr>
                      <m:t> </m:t>
                    </m:r>
                    <m:sSup>
                      <m:sSupPr>
                        <m:ctrlPr>
                          <a:rPr lang="cs-CZ" sz="1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cs-CZ" sz="1400">
                            <a:latin typeface="Cambria Math"/>
                            <a:ea typeface="Cambria Math"/>
                          </a:rPr>
                          <m:t>K</m:t>
                        </m:r>
                      </m:e>
                      <m:sup>
                        <m:r>
                          <a:rPr lang="cs-CZ" sz="1400">
                            <a:latin typeface="Cambria Math"/>
                            <a:ea typeface="Cambria Math"/>
                          </a:rPr>
                          <m:t>−4</m:t>
                        </m:r>
                      </m:sup>
                    </m:sSup>
                  </m:oMath>
                </a14:m>
                <a:endParaRPr lang="cs-CZ" sz="1400" dirty="0"/>
              </a:p>
              <a:p>
                <a:pPr marL="742950" lvl="1" indent="-285750">
                  <a:lnSpc>
                    <a:spcPct val="12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cs-CZ" sz="1400" dirty="0"/>
                  <a:t>Intenzita tepelného záření </a:t>
                </a:r>
                <a:r>
                  <a:rPr lang="cs-CZ" sz="1400" dirty="0" err="1"/>
                  <a:t>hooodně</a:t>
                </a:r>
                <a:r>
                  <a:rPr lang="cs-CZ" sz="1400" dirty="0"/>
                  <a:t> rychle roste s </a:t>
                </a:r>
                <a:r>
                  <a:rPr lang="cs-CZ" sz="1400" dirty="0" smtClean="0"/>
                  <a:t>teplotou</a:t>
                </a:r>
              </a:p>
              <a:p>
                <a:pPr marL="342900" indent="-342900">
                  <a:lnSpc>
                    <a:spcPct val="12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cs-CZ" sz="2000" dirty="0" smtClean="0"/>
                  <a:t>Jak je to se závislostí na vlnové délce </a:t>
                </a:r>
                <a14:m>
                  <m:oMath xmlns:m="http://schemas.openxmlformats.org/officeDocument/2006/math">
                    <m:r>
                      <a:rPr lang="cs-CZ" sz="2000" i="1">
                        <a:latin typeface="Cambria Math"/>
                      </a:rPr>
                      <m:t>𝜆</m:t>
                    </m:r>
                  </m:oMath>
                </a14:m>
                <a:r>
                  <a:rPr lang="cs-CZ" sz="2000" dirty="0" smtClean="0"/>
                  <a:t>?  </a:t>
                </a:r>
              </a:p>
              <a:p>
                <a:pPr marL="342900" indent="-342900">
                  <a:lnSpc>
                    <a:spcPct val="12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cs-CZ" sz="2000" dirty="0"/>
                  <a:t>M</a:t>
                </a:r>
                <a:r>
                  <a:rPr lang="cs-CZ" sz="2000" dirty="0" smtClean="0"/>
                  <a:t>usí existovat nějaká vlnová délka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000" i="1">
                            <a:latin typeface="Cambria Math"/>
                          </a:rPr>
                          <m:t>𝜆</m:t>
                        </m:r>
                      </m:e>
                      <m:sup>
                        <m:r>
                          <a:rPr lang="cs-CZ" sz="2000" b="0" i="1" smtClean="0">
                            <a:latin typeface="Cambria Math"/>
                          </a:rPr>
                          <m:t>𝑚𝑎𝑥</m:t>
                        </m:r>
                      </m:sup>
                    </m:sSup>
                  </m:oMath>
                </a14:m>
                <a:r>
                  <a:rPr lang="cs-CZ" sz="2000" dirty="0" smtClean="0"/>
                  <a:t> pro kterou je intenzita vyzařování největší</a:t>
                </a:r>
              </a:p>
              <a:p>
                <a:pPr marL="285750" indent="-285750">
                  <a:lnSpc>
                    <a:spcPct val="12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cs-CZ" sz="2000" b="1" dirty="0" err="1" smtClean="0"/>
                  <a:t>Wienův</a:t>
                </a:r>
                <a:r>
                  <a:rPr lang="cs-CZ" sz="2000" b="1" dirty="0" smtClean="0"/>
                  <a:t> posunovací zákon</a:t>
                </a:r>
              </a:p>
              <a:p>
                <a:pPr marL="285750" indent="-285750">
                  <a:lnSpc>
                    <a:spcPct val="12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000" i="1">
                            <a:latin typeface="Cambria Math"/>
                          </a:rPr>
                          <m:t>𝜆</m:t>
                        </m:r>
                      </m:e>
                      <m:sup>
                        <m:r>
                          <a:rPr lang="cs-CZ" sz="2000" i="1">
                            <a:latin typeface="Cambria Math"/>
                          </a:rPr>
                          <m:t>𝑚𝑎𝑥</m:t>
                        </m:r>
                      </m:sup>
                    </m:sSup>
                    <m:r>
                      <a:rPr lang="cs-CZ" sz="2000" b="0" i="1" smtClean="0">
                        <a:latin typeface="Cambria Math"/>
                      </a:rPr>
                      <m:t> </m:t>
                    </m:r>
                    <m:r>
                      <a:rPr lang="cs-CZ" sz="2000" b="0" i="1" smtClean="0">
                        <a:latin typeface="Cambria Math"/>
                      </a:rPr>
                      <m:t>𝑇</m:t>
                    </m:r>
                    <m:r>
                      <a:rPr lang="cs-CZ" sz="2000" b="0" i="1" smtClean="0">
                        <a:latin typeface="Cambria Math"/>
                      </a:rPr>
                      <m:t>=</m:t>
                    </m:r>
                    <m:r>
                      <a:rPr lang="cs-CZ" sz="2000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cs-CZ" sz="2000" dirty="0" smtClean="0"/>
                  <a:t>,</a:t>
                </a:r>
                <a:r>
                  <a:rPr lang="cs-CZ" sz="2000" dirty="0"/>
                  <a:t>	 </a:t>
                </a:r>
                <a14:m>
                  <m:oMath xmlns:m="http://schemas.openxmlformats.org/officeDocument/2006/math">
                    <m:r>
                      <a:rPr lang="cs-CZ" sz="2000" i="1">
                        <a:latin typeface="Cambria Math"/>
                      </a:rPr>
                      <m:t>𝑏</m:t>
                    </m:r>
                    <m:r>
                      <a:rPr lang="cs-CZ" sz="20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cs-CZ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000" b="0" i="1" smtClean="0">
                            <a:latin typeface="Cambria Math"/>
                          </a:rPr>
                          <m:t>2,898.10</m:t>
                        </m:r>
                      </m:e>
                      <m:sup>
                        <m:r>
                          <a:rPr lang="cs-CZ" sz="2000" b="0" i="1" smtClean="0">
                            <a:latin typeface="Cambria Math"/>
                          </a:rPr>
                          <m:t>−3</m:t>
                        </m:r>
                      </m:sup>
                    </m:sSup>
                    <m:r>
                      <a:rPr lang="cs-CZ" sz="2000" b="0" i="1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cs-CZ" sz="2000" b="0" i="0" smtClean="0">
                        <a:latin typeface="Cambria Math"/>
                      </a:rPr>
                      <m:t>m</m:t>
                    </m:r>
                    <m:r>
                      <a:rPr lang="cs-CZ" sz="20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cs-CZ" sz="2000" b="0" i="0" smtClean="0">
                        <a:latin typeface="Cambria Math"/>
                      </a:rPr>
                      <m:t>K</m:t>
                    </m:r>
                  </m:oMath>
                </a14:m>
                <a:r>
                  <a:rPr lang="cs-CZ" sz="2000" i="1" dirty="0" smtClean="0"/>
                  <a:t> </a:t>
                </a:r>
              </a:p>
              <a:p>
                <a:pPr marL="285750" indent="-285750">
                  <a:lnSpc>
                    <a:spcPct val="12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cs-CZ" sz="2000" dirty="0" smtClean="0"/>
                  <a:t>Když roste teplota, klesá vlnová délka odpovídající maximu vyzařované intenzity</a:t>
                </a:r>
              </a:p>
              <a:p>
                <a:pPr marL="285750" indent="-285750">
                  <a:lnSpc>
                    <a:spcPct val="12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cs-CZ" sz="2000" dirty="0" smtClean="0"/>
                  <a:t>To ale pořád není popis celé funkce (dvou proměnných)   </a:t>
                </a:r>
                <a14:m>
                  <m:oMath xmlns:m="http://schemas.openxmlformats.org/officeDocument/2006/math">
                    <m:r>
                      <a:rPr lang="cs-CZ" sz="2000" i="1">
                        <a:latin typeface="Cambria Math"/>
                      </a:rPr>
                      <m:t>𝐼</m:t>
                    </m:r>
                    <m:r>
                      <a:rPr lang="cs-CZ" sz="2000" i="1">
                        <a:latin typeface="Cambria Math"/>
                      </a:rPr>
                      <m:t>(</m:t>
                    </m:r>
                    <m:r>
                      <a:rPr lang="cs-CZ" sz="2000" i="1">
                        <a:latin typeface="Cambria Math"/>
                      </a:rPr>
                      <m:t>𝑇</m:t>
                    </m:r>
                    <m:r>
                      <a:rPr lang="cs-CZ" sz="2000" i="1">
                        <a:latin typeface="Cambria Math"/>
                      </a:rPr>
                      <m:t>,</m:t>
                    </m:r>
                    <m:r>
                      <a:rPr lang="cs-CZ" sz="2000" i="1">
                        <a:latin typeface="Cambria Math"/>
                      </a:rPr>
                      <m:t>𝜆</m:t>
                    </m:r>
                    <m:r>
                      <a:rPr lang="cs-CZ" sz="2000" i="1">
                        <a:latin typeface="Cambria Math"/>
                      </a:rPr>
                      <m:t>)</m:t>
                    </m:r>
                  </m:oMath>
                </a14:m>
                <a:endParaRPr lang="cs-CZ" sz="2000" dirty="0"/>
              </a:p>
            </p:txBody>
          </p:sp>
        </mc:Choice>
        <mc:Fallback xmlns="">
          <p:sp>
            <p:nvSpPr>
              <p:cNvPr id="6" name="Obdélní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774" y="1196752"/>
                <a:ext cx="8063681" cy="5856732"/>
              </a:xfrm>
              <a:prstGeom prst="rect">
                <a:avLst/>
              </a:prstGeom>
              <a:blipFill>
                <a:blip r:embed="rId3"/>
                <a:stretch>
                  <a:fillRect l="-68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997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0375" y="44624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Planckův zákon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4175" y="1196752"/>
            <a:ext cx="8901320" cy="3744416"/>
          </a:xfrm>
          <a:ln>
            <a:noFill/>
          </a:ln>
        </p:spPr>
        <p:txBody>
          <a:bodyPr>
            <a:normAutofit/>
          </a:bodyPr>
          <a:lstStyle/>
          <a:p>
            <a:pPr marL="457200" lvl="1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cs-CZ" dirty="0" smtClean="0">
              <a:sym typeface="Wingdings" panose="05000000000000000000" pitchFamily="2" charset="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cs-CZ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cs-CZ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cs-CZ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cs-CZ" dirty="0" smtClean="0"/>
          </a:p>
        </p:txBody>
      </p:sp>
      <p:sp>
        <p:nvSpPr>
          <p:cNvPr id="4" name="AutoShape 4" descr="data:image/jpeg;base64,/9j/4AAQSkZJRgABAQAAAQABAAD/2wCEAAkGBxQTEhUUExQTFBUXFxoXFRgXGRccFhgYHB0cGhgbGRgYHCggHCAlHxgdIjEhJSksLi4wFx8zODMsNygtLi4BCgoKDg0OGBAQFywcHBwsLCwsLCwsLCwsLCwsLCwsLCwsLCwsLCwsLCwsLCwsLCwsLCwsLCwsLCwsLCwsLCwsLP/AABEIAL0BCwMBIgACEQEDEQH/xAAcAAACAwEBAQEAAAAAAAAAAAAABwQFBgMCCAH/xABMEAABAwEEBAYOCAQFBAMAAAABAAIRAwQSITEFQVFhBhMicZHRBxUXMlNkgZOho7Gy4/AjNDVCUnODsxRygsEzYpLC4RbS4vEkY6L/xAAXAQEBAQEAAAAAAAAAAAAAAAAAAQID/8QAHBEBAQEAAwEBAQAAAAAAAAAAAAERAiFBMRJR/9oADAMBAAIRAxEAPwBTaY0rXForAVqwAqvAF934jvUPtvX8PW84/rRpv6xW/Nf7xUJBN7b1/D1vOP60dt6/h63nH9ahIQTe29fw9bzj+tHbev4et5x/WoSEE3tvX8PW84/rR23r+Hrecf1qEhBN7b1/D1vOP60dt6/h63nH9ahIQTe29fw9bzj+tHbev4et5x/WoSEE3tvX8PW84/rR23r+Hrecf1qEhBN7b1/D1vOP60dt6/h63nH9ahIQTe29fw9bzj+tHbev4et5x/WoSEE3tvX8PW84/rR23r+Hrecf1qEhBN7b1/D1vOP60dt6/h63nH9ahIQTe29fw9bzj+tHbev4et5x/WoSEE3tvX8PW84/rR23r+Hrecf1qEhBN7b1/D1vOP60dt6/h63nH9ahIQTe29fw9bzj+tHbev4et5x/WoSEE3tvX8PW84/rR23r+Hrecf1qEhBN7b1/D1vOP607uxxaHu0dQc57nE8ZJLiT/iP1lIRPfsZ/Ztn/AFP3XoErpv6xW/Nf7xUJTdN/WK35r/eKhIBXPBCP4umCAZD4kAibjowOCpld8CmzbaH8x904eXLyqX4NhW0XMhouYkm7heB1EAZbpK51NFMMF9MEwQSWgndiRsPoWm0pWZTZeIDTMNlwE7pOtQqdfjBIF6ImIdz5Ll210zNv0XTLGtFNjYOYY29lBBMScpkrrpng82pY3V2UmscPpG3REgEsqNgDUWXhz4QCtBatGicHBwmCR/calM0fUJcaB5LWguY6RycWyCNc57M9q1LUJRCm6ZsvFV6jIiHmI/CcW+ghQl0QIQhAIQhAIQhAIQhAIQhAIQhAIQhAIQhAIQhAIQhAIQhAJ79jP7Ns/wCp+69IhPfsZ/Ztn/U/degSum/rFb81/vFQlN039Yrfmv8AeKhIBWPB20cXaqLtlRs8xMH0FVy/QUDU4UOD6RF0vAIJAzIDgXXd92Ql3Z61SXODXXnQQ5rfvA57MQXdK29tt5NMFoEOaHSJziTiCDiCuWjrO13KuiByhJfhz4wVBE0NpWoIbaOWxpgyWis0EQXAzygNh6dS0tltlDji5tVtzWJc0tDhg0tc0SBAAIyiFkrZYiakYze3DCcJwxiM1Ps+hyCOREf5SSTrIAxMjcpghcL+D1apWdWoMNam5ocXU+UJm7iBtgdKzTtE1xnRrDnY/qTTslkdSptu3WgkuBEAknAyG45g4Egbl1pWaoILi7HMYGDqjDqTQo3WCqBJp1ANpa6OmFGTkLyxwkuzAcW8m6NoGtQOENtkilDKrm99eYyo11MgFjyLvJJkzzDIyroVSE2GcF7PUDS6nReCL1+mHMF3aQ0iDnhuVW7g1Y3kgNNMTgRUM7u/nMbk0LtCYlbgHZyAW1qzZ/EGH/tlQndj/ZaB5acekPKbBiELVO4DVp5NSkc87wOGf3TsVVX0BVaSDdMGJBw6SAFRVIViNC1iQA1pnI36cdN5Wx4EV4B4yhJiWhz3OBImDdYQI1oMwhbB/Y7tQAPGWYzkBVx25EArlT7HludN1lN0Z/S0x7zggyiFc2jgvamd9Sj+phHSHKO7QdcZs/8A0zrQVyFPboaue9pudr5MOw8i8u0TXGJo1P8ASepBCQu1qsr6Zu1GPY6JhzS0xtg8y4oBCEIBCEIBPfsZ/Ztn/U/dekQnv2M/s2z/AKn7r0CV039Yrfmv94qEpum/rFb81/vFQkAhCEDN4N2b+IsdLEAtlp33THshWdi0XxXJcScYunMA4/IVN2MLUeKqtE8l4MYRDh/4rXaTYXhxJg3OkjIDesX+CvJAdrJGAAGBJGEnOFZU9FtqXQ6Gg4vicP7GJ1rJaOtwmTfEEAYG6fnDDctRYtKgRefEiYLdmPtaoqRpasw1gxoa1rQLoAgY3iPLmfKiraGMZJcLzjdwkwTmcNQkY9UqkbUeQ5xILhjl3oDYwE/3VpYrC8E1Xh0S0NacG3cgABlEnHXJmU8RT6U0UWgEFkxg6QA/aDJMzs3KmsOjnNcKhquc+ZaWukjDXk2NWxWtut77xpNFEFpMEiS3ZynZYbtSg1ak/wCJGwyQGHeGHBWUXFt021tO5TDHPdynhrpwEXhgImMYA36ljbVanh3f8iTEiD0Z/JzVibQy8CW3iMAWkxEHDDA57s11q2oPFziwRgcGicOfn1KwcDpSoRGwXiS2807d/wDdcm6YfABazLEC+BO6cuhWNlbTAiCznn2ldKlnpuxcWRtacfJCdD9sumi4gQcxiHAwOYtnoXCvXFTJriTEghkEQBJO3MlSToqkGh8uOzyfPtVTpa2Notu3C3LHW6ReGKCYKraZIDgSJAIbmRkdmW9c6Vtuk99AzMOjI5nEHGOlZulpJ14FpccRAN2d8QPQray1nckODiXRFziuWNQcDsOZHTnDBcVdJseAJLnETDOeARrxJGalWO1Mp4GpjOV6YjZ07OZUtstnFsMETEEtugNGMQDGwj5xiWCi17SajsCRnBJOMa5AE5INRpPTdGCCZwkQDJO3AcyiWSqKgF0u143T5SCB6FmqmjKRM3id8jPZlMr8oaJY498QNZlv9gg0ta1cUZBaNsXp3Tl6FXv0mXmGgQCbxIJMzqLtcb41LnU0W0gAXssR6JBu6+tdBYWUgGsJ/wAx1ndOxIIXCtjq1mZaHMIqU3ii5zQ66aZBdTJBmDIcJn+wGOTGtFhJsdraTgWte39Ml2GraClytAQhCAQhCAT37Gf2bZ/1P3XpEJ79jP7Ns/6n7r0CV039Yrfmv94qEpum/rFb81/vFQkAhCEG27FVoi0vZAIcwGDlLXACRr74poW6iA2SQYM9eGrVnsSW4E17tto4wHksP9QLR6SE8q1kJYJMuIxugQdZwnXAwXPnqwuadnJqfecC9rRMd8TAyOsnYr61UjRpMnBwqEE87SRgNQwHOV3tTWUarnF5YxoDpOMObJJxwGqADrWL0rp3jrS5hvvip9E1t26A0AEk68i7cs5arVWepJkAmcDmBv8AYtK196nd1lsHHAHnSxtHCUMexrSABdD4n+qJx3790q1tfC8UmFrDfgOc0t3gxysCBLRMbVrER+E9oioWti9dvZ4gnIRniDOrBZKvULqnKJjWZyKKNoIfxz5qAPuuvEkmQQA4nE4DPcFNsFRrpipdGMNdh0GTt1wtzpHN9ZrBAcQNxGPWvVDSA1EztH/aVYU7K0TJoAzqknIbBtnoUi0vpMBouONdtMh4aLrWl+E4zm0TAyTRWHSzpAABPlJPklee31QEGWwIN2GAEbJifKvL9HvaYg4OOIII15AHPdn0q/sejhQpXq+InYSZOUbMVLYYs9Gw4lxbxlJ8PbjkS3HNsDPbqUfhHZqYZxZp1XBwv03te0w6IMgvwGMXYhUdn0lyg2mXNaS7ASOYCDAxmVYizuIBqPcdcEl2X82GZUwV1j0bTGIEuAHJODpkwSYgc5Ma0VwackNe57xynbBsZIyGGJGOuMlMtNvpMBYQAMA4gCTqk3cxMdO5Rm0nFpF2q6HOAgjHXtxbGR3Kisi9g41BLgYjGRIG+MThzLoNGCeXeHMGwcNmJlTxSaxoe3jQDIIcYaDt/ETGxflWuKbQXOF933YJgaszs27edBWizhzuS4gZd604ZbNynU2BsMEuqSBEADESAcM9+rLauVCo5zTm2QS2CRA24HOFYaHsjmh1RzgGxi84xtgZyfmVRGtI4qMCaky7EwPTjq6FzsFqioC7DXjq55Uu2mcRBnK9M853qbwc0c2pVaDG8QMRjkSoJOhbS6pWkNaaZaWvAMhwOBOfN0JZWqgWPcw5tcWnnBg+xNSvpHiXCmGMZAmRIdmYmRtkRsPMsJw2oXbW86nw8eXAz/UCkuihQhC0BCEIBPfsZ/Ztn/U/dekQnv2M/s2z/qfuvQJXTf1it+a/3ioSm6b+sVvzX+8VCQCEIQdrHaDTqMqNzY4OHO0yPYvo2wUHFhc7vXAc85+XYvmxP/gdpA1rDZ3FxMMDTvc3kH3VBnuyhYzxDQBHF1L05kg4YJfW+l/DMuEDjn/4hB71uYYDtM4xuTk4StPEvqEAuDJaDlLcp2ZZ70iLRXc57nzekyZxnyFIOQdr1j5xXb+IhuBx/wDXUoyA06seZUehUIMgrobRhECR5J51yagiT84oJBt7pJAY0mSSG4488qfYtJGpyazi4yLhcThqInVI8kjeVTL8Qa6nbwIm8WtGLr0OiTiTrO6OtQrdpOvaibt4U2SblMHATntOr0qms9BxEjBsxMxJOobfJKsKOkeJEsIdUIgkDkNxkXRhJ3xzbVMFtouz3GtdUAvgy1mMtByLxtmTiv3TOmgBxdMnvZcTgZJGA3gFv+lZ46RqSSHHGRIgZ56sFEvpgsq1tDnFzsnAThiCIyjPvZjXgvQtnK75zcTEEFoGBbHWqsOwjUvdLE4Z7NW/yQqNOy1TezBa4nlRjGc5gwTEb1AY8udLzvnPeuzbTdA7wkEl8986dRERqk7zrgKMx04iPIMCkF1ZqswLzcMBhns9qmWi0Gs3W1rdWo4wSdkD0BU1m5UDXGfXzbVYsqZxPKZDY3fewymB0HYpgl6Noio4lwkQQ3ExJxMxjgCtHYNGBhe4gNcwtIzwa0RGJnLGZ9KzFO0OpNa5pm6YcDrc0yebMZ7RmthY9LCL2tl5uOWLZaSNmAw1hY5LGS09pCjUcDdL5BDrxIOBwu7o29CqeHRa/iqrBqLHHCMAC2AMvvFSuFtgaGirSIEuh1PW058kZxs/uqpjzVsdZpBmm5lVvNNxwA2C+CrxKzqEIW0CEIQCe/Yz+zbP+p+69IhPfsZ/Ztn/AFP3XoErpv6xW/Nf7xUJTdN/WK35r/eKhIBCEIBODsQ20OsrqZImnUMDY1wBB6Q7oSfW77D1V38a5gMB1J0jVILYMbQCekoG3pCm11O64TeJadoa7CfbmvnCrRLTBiRgecbjivpipQDr7WkANh7nHHKZJ2nHAYZRzoDhpZbtutLWGRxrnga4fyxA5nZKQUgO0LuLNgHAjPDHXv1tPPmuNNw1z8/O5OHgJwTdTpO+kaZfPenYMM1Qo3wZD8Hbdv8AMP8AcPTmuD2kYHNfRrtAn8begqHV0C4/eZPMVNHz7O3pXWy2RzzDRPNHtKd9fQJH4Cdkf8LpT4Nn/wCsTngcct3zCaE3pOsGtDAAHNbdN2buPfQCcCcJ27slXss7inrU4K7W0T5P/Ffn/SbfwUuj/hNgRr7KQvHEHYU7a/Bdn4KfQFCqcF2/gZ0K7AnajCMwRzqVZeQxziBMQ3nMDy4SY5k0jwQZ4Kj0DqXK18FGwPoqWG4dSaFYKhwGOGXlUuzWaq7vZz1DXzjI4piDgm0RFOllsHthSqGg+Lbda1gnvvLhs2JowDrzeQcTP0jmkxGMCMi3DGM+hWNG2X38Ye9EmBqEANEbTJ6StgzgwIILKZa4yRqJ6PSujeDgBgNY2cTGHsG8qaMK61XmYOeCCDiBF4zInGcANmI6dNwatTqwuFje8u3gYvXS0DAjOHHGdS8aSsDKbKrbrBULeTkJLSHGJw70HpXXRdJgpPc5j6TuKbVAY6WRLpLBEwSBhqOGMKX4eslwotcPuD7hLc8cN+zZzqx4G07loptqNgV5p3S3kumHc0zGH/pUulKE13vYA5l4kFxaL3OCQrWxXmWhlWtUulhY9rA4SSHXogQGiWg6zlnmngr+yBYBRtjg1jWNcxjmtaAGjC6YA2uaT5Vm1puyPVvaRrkZci7/AC8W276PasyrAIQhUCe/Yz+zbP8AqfuvSIT37Gf2bZ/1P3XoErpv6xW/Nf7xUJTdN/WK35r/AHioSAQhCAWm7HNtNK30Y+/NM/1Ax6YWZU3Qtp4q0UamHIqsfjlyXA49CD6SDQWhk8ktL6x6breefSQk32TGsNpbUc25xrMC2ZaWEtAIODhdDd+vYC3tK1gxrbuJe4PdzDED52JZdlKwXaFJ+YZWfT57wBBHmj0qDAUqV57Wv+84AOGM4x5favorg62KUbz8+hfOmi3/AEtMbajfaF9CaFrfRDnKtFpaK0DExzqnpaSvVHNF0gTiNxjOV20ufona5j2hZyxgsa/OZcTuBeetZFhW0sHVCxjmXhmJE+3BWdjt7g4NqtEOyI9G4hY1mh2S6oxzm1HSSb0QSdh5LhO1XPB+tVY27aLk/dLQcOkezeg0b7VywGwRr2hToWX0a88Zn+H2lae8gh2sgKnNvF6NU5r94VWq6zPE5fPzks7o3AFpIvSTEoNPUfAlQaVsFSWxBGW9V2mql+kD/leDzgKp4NWp1Sjek36brpnWIEE+worT1rUGXcJnAc5K5PtN0xElZ51e9gNQEicQ7GRzjLyLpZdHcZXa6+WxDevXvRGno24RiCFMiR7Pn51KuqsLBddym6j/AHGz/lSbG43MdvoQZHhaAQSRADhO9uR9H9l14HcIrNebQtDGh4bxbHxLbocXXTzEuOO0b458L6mDgdbo8ufpS80iy6RBN4GQZgjX/u9CubBc8N9G8RVIZiwyRExHlVHXr8cJcDeDRDsILWwOVvAETuE7VotLViKt1zeMpVMSYF6mTE3XboymM1W1tHOs9S68XmOgggjEHIjf/lOeWxSCHwlEvpVPCUKR8rW8UfTTnyqoW04ZWL/4dmqiDdqVKRO4hrmDHZD+lYtaAhCEAnv2M/s2z/qfuvSIT37Gf2bZ/wBT916BK6b+sVvzX+8VCU3Tf1it+a/3ioSAQhCAQhCD6E0XV/iLHRq5zSafKBBHTgs7w/YatkqyJIZTqtnUWlocR5C9e+xhbOMsFwn/AA3ub5MHD3lc6S0bxoDI/wARlWlhtLXH/eOhKnpG6JH09L+dvtBTz0JV+jbv60ktC0iLRTBEQ72Sf7JuaLtzGsaC5oMdCKvtIVfoz5FQ2CuWS5zHFpvDd3207YU+0WtpEXhBzK90qlK5cvNLd53ysips+i2NLqjA6HxPKJb0GbpXvQ1SpUe5pbDG5dOeO1Tm2OjOFURskK0sYpMwD245y4YoKywSHEjVGfl1q7bbHR3q4ix0vx+lqk0LIxuIfjB1hBltNX61Zt1hIbjrgHVOHzK42nRoFRtQtc0+grXU6TKcw4EnaQotqYx4gkeSME0ZTSEg3IMFryDBiREY5YgrpYbCaTnvAwceUDzQfIVf1LG1zWtvnkzGWtdrVVYeSdesakGF0fZHNqVQ4A43r0GXAzF4nDCPSdyudGNuunMCCFe2KxtAdDrwdnuz61HGiQ2RfMHdl6UEDS+keMc2kxpvOETsEj58itaVMtbBz1rpZbC1mOZXqoEGJ4Yjkk6w5pHk/wCFirXY+WScso9Ec2pavsgViLvKui/BP9Lo8sxCxLy66AdcxvjAj52nctC3p6ZqNYGgYtHfBoJPKgDlAjLGYnLFWV5looXapqGow3g/cTESRjByGG5Y7GJgYQM43gxr8mxazseWQ1H1XxHEtDhDnRJnMAw4YERvUsGo4U6ILtCudN/i3MqNOsG9cfPkJPlScX0dVsbH2StQa6eMDw6cwC0hp34kRrxXzkQpxo/EIQtAT37Gf2bZ/wBT916RCe/Yz+zbP+p+69AldN/WK35r/eKhKbpv6xW/Nf7xUJAIQhAIQhAxuxNpG4y1Uy7Uyo1vlLXkdLfQmBStQdTGZc2o0iNjhdjAbvQlJ2M6923NaZiox7PRe/2J36H0QOXdE3mgtxwlrg4GdSl+HpHcJbNUs2kK0jFjnXJyjIZYZLtozSVV7mBppukm8LpkARj32IkwmZw84LMtLnuL2sqPaIdxcZHNzgP6cd+cLHaH4Pmzgm/SfyuW5jgcsmgbJx1GQk5dGIukdLVg4NYGEjOQYG3CRAzQNPVQBLWZYwHZ9Kg6Rsrr8gjla77fRjl86lzGjqhAbgWxmHNw8s/MKos38JajY5NPHc6TsjlYKXZuEzrt5wbzQfRiqlmhnudMNuAQMd2fTmdQRabG7mEYYjH0+zYoNFZeEb3NLi1gjny6UDhc78DYnaVQU7O+LoBxG6eeZXujomrdyvY6jj6fIqNA7hG4gktaI581HPCHDvSTqVPaKLhDfmf+FFNndOXz5FBc1uE7iDyIkZ3sRviM9y5v046jdZF8QCSTrOJAMYbMdmSqqVFxLZGEjo1yvdWxVnOL7h5RmcNZ2Iq3q8JyIikDImL+OOUcnHV0rxaeFha4g0pDR+OMYn8OU5Kr/h3CpN0gAyCB+HEewLk2zuccjicRH3Ri72e1BZ2jhcWwBSMRJ5eRIn8PMF6pcL8L1x2JugXtUYnLIQs9Xsbi4uDXAk7DH/C5W+xuAgNcMOTIIvXsz0ABBC0npJ1ao9xJAc4mCSYBxA9i52fHn1b9nQuP8K8HFjuaDK0XBqyML2iqw8oFuN4BpiWvBBEkRBbkZVESrQhoJAxw6Tq5iCVstB2YWamaV29UfD6l0wBA5LSYxgEnPN52IbYGmrLqbbtJrCHC8Lz5IEiYGIJuxktJoTRrar7okHviZAJ255mTt1rFo4U9OuYWuFGIF2890TjysAIJ5WGPkSp4X2PirbaGDIVCRzO5Q9Dk/eEvB2pUo0G99TaXOpOPf05jOIkOGqMxqSm7Luj+LtNKpEcZSAP8zDB9BCcVYNCELaBPfsZ/Ztn/AFP3XpEJ79jP7Ns/6n7r0CV039Yrfmv94qEpum/rFb81/vFQkAhCEAhCEFhwet/EWqhWmBTqMcf5QRe9Er60sNoZdhpaWFt4FuJM5GcohfHakWW21KZJp1H0yRBLHOaSNhIOSlmj6D4baXY8BjG03gwXF382TXN18kHo3rKUKLXNNMMDJvENbOoF0mDhMelKvttX8NW/1v61+t0vaBiK9Yav8R+XSkg3D6FFroqhrScv8T/0FZU7FRDYaWxtdfyz3jelm3SlYY8bUn+Z3WvR0tXMfTVcMuW7rQNGvZ6bmkNLY73N8bDq9i919Asp41HQ7WGSY15n+2SVvbq0eGqf6iujuEFqOdeqZzlxPtTAyRQo4YnHKZJXq2VWxdmMZwnomEtRwhtPhn9K/f8AqO0+Gd6OpMG6LGZk5rx/DMxwPV6FhG6ctAJPHVMf8xjoyC/Dpy0eHq/6ndaYGBTsTAMGuMZjGTOGrIDpXay6Ha6fonA3Zab2R2GcsDr2Jbdt7R4et5x/WptHhZbGxdrvwETDSYOckiT5UwbV+hYJAmcN2Gez5heO19wCbxLhHMSZM79Sxh4VWuZ4505ZN6lydwhtJcXGq4k5mG8+xMGvtdFlMgEEiJwwxjWTjI2ZYKo0hVloJDsZg4Z68Tsw6FS1NO13d9Unna0+0Lw7S9YxL8suS2OiEFhYaIc4iHnAziJOBj7uGMdK0WhrGTTc6HCMcYvQNmAz/ssfZ9N12TdeBJBPJYcRiM2qXU4W2t2dUY5/R0hv1MVDJfaZLWF04AARiOeBOe1X9hinAA5WE5TIaRGO5xw3pHdv7TeLuOqSc8cOjJe6vCW1umbRWM58sz0rH5V9DWfTdQMDM2DkkHHLIA5iFjezLYuMsVOvAvU6ok64eDMeUNwSk7dWjP8AiK/nH9a42q31akcZUqPjK+5zo6Sn5u/RGQhC2gT37Gf2bZ/1P3XpEJ79jP7Ns/6n7r0CV039Yrfmv94qEmvb+xTfq1H/AMXF57nRxOUknwij9yPxv1PxUCwQmf3I/G/U/FR3I/G/U/FQLBCZ/cj8b9T8VHcj8b9T8VAsEJn9yPxv1PxUdyPxv1PxUCwQmf3I/G/U/FR3I/G/U/FQLBCZ/cj8b9T8VHcj8b9T8VAsEJn9yPxv1PxUdyPxv1PxUCwQmf3I/G/U/FR3I/G/U/FQLBCZ/cj8b9T8VHcj8b9T8VAsEJn9yPxv1PxUdyPxv1PxUCwQmf3I/G/U/FR3I/G/U/FQLBCZ/cj8b9T8VHcj8b9T8VAsEJn9yPxv1PxUdyPxv1PxUCwQmf3I/G/U/FR3I/G/U/FQLBCZ/cj8b9T8VHcj8b9T8VAsEJn9yPxv1PxUdyPxv1PxUCwT37Gf2bZ/1P3XrL9yPxv1PxUyeCHBj+HslKjxt+7f5VyJl7nZXjt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6" descr="data:image/jpeg;base64,/9j/4AAQSkZJRgABAQAAAQABAAD/2wCEAAkGBxQTEhUUExQTFBUXFxoXFRgXGRccFhgYHB0cGhgbGRgYHCggHCAlHxgdIjEhJSksLi4wFx8zODMsNygtLi4BCgoKDg0OGBAQFywcHBwsLCwsLCwsLCwsLCwsLCwsLCwsLCwsLCwsLCwsLCwsLCwsLCwsLCwsLCwsLCwsLCwsLP/AABEIAL0BCwMBIgACEQEDEQH/xAAcAAACAwEBAQEAAAAAAAAAAAAABwQFBgMCCAH/xABMEAABAwEEBAYOCAQFBAMAAAABAAIRAwQSITEFQVFhBhMicZHRBxUXMlNkgZOho7Gy4/AjNDVCUnODsxRygsEzYpLC4RbS4vEkY6L/xAAXAQEBAQEAAAAAAAAAAAAAAAAAAQID/8QAHBEBAQEAAwEBAQAAAAAAAAAAAAERAiFBMRJR/9oADAMBAAIRAxEAPwBTaY0rXForAVqwAqvAF934jvUPtvX8PW84/rRpv6xW/Nf7xUJBN7b1/D1vOP60dt6/h63nH9ahIQTe29fw9bzj+tHbev4et5x/WoSEE3tvX8PW84/rR23r+Hrecf1qEhBN7b1/D1vOP60dt6/h63nH9ahIQTe29fw9bzj+tHbev4et5x/WoSEE3tvX8PW84/rR23r+Hrecf1qEhBN7b1/D1vOP60dt6/h63nH9ahIQTe29fw9bzj+tHbev4et5x/WoSEE3tvX8PW84/rR23r+Hrecf1qEhBN7b1/D1vOP60dt6/h63nH9ahIQTe29fw9bzj+tHbev4et5x/WoSEE3tvX8PW84/rR23r+Hrecf1qEhBN7b1/D1vOP60dt6/h63nH9ahIQTe29fw9bzj+tHbev4et5x/WoSEE3tvX8PW84/rR23r+Hrecf1qEhBN7b1/D1vOP607uxxaHu0dQc57nE8ZJLiT/iP1lIRPfsZ/Ztn/AFP3XoErpv6xW/Nf7xUJTdN/WK35r/eKhIBXPBCP4umCAZD4kAibjowOCpld8CmzbaH8x904eXLyqX4NhW0XMhouYkm7heB1EAZbpK51NFMMF9MEwQSWgndiRsPoWm0pWZTZeIDTMNlwE7pOtQqdfjBIF6ImIdz5Ll210zNv0XTLGtFNjYOYY29lBBMScpkrrpng82pY3V2UmscPpG3REgEsqNgDUWXhz4QCtBatGicHBwmCR/calM0fUJcaB5LWguY6RycWyCNc57M9q1LUJRCm6ZsvFV6jIiHmI/CcW+ghQl0QIQhAIQhAIQhAIQhAIQhAIQhAIQhAIQhAIQhAIQhAIQhAJ79jP7Ns/wCp+69IhPfsZ/Ztn/U/degSum/rFb81/vFQlN039Yrfmv8AeKhIBWPB20cXaqLtlRs8xMH0FVy/QUDU4UOD6RF0vAIJAzIDgXXd92Ql3Z61SXODXXnQQ5rfvA57MQXdK29tt5NMFoEOaHSJziTiCDiCuWjrO13KuiByhJfhz4wVBE0NpWoIbaOWxpgyWis0EQXAzygNh6dS0tltlDji5tVtzWJc0tDhg0tc0SBAAIyiFkrZYiakYze3DCcJwxiM1Ps+hyCOREf5SSTrIAxMjcpghcL+D1apWdWoMNam5ocXU+UJm7iBtgdKzTtE1xnRrDnY/qTTslkdSptu3WgkuBEAknAyG45g4Egbl1pWaoILi7HMYGDqjDqTQo3WCqBJp1ANpa6OmFGTkLyxwkuzAcW8m6NoGtQOENtkilDKrm99eYyo11MgFjyLvJJkzzDIyroVSE2GcF7PUDS6nReCL1+mHMF3aQ0iDnhuVW7g1Y3kgNNMTgRUM7u/nMbk0LtCYlbgHZyAW1qzZ/EGH/tlQndj/ZaB5acekPKbBiELVO4DVp5NSkc87wOGf3TsVVX0BVaSDdMGJBw6SAFRVIViNC1iQA1pnI36cdN5Wx4EV4B4yhJiWhz3OBImDdYQI1oMwhbB/Y7tQAPGWYzkBVx25EArlT7HludN1lN0Z/S0x7zggyiFc2jgvamd9Sj+phHSHKO7QdcZs/8A0zrQVyFPboaue9pudr5MOw8i8u0TXGJo1P8ASepBCQu1qsr6Zu1GPY6JhzS0xtg8y4oBCEIBCEIBPfsZ/Ztn/U/dekQnv2M/s2z/AKn7r0CV039Yrfmv94qEpum/rFb81/vFQkAhCEDN4N2b+IsdLEAtlp33THshWdi0XxXJcScYunMA4/IVN2MLUeKqtE8l4MYRDh/4rXaTYXhxJg3OkjIDesX+CvJAdrJGAAGBJGEnOFZU9FtqXQ6Gg4vicP7GJ1rJaOtwmTfEEAYG6fnDDctRYtKgRefEiYLdmPtaoqRpasw1gxoa1rQLoAgY3iPLmfKiraGMZJcLzjdwkwTmcNQkY9UqkbUeQ5xILhjl3oDYwE/3VpYrC8E1Xh0S0NacG3cgABlEnHXJmU8RT6U0UWgEFkxg6QA/aDJMzs3KmsOjnNcKhquc+ZaWukjDXk2NWxWtut77xpNFEFpMEiS3ZynZYbtSg1ak/wCJGwyQGHeGHBWUXFt021tO5TDHPdynhrpwEXhgImMYA36ljbVanh3f8iTEiD0Z/JzVibQy8CW3iMAWkxEHDDA57s11q2oPFziwRgcGicOfn1KwcDpSoRGwXiS2807d/wDdcm6YfABazLEC+BO6cuhWNlbTAiCznn2ldKlnpuxcWRtacfJCdD9sumi4gQcxiHAwOYtnoXCvXFTJriTEghkEQBJO3MlSToqkGh8uOzyfPtVTpa2Notu3C3LHW6ReGKCYKraZIDgSJAIbmRkdmW9c6Vtuk99AzMOjI5nEHGOlZulpJ14FpccRAN2d8QPQray1nckODiXRFziuWNQcDsOZHTnDBcVdJseAJLnETDOeARrxJGalWO1Mp4GpjOV6YjZ07OZUtstnFsMETEEtugNGMQDGwj5xiWCi17SajsCRnBJOMa5AE5INRpPTdGCCZwkQDJO3AcyiWSqKgF0u143T5SCB6FmqmjKRM3id8jPZlMr8oaJY498QNZlv9gg0ta1cUZBaNsXp3Tl6FXv0mXmGgQCbxIJMzqLtcb41LnU0W0gAXssR6JBu6+tdBYWUgGsJ/wAx1ndOxIIXCtjq1mZaHMIqU3ii5zQ66aZBdTJBmDIcJn+wGOTGtFhJsdraTgWte39Ml2GraClytAQhCAQhCAT37Gf2bZ/1P3XpEJ79jP7Ns/6n7r0CV039Yrfmv94qEpum/rFb81/vFQkAhCEG27FVoi0vZAIcwGDlLXACRr74poW6iA2SQYM9eGrVnsSW4E17tto4wHksP9QLR6SE8q1kJYJMuIxugQdZwnXAwXPnqwuadnJqfecC9rRMd8TAyOsnYr61UjRpMnBwqEE87SRgNQwHOV3tTWUarnF5YxoDpOMObJJxwGqADrWL0rp3jrS5hvvip9E1t26A0AEk68i7cs5arVWepJkAmcDmBv8AYtK196nd1lsHHAHnSxtHCUMexrSABdD4n+qJx3790q1tfC8UmFrDfgOc0t3gxysCBLRMbVrER+E9oioWti9dvZ4gnIRniDOrBZKvULqnKJjWZyKKNoIfxz5qAPuuvEkmQQA4nE4DPcFNsFRrpipdGMNdh0GTt1wtzpHN9ZrBAcQNxGPWvVDSA1EztH/aVYU7K0TJoAzqknIbBtnoUi0vpMBouONdtMh4aLrWl+E4zm0TAyTRWHSzpAABPlJPklee31QEGWwIN2GAEbJifKvL9HvaYg4OOIII15AHPdn0q/sejhQpXq+InYSZOUbMVLYYs9Gw4lxbxlJ8PbjkS3HNsDPbqUfhHZqYZxZp1XBwv03te0w6IMgvwGMXYhUdn0lyg2mXNaS7ASOYCDAxmVYizuIBqPcdcEl2X82GZUwV1j0bTGIEuAHJODpkwSYgc5Ma0VwackNe57xynbBsZIyGGJGOuMlMtNvpMBYQAMA4gCTqk3cxMdO5Rm0nFpF2q6HOAgjHXtxbGR3Kisi9g41BLgYjGRIG+MThzLoNGCeXeHMGwcNmJlTxSaxoe3jQDIIcYaDt/ETGxflWuKbQXOF933YJgaszs27edBWizhzuS4gZd604ZbNynU2BsMEuqSBEADESAcM9+rLauVCo5zTm2QS2CRA24HOFYaHsjmh1RzgGxi84xtgZyfmVRGtI4qMCaky7EwPTjq6FzsFqioC7DXjq55Uu2mcRBnK9M853qbwc0c2pVaDG8QMRjkSoJOhbS6pWkNaaZaWvAMhwOBOfN0JZWqgWPcw5tcWnnBg+xNSvpHiXCmGMZAmRIdmYmRtkRsPMsJw2oXbW86nw8eXAz/UCkuihQhC0BCEIBPfsZ/Ztn/U/dekQnv2M/s2z/qfuvQJXTf1it+a/3ioSm6b+sVvzX+8VCQCEIQdrHaDTqMqNzY4OHO0yPYvo2wUHFhc7vXAc85+XYvmxP/gdpA1rDZ3FxMMDTvc3kH3VBnuyhYzxDQBHF1L05kg4YJfW+l/DMuEDjn/4hB71uYYDtM4xuTk4StPEvqEAuDJaDlLcp2ZZ70iLRXc57nzekyZxnyFIOQdr1j5xXb+IhuBx/wDXUoyA06seZUehUIMgrobRhECR5J51yagiT84oJBt7pJAY0mSSG4488qfYtJGpyazi4yLhcThqInVI8kjeVTL8Qa6nbwIm8WtGLr0OiTiTrO6OtQrdpOvaibt4U2SblMHATntOr0qms9BxEjBsxMxJOobfJKsKOkeJEsIdUIgkDkNxkXRhJ3xzbVMFtouz3GtdUAvgy1mMtByLxtmTiv3TOmgBxdMnvZcTgZJGA3gFv+lZ46RqSSHHGRIgZ56sFEvpgsq1tDnFzsnAThiCIyjPvZjXgvQtnK75zcTEEFoGBbHWqsOwjUvdLE4Z7NW/yQqNOy1TezBa4nlRjGc5gwTEb1AY8udLzvnPeuzbTdA7wkEl8986dRERqk7zrgKMx04iPIMCkF1ZqswLzcMBhns9qmWi0Gs3W1rdWo4wSdkD0BU1m5UDXGfXzbVYsqZxPKZDY3fewymB0HYpgl6Noio4lwkQQ3ExJxMxjgCtHYNGBhe4gNcwtIzwa0RGJnLGZ9KzFO0OpNa5pm6YcDrc0yebMZ7RmthY9LCL2tl5uOWLZaSNmAw1hY5LGS09pCjUcDdL5BDrxIOBwu7o29CqeHRa/iqrBqLHHCMAC2AMvvFSuFtgaGirSIEuh1PW058kZxs/uqpjzVsdZpBmm5lVvNNxwA2C+CrxKzqEIW0CEIQCe/Yz+zbP+p+69IhPfsZ/Ztn/AFP3XoErpv6xW/Nf7xUJTdN/WK35r/eKhIBCEIBODsQ20OsrqZImnUMDY1wBB6Q7oSfW77D1V38a5gMB1J0jVILYMbQCekoG3pCm11O64TeJadoa7CfbmvnCrRLTBiRgecbjivpipQDr7WkANh7nHHKZJ2nHAYZRzoDhpZbtutLWGRxrnga4fyxA5nZKQUgO0LuLNgHAjPDHXv1tPPmuNNw1z8/O5OHgJwTdTpO+kaZfPenYMM1Qo3wZD8Hbdv8AMP8AcPTmuD2kYHNfRrtAn8begqHV0C4/eZPMVNHz7O3pXWy2RzzDRPNHtKd9fQJH4Cdkf8LpT4Nn/wCsTngcct3zCaE3pOsGtDAAHNbdN2buPfQCcCcJ27slXss7inrU4K7W0T5P/Ffn/SbfwUuj/hNgRr7KQvHEHYU7a/Bdn4KfQFCqcF2/gZ0K7AnajCMwRzqVZeQxziBMQ3nMDy4SY5k0jwQZ4Kj0DqXK18FGwPoqWG4dSaFYKhwGOGXlUuzWaq7vZz1DXzjI4piDgm0RFOllsHthSqGg+Lbda1gnvvLhs2JowDrzeQcTP0jmkxGMCMi3DGM+hWNG2X38Ye9EmBqEANEbTJ6StgzgwIILKZa4yRqJ6PSujeDgBgNY2cTGHsG8qaMK61XmYOeCCDiBF4zInGcANmI6dNwatTqwuFje8u3gYvXS0DAjOHHGdS8aSsDKbKrbrBULeTkJLSHGJw70HpXXRdJgpPc5j6TuKbVAY6WRLpLBEwSBhqOGMKX4eslwotcPuD7hLc8cN+zZzqx4G07loptqNgV5p3S3kumHc0zGH/pUulKE13vYA5l4kFxaL3OCQrWxXmWhlWtUulhY9rA4SSHXogQGiWg6zlnmngr+yBYBRtjg1jWNcxjmtaAGjC6YA2uaT5Vm1puyPVvaRrkZci7/AC8W276PasyrAIQhUCe/Yz+zbP8AqfuvSIT37Gf2bZ/1P3XoErpv6xW/Nf7xUJTdN/WK35r/AHioSAQhCAWm7HNtNK30Y+/NM/1Ax6YWZU3Qtp4q0UamHIqsfjlyXA49CD6SDQWhk8ktL6x6breefSQk32TGsNpbUc25xrMC2ZaWEtAIODhdDd+vYC3tK1gxrbuJe4PdzDED52JZdlKwXaFJ+YZWfT57wBBHmj0qDAUqV57Wv+84AOGM4x5favorg62KUbz8+hfOmi3/AEtMbajfaF9CaFrfRDnKtFpaK0DExzqnpaSvVHNF0gTiNxjOV20ufona5j2hZyxgsa/OZcTuBeetZFhW0sHVCxjmXhmJE+3BWdjt7g4NqtEOyI9G4hY1mh2S6oxzm1HSSb0QSdh5LhO1XPB+tVY27aLk/dLQcOkezeg0b7VywGwRr2hToWX0a88Zn+H2lae8gh2sgKnNvF6NU5r94VWq6zPE5fPzks7o3AFpIvSTEoNPUfAlQaVsFSWxBGW9V2mql+kD/leDzgKp4NWp1Sjek36brpnWIEE+worT1rUGXcJnAc5K5PtN0xElZ51e9gNQEicQ7GRzjLyLpZdHcZXa6+WxDevXvRGno24RiCFMiR7Pn51KuqsLBddym6j/AHGz/lSbG43MdvoQZHhaAQSRADhO9uR9H9l14HcIrNebQtDGh4bxbHxLbocXXTzEuOO0b458L6mDgdbo8ufpS80iy6RBN4GQZgjX/u9CubBc8N9G8RVIZiwyRExHlVHXr8cJcDeDRDsILWwOVvAETuE7VotLViKt1zeMpVMSYF6mTE3XboymM1W1tHOs9S68XmOgggjEHIjf/lOeWxSCHwlEvpVPCUKR8rW8UfTTnyqoW04ZWL/4dmqiDdqVKRO4hrmDHZD+lYtaAhCEAnv2M/s2z/qfuvSIT37Gf2bZ/wBT916BK6b+sVvzX+8VCU3Tf1it+a/3ioSAQhCAQhCD6E0XV/iLHRq5zSafKBBHTgs7w/YatkqyJIZTqtnUWlocR5C9e+xhbOMsFwn/AA3ub5MHD3lc6S0bxoDI/wARlWlhtLXH/eOhKnpG6JH09L+dvtBTz0JV+jbv60ktC0iLRTBEQ72Sf7JuaLtzGsaC5oMdCKvtIVfoz5FQ2CuWS5zHFpvDd3207YU+0WtpEXhBzK90qlK5cvNLd53ysips+i2NLqjA6HxPKJb0GbpXvQ1SpUe5pbDG5dOeO1Tm2OjOFURskK0sYpMwD245y4YoKywSHEjVGfl1q7bbHR3q4ix0vx+lqk0LIxuIfjB1hBltNX61Zt1hIbjrgHVOHzK42nRoFRtQtc0+grXU6TKcw4EnaQotqYx4gkeSME0ZTSEg3IMFryDBiREY5YgrpYbCaTnvAwceUDzQfIVf1LG1zWtvnkzGWtdrVVYeSdesakGF0fZHNqVQ4A43r0GXAzF4nDCPSdyudGNuunMCCFe2KxtAdDrwdnuz61HGiQ2RfMHdl6UEDS+keMc2kxpvOETsEj58itaVMtbBz1rpZbC1mOZXqoEGJ4Yjkk6w5pHk/wCFirXY+WScso9Ec2pavsgViLvKui/BP9Lo8sxCxLy66AdcxvjAj52nctC3p6ZqNYGgYtHfBoJPKgDlAjLGYnLFWV5looXapqGow3g/cTESRjByGG5Y7GJgYQM43gxr8mxazseWQ1H1XxHEtDhDnRJnMAw4YERvUsGo4U6ILtCudN/i3MqNOsG9cfPkJPlScX0dVsbH2StQa6eMDw6cwC0hp34kRrxXzkQpxo/EIQtAT37Gf2bZ/wBT916RCe/Yz+zbP+p+69AldN/WK35r/eKhKbpv6xW/Nf7xUJAIQhAIQhAxuxNpG4y1Uy7Uyo1vlLXkdLfQmBStQdTGZc2o0iNjhdjAbvQlJ2M6923NaZiox7PRe/2J36H0QOXdE3mgtxwlrg4GdSl+HpHcJbNUs2kK0jFjnXJyjIZYZLtozSVV7mBppukm8LpkARj32IkwmZw84LMtLnuL2sqPaIdxcZHNzgP6cd+cLHaH4Pmzgm/SfyuW5jgcsmgbJx1GQk5dGIukdLVg4NYGEjOQYG3CRAzQNPVQBLWZYwHZ9Kg6Rsrr8gjla77fRjl86lzGjqhAbgWxmHNw8s/MKos38JajY5NPHc6TsjlYKXZuEzrt5wbzQfRiqlmhnudMNuAQMd2fTmdQRabG7mEYYjH0+zYoNFZeEb3NLi1gjny6UDhc78DYnaVQU7O+LoBxG6eeZXujomrdyvY6jj6fIqNA7hG4gktaI581HPCHDvSTqVPaKLhDfmf+FFNndOXz5FBc1uE7iDyIkZ3sRviM9y5v046jdZF8QCSTrOJAMYbMdmSqqVFxLZGEjo1yvdWxVnOL7h5RmcNZ2Iq3q8JyIikDImL+OOUcnHV0rxaeFha4g0pDR+OMYn8OU5Kr/h3CpN0gAyCB+HEewLk2zuccjicRH3Ri72e1BZ2jhcWwBSMRJ5eRIn8PMF6pcL8L1x2JugXtUYnLIQs9Xsbi4uDXAk7DH/C5W+xuAgNcMOTIIvXsz0ABBC0npJ1ao9xJAc4mCSYBxA9i52fHn1b9nQuP8K8HFjuaDK0XBqyML2iqw8oFuN4BpiWvBBEkRBbkZVESrQhoJAxw6Tq5iCVstB2YWamaV29UfD6l0wBA5LSYxgEnPN52IbYGmrLqbbtJrCHC8Lz5IEiYGIJuxktJoTRrar7okHviZAJ255mTt1rFo4U9OuYWuFGIF2890TjysAIJ5WGPkSp4X2PirbaGDIVCRzO5Q9Dk/eEvB2pUo0G99TaXOpOPf05jOIkOGqMxqSm7Luj+LtNKpEcZSAP8zDB9BCcVYNCELaBPfsZ/Ztn/AFP3XpEJ79jP7Ns/6n7r0CV039Yrfmv94qEpum/rFb81/vFQkAhCEAhCEFhwet/EWqhWmBTqMcf5QRe9Er60sNoZdhpaWFt4FuJM5GcohfHakWW21KZJp1H0yRBLHOaSNhIOSlmj6D4baXY8BjG03gwXF382TXN18kHo3rKUKLXNNMMDJvENbOoF0mDhMelKvttX8NW/1v61+t0vaBiK9Yav8R+XSkg3D6FFroqhrScv8T/0FZU7FRDYaWxtdfyz3jelm3SlYY8bUn+Z3WvR0tXMfTVcMuW7rQNGvZ6bmkNLY73N8bDq9i919Asp41HQ7WGSY15n+2SVvbq0eGqf6iujuEFqOdeqZzlxPtTAyRQo4YnHKZJXq2VWxdmMZwnomEtRwhtPhn9K/f8AqO0+Gd6OpMG6LGZk5rx/DMxwPV6FhG6ctAJPHVMf8xjoyC/Dpy0eHq/6ndaYGBTsTAMGuMZjGTOGrIDpXay6Ha6fonA3Zab2R2GcsDr2Jbdt7R4et5x/WptHhZbGxdrvwETDSYOckiT5UwbV+hYJAmcN2Gez5heO19wCbxLhHMSZM79Sxh4VWuZ4505ZN6lydwhtJcXGq4k5mG8+xMGvtdFlMgEEiJwwxjWTjI2ZYKo0hVloJDsZg4Z68Tsw6FS1NO13d9Unna0+0Lw7S9YxL8suS2OiEFhYaIc4iHnAziJOBj7uGMdK0WhrGTTc6HCMcYvQNmAz/ssfZ9N12TdeBJBPJYcRiM2qXU4W2t2dUY5/R0hv1MVDJfaZLWF04AARiOeBOe1X9hinAA5WE5TIaRGO5xw3pHdv7TeLuOqSc8cOjJe6vCW1umbRWM58sz0rH5V9DWfTdQMDM2DkkHHLIA5iFjezLYuMsVOvAvU6ok64eDMeUNwSk7dWjP8AiK/nH9a42q31akcZUqPjK+5zo6Sn5u/RGQhC2gT37Gf2bZ/1P3XpEJ79jP7Ns/6n7r0CV039Yrfmv94qEmvb+xTfq1H/AMXF57nRxOUknwij9yPxv1PxUCwQmf3I/G/U/FR3I/G/U/FQLBCZ/cj8b9T8VHcj8b9T8VAsEJn9yPxv1PxUdyPxv1PxUCwQmf3I/G/U/FR3I/G/U/FQLBCZ/cj8b9T8VHcj8b9T8VAsEJn9yPxv1PxUdyPxv1PxUCwQmf3I/G/U/FR3I/G/U/FQLBCZ/cj8b9T8VHcj8b9T8VAsEJn9yPxv1PxUdyPxv1PxUCwQmf3I/G/U/FR3I/G/U/FQLBCZ/cj8b9T8VHcj8b9T8VAsEJn9yPxv1PxUdyPxv1PxUCwQmf3I/G/U/FR3I/G/U/FQLBCZ/cj8b9T8VHcj8b9T8VAsEJn9yPxv1PxUdyPxv1PxUCwT37Gf2bZ/1P3XrL9yPxv1PxUyeCHBj+HslKjxt+7f5VyJl7nZXjtQ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50" name="Picture 2" descr="http://www.webexhibits.org/causesofcolor/images/content/29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64371"/>
            <a:ext cx="4392488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délník 5"/>
              <p:cNvSpPr/>
              <p:nvPr/>
            </p:nvSpPr>
            <p:spPr>
              <a:xfrm>
                <a:off x="2483768" y="836712"/>
                <a:ext cx="3960440" cy="13423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 smtClean="0">
                          <a:latin typeface="Cambria Math"/>
                        </a:rPr>
                        <m:t>𝐼</m:t>
                      </m:r>
                      <m:d>
                        <m:d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i="1">
                              <a:latin typeface="Cambria Math"/>
                            </a:rPr>
                            <m:t>𝑇</m:t>
                          </m:r>
                          <m:r>
                            <a:rPr lang="cs-CZ" sz="2400" i="1">
                              <a:latin typeface="Cambria Math"/>
                            </a:rPr>
                            <m:t>,</m:t>
                          </m:r>
                          <m:r>
                            <a:rPr lang="cs-CZ" sz="2400" i="1">
                              <a:latin typeface="Cambria Math"/>
                            </a:rPr>
                            <m:t>𝜆</m:t>
                          </m:r>
                        </m:e>
                      </m:d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h</m:t>
                          </m:r>
                          <m:sSup>
                            <m:sSup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4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cs-CZ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400" b="0" i="1" smtClean="0">
                                  <a:latin typeface="Cambria Math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cs-CZ" sz="2400" b="0" i="1" smtClean="0">
                                  <a:latin typeface="Cambria Math"/>
                                </a:rPr>
                                <m:t>5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4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cs-CZ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sz="2400" b="0" i="1" smtClean="0">
                                      <a:latin typeface="Cambria Math"/>
                                    </a:rPr>
                                    <m:t>h𝑐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cs-CZ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2400" b="0" i="1" smtClean="0">
                                          <a:latin typeface="Cambria Math"/>
                                        </a:rPr>
                                        <m:t>𝜆</m:t>
                                      </m:r>
                                      <m:r>
                                        <a:rPr lang="cs-CZ" sz="2400" b="0" i="1" smtClean="0">
                                          <a:latin typeface="Cambria Math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cs-CZ" sz="2400" b="0" i="1" smtClean="0">
                                          <a:latin typeface="Cambria Math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r>
                                    <a:rPr lang="cs-CZ" sz="2400" b="0" i="1" smtClean="0">
                                      <a:latin typeface="Cambria Math"/>
                                    </a:rPr>
                                    <m:t>𝑇</m:t>
                                  </m:r>
                                </m:den>
                              </m:f>
                            </m:sup>
                          </m:sSup>
                          <m:r>
                            <a:rPr lang="cs-CZ" sz="2400" b="0" i="1" smtClean="0">
                              <a:latin typeface="Cambria Math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6" name="Obdélní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836712"/>
                <a:ext cx="3960440" cy="134235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bdélník 7"/>
          <p:cNvSpPr/>
          <p:nvPr/>
        </p:nvSpPr>
        <p:spPr>
          <a:xfrm>
            <a:off x="612774" y="2060848"/>
            <a:ext cx="3851213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 smtClean="0"/>
              <a:t>Planckův zákon plně popisuje tepelné záření černého tělesa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 smtClean="0"/>
              <a:t>Odvození vychází z revolučního (roky 1900-1906) předpokladu, že energie záření není spojitá a černé těleso vyzařuje jen na diskrétních energetických hladinách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 smtClean="0"/>
              <a:t>Planck použil nespojitost (kvantování) spíše jako matematický trik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b="1" dirty="0" smtClean="0"/>
              <a:t>„</a:t>
            </a:r>
            <a:r>
              <a:rPr lang="cs-CZ" sz="2000" b="1" dirty="0" err="1" smtClean="0"/>
              <a:t>old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quantum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theory</a:t>
            </a:r>
            <a:r>
              <a:rPr lang="cs-CZ" sz="2000" b="1" dirty="0" smtClean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49610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24936" cy="936104"/>
          </a:xfrm>
        </p:spPr>
        <p:txBody>
          <a:bodyPr>
            <a:normAutofit/>
          </a:bodyPr>
          <a:lstStyle/>
          <a:p>
            <a:r>
              <a:rPr lang="cs-CZ" dirty="0" smtClean="0"/>
              <a:t>Magnetické pole přímého vodiče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484784"/>
                <a:ext cx="8229600" cy="136815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𝐵</m:t>
                      </m:r>
                      <m:r>
                        <a:rPr lang="cs-CZ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cs-CZ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𝐼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cs-CZ" dirty="0" smtClean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484784"/>
                <a:ext cx="8229600" cy="1368152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bdélník 3"/>
          <p:cNvSpPr/>
          <p:nvPr/>
        </p:nvSpPr>
        <p:spPr>
          <a:xfrm>
            <a:off x="0" y="2996952"/>
            <a:ext cx="9144000" cy="38610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16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Kvantování </a:t>
            </a:r>
            <a:r>
              <a:rPr lang="cs-CZ" sz="3600" dirty="0" smtClean="0"/>
              <a:t>(ilustrace)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1806" y="1124744"/>
            <a:ext cx="8901320" cy="3744416"/>
          </a:xfrm>
          <a:ln>
            <a:noFill/>
          </a:ln>
        </p:spPr>
        <p:txBody>
          <a:bodyPr>
            <a:normAutofit/>
          </a:bodyPr>
          <a:lstStyle/>
          <a:p>
            <a:pPr marL="457200" lvl="1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cs-CZ" dirty="0" smtClean="0">
              <a:sym typeface="Wingdings" panose="05000000000000000000" pitchFamily="2" charset="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cs-CZ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cs-CZ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cs-CZ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cs-CZ" dirty="0" smtClean="0"/>
          </a:p>
        </p:txBody>
      </p:sp>
      <p:sp>
        <p:nvSpPr>
          <p:cNvPr id="4" name="AutoShape 4" descr="data:image/jpeg;base64,/9j/4AAQSkZJRgABAQAAAQABAAD/2wCEAAkGBxQTEhUUExQTFBUXFxoXFRgXGRccFhgYHB0cGhgbGRgYHCggHCAlHxgdIjEhJSksLi4wFx8zODMsNygtLi4BCgoKDg0OGBAQFywcHBwsLCwsLCwsLCwsLCwsLCwsLCwsLCwsLCwsLCwsLCwsLCwsLCwsLCwsLCwsLCwsLCwsLP/AABEIAL0BCwMBIgACEQEDEQH/xAAcAAACAwEBAQEAAAAAAAAAAAAABwQFBgMCCAH/xABMEAABAwEEBAYOCAQFBAMAAAABAAIRAwQSITEFQVFhBhMicZHRBxUXMlNkgZOho7Gy4/AjNDVCUnODsxRygsEzYpLC4RbS4vEkY6L/xAAXAQEBAQEAAAAAAAAAAAAAAAAAAQID/8QAHBEBAQEAAwEBAQAAAAAAAAAAAAERAiFBMRJR/9oADAMBAAIRAxEAPwBTaY0rXForAVqwAqvAF934jvUPtvX8PW84/rRpv6xW/Nf7xUJBN7b1/D1vOP60dt6/h63nH9ahIQTe29fw9bzj+tHbev4et5x/WoSEE3tvX8PW84/rR23r+Hrecf1qEhBN7b1/D1vOP60dt6/h63nH9ahIQTe29fw9bzj+tHbev4et5x/WoSEE3tvX8PW84/rR23r+Hrecf1qEhBN7b1/D1vOP60dt6/h63nH9ahIQTe29fw9bzj+tHbev4et5x/WoSEE3tvX8PW84/rR23r+Hrecf1qEhBN7b1/D1vOP60dt6/h63nH9ahIQTe29fw9bzj+tHbev4et5x/WoSEE3tvX8PW84/rR23r+Hrecf1qEhBN7b1/D1vOP60dt6/h63nH9ahIQTe29fw9bzj+tHbev4et5x/WoSEE3tvX8PW84/rR23r+Hrecf1qEhBN7b1/D1vOP607uxxaHu0dQc57nE8ZJLiT/iP1lIRPfsZ/Ztn/AFP3XoErpv6xW/Nf7xUJTdN/WK35r/eKhIBXPBCP4umCAZD4kAibjowOCpld8CmzbaH8x904eXLyqX4NhW0XMhouYkm7heB1EAZbpK51NFMMF9MEwQSWgndiRsPoWm0pWZTZeIDTMNlwE7pOtQqdfjBIF6ImIdz5Ll210zNv0XTLGtFNjYOYY29lBBMScpkrrpng82pY3V2UmscPpG3REgEsqNgDUWXhz4QCtBatGicHBwmCR/calM0fUJcaB5LWguY6RycWyCNc57M9q1LUJRCm6ZsvFV6jIiHmI/CcW+ghQl0QIQhAIQhAIQhAIQhAIQhAIQhAIQhAIQhAIQhAIQhAIQhAJ79jP7Ns/wCp+69IhPfsZ/Ztn/U/degSum/rFb81/vFQlN039Yrfmv8AeKhIBWPB20cXaqLtlRs8xMH0FVy/QUDU4UOD6RF0vAIJAzIDgXXd92Ql3Z61SXODXXnQQ5rfvA57MQXdK29tt5NMFoEOaHSJziTiCDiCuWjrO13KuiByhJfhz4wVBE0NpWoIbaOWxpgyWis0EQXAzygNh6dS0tltlDji5tVtzWJc0tDhg0tc0SBAAIyiFkrZYiakYze3DCcJwxiM1Ps+hyCOREf5SSTrIAxMjcpghcL+D1apWdWoMNam5ocXU+UJm7iBtgdKzTtE1xnRrDnY/qTTslkdSptu3WgkuBEAknAyG45g4Egbl1pWaoILi7HMYGDqjDqTQo3WCqBJp1ANpa6OmFGTkLyxwkuzAcW8m6NoGtQOENtkilDKrm99eYyo11MgFjyLvJJkzzDIyroVSE2GcF7PUDS6nReCL1+mHMF3aQ0iDnhuVW7g1Y3kgNNMTgRUM7u/nMbk0LtCYlbgHZyAW1qzZ/EGH/tlQndj/ZaB5acekPKbBiELVO4DVp5NSkc87wOGf3TsVVX0BVaSDdMGJBw6SAFRVIViNC1iQA1pnI36cdN5Wx4EV4B4yhJiWhz3OBImDdYQI1oMwhbB/Y7tQAPGWYzkBVx25EArlT7HludN1lN0Z/S0x7zggyiFc2jgvamd9Sj+phHSHKO7QdcZs/8A0zrQVyFPboaue9pudr5MOw8i8u0TXGJo1P8ASepBCQu1qsr6Zu1GPY6JhzS0xtg8y4oBCEIBCEIBPfsZ/Ztn/U/dekQnv2M/s2z/AKn7r0CV039Yrfmv94qEpum/rFb81/vFQkAhCEDN4N2b+IsdLEAtlp33THshWdi0XxXJcScYunMA4/IVN2MLUeKqtE8l4MYRDh/4rXaTYXhxJg3OkjIDesX+CvJAdrJGAAGBJGEnOFZU9FtqXQ6Gg4vicP7GJ1rJaOtwmTfEEAYG6fnDDctRYtKgRefEiYLdmPtaoqRpasw1gxoa1rQLoAgY3iPLmfKiraGMZJcLzjdwkwTmcNQkY9UqkbUeQ5xILhjl3oDYwE/3VpYrC8E1Xh0S0NacG3cgABlEnHXJmU8RT6U0UWgEFkxg6QA/aDJMzs3KmsOjnNcKhquc+ZaWukjDXk2NWxWtut77xpNFEFpMEiS3ZynZYbtSg1ak/wCJGwyQGHeGHBWUXFt021tO5TDHPdynhrpwEXhgImMYA36ljbVanh3f8iTEiD0Z/JzVibQy8CW3iMAWkxEHDDA57s11q2oPFziwRgcGicOfn1KwcDpSoRGwXiS2807d/wDdcm6YfABazLEC+BO6cuhWNlbTAiCznn2ldKlnpuxcWRtacfJCdD9sumi4gQcxiHAwOYtnoXCvXFTJriTEghkEQBJO3MlSToqkGh8uOzyfPtVTpa2Notu3C3LHW6ReGKCYKraZIDgSJAIbmRkdmW9c6Vtuk99AzMOjI5nEHGOlZulpJ14FpccRAN2d8QPQray1nckODiXRFziuWNQcDsOZHTnDBcVdJseAJLnETDOeARrxJGalWO1Mp4GpjOV6YjZ07OZUtstnFsMETEEtugNGMQDGwj5xiWCi17SajsCRnBJOMa5AE5INRpPTdGCCZwkQDJO3AcyiWSqKgF0u143T5SCB6FmqmjKRM3id8jPZlMr8oaJY498QNZlv9gg0ta1cUZBaNsXp3Tl6FXv0mXmGgQCbxIJMzqLtcb41LnU0W0gAXssR6JBu6+tdBYWUgGsJ/wAx1ndOxIIXCtjq1mZaHMIqU3ii5zQ66aZBdTJBmDIcJn+wGOTGtFhJsdraTgWte39Ml2GraClytAQhCAQhCAT37Gf2bZ/1P3XpEJ79jP7Ns/6n7r0CV039Yrfmv94qEpum/rFb81/vFQkAhCEG27FVoi0vZAIcwGDlLXACRr74poW6iA2SQYM9eGrVnsSW4E17tto4wHksP9QLR6SE8q1kJYJMuIxugQdZwnXAwXPnqwuadnJqfecC9rRMd8TAyOsnYr61UjRpMnBwqEE87SRgNQwHOV3tTWUarnF5YxoDpOMObJJxwGqADrWL0rp3jrS5hvvip9E1t26A0AEk68i7cs5arVWepJkAmcDmBv8AYtK196nd1lsHHAHnSxtHCUMexrSABdD4n+qJx3790q1tfC8UmFrDfgOc0t3gxysCBLRMbVrER+E9oioWti9dvZ4gnIRniDOrBZKvULqnKJjWZyKKNoIfxz5qAPuuvEkmQQA4nE4DPcFNsFRrpipdGMNdh0GTt1wtzpHN9ZrBAcQNxGPWvVDSA1EztH/aVYU7K0TJoAzqknIbBtnoUi0vpMBouONdtMh4aLrWl+E4zm0TAyTRWHSzpAABPlJPklee31QEGWwIN2GAEbJifKvL9HvaYg4OOIII15AHPdn0q/sejhQpXq+InYSZOUbMVLYYs9Gw4lxbxlJ8PbjkS3HNsDPbqUfhHZqYZxZp1XBwv03te0w6IMgvwGMXYhUdn0lyg2mXNaS7ASOYCDAxmVYizuIBqPcdcEl2X82GZUwV1j0bTGIEuAHJODpkwSYgc5Ma0VwackNe57xynbBsZIyGGJGOuMlMtNvpMBYQAMA4gCTqk3cxMdO5Rm0nFpF2q6HOAgjHXtxbGR3Kisi9g41BLgYjGRIG+MThzLoNGCeXeHMGwcNmJlTxSaxoe3jQDIIcYaDt/ETGxflWuKbQXOF933YJgaszs27edBWizhzuS4gZd604ZbNynU2BsMEuqSBEADESAcM9+rLauVCo5zTm2QS2CRA24HOFYaHsjmh1RzgGxi84xtgZyfmVRGtI4qMCaky7EwPTjq6FzsFqioC7DXjq55Uu2mcRBnK9M853qbwc0c2pVaDG8QMRjkSoJOhbS6pWkNaaZaWvAMhwOBOfN0JZWqgWPcw5tcWnnBg+xNSvpHiXCmGMZAmRIdmYmRtkRsPMsJw2oXbW86nw8eXAz/UCkuihQhC0BCEIBPfsZ/Ztn/U/dekQnv2M/s2z/qfuvQJXTf1it+a/3ioSm6b+sVvzX+8VCQCEIQdrHaDTqMqNzY4OHO0yPYvo2wUHFhc7vXAc85+XYvmxP/gdpA1rDZ3FxMMDTvc3kH3VBnuyhYzxDQBHF1L05kg4YJfW+l/DMuEDjn/4hB71uYYDtM4xuTk4StPEvqEAuDJaDlLcp2ZZ70iLRXc57nzekyZxnyFIOQdr1j5xXb+IhuBx/wDXUoyA06seZUehUIMgrobRhECR5J51yagiT84oJBt7pJAY0mSSG4488qfYtJGpyazi4yLhcThqInVI8kjeVTL8Qa6nbwIm8WtGLr0OiTiTrO6OtQrdpOvaibt4U2SblMHATntOr0qms9BxEjBsxMxJOobfJKsKOkeJEsIdUIgkDkNxkXRhJ3xzbVMFtouz3GtdUAvgy1mMtByLxtmTiv3TOmgBxdMnvZcTgZJGA3gFv+lZ46RqSSHHGRIgZ56sFEvpgsq1tDnFzsnAThiCIyjPvZjXgvQtnK75zcTEEFoGBbHWqsOwjUvdLE4Z7NW/yQqNOy1TezBa4nlRjGc5gwTEb1AY8udLzvnPeuzbTdA7wkEl8986dRERqk7zrgKMx04iPIMCkF1ZqswLzcMBhns9qmWi0Gs3W1rdWo4wSdkD0BU1m5UDXGfXzbVYsqZxPKZDY3fewymB0HYpgl6Noio4lwkQQ3ExJxMxjgCtHYNGBhe4gNcwtIzwa0RGJnLGZ9KzFO0OpNa5pm6YcDrc0yebMZ7RmthY9LCL2tl5uOWLZaSNmAw1hY5LGS09pCjUcDdL5BDrxIOBwu7o29CqeHRa/iqrBqLHHCMAC2AMvvFSuFtgaGirSIEuh1PW058kZxs/uqpjzVsdZpBmm5lVvNNxwA2C+CrxKzqEIW0CEIQCe/Yz+zbP+p+69IhPfsZ/Ztn/AFP3XoErpv6xW/Nf7xUJTdN/WK35r/eKhIBCEIBODsQ20OsrqZImnUMDY1wBB6Q7oSfW77D1V38a5gMB1J0jVILYMbQCekoG3pCm11O64TeJadoa7CfbmvnCrRLTBiRgecbjivpipQDr7WkANh7nHHKZJ2nHAYZRzoDhpZbtutLWGRxrnga4fyxA5nZKQUgO0LuLNgHAjPDHXv1tPPmuNNw1z8/O5OHgJwTdTpO+kaZfPenYMM1Qo3wZD8Hbdv8AMP8AcPTmuD2kYHNfRrtAn8begqHV0C4/eZPMVNHz7O3pXWy2RzzDRPNHtKd9fQJH4Cdkf8LpT4Nn/wCsTngcct3zCaE3pOsGtDAAHNbdN2buPfQCcCcJ27slXss7inrU4K7W0T5P/Ffn/SbfwUuj/hNgRr7KQvHEHYU7a/Bdn4KfQFCqcF2/gZ0K7AnajCMwRzqVZeQxziBMQ3nMDy4SY5k0jwQZ4Kj0DqXK18FGwPoqWG4dSaFYKhwGOGXlUuzWaq7vZz1DXzjI4piDgm0RFOllsHthSqGg+Lbda1gnvvLhs2JowDrzeQcTP0jmkxGMCMi3DGM+hWNG2X38Ye9EmBqEANEbTJ6StgzgwIILKZa4yRqJ6PSujeDgBgNY2cTGHsG8qaMK61XmYOeCCDiBF4zInGcANmI6dNwatTqwuFje8u3gYvXS0DAjOHHGdS8aSsDKbKrbrBULeTkJLSHGJw70HpXXRdJgpPc5j6TuKbVAY6WRLpLBEwSBhqOGMKX4eslwotcPuD7hLc8cN+zZzqx4G07loptqNgV5p3S3kumHc0zGH/pUulKE13vYA5l4kFxaL3OCQrWxXmWhlWtUulhY9rA4SSHXogQGiWg6zlnmngr+yBYBRtjg1jWNcxjmtaAGjC6YA2uaT5Vm1puyPVvaRrkZci7/AC8W276PasyrAIQhUCe/Yz+zbP8AqfuvSIT37Gf2bZ/1P3XoErpv6xW/Nf7xUJTdN/WK35r/AHioSAQhCAWm7HNtNK30Y+/NM/1Ax6YWZU3Qtp4q0UamHIqsfjlyXA49CD6SDQWhk8ktL6x6breefSQk32TGsNpbUc25xrMC2ZaWEtAIODhdDd+vYC3tK1gxrbuJe4PdzDED52JZdlKwXaFJ+YZWfT57wBBHmj0qDAUqV57Wv+84AOGM4x5favorg62KUbz8+hfOmi3/AEtMbajfaF9CaFrfRDnKtFpaK0DExzqnpaSvVHNF0gTiNxjOV20ufona5j2hZyxgsa/OZcTuBeetZFhW0sHVCxjmXhmJE+3BWdjt7g4NqtEOyI9G4hY1mh2S6oxzm1HSSb0QSdh5LhO1XPB+tVY27aLk/dLQcOkezeg0b7VywGwRr2hToWX0a88Zn+H2lae8gh2sgKnNvF6NU5r94VWq6zPE5fPzks7o3AFpIvSTEoNPUfAlQaVsFSWxBGW9V2mql+kD/leDzgKp4NWp1Sjek36brpnWIEE+worT1rUGXcJnAc5K5PtN0xElZ51e9gNQEicQ7GRzjLyLpZdHcZXa6+WxDevXvRGno24RiCFMiR7Pn51KuqsLBddym6j/AHGz/lSbG43MdvoQZHhaAQSRADhO9uR9H9l14HcIrNebQtDGh4bxbHxLbocXXTzEuOO0b458L6mDgdbo8ufpS80iy6RBN4GQZgjX/u9CubBc8N9G8RVIZiwyRExHlVHXr8cJcDeDRDsILWwOVvAETuE7VotLViKt1zeMpVMSYF6mTE3XboymM1W1tHOs9S68XmOgggjEHIjf/lOeWxSCHwlEvpVPCUKR8rW8UfTTnyqoW04ZWL/4dmqiDdqVKRO4hrmDHZD+lYtaAhCEAnv2M/s2z/qfuvSIT37Gf2bZ/wBT916BK6b+sVvzX+8VCU3Tf1it+a/3ioSAQhCAQhCD6E0XV/iLHRq5zSafKBBHTgs7w/YatkqyJIZTqtnUWlocR5C9e+xhbOMsFwn/AA3ub5MHD3lc6S0bxoDI/wARlWlhtLXH/eOhKnpG6JH09L+dvtBTz0JV+jbv60ktC0iLRTBEQ72Sf7JuaLtzGsaC5oMdCKvtIVfoz5FQ2CuWS5zHFpvDd3207YU+0WtpEXhBzK90qlK5cvNLd53ysips+i2NLqjA6HxPKJb0GbpXvQ1SpUe5pbDG5dOeO1Tm2OjOFURskK0sYpMwD245y4YoKywSHEjVGfl1q7bbHR3q4ix0vx+lqk0LIxuIfjB1hBltNX61Zt1hIbjrgHVOHzK42nRoFRtQtc0+grXU6TKcw4EnaQotqYx4gkeSME0ZTSEg3IMFryDBiREY5YgrpYbCaTnvAwceUDzQfIVf1LG1zWtvnkzGWtdrVVYeSdesakGF0fZHNqVQ4A43r0GXAzF4nDCPSdyudGNuunMCCFe2KxtAdDrwdnuz61HGiQ2RfMHdl6UEDS+keMc2kxpvOETsEj58itaVMtbBz1rpZbC1mOZXqoEGJ4Yjkk6w5pHk/wCFirXY+WScso9Ec2pavsgViLvKui/BP9Lo8sxCxLy66AdcxvjAj52nctC3p6ZqNYGgYtHfBoJPKgDlAjLGYnLFWV5looXapqGow3g/cTESRjByGG5Y7GJgYQM43gxr8mxazseWQ1H1XxHEtDhDnRJnMAw4YERvUsGo4U6ILtCudN/i3MqNOsG9cfPkJPlScX0dVsbH2StQa6eMDw6cwC0hp34kRrxXzkQpxo/EIQtAT37Gf2bZ/wBT916RCe/Yz+zbP+p+69AldN/WK35r/eKhKbpv6xW/Nf7xUJAIQhAIQhAxuxNpG4y1Uy7Uyo1vlLXkdLfQmBStQdTGZc2o0iNjhdjAbvQlJ2M6923NaZiox7PRe/2J36H0QOXdE3mgtxwlrg4GdSl+HpHcJbNUs2kK0jFjnXJyjIZYZLtozSVV7mBppukm8LpkARj32IkwmZw84LMtLnuL2sqPaIdxcZHNzgP6cd+cLHaH4Pmzgm/SfyuW5jgcsmgbJx1GQk5dGIukdLVg4NYGEjOQYG3CRAzQNPVQBLWZYwHZ9Kg6Rsrr8gjla77fRjl86lzGjqhAbgWxmHNw8s/MKos38JajY5NPHc6TsjlYKXZuEzrt5wbzQfRiqlmhnudMNuAQMd2fTmdQRabG7mEYYjH0+zYoNFZeEb3NLi1gjny6UDhc78DYnaVQU7O+LoBxG6eeZXujomrdyvY6jj6fIqNA7hG4gktaI581HPCHDvSTqVPaKLhDfmf+FFNndOXz5FBc1uE7iDyIkZ3sRviM9y5v046jdZF8QCSTrOJAMYbMdmSqqVFxLZGEjo1yvdWxVnOL7h5RmcNZ2Iq3q8JyIikDImL+OOUcnHV0rxaeFha4g0pDR+OMYn8OU5Kr/h3CpN0gAyCB+HEewLk2zuccjicRH3Ri72e1BZ2jhcWwBSMRJ5eRIn8PMF6pcL8L1x2JugXtUYnLIQs9Xsbi4uDXAk7DH/C5W+xuAgNcMOTIIvXsz0ABBC0npJ1ao9xJAc4mCSYBxA9i52fHn1b9nQuP8K8HFjuaDK0XBqyML2iqw8oFuN4BpiWvBBEkRBbkZVESrQhoJAxw6Tq5iCVstB2YWamaV29UfD6l0wBA5LSYxgEnPN52IbYGmrLqbbtJrCHC8Lz5IEiYGIJuxktJoTRrar7okHviZAJ255mTt1rFo4U9OuYWuFGIF2890TjysAIJ5WGPkSp4X2PirbaGDIVCRzO5Q9Dk/eEvB2pUo0G99TaXOpOPf05jOIkOGqMxqSm7Luj+LtNKpEcZSAP8zDB9BCcVYNCELaBPfsZ/Ztn/AFP3XpEJ79jP7Ns/6n7r0CV039Yrfmv94qEpum/rFb81/vFQkAhCEAhCEFhwet/EWqhWmBTqMcf5QRe9Er60sNoZdhpaWFt4FuJM5GcohfHakWW21KZJp1H0yRBLHOaSNhIOSlmj6D4baXY8BjG03gwXF382TXN18kHo3rKUKLXNNMMDJvENbOoF0mDhMelKvttX8NW/1v61+t0vaBiK9Yav8R+XSkg3D6FFroqhrScv8T/0FZU7FRDYaWxtdfyz3jelm3SlYY8bUn+Z3WvR0tXMfTVcMuW7rQNGvZ6bmkNLY73N8bDq9i919Asp41HQ7WGSY15n+2SVvbq0eGqf6iujuEFqOdeqZzlxPtTAyRQo4YnHKZJXq2VWxdmMZwnomEtRwhtPhn9K/f8AqO0+Gd6OpMG6LGZk5rx/DMxwPV6FhG6ctAJPHVMf8xjoyC/Dpy0eHq/6ndaYGBTsTAMGuMZjGTOGrIDpXay6Ha6fonA3Zab2R2GcsDr2Jbdt7R4et5x/WptHhZbGxdrvwETDSYOckiT5UwbV+hYJAmcN2Gez5heO19wCbxLhHMSZM79Sxh4VWuZ4505ZN6lydwhtJcXGq4k5mG8+xMGvtdFlMgEEiJwwxjWTjI2ZYKo0hVloJDsZg4Z68Tsw6FS1NO13d9Unna0+0Lw7S9YxL8suS2OiEFhYaIc4iHnAziJOBj7uGMdK0WhrGTTc6HCMcYvQNmAz/ssfZ9N12TdeBJBPJYcRiM2qXU4W2t2dUY5/R0hv1MVDJfaZLWF04AARiOeBOe1X9hinAA5WE5TIaRGO5xw3pHdv7TeLuOqSc8cOjJe6vCW1umbRWM58sz0rH5V9DWfTdQMDM2DkkHHLIA5iFjezLYuMsVOvAvU6ok64eDMeUNwSk7dWjP8AiK/nH9a42q31akcZUqPjK+5zo6Sn5u/RGQhC2gT37Gf2bZ/1P3XpEJ79jP7Ns/6n7r0CV039Yrfmv94qEmvb+xTfq1H/AMXF57nRxOUknwij9yPxv1PxUCwQmf3I/G/U/FR3I/G/U/FQLBCZ/cj8b9T8VHcj8b9T8VAsEJn9yPxv1PxUdyPxv1PxUCwQmf3I/G/U/FR3I/G/U/FQLBCZ/cj8b9T8VHcj8b9T8VAsEJn9yPxv1PxUdyPxv1PxUCwQmf3I/G/U/FR3I/G/U/FQLBCZ/cj8b9T8VHcj8b9T8VAsEJn9yPxv1PxUdyPxv1PxUCwQmf3I/G/U/FR3I/G/U/FQLBCZ/cj8b9T8VHcj8b9T8VAsEJn9yPxv1PxUdyPxv1PxUCwQmf3I/G/U/FR3I/G/U/FQLBCZ/cj8b9T8VHcj8b9T8VAsEJn9yPxv1PxUdyPxv1PxUCwT37Gf2bZ/1P3XrL9yPxv1PxUyeCHBj+HslKjxt+7f5VyJl7nZXjt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6" descr="data:image/jpeg;base64,/9j/4AAQSkZJRgABAQAAAQABAAD/2wCEAAkGBxQTEhUUExQTFBUXFxoXFRgXGRccFhgYHB0cGhgbGRgYHCggHCAlHxgdIjEhJSksLi4wFx8zODMsNygtLi4BCgoKDg0OGBAQFywcHBwsLCwsLCwsLCwsLCwsLCwsLCwsLCwsLCwsLCwsLCwsLCwsLCwsLCwsLCwsLCwsLCwsLP/AABEIAL0BCwMBIgACEQEDEQH/xAAcAAACAwEBAQEAAAAAAAAAAAAABwQFBgMCCAH/xABMEAABAwEEBAYOCAQFBAMAAAABAAIRAwQSITEFQVFhBhMicZHRBxUXMlNkgZOho7Gy4/AjNDVCUnODsxRygsEzYpLC4RbS4vEkY6L/xAAXAQEBAQEAAAAAAAAAAAAAAAAAAQID/8QAHBEBAQEAAwEBAQAAAAAAAAAAAAERAiFBMRJR/9oADAMBAAIRAxEAPwBTaY0rXForAVqwAqvAF934jvUPtvX8PW84/rRpv6xW/Nf7xUJBN7b1/D1vOP60dt6/h63nH9ahIQTe29fw9bzj+tHbev4et5x/WoSEE3tvX8PW84/rR23r+Hrecf1qEhBN7b1/D1vOP60dt6/h63nH9ahIQTe29fw9bzj+tHbev4et5x/WoSEE3tvX8PW84/rR23r+Hrecf1qEhBN7b1/D1vOP60dt6/h63nH9ahIQTe29fw9bzj+tHbev4et5x/WoSEE3tvX8PW84/rR23r+Hrecf1qEhBN7b1/D1vOP60dt6/h63nH9ahIQTe29fw9bzj+tHbev4et5x/WoSEE3tvX8PW84/rR23r+Hrecf1qEhBN7b1/D1vOP60dt6/h63nH9ahIQTe29fw9bzj+tHbev4et5x/WoSEE3tvX8PW84/rR23r+Hrecf1qEhBN7b1/D1vOP607uxxaHu0dQc57nE8ZJLiT/iP1lIRPfsZ/Ztn/AFP3XoErpv6xW/Nf7xUJTdN/WK35r/eKhIBXPBCP4umCAZD4kAibjowOCpld8CmzbaH8x904eXLyqX4NhW0XMhouYkm7heB1EAZbpK51NFMMF9MEwQSWgndiRsPoWm0pWZTZeIDTMNlwE7pOtQqdfjBIF6ImIdz5Ll210zNv0XTLGtFNjYOYY29lBBMScpkrrpng82pY3V2UmscPpG3REgEsqNgDUWXhz4QCtBatGicHBwmCR/calM0fUJcaB5LWguY6RycWyCNc57M9q1LUJRCm6ZsvFV6jIiHmI/CcW+ghQl0QIQhAIQhAIQhAIQhAIQhAIQhAIQhAIQhAIQhAIQhAIQhAJ79jP7Ns/wCp+69IhPfsZ/Ztn/U/degSum/rFb81/vFQlN039Yrfmv8AeKhIBWPB20cXaqLtlRs8xMH0FVy/QUDU4UOD6RF0vAIJAzIDgXXd92Ql3Z61SXODXXnQQ5rfvA57MQXdK29tt5NMFoEOaHSJziTiCDiCuWjrO13KuiByhJfhz4wVBE0NpWoIbaOWxpgyWis0EQXAzygNh6dS0tltlDji5tVtzWJc0tDhg0tc0SBAAIyiFkrZYiakYze3DCcJwxiM1Ps+hyCOREf5SSTrIAxMjcpghcL+D1apWdWoMNam5ocXU+UJm7iBtgdKzTtE1xnRrDnY/qTTslkdSptu3WgkuBEAknAyG45g4Egbl1pWaoILi7HMYGDqjDqTQo3WCqBJp1ANpa6OmFGTkLyxwkuzAcW8m6NoGtQOENtkilDKrm99eYyo11MgFjyLvJJkzzDIyroVSE2GcF7PUDS6nReCL1+mHMF3aQ0iDnhuVW7g1Y3kgNNMTgRUM7u/nMbk0LtCYlbgHZyAW1qzZ/EGH/tlQndj/ZaB5acekPKbBiELVO4DVp5NSkc87wOGf3TsVVX0BVaSDdMGJBw6SAFRVIViNC1iQA1pnI36cdN5Wx4EV4B4yhJiWhz3OBImDdYQI1oMwhbB/Y7tQAPGWYzkBVx25EArlT7HludN1lN0Z/S0x7zggyiFc2jgvamd9Sj+phHSHKO7QdcZs/8A0zrQVyFPboaue9pudr5MOw8i8u0TXGJo1P8ASepBCQu1qsr6Zu1GPY6JhzS0xtg8y4oBCEIBCEIBPfsZ/Ztn/U/dekQnv2M/s2z/AKn7r0CV039Yrfmv94qEpum/rFb81/vFQkAhCEDN4N2b+IsdLEAtlp33THshWdi0XxXJcScYunMA4/IVN2MLUeKqtE8l4MYRDh/4rXaTYXhxJg3OkjIDesX+CvJAdrJGAAGBJGEnOFZU9FtqXQ6Gg4vicP7GJ1rJaOtwmTfEEAYG6fnDDctRYtKgRefEiYLdmPtaoqRpasw1gxoa1rQLoAgY3iPLmfKiraGMZJcLzjdwkwTmcNQkY9UqkbUeQ5xILhjl3oDYwE/3VpYrC8E1Xh0S0NacG3cgABlEnHXJmU8RT6U0UWgEFkxg6QA/aDJMzs3KmsOjnNcKhquc+ZaWukjDXk2NWxWtut77xpNFEFpMEiS3ZynZYbtSg1ak/wCJGwyQGHeGHBWUXFt021tO5TDHPdynhrpwEXhgImMYA36ljbVanh3f8iTEiD0Z/JzVibQy8CW3iMAWkxEHDDA57s11q2oPFziwRgcGicOfn1KwcDpSoRGwXiS2807d/wDdcm6YfABazLEC+BO6cuhWNlbTAiCznn2ldKlnpuxcWRtacfJCdD9sumi4gQcxiHAwOYtnoXCvXFTJriTEghkEQBJO3MlSToqkGh8uOzyfPtVTpa2Notu3C3LHW6ReGKCYKraZIDgSJAIbmRkdmW9c6Vtuk99AzMOjI5nEHGOlZulpJ14FpccRAN2d8QPQray1nckODiXRFziuWNQcDsOZHTnDBcVdJseAJLnETDOeARrxJGalWO1Mp4GpjOV6YjZ07OZUtstnFsMETEEtugNGMQDGwj5xiWCi17SajsCRnBJOMa5AE5INRpPTdGCCZwkQDJO3AcyiWSqKgF0u143T5SCB6FmqmjKRM3id8jPZlMr8oaJY498QNZlv9gg0ta1cUZBaNsXp3Tl6FXv0mXmGgQCbxIJMzqLtcb41LnU0W0gAXssR6JBu6+tdBYWUgGsJ/wAx1ndOxIIXCtjq1mZaHMIqU3ii5zQ66aZBdTJBmDIcJn+wGOTGtFhJsdraTgWte39Ml2GraClytAQhCAQhCAT37Gf2bZ/1P3XpEJ79jP7Ns/6n7r0CV039Yrfmv94qEpum/rFb81/vFQkAhCEG27FVoi0vZAIcwGDlLXACRr74poW6iA2SQYM9eGrVnsSW4E17tto4wHksP9QLR6SE8q1kJYJMuIxugQdZwnXAwXPnqwuadnJqfecC9rRMd8TAyOsnYr61UjRpMnBwqEE87SRgNQwHOV3tTWUarnF5YxoDpOMObJJxwGqADrWL0rp3jrS5hvvip9E1t26A0AEk68i7cs5arVWepJkAmcDmBv8AYtK196nd1lsHHAHnSxtHCUMexrSABdD4n+qJx3790q1tfC8UmFrDfgOc0t3gxysCBLRMbVrER+E9oioWti9dvZ4gnIRniDOrBZKvULqnKJjWZyKKNoIfxz5qAPuuvEkmQQA4nE4DPcFNsFRrpipdGMNdh0GTt1wtzpHN9ZrBAcQNxGPWvVDSA1EztH/aVYU7K0TJoAzqknIbBtnoUi0vpMBouONdtMh4aLrWl+E4zm0TAyTRWHSzpAABPlJPklee31QEGWwIN2GAEbJifKvL9HvaYg4OOIII15AHPdn0q/sejhQpXq+InYSZOUbMVLYYs9Gw4lxbxlJ8PbjkS3HNsDPbqUfhHZqYZxZp1XBwv03te0w6IMgvwGMXYhUdn0lyg2mXNaS7ASOYCDAxmVYizuIBqPcdcEl2X82GZUwV1j0bTGIEuAHJODpkwSYgc5Ma0VwackNe57xynbBsZIyGGJGOuMlMtNvpMBYQAMA4gCTqk3cxMdO5Rm0nFpF2q6HOAgjHXtxbGR3Kisi9g41BLgYjGRIG+MThzLoNGCeXeHMGwcNmJlTxSaxoe3jQDIIcYaDt/ETGxflWuKbQXOF933YJgaszs27edBWizhzuS4gZd604ZbNynU2BsMEuqSBEADESAcM9+rLauVCo5zTm2QS2CRA24HOFYaHsjmh1RzgGxi84xtgZyfmVRGtI4qMCaky7EwPTjq6FzsFqioC7DXjq55Uu2mcRBnK9M853qbwc0c2pVaDG8QMRjkSoJOhbS6pWkNaaZaWvAMhwOBOfN0JZWqgWPcw5tcWnnBg+xNSvpHiXCmGMZAmRIdmYmRtkRsPMsJw2oXbW86nw8eXAz/UCkuihQhC0BCEIBPfsZ/Ztn/U/dekQnv2M/s2z/qfuvQJXTf1it+a/3ioSm6b+sVvzX+8VCQCEIQdrHaDTqMqNzY4OHO0yPYvo2wUHFhc7vXAc85+XYvmxP/gdpA1rDZ3FxMMDTvc3kH3VBnuyhYzxDQBHF1L05kg4YJfW+l/DMuEDjn/4hB71uYYDtM4xuTk4StPEvqEAuDJaDlLcp2ZZ70iLRXc57nzekyZxnyFIOQdr1j5xXb+IhuBx/wDXUoyA06seZUehUIMgrobRhECR5J51yagiT84oJBt7pJAY0mSSG4488qfYtJGpyazi4yLhcThqInVI8kjeVTL8Qa6nbwIm8WtGLr0OiTiTrO6OtQrdpOvaibt4U2SblMHATntOr0qms9BxEjBsxMxJOobfJKsKOkeJEsIdUIgkDkNxkXRhJ3xzbVMFtouz3GtdUAvgy1mMtByLxtmTiv3TOmgBxdMnvZcTgZJGA3gFv+lZ46RqSSHHGRIgZ56sFEvpgsq1tDnFzsnAThiCIyjPvZjXgvQtnK75zcTEEFoGBbHWqsOwjUvdLE4Z7NW/yQqNOy1TezBa4nlRjGc5gwTEb1AY8udLzvnPeuzbTdA7wkEl8986dRERqk7zrgKMx04iPIMCkF1ZqswLzcMBhns9qmWi0Gs3W1rdWo4wSdkD0BU1m5UDXGfXzbVYsqZxPKZDY3fewymB0HYpgl6Noio4lwkQQ3ExJxMxjgCtHYNGBhe4gNcwtIzwa0RGJnLGZ9KzFO0OpNa5pm6YcDrc0yebMZ7RmthY9LCL2tl5uOWLZaSNmAw1hY5LGS09pCjUcDdL5BDrxIOBwu7o29CqeHRa/iqrBqLHHCMAC2AMvvFSuFtgaGirSIEuh1PW058kZxs/uqpjzVsdZpBmm5lVvNNxwA2C+CrxKzqEIW0CEIQCe/Yz+zbP+p+69IhPfsZ/Ztn/AFP3XoErpv6xW/Nf7xUJTdN/WK35r/eKhIBCEIBODsQ20OsrqZImnUMDY1wBB6Q7oSfW77D1V38a5gMB1J0jVILYMbQCekoG3pCm11O64TeJadoa7CfbmvnCrRLTBiRgecbjivpipQDr7WkANh7nHHKZJ2nHAYZRzoDhpZbtutLWGRxrnga4fyxA5nZKQUgO0LuLNgHAjPDHXv1tPPmuNNw1z8/O5OHgJwTdTpO+kaZfPenYMM1Qo3wZD8Hbdv8AMP8AcPTmuD2kYHNfRrtAn8begqHV0C4/eZPMVNHz7O3pXWy2RzzDRPNHtKd9fQJH4Cdkf8LpT4Nn/wCsTngcct3zCaE3pOsGtDAAHNbdN2buPfQCcCcJ27slXss7inrU4K7W0T5P/Ffn/SbfwUuj/hNgRr7KQvHEHYU7a/Bdn4KfQFCqcF2/gZ0K7AnajCMwRzqVZeQxziBMQ3nMDy4SY5k0jwQZ4Kj0DqXK18FGwPoqWG4dSaFYKhwGOGXlUuzWaq7vZz1DXzjI4piDgm0RFOllsHthSqGg+Lbda1gnvvLhs2JowDrzeQcTP0jmkxGMCMi3DGM+hWNG2X38Ye9EmBqEANEbTJ6StgzgwIILKZa4yRqJ6PSujeDgBgNY2cTGHsG8qaMK61XmYOeCCDiBF4zInGcANmI6dNwatTqwuFje8u3gYvXS0DAjOHHGdS8aSsDKbKrbrBULeTkJLSHGJw70HpXXRdJgpPc5j6TuKbVAY6WRLpLBEwSBhqOGMKX4eslwotcPuD7hLc8cN+zZzqx4G07loptqNgV5p3S3kumHc0zGH/pUulKE13vYA5l4kFxaL3OCQrWxXmWhlWtUulhY9rA4SSHXogQGiWg6zlnmngr+yBYBRtjg1jWNcxjmtaAGjC6YA2uaT5Vm1puyPVvaRrkZci7/AC8W276PasyrAIQhUCe/Yz+zbP8AqfuvSIT37Gf2bZ/1P3XoErpv6xW/Nf7xUJTdN/WK35r/AHioSAQhCAWm7HNtNK30Y+/NM/1Ax6YWZU3Qtp4q0UamHIqsfjlyXA49CD6SDQWhk8ktL6x6breefSQk32TGsNpbUc25xrMC2ZaWEtAIODhdDd+vYC3tK1gxrbuJe4PdzDED52JZdlKwXaFJ+YZWfT57wBBHmj0qDAUqV57Wv+84AOGM4x5favorg62KUbz8+hfOmi3/AEtMbajfaF9CaFrfRDnKtFpaK0DExzqnpaSvVHNF0gTiNxjOV20ufona5j2hZyxgsa/OZcTuBeetZFhW0sHVCxjmXhmJE+3BWdjt7g4NqtEOyI9G4hY1mh2S6oxzm1HSSb0QSdh5LhO1XPB+tVY27aLk/dLQcOkezeg0b7VywGwRr2hToWX0a88Zn+H2lae8gh2sgKnNvF6NU5r94VWq6zPE5fPzks7o3AFpIvSTEoNPUfAlQaVsFSWxBGW9V2mql+kD/leDzgKp4NWp1Sjek36brpnWIEE+worT1rUGXcJnAc5K5PtN0xElZ51e9gNQEicQ7GRzjLyLpZdHcZXa6+WxDevXvRGno24RiCFMiR7Pn51KuqsLBddym6j/AHGz/lSbG43MdvoQZHhaAQSRADhO9uR9H9l14HcIrNebQtDGh4bxbHxLbocXXTzEuOO0b458L6mDgdbo8ufpS80iy6RBN4GQZgjX/u9CubBc8N9G8RVIZiwyRExHlVHXr8cJcDeDRDsILWwOVvAETuE7VotLViKt1zeMpVMSYF6mTE3XboymM1W1tHOs9S68XmOgggjEHIjf/lOeWxSCHwlEvpVPCUKR8rW8UfTTnyqoW04ZWL/4dmqiDdqVKRO4hrmDHZD+lYtaAhCEAnv2M/s2z/qfuvSIT37Gf2bZ/wBT916BK6b+sVvzX+8VCU3Tf1it+a/3ioSAQhCAQhCD6E0XV/iLHRq5zSafKBBHTgs7w/YatkqyJIZTqtnUWlocR5C9e+xhbOMsFwn/AA3ub5MHD3lc6S0bxoDI/wARlWlhtLXH/eOhKnpG6JH09L+dvtBTz0JV+jbv60ktC0iLRTBEQ72Sf7JuaLtzGsaC5oMdCKvtIVfoz5FQ2CuWS5zHFpvDd3207YU+0WtpEXhBzK90qlK5cvNLd53ysips+i2NLqjA6HxPKJb0GbpXvQ1SpUe5pbDG5dOeO1Tm2OjOFURskK0sYpMwD245y4YoKywSHEjVGfl1q7bbHR3q4ix0vx+lqk0LIxuIfjB1hBltNX61Zt1hIbjrgHVOHzK42nRoFRtQtc0+grXU6TKcw4EnaQotqYx4gkeSME0ZTSEg3IMFryDBiREY5YgrpYbCaTnvAwceUDzQfIVf1LG1zWtvnkzGWtdrVVYeSdesakGF0fZHNqVQ4A43r0GXAzF4nDCPSdyudGNuunMCCFe2KxtAdDrwdnuz61HGiQ2RfMHdl6UEDS+keMc2kxpvOETsEj58itaVMtbBz1rpZbC1mOZXqoEGJ4Yjkk6w5pHk/wCFirXY+WScso9Ec2pavsgViLvKui/BP9Lo8sxCxLy66AdcxvjAj52nctC3p6ZqNYGgYtHfBoJPKgDlAjLGYnLFWV5looXapqGow3g/cTESRjByGG5Y7GJgYQM43gxr8mxazseWQ1H1XxHEtDhDnRJnMAw4YERvUsGo4U6ILtCudN/i3MqNOsG9cfPkJPlScX0dVsbH2StQa6eMDw6cwC0hp34kRrxXzkQpxo/EIQtAT37Gf2bZ/wBT916RCe/Yz+zbP+p+69AldN/WK35r/eKhKbpv6xW/Nf7xUJAIQhAIQhAxuxNpG4y1Uy7Uyo1vlLXkdLfQmBStQdTGZc2o0iNjhdjAbvQlJ2M6923NaZiox7PRe/2J36H0QOXdE3mgtxwlrg4GdSl+HpHcJbNUs2kK0jFjnXJyjIZYZLtozSVV7mBppukm8LpkARj32IkwmZw84LMtLnuL2sqPaIdxcZHNzgP6cd+cLHaH4Pmzgm/SfyuW5jgcsmgbJx1GQk5dGIukdLVg4NYGEjOQYG3CRAzQNPVQBLWZYwHZ9Kg6Rsrr8gjla77fRjl86lzGjqhAbgWxmHNw8s/MKos38JajY5NPHc6TsjlYKXZuEzrt5wbzQfRiqlmhnudMNuAQMd2fTmdQRabG7mEYYjH0+zYoNFZeEb3NLi1gjny6UDhc78DYnaVQU7O+LoBxG6eeZXujomrdyvY6jj6fIqNA7hG4gktaI581HPCHDvSTqVPaKLhDfmf+FFNndOXz5FBc1uE7iDyIkZ3sRviM9y5v046jdZF8QCSTrOJAMYbMdmSqqVFxLZGEjo1yvdWxVnOL7h5RmcNZ2Iq3q8JyIikDImL+OOUcnHV0rxaeFha4g0pDR+OMYn8OU5Kr/h3CpN0gAyCB+HEewLk2zuccjicRH3Ri72e1BZ2jhcWwBSMRJ5eRIn8PMF6pcL8L1x2JugXtUYnLIQs9Xsbi4uDXAk7DH/C5W+xuAgNcMOTIIvXsz0ABBC0npJ1ao9xJAc4mCSYBxA9i52fHn1b9nQuP8K8HFjuaDK0XBqyML2iqw8oFuN4BpiWvBBEkRBbkZVESrQhoJAxw6Tq5iCVstB2YWamaV29UfD6l0wBA5LSYxgEnPN52IbYGmrLqbbtJrCHC8Lz5IEiYGIJuxktJoTRrar7okHviZAJ255mTt1rFo4U9OuYWuFGIF2890TjysAIJ5WGPkSp4X2PirbaGDIVCRzO5Q9Dk/eEvB2pUo0G99TaXOpOPf05jOIkOGqMxqSm7Luj+LtNKpEcZSAP8zDB9BCcVYNCELaBPfsZ/Ztn/AFP3XpEJ79jP7Ns/6n7r0CV039Yrfmv94qEpum/rFb81/vFQkAhCEAhCEFhwet/EWqhWmBTqMcf5QRe9Er60sNoZdhpaWFt4FuJM5GcohfHakWW21KZJp1H0yRBLHOaSNhIOSlmj6D4baXY8BjG03gwXF382TXN18kHo3rKUKLXNNMMDJvENbOoF0mDhMelKvttX8NW/1v61+t0vaBiK9Yav8R+XSkg3D6FFroqhrScv8T/0FZU7FRDYaWxtdfyz3jelm3SlYY8bUn+Z3WvR0tXMfTVcMuW7rQNGvZ6bmkNLY73N8bDq9i919Asp41HQ7WGSY15n+2SVvbq0eGqf6iujuEFqOdeqZzlxPtTAyRQo4YnHKZJXq2VWxdmMZwnomEtRwhtPhn9K/f8AqO0+Gd6OpMG6LGZk5rx/DMxwPV6FhG6ctAJPHVMf8xjoyC/Dpy0eHq/6ndaYGBTsTAMGuMZjGTOGrIDpXay6Ha6fonA3Zab2R2GcsDr2Jbdt7R4et5x/WptHhZbGxdrvwETDSYOckiT5UwbV+hYJAmcN2Gez5heO19wCbxLhHMSZM79Sxh4VWuZ4505ZN6lydwhtJcXGq4k5mG8+xMGvtdFlMgEEiJwwxjWTjI2ZYKo0hVloJDsZg4Z68Tsw6FS1NO13d9Unna0+0Lw7S9YxL8suS2OiEFhYaIc4iHnAziJOBj7uGMdK0WhrGTTc6HCMcYvQNmAz/ssfZ9N12TdeBJBPJYcRiM2qXU4W2t2dUY5/R0hv1MVDJfaZLWF04AARiOeBOe1X9hinAA5WE5TIaRGO5xw3pHdv7TeLuOqSc8cOjJe6vCW1umbRWM58sz0rH5V9DWfTdQMDM2DkkHHLIA5iFjezLYuMsVOvAvU6ok64eDMeUNwSk7dWjP8AiK/nH9a42q31akcZUqPjK+5zo6Sn5u/RGQhC2gT37Gf2bZ/1P3XpEJ79jP7Ns/6n7r0CV039Yrfmv94qEmvb+xTfq1H/AMXF57nRxOUknwij9yPxv1PxUCwQmf3I/G/U/FR3I/G/U/FQLBCZ/cj8b9T8VHcj8b9T8VAsEJn9yPxv1PxUdyPxv1PxUCwQmf3I/G/U/FR3I/G/U/FQLBCZ/cj8b9T8VHcj8b9T8VAsEJn9yPxv1PxUdyPxv1PxUCwQmf3I/G/U/FR3I/G/U/FQLBCZ/cj8b9T8VHcj8b9T8VAsEJn9yPxv1PxUdyPxv1PxUCwQmf3I/G/U/FR3I/G/U/FQLBCZ/cj8b9T8VHcj8b9T8VAsEJn9yPxv1PxUdyPxv1PxUCwQmf3I/G/U/FR3I/G/U/FQLBCZ/cj8b9T8VHcj8b9T8VAsEJn9yPxv1PxUdyPxv1PxUCwT37Gf2bZ/1P3XrL9yPxv1PxUyeCHBj+HslKjxt+7f5VyJl7nZXjtQ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098" name="Picture 2" descr="http://upload.wikimedia.org/wikipedia/commons/thumb/4/47/Particle_in_a_box_wavefunctions_2.svg/472px-Particle_in_a_box_wavefunctions_2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377" y="1700808"/>
            <a:ext cx="3714111" cy="468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délník 6"/>
              <p:cNvSpPr/>
              <p:nvPr/>
            </p:nvSpPr>
            <p:spPr>
              <a:xfrm>
                <a:off x="179512" y="980728"/>
                <a:ext cx="4910708" cy="58635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2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cs-CZ" sz="2000" dirty="0" smtClean="0"/>
                  <a:t>Pokud zavřeme elektromagnetické záření mezi dvě dokonalá zrcadla (skoro jako v LASERU), tak můžou existovat jen vlny na obrázku vpravo </a:t>
                </a:r>
                <a:br>
                  <a:rPr lang="cs-CZ" sz="2000" dirty="0" smtClean="0"/>
                </a:br>
                <a:r>
                  <a:rPr lang="cs-CZ" sz="1600" dirty="0" smtClean="0"/>
                  <a:t>(ty co konstruktivně interferují, ostatní vlny se postupně navzájem zničí – destruktivně interferují) </a:t>
                </a:r>
              </a:p>
              <a:p>
                <a:pPr marL="285750" indent="-285750">
                  <a:lnSpc>
                    <a:spcPct val="12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cs-CZ" sz="2000" dirty="0" smtClean="0"/>
                  <a:t>Platí</a:t>
                </a:r>
                <a:r>
                  <a:rPr lang="cs-CZ" sz="2000" b="1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b="1" i="1" smtClean="0">
                            <a:latin typeface="Cambria Math"/>
                          </a:rPr>
                          <m:t>𝝀</m:t>
                        </m:r>
                      </m:e>
                      <m:sub>
                        <m:r>
                          <a:rPr lang="cs-CZ" sz="2000" b="1" i="1" smtClean="0"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cs-CZ" sz="2000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sz="2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000" b="1" i="1" smtClean="0">
                            <a:latin typeface="Cambria Math"/>
                          </a:rPr>
                          <m:t>𝟐</m:t>
                        </m:r>
                        <m:r>
                          <a:rPr lang="cs-CZ" sz="2000" b="1" i="1" smtClean="0">
                            <a:latin typeface="Cambria Math"/>
                          </a:rPr>
                          <m:t>𝑳</m:t>
                        </m:r>
                      </m:num>
                      <m:den>
                        <m:sSub>
                          <m:sSubPr>
                            <m:ctrlPr>
                              <a:rPr lang="cs-CZ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000" b="1" i="1" smtClean="0">
                                <a:latin typeface="Cambria Math"/>
                              </a:rPr>
                              <m:t>𝒏</m:t>
                            </m:r>
                          </m:e>
                          <m:sub>
                            <m:r>
                              <a:rPr lang="cs-CZ" sz="2000" b="1" i="1" smtClean="0"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</m:den>
                    </m:f>
                  </m:oMath>
                </a14:m>
                <a:r>
                  <a:rPr lang="cs-CZ" sz="2000" dirty="0" smtClean="0"/>
                  <a:t>, kde </a:t>
                </a:r>
                <a:r>
                  <a:rPr lang="cs-CZ" sz="2000" i="1" dirty="0" smtClean="0"/>
                  <a:t>L</a:t>
                </a:r>
                <a:r>
                  <a:rPr lang="cs-CZ" sz="2000" dirty="0" smtClean="0"/>
                  <a:t> je vzdálenost zrcadel</a:t>
                </a:r>
                <a:endParaRPr lang="cs-CZ" sz="2000" i="1" dirty="0"/>
              </a:p>
              <a:p>
                <a:pPr marL="285750" indent="-285750">
                  <a:lnSpc>
                    <a:spcPct val="12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cs-CZ" sz="2000" i="1" dirty="0" smtClean="0"/>
                  <a:t>n</a:t>
                </a:r>
                <a:r>
                  <a:rPr lang="cs-CZ" sz="2000" i="1" baseline="-25000" dirty="0" smtClean="0"/>
                  <a:t>i</a:t>
                </a:r>
                <a:r>
                  <a:rPr lang="cs-CZ" sz="2000" dirty="0" smtClean="0"/>
                  <a:t> jsou celá kladná čísla</a:t>
                </a:r>
              </a:p>
              <a:p>
                <a:pPr marL="285750" indent="-285750">
                  <a:lnSpc>
                    <a:spcPct val="12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cs-CZ" sz="2000" dirty="0" smtClean="0"/>
                  <a:t>Vlnové délky tedy nemůžou být jakékoli, ale jen některé; odpovídají jim frekvence </a:t>
                </a:r>
                <a:r>
                  <a:rPr lang="cs-CZ" sz="2000" i="1" dirty="0" err="1" smtClean="0"/>
                  <a:t>f</a:t>
                </a:r>
                <a:r>
                  <a:rPr lang="cs-CZ" sz="2000" i="1" baseline="-25000" dirty="0" err="1" smtClean="0"/>
                  <a:t>i</a:t>
                </a:r>
                <a:r>
                  <a:rPr lang="cs-CZ" sz="2000" dirty="0" smtClean="0"/>
                  <a:t> </a:t>
                </a:r>
              </a:p>
              <a:p>
                <a:pPr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cs-CZ" sz="2000" b="1" dirty="0" smtClean="0"/>
                  <a:t>Planckova hypotéza</a:t>
                </a:r>
              </a:p>
              <a:p>
                <a:pPr marL="285750" indent="-285750">
                  <a:lnSpc>
                    <a:spcPct val="12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b="1" i="1" smtClean="0">
                            <a:latin typeface="Cambria Math"/>
                          </a:rPr>
                          <m:t>𝑬</m:t>
                        </m:r>
                      </m:e>
                      <m:sub>
                        <m:r>
                          <a:rPr lang="cs-CZ" sz="2000" b="1" i="1" smtClean="0"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cs-CZ" sz="2000" b="1" i="1">
                        <a:latin typeface="Cambria Math"/>
                      </a:rPr>
                      <m:t>=</m:t>
                    </m:r>
                    <m:r>
                      <a:rPr lang="cs-CZ" sz="2000" b="1" i="1" smtClean="0">
                        <a:latin typeface="Cambria Math"/>
                      </a:rPr>
                      <m:t>𝒉</m:t>
                    </m:r>
                    <m:sSub>
                      <m:sSubPr>
                        <m:ctrlPr>
                          <a:rPr lang="cs-CZ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b="1" i="1" smtClean="0">
                            <a:latin typeface="Cambria Math"/>
                          </a:rPr>
                          <m:t>𝒇</m:t>
                        </m:r>
                      </m:e>
                      <m:sub>
                        <m:r>
                          <a:rPr lang="cs-CZ" sz="2000" b="1" i="1" smtClean="0"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endParaRPr lang="cs-CZ" sz="2000" b="1" dirty="0" smtClean="0"/>
              </a:p>
              <a:p>
                <a:pPr marL="285750" indent="-285750">
                  <a:lnSpc>
                    <a:spcPct val="12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cs-CZ" sz="2000" dirty="0" smtClean="0"/>
                  <a:t>Energie je taky kvantovaná</a:t>
                </a:r>
              </a:p>
              <a:p>
                <a:pPr marL="285750" indent="-285750">
                  <a:lnSpc>
                    <a:spcPct val="12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cs-CZ" sz="2000" i="1" dirty="0" smtClean="0"/>
                  <a:t>h</a:t>
                </a:r>
                <a:r>
                  <a:rPr lang="cs-CZ" sz="2000" dirty="0" smtClean="0"/>
                  <a:t> – Planckova konstanta</a:t>
                </a:r>
                <a:endParaRPr lang="cs-CZ" sz="2000" b="1" dirty="0" smtClean="0"/>
              </a:p>
            </p:txBody>
          </p:sp>
        </mc:Choice>
        <mc:Fallback xmlns="">
          <p:sp>
            <p:nvSpPr>
              <p:cNvPr id="7" name="Obdélní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980728"/>
                <a:ext cx="4910708" cy="5863593"/>
              </a:xfrm>
              <a:prstGeom prst="rect">
                <a:avLst/>
              </a:prstGeom>
              <a:blipFill>
                <a:blip r:embed="rId4"/>
                <a:stretch>
                  <a:fillRect l="-1241" b="-52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333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De </a:t>
            </a:r>
            <a:r>
              <a:rPr lang="cs-CZ" dirty="0" err="1" smtClean="0"/>
              <a:t>Brogliova</a:t>
            </a:r>
            <a:r>
              <a:rPr lang="cs-CZ" dirty="0" smtClean="0"/>
              <a:t> hypotéza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1806" y="1124744"/>
            <a:ext cx="8901320" cy="3744416"/>
          </a:xfrm>
          <a:ln>
            <a:noFill/>
          </a:ln>
        </p:spPr>
        <p:txBody>
          <a:bodyPr>
            <a:normAutofit/>
          </a:bodyPr>
          <a:lstStyle/>
          <a:p>
            <a:pPr marL="457200" lvl="1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cs-CZ" dirty="0" smtClean="0">
              <a:sym typeface="Wingdings" panose="05000000000000000000" pitchFamily="2" charset="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cs-CZ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cs-CZ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cs-CZ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cs-CZ" dirty="0" smtClean="0"/>
          </a:p>
        </p:txBody>
      </p:sp>
      <p:sp>
        <p:nvSpPr>
          <p:cNvPr id="4" name="AutoShape 4" descr="data:image/jpeg;base64,/9j/4AAQSkZJRgABAQAAAQABAAD/2wCEAAkGBxQTEhUUExQTFBUXFxoXFRgXGRccFhgYHB0cGhgbGRgYHCggHCAlHxgdIjEhJSksLi4wFx8zODMsNygtLi4BCgoKDg0OGBAQFywcHBwsLCwsLCwsLCwsLCwsLCwsLCwsLCwsLCwsLCwsLCwsLCwsLCwsLCwsLCwsLCwsLCwsLP/AABEIAL0BCwMBIgACEQEDEQH/xAAcAAACAwEBAQEAAAAAAAAAAAAABwQFBgMCCAH/xABMEAABAwEEBAYOCAQFBAMAAAABAAIRAwQSITEFQVFhBhMicZHRBxUXMlNkgZOho7Gy4/AjNDVCUnODsxRygsEzYpLC4RbS4vEkY6L/xAAXAQEBAQEAAAAAAAAAAAAAAAAAAQID/8QAHBEBAQEAAwEBAQAAAAAAAAAAAAERAiFBMRJR/9oADAMBAAIRAxEAPwBTaY0rXForAVqwAqvAF934jvUPtvX8PW84/rRpv6xW/Nf7xUJBN7b1/D1vOP60dt6/h63nH9ahIQTe29fw9bzj+tHbev4et5x/WoSEE3tvX8PW84/rR23r+Hrecf1qEhBN7b1/D1vOP60dt6/h63nH9ahIQTe29fw9bzj+tHbev4et5x/WoSEE3tvX8PW84/rR23r+Hrecf1qEhBN7b1/D1vOP60dt6/h63nH9ahIQTe29fw9bzj+tHbev4et5x/WoSEE3tvX8PW84/rR23r+Hrecf1qEhBN7b1/D1vOP60dt6/h63nH9ahIQTe29fw9bzj+tHbev4et5x/WoSEE3tvX8PW84/rR23r+Hrecf1qEhBN7b1/D1vOP60dt6/h63nH9ahIQTe29fw9bzj+tHbev4et5x/WoSEE3tvX8PW84/rR23r+Hrecf1qEhBN7b1/D1vOP607uxxaHu0dQc57nE8ZJLiT/iP1lIRPfsZ/Ztn/AFP3XoErpv6xW/Nf7xUJTdN/WK35r/eKhIBXPBCP4umCAZD4kAibjowOCpld8CmzbaH8x904eXLyqX4NhW0XMhouYkm7heB1EAZbpK51NFMMF9MEwQSWgndiRsPoWm0pWZTZeIDTMNlwE7pOtQqdfjBIF6ImIdz5Ll210zNv0XTLGtFNjYOYY29lBBMScpkrrpng82pY3V2UmscPpG3REgEsqNgDUWXhz4QCtBatGicHBwmCR/calM0fUJcaB5LWguY6RycWyCNc57M9q1LUJRCm6ZsvFV6jIiHmI/CcW+ghQl0QIQhAIQhAIQhAIQhAIQhAIQhAIQhAIQhAIQhAIQhAIQhAJ79jP7Ns/wCp+69IhPfsZ/Ztn/U/degSum/rFb81/vFQlN039Yrfmv8AeKhIBWPB20cXaqLtlRs8xMH0FVy/QUDU4UOD6RF0vAIJAzIDgXXd92Ql3Z61SXODXXnQQ5rfvA57MQXdK29tt5NMFoEOaHSJziTiCDiCuWjrO13KuiByhJfhz4wVBE0NpWoIbaOWxpgyWis0EQXAzygNh6dS0tltlDji5tVtzWJc0tDhg0tc0SBAAIyiFkrZYiakYze3DCcJwxiM1Ps+hyCOREf5SSTrIAxMjcpghcL+D1apWdWoMNam5ocXU+UJm7iBtgdKzTtE1xnRrDnY/qTTslkdSptu3WgkuBEAknAyG45g4Egbl1pWaoILi7HMYGDqjDqTQo3WCqBJp1ANpa6OmFGTkLyxwkuzAcW8m6NoGtQOENtkilDKrm99eYyo11MgFjyLvJJkzzDIyroVSE2GcF7PUDS6nReCL1+mHMF3aQ0iDnhuVW7g1Y3kgNNMTgRUM7u/nMbk0LtCYlbgHZyAW1qzZ/EGH/tlQndj/ZaB5acekPKbBiELVO4DVp5NSkc87wOGf3TsVVX0BVaSDdMGJBw6SAFRVIViNC1iQA1pnI36cdN5Wx4EV4B4yhJiWhz3OBImDdYQI1oMwhbB/Y7tQAPGWYzkBVx25EArlT7HludN1lN0Z/S0x7zggyiFc2jgvamd9Sj+phHSHKO7QdcZs/8A0zrQVyFPboaue9pudr5MOw8i8u0TXGJo1P8ASepBCQu1qsr6Zu1GPY6JhzS0xtg8y4oBCEIBCEIBPfsZ/Ztn/U/dekQnv2M/s2z/AKn7r0CV039Yrfmv94qEpum/rFb81/vFQkAhCEDN4N2b+IsdLEAtlp33THshWdi0XxXJcScYunMA4/IVN2MLUeKqtE8l4MYRDh/4rXaTYXhxJg3OkjIDesX+CvJAdrJGAAGBJGEnOFZU9FtqXQ6Gg4vicP7GJ1rJaOtwmTfEEAYG6fnDDctRYtKgRefEiYLdmPtaoqRpasw1gxoa1rQLoAgY3iPLmfKiraGMZJcLzjdwkwTmcNQkY9UqkbUeQ5xILhjl3oDYwE/3VpYrC8E1Xh0S0NacG3cgABlEnHXJmU8RT6U0UWgEFkxg6QA/aDJMzs3KmsOjnNcKhquc+ZaWukjDXk2NWxWtut77xpNFEFpMEiS3ZynZYbtSg1ak/wCJGwyQGHeGHBWUXFt021tO5TDHPdynhrpwEXhgImMYA36ljbVanh3f8iTEiD0Z/JzVibQy8CW3iMAWkxEHDDA57s11q2oPFziwRgcGicOfn1KwcDpSoRGwXiS2807d/wDdcm6YfABazLEC+BO6cuhWNlbTAiCznn2ldKlnpuxcWRtacfJCdD9sumi4gQcxiHAwOYtnoXCvXFTJriTEghkEQBJO3MlSToqkGh8uOzyfPtVTpa2Notu3C3LHW6ReGKCYKraZIDgSJAIbmRkdmW9c6Vtuk99AzMOjI5nEHGOlZulpJ14FpccRAN2d8QPQray1nckODiXRFziuWNQcDsOZHTnDBcVdJseAJLnETDOeARrxJGalWO1Mp4GpjOV6YjZ07OZUtstnFsMETEEtugNGMQDGwj5xiWCi17SajsCRnBJOMa5AE5INRpPTdGCCZwkQDJO3AcyiWSqKgF0u143T5SCB6FmqmjKRM3id8jPZlMr8oaJY498QNZlv9gg0ta1cUZBaNsXp3Tl6FXv0mXmGgQCbxIJMzqLtcb41LnU0W0gAXssR6JBu6+tdBYWUgGsJ/wAx1ndOxIIXCtjq1mZaHMIqU3ii5zQ66aZBdTJBmDIcJn+wGOTGtFhJsdraTgWte39Ml2GraClytAQhCAQhCAT37Gf2bZ/1P3XpEJ79jP7Ns/6n7r0CV039Yrfmv94qEpum/rFb81/vFQkAhCEG27FVoi0vZAIcwGDlLXACRr74poW6iA2SQYM9eGrVnsSW4E17tto4wHksP9QLR6SE8q1kJYJMuIxugQdZwnXAwXPnqwuadnJqfecC9rRMd8TAyOsnYr61UjRpMnBwqEE87SRgNQwHOV3tTWUarnF5YxoDpOMObJJxwGqADrWL0rp3jrS5hvvip9E1t26A0AEk68i7cs5arVWepJkAmcDmBv8AYtK196nd1lsHHAHnSxtHCUMexrSABdD4n+qJx3790q1tfC8UmFrDfgOc0t3gxysCBLRMbVrER+E9oioWti9dvZ4gnIRniDOrBZKvULqnKJjWZyKKNoIfxz5qAPuuvEkmQQA4nE4DPcFNsFRrpipdGMNdh0GTt1wtzpHN9ZrBAcQNxGPWvVDSA1EztH/aVYU7K0TJoAzqknIbBtnoUi0vpMBouONdtMh4aLrWl+E4zm0TAyTRWHSzpAABPlJPklee31QEGWwIN2GAEbJifKvL9HvaYg4OOIII15AHPdn0q/sejhQpXq+InYSZOUbMVLYYs9Gw4lxbxlJ8PbjkS3HNsDPbqUfhHZqYZxZp1XBwv03te0w6IMgvwGMXYhUdn0lyg2mXNaS7ASOYCDAxmVYizuIBqPcdcEl2X82GZUwV1j0bTGIEuAHJODpkwSYgc5Ma0VwackNe57xynbBsZIyGGJGOuMlMtNvpMBYQAMA4gCTqk3cxMdO5Rm0nFpF2q6HOAgjHXtxbGR3Kisi9g41BLgYjGRIG+MThzLoNGCeXeHMGwcNmJlTxSaxoe3jQDIIcYaDt/ETGxflWuKbQXOF933YJgaszs27edBWizhzuS4gZd604ZbNynU2BsMEuqSBEADESAcM9+rLauVCo5zTm2QS2CRA24HOFYaHsjmh1RzgGxi84xtgZyfmVRGtI4qMCaky7EwPTjq6FzsFqioC7DXjq55Uu2mcRBnK9M853qbwc0c2pVaDG8QMRjkSoJOhbS6pWkNaaZaWvAMhwOBOfN0JZWqgWPcw5tcWnnBg+xNSvpHiXCmGMZAmRIdmYmRtkRsPMsJw2oXbW86nw8eXAz/UCkuihQhC0BCEIBPfsZ/Ztn/U/dekQnv2M/s2z/qfuvQJXTf1it+a/3ioSm6b+sVvzX+8VCQCEIQdrHaDTqMqNzY4OHO0yPYvo2wUHFhc7vXAc85+XYvmxP/gdpA1rDZ3FxMMDTvc3kH3VBnuyhYzxDQBHF1L05kg4YJfW+l/DMuEDjn/4hB71uYYDtM4xuTk4StPEvqEAuDJaDlLcp2ZZ70iLRXc57nzekyZxnyFIOQdr1j5xXb+IhuBx/wDXUoyA06seZUehUIMgrobRhECR5J51yagiT84oJBt7pJAY0mSSG4488qfYtJGpyazi4yLhcThqInVI8kjeVTL8Qa6nbwIm8WtGLr0OiTiTrO6OtQrdpOvaibt4U2SblMHATntOr0qms9BxEjBsxMxJOobfJKsKOkeJEsIdUIgkDkNxkXRhJ3xzbVMFtouz3GtdUAvgy1mMtByLxtmTiv3TOmgBxdMnvZcTgZJGA3gFv+lZ46RqSSHHGRIgZ56sFEvpgsq1tDnFzsnAThiCIyjPvZjXgvQtnK75zcTEEFoGBbHWqsOwjUvdLE4Z7NW/yQqNOy1TezBa4nlRjGc5gwTEb1AY8udLzvnPeuzbTdA7wkEl8986dRERqk7zrgKMx04iPIMCkF1ZqswLzcMBhns9qmWi0Gs3W1rdWo4wSdkD0BU1m5UDXGfXzbVYsqZxPKZDY3fewymB0HYpgl6Noio4lwkQQ3ExJxMxjgCtHYNGBhe4gNcwtIzwa0RGJnLGZ9KzFO0OpNa5pm6YcDrc0yebMZ7RmthY9LCL2tl5uOWLZaSNmAw1hY5LGS09pCjUcDdL5BDrxIOBwu7o29CqeHRa/iqrBqLHHCMAC2AMvvFSuFtgaGirSIEuh1PW058kZxs/uqpjzVsdZpBmm5lVvNNxwA2C+CrxKzqEIW0CEIQCe/Yz+zbP+p+69IhPfsZ/Ztn/AFP3XoErpv6xW/Nf7xUJTdN/WK35r/eKhIBCEIBODsQ20OsrqZImnUMDY1wBB6Q7oSfW77D1V38a5gMB1J0jVILYMbQCekoG3pCm11O64TeJadoa7CfbmvnCrRLTBiRgecbjivpipQDr7WkANh7nHHKZJ2nHAYZRzoDhpZbtutLWGRxrnga4fyxA5nZKQUgO0LuLNgHAjPDHXv1tPPmuNNw1z8/O5OHgJwTdTpO+kaZfPenYMM1Qo3wZD8Hbdv8AMP8AcPTmuD2kYHNfRrtAn8begqHV0C4/eZPMVNHz7O3pXWy2RzzDRPNHtKd9fQJH4Cdkf8LpT4Nn/wCsTngcct3zCaE3pOsGtDAAHNbdN2buPfQCcCcJ27slXss7inrU4K7W0T5P/Ffn/SbfwUuj/hNgRr7KQvHEHYU7a/Bdn4KfQFCqcF2/gZ0K7AnajCMwRzqVZeQxziBMQ3nMDy4SY5k0jwQZ4Kj0DqXK18FGwPoqWG4dSaFYKhwGOGXlUuzWaq7vZz1DXzjI4piDgm0RFOllsHthSqGg+Lbda1gnvvLhs2JowDrzeQcTP0jmkxGMCMi3DGM+hWNG2X38Ye9EmBqEANEbTJ6StgzgwIILKZa4yRqJ6PSujeDgBgNY2cTGHsG8qaMK61XmYOeCCDiBF4zInGcANmI6dNwatTqwuFje8u3gYvXS0DAjOHHGdS8aSsDKbKrbrBULeTkJLSHGJw70HpXXRdJgpPc5j6TuKbVAY6WRLpLBEwSBhqOGMKX4eslwotcPuD7hLc8cN+zZzqx4G07loptqNgV5p3S3kumHc0zGH/pUulKE13vYA5l4kFxaL3OCQrWxXmWhlWtUulhY9rA4SSHXogQGiWg6zlnmngr+yBYBRtjg1jWNcxjmtaAGjC6YA2uaT5Vm1puyPVvaRrkZci7/AC8W276PasyrAIQhUCe/Yz+zbP8AqfuvSIT37Gf2bZ/1P3XoErpv6xW/Nf7xUJTdN/WK35r/AHioSAQhCAWm7HNtNK30Y+/NM/1Ax6YWZU3Qtp4q0UamHIqsfjlyXA49CD6SDQWhk8ktL6x6breefSQk32TGsNpbUc25xrMC2ZaWEtAIODhdDd+vYC3tK1gxrbuJe4PdzDED52JZdlKwXaFJ+YZWfT57wBBHmj0qDAUqV57Wv+84AOGM4x5favorg62KUbz8+hfOmi3/AEtMbajfaF9CaFrfRDnKtFpaK0DExzqnpaSvVHNF0gTiNxjOV20ufona5j2hZyxgsa/OZcTuBeetZFhW0sHVCxjmXhmJE+3BWdjt7g4NqtEOyI9G4hY1mh2S6oxzm1HSSb0QSdh5LhO1XPB+tVY27aLk/dLQcOkezeg0b7VywGwRr2hToWX0a88Zn+H2lae8gh2sgKnNvF6NU5r94VWq6zPE5fPzks7o3AFpIvSTEoNPUfAlQaVsFSWxBGW9V2mql+kD/leDzgKp4NWp1Sjek36brpnWIEE+worT1rUGXcJnAc5K5PtN0xElZ51e9gNQEicQ7GRzjLyLpZdHcZXa6+WxDevXvRGno24RiCFMiR7Pn51KuqsLBddym6j/AHGz/lSbG43MdvoQZHhaAQSRADhO9uR9H9l14HcIrNebQtDGh4bxbHxLbocXXTzEuOO0b458L6mDgdbo8ufpS80iy6RBN4GQZgjX/u9CubBc8N9G8RVIZiwyRExHlVHXr8cJcDeDRDsILWwOVvAETuE7VotLViKt1zeMpVMSYF6mTE3XboymM1W1tHOs9S68XmOgggjEHIjf/lOeWxSCHwlEvpVPCUKR8rW8UfTTnyqoW04ZWL/4dmqiDdqVKRO4hrmDHZD+lYtaAhCEAnv2M/s2z/qfuvSIT37Gf2bZ/wBT916BK6b+sVvzX+8VCU3Tf1it+a/3ioSAQhCAQhCD6E0XV/iLHRq5zSafKBBHTgs7w/YatkqyJIZTqtnUWlocR5C9e+xhbOMsFwn/AA3ub5MHD3lc6S0bxoDI/wARlWlhtLXH/eOhKnpG6JH09L+dvtBTz0JV+jbv60ktC0iLRTBEQ72Sf7JuaLtzGsaC5oMdCKvtIVfoz5FQ2CuWS5zHFpvDd3207YU+0WtpEXhBzK90qlK5cvNLd53ysips+i2NLqjA6HxPKJb0GbpXvQ1SpUe5pbDG5dOeO1Tm2OjOFURskK0sYpMwD245y4YoKywSHEjVGfl1q7bbHR3q4ix0vx+lqk0LIxuIfjB1hBltNX61Zt1hIbjrgHVOHzK42nRoFRtQtc0+grXU6TKcw4EnaQotqYx4gkeSME0ZTSEg3IMFryDBiREY5YgrpYbCaTnvAwceUDzQfIVf1LG1zWtvnkzGWtdrVVYeSdesakGF0fZHNqVQ4A43r0GXAzF4nDCPSdyudGNuunMCCFe2KxtAdDrwdnuz61HGiQ2RfMHdl6UEDS+keMc2kxpvOETsEj58itaVMtbBz1rpZbC1mOZXqoEGJ4Yjkk6w5pHk/wCFirXY+WScso9Ec2pavsgViLvKui/BP9Lo8sxCxLy66AdcxvjAj52nctC3p6ZqNYGgYtHfBoJPKgDlAjLGYnLFWV5looXapqGow3g/cTESRjByGG5Y7GJgYQM43gxr8mxazseWQ1H1XxHEtDhDnRJnMAw4YERvUsGo4U6ILtCudN/i3MqNOsG9cfPkJPlScX0dVsbH2StQa6eMDw6cwC0hp34kRrxXzkQpxo/EIQtAT37Gf2bZ/wBT916RCe/Yz+zbP+p+69AldN/WK35r/eKhKbpv6xW/Nf7xUJAIQhAIQhAxuxNpG4y1Uy7Uyo1vlLXkdLfQmBStQdTGZc2o0iNjhdjAbvQlJ2M6923NaZiox7PRe/2J36H0QOXdE3mgtxwlrg4GdSl+HpHcJbNUs2kK0jFjnXJyjIZYZLtozSVV7mBppukm8LpkARj32IkwmZw84LMtLnuL2sqPaIdxcZHNzgP6cd+cLHaH4Pmzgm/SfyuW5jgcsmgbJx1GQk5dGIukdLVg4NYGEjOQYG3CRAzQNPVQBLWZYwHZ9Kg6Rsrr8gjla77fRjl86lzGjqhAbgWxmHNw8s/MKos38JajY5NPHc6TsjlYKXZuEzrt5wbzQfRiqlmhnudMNuAQMd2fTmdQRabG7mEYYjH0+zYoNFZeEb3NLi1gjny6UDhc78DYnaVQU7O+LoBxG6eeZXujomrdyvY6jj6fIqNA7hG4gktaI581HPCHDvSTqVPaKLhDfmf+FFNndOXz5FBc1uE7iDyIkZ3sRviM9y5v046jdZF8QCSTrOJAMYbMdmSqqVFxLZGEjo1yvdWxVnOL7h5RmcNZ2Iq3q8JyIikDImL+OOUcnHV0rxaeFha4g0pDR+OMYn8OU5Kr/h3CpN0gAyCB+HEewLk2zuccjicRH3Ri72e1BZ2jhcWwBSMRJ5eRIn8PMF6pcL8L1x2JugXtUYnLIQs9Xsbi4uDXAk7DH/C5W+xuAgNcMOTIIvXsz0ABBC0npJ1ao9xJAc4mCSYBxA9i52fHn1b9nQuP8K8HFjuaDK0XBqyML2iqw8oFuN4BpiWvBBEkRBbkZVESrQhoJAxw6Tq5iCVstB2YWamaV29UfD6l0wBA5LSYxgEnPN52IbYGmrLqbbtJrCHC8Lz5IEiYGIJuxktJoTRrar7okHviZAJ255mTt1rFo4U9OuYWuFGIF2890TjysAIJ5WGPkSp4X2PirbaGDIVCRzO5Q9Dk/eEvB2pUo0G99TaXOpOPf05jOIkOGqMxqSm7Luj+LtNKpEcZSAP8zDB9BCcVYNCELaBPfsZ/Ztn/AFP3XpEJ79jP7Ns/6n7r0CV039Yrfmv94qEpum/rFb81/vFQkAhCEAhCEFhwet/EWqhWmBTqMcf5QRe9Er60sNoZdhpaWFt4FuJM5GcohfHakWW21KZJp1H0yRBLHOaSNhIOSlmj6D4baXY8BjG03gwXF382TXN18kHo3rKUKLXNNMMDJvENbOoF0mDhMelKvttX8NW/1v61+t0vaBiK9Yav8R+XSkg3D6FFroqhrScv8T/0FZU7FRDYaWxtdfyz3jelm3SlYY8bUn+Z3WvR0tXMfTVcMuW7rQNGvZ6bmkNLY73N8bDq9i919Asp41HQ7WGSY15n+2SVvbq0eGqf6iujuEFqOdeqZzlxPtTAyRQo4YnHKZJXq2VWxdmMZwnomEtRwhtPhn9K/f8AqO0+Gd6OpMG6LGZk5rx/DMxwPV6FhG6ctAJPHVMf8xjoyC/Dpy0eHq/6ndaYGBTsTAMGuMZjGTOGrIDpXay6Ha6fonA3Zab2R2GcsDr2Jbdt7R4et5x/WptHhZbGxdrvwETDSYOckiT5UwbV+hYJAmcN2Gez5heO19wCbxLhHMSZM79Sxh4VWuZ4505ZN6lydwhtJcXGq4k5mG8+xMGvtdFlMgEEiJwwxjWTjI2ZYKo0hVloJDsZg4Z68Tsw6FS1NO13d9Unna0+0Lw7S9YxL8suS2OiEFhYaIc4iHnAziJOBj7uGMdK0WhrGTTc6HCMcYvQNmAz/ssfZ9N12TdeBJBPJYcRiM2qXU4W2t2dUY5/R0hv1MVDJfaZLWF04AARiOeBOe1X9hinAA5WE5TIaRGO5xw3pHdv7TeLuOqSc8cOjJe6vCW1umbRWM58sz0rH5V9DWfTdQMDM2DkkHHLIA5iFjezLYuMsVOvAvU6ok64eDMeUNwSk7dWjP8AiK/nH9a42q31akcZUqPjK+5zo6Sn5u/RGQhC2gT37Gf2bZ/1P3XpEJ79jP7Ns/6n7r0CV039Yrfmv94qEmvb+xTfq1H/AMXF57nRxOUknwij9yPxv1PxUCwQmf3I/G/U/FR3I/G/U/FQLBCZ/cj8b9T8VHcj8b9T8VAsEJn9yPxv1PxUdyPxv1PxUCwQmf3I/G/U/FR3I/G/U/FQLBCZ/cj8b9T8VHcj8b9T8VAsEJn9yPxv1PxUdyPxv1PxUCwQmf3I/G/U/FR3I/G/U/FQLBCZ/cj8b9T8VHcj8b9T8VAsEJn9yPxv1PxUdyPxv1PxUCwQmf3I/G/U/FR3I/G/U/FQLBCZ/cj8b9T8VHcj8b9T8VAsEJn9yPxv1PxUdyPxv1PxUCwQmf3I/G/U/FR3I/G/U/FQLBCZ/cj8b9T8VHcj8b9T8VAsEJn9yPxv1PxUdyPxv1PxUCwT37Gf2bZ/1P3XrL9yPxv1PxUyeCHBj+HslKjxt+7f5VyJl7nZXjt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6" descr="data:image/jpeg;base64,/9j/4AAQSkZJRgABAQAAAQABAAD/2wCEAAkGBxQTEhUUExQTFBUXFxoXFRgXGRccFhgYHB0cGhgbGRgYHCggHCAlHxgdIjEhJSksLi4wFx8zODMsNygtLi4BCgoKDg0OGBAQFywcHBwsLCwsLCwsLCwsLCwsLCwsLCwsLCwsLCwsLCwsLCwsLCwsLCwsLCwsLCwsLCwsLCwsLP/AABEIAL0BCwMBIgACEQEDEQH/xAAcAAACAwEBAQEAAAAAAAAAAAAABwQFBgMCCAH/xABMEAABAwEEBAYOCAQFBAMAAAABAAIRAwQSITEFQVFhBhMicZHRBxUXMlNkgZOho7Gy4/AjNDVCUnODsxRygsEzYpLC4RbS4vEkY6L/xAAXAQEBAQEAAAAAAAAAAAAAAAAAAQID/8QAHBEBAQEAAwEBAQAAAAAAAAAAAAERAiFBMRJR/9oADAMBAAIRAxEAPwBTaY0rXForAVqwAqvAF934jvUPtvX8PW84/rRpv6xW/Nf7xUJBN7b1/D1vOP60dt6/h63nH9ahIQTe29fw9bzj+tHbev4et5x/WoSEE3tvX8PW84/rR23r+Hrecf1qEhBN7b1/D1vOP60dt6/h63nH9ahIQTe29fw9bzj+tHbev4et5x/WoSEE3tvX8PW84/rR23r+Hrecf1qEhBN7b1/D1vOP60dt6/h63nH9ahIQTe29fw9bzj+tHbev4et5x/WoSEE3tvX8PW84/rR23r+Hrecf1qEhBN7b1/D1vOP60dt6/h63nH9ahIQTe29fw9bzj+tHbev4et5x/WoSEE3tvX8PW84/rR23r+Hrecf1qEhBN7b1/D1vOP60dt6/h63nH9ahIQTe29fw9bzj+tHbev4et5x/WoSEE3tvX8PW84/rR23r+Hrecf1qEhBN7b1/D1vOP607uxxaHu0dQc57nE8ZJLiT/iP1lIRPfsZ/Ztn/AFP3XoErpv6xW/Nf7xUJTdN/WK35r/eKhIBXPBCP4umCAZD4kAibjowOCpld8CmzbaH8x904eXLyqX4NhW0XMhouYkm7heB1EAZbpK51NFMMF9MEwQSWgndiRsPoWm0pWZTZeIDTMNlwE7pOtQqdfjBIF6ImIdz5Ll210zNv0XTLGtFNjYOYY29lBBMScpkrrpng82pY3V2UmscPpG3REgEsqNgDUWXhz4QCtBatGicHBwmCR/calM0fUJcaB5LWguY6RycWyCNc57M9q1LUJRCm6ZsvFV6jIiHmI/CcW+ghQl0QIQhAIQhAIQhAIQhAIQhAIQhAIQhAIQhAIQhAIQhAIQhAJ79jP7Ns/wCp+69IhPfsZ/Ztn/U/degSum/rFb81/vFQlN039Yrfmv8AeKhIBWPB20cXaqLtlRs8xMH0FVy/QUDU4UOD6RF0vAIJAzIDgXXd92Ql3Z61SXODXXnQQ5rfvA57MQXdK29tt5NMFoEOaHSJziTiCDiCuWjrO13KuiByhJfhz4wVBE0NpWoIbaOWxpgyWis0EQXAzygNh6dS0tltlDji5tVtzWJc0tDhg0tc0SBAAIyiFkrZYiakYze3DCcJwxiM1Ps+hyCOREf5SSTrIAxMjcpghcL+D1apWdWoMNam5ocXU+UJm7iBtgdKzTtE1xnRrDnY/qTTslkdSptu3WgkuBEAknAyG45g4Egbl1pWaoILi7HMYGDqjDqTQo3WCqBJp1ANpa6OmFGTkLyxwkuzAcW8m6NoGtQOENtkilDKrm99eYyo11MgFjyLvJJkzzDIyroVSE2GcF7PUDS6nReCL1+mHMF3aQ0iDnhuVW7g1Y3kgNNMTgRUM7u/nMbk0LtCYlbgHZyAW1qzZ/EGH/tlQndj/ZaB5acekPKbBiELVO4DVp5NSkc87wOGf3TsVVX0BVaSDdMGJBw6SAFRVIViNC1iQA1pnI36cdN5Wx4EV4B4yhJiWhz3OBImDdYQI1oMwhbB/Y7tQAPGWYzkBVx25EArlT7HludN1lN0Z/S0x7zggyiFc2jgvamd9Sj+phHSHKO7QdcZs/8A0zrQVyFPboaue9pudr5MOw8i8u0TXGJo1P8ASepBCQu1qsr6Zu1GPY6JhzS0xtg8y4oBCEIBCEIBPfsZ/Ztn/U/dekQnv2M/s2z/AKn7r0CV039Yrfmv94qEpum/rFb81/vFQkAhCEDN4N2b+IsdLEAtlp33THshWdi0XxXJcScYunMA4/IVN2MLUeKqtE8l4MYRDh/4rXaTYXhxJg3OkjIDesX+CvJAdrJGAAGBJGEnOFZU9FtqXQ6Gg4vicP7GJ1rJaOtwmTfEEAYG6fnDDctRYtKgRefEiYLdmPtaoqRpasw1gxoa1rQLoAgY3iPLmfKiraGMZJcLzjdwkwTmcNQkY9UqkbUeQ5xILhjl3oDYwE/3VpYrC8E1Xh0S0NacG3cgABlEnHXJmU8RT6U0UWgEFkxg6QA/aDJMzs3KmsOjnNcKhquc+ZaWukjDXk2NWxWtut77xpNFEFpMEiS3ZynZYbtSg1ak/wCJGwyQGHeGHBWUXFt021tO5TDHPdynhrpwEXhgImMYA36ljbVanh3f8iTEiD0Z/JzVibQy8CW3iMAWkxEHDDA57s11q2oPFziwRgcGicOfn1KwcDpSoRGwXiS2807d/wDdcm6YfABazLEC+BO6cuhWNlbTAiCznn2ldKlnpuxcWRtacfJCdD9sumi4gQcxiHAwOYtnoXCvXFTJriTEghkEQBJO3MlSToqkGh8uOzyfPtVTpa2Notu3C3LHW6ReGKCYKraZIDgSJAIbmRkdmW9c6Vtuk99AzMOjI5nEHGOlZulpJ14FpccRAN2d8QPQray1nckODiXRFziuWNQcDsOZHTnDBcVdJseAJLnETDOeARrxJGalWO1Mp4GpjOV6YjZ07OZUtstnFsMETEEtugNGMQDGwj5xiWCi17SajsCRnBJOMa5AE5INRpPTdGCCZwkQDJO3AcyiWSqKgF0u143T5SCB6FmqmjKRM3id8jPZlMr8oaJY498QNZlv9gg0ta1cUZBaNsXp3Tl6FXv0mXmGgQCbxIJMzqLtcb41LnU0W0gAXssR6JBu6+tdBYWUgGsJ/wAx1ndOxIIXCtjq1mZaHMIqU3ii5zQ66aZBdTJBmDIcJn+wGOTGtFhJsdraTgWte39Ml2GraClytAQhCAQhCAT37Gf2bZ/1P3XpEJ79jP7Ns/6n7r0CV039Yrfmv94qEpum/rFb81/vFQkAhCEG27FVoi0vZAIcwGDlLXACRr74poW6iA2SQYM9eGrVnsSW4E17tto4wHksP9QLR6SE8q1kJYJMuIxugQdZwnXAwXPnqwuadnJqfecC9rRMd8TAyOsnYr61UjRpMnBwqEE87SRgNQwHOV3tTWUarnF5YxoDpOMObJJxwGqADrWL0rp3jrS5hvvip9E1t26A0AEk68i7cs5arVWepJkAmcDmBv8AYtK196nd1lsHHAHnSxtHCUMexrSABdD4n+qJx3790q1tfC8UmFrDfgOc0t3gxysCBLRMbVrER+E9oioWti9dvZ4gnIRniDOrBZKvULqnKJjWZyKKNoIfxz5qAPuuvEkmQQA4nE4DPcFNsFRrpipdGMNdh0GTt1wtzpHN9ZrBAcQNxGPWvVDSA1EztH/aVYU7K0TJoAzqknIbBtnoUi0vpMBouONdtMh4aLrWl+E4zm0TAyTRWHSzpAABPlJPklee31QEGWwIN2GAEbJifKvL9HvaYg4OOIII15AHPdn0q/sejhQpXq+InYSZOUbMVLYYs9Gw4lxbxlJ8PbjkS3HNsDPbqUfhHZqYZxZp1XBwv03te0w6IMgvwGMXYhUdn0lyg2mXNaS7ASOYCDAxmVYizuIBqPcdcEl2X82GZUwV1j0bTGIEuAHJODpkwSYgc5Ma0VwackNe57xynbBsZIyGGJGOuMlMtNvpMBYQAMA4gCTqk3cxMdO5Rm0nFpF2q6HOAgjHXtxbGR3Kisi9g41BLgYjGRIG+MThzLoNGCeXeHMGwcNmJlTxSaxoe3jQDIIcYaDt/ETGxflWuKbQXOF933YJgaszs27edBWizhzuS4gZd604ZbNynU2BsMEuqSBEADESAcM9+rLauVCo5zTm2QS2CRA24HOFYaHsjmh1RzgGxi84xtgZyfmVRGtI4qMCaky7EwPTjq6FzsFqioC7DXjq55Uu2mcRBnK9M853qbwc0c2pVaDG8QMRjkSoJOhbS6pWkNaaZaWvAMhwOBOfN0JZWqgWPcw5tcWnnBg+xNSvpHiXCmGMZAmRIdmYmRtkRsPMsJw2oXbW86nw8eXAz/UCkuihQhC0BCEIBPfsZ/Ztn/U/dekQnv2M/s2z/qfuvQJXTf1it+a/3ioSm6b+sVvzX+8VCQCEIQdrHaDTqMqNzY4OHO0yPYvo2wUHFhc7vXAc85+XYvmxP/gdpA1rDZ3FxMMDTvc3kH3VBnuyhYzxDQBHF1L05kg4YJfW+l/DMuEDjn/4hB71uYYDtM4xuTk4StPEvqEAuDJaDlLcp2ZZ70iLRXc57nzekyZxnyFIOQdr1j5xXb+IhuBx/wDXUoyA06seZUehUIMgrobRhECR5J51yagiT84oJBt7pJAY0mSSG4488qfYtJGpyazi4yLhcThqInVI8kjeVTL8Qa6nbwIm8WtGLr0OiTiTrO6OtQrdpOvaibt4U2SblMHATntOr0qms9BxEjBsxMxJOobfJKsKOkeJEsIdUIgkDkNxkXRhJ3xzbVMFtouz3GtdUAvgy1mMtByLxtmTiv3TOmgBxdMnvZcTgZJGA3gFv+lZ46RqSSHHGRIgZ56sFEvpgsq1tDnFzsnAThiCIyjPvZjXgvQtnK75zcTEEFoGBbHWqsOwjUvdLE4Z7NW/yQqNOy1TezBa4nlRjGc5gwTEb1AY8udLzvnPeuzbTdA7wkEl8986dRERqk7zrgKMx04iPIMCkF1ZqswLzcMBhns9qmWi0Gs3W1rdWo4wSdkD0BU1m5UDXGfXzbVYsqZxPKZDY3fewymB0HYpgl6Noio4lwkQQ3ExJxMxjgCtHYNGBhe4gNcwtIzwa0RGJnLGZ9KzFO0OpNa5pm6YcDrc0yebMZ7RmthY9LCL2tl5uOWLZaSNmAw1hY5LGS09pCjUcDdL5BDrxIOBwu7o29CqeHRa/iqrBqLHHCMAC2AMvvFSuFtgaGirSIEuh1PW058kZxs/uqpjzVsdZpBmm5lVvNNxwA2C+CrxKzqEIW0CEIQCe/Yz+zbP+p+69IhPfsZ/Ztn/AFP3XoErpv6xW/Nf7xUJTdN/WK35r/eKhIBCEIBODsQ20OsrqZImnUMDY1wBB6Q7oSfW77D1V38a5gMB1J0jVILYMbQCekoG3pCm11O64TeJadoa7CfbmvnCrRLTBiRgecbjivpipQDr7WkANh7nHHKZJ2nHAYZRzoDhpZbtutLWGRxrnga4fyxA5nZKQUgO0LuLNgHAjPDHXv1tPPmuNNw1z8/O5OHgJwTdTpO+kaZfPenYMM1Qo3wZD8Hbdv8AMP8AcPTmuD2kYHNfRrtAn8begqHV0C4/eZPMVNHz7O3pXWy2RzzDRPNHtKd9fQJH4Cdkf8LpT4Nn/wCsTngcct3zCaE3pOsGtDAAHNbdN2buPfQCcCcJ27slXss7inrU4K7W0T5P/Ffn/SbfwUuj/hNgRr7KQvHEHYU7a/Bdn4KfQFCqcF2/gZ0K7AnajCMwRzqVZeQxziBMQ3nMDy4SY5k0jwQZ4Kj0DqXK18FGwPoqWG4dSaFYKhwGOGXlUuzWaq7vZz1DXzjI4piDgm0RFOllsHthSqGg+Lbda1gnvvLhs2JowDrzeQcTP0jmkxGMCMi3DGM+hWNG2X38Ye9EmBqEANEbTJ6StgzgwIILKZa4yRqJ6PSujeDgBgNY2cTGHsG8qaMK61XmYOeCCDiBF4zInGcANmI6dNwatTqwuFje8u3gYvXS0DAjOHHGdS8aSsDKbKrbrBULeTkJLSHGJw70HpXXRdJgpPc5j6TuKbVAY6WRLpLBEwSBhqOGMKX4eslwotcPuD7hLc8cN+zZzqx4G07loptqNgV5p3S3kumHc0zGH/pUulKE13vYA5l4kFxaL3OCQrWxXmWhlWtUulhY9rA4SSHXogQGiWg6zlnmngr+yBYBRtjg1jWNcxjmtaAGjC6YA2uaT5Vm1puyPVvaRrkZci7/AC8W276PasyrAIQhUCe/Yz+zbP8AqfuvSIT37Gf2bZ/1P3XoErpv6xW/Nf7xUJTdN/WK35r/AHioSAQhCAWm7HNtNK30Y+/NM/1Ax6YWZU3Qtp4q0UamHIqsfjlyXA49CD6SDQWhk8ktL6x6breefSQk32TGsNpbUc25xrMC2ZaWEtAIODhdDd+vYC3tK1gxrbuJe4PdzDED52JZdlKwXaFJ+YZWfT57wBBHmj0qDAUqV57Wv+84AOGM4x5favorg62KUbz8+hfOmi3/AEtMbajfaF9CaFrfRDnKtFpaK0DExzqnpaSvVHNF0gTiNxjOV20ufona5j2hZyxgsa/OZcTuBeetZFhW0sHVCxjmXhmJE+3BWdjt7g4NqtEOyI9G4hY1mh2S6oxzm1HSSb0QSdh5LhO1XPB+tVY27aLk/dLQcOkezeg0b7VywGwRr2hToWX0a88Zn+H2lae8gh2sgKnNvF6NU5r94VWq6zPE5fPzks7o3AFpIvSTEoNPUfAlQaVsFSWxBGW9V2mql+kD/leDzgKp4NWp1Sjek36brpnWIEE+worT1rUGXcJnAc5K5PtN0xElZ51e9gNQEicQ7GRzjLyLpZdHcZXa6+WxDevXvRGno24RiCFMiR7Pn51KuqsLBddym6j/AHGz/lSbG43MdvoQZHhaAQSRADhO9uR9H9l14HcIrNebQtDGh4bxbHxLbocXXTzEuOO0b458L6mDgdbo8ufpS80iy6RBN4GQZgjX/u9CubBc8N9G8RVIZiwyRExHlVHXr8cJcDeDRDsILWwOVvAETuE7VotLViKt1zeMpVMSYF6mTE3XboymM1W1tHOs9S68XmOgggjEHIjf/lOeWxSCHwlEvpVPCUKR8rW8UfTTnyqoW04ZWL/4dmqiDdqVKRO4hrmDHZD+lYtaAhCEAnv2M/s2z/qfuvSIT37Gf2bZ/wBT916BK6b+sVvzX+8VCU3Tf1it+a/3ioSAQhCAQhCD6E0XV/iLHRq5zSafKBBHTgs7w/YatkqyJIZTqtnUWlocR5C9e+xhbOMsFwn/AA3ub5MHD3lc6S0bxoDI/wARlWlhtLXH/eOhKnpG6JH09L+dvtBTz0JV+jbv60ktC0iLRTBEQ72Sf7JuaLtzGsaC5oMdCKvtIVfoz5FQ2CuWS5zHFpvDd3207YU+0WtpEXhBzK90qlK5cvNLd53ysips+i2NLqjA6HxPKJb0GbpXvQ1SpUe5pbDG5dOeO1Tm2OjOFURskK0sYpMwD245y4YoKywSHEjVGfl1q7bbHR3q4ix0vx+lqk0LIxuIfjB1hBltNX61Zt1hIbjrgHVOHzK42nRoFRtQtc0+grXU6TKcw4EnaQotqYx4gkeSME0ZTSEg3IMFryDBiREY5YgrpYbCaTnvAwceUDzQfIVf1LG1zWtvnkzGWtdrVVYeSdesakGF0fZHNqVQ4A43r0GXAzF4nDCPSdyudGNuunMCCFe2KxtAdDrwdnuz61HGiQ2RfMHdl6UEDS+keMc2kxpvOETsEj58itaVMtbBz1rpZbC1mOZXqoEGJ4Yjkk6w5pHk/wCFirXY+WScso9Ec2pavsgViLvKui/BP9Lo8sxCxLy66AdcxvjAj52nctC3p6ZqNYGgYtHfBoJPKgDlAjLGYnLFWV5looXapqGow3g/cTESRjByGG5Y7GJgYQM43gxr8mxazseWQ1H1XxHEtDhDnRJnMAw4YERvUsGo4U6ILtCudN/i3MqNOsG9cfPkJPlScX0dVsbH2StQa6eMDw6cwC0hp34kRrxXzkQpxo/EIQtAT37Gf2bZ/wBT916RCe/Yz+zbP+p+69AldN/WK35r/eKhKbpv6xW/Nf7xUJAIQhAIQhAxuxNpG4y1Uy7Uyo1vlLXkdLfQmBStQdTGZc2o0iNjhdjAbvQlJ2M6923NaZiox7PRe/2J36H0QOXdE3mgtxwlrg4GdSl+HpHcJbNUs2kK0jFjnXJyjIZYZLtozSVV7mBppukm8LpkARj32IkwmZw84LMtLnuL2sqPaIdxcZHNzgP6cd+cLHaH4Pmzgm/SfyuW5jgcsmgbJx1GQk5dGIukdLVg4NYGEjOQYG3CRAzQNPVQBLWZYwHZ9Kg6Rsrr8gjla77fRjl86lzGjqhAbgWxmHNw8s/MKos38JajY5NPHc6TsjlYKXZuEzrt5wbzQfRiqlmhnudMNuAQMd2fTmdQRabG7mEYYjH0+zYoNFZeEb3NLi1gjny6UDhc78DYnaVQU7O+LoBxG6eeZXujomrdyvY6jj6fIqNA7hG4gktaI581HPCHDvSTqVPaKLhDfmf+FFNndOXz5FBc1uE7iDyIkZ3sRviM9y5v046jdZF8QCSTrOJAMYbMdmSqqVFxLZGEjo1yvdWxVnOL7h5RmcNZ2Iq3q8JyIikDImL+OOUcnHV0rxaeFha4g0pDR+OMYn8OU5Kr/h3CpN0gAyCB+HEewLk2zuccjicRH3Ri72e1BZ2jhcWwBSMRJ5eRIn8PMF6pcL8L1x2JugXtUYnLIQs9Xsbi4uDXAk7DH/C5W+xuAgNcMOTIIvXsz0ABBC0npJ1ao9xJAc4mCSYBxA9i52fHn1b9nQuP8K8HFjuaDK0XBqyML2iqw8oFuN4BpiWvBBEkRBbkZVESrQhoJAxw6Tq5iCVstB2YWamaV29UfD6l0wBA5LSYxgEnPN52IbYGmrLqbbtJrCHC8Lz5IEiYGIJuxktJoTRrar7okHviZAJ255mTt1rFo4U9OuYWuFGIF2890TjysAIJ5WGPkSp4X2PirbaGDIVCRzO5Q9Dk/eEvB2pUo0G99TaXOpOPf05jOIkOGqMxqSm7Luj+LtNKpEcZSAP8zDB9BCcVYNCELaBPfsZ/Ztn/AFP3XpEJ79jP7Ns/6n7r0CV039Yrfmv94qEpum/rFb81/vFQkAhCEAhCEFhwet/EWqhWmBTqMcf5QRe9Er60sNoZdhpaWFt4FuJM5GcohfHakWW21KZJp1H0yRBLHOaSNhIOSlmj6D4baXY8BjG03gwXF382TXN18kHo3rKUKLXNNMMDJvENbOoF0mDhMelKvttX8NW/1v61+t0vaBiK9Yav8R+XSkg3D6FFroqhrScv8T/0FZU7FRDYaWxtdfyz3jelm3SlYY8bUn+Z3WvR0tXMfTVcMuW7rQNGvZ6bmkNLY73N8bDq9i919Asp41HQ7WGSY15n+2SVvbq0eGqf6iujuEFqOdeqZzlxPtTAyRQo4YnHKZJXq2VWxdmMZwnomEtRwhtPhn9K/f8AqO0+Gd6OpMG6LGZk5rx/DMxwPV6FhG6ctAJPHVMf8xjoyC/Dpy0eHq/6ndaYGBTsTAMGuMZjGTOGrIDpXay6Ha6fonA3Zab2R2GcsDr2Jbdt7R4et5x/WptHhZbGxdrvwETDSYOckiT5UwbV+hYJAmcN2Gez5heO19wCbxLhHMSZM79Sxh4VWuZ4505ZN6lydwhtJcXGq4k5mG8+xMGvtdFlMgEEiJwwxjWTjI2ZYKo0hVloJDsZg4Z68Tsw6FS1NO13d9Unna0+0Lw7S9YxL8suS2OiEFhYaIc4iHnAziJOBj7uGMdK0WhrGTTc6HCMcYvQNmAz/ssfZ9N12TdeBJBPJYcRiM2qXU4W2t2dUY5/R0hv1MVDJfaZLWF04AARiOeBOe1X9hinAA5WE5TIaRGO5xw3pHdv7TeLuOqSc8cOjJe6vCW1umbRWM58sz0rH5V9DWfTdQMDM2DkkHHLIA5iFjezLYuMsVOvAvU6ok64eDMeUNwSk7dWjP8AiK/nH9a42q31akcZUqPjK+5zo6Sn5u/RGQhC2gT37Gf2bZ/1P3XpEJ79jP7Ns/6n7r0CV039Yrfmv94qEmvb+xTfq1H/AMXF57nRxOUknwij9yPxv1PxUCwQmf3I/G/U/FR3I/G/U/FQLBCZ/cj8b9T8VHcj8b9T8VAsEJn9yPxv1PxUdyPxv1PxUCwQmf3I/G/U/FR3I/G/U/FQLBCZ/cj8b9T8VHcj8b9T8VAsEJn9yPxv1PxUdyPxv1PxUCwQmf3I/G/U/FR3I/G/U/FQLBCZ/cj8b9T8VHcj8b9T8VAsEJn9yPxv1PxUdyPxv1PxUCwQmf3I/G/U/FR3I/G/U/FQLBCZ/cj8b9T8VHcj8b9T8VAsEJn9yPxv1PxUdyPxv1PxUCwQmf3I/G/U/FR3I/G/U/FQLBCZ/cj8b9T8VHcj8b9T8VAsEJn9yPxv1PxUdyPxv1PxUCwT37Gf2bZ/1P3XrL9yPxv1PxUyeCHBj+HslKjxt+7f5VyJl7nZXjtQ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délník 6"/>
              <p:cNvSpPr/>
              <p:nvPr/>
            </p:nvSpPr>
            <p:spPr>
              <a:xfrm>
                <a:off x="179512" y="1340768"/>
                <a:ext cx="8568952" cy="52918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2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cs-CZ" sz="2000" dirty="0" smtClean="0"/>
                  <a:t>Nepříliš správné, ale názorné odvození:</a:t>
                </a:r>
              </a:p>
              <a:p>
                <a:pPr marL="285750" indent="-285750">
                  <a:lnSpc>
                    <a:spcPct val="12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cs-CZ" sz="2000" b="0" i="1" smtClean="0">
                        <a:latin typeface="Cambria Math"/>
                      </a:rPr>
                      <m:t>𝐸</m:t>
                    </m:r>
                    <m:r>
                      <a:rPr lang="cs-CZ" sz="2000" b="0" i="1" smtClean="0">
                        <a:latin typeface="Cambria Math"/>
                      </a:rPr>
                      <m:t>=</m:t>
                    </m:r>
                    <m:r>
                      <a:rPr lang="cs-CZ" sz="2000" b="0" i="1" smtClean="0">
                        <a:latin typeface="Cambria Math"/>
                      </a:rPr>
                      <m:t>𝑚</m:t>
                    </m:r>
                    <m:sSup>
                      <m:sSupPr>
                        <m:ctrlPr>
                          <a:rPr lang="cs-CZ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000" b="0" i="1" smtClean="0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cs-CZ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sz="2000" b="0" i="1" dirty="0" smtClean="0">
                    <a:latin typeface="Cambria Math"/>
                  </a:rPr>
                  <a:t> 	</a:t>
                </a:r>
                <a14:m>
                  <m:oMath xmlns:m="http://schemas.openxmlformats.org/officeDocument/2006/math">
                    <m:r>
                      <a:rPr lang="cs-CZ" sz="2000" i="1">
                        <a:latin typeface="Cambria Math"/>
                      </a:rPr>
                      <m:t>𝑝</m:t>
                    </m:r>
                    <m:r>
                      <a:rPr lang="cs-CZ" sz="2000" i="1">
                        <a:latin typeface="Cambria Math"/>
                      </a:rPr>
                      <m:t>=</m:t>
                    </m:r>
                    <m:r>
                      <a:rPr lang="cs-CZ" sz="2000" i="1">
                        <a:latin typeface="Cambria Math"/>
                      </a:rPr>
                      <m:t>𝑚𝑐</m:t>
                    </m:r>
                  </m:oMath>
                </a14:m>
                <a:r>
                  <a:rPr lang="cs-CZ" sz="2000" dirty="0" smtClean="0"/>
                  <a:t>		</a:t>
                </a:r>
                <a:r>
                  <a:rPr lang="cs-CZ" sz="2000" dirty="0" smtClean="0">
                    <a:sym typeface="Wingdings" panose="05000000000000000000" pitchFamily="2" charset="2"/>
                  </a:rPr>
                  <a:t> 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z="2000" b="0" i="0" smtClean="0">
                        <a:latin typeface="Cambria Math" panose="02040503050406030204" pitchFamily="18" charset="0"/>
                      </a:rPr>
                      <m:t>E</m:t>
                    </m:r>
                    <m:r>
                      <a:rPr lang="cs-CZ" sz="2000" i="1">
                        <a:latin typeface="Cambria Math"/>
                      </a:rPr>
                      <m:t>=</m:t>
                    </m:r>
                    <m:r>
                      <a:rPr lang="cs-CZ" sz="20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cs-CZ" sz="2000" i="1">
                        <a:latin typeface="Cambria Math"/>
                      </a:rPr>
                      <m:t>𝑐</m:t>
                    </m:r>
                  </m:oMath>
                </a14:m>
                <a:endParaRPr lang="cs-CZ" sz="2000" dirty="0"/>
              </a:p>
              <a:p>
                <a:pPr marL="285750" indent="-285750">
                  <a:lnSpc>
                    <a:spcPct val="12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cs-CZ" sz="2000" i="1">
                        <a:latin typeface="Cambria Math"/>
                      </a:rPr>
                      <m:t>𝐸</m:t>
                    </m:r>
                    <m:r>
                      <a:rPr lang="cs-CZ" sz="2000" i="1">
                        <a:latin typeface="Cambria Math"/>
                      </a:rPr>
                      <m:t>=</m:t>
                    </m:r>
                    <m:r>
                      <a:rPr lang="cs-CZ" sz="2000" i="1">
                        <a:latin typeface="Cambria Math"/>
                      </a:rPr>
                      <m:t>h𝑓</m:t>
                    </m:r>
                    <m:r>
                      <a:rPr lang="cs-CZ" sz="2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000" b="0" i="1" smtClean="0">
                            <a:latin typeface="Cambria Math"/>
                          </a:rPr>
                          <m:t>h</m:t>
                        </m:r>
                      </m:num>
                      <m:den>
                        <m:r>
                          <a:rPr lang="cs-CZ" sz="2000" b="0" i="1" smtClean="0">
                            <a:latin typeface="Cambria Math"/>
                          </a:rPr>
                          <m:t>𝑇</m:t>
                        </m:r>
                      </m:den>
                    </m:f>
                    <m:r>
                      <a:rPr lang="cs-CZ" sz="2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000" i="1">
                            <a:latin typeface="Cambria Math"/>
                          </a:rPr>
                          <m:t>h</m:t>
                        </m:r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cs-CZ" sz="2000" i="1">
                            <a:latin typeface="Cambria Math"/>
                          </a:rPr>
                          <m:t>𝑐</m:t>
                        </m:r>
                      </m:num>
                      <m:den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r>
                      <a:rPr lang="cs-CZ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000" i="1">
                            <a:latin typeface="Cambria Math"/>
                          </a:rPr>
                          <m:t>h</m:t>
                        </m:r>
                        <m:r>
                          <a:rPr lang="cs-CZ" sz="2000" b="0" i="1" smtClean="0">
                            <a:latin typeface="Cambria Math"/>
                          </a:rPr>
                          <m:t>𝑐</m:t>
                        </m:r>
                      </m:num>
                      <m:den>
                        <m:r>
                          <a:rPr lang="cs-CZ" sz="2000" b="0" i="1" smtClean="0">
                            <a:latin typeface="Cambria Math"/>
                          </a:rPr>
                          <m:t>𝜆</m:t>
                        </m:r>
                      </m:den>
                    </m:f>
                  </m:oMath>
                </a14:m>
                <a:r>
                  <a:rPr lang="cs-CZ" sz="2000" dirty="0" smtClean="0">
                    <a:sym typeface="Wingdings" panose="05000000000000000000" pitchFamily="2" charset="2"/>
                  </a:rPr>
                  <a:t>		</a:t>
                </a:r>
              </a:p>
              <a:p>
                <a:pPr marL="285750" indent="-285750">
                  <a:lnSpc>
                    <a:spcPct val="12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cs-CZ" sz="2000" dirty="0" smtClean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cs-CZ" sz="2000" b="0" i="1" smtClean="0">
                        <a:latin typeface="Cambria Math"/>
                      </a:rPr>
                      <m:t>𝑝𝑐</m:t>
                    </m:r>
                    <m:r>
                      <a:rPr lang="cs-CZ" sz="2000" b="0" i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000" i="1">
                            <a:latin typeface="Cambria Math"/>
                          </a:rPr>
                          <m:t>h</m:t>
                        </m:r>
                        <m:r>
                          <a:rPr lang="cs-CZ" sz="2000" b="0" i="1" smtClean="0">
                            <a:latin typeface="Cambria Math"/>
                          </a:rPr>
                          <m:t>𝑐</m:t>
                        </m:r>
                      </m:num>
                      <m:den>
                        <m:r>
                          <a:rPr lang="cs-CZ" sz="2000" b="0" i="1" smtClean="0">
                            <a:latin typeface="Cambria Math"/>
                          </a:rPr>
                          <m:t>𝜆</m:t>
                        </m:r>
                      </m:den>
                    </m:f>
                  </m:oMath>
                </a14:m>
                <a:r>
                  <a:rPr lang="cs-CZ" sz="2000" dirty="0" smtClean="0"/>
                  <a:t>  </a:t>
                </a:r>
                <a:r>
                  <a:rPr lang="cs-CZ" sz="2000" dirty="0" smtClean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cs-CZ" sz="2800" b="1" i="1">
                        <a:latin typeface="Cambria Math"/>
                      </a:rPr>
                      <m:t>𝒑</m:t>
                    </m:r>
                    <m:r>
                      <a:rPr lang="cs-CZ" sz="28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1" i="1">
                            <a:latin typeface="Cambria Math"/>
                          </a:rPr>
                          <m:t>𝒉</m:t>
                        </m:r>
                      </m:num>
                      <m:den>
                        <m:r>
                          <a:rPr lang="cs-CZ" sz="2800" b="1" i="1">
                            <a:latin typeface="Cambria Math"/>
                          </a:rPr>
                          <m:t>𝝀</m:t>
                        </m:r>
                      </m:den>
                    </m:f>
                  </m:oMath>
                </a14:m>
                <a:endParaRPr lang="cs-CZ" sz="2800" b="1" i="1" dirty="0"/>
              </a:p>
              <a:p>
                <a:pPr marL="342900" indent="-342900">
                  <a:lnSpc>
                    <a:spcPct val="12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cs-CZ" sz="2000" b="0" dirty="0" smtClean="0"/>
                  <a:t>Částici (třeba elektronu) s hybností </a:t>
                </a:r>
                <a:r>
                  <a:rPr lang="cs-CZ" sz="2000" b="1" i="1" dirty="0" smtClean="0"/>
                  <a:t>p</a:t>
                </a:r>
                <a:r>
                  <a:rPr lang="cs-CZ" sz="2000" b="0" dirty="0" smtClean="0"/>
                  <a:t> přísluší určitá vlnová délka </a:t>
                </a:r>
                <a14:m>
                  <m:oMath xmlns:m="http://schemas.openxmlformats.org/officeDocument/2006/math">
                    <m:r>
                      <a:rPr lang="cs-CZ" sz="2000" b="1" i="1">
                        <a:latin typeface="Cambria Math"/>
                      </a:rPr>
                      <m:t>𝝀</m:t>
                    </m:r>
                  </m:oMath>
                </a14:m>
                <a:endParaRPr lang="cs-CZ" sz="2000" b="1" dirty="0" smtClean="0"/>
              </a:p>
              <a:p>
                <a:pPr marL="342900" indent="-342900">
                  <a:lnSpc>
                    <a:spcPct val="12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cs-CZ" sz="2000" b="0" dirty="0" smtClean="0"/>
                  <a:t>Každá částice se chová jako vlna (protože má vlnovou délku) a každá vlna má také částicovou povahu (protože jí lze přiřadit hybnost – třeba fotonu)</a:t>
                </a:r>
              </a:p>
              <a:p>
                <a:pPr marL="342900" indent="-342900">
                  <a:lnSpc>
                    <a:spcPct val="12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cs-CZ" sz="2000" dirty="0" smtClean="0"/>
                  <a:t>Korpuskulárně-vlnový dualismus</a:t>
                </a:r>
              </a:p>
              <a:p>
                <a:pPr marL="342900" indent="-342900">
                  <a:lnSpc>
                    <a:spcPct val="12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cs-CZ" sz="2000" b="0" dirty="0" smtClean="0"/>
                  <a:t>Urychlené elektrony mají velkou hybnost, a tudíž výrazně kratší </a:t>
                </a:r>
                <a14:m>
                  <m:oMath xmlns:m="http://schemas.openxmlformats.org/officeDocument/2006/math">
                    <m:r>
                      <a:rPr lang="cs-CZ" sz="2000" b="1" i="1">
                        <a:latin typeface="Cambria Math"/>
                      </a:rPr>
                      <m:t>𝝀</m:t>
                    </m:r>
                  </m:oMath>
                </a14:m>
                <a:r>
                  <a:rPr lang="cs-CZ" sz="2000" b="0" dirty="0" smtClean="0"/>
                  <a:t> než viditelné světlo</a:t>
                </a:r>
              </a:p>
              <a:p>
                <a:pPr lvl="1"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cs-CZ" sz="2000" dirty="0" smtClean="0">
                    <a:sym typeface="Wingdings" panose="05000000000000000000" pitchFamily="2" charset="2"/>
                  </a:rPr>
                  <a:t> elektronová mikroskopie má mnohem vyšší rozlišení než světelná</a:t>
                </a:r>
                <a:endParaRPr lang="cs-CZ" sz="2000" b="0" dirty="0" smtClean="0"/>
              </a:p>
            </p:txBody>
          </p:sp>
        </mc:Choice>
        <mc:Fallback xmlns="">
          <p:sp>
            <p:nvSpPr>
              <p:cNvPr id="7" name="Obdélní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340768"/>
                <a:ext cx="8568952" cy="5291833"/>
              </a:xfrm>
              <a:prstGeom prst="rect">
                <a:avLst/>
              </a:prstGeom>
              <a:blipFill>
                <a:blip r:embed="rId3"/>
                <a:stretch>
                  <a:fillRect l="-640" b="-115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398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cientificsentence.net/Waves/images/gaussian_pack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538" y="1040516"/>
            <a:ext cx="3040966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Vlnová funkce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1806" y="1124744"/>
            <a:ext cx="8901320" cy="3744416"/>
          </a:xfrm>
          <a:ln>
            <a:noFill/>
          </a:ln>
        </p:spPr>
        <p:txBody>
          <a:bodyPr>
            <a:normAutofit/>
          </a:bodyPr>
          <a:lstStyle/>
          <a:p>
            <a:pPr marL="457200" lvl="1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cs-CZ" dirty="0" smtClean="0">
              <a:sym typeface="Wingdings" panose="05000000000000000000" pitchFamily="2" charset="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cs-CZ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cs-CZ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cs-CZ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cs-CZ" dirty="0" smtClean="0"/>
          </a:p>
        </p:txBody>
      </p:sp>
      <p:sp>
        <p:nvSpPr>
          <p:cNvPr id="4" name="AutoShape 4" descr="data:image/jpeg;base64,/9j/4AAQSkZJRgABAQAAAQABAAD/2wCEAAkGBxQTEhUUExQTFBUXFxoXFRgXGRccFhgYHB0cGhgbGRgYHCggHCAlHxgdIjEhJSksLi4wFx8zODMsNygtLi4BCgoKDg0OGBAQFywcHBwsLCwsLCwsLCwsLCwsLCwsLCwsLCwsLCwsLCwsLCwsLCwsLCwsLCwsLCwsLCwsLCwsLP/AABEIAL0BCwMBIgACEQEDEQH/xAAcAAACAwEBAQEAAAAAAAAAAAAABwQFBgMCCAH/xABMEAABAwEEBAYOCAQFBAMAAAABAAIRAwQSITEFQVFhBhMicZHRBxUXMlNkgZOho7Gy4/AjNDVCUnODsxRygsEzYpLC4RbS4vEkY6L/xAAXAQEBAQEAAAAAAAAAAAAAAAAAAQID/8QAHBEBAQEAAwEBAQAAAAAAAAAAAAERAiFBMRJR/9oADAMBAAIRAxEAPwBTaY0rXForAVqwAqvAF934jvUPtvX8PW84/rRpv6xW/Nf7xUJBN7b1/D1vOP60dt6/h63nH9ahIQTe29fw9bzj+tHbev4et5x/WoSEE3tvX8PW84/rR23r+Hrecf1qEhBN7b1/D1vOP60dt6/h63nH9ahIQTe29fw9bzj+tHbev4et5x/WoSEE3tvX8PW84/rR23r+Hrecf1qEhBN7b1/D1vOP60dt6/h63nH9ahIQTe29fw9bzj+tHbev4et5x/WoSEE3tvX8PW84/rR23r+Hrecf1qEhBN7b1/D1vOP60dt6/h63nH9ahIQTe29fw9bzj+tHbev4et5x/WoSEE3tvX8PW84/rR23r+Hrecf1qEhBN7b1/D1vOP60dt6/h63nH9ahIQTe29fw9bzj+tHbev4et5x/WoSEE3tvX8PW84/rR23r+Hrecf1qEhBN7b1/D1vOP607uxxaHu0dQc57nE8ZJLiT/iP1lIRPfsZ/Ztn/AFP3XoErpv6xW/Nf7xUJTdN/WK35r/eKhIBXPBCP4umCAZD4kAibjowOCpld8CmzbaH8x904eXLyqX4NhW0XMhouYkm7heB1EAZbpK51NFMMF9MEwQSWgndiRsPoWm0pWZTZeIDTMNlwE7pOtQqdfjBIF6ImIdz5Ll210zNv0XTLGtFNjYOYY29lBBMScpkrrpng82pY3V2UmscPpG3REgEsqNgDUWXhz4QCtBatGicHBwmCR/calM0fUJcaB5LWguY6RycWyCNc57M9q1LUJRCm6ZsvFV6jIiHmI/CcW+ghQl0QIQhAIQhAIQhAIQhAIQhAIQhAIQhAIQhAIQhAIQhAIQhAJ79jP7Ns/wCp+69IhPfsZ/Ztn/U/degSum/rFb81/vFQlN039Yrfmv8AeKhIBWPB20cXaqLtlRs8xMH0FVy/QUDU4UOD6RF0vAIJAzIDgXXd92Ql3Z61SXODXXnQQ5rfvA57MQXdK29tt5NMFoEOaHSJziTiCDiCuWjrO13KuiByhJfhz4wVBE0NpWoIbaOWxpgyWis0EQXAzygNh6dS0tltlDji5tVtzWJc0tDhg0tc0SBAAIyiFkrZYiakYze3DCcJwxiM1Ps+hyCOREf5SSTrIAxMjcpghcL+D1apWdWoMNam5ocXU+UJm7iBtgdKzTtE1xnRrDnY/qTTslkdSptu3WgkuBEAknAyG45g4Egbl1pWaoILi7HMYGDqjDqTQo3WCqBJp1ANpa6OmFGTkLyxwkuzAcW8m6NoGtQOENtkilDKrm99eYyo11MgFjyLvJJkzzDIyroVSE2GcF7PUDS6nReCL1+mHMF3aQ0iDnhuVW7g1Y3kgNNMTgRUM7u/nMbk0LtCYlbgHZyAW1qzZ/EGH/tlQndj/ZaB5acekPKbBiELVO4DVp5NSkc87wOGf3TsVVX0BVaSDdMGJBw6SAFRVIViNC1iQA1pnI36cdN5Wx4EV4B4yhJiWhz3OBImDdYQI1oMwhbB/Y7tQAPGWYzkBVx25EArlT7HludN1lN0Z/S0x7zggyiFc2jgvamd9Sj+phHSHKO7QdcZs/8A0zrQVyFPboaue9pudr5MOw8i8u0TXGJo1P8ASepBCQu1qsr6Zu1GPY6JhzS0xtg8y4oBCEIBCEIBPfsZ/Ztn/U/dekQnv2M/s2z/AKn7r0CV039Yrfmv94qEpum/rFb81/vFQkAhCEDN4N2b+IsdLEAtlp33THshWdi0XxXJcScYunMA4/IVN2MLUeKqtE8l4MYRDh/4rXaTYXhxJg3OkjIDesX+CvJAdrJGAAGBJGEnOFZU9FtqXQ6Gg4vicP7GJ1rJaOtwmTfEEAYG6fnDDctRYtKgRefEiYLdmPtaoqRpasw1gxoa1rQLoAgY3iPLmfKiraGMZJcLzjdwkwTmcNQkY9UqkbUeQ5xILhjl3oDYwE/3VpYrC8E1Xh0S0NacG3cgABlEnHXJmU8RT6U0UWgEFkxg6QA/aDJMzs3KmsOjnNcKhquc+ZaWukjDXk2NWxWtut77xpNFEFpMEiS3ZynZYbtSg1ak/wCJGwyQGHeGHBWUXFt021tO5TDHPdynhrpwEXhgImMYA36ljbVanh3f8iTEiD0Z/JzVibQy8CW3iMAWkxEHDDA57s11q2oPFziwRgcGicOfn1KwcDpSoRGwXiS2807d/wDdcm6YfABazLEC+BO6cuhWNlbTAiCznn2ldKlnpuxcWRtacfJCdD9sumi4gQcxiHAwOYtnoXCvXFTJriTEghkEQBJO3MlSToqkGh8uOzyfPtVTpa2Notu3C3LHW6ReGKCYKraZIDgSJAIbmRkdmW9c6Vtuk99AzMOjI5nEHGOlZulpJ14FpccRAN2d8QPQray1nckODiXRFziuWNQcDsOZHTnDBcVdJseAJLnETDOeARrxJGalWO1Mp4GpjOV6YjZ07OZUtstnFsMETEEtugNGMQDGwj5xiWCi17SajsCRnBJOMa5AE5INRpPTdGCCZwkQDJO3AcyiWSqKgF0u143T5SCB6FmqmjKRM3id8jPZlMr8oaJY498QNZlv9gg0ta1cUZBaNsXp3Tl6FXv0mXmGgQCbxIJMzqLtcb41LnU0W0gAXssR6JBu6+tdBYWUgGsJ/wAx1ndOxIIXCtjq1mZaHMIqU3ii5zQ66aZBdTJBmDIcJn+wGOTGtFhJsdraTgWte39Ml2GraClytAQhCAQhCAT37Gf2bZ/1P3XpEJ79jP7Ns/6n7r0CV039Yrfmv94qEpum/rFb81/vFQkAhCEG27FVoi0vZAIcwGDlLXACRr74poW6iA2SQYM9eGrVnsSW4E17tto4wHksP9QLR6SE8q1kJYJMuIxugQdZwnXAwXPnqwuadnJqfecC9rRMd8TAyOsnYr61UjRpMnBwqEE87SRgNQwHOV3tTWUarnF5YxoDpOMObJJxwGqADrWL0rp3jrS5hvvip9E1t26A0AEk68i7cs5arVWepJkAmcDmBv8AYtK196nd1lsHHAHnSxtHCUMexrSABdD4n+qJx3790q1tfC8UmFrDfgOc0t3gxysCBLRMbVrER+E9oioWti9dvZ4gnIRniDOrBZKvULqnKJjWZyKKNoIfxz5qAPuuvEkmQQA4nE4DPcFNsFRrpipdGMNdh0GTt1wtzpHN9ZrBAcQNxGPWvVDSA1EztH/aVYU7K0TJoAzqknIbBtnoUi0vpMBouONdtMh4aLrWl+E4zm0TAyTRWHSzpAABPlJPklee31QEGWwIN2GAEbJifKvL9HvaYg4OOIII15AHPdn0q/sejhQpXq+InYSZOUbMVLYYs9Gw4lxbxlJ8PbjkS3HNsDPbqUfhHZqYZxZp1XBwv03te0w6IMgvwGMXYhUdn0lyg2mXNaS7ASOYCDAxmVYizuIBqPcdcEl2X82GZUwV1j0bTGIEuAHJODpkwSYgc5Ma0VwackNe57xynbBsZIyGGJGOuMlMtNvpMBYQAMA4gCTqk3cxMdO5Rm0nFpF2q6HOAgjHXtxbGR3Kisi9g41BLgYjGRIG+MThzLoNGCeXeHMGwcNmJlTxSaxoe3jQDIIcYaDt/ETGxflWuKbQXOF933YJgaszs27edBWizhzuS4gZd604ZbNynU2BsMEuqSBEADESAcM9+rLauVCo5zTm2QS2CRA24HOFYaHsjmh1RzgGxi84xtgZyfmVRGtI4qMCaky7EwPTjq6FzsFqioC7DXjq55Uu2mcRBnK9M853qbwc0c2pVaDG8QMRjkSoJOhbS6pWkNaaZaWvAMhwOBOfN0JZWqgWPcw5tcWnnBg+xNSvpHiXCmGMZAmRIdmYmRtkRsPMsJw2oXbW86nw8eXAz/UCkuihQhC0BCEIBPfsZ/Ztn/U/dekQnv2M/s2z/qfuvQJXTf1it+a/3ioSm6b+sVvzX+8VCQCEIQdrHaDTqMqNzY4OHO0yPYvo2wUHFhc7vXAc85+XYvmxP/gdpA1rDZ3FxMMDTvc3kH3VBnuyhYzxDQBHF1L05kg4YJfW+l/DMuEDjn/4hB71uYYDtM4xuTk4StPEvqEAuDJaDlLcp2ZZ70iLRXc57nzekyZxnyFIOQdr1j5xXb+IhuBx/wDXUoyA06seZUehUIMgrobRhECR5J51yagiT84oJBt7pJAY0mSSG4488qfYtJGpyazi4yLhcThqInVI8kjeVTL8Qa6nbwIm8WtGLr0OiTiTrO6OtQrdpOvaibt4U2SblMHATntOr0qms9BxEjBsxMxJOobfJKsKOkeJEsIdUIgkDkNxkXRhJ3xzbVMFtouz3GtdUAvgy1mMtByLxtmTiv3TOmgBxdMnvZcTgZJGA3gFv+lZ46RqSSHHGRIgZ56sFEvpgsq1tDnFzsnAThiCIyjPvZjXgvQtnK75zcTEEFoGBbHWqsOwjUvdLE4Z7NW/yQqNOy1TezBa4nlRjGc5gwTEb1AY8udLzvnPeuzbTdA7wkEl8986dRERqk7zrgKMx04iPIMCkF1ZqswLzcMBhns9qmWi0Gs3W1rdWo4wSdkD0BU1m5UDXGfXzbVYsqZxPKZDY3fewymB0HYpgl6Noio4lwkQQ3ExJxMxjgCtHYNGBhe4gNcwtIzwa0RGJnLGZ9KzFO0OpNa5pm6YcDrc0yebMZ7RmthY9LCL2tl5uOWLZaSNmAw1hY5LGS09pCjUcDdL5BDrxIOBwu7o29CqeHRa/iqrBqLHHCMAC2AMvvFSuFtgaGirSIEuh1PW058kZxs/uqpjzVsdZpBmm5lVvNNxwA2C+CrxKzqEIW0CEIQCe/Yz+zbP+p+69IhPfsZ/Ztn/AFP3XoErpv6xW/Nf7xUJTdN/WK35r/eKhIBCEIBODsQ20OsrqZImnUMDY1wBB6Q7oSfW77D1V38a5gMB1J0jVILYMbQCekoG3pCm11O64TeJadoa7CfbmvnCrRLTBiRgecbjivpipQDr7WkANh7nHHKZJ2nHAYZRzoDhpZbtutLWGRxrnga4fyxA5nZKQUgO0LuLNgHAjPDHXv1tPPmuNNw1z8/O5OHgJwTdTpO+kaZfPenYMM1Qo3wZD8Hbdv8AMP8AcPTmuD2kYHNfRrtAn8begqHV0C4/eZPMVNHz7O3pXWy2RzzDRPNHtKd9fQJH4Cdkf8LpT4Nn/wCsTngcct3zCaE3pOsGtDAAHNbdN2buPfQCcCcJ27slXss7inrU4K7W0T5P/Ffn/SbfwUuj/hNgRr7KQvHEHYU7a/Bdn4KfQFCqcF2/gZ0K7AnajCMwRzqVZeQxziBMQ3nMDy4SY5k0jwQZ4Kj0DqXK18FGwPoqWG4dSaFYKhwGOGXlUuzWaq7vZz1DXzjI4piDgm0RFOllsHthSqGg+Lbda1gnvvLhs2JowDrzeQcTP0jmkxGMCMi3DGM+hWNG2X38Ye9EmBqEANEbTJ6StgzgwIILKZa4yRqJ6PSujeDgBgNY2cTGHsG8qaMK61XmYOeCCDiBF4zInGcANmI6dNwatTqwuFje8u3gYvXS0DAjOHHGdS8aSsDKbKrbrBULeTkJLSHGJw70HpXXRdJgpPc5j6TuKbVAY6WRLpLBEwSBhqOGMKX4eslwotcPuD7hLc8cN+zZzqx4G07loptqNgV5p3S3kumHc0zGH/pUulKE13vYA5l4kFxaL3OCQrWxXmWhlWtUulhY9rA4SSHXogQGiWg6zlnmngr+yBYBRtjg1jWNcxjmtaAGjC6YA2uaT5Vm1puyPVvaRrkZci7/AC8W276PasyrAIQhUCe/Yz+zbP8AqfuvSIT37Gf2bZ/1P3XoErpv6xW/Nf7xUJTdN/WK35r/AHioSAQhCAWm7HNtNK30Y+/NM/1Ax6YWZU3Qtp4q0UamHIqsfjlyXA49CD6SDQWhk8ktL6x6breefSQk32TGsNpbUc25xrMC2ZaWEtAIODhdDd+vYC3tK1gxrbuJe4PdzDED52JZdlKwXaFJ+YZWfT57wBBHmj0qDAUqV57Wv+84AOGM4x5favorg62KUbz8+hfOmi3/AEtMbajfaF9CaFrfRDnKtFpaK0DExzqnpaSvVHNF0gTiNxjOV20ufona5j2hZyxgsa/OZcTuBeetZFhW0sHVCxjmXhmJE+3BWdjt7g4NqtEOyI9G4hY1mh2S6oxzm1HSSb0QSdh5LhO1XPB+tVY27aLk/dLQcOkezeg0b7VywGwRr2hToWX0a88Zn+H2lae8gh2sgKnNvF6NU5r94VWq6zPE5fPzks7o3AFpIvSTEoNPUfAlQaVsFSWxBGW9V2mql+kD/leDzgKp4NWp1Sjek36brpnWIEE+worT1rUGXcJnAc5K5PtN0xElZ51e9gNQEicQ7GRzjLyLpZdHcZXa6+WxDevXvRGno24RiCFMiR7Pn51KuqsLBddym6j/AHGz/lSbG43MdvoQZHhaAQSRADhO9uR9H9l14HcIrNebQtDGh4bxbHxLbocXXTzEuOO0b458L6mDgdbo8ufpS80iy6RBN4GQZgjX/u9CubBc8N9G8RVIZiwyRExHlVHXr8cJcDeDRDsILWwOVvAETuE7VotLViKt1zeMpVMSYF6mTE3XboymM1W1tHOs9S68XmOgggjEHIjf/lOeWxSCHwlEvpVPCUKR8rW8UfTTnyqoW04ZWL/4dmqiDdqVKRO4hrmDHZD+lYtaAhCEAnv2M/s2z/qfuvSIT37Gf2bZ/wBT916BK6b+sVvzX+8VCU3Tf1it+a/3ioSAQhCAQhCD6E0XV/iLHRq5zSafKBBHTgs7w/YatkqyJIZTqtnUWlocR5C9e+xhbOMsFwn/AA3ub5MHD3lc6S0bxoDI/wARlWlhtLXH/eOhKnpG6JH09L+dvtBTz0JV+jbv60ktC0iLRTBEQ72Sf7JuaLtzGsaC5oMdCKvtIVfoz5FQ2CuWS5zHFpvDd3207YU+0WtpEXhBzK90qlK5cvNLd53ysips+i2NLqjA6HxPKJb0GbpXvQ1SpUe5pbDG5dOeO1Tm2OjOFURskK0sYpMwD245y4YoKywSHEjVGfl1q7bbHR3q4ix0vx+lqk0LIxuIfjB1hBltNX61Zt1hIbjrgHVOHzK42nRoFRtQtc0+grXU6TKcw4EnaQotqYx4gkeSME0ZTSEg3IMFryDBiREY5YgrpYbCaTnvAwceUDzQfIVf1LG1zWtvnkzGWtdrVVYeSdesakGF0fZHNqVQ4A43r0GXAzF4nDCPSdyudGNuunMCCFe2KxtAdDrwdnuz61HGiQ2RfMHdl6UEDS+keMc2kxpvOETsEj58itaVMtbBz1rpZbC1mOZXqoEGJ4Yjkk6w5pHk/wCFirXY+WScso9Ec2pavsgViLvKui/BP9Lo8sxCxLy66AdcxvjAj52nctC3p6ZqNYGgYtHfBoJPKgDlAjLGYnLFWV5looXapqGow3g/cTESRjByGG5Y7GJgYQM43gxr8mxazseWQ1H1XxHEtDhDnRJnMAw4YERvUsGo4U6ILtCudN/i3MqNOsG9cfPkJPlScX0dVsbH2StQa6eMDw6cwC0hp34kRrxXzkQpxo/EIQtAT37Gf2bZ/wBT916RCe/Yz+zbP+p+69AldN/WK35r/eKhKbpv6xW/Nf7xUJAIQhAIQhAxuxNpG4y1Uy7Uyo1vlLXkdLfQmBStQdTGZc2o0iNjhdjAbvQlJ2M6923NaZiox7PRe/2J36H0QOXdE3mgtxwlrg4GdSl+HpHcJbNUs2kK0jFjnXJyjIZYZLtozSVV7mBppukm8LpkARj32IkwmZw84LMtLnuL2sqPaIdxcZHNzgP6cd+cLHaH4Pmzgm/SfyuW5jgcsmgbJx1GQk5dGIukdLVg4NYGEjOQYG3CRAzQNPVQBLWZYwHZ9Kg6Rsrr8gjla77fRjl86lzGjqhAbgWxmHNw8s/MKos38JajY5NPHc6TsjlYKXZuEzrt5wbzQfRiqlmhnudMNuAQMd2fTmdQRabG7mEYYjH0+zYoNFZeEb3NLi1gjny6UDhc78DYnaVQU7O+LoBxG6eeZXujomrdyvY6jj6fIqNA7hG4gktaI581HPCHDvSTqVPaKLhDfmf+FFNndOXz5FBc1uE7iDyIkZ3sRviM9y5v046jdZF8QCSTrOJAMYbMdmSqqVFxLZGEjo1yvdWxVnOL7h5RmcNZ2Iq3q8JyIikDImL+OOUcnHV0rxaeFha4g0pDR+OMYn8OU5Kr/h3CpN0gAyCB+HEewLk2zuccjicRH3Ri72e1BZ2jhcWwBSMRJ5eRIn8PMF6pcL8L1x2JugXtUYnLIQs9Xsbi4uDXAk7DH/C5W+xuAgNcMOTIIvXsz0ABBC0npJ1ao9xJAc4mCSYBxA9i52fHn1b9nQuP8K8HFjuaDK0XBqyML2iqw8oFuN4BpiWvBBEkRBbkZVESrQhoJAxw6Tq5iCVstB2YWamaV29UfD6l0wBA5LSYxgEnPN52IbYGmrLqbbtJrCHC8Lz5IEiYGIJuxktJoTRrar7okHviZAJ255mTt1rFo4U9OuYWuFGIF2890TjysAIJ5WGPkSp4X2PirbaGDIVCRzO5Q9Dk/eEvB2pUo0G99TaXOpOPf05jOIkOGqMxqSm7Luj+LtNKpEcZSAP8zDB9BCcVYNCELaBPfsZ/Ztn/AFP3XpEJ79jP7Ns/6n7r0CV039Yrfmv94qEpum/rFb81/vFQkAhCEAhCEFhwet/EWqhWmBTqMcf5QRe9Er60sNoZdhpaWFt4FuJM5GcohfHakWW21KZJp1H0yRBLHOaSNhIOSlmj6D4baXY8BjG03gwXF382TXN18kHo3rKUKLXNNMMDJvENbOoF0mDhMelKvttX8NW/1v61+t0vaBiK9Yav8R+XSkg3D6FFroqhrScv8T/0FZU7FRDYaWxtdfyz3jelm3SlYY8bUn+Z3WvR0tXMfTVcMuW7rQNGvZ6bmkNLY73N8bDq9i919Asp41HQ7WGSY15n+2SVvbq0eGqf6iujuEFqOdeqZzlxPtTAyRQo4YnHKZJXq2VWxdmMZwnomEtRwhtPhn9K/f8AqO0+Gd6OpMG6LGZk5rx/DMxwPV6FhG6ctAJPHVMf8xjoyC/Dpy0eHq/6ndaYGBTsTAMGuMZjGTOGrIDpXay6Ha6fonA3Zab2R2GcsDr2Jbdt7R4et5x/WptHhZbGxdrvwETDSYOckiT5UwbV+hYJAmcN2Gez5heO19wCbxLhHMSZM79Sxh4VWuZ4505ZN6lydwhtJcXGq4k5mG8+xMGvtdFlMgEEiJwwxjWTjI2ZYKo0hVloJDsZg4Z68Tsw6FS1NO13d9Unna0+0Lw7S9YxL8suS2OiEFhYaIc4iHnAziJOBj7uGMdK0WhrGTTc6HCMcYvQNmAz/ssfZ9N12TdeBJBPJYcRiM2qXU4W2t2dUY5/R0hv1MVDJfaZLWF04AARiOeBOe1X9hinAA5WE5TIaRGO5xw3pHdv7TeLuOqSc8cOjJe6vCW1umbRWM58sz0rH5V9DWfTdQMDM2DkkHHLIA5iFjezLYuMsVOvAvU6ok64eDMeUNwSk7dWjP8AiK/nH9a42q31akcZUqPjK+5zo6Sn5u/RGQhC2gT37Gf2bZ/1P3XpEJ79jP7Ns/6n7r0CV039Yrfmv94qEmvb+xTfq1H/AMXF57nRxOUknwij9yPxv1PxUCwQmf3I/G/U/FR3I/G/U/FQLBCZ/cj8b9T8VHcj8b9T8VAsEJn9yPxv1PxUdyPxv1PxUCwQmf3I/G/U/FR3I/G/U/FQLBCZ/cj8b9T8VHcj8b9T8VAsEJn9yPxv1PxUdyPxv1PxUCwQmf3I/G/U/FR3I/G/U/FQLBCZ/cj8b9T8VHcj8b9T8VAsEJn9yPxv1PxUdyPxv1PxUCwQmf3I/G/U/FR3I/G/U/FQLBCZ/cj8b9T8VHcj8b9T8VAsEJn9yPxv1PxUdyPxv1PxUCwQmf3I/G/U/FR3I/G/U/FQLBCZ/cj8b9T8VHcj8b9T8VAsEJn9yPxv1PxUdyPxv1PxUCwT37Gf2bZ/1P3XrL9yPxv1PxUyeCHBj+HslKjxt+7f5VyJl7nZXjt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6" descr="data:image/jpeg;base64,/9j/4AAQSkZJRgABAQAAAQABAAD/2wCEAAkGBxQTEhUUExQTFBUXFxoXFRgXGRccFhgYHB0cGhgbGRgYHCggHCAlHxgdIjEhJSksLi4wFx8zODMsNygtLi4BCgoKDg0OGBAQFywcHBwsLCwsLCwsLCwsLCwsLCwsLCwsLCwsLCwsLCwsLCwsLCwsLCwsLCwsLCwsLCwsLCwsLP/AABEIAL0BCwMBIgACEQEDEQH/xAAcAAACAwEBAQEAAAAAAAAAAAAABwQFBgMCCAH/xABMEAABAwEEBAYOCAQFBAMAAAABAAIRAwQSITEFQVFhBhMicZHRBxUXMlNkgZOho7Gy4/AjNDVCUnODsxRygsEzYpLC4RbS4vEkY6L/xAAXAQEBAQEAAAAAAAAAAAAAAAAAAQID/8QAHBEBAQEAAwEBAQAAAAAAAAAAAAERAiFBMRJR/9oADAMBAAIRAxEAPwBTaY0rXForAVqwAqvAF934jvUPtvX8PW84/rRpv6xW/Nf7xUJBN7b1/D1vOP60dt6/h63nH9ahIQTe29fw9bzj+tHbev4et5x/WoSEE3tvX8PW84/rR23r+Hrecf1qEhBN7b1/D1vOP60dt6/h63nH9ahIQTe29fw9bzj+tHbev4et5x/WoSEE3tvX8PW84/rR23r+Hrecf1qEhBN7b1/D1vOP60dt6/h63nH9ahIQTe29fw9bzj+tHbev4et5x/WoSEE3tvX8PW84/rR23r+Hrecf1qEhBN7b1/D1vOP60dt6/h63nH9ahIQTe29fw9bzj+tHbev4et5x/WoSEE3tvX8PW84/rR23r+Hrecf1qEhBN7b1/D1vOP60dt6/h63nH9ahIQTe29fw9bzj+tHbev4et5x/WoSEE3tvX8PW84/rR23r+Hrecf1qEhBN7b1/D1vOP607uxxaHu0dQc57nE8ZJLiT/iP1lIRPfsZ/Ztn/AFP3XoErpv6xW/Nf7xUJTdN/WK35r/eKhIBXPBCP4umCAZD4kAibjowOCpld8CmzbaH8x904eXLyqX4NhW0XMhouYkm7heB1EAZbpK51NFMMF9MEwQSWgndiRsPoWm0pWZTZeIDTMNlwE7pOtQqdfjBIF6ImIdz5Ll210zNv0XTLGtFNjYOYY29lBBMScpkrrpng82pY3V2UmscPpG3REgEsqNgDUWXhz4QCtBatGicHBwmCR/calM0fUJcaB5LWguY6RycWyCNc57M9q1LUJRCm6ZsvFV6jIiHmI/CcW+ghQl0QIQhAIQhAIQhAIQhAIQhAIQhAIQhAIQhAIQhAIQhAIQhAJ79jP7Ns/wCp+69IhPfsZ/Ztn/U/degSum/rFb81/vFQlN039Yrfmv8AeKhIBWPB20cXaqLtlRs8xMH0FVy/QUDU4UOD6RF0vAIJAzIDgXXd92Ql3Z61SXODXXnQQ5rfvA57MQXdK29tt5NMFoEOaHSJziTiCDiCuWjrO13KuiByhJfhz4wVBE0NpWoIbaOWxpgyWis0EQXAzygNh6dS0tltlDji5tVtzWJc0tDhg0tc0SBAAIyiFkrZYiakYze3DCcJwxiM1Ps+hyCOREf5SSTrIAxMjcpghcL+D1apWdWoMNam5ocXU+UJm7iBtgdKzTtE1xnRrDnY/qTTslkdSptu3WgkuBEAknAyG45g4Egbl1pWaoILi7HMYGDqjDqTQo3WCqBJp1ANpa6OmFGTkLyxwkuzAcW8m6NoGtQOENtkilDKrm99eYyo11MgFjyLvJJkzzDIyroVSE2GcF7PUDS6nReCL1+mHMF3aQ0iDnhuVW7g1Y3kgNNMTgRUM7u/nMbk0LtCYlbgHZyAW1qzZ/EGH/tlQndj/ZaB5acekPKbBiELVO4DVp5NSkc87wOGf3TsVVX0BVaSDdMGJBw6SAFRVIViNC1iQA1pnI36cdN5Wx4EV4B4yhJiWhz3OBImDdYQI1oMwhbB/Y7tQAPGWYzkBVx25EArlT7HludN1lN0Z/S0x7zggyiFc2jgvamd9Sj+phHSHKO7QdcZs/8A0zrQVyFPboaue9pudr5MOw8i8u0TXGJo1P8ASepBCQu1qsr6Zu1GPY6JhzS0xtg8y4oBCEIBCEIBPfsZ/Ztn/U/dekQnv2M/s2z/AKn7r0CV039Yrfmv94qEpum/rFb81/vFQkAhCEDN4N2b+IsdLEAtlp33THshWdi0XxXJcScYunMA4/IVN2MLUeKqtE8l4MYRDh/4rXaTYXhxJg3OkjIDesX+CvJAdrJGAAGBJGEnOFZU9FtqXQ6Gg4vicP7GJ1rJaOtwmTfEEAYG6fnDDctRYtKgRefEiYLdmPtaoqRpasw1gxoa1rQLoAgY3iPLmfKiraGMZJcLzjdwkwTmcNQkY9UqkbUeQ5xILhjl3oDYwE/3VpYrC8E1Xh0S0NacG3cgABlEnHXJmU8RT6U0UWgEFkxg6QA/aDJMzs3KmsOjnNcKhquc+ZaWukjDXk2NWxWtut77xpNFEFpMEiS3ZynZYbtSg1ak/wCJGwyQGHeGHBWUXFt021tO5TDHPdynhrpwEXhgImMYA36ljbVanh3f8iTEiD0Z/JzVibQy8CW3iMAWkxEHDDA57s11q2oPFziwRgcGicOfn1KwcDpSoRGwXiS2807d/wDdcm6YfABazLEC+BO6cuhWNlbTAiCznn2ldKlnpuxcWRtacfJCdD9sumi4gQcxiHAwOYtnoXCvXFTJriTEghkEQBJO3MlSToqkGh8uOzyfPtVTpa2Notu3C3LHW6ReGKCYKraZIDgSJAIbmRkdmW9c6Vtuk99AzMOjI5nEHGOlZulpJ14FpccRAN2d8QPQray1nckODiXRFziuWNQcDsOZHTnDBcVdJseAJLnETDOeARrxJGalWO1Mp4GpjOV6YjZ07OZUtstnFsMETEEtugNGMQDGwj5xiWCi17SajsCRnBJOMa5AE5INRpPTdGCCZwkQDJO3AcyiWSqKgF0u143T5SCB6FmqmjKRM3id8jPZlMr8oaJY498QNZlv9gg0ta1cUZBaNsXp3Tl6FXv0mXmGgQCbxIJMzqLtcb41LnU0W0gAXssR6JBu6+tdBYWUgGsJ/wAx1ndOxIIXCtjq1mZaHMIqU3ii5zQ66aZBdTJBmDIcJn+wGOTGtFhJsdraTgWte39Ml2GraClytAQhCAQhCAT37Gf2bZ/1P3XpEJ79jP7Ns/6n7r0CV039Yrfmv94qEpum/rFb81/vFQkAhCEG27FVoi0vZAIcwGDlLXACRr74poW6iA2SQYM9eGrVnsSW4E17tto4wHksP9QLR6SE8q1kJYJMuIxugQdZwnXAwXPnqwuadnJqfecC9rRMd8TAyOsnYr61UjRpMnBwqEE87SRgNQwHOV3tTWUarnF5YxoDpOMObJJxwGqADrWL0rp3jrS5hvvip9E1t26A0AEk68i7cs5arVWepJkAmcDmBv8AYtK196nd1lsHHAHnSxtHCUMexrSABdD4n+qJx3790q1tfC8UmFrDfgOc0t3gxysCBLRMbVrER+E9oioWti9dvZ4gnIRniDOrBZKvULqnKJjWZyKKNoIfxz5qAPuuvEkmQQA4nE4DPcFNsFRrpipdGMNdh0GTt1wtzpHN9ZrBAcQNxGPWvVDSA1EztH/aVYU7K0TJoAzqknIbBtnoUi0vpMBouONdtMh4aLrWl+E4zm0TAyTRWHSzpAABPlJPklee31QEGWwIN2GAEbJifKvL9HvaYg4OOIII15AHPdn0q/sejhQpXq+InYSZOUbMVLYYs9Gw4lxbxlJ8PbjkS3HNsDPbqUfhHZqYZxZp1XBwv03te0w6IMgvwGMXYhUdn0lyg2mXNaS7ASOYCDAxmVYizuIBqPcdcEl2X82GZUwV1j0bTGIEuAHJODpkwSYgc5Ma0VwackNe57xynbBsZIyGGJGOuMlMtNvpMBYQAMA4gCTqk3cxMdO5Rm0nFpF2q6HOAgjHXtxbGR3Kisi9g41BLgYjGRIG+MThzLoNGCeXeHMGwcNmJlTxSaxoe3jQDIIcYaDt/ETGxflWuKbQXOF933YJgaszs27edBWizhzuS4gZd604ZbNynU2BsMEuqSBEADESAcM9+rLauVCo5zTm2QS2CRA24HOFYaHsjmh1RzgGxi84xtgZyfmVRGtI4qMCaky7EwPTjq6FzsFqioC7DXjq55Uu2mcRBnK9M853qbwc0c2pVaDG8QMRjkSoJOhbS6pWkNaaZaWvAMhwOBOfN0JZWqgWPcw5tcWnnBg+xNSvpHiXCmGMZAmRIdmYmRtkRsPMsJw2oXbW86nw8eXAz/UCkuihQhC0BCEIBPfsZ/Ztn/U/dekQnv2M/s2z/qfuvQJXTf1it+a/3ioSm6b+sVvzX+8VCQCEIQdrHaDTqMqNzY4OHO0yPYvo2wUHFhc7vXAc85+XYvmxP/gdpA1rDZ3FxMMDTvc3kH3VBnuyhYzxDQBHF1L05kg4YJfW+l/DMuEDjn/4hB71uYYDtM4xuTk4StPEvqEAuDJaDlLcp2ZZ70iLRXc57nzekyZxnyFIOQdr1j5xXb+IhuBx/wDXUoyA06seZUehUIMgrobRhECR5J51yagiT84oJBt7pJAY0mSSG4488qfYtJGpyazi4yLhcThqInVI8kjeVTL8Qa6nbwIm8WtGLr0OiTiTrO6OtQrdpOvaibt4U2SblMHATntOr0qms9BxEjBsxMxJOobfJKsKOkeJEsIdUIgkDkNxkXRhJ3xzbVMFtouz3GtdUAvgy1mMtByLxtmTiv3TOmgBxdMnvZcTgZJGA3gFv+lZ46RqSSHHGRIgZ56sFEvpgsq1tDnFzsnAThiCIyjPvZjXgvQtnK75zcTEEFoGBbHWqsOwjUvdLE4Z7NW/yQqNOy1TezBa4nlRjGc5gwTEb1AY8udLzvnPeuzbTdA7wkEl8986dRERqk7zrgKMx04iPIMCkF1ZqswLzcMBhns9qmWi0Gs3W1rdWo4wSdkD0BU1m5UDXGfXzbVYsqZxPKZDY3fewymB0HYpgl6Noio4lwkQQ3ExJxMxjgCtHYNGBhe4gNcwtIzwa0RGJnLGZ9KzFO0OpNa5pm6YcDrc0yebMZ7RmthY9LCL2tl5uOWLZaSNmAw1hY5LGS09pCjUcDdL5BDrxIOBwu7o29CqeHRa/iqrBqLHHCMAC2AMvvFSuFtgaGirSIEuh1PW058kZxs/uqpjzVsdZpBmm5lVvNNxwA2C+CrxKzqEIW0CEIQCe/Yz+zbP+p+69IhPfsZ/Ztn/AFP3XoErpv6xW/Nf7xUJTdN/WK35r/eKhIBCEIBODsQ20OsrqZImnUMDY1wBB6Q7oSfW77D1V38a5gMB1J0jVILYMbQCekoG3pCm11O64TeJadoa7CfbmvnCrRLTBiRgecbjivpipQDr7WkANh7nHHKZJ2nHAYZRzoDhpZbtutLWGRxrnga4fyxA5nZKQUgO0LuLNgHAjPDHXv1tPPmuNNw1z8/O5OHgJwTdTpO+kaZfPenYMM1Qo3wZD8Hbdv8AMP8AcPTmuD2kYHNfRrtAn8begqHV0C4/eZPMVNHz7O3pXWy2RzzDRPNHtKd9fQJH4Cdkf8LpT4Nn/wCsTngcct3zCaE3pOsGtDAAHNbdN2buPfQCcCcJ27slXss7inrU4K7W0T5P/Ffn/SbfwUuj/hNgRr7KQvHEHYU7a/Bdn4KfQFCqcF2/gZ0K7AnajCMwRzqVZeQxziBMQ3nMDy4SY5k0jwQZ4Kj0DqXK18FGwPoqWG4dSaFYKhwGOGXlUuzWaq7vZz1DXzjI4piDgm0RFOllsHthSqGg+Lbda1gnvvLhs2JowDrzeQcTP0jmkxGMCMi3DGM+hWNG2X38Ye9EmBqEANEbTJ6StgzgwIILKZa4yRqJ6PSujeDgBgNY2cTGHsG8qaMK61XmYOeCCDiBF4zInGcANmI6dNwatTqwuFje8u3gYvXS0DAjOHHGdS8aSsDKbKrbrBULeTkJLSHGJw70HpXXRdJgpPc5j6TuKbVAY6WRLpLBEwSBhqOGMKX4eslwotcPuD7hLc8cN+zZzqx4G07loptqNgV5p3S3kumHc0zGH/pUulKE13vYA5l4kFxaL3OCQrWxXmWhlWtUulhY9rA4SSHXogQGiWg6zlnmngr+yBYBRtjg1jWNcxjmtaAGjC6YA2uaT5Vm1puyPVvaRrkZci7/AC8W276PasyrAIQhUCe/Yz+zbP8AqfuvSIT37Gf2bZ/1P3XoErpv6xW/Nf7xUJTdN/WK35r/AHioSAQhCAWm7HNtNK30Y+/NM/1Ax6YWZU3Qtp4q0UamHIqsfjlyXA49CD6SDQWhk8ktL6x6breefSQk32TGsNpbUc25xrMC2ZaWEtAIODhdDd+vYC3tK1gxrbuJe4PdzDED52JZdlKwXaFJ+YZWfT57wBBHmj0qDAUqV57Wv+84AOGM4x5favorg62KUbz8+hfOmi3/AEtMbajfaF9CaFrfRDnKtFpaK0DExzqnpaSvVHNF0gTiNxjOV20ufona5j2hZyxgsa/OZcTuBeetZFhW0sHVCxjmXhmJE+3BWdjt7g4NqtEOyI9G4hY1mh2S6oxzm1HSSb0QSdh5LhO1XPB+tVY27aLk/dLQcOkezeg0b7VywGwRr2hToWX0a88Zn+H2lae8gh2sgKnNvF6NU5r94VWq6zPE5fPzks7o3AFpIvSTEoNPUfAlQaVsFSWxBGW9V2mql+kD/leDzgKp4NWp1Sjek36brpnWIEE+worT1rUGXcJnAc5K5PtN0xElZ51e9gNQEicQ7GRzjLyLpZdHcZXa6+WxDevXvRGno24RiCFMiR7Pn51KuqsLBddym6j/AHGz/lSbG43MdvoQZHhaAQSRADhO9uR9H9l14HcIrNebQtDGh4bxbHxLbocXXTzEuOO0b458L6mDgdbo8ufpS80iy6RBN4GQZgjX/u9CubBc8N9G8RVIZiwyRExHlVHXr8cJcDeDRDsILWwOVvAETuE7VotLViKt1zeMpVMSYF6mTE3XboymM1W1tHOs9S68XmOgggjEHIjf/lOeWxSCHwlEvpVPCUKR8rW8UfTTnyqoW04ZWL/4dmqiDdqVKRO4hrmDHZD+lYtaAhCEAnv2M/s2z/qfuvSIT37Gf2bZ/wBT916BK6b+sVvzX+8VCU3Tf1it+a/3ioSAQhCAQhCD6E0XV/iLHRq5zSafKBBHTgs7w/YatkqyJIZTqtnUWlocR5C9e+xhbOMsFwn/AA3ub5MHD3lc6S0bxoDI/wARlWlhtLXH/eOhKnpG6JH09L+dvtBTz0JV+jbv60ktC0iLRTBEQ72Sf7JuaLtzGsaC5oMdCKvtIVfoz5FQ2CuWS5zHFpvDd3207YU+0WtpEXhBzK90qlK5cvNLd53ysips+i2NLqjA6HxPKJb0GbpXvQ1SpUe5pbDG5dOeO1Tm2OjOFURskK0sYpMwD245y4YoKywSHEjVGfl1q7bbHR3q4ix0vx+lqk0LIxuIfjB1hBltNX61Zt1hIbjrgHVOHzK42nRoFRtQtc0+grXU6TKcw4EnaQotqYx4gkeSME0ZTSEg3IMFryDBiREY5YgrpYbCaTnvAwceUDzQfIVf1LG1zWtvnkzGWtdrVVYeSdesakGF0fZHNqVQ4A43r0GXAzF4nDCPSdyudGNuunMCCFe2KxtAdDrwdnuz61HGiQ2RfMHdl6UEDS+keMc2kxpvOETsEj58itaVMtbBz1rpZbC1mOZXqoEGJ4Yjkk6w5pHk/wCFirXY+WScso9Ec2pavsgViLvKui/BP9Lo8sxCxLy66AdcxvjAj52nctC3p6ZqNYGgYtHfBoJPKgDlAjLGYnLFWV5looXapqGow3g/cTESRjByGG5Y7GJgYQM43gxr8mxazseWQ1H1XxHEtDhDnRJnMAw4YERvUsGo4U6ILtCudN/i3MqNOsG9cfPkJPlScX0dVsbH2StQa6eMDw6cwC0hp34kRrxXzkQpxo/EIQtAT37Gf2bZ/wBT916RCe/Yz+zbP+p+69AldN/WK35r/eKhKbpv6xW/Nf7xUJAIQhAIQhAxuxNpG4y1Uy7Uyo1vlLXkdLfQmBStQdTGZc2o0iNjhdjAbvQlJ2M6923NaZiox7PRe/2J36H0QOXdE3mgtxwlrg4GdSl+HpHcJbNUs2kK0jFjnXJyjIZYZLtozSVV7mBppukm8LpkARj32IkwmZw84LMtLnuL2sqPaIdxcZHNzgP6cd+cLHaH4Pmzgm/SfyuW5jgcsmgbJx1GQk5dGIukdLVg4NYGEjOQYG3CRAzQNPVQBLWZYwHZ9Kg6Rsrr8gjla77fRjl86lzGjqhAbgWxmHNw8s/MKos38JajY5NPHc6TsjlYKXZuEzrt5wbzQfRiqlmhnudMNuAQMd2fTmdQRabG7mEYYjH0+zYoNFZeEb3NLi1gjny6UDhc78DYnaVQU7O+LoBxG6eeZXujomrdyvY6jj6fIqNA7hG4gktaI581HPCHDvSTqVPaKLhDfmf+FFNndOXz5FBc1uE7iDyIkZ3sRviM9y5v046jdZF8QCSTrOJAMYbMdmSqqVFxLZGEjo1yvdWxVnOL7h5RmcNZ2Iq3q8JyIikDImL+OOUcnHV0rxaeFha4g0pDR+OMYn8OU5Kr/h3CpN0gAyCB+HEewLk2zuccjicRH3Ri72e1BZ2jhcWwBSMRJ5eRIn8PMF6pcL8L1x2JugXtUYnLIQs9Xsbi4uDXAk7DH/C5W+xuAgNcMOTIIvXsz0ABBC0npJ1ao9xJAc4mCSYBxA9i52fHn1b9nQuP8K8HFjuaDK0XBqyML2iqw8oFuN4BpiWvBBEkRBbkZVESrQhoJAxw6Tq5iCVstB2YWamaV29UfD6l0wBA5LSYxgEnPN52IbYGmrLqbbtJrCHC8Lz5IEiYGIJuxktJoTRrar7okHviZAJ255mTt1rFo4U9OuYWuFGIF2890TjysAIJ5WGPkSp4X2PirbaGDIVCRzO5Q9Dk/eEvB2pUo0G99TaXOpOPf05jOIkOGqMxqSm7Luj+LtNKpEcZSAP8zDB9BCcVYNCELaBPfsZ/Ztn/AFP3XpEJ79jP7Ns/6n7r0CV039Yrfmv94qEpum/rFb81/vFQkAhCEAhCEFhwet/EWqhWmBTqMcf5QRe9Er60sNoZdhpaWFt4FuJM5GcohfHakWW21KZJp1H0yRBLHOaSNhIOSlmj6D4baXY8BjG03gwXF382TXN18kHo3rKUKLXNNMMDJvENbOoF0mDhMelKvttX8NW/1v61+t0vaBiK9Yav8R+XSkg3D6FFroqhrScv8T/0FZU7FRDYaWxtdfyz3jelm3SlYY8bUn+Z3WvR0tXMfTVcMuW7rQNGvZ6bmkNLY73N8bDq9i919Asp41HQ7WGSY15n+2SVvbq0eGqf6iujuEFqOdeqZzlxPtTAyRQo4YnHKZJXq2VWxdmMZwnomEtRwhtPhn9K/f8AqO0+Gd6OpMG6LGZk5rx/DMxwPV6FhG6ctAJPHVMf8xjoyC/Dpy0eHq/6ndaYGBTsTAMGuMZjGTOGrIDpXay6Ha6fonA3Zab2R2GcsDr2Jbdt7R4et5x/WptHhZbGxdrvwETDSYOckiT5UwbV+hYJAmcN2Gez5heO19wCbxLhHMSZM79Sxh4VWuZ4505ZN6lydwhtJcXGq4k5mG8+xMGvtdFlMgEEiJwwxjWTjI2ZYKo0hVloJDsZg4Z68Tsw6FS1NO13d9Unna0+0Lw7S9YxL8suS2OiEFhYaIc4iHnAziJOBj7uGMdK0WhrGTTc6HCMcYvQNmAz/ssfZ9N12TdeBJBPJYcRiM2qXU4W2t2dUY5/R0hv1MVDJfaZLWF04AARiOeBOe1X9hinAA5WE5TIaRGO5xw3pHdv7TeLuOqSc8cOjJe6vCW1umbRWM58sz0rH5V9DWfTdQMDM2DkkHHLIA5iFjezLYuMsVOvAvU6ok64eDMeUNwSk7dWjP8AiK/nH9a42q31akcZUqPjK+5zo6Sn5u/RGQhC2gT37Gf2bZ/1P3XpEJ79jP7Ns/6n7r0CV039Yrfmv94qEmvb+xTfq1H/AMXF57nRxOUknwij9yPxv1PxUCwQmf3I/G/U/FR3I/G/U/FQLBCZ/cj8b9T8VHcj8b9T8VAsEJn9yPxv1PxUdyPxv1PxUCwQmf3I/G/U/FR3I/G/U/FQLBCZ/cj8b9T8VHcj8b9T8VAsEJn9yPxv1PxUdyPxv1PxUCwQmf3I/G/U/FR3I/G/U/FQLBCZ/cj8b9T8VHcj8b9T8VAsEJn9yPxv1PxUdyPxv1PxUCwQmf3I/G/U/FR3I/G/U/FQLBCZ/cj8b9T8VHcj8b9T8VAsEJn9yPxv1PxUdyPxv1PxUCwQmf3I/G/U/FR3I/G/U/FQLBCZ/cj8b9T8VHcj8b9T8VAsEJn9yPxv1PxUdyPxv1PxUCwT37Gf2bZ/1P3XrL9yPxv1PxUyeCHBj+HslKjxt+7f5VyJl7nZXjtQ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délník 6"/>
              <p:cNvSpPr/>
              <p:nvPr/>
            </p:nvSpPr>
            <p:spPr>
              <a:xfrm>
                <a:off x="179512" y="1340768"/>
                <a:ext cx="6192688" cy="3738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2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cs-CZ" sz="2000" dirty="0" smtClean="0">
                    <a:latin typeface="Cambria Math"/>
                  </a:rPr>
                  <a:t>Částice je taky vlna, někde je s větší pravděpodobností</a:t>
                </a:r>
              </a:p>
              <a:p>
                <a:pPr marL="285750" indent="-285750">
                  <a:lnSpc>
                    <a:spcPct val="12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cs-CZ" sz="2000" b="1" i="1" smtClean="0">
                        <a:latin typeface="Cambria Math"/>
                      </a:rPr>
                      <m:t>𝝍</m:t>
                    </m:r>
                    <m:d>
                      <m:dPr>
                        <m:ctrlPr>
                          <a:rPr lang="cs-CZ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000" b="0" i="1" smtClean="0">
                            <a:latin typeface="Cambria Math"/>
                          </a:rPr>
                          <m:t>𝑥</m:t>
                        </m:r>
                        <m:r>
                          <a:rPr lang="cs-CZ" sz="2000" b="0" i="1" smtClean="0">
                            <a:latin typeface="Cambria Math"/>
                          </a:rPr>
                          <m:t>,</m:t>
                        </m:r>
                        <m:r>
                          <a:rPr lang="cs-CZ" sz="2000" b="0" i="1" smtClean="0">
                            <a:latin typeface="Cambria Math"/>
                          </a:rPr>
                          <m:t>𝑦</m:t>
                        </m:r>
                        <m:r>
                          <a:rPr lang="cs-CZ" sz="2000" b="0" i="1" smtClean="0">
                            <a:latin typeface="Cambria Math"/>
                          </a:rPr>
                          <m:t>,</m:t>
                        </m:r>
                        <m:r>
                          <a:rPr lang="cs-CZ" sz="2000" b="0" i="1" smtClean="0">
                            <a:latin typeface="Cambria Math"/>
                          </a:rPr>
                          <m:t>𝑧</m:t>
                        </m:r>
                        <m:r>
                          <a:rPr lang="cs-CZ" sz="2000" b="0" i="1" smtClean="0">
                            <a:latin typeface="Cambria Math"/>
                          </a:rPr>
                          <m:t>,</m:t>
                        </m:r>
                        <m:r>
                          <a:rPr lang="cs-CZ" sz="2000" b="0" i="1" smtClean="0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endParaRPr lang="cs-CZ" sz="2000" b="1" dirty="0" smtClean="0"/>
              </a:p>
              <a:p>
                <a:pPr marL="285750" indent="-285750">
                  <a:lnSpc>
                    <a:spcPct val="12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cs-CZ" sz="2000" b="1" dirty="0" smtClean="0"/>
                  <a:t>Vlnová funkce</a:t>
                </a:r>
                <a:r>
                  <a:rPr lang="cs-CZ" sz="2000" dirty="0" smtClean="0"/>
                  <a:t> popisuje úplný kvantový stav částice</a:t>
                </a:r>
              </a:p>
              <a:p>
                <a:pPr marL="542925" lvl="1" indent="-285750">
                  <a:lnSpc>
                    <a:spcPct val="12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cs-CZ" sz="1600" dirty="0" smtClean="0"/>
                  <a:t>Matematicky je to komplexní vektorová funkce čtyř proměnných </a:t>
                </a:r>
              </a:p>
              <a:p>
                <a:pPr marL="542925" lvl="1" indent="-285750">
                  <a:lnSpc>
                    <a:spcPct val="12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cs-CZ" sz="1600" dirty="0" smtClean="0"/>
                  <a:t>Nikdo ale neví, co to je ve skutečnosti</a:t>
                </a:r>
              </a:p>
              <a:p>
                <a:pPr marL="285750" indent="-285750">
                  <a:lnSpc>
                    <a:spcPct val="12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cs-CZ" sz="2000" dirty="0" smtClean="0"/>
                  <a:t>Veličina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cs-CZ" sz="20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sz="2000" b="1" i="1">
                                <a:latin typeface="Cambria Math"/>
                              </a:rPr>
                              <m:t>𝝍</m:t>
                            </m:r>
                            <m:d>
                              <m:dPr>
                                <m:ctrlPr>
                                  <a:rPr lang="cs-CZ" sz="20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sz="20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cs-CZ" sz="2000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cs-CZ" sz="2000" i="1"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cs-CZ" sz="2000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cs-CZ" sz="2000" i="1">
                                    <a:latin typeface="Cambria Math"/>
                                  </a:rPr>
                                  <m:t>𝑧</m:t>
                                </m:r>
                                <m:r>
                                  <a:rPr lang="cs-CZ" sz="2000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cs-CZ" sz="2000" i="1">
                                    <a:latin typeface="Cambria Math"/>
                                  </a:rPr>
                                  <m:t>𝑡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cs-CZ" sz="20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cs-CZ" sz="2000" b="1" dirty="0" smtClean="0"/>
                  <a:t> </a:t>
                </a:r>
                <a:r>
                  <a:rPr lang="cs-CZ" sz="2000" dirty="0" smtClean="0"/>
                  <a:t>určuje pravděpodobnostní rozdělení částice v prostoru</a:t>
                </a:r>
              </a:p>
              <a:p>
                <a:pPr marL="285750" indent="-285750">
                  <a:lnSpc>
                    <a:spcPct val="12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cs-CZ" sz="2000" dirty="0" smtClean="0"/>
                  <a:t>Kolaps vlnové funkce a </a:t>
                </a:r>
                <a:r>
                  <a:rPr lang="cs-CZ" sz="2000" dirty="0" err="1" smtClean="0"/>
                  <a:t>Schrödingerova</a:t>
                </a:r>
                <a:r>
                  <a:rPr lang="cs-CZ" sz="2000" dirty="0" smtClean="0"/>
                  <a:t> kočka</a:t>
                </a:r>
              </a:p>
            </p:txBody>
          </p:sp>
        </mc:Choice>
        <mc:Fallback xmlns="">
          <p:sp>
            <p:nvSpPr>
              <p:cNvPr id="7" name="Obdélní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340768"/>
                <a:ext cx="6192688" cy="3738652"/>
              </a:xfrm>
              <a:prstGeom prst="rect">
                <a:avLst/>
              </a:prstGeom>
              <a:blipFill>
                <a:blip r:embed="rId4"/>
                <a:stretch>
                  <a:fillRect l="-886" t="-326" b="-13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8" name="Picture 4" descr="http://upload.wikimedia.org/wikipedia/commons/thumb/2/27/Quantum_mechanics_standing_wavefunctions.svg/743px-Quantum_mechanics_standing_wavefunctions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05653"/>
            <a:ext cx="5616624" cy="139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95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err="1" smtClean="0"/>
              <a:t>Schrödingerova</a:t>
            </a:r>
            <a:r>
              <a:rPr lang="cs-CZ" dirty="0" smtClean="0"/>
              <a:t> rovnice</a:t>
            </a:r>
            <a:endParaRPr lang="cs-CZ" dirty="0"/>
          </a:p>
        </p:txBody>
      </p:sp>
      <p:sp>
        <p:nvSpPr>
          <p:cNvPr id="4" name="AutoShape 4" descr="data:image/jpeg;base64,/9j/4AAQSkZJRgABAQAAAQABAAD/2wCEAAkGBxQTEhUUExQTFBUXFxoXFRgXGRccFhgYHB0cGhgbGRgYHCggHCAlHxgdIjEhJSksLi4wFx8zODMsNygtLi4BCgoKDg0OGBAQFywcHBwsLCwsLCwsLCwsLCwsLCwsLCwsLCwsLCwsLCwsLCwsLCwsLCwsLCwsLCwsLCwsLCwsLP/AABEIAL0BCwMBIgACEQEDEQH/xAAcAAACAwEBAQEAAAAAAAAAAAAABwQFBgMCCAH/xABMEAABAwEEBAYOCAQFBAMAAAABAAIRAwQSITEFQVFhBhMicZHRBxUXMlNkgZOho7Gy4/AjNDVCUnODsxRygsEzYpLC4RbS4vEkY6L/xAAXAQEBAQEAAAAAAAAAAAAAAAAAAQID/8QAHBEBAQEAAwEBAQAAAAAAAAAAAAERAiFBMRJR/9oADAMBAAIRAxEAPwBTaY0rXForAVqwAqvAF934jvUPtvX8PW84/rRpv6xW/Nf7xUJBN7b1/D1vOP60dt6/h63nH9ahIQTe29fw9bzj+tHbev4et5x/WoSEE3tvX8PW84/rR23r+Hrecf1qEhBN7b1/D1vOP60dt6/h63nH9ahIQTe29fw9bzj+tHbev4et5x/WoSEE3tvX8PW84/rR23r+Hrecf1qEhBN7b1/D1vOP60dt6/h63nH9ahIQTe29fw9bzj+tHbev4et5x/WoSEE3tvX8PW84/rR23r+Hrecf1qEhBN7b1/D1vOP60dt6/h63nH9ahIQTe29fw9bzj+tHbev4et5x/WoSEE3tvX8PW84/rR23r+Hrecf1qEhBN7b1/D1vOP60dt6/h63nH9ahIQTe29fw9bzj+tHbev4et5x/WoSEE3tvX8PW84/rR23r+Hrecf1qEhBN7b1/D1vOP607uxxaHu0dQc57nE8ZJLiT/iP1lIRPfsZ/Ztn/AFP3XoErpv6xW/Nf7xUJTdN/WK35r/eKhIBXPBCP4umCAZD4kAibjowOCpld8CmzbaH8x904eXLyqX4NhW0XMhouYkm7heB1EAZbpK51NFMMF9MEwQSWgndiRsPoWm0pWZTZeIDTMNlwE7pOtQqdfjBIF6ImIdz5Ll210zNv0XTLGtFNjYOYY29lBBMScpkrrpng82pY3V2UmscPpG3REgEsqNgDUWXhz4QCtBatGicHBwmCR/calM0fUJcaB5LWguY6RycWyCNc57M9q1LUJRCm6ZsvFV6jIiHmI/CcW+ghQl0QIQhAIQhAIQhAIQhAIQhAIQhAIQhAIQhAIQhAIQhAIQhAJ79jP7Ns/wCp+69IhPfsZ/Ztn/U/degSum/rFb81/vFQlN039Yrfmv8AeKhIBWPB20cXaqLtlRs8xMH0FVy/QUDU4UOD6RF0vAIJAzIDgXXd92Ql3Z61SXODXXnQQ5rfvA57MQXdK29tt5NMFoEOaHSJziTiCDiCuWjrO13KuiByhJfhz4wVBE0NpWoIbaOWxpgyWis0EQXAzygNh6dS0tltlDji5tVtzWJc0tDhg0tc0SBAAIyiFkrZYiakYze3DCcJwxiM1Ps+hyCOREf5SSTrIAxMjcpghcL+D1apWdWoMNam5ocXU+UJm7iBtgdKzTtE1xnRrDnY/qTTslkdSptu3WgkuBEAknAyG45g4Egbl1pWaoILi7HMYGDqjDqTQo3WCqBJp1ANpa6OmFGTkLyxwkuzAcW8m6NoGtQOENtkilDKrm99eYyo11MgFjyLvJJkzzDIyroVSE2GcF7PUDS6nReCL1+mHMF3aQ0iDnhuVW7g1Y3kgNNMTgRUM7u/nMbk0LtCYlbgHZyAW1qzZ/EGH/tlQndj/ZaB5acekPKbBiELVO4DVp5NSkc87wOGf3TsVVX0BVaSDdMGJBw6SAFRVIViNC1iQA1pnI36cdN5Wx4EV4B4yhJiWhz3OBImDdYQI1oMwhbB/Y7tQAPGWYzkBVx25EArlT7HludN1lN0Z/S0x7zggyiFc2jgvamd9Sj+phHSHKO7QdcZs/8A0zrQVyFPboaue9pudr5MOw8i8u0TXGJo1P8ASepBCQu1qsr6Zu1GPY6JhzS0xtg8y4oBCEIBCEIBPfsZ/Ztn/U/dekQnv2M/s2z/AKn7r0CV039Yrfmv94qEpum/rFb81/vFQkAhCEDN4N2b+IsdLEAtlp33THshWdi0XxXJcScYunMA4/IVN2MLUeKqtE8l4MYRDh/4rXaTYXhxJg3OkjIDesX+CvJAdrJGAAGBJGEnOFZU9FtqXQ6Gg4vicP7GJ1rJaOtwmTfEEAYG6fnDDctRYtKgRefEiYLdmPtaoqRpasw1gxoa1rQLoAgY3iPLmfKiraGMZJcLzjdwkwTmcNQkY9UqkbUeQ5xILhjl3oDYwE/3VpYrC8E1Xh0S0NacG3cgABlEnHXJmU8RT6U0UWgEFkxg6QA/aDJMzs3KmsOjnNcKhquc+ZaWukjDXk2NWxWtut77xpNFEFpMEiS3ZynZYbtSg1ak/wCJGwyQGHeGHBWUXFt021tO5TDHPdynhrpwEXhgImMYA36ljbVanh3f8iTEiD0Z/JzVibQy8CW3iMAWkxEHDDA57s11q2oPFziwRgcGicOfn1KwcDpSoRGwXiS2807d/wDdcm6YfABazLEC+BO6cuhWNlbTAiCznn2ldKlnpuxcWRtacfJCdD9sumi4gQcxiHAwOYtnoXCvXFTJriTEghkEQBJO3MlSToqkGh8uOzyfPtVTpa2Notu3C3LHW6ReGKCYKraZIDgSJAIbmRkdmW9c6Vtuk99AzMOjI5nEHGOlZulpJ14FpccRAN2d8QPQray1nckODiXRFziuWNQcDsOZHTnDBcVdJseAJLnETDOeARrxJGalWO1Mp4GpjOV6YjZ07OZUtstnFsMETEEtugNGMQDGwj5xiWCi17SajsCRnBJOMa5AE5INRpPTdGCCZwkQDJO3AcyiWSqKgF0u143T5SCB6FmqmjKRM3id8jPZlMr8oaJY498QNZlv9gg0ta1cUZBaNsXp3Tl6FXv0mXmGgQCbxIJMzqLtcb41LnU0W0gAXssR6JBu6+tdBYWUgGsJ/wAx1ndOxIIXCtjq1mZaHMIqU3ii5zQ66aZBdTJBmDIcJn+wGOTGtFhJsdraTgWte39Ml2GraClytAQhCAQhCAT37Gf2bZ/1P3XpEJ79jP7Ns/6n7r0CV039Yrfmv94qEpum/rFb81/vFQkAhCEG27FVoi0vZAIcwGDlLXACRr74poW6iA2SQYM9eGrVnsSW4E17tto4wHksP9QLR6SE8q1kJYJMuIxugQdZwnXAwXPnqwuadnJqfecC9rRMd8TAyOsnYr61UjRpMnBwqEE87SRgNQwHOV3tTWUarnF5YxoDpOMObJJxwGqADrWL0rp3jrS5hvvip9E1t26A0AEk68i7cs5arVWepJkAmcDmBv8AYtK196nd1lsHHAHnSxtHCUMexrSABdD4n+qJx3790q1tfC8UmFrDfgOc0t3gxysCBLRMbVrER+E9oioWti9dvZ4gnIRniDOrBZKvULqnKJjWZyKKNoIfxz5qAPuuvEkmQQA4nE4DPcFNsFRrpipdGMNdh0GTt1wtzpHN9ZrBAcQNxGPWvVDSA1EztH/aVYU7K0TJoAzqknIbBtnoUi0vpMBouONdtMh4aLrWl+E4zm0TAyTRWHSzpAABPlJPklee31QEGWwIN2GAEbJifKvL9HvaYg4OOIII15AHPdn0q/sejhQpXq+InYSZOUbMVLYYs9Gw4lxbxlJ8PbjkS3HNsDPbqUfhHZqYZxZp1XBwv03te0w6IMgvwGMXYhUdn0lyg2mXNaS7ASOYCDAxmVYizuIBqPcdcEl2X82GZUwV1j0bTGIEuAHJODpkwSYgc5Ma0VwackNe57xynbBsZIyGGJGOuMlMtNvpMBYQAMA4gCTqk3cxMdO5Rm0nFpF2q6HOAgjHXtxbGR3Kisi9g41BLgYjGRIG+MThzLoNGCeXeHMGwcNmJlTxSaxoe3jQDIIcYaDt/ETGxflWuKbQXOF933YJgaszs27edBWizhzuS4gZd604ZbNynU2BsMEuqSBEADESAcM9+rLauVCo5zTm2QS2CRA24HOFYaHsjmh1RzgGxi84xtgZyfmVRGtI4qMCaky7EwPTjq6FzsFqioC7DXjq55Uu2mcRBnK9M853qbwc0c2pVaDG8QMRjkSoJOhbS6pWkNaaZaWvAMhwOBOfN0JZWqgWPcw5tcWnnBg+xNSvpHiXCmGMZAmRIdmYmRtkRsPMsJw2oXbW86nw8eXAz/UCkuihQhC0BCEIBPfsZ/Ztn/U/dekQnv2M/s2z/qfuvQJXTf1it+a/3ioSm6b+sVvzX+8VCQCEIQdrHaDTqMqNzY4OHO0yPYvo2wUHFhc7vXAc85+XYvmxP/gdpA1rDZ3FxMMDTvc3kH3VBnuyhYzxDQBHF1L05kg4YJfW+l/DMuEDjn/4hB71uYYDtM4xuTk4StPEvqEAuDJaDlLcp2ZZ70iLRXc57nzekyZxnyFIOQdr1j5xXb+IhuBx/wDXUoyA06seZUehUIMgrobRhECR5J51yagiT84oJBt7pJAY0mSSG4488qfYtJGpyazi4yLhcThqInVI8kjeVTL8Qa6nbwIm8WtGLr0OiTiTrO6OtQrdpOvaibt4U2SblMHATntOr0qms9BxEjBsxMxJOobfJKsKOkeJEsIdUIgkDkNxkXRhJ3xzbVMFtouz3GtdUAvgy1mMtByLxtmTiv3TOmgBxdMnvZcTgZJGA3gFv+lZ46RqSSHHGRIgZ56sFEvpgsq1tDnFzsnAThiCIyjPvZjXgvQtnK75zcTEEFoGBbHWqsOwjUvdLE4Z7NW/yQqNOy1TezBa4nlRjGc5gwTEb1AY8udLzvnPeuzbTdA7wkEl8986dRERqk7zrgKMx04iPIMCkF1ZqswLzcMBhns9qmWi0Gs3W1rdWo4wSdkD0BU1m5UDXGfXzbVYsqZxPKZDY3fewymB0HYpgl6Noio4lwkQQ3ExJxMxjgCtHYNGBhe4gNcwtIzwa0RGJnLGZ9KzFO0OpNa5pm6YcDrc0yebMZ7RmthY9LCL2tl5uOWLZaSNmAw1hY5LGS09pCjUcDdL5BDrxIOBwu7o29CqeHRa/iqrBqLHHCMAC2AMvvFSuFtgaGirSIEuh1PW058kZxs/uqpjzVsdZpBmm5lVvNNxwA2C+CrxKzqEIW0CEIQCe/Yz+zbP+p+69IhPfsZ/Ztn/AFP3XoErpv6xW/Nf7xUJTdN/WK35r/eKhIBCEIBODsQ20OsrqZImnUMDY1wBB6Q7oSfW77D1V38a5gMB1J0jVILYMbQCekoG3pCm11O64TeJadoa7CfbmvnCrRLTBiRgecbjivpipQDr7WkANh7nHHKZJ2nHAYZRzoDhpZbtutLWGRxrnga4fyxA5nZKQUgO0LuLNgHAjPDHXv1tPPmuNNw1z8/O5OHgJwTdTpO+kaZfPenYMM1Qo3wZD8Hbdv8AMP8AcPTmuD2kYHNfRrtAn8begqHV0C4/eZPMVNHz7O3pXWy2RzzDRPNHtKd9fQJH4Cdkf8LpT4Nn/wCsTngcct3zCaE3pOsGtDAAHNbdN2buPfQCcCcJ27slXss7inrU4K7W0T5P/Ffn/SbfwUuj/hNgRr7KQvHEHYU7a/Bdn4KfQFCqcF2/gZ0K7AnajCMwRzqVZeQxziBMQ3nMDy4SY5k0jwQZ4Kj0DqXK18FGwPoqWG4dSaFYKhwGOGXlUuzWaq7vZz1DXzjI4piDgm0RFOllsHthSqGg+Lbda1gnvvLhs2JowDrzeQcTP0jmkxGMCMi3DGM+hWNG2X38Ye9EmBqEANEbTJ6StgzgwIILKZa4yRqJ6PSujeDgBgNY2cTGHsG8qaMK61XmYOeCCDiBF4zInGcANmI6dNwatTqwuFje8u3gYvXS0DAjOHHGdS8aSsDKbKrbrBULeTkJLSHGJw70HpXXRdJgpPc5j6TuKbVAY6WRLpLBEwSBhqOGMKX4eslwotcPuD7hLc8cN+zZzqx4G07loptqNgV5p3S3kumHc0zGH/pUulKE13vYA5l4kFxaL3OCQrWxXmWhlWtUulhY9rA4SSHXogQGiWg6zlnmngr+yBYBRtjg1jWNcxjmtaAGjC6YA2uaT5Vm1puyPVvaRrkZci7/AC8W276PasyrAIQhUCe/Yz+zbP8AqfuvSIT37Gf2bZ/1P3XoErpv6xW/Nf7xUJTdN/WK35r/AHioSAQhCAWm7HNtNK30Y+/NM/1Ax6YWZU3Qtp4q0UamHIqsfjlyXA49CD6SDQWhk8ktL6x6breefSQk32TGsNpbUc25xrMC2ZaWEtAIODhdDd+vYC3tK1gxrbuJe4PdzDED52JZdlKwXaFJ+YZWfT57wBBHmj0qDAUqV57Wv+84AOGM4x5favorg62KUbz8+hfOmi3/AEtMbajfaF9CaFrfRDnKtFpaK0DExzqnpaSvVHNF0gTiNxjOV20ufona5j2hZyxgsa/OZcTuBeetZFhW0sHVCxjmXhmJE+3BWdjt7g4NqtEOyI9G4hY1mh2S6oxzm1HSSb0QSdh5LhO1XPB+tVY27aLk/dLQcOkezeg0b7VywGwRr2hToWX0a88Zn+H2lae8gh2sgKnNvF6NU5r94VWq6zPE5fPzks7o3AFpIvSTEoNPUfAlQaVsFSWxBGW9V2mql+kD/leDzgKp4NWp1Sjek36brpnWIEE+worT1rUGXcJnAc5K5PtN0xElZ51e9gNQEicQ7GRzjLyLpZdHcZXa6+WxDevXvRGno24RiCFMiR7Pn51KuqsLBddym6j/AHGz/lSbG43MdvoQZHhaAQSRADhO9uR9H9l14HcIrNebQtDGh4bxbHxLbocXXTzEuOO0b458L6mDgdbo8ufpS80iy6RBN4GQZgjX/u9CubBc8N9G8RVIZiwyRExHlVHXr8cJcDeDRDsILWwOVvAETuE7VotLViKt1zeMpVMSYF6mTE3XboymM1W1tHOs9S68XmOgggjEHIjf/lOeWxSCHwlEvpVPCUKR8rW8UfTTnyqoW04ZWL/4dmqiDdqVKRO4hrmDHZD+lYtaAhCEAnv2M/s2z/qfuvSIT37Gf2bZ/wBT916BK6b+sVvzX+8VCU3Tf1it+a/3ioSAQhCAQhCD6E0XV/iLHRq5zSafKBBHTgs7w/YatkqyJIZTqtnUWlocR5C9e+xhbOMsFwn/AA3ub5MHD3lc6S0bxoDI/wARlWlhtLXH/eOhKnpG6JH09L+dvtBTz0JV+jbv60ktC0iLRTBEQ72Sf7JuaLtzGsaC5oMdCKvtIVfoz5FQ2CuWS5zHFpvDd3207YU+0WtpEXhBzK90qlK5cvNLd53ysips+i2NLqjA6HxPKJb0GbpXvQ1SpUe5pbDG5dOeO1Tm2OjOFURskK0sYpMwD245y4YoKywSHEjVGfl1q7bbHR3q4ix0vx+lqk0LIxuIfjB1hBltNX61Zt1hIbjrgHVOHzK42nRoFRtQtc0+grXU6TKcw4EnaQotqYx4gkeSME0ZTSEg3IMFryDBiREY5YgrpYbCaTnvAwceUDzQfIVf1LG1zWtvnkzGWtdrVVYeSdesakGF0fZHNqVQ4A43r0GXAzF4nDCPSdyudGNuunMCCFe2KxtAdDrwdnuz61HGiQ2RfMHdl6UEDS+keMc2kxpvOETsEj58itaVMtbBz1rpZbC1mOZXqoEGJ4Yjkk6w5pHk/wCFirXY+WScso9Ec2pavsgViLvKui/BP9Lo8sxCxLy66AdcxvjAj52nctC3p6ZqNYGgYtHfBoJPKgDlAjLGYnLFWV5looXapqGow3g/cTESRjByGG5Y7GJgYQM43gxr8mxazseWQ1H1XxHEtDhDnRJnMAw4YERvUsGo4U6ILtCudN/i3MqNOsG9cfPkJPlScX0dVsbH2StQa6eMDw6cwC0hp34kRrxXzkQpxo/EIQtAT37Gf2bZ/wBT916RCe/Yz+zbP+p+69AldN/WK35r/eKhKbpv6xW/Nf7xUJAIQhAIQhAxuxNpG4y1Uy7Uyo1vlLXkdLfQmBStQdTGZc2o0iNjhdjAbvQlJ2M6923NaZiox7PRe/2J36H0QOXdE3mgtxwlrg4GdSl+HpHcJbNUs2kK0jFjnXJyjIZYZLtozSVV7mBppukm8LpkARj32IkwmZw84LMtLnuL2sqPaIdxcZHNzgP6cd+cLHaH4Pmzgm/SfyuW5jgcsmgbJx1GQk5dGIukdLVg4NYGEjOQYG3CRAzQNPVQBLWZYwHZ9Kg6Rsrr8gjla77fRjl86lzGjqhAbgWxmHNw8s/MKos38JajY5NPHc6TsjlYKXZuEzrt5wbzQfRiqlmhnudMNuAQMd2fTmdQRabG7mEYYjH0+zYoNFZeEb3NLi1gjny6UDhc78DYnaVQU7O+LoBxG6eeZXujomrdyvY6jj6fIqNA7hG4gktaI581HPCHDvSTqVPaKLhDfmf+FFNndOXz5FBc1uE7iDyIkZ3sRviM9y5v046jdZF8QCSTrOJAMYbMdmSqqVFxLZGEjo1yvdWxVnOL7h5RmcNZ2Iq3q8JyIikDImL+OOUcnHV0rxaeFha4g0pDR+OMYn8OU5Kr/h3CpN0gAyCB+HEewLk2zuccjicRH3Ri72e1BZ2jhcWwBSMRJ5eRIn8PMF6pcL8L1x2JugXtUYnLIQs9Xsbi4uDXAk7DH/C5W+xuAgNcMOTIIvXsz0ABBC0npJ1ao9xJAc4mCSYBxA9i52fHn1b9nQuP8K8HFjuaDK0XBqyML2iqw8oFuN4BpiWvBBEkRBbkZVESrQhoJAxw6Tq5iCVstB2YWamaV29UfD6l0wBA5LSYxgEnPN52IbYGmrLqbbtJrCHC8Lz5IEiYGIJuxktJoTRrar7okHviZAJ255mTt1rFo4U9OuYWuFGIF2890TjysAIJ5WGPkSp4X2PirbaGDIVCRzO5Q9Dk/eEvB2pUo0G99TaXOpOPf05jOIkOGqMxqSm7Luj+LtNKpEcZSAP8zDB9BCcVYNCELaBPfsZ/Ztn/AFP3XpEJ79jP7Ns/6n7r0CV039Yrfmv94qEpum/rFb81/vFQkAhCEAhCEFhwet/EWqhWmBTqMcf5QRe9Er60sNoZdhpaWFt4FuJM5GcohfHakWW21KZJp1H0yRBLHOaSNhIOSlmj6D4baXY8BjG03gwXF382TXN18kHo3rKUKLXNNMMDJvENbOoF0mDhMelKvttX8NW/1v61+t0vaBiK9Yav8R+XSkg3D6FFroqhrScv8T/0FZU7FRDYaWxtdfyz3jelm3SlYY8bUn+Z3WvR0tXMfTVcMuW7rQNGvZ6bmkNLY73N8bDq9i919Asp41HQ7WGSY15n+2SVvbq0eGqf6iujuEFqOdeqZzlxPtTAyRQo4YnHKZJXq2VWxdmMZwnomEtRwhtPhn9K/f8AqO0+Gd6OpMG6LGZk5rx/DMxwPV6FhG6ctAJPHVMf8xjoyC/Dpy0eHq/6ndaYGBTsTAMGuMZjGTOGrIDpXay6Ha6fonA3Zab2R2GcsDr2Jbdt7R4et5x/WptHhZbGxdrvwETDSYOckiT5UwbV+hYJAmcN2Gez5heO19wCbxLhHMSZM79Sxh4VWuZ4505ZN6lydwhtJcXGq4k5mG8+xMGvtdFlMgEEiJwwxjWTjI2ZYKo0hVloJDsZg4Z68Tsw6FS1NO13d9Unna0+0Lw7S9YxL8suS2OiEFhYaIc4iHnAziJOBj7uGMdK0WhrGTTc6HCMcYvQNmAz/ssfZ9N12TdeBJBPJYcRiM2qXU4W2t2dUY5/R0hv1MVDJfaZLWF04AARiOeBOe1X9hinAA5WE5TIaRGO5xw3pHdv7TeLuOqSc8cOjJe6vCW1umbRWM58sz0rH5V9DWfTdQMDM2DkkHHLIA5iFjezLYuMsVOvAvU6ok64eDMeUNwSk7dWjP8AiK/nH9a42q31akcZUqPjK+5zo6Sn5u/RGQhC2gT37Gf2bZ/1P3XpEJ79jP7Ns/6n7r0CV039Yrfmv94qEmvb+xTfq1H/AMXF57nRxOUknwij9yPxv1PxUCwQmf3I/G/U/FR3I/G/U/FQLBCZ/cj8b9T8VHcj8b9T8VAsEJn9yPxv1PxUdyPxv1PxUCwQmf3I/G/U/FR3I/G/U/FQLBCZ/cj8b9T8VHcj8b9T8VAsEJn9yPxv1PxUdyPxv1PxUCwQmf3I/G/U/FR3I/G/U/FQLBCZ/cj8b9T8VHcj8b9T8VAsEJn9yPxv1PxUdyPxv1PxUCwQmf3I/G/U/FR3I/G/U/FQLBCZ/cj8b9T8VHcj8b9T8VAsEJn9yPxv1PxUdyPxv1PxUCwQmf3I/G/U/FR3I/G/U/FQLBCZ/cj8b9T8VHcj8b9T8VAsEJn9yPxv1PxUdyPxv1PxUCwT37Gf2bZ/1P3XrL9yPxv1PxUyeCHBj+HslKjxt+7f5VyJl7nZXjt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6" descr="data:image/jpeg;base64,/9j/4AAQSkZJRgABAQAAAQABAAD/2wCEAAkGBxQTEhUUExQTFBUXFxoXFRgXGRccFhgYHB0cGhgbGRgYHCggHCAlHxgdIjEhJSksLi4wFx8zODMsNygtLi4BCgoKDg0OGBAQFywcHBwsLCwsLCwsLCwsLCwsLCwsLCwsLCwsLCwsLCwsLCwsLCwsLCwsLCwsLCwsLCwsLCwsLP/AABEIAL0BCwMBIgACEQEDEQH/xAAcAAACAwEBAQEAAAAAAAAAAAAABwQFBgMCCAH/xABMEAABAwEEBAYOCAQFBAMAAAABAAIRAwQSITEFQVFhBhMicZHRBxUXMlNkgZOho7Gy4/AjNDVCUnODsxRygsEzYpLC4RbS4vEkY6L/xAAXAQEBAQEAAAAAAAAAAAAAAAAAAQID/8QAHBEBAQEAAwEBAQAAAAAAAAAAAAERAiFBMRJR/9oADAMBAAIRAxEAPwBTaY0rXForAVqwAqvAF934jvUPtvX8PW84/rRpv6xW/Nf7xUJBN7b1/D1vOP60dt6/h63nH9ahIQTe29fw9bzj+tHbev4et5x/WoSEE3tvX8PW84/rR23r+Hrecf1qEhBN7b1/D1vOP60dt6/h63nH9ahIQTe29fw9bzj+tHbev4et5x/WoSEE3tvX8PW84/rR23r+Hrecf1qEhBN7b1/D1vOP60dt6/h63nH9ahIQTe29fw9bzj+tHbev4et5x/WoSEE3tvX8PW84/rR23r+Hrecf1qEhBN7b1/D1vOP60dt6/h63nH9ahIQTe29fw9bzj+tHbev4et5x/WoSEE3tvX8PW84/rR23r+Hrecf1qEhBN7b1/D1vOP60dt6/h63nH9ahIQTe29fw9bzj+tHbev4et5x/WoSEE3tvX8PW84/rR23r+Hrecf1qEhBN7b1/D1vOP607uxxaHu0dQc57nE8ZJLiT/iP1lIRPfsZ/Ztn/AFP3XoErpv6xW/Nf7xUJTdN/WK35r/eKhIBXPBCP4umCAZD4kAibjowOCpld8CmzbaH8x904eXLyqX4NhW0XMhouYkm7heB1EAZbpK51NFMMF9MEwQSWgndiRsPoWm0pWZTZeIDTMNlwE7pOtQqdfjBIF6ImIdz5Ll210zNv0XTLGtFNjYOYY29lBBMScpkrrpng82pY3V2UmscPpG3REgEsqNgDUWXhz4QCtBatGicHBwmCR/calM0fUJcaB5LWguY6RycWyCNc57M9q1LUJRCm6ZsvFV6jIiHmI/CcW+ghQl0QIQhAIQhAIQhAIQhAIQhAIQhAIQhAIQhAIQhAIQhAIQhAJ79jP7Ns/wCp+69IhPfsZ/Ztn/U/degSum/rFb81/vFQlN039Yrfmv8AeKhIBWPB20cXaqLtlRs8xMH0FVy/QUDU4UOD6RF0vAIJAzIDgXXd92Ql3Z61SXODXXnQQ5rfvA57MQXdK29tt5NMFoEOaHSJziTiCDiCuWjrO13KuiByhJfhz4wVBE0NpWoIbaOWxpgyWis0EQXAzygNh6dS0tltlDji5tVtzWJc0tDhg0tc0SBAAIyiFkrZYiakYze3DCcJwxiM1Ps+hyCOREf5SSTrIAxMjcpghcL+D1apWdWoMNam5ocXU+UJm7iBtgdKzTtE1xnRrDnY/qTTslkdSptu3WgkuBEAknAyG45g4Egbl1pWaoILi7HMYGDqjDqTQo3WCqBJp1ANpa6OmFGTkLyxwkuzAcW8m6NoGtQOENtkilDKrm99eYyo11MgFjyLvJJkzzDIyroVSE2GcF7PUDS6nReCL1+mHMF3aQ0iDnhuVW7g1Y3kgNNMTgRUM7u/nMbk0LtCYlbgHZyAW1qzZ/EGH/tlQndj/ZaB5acekPKbBiELVO4DVp5NSkc87wOGf3TsVVX0BVaSDdMGJBw6SAFRVIViNC1iQA1pnI36cdN5Wx4EV4B4yhJiWhz3OBImDdYQI1oMwhbB/Y7tQAPGWYzkBVx25EArlT7HludN1lN0Z/S0x7zggyiFc2jgvamd9Sj+phHSHKO7QdcZs/8A0zrQVyFPboaue9pudr5MOw8i8u0TXGJo1P8ASepBCQu1qsr6Zu1GPY6JhzS0xtg8y4oBCEIBCEIBPfsZ/Ztn/U/dekQnv2M/s2z/AKn7r0CV039Yrfmv94qEpum/rFb81/vFQkAhCEDN4N2b+IsdLEAtlp33THshWdi0XxXJcScYunMA4/IVN2MLUeKqtE8l4MYRDh/4rXaTYXhxJg3OkjIDesX+CvJAdrJGAAGBJGEnOFZU9FtqXQ6Gg4vicP7GJ1rJaOtwmTfEEAYG6fnDDctRYtKgRefEiYLdmPtaoqRpasw1gxoa1rQLoAgY3iPLmfKiraGMZJcLzjdwkwTmcNQkY9UqkbUeQ5xILhjl3oDYwE/3VpYrC8E1Xh0S0NacG3cgABlEnHXJmU8RT6U0UWgEFkxg6QA/aDJMzs3KmsOjnNcKhquc+ZaWukjDXk2NWxWtut77xpNFEFpMEiS3ZynZYbtSg1ak/wCJGwyQGHeGHBWUXFt021tO5TDHPdynhrpwEXhgImMYA36ljbVanh3f8iTEiD0Z/JzVibQy8CW3iMAWkxEHDDA57s11q2oPFziwRgcGicOfn1KwcDpSoRGwXiS2807d/wDdcm6YfABazLEC+BO6cuhWNlbTAiCznn2ldKlnpuxcWRtacfJCdD9sumi4gQcxiHAwOYtnoXCvXFTJriTEghkEQBJO3MlSToqkGh8uOzyfPtVTpa2Notu3C3LHW6ReGKCYKraZIDgSJAIbmRkdmW9c6Vtuk99AzMOjI5nEHGOlZulpJ14FpccRAN2d8QPQray1nckODiXRFziuWNQcDsOZHTnDBcVdJseAJLnETDOeARrxJGalWO1Mp4GpjOV6YjZ07OZUtstnFsMETEEtugNGMQDGwj5xiWCi17SajsCRnBJOMa5AE5INRpPTdGCCZwkQDJO3AcyiWSqKgF0u143T5SCB6FmqmjKRM3id8jPZlMr8oaJY498QNZlv9gg0ta1cUZBaNsXp3Tl6FXv0mXmGgQCbxIJMzqLtcb41LnU0W0gAXssR6JBu6+tdBYWUgGsJ/wAx1ndOxIIXCtjq1mZaHMIqU3ii5zQ66aZBdTJBmDIcJn+wGOTGtFhJsdraTgWte39Ml2GraClytAQhCAQhCAT37Gf2bZ/1P3XpEJ79jP7Ns/6n7r0CV039Yrfmv94qEpum/rFb81/vFQkAhCEG27FVoi0vZAIcwGDlLXACRr74poW6iA2SQYM9eGrVnsSW4E17tto4wHksP9QLR6SE8q1kJYJMuIxugQdZwnXAwXPnqwuadnJqfecC9rRMd8TAyOsnYr61UjRpMnBwqEE87SRgNQwHOV3tTWUarnF5YxoDpOMObJJxwGqADrWL0rp3jrS5hvvip9E1t26A0AEk68i7cs5arVWepJkAmcDmBv8AYtK196nd1lsHHAHnSxtHCUMexrSABdD4n+qJx3790q1tfC8UmFrDfgOc0t3gxysCBLRMbVrER+E9oioWti9dvZ4gnIRniDOrBZKvULqnKJjWZyKKNoIfxz5qAPuuvEkmQQA4nE4DPcFNsFRrpipdGMNdh0GTt1wtzpHN9ZrBAcQNxGPWvVDSA1EztH/aVYU7K0TJoAzqknIbBtnoUi0vpMBouONdtMh4aLrWl+E4zm0TAyTRWHSzpAABPlJPklee31QEGWwIN2GAEbJifKvL9HvaYg4OOIII15AHPdn0q/sejhQpXq+InYSZOUbMVLYYs9Gw4lxbxlJ8PbjkS3HNsDPbqUfhHZqYZxZp1XBwv03te0w6IMgvwGMXYhUdn0lyg2mXNaS7ASOYCDAxmVYizuIBqPcdcEl2X82GZUwV1j0bTGIEuAHJODpkwSYgc5Ma0VwackNe57xynbBsZIyGGJGOuMlMtNvpMBYQAMA4gCTqk3cxMdO5Rm0nFpF2q6HOAgjHXtxbGR3Kisi9g41BLgYjGRIG+MThzLoNGCeXeHMGwcNmJlTxSaxoe3jQDIIcYaDt/ETGxflWuKbQXOF933YJgaszs27edBWizhzuS4gZd604ZbNynU2BsMEuqSBEADESAcM9+rLauVCo5zTm2QS2CRA24HOFYaHsjmh1RzgGxi84xtgZyfmVRGtI4qMCaky7EwPTjq6FzsFqioC7DXjq55Uu2mcRBnK9M853qbwc0c2pVaDG8QMRjkSoJOhbS6pWkNaaZaWvAMhwOBOfN0JZWqgWPcw5tcWnnBg+xNSvpHiXCmGMZAmRIdmYmRtkRsPMsJw2oXbW86nw8eXAz/UCkuihQhC0BCEIBPfsZ/Ztn/U/dekQnv2M/s2z/qfuvQJXTf1it+a/3ioSm6b+sVvzX+8VCQCEIQdrHaDTqMqNzY4OHO0yPYvo2wUHFhc7vXAc85+XYvmxP/gdpA1rDZ3FxMMDTvc3kH3VBnuyhYzxDQBHF1L05kg4YJfW+l/DMuEDjn/4hB71uYYDtM4xuTk4StPEvqEAuDJaDlLcp2ZZ70iLRXc57nzekyZxnyFIOQdr1j5xXb+IhuBx/wDXUoyA06seZUehUIMgrobRhECR5J51yagiT84oJBt7pJAY0mSSG4488qfYtJGpyazi4yLhcThqInVI8kjeVTL8Qa6nbwIm8WtGLr0OiTiTrO6OtQrdpOvaibt4U2SblMHATntOr0qms9BxEjBsxMxJOobfJKsKOkeJEsIdUIgkDkNxkXRhJ3xzbVMFtouz3GtdUAvgy1mMtByLxtmTiv3TOmgBxdMnvZcTgZJGA3gFv+lZ46RqSSHHGRIgZ56sFEvpgsq1tDnFzsnAThiCIyjPvZjXgvQtnK75zcTEEFoGBbHWqsOwjUvdLE4Z7NW/yQqNOy1TezBa4nlRjGc5gwTEb1AY8udLzvnPeuzbTdA7wkEl8986dRERqk7zrgKMx04iPIMCkF1ZqswLzcMBhns9qmWi0Gs3W1rdWo4wSdkD0BU1m5UDXGfXzbVYsqZxPKZDY3fewymB0HYpgl6Noio4lwkQQ3ExJxMxjgCtHYNGBhe4gNcwtIzwa0RGJnLGZ9KzFO0OpNa5pm6YcDrc0yebMZ7RmthY9LCL2tl5uOWLZaSNmAw1hY5LGS09pCjUcDdL5BDrxIOBwu7o29CqeHRa/iqrBqLHHCMAC2AMvvFSuFtgaGirSIEuh1PW058kZxs/uqpjzVsdZpBmm5lVvNNxwA2C+CrxKzqEIW0CEIQCe/Yz+zbP+p+69IhPfsZ/Ztn/AFP3XoErpv6xW/Nf7xUJTdN/WK35r/eKhIBCEIBODsQ20OsrqZImnUMDY1wBB6Q7oSfW77D1V38a5gMB1J0jVILYMbQCekoG3pCm11O64TeJadoa7CfbmvnCrRLTBiRgecbjivpipQDr7WkANh7nHHKZJ2nHAYZRzoDhpZbtutLWGRxrnga4fyxA5nZKQUgO0LuLNgHAjPDHXv1tPPmuNNw1z8/O5OHgJwTdTpO+kaZfPenYMM1Qo3wZD8Hbdv8AMP8AcPTmuD2kYHNfRrtAn8begqHV0C4/eZPMVNHz7O3pXWy2RzzDRPNHtKd9fQJH4Cdkf8LpT4Nn/wCsTngcct3zCaE3pOsGtDAAHNbdN2buPfQCcCcJ27slXss7inrU4K7W0T5P/Ffn/SbfwUuj/hNgRr7KQvHEHYU7a/Bdn4KfQFCqcF2/gZ0K7AnajCMwRzqVZeQxziBMQ3nMDy4SY5k0jwQZ4Kj0DqXK18FGwPoqWG4dSaFYKhwGOGXlUuzWaq7vZz1DXzjI4piDgm0RFOllsHthSqGg+Lbda1gnvvLhs2JowDrzeQcTP0jmkxGMCMi3DGM+hWNG2X38Ye9EmBqEANEbTJ6StgzgwIILKZa4yRqJ6PSujeDgBgNY2cTGHsG8qaMK61XmYOeCCDiBF4zInGcANmI6dNwatTqwuFje8u3gYvXS0DAjOHHGdS8aSsDKbKrbrBULeTkJLSHGJw70HpXXRdJgpPc5j6TuKbVAY6WRLpLBEwSBhqOGMKX4eslwotcPuD7hLc8cN+zZzqx4G07loptqNgV5p3S3kumHc0zGH/pUulKE13vYA5l4kFxaL3OCQrWxXmWhlWtUulhY9rA4SSHXogQGiWg6zlnmngr+yBYBRtjg1jWNcxjmtaAGjC6YA2uaT5Vm1puyPVvaRrkZci7/AC8W276PasyrAIQhUCe/Yz+zbP8AqfuvSIT37Gf2bZ/1P3XoErpv6xW/Nf7xUJTdN/WK35r/AHioSAQhCAWm7HNtNK30Y+/NM/1Ax6YWZU3Qtp4q0UamHIqsfjlyXA49CD6SDQWhk8ktL6x6breefSQk32TGsNpbUc25xrMC2ZaWEtAIODhdDd+vYC3tK1gxrbuJe4PdzDED52JZdlKwXaFJ+YZWfT57wBBHmj0qDAUqV57Wv+84AOGM4x5favorg62KUbz8+hfOmi3/AEtMbajfaF9CaFrfRDnKtFpaK0DExzqnpaSvVHNF0gTiNxjOV20ufona5j2hZyxgsa/OZcTuBeetZFhW0sHVCxjmXhmJE+3BWdjt7g4NqtEOyI9G4hY1mh2S6oxzm1HSSb0QSdh5LhO1XPB+tVY27aLk/dLQcOkezeg0b7VywGwRr2hToWX0a88Zn+H2lae8gh2sgKnNvF6NU5r94VWq6zPE5fPzks7o3AFpIvSTEoNPUfAlQaVsFSWxBGW9V2mql+kD/leDzgKp4NWp1Sjek36brpnWIEE+worT1rUGXcJnAc5K5PtN0xElZ51e9gNQEicQ7GRzjLyLpZdHcZXa6+WxDevXvRGno24RiCFMiR7Pn51KuqsLBddym6j/AHGz/lSbG43MdvoQZHhaAQSRADhO9uR9H9l14HcIrNebQtDGh4bxbHxLbocXXTzEuOO0b458L6mDgdbo8ufpS80iy6RBN4GQZgjX/u9CubBc8N9G8RVIZiwyRExHlVHXr8cJcDeDRDsILWwOVvAETuE7VotLViKt1zeMpVMSYF6mTE3XboymM1W1tHOs9S68XmOgggjEHIjf/lOeWxSCHwlEvpVPCUKR8rW8UfTTnyqoW04ZWL/4dmqiDdqVKRO4hrmDHZD+lYtaAhCEAnv2M/s2z/qfuvSIT37Gf2bZ/wBT916BK6b+sVvzX+8VCU3Tf1it+a/3ioSAQhCAQhCD6E0XV/iLHRq5zSafKBBHTgs7w/YatkqyJIZTqtnUWlocR5C9e+xhbOMsFwn/AA3ub5MHD3lc6S0bxoDI/wARlWlhtLXH/eOhKnpG6JH09L+dvtBTz0JV+jbv60ktC0iLRTBEQ72Sf7JuaLtzGsaC5oMdCKvtIVfoz5FQ2CuWS5zHFpvDd3207YU+0WtpEXhBzK90qlK5cvNLd53ysips+i2NLqjA6HxPKJb0GbpXvQ1SpUe5pbDG5dOeO1Tm2OjOFURskK0sYpMwD245y4YoKywSHEjVGfl1q7bbHR3q4ix0vx+lqk0LIxuIfjB1hBltNX61Zt1hIbjrgHVOHzK42nRoFRtQtc0+grXU6TKcw4EnaQotqYx4gkeSME0ZTSEg3IMFryDBiREY5YgrpYbCaTnvAwceUDzQfIVf1LG1zWtvnkzGWtdrVVYeSdesakGF0fZHNqVQ4A43r0GXAzF4nDCPSdyudGNuunMCCFe2KxtAdDrwdnuz61HGiQ2RfMHdl6UEDS+keMc2kxpvOETsEj58itaVMtbBz1rpZbC1mOZXqoEGJ4Yjkk6w5pHk/wCFirXY+WScso9Ec2pavsgViLvKui/BP9Lo8sxCxLy66AdcxvjAj52nctC3p6ZqNYGgYtHfBoJPKgDlAjLGYnLFWV5looXapqGow3g/cTESRjByGG5Y7GJgYQM43gxr8mxazseWQ1H1XxHEtDhDnRJnMAw4YERvUsGo4U6ILtCudN/i3MqNOsG9cfPkJPlScX0dVsbH2StQa6eMDw6cwC0hp34kRrxXzkQpxo/EIQtAT37Gf2bZ/wBT916RCe/Yz+zbP+p+69AldN/WK35r/eKhKbpv6xW/Nf7xUJAIQhAIQhAxuxNpG4y1Uy7Uyo1vlLXkdLfQmBStQdTGZc2o0iNjhdjAbvQlJ2M6923NaZiox7PRe/2J36H0QOXdE3mgtxwlrg4GdSl+HpHcJbNUs2kK0jFjnXJyjIZYZLtozSVV7mBppukm8LpkARj32IkwmZw84LMtLnuL2sqPaIdxcZHNzgP6cd+cLHaH4Pmzgm/SfyuW5jgcsmgbJx1GQk5dGIukdLVg4NYGEjOQYG3CRAzQNPVQBLWZYwHZ9Kg6Rsrr8gjla77fRjl86lzGjqhAbgWxmHNw8s/MKos38JajY5NPHc6TsjlYKXZuEzrt5wbzQfRiqlmhnudMNuAQMd2fTmdQRabG7mEYYjH0+zYoNFZeEb3NLi1gjny6UDhc78DYnaVQU7O+LoBxG6eeZXujomrdyvY6jj6fIqNA7hG4gktaI581HPCHDvSTqVPaKLhDfmf+FFNndOXz5FBc1uE7iDyIkZ3sRviM9y5v046jdZF8QCSTrOJAMYbMdmSqqVFxLZGEjo1yvdWxVnOL7h5RmcNZ2Iq3q8JyIikDImL+OOUcnHV0rxaeFha4g0pDR+OMYn8OU5Kr/h3CpN0gAyCB+HEewLk2zuccjicRH3Ri72e1BZ2jhcWwBSMRJ5eRIn8PMF6pcL8L1x2JugXtUYnLIQs9Xsbi4uDXAk7DH/C5W+xuAgNcMOTIIvXsz0ABBC0npJ1ao9xJAc4mCSYBxA9i52fHn1b9nQuP8K8HFjuaDK0XBqyML2iqw8oFuN4BpiWvBBEkRBbkZVESrQhoJAxw6Tq5iCVstB2YWamaV29UfD6l0wBA5LSYxgEnPN52IbYGmrLqbbtJrCHC8Lz5IEiYGIJuxktJoTRrar7okHviZAJ255mTt1rFo4U9OuYWuFGIF2890TjysAIJ5WGPkSp4X2PirbaGDIVCRzO5Q9Dk/eEvB2pUo0G99TaXOpOPf05jOIkOGqMxqSm7Luj+LtNKpEcZSAP8zDB9BCcVYNCELaBPfsZ/Ztn/AFP3XpEJ79jP7Ns/6n7r0CV039Yrfmv94qEpum/rFb81/vFQkAhCEAhCEFhwet/EWqhWmBTqMcf5QRe9Er60sNoZdhpaWFt4FuJM5GcohfHakWW21KZJp1H0yRBLHOaSNhIOSlmj6D4baXY8BjG03gwXF382TXN18kHo3rKUKLXNNMMDJvENbOoF0mDhMelKvttX8NW/1v61+t0vaBiK9Yav8R+XSkg3D6FFroqhrScv8T/0FZU7FRDYaWxtdfyz3jelm3SlYY8bUn+Z3WvR0tXMfTVcMuW7rQNGvZ6bmkNLY73N8bDq9i919Asp41HQ7WGSY15n+2SVvbq0eGqf6iujuEFqOdeqZzlxPtTAyRQo4YnHKZJXq2VWxdmMZwnomEtRwhtPhn9K/f8AqO0+Gd6OpMG6LGZk5rx/DMxwPV6FhG6ctAJPHVMf8xjoyC/Dpy0eHq/6ndaYGBTsTAMGuMZjGTOGrIDpXay6Ha6fonA3Zab2R2GcsDr2Jbdt7R4et5x/WptHhZbGxdrvwETDSYOckiT5UwbV+hYJAmcN2Gez5heO19wCbxLhHMSZM79Sxh4VWuZ4505ZN6lydwhtJcXGq4k5mG8+xMGvtdFlMgEEiJwwxjWTjI2ZYKo0hVloJDsZg4Z68Tsw6FS1NO13d9Unna0+0Lw7S9YxL8suS2OiEFhYaIc4iHnAziJOBj7uGMdK0WhrGTTc6HCMcYvQNmAz/ssfZ9N12TdeBJBPJYcRiM2qXU4W2t2dUY5/R0hv1MVDJfaZLWF04AARiOeBOe1X9hinAA5WE5TIaRGO5xw3pHdv7TeLuOqSc8cOjJe6vCW1umbRWM58sz0rH5V9DWfTdQMDM2DkkHHLIA5iFjezLYuMsVOvAvU6ok64eDMeUNwSk7dWjP8AiK/nH9a42q31akcZUqPjK+5zo6Sn5u/RGQhC2gT37Gf2bZ/1P3XpEJ79jP7Ns/6n7r0CV039Yrfmv94qEmvb+xTfq1H/AMXF57nRxOUknwij9yPxv1PxUCwQmf3I/G/U/FR3I/G/U/FQLBCZ/cj8b9T8VHcj8b9T8VAsEJn9yPxv1PxUdyPxv1PxUCwQmf3I/G/U/FR3I/G/U/FQLBCZ/cj8b9T8VHcj8b9T8VAsEJn9yPxv1PxUdyPxv1PxUCwQmf3I/G/U/FR3I/G/U/FQLBCZ/cj8b9T8VHcj8b9T8VAsEJn9yPxv1PxUdyPxv1PxUCwQmf3I/G/U/FR3I/G/U/FQLBCZ/cj8b9T8VHcj8b9T8VAsEJn9yPxv1PxUdyPxv1PxUCwQmf3I/G/U/FR3I/G/U/FQLBCZ/cj8b9T8VHcj8b9T8VAsEJn9yPxv1PxUdyPxv1PxUCwT37Gf2bZ/1P3XrL9yPxv1PxUyeCHBj+HslKjxt+7f5VyJl7nZXjtQ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délník 6"/>
              <p:cNvSpPr/>
              <p:nvPr/>
            </p:nvSpPr>
            <p:spPr>
              <a:xfrm>
                <a:off x="179512" y="1184334"/>
                <a:ext cx="8712968" cy="4227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2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cs-CZ" sz="2000" b="1" dirty="0" smtClean="0"/>
                  <a:t>Vlnová funkce: </a:t>
                </a:r>
                <a14:m>
                  <m:oMath xmlns:m="http://schemas.openxmlformats.org/officeDocument/2006/math">
                    <m:r>
                      <a:rPr lang="cs-CZ" sz="2000" b="1" i="1" smtClean="0">
                        <a:latin typeface="Cambria Math"/>
                      </a:rPr>
                      <m:t>𝝍</m:t>
                    </m:r>
                    <m:d>
                      <m:dPr>
                        <m:ctrlPr>
                          <a:rPr lang="cs-CZ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000" b="0" i="1" smtClean="0">
                            <a:latin typeface="Cambria Math"/>
                          </a:rPr>
                          <m:t>𝑥</m:t>
                        </m:r>
                        <m:r>
                          <a:rPr lang="cs-CZ" sz="2000" b="0" i="1" smtClean="0">
                            <a:latin typeface="Cambria Math"/>
                          </a:rPr>
                          <m:t>,</m:t>
                        </m:r>
                        <m:r>
                          <a:rPr lang="cs-CZ" sz="2000" b="0" i="1" smtClean="0">
                            <a:latin typeface="Cambria Math"/>
                          </a:rPr>
                          <m:t>𝑦</m:t>
                        </m:r>
                        <m:r>
                          <a:rPr lang="cs-CZ" sz="2000" b="0" i="1" smtClean="0">
                            <a:latin typeface="Cambria Math"/>
                          </a:rPr>
                          <m:t>,</m:t>
                        </m:r>
                        <m:r>
                          <a:rPr lang="cs-CZ" sz="2000" b="0" i="1" smtClean="0">
                            <a:latin typeface="Cambria Math"/>
                          </a:rPr>
                          <m:t>𝑧</m:t>
                        </m:r>
                        <m:r>
                          <a:rPr lang="cs-CZ" sz="2000" b="0" i="1" smtClean="0">
                            <a:latin typeface="Cambria Math"/>
                          </a:rPr>
                          <m:t>,</m:t>
                        </m:r>
                        <m:r>
                          <a:rPr lang="cs-CZ" sz="2000" b="0" i="1" smtClean="0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endParaRPr lang="cs-CZ" sz="2000" b="1" dirty="0" smtClean="0"/>
              </a:p>
              <a:p>
                <a:pPr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cs-CZ" sz="2400" b="1" dirty="0" smtClean="0"/>
                  <a:t>Časová </a:t>
                </a:r>
                <a:r>
                  <a:rPr lang="cs-CZ" sz="2400" b="1" dirty="0" err="1" smtClean="0"/>
                  <a:t>Schrödingerova</a:t>
                </a:r>
                <a:r>
                  <a:rPr lang="cs-CZ" sz="2400" b="1" dirty="0" smtClean="0"/>
                  <a:t> rovnice</a:t>
                </a:r>
              </a:p>
              <a:p>
                <a:pPr>
                  <a:lnSpc>
                    <a:spcPct val="12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ℏ</m:t>
                      </m:r>
                      <m:f>
                        <m:fPr>
                          <m:ctrlPr>
                            <a:rPr lang="en-GB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cs-CZ" sz="2400" b="1" i="1">
                              <a:latin typeface="Cambria Math"/>
                            </a:rPr>
                            <m:t>𝝍</m:t>
                          </m:r>
                        </m:num>
                        <m:den>
                          <m:r>
                            <a:rPr lang="en-GB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cs-CZ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cs-CZ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𝑯</m:t>
                          </m:r>
                        </m:e>
                      </m:acc>
                      <m:r>
                        <a:rPr lang="cs-CZ" sz="2400" b="1" i="1">
                          <a:latin typeface="Cambria Math"/>
                        </a:rPr>
                        <m:t>𝝍</m:t>
                      </m:r>
                    </m:oMath>
                  </m:oMathPara>
                </a14:m>
                <a:endParaRPr lang="cs-CZ" sz="2400" b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85750" indent="-285750">
                  <a:lnSpc>
                    <a:spcPct val="12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𝑯</m:t>
                        </m:r>
                      </m:e>
                    </m:acc>
                  </m:oMath>
                </a14:m>
                <a:r>
                  <a:rPr lang="cs-CZ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cs-CZ" dirty="0" smtClean="0">
                    <a:latin typeface="+mj-lt"/>
                    <a:ea typeface="Cambria Math" panose="02040503050406030204" pitchFamily="18" charset="0"/>
                  </a:rPr>
                  <a:t>- </a:t>
                </a:r>
                <a:r>
                  <a:rPr lang="cs-CZ" dirty="0" err="1" smtClean="0">
                    <a:latin typeface="+mj-lt"/>
                    <a:ea typeface="Cambria Math" panose="02040503050406030204" pitchFamily="18" charset="0"/>
                  </a:rPr>
                  <a:t>Hamiltonův</a:t>
                </a:r>
                <a:r>
                  <a:rPr lang="cs-CZ" dirty="0" smtClean="0">
                    <a:latin typeface="+mj-lt"/>
                    <a:ea typeface="Cambria Math" panose="02040503050406030204" pitchFamily="18" charset="0"/>
                  </a:rPr>
                  <a:t> operátor  - reprezentuje celkovou energii soustavy</a:t>
                </a:r>
              </a:p>
              <a:p>
                <a:pPr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cs-CZ" sz="2400" b="1" dirty="0" smtClean="0"/>
                  <a:t>Stacionární (nečasová) </a:t>
                </a:r>
                <a:r>
                  <a:rPr lang="cs-CZ" sz="2400" b="1" dirty="0" err="1" smtClean="0"/>
                  <a:t>Schrödingerova</a:t>
                </a:r>
                <a:r>
                  <a:rPr lang="cs-CZ" sz="2400" b="1" dirty="0" smtClean="0"/>
                  <a:t> </a:t>
                </a:r>
                <a:r>
                  <a:rPr lang="cs-CZ" sz="2400" b="1" dirty="0"/>
                  <a:t>rovnice</a:t>
                </a:r>
              </a:p>
              <a:p>
                <a:pPr>
                  <a:lnSpc>
                    <a:spcPct val="120000"/>
                  </a:lnSpc>
                  <a:spcAft>
                    <a:spcPts val="600"/>
                  </a:spcAft>
                  <a:tabLst>
                    <a:tab pos="3771900" algn="l"/>
                  </a:tabLst>
                </a:pPr>
                <a:r>
                  <a:rPr lang="cs-CZ" sz="2000" dirty="0" smtClean="0"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𝑯</m:t>
                        </m:r>
                      </m:e>
                    </m:acc>
                    <m:r>
                      <a:rPr lang="cs-CZ" sz="2400" b="1" i="1">
                        <a:latin typeface="Cambria Math"/>
                      </a:rPr>
                      <m:t>𝝍</m:t>
                    </m:r>
                    <m:r>
                      <a:rPr lang="cs-CZ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2400" b="1" i="1" smtClean="0">
                        <a:latin typeface="Cambria Math" panose="02040503050406030204" pitchFamily="18" charset="0"/>
                      </a:rPr>
                      <m:t>𝑬</m:t>
                    </m:r>
                    <m:r>
                      <a:rPr lang="cs-CZ" sz="2400" b="1" i="1" smtClean="0">
                        <a:latin typeface="Cambria Math"/>
                      </a:rPr>
                      <m:t>𝝍</m:t>
                    </m:r>
                    <m:r>
                      <a:rPr lang="cs-CZ" sz="2400" b="1" i="1" smtClean="0"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cs-CZ" sz="2400" dirty="0" smtClean="0">
                    <a:latin typeface="+mj-lt"/>
                    <a:ea typeface="Cambria Math" panose="02040503050406030204" pitchFamily="18" charset="0"/>
                  </a:rPr>
                  <a:t>     </a:t>
                </a:r>
                <a:r>
                  <a:rPr lang="cs-CZ" dirty="0" smtClean="0">
                    <a:latin typeface="+mj-lt"/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𝑯</m:t>
                        </m:r>
                      </m:e>
                    </m:acc>
                  </m:oMath>
                </a14:m>
                <a:r>
                  <a:rPr lang="cs-CZ" dirty="0" smtClean="0">
                    <a:latin typeface="+mj-lt"/>
                    <a:ea typeface="Cambria Math" panose="02040503050406030204" pitchFamily="18" charset="0"/>
                  </a:rPr>
                  <a:t> - nezávisí explicitně na čase)</a:t>
                </a:r>
              </a:p>
              <a:p>
                <a:pPr marL="285750" indent="-285750">
                  <a:lnSpc>
                    <a:spcPct val="12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cs-CZ" b="1" i="1"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cs-CZ" dirty="0" smtClean="0">
                    <a:latin typeface="+mj-lt"/>
                    <a:ea typeface="Cambria Math" panose="02040503050406030204" pitchFamily="18" charset="0"/>
                  </a:rPr>
                  <a:t> je energie kvantového stavu (třeba energetické hladiny v obalu atomu vodíku)</a:t>
                </a:r>
              </a:p>
              <a:p>
                <a:pPr>
                  <a:lnSpc>
                    <a:spcPct val="120000"/>
                  </a:lnSpc>
                  <a:spcAft>
                    <a:spcPts val="600"/>
                  </a:spcAft>
                </a:pPr>
                <a:endParaRPr lang="cs-CZ" sz="2000" b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Obdélní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184334"/>
                <a:ext cx="8712968" cy="4227439"/>
              </a:xfrm>
              <a:prstGeom prst="rect">
                <a:avLst/>
              </a:prstGeom>
              <a:blipFill>
                <a:blip r:embed="rId3"/>
                <a:stretch>
                  <a:fillRect l="-1049" r="-5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délník 7"/>
              <p:cNvSpPr/>
              <p:nvPr/>
            </p:nvSpPr>
            <p:spPr>
              <a:xfrm>
                <a:off x="4860032" y="1442880"/>
                <a:ext cx="944618" cy="6183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 panose="02040503050406030204" pitchFamily="18" charset="0"/>
                        </a:rPr>
                        <m:t>ℏ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Obdélní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1442880"/>
                <a:ext cx="944618" cy="6183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délník 8"/>
              <p:cNvSpPr/>
              <p:nvPr/>
            </p:nvSpPr>
            <p:spPr>
              <a:xfrm>
                <a:off x="3834358" y="5206080"/>
                <a:ext cx="4572000" cy="126271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cs-CZ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Atom vodíku </a:t>
                </a:r>
                <a:r>
                  <a:rPr lang="cs-CZ" sz="12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(elektron kolem nehybného protonu)</a:t>
                </a:r>
                <a:endParaRPr lang="cs-CZ" b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0" indent="-342900">
                  <a:lnSpc>
                    <a:spcPct val="12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cs-CZ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𝑯</m:t>
                            </m:r>
                          </m:e>
                          <m:sub>
                            <m:r>
                              <a:rPr lang="cs-CZ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𝒆</m:t>
                            </m:r>
                          </m:sub>
                        </m:sSub>
                      </m:e>
                    </m:acc>
                    <m:r>
                      <a:rPr lang="cs-CZ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cs-CZ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cs-CZ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𝒆</m:t>
                            </m:r>
                          </m:sub>
                          <m:sup>
                            <m:r>
                              <a:rPr lang="cs-CZ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</m:num>
                      <m:den>
                        <m:r>
                          <a:rPr lang="cs-CZ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sSub>
                          <m:sSubPr>
                            <m:ctrlPr>
                              <a:rPr lang="cs-CZ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cs-CZ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𝒆</m:t>
                            </m:r>
                          </m:sub>
                        </m:sSub>
                      </m:den>
                    </m:f>
                    <m:r>
                      <a:rPr lang="cs-CZ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cs-CZ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s-CZ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cs-CZ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cs-CZ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  <m:r>
                          <a:rPr lang="cs-CZ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  <m:sSub>
                          <m:sSubPr>
                            <m:ctrlPr>
                              <a:rPr lang="cs-CZ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𝜺</m:t>
                            </m:r>
                          </m:e>
                          <m:sub>
                            <m:r>
                              <a:rPr lang="cs-CZ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cs-CZ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𝒓</m:t>
                        </m:r>
                      </m:den>
                    </m:f>
                  </m:oMath>
                </a14:m>
                <a:endParaRPr lang="cs-CZ" sz="24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Obdélník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4358" y="5206080"/>
                <a:ext cx="4572000" cy="1262718"/>
              </a:xfrm>
              <a:prstGeom prst="rect">
                <a:avLst/>
              </a:prstGeom>
              <a:blipFill>
                <a:blip r:embed="rId5"/>
                <a:stretch>
                  <a:fillRect l="-1200" t="-4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délník 9"/>
              <p:cNvSpPr/>
              <p:nvPr/>
            </p:nvSpPr>
            <p:spPr>
              <a:xfrm>
                <a:off x="493043" y="5217912"/>
                <a:ext cx="2926829" cy="10904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cs-CZ" b="1" dirty="0">
                    <a:ea typeface="Cambria Math" panose="02040503050406030204" pitchFamily="18" charset="0"/>
                  </a:rPr>
                  <a:t>Volná částice</a:t>
                </a:r>
              </a:p>
              <a:p>
                <a:pPr marL="342900" indent="-342900">
                  <a:lnSpc>
                    <a:spcPct val="12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𝒌</m:t>
                        </m:r>
                      </m:sub>
                    </m:sSub>
                    <m:r>
                      <a:rPr lang="cs-CZ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cs-CZ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𝒎</m:t>
                    </m:r>
                    <m:sSup>
                      <m:sSupPr>
                        <m:ctrlP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𝒗</m:t>
                        </m:r>
                      </m:e>
                      <m:sup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cs-CZ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cs-CZ" b="1" dirty="0">
                    <a:latin typeface="Cambria Math" panose="02040503050406030204" pitchFamily="18" charset="0"/>
                    <a:ea typeface="Cambria Math" panose="02040503050406030204" pitchFamily="18" charset="0"/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cs-CZ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𝑯</m:t>
                        </m:r>
                      </m:e>
                    </m:acc>
                    <m:r>
                      <a:rPr lang="cs-CZ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s-CZ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𝒑</m:t>
                            </m:r>
                          </m:e>
                          <m:sup>
                            <m:r>
                              <a:rPr lang="cs-CZ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cs-CZ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cs-CZ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0" name="Obdélní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043" y="5217912"/>
                <a:ext cx="2926829" cy="1090427"/>
              </a:xfrm>
              <a:prstGeom prst="rect">
                <a:avLst/>
              </a:prstGeom>
              <a:blipFill>
                <a:blip r:embed="rId6"/>
                <a:stretch>
                  <a:fillRect l="-18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délník 11"/>
              <p:cNvSpPr/>
              <p:nvPr/>
            </p:nvSpPr>
            <p:spPr>
              <a:xfrm>
                <a:off x="2968004" y="6468798"/>
                <a:ext cx="103425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𝑚𝑣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Obdélník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8004" y="6468798"/>
                <a:ext cx="1034257" cy="369332"/>
              </a:xfrm>
              <a:prstGeom prst="rect">
                <a:avLst/>
              </a:prstGeom>
              <a:blipFill>
                <a:blip r:embed="rId8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349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err="1" smtClean="0"/>
              <a:t>Schrödingerova</a:t>
            </a:r>
            <a:r>
              <a:rPr lang="cs-CZ" dirty="0" smtClean="0"/>
              <a:t> rovnice a atom vodíku</a:t>
            </a:r>
            <a:endParaRPr lang="cs-CZ" dirty="0"/>
          </a:p>
        </p:txBody>
      </p:sp>
      <p:sp>
        <p:nvSpPr>
          <p:cNvPr id="4" name="AutoShape 4" descr="data:image/jpeg;base64,/9j/4AAQSkZJRgABAQAAAQABAAD/2wCEAAkGBxQTEhUUExQTFBUXFxoXFRgXGRccFhgYHB0cGhgbGRgYHCggHCAlHxgdIjEhJSksLi4wFx8zODMsNygtLi4BCgoKDg0OGBAQFywcHBwsLCwsLCwsLCwsLCwsLCwsLCwsLCwsLCwsLCwsLCwsLCwsLCwsLCwsLCwsLCwsLCwsLP/AABEIAL0BCwMBIgACEQEDEQH/xAAcAAACAwEBAQEAAAAAAAAAAAAABwQFBgMCCAH/xABMEAABAwEEBAYOCAQFBAMAAAABAAIRAwQSITEFQVFhBhMicZHRBxUXMlNkgZOho7Gy4/AjNDVCUnODsxRygsEzYpLC4RbS4vEkY6L/xAAXAQEBAQEAAAAAAAAAAAAAAAAAAQID/8QAHBEBAQEAAwEBAQAAAAAAAAAAAAERAiFBMRJR/9oADAMBAAIRAxEAPwBTaY0rXForAVqwAqvAF934jvUPtvX8PW84/rRpv6xW/Nf7xUJBN7b1/D1vOP60dt6/h63nH9ahIQTe29fw9bzj+tHbev4et5x/WoSEE3tvX8PW84/rR23r+Hrecf1qEhBN7b1/D1vOP60dt6/h63nH9ahIQTe29fw9bzj+tHbev4et5x/WoSEE3tvX8PW84/rR23r+Hrecf1qEhBN7b1/D1vOP60dt6/h63nH9ahIQTe29fw9bzj+tHbev4et5x/WoSEE3tvX8PW84/rR23r+Hrecf1qEhBN7b1/D1vOP60dt6/h63nH9ahIQTe29fw9bzj+tHbev4et5x/WoSEE3tvX8PW84/rR23r+Hrecf1qEhBN7b1/D1vOP60dt6/h63nH9ahIQTe29fw9bzj+tHbev4et5x/WoSEE3tvX8PW84/rR23r+Hrecf1qEhBN7b1/D1vOP607uxxaHu0dQc57nE8ZJLiT/iP1lIRPfsZ/Ztn/AFP3XoErpv6xW/Nf7xUJTdN/WK35r/eKhIBXPBCP4umCAZD4kAibjowOCpld8CmzbaH8x904eXLyqX4NhW0XMhouYkm7heB1EAZbpK51NFMMF9MEwQSWgndiRsPoWm0pWZTZeIDTMNlwE7pOtQqdfjBIF6ImIdz5Ll210zNv0XTLGtFNjYOYY29lBBMScpkrrpng82pY3V2UmscPpG3REgEsqNgDUWXhz4QCtBatGicHBwmCR/calM0fUJcaB5LWguY6RycWyCNc57M9q1LUJRCm6ZsvFV6jIiHmI/CcW+ghQl0QIQhAIQhAIQhAIQhAIQhAIQhAIQhAIQhAIQhAIQhAIQhAJ79jP7Ns/wCp+69IhPfsZ/Ztn/U/degSum/rFb81/vFQlN039Yrfmv8AeKhIBWPB20cXaqLtlRs8xMH0FVy/QUDU4UOD6RF0vAIJAzIDgXXd92Ql3Z61SXODXXnQQ5rfvA57MQXdK29tt5NMFoEOaHSJziTiCDiCuWjrO13KuiByhJfhz4wVBE0NpWoIbaOWxpgyWis0EQXAzygNh6dS0tltlDji5tVtzWJc0tDhg0tc0SBAAIyiFkrZYiakYze3DCcJwxiM1Ps+hyCOREf5SSTrIAxMjcpghcL+D1apWdWoMNam5ocXU+UJm7iBtgdKzTtE1xnRrDnY/qTTslkdSptu3WgkuBEAknAyG45g4Egbl1pWaoILi7HMYGDqjDqTQo3WCqBJp1ANpa6OmFGTkLyxwkuzAcW8m6NoGtQOENtkilDKrm99eYyo11MgFjyLvJJkzzDIyroVSE2GcF7PUDS6nReCL1+mHMF3aQ0iDnhuVW7g1Y3kgNNMTgRUM7u/nMbk0LtCYlbgHZyAW1qzZ/EGH/tlQndj/ZaB5acekPKbBiELVO4DVp5NSkc87wOGf3TsVVX0BVaSDdMGJBw6SAFRVIViNC1iQA1pnI36cdN5Wx4EV4B4yhJiWhz3OBImDdYQI1oMwhbB/Y7tQAPGWYzkBVx25EArlT7HludN1lN0Z/S0x7zggyiFc2jgvamd9Sj+phHSHKO7QdcZs/8A0zrQVyFPboaue9pudr5MOw8i8u0TXGJo1P8ASepBCQu1qsr6Zu1GPY6JhzS0xtg8y4oBCEIBCEIBPfsZ/Ztn/U/dekQnv2M/s2z/AKn7r0CV039Yrfmv94qEpum/rFb81/vFQkAhCEDN4N2b+IsdLEAtlp33THshWdi0XxXJcScYunMA4/IVN2MLUeKqtE8l4MYRDh/4rXaTYXhxJg3OkjIDesX+CvJAdrJGAAGBJGEnOFZU9FtqXQ6Gg4vicP7GJ1rJaOtwmTfEEAYG6fnDDctRYtKgRefEiYLdmPtaoqRpasw1gxoa1rQLoAgY3iPLmfKiraGMZJcLzjdwkwTmcNQkY9UqkbUeQ5xILhjl3oDYwE/3VpYrC8E1Xh0S0NacG3cgABlEnHXJmU8RT6U0UWgEFkxg6QA/aDJMzs3KmsOjnNcKhquc+ZaWukjDXk2NWxWtut77xpNFEFpMEiS3ZynZYbtSg1ak/wCJGwyQGHeGHBWUXFt021tO5TDHPdynhrpwEXhgImMYA36ljbVanh3f8iTEiD0Z/JzVibQy8CW3iMAWkxEHDDA57s11q2oPFziwRgcGicOfn1KwcDpSoRGwXiS2807d/wDdcm6YfABazLEC+BO6cuhWNlbTAiCznn2ldKlnpuxcWRtacfJCdD9sumi4gQcxiHAwOYtnoXCvXFTJriTEghkEQBJO3MlSToqkGh8uOzyfPtVTpa2Notu3C3LHW6ReGKCYKraZIDgSJAIbmRkdmW9c6Vtuk99AzMOjI5nEHGOlZulpJ14FpccRAN2d8QPQray1nckODiXRFziuWNQcDsOZHTnDBcVdJseAJLnETDOeARrxJGalWO1Mp4GpjOV6YjZ07OZUtstnFsMETEEtugNGMQDGwj5xiWCi17SajsCRnBJOMa5AE5INRpPTdGCCZwkQDJO3AcyiWSqKgF0u143T5SCB6FmqmjKRM3id8jPZlMr8oaJY498QNZlv9gg0ta1cUZBaNsXp3Tl6FXv0mXmGgQCbxIJMzqLtcb41LnU0W0gAXssR6JBu6+tdBYWUgGsJ/wAx1ndOxIIXCtjq1mZaHMIqU3ii5zQ66aZBdTJBmDIcJn+wGOTGtFhJsdraTgWte39Ml2GraClytAQhCAQhCAT37Gf2bZ/1P3XpEJ79jP7Ns/6n7r0CV039Yrfmv94qEpum/rFb81/vFQkAhCEG27FVoi0vZAIcwGDlLXACRr74poW6iA2SQYM9eGrVnsSW4E17tto4wHksP9QLR6SE8q1kJYJMuIxugQdZwnXAwXPnqwuadnJqfecC9rRMd8TAyOsnYr61UjRpMnBwqEE87SRgNQwHOV3tTWUarnF5YxoDpOMObJJxwGqADrWL0rp3jrS5hvvip9E1t26A0AEk68i7cs5arVWepJkAmcDmBv8AYtK196nd1lsHHAHnSxtHCUMexrSABdD4n+qJx3790q1tfC8UmFrDfgOc0t3gxysCBLRMbVrER+E9oioWti9dvZ4gnIRniDOrBZKvULqnKJjWZyKKNoIfxz5qAPuuvEkmQQA4nE4DPcFNsFRrpipdGMNdh0GTt1wtzpHN9ZrBAcQNxGPWvVDSA1EztH/aVYU7K0TJoAzqknIbBtnoUi0vpMBouONdtMh4aLrWl+E4zm0TAyTRWHSzpAABPlJPklee31QEGWwIN2GAEbJifKvL9HvaYg4OOIII15AHPdn0q/sejhQpXq+InYSZOUbMVLYYs9Gw4lxbxlJ8PbjkS3HNsDPbqUfhHZqYZxZp1XBwv03te0w6IMgvwGMXYhUdn0lyg2mXNaS7ASOYCDAxmVYizuIBqPcdcEl2X82GZUwV1j0bTGIEuAHJODpkwSYgc5Ma0VwackNe57xynbBsZIyGGJGOuMlMtNvpMBYQAMA4gCTqk3cxMdO5Rm0nFpF2q6HOAgjHXtxbGR3Kisi9g41BLgYjGRIG+MThzLoNGCeXeHMGwcNmJlTxSaxoe3jQDIIcYaDt/ETGxflWuKbQXOF933YJgaszs27edBWizhzuS4gZd604ZbNynU2BsMEuqSBEADESAcM9+rLauVCo5zTm2QS2CRA24HOFYaHsjmh1RzgGxi84xtgZyfmVRGtI4qMCaky7EwPTjq6FzsFqioC7DXjq55Uu2mcRBnK9M853qbwc0c2pVaDG8QMRjkSoJOhbS6pWkNaaZaWvAMhwOBOfN0JZWqgWPcw5tcWnnBg+xNSvpHiXCmGMZAmRIdmYmRtkRsPMsJw2oXbW86nw8eXAz/UCkuihQhC0BCEIBPfsZ/Ztn/U/dekQnv2M/s2z/qfuvQJXTf1it+a/3ioSm6b+sVvzX+8VCQCEIQdrHaDTqMqNzY4OHO0yPYvo2wUHFhc7vXAc85+XYvmxP/gdpA1rDZ3FxMMDTvc3kH3VBnuyhYzxDQBHF1L05kg4YJfW+l/DMuEDjn/4hB71uYYDtM4xuTk4StPEvqEAuDJaDlLcp2ZZ70iLRXc57nzekyZxnyFIOQdr1j5xXb+IhuBx/wDXUoyA06seZUehUIMgrobRhECR5J51yagiT84oJBt7pJAY0mSSG4488qfYtJGpyazi4yLhcThqInVI8kjeVTL8Qa6nbwIm8WtGLr0OiTiTrO6OtQrdpOvaibt4U2SblMHATntOr0qms9BxEjBsxMxJOobfJKsKOkeJEsIdUIgkDkNxkXRhJ3xzbVMFtouz3GtdUAvgy1mMtByLxtmTiv3TOmgBxdMnvZcTgZJGA3gFv+lZ46RqSSHHGRIgZ56sFEvpgsq1tDnFzsnAThiCIyjPvZjXgvQtnK75zcTEEFoGBbHWqsOwjUvdLE4Z7NW/yQqNOy1TezBa4nlRjGc5gwTEb1AY8udLzvnPeuzbTdA7wkEl8986dRERqk7zrgKMx04iPIMCkF1ZqswLzcMBhns9qmWi0Gs3W1rdWo4wSdkD0BU1m5UDXGfXzbVYsqZxPKZDY3fewymB0HYpgl6Noio4lwkQQ3ExJxMxjgCtHYNGBhe4gNcwtIzwa0RGJnLGZ9KzFO0OpNa5pm6YcDrc0yebMZ7RmthY9LCL2tl5uOWLZaSNmAw1hY5LGS09pCjUcDdL5BDrxIOBwu7o29CqeHRa/iqrBqLHHCMAC2AMvvFSuFtgaGirSIEuh1PW058kZxs/uqpjzVsdZpBmm5lVvNNxwA2C+CrxKzqEIW0CEIQCe/Yz+zbP+p+69IhPfsZ/Ztn/AFP3XoErpv6xW/Nf7xUJTdN/WK35r/eKhIBCEIBODsQ20OsrqZImnUMDY1wBB6Q7oSfW77D1V38a5gMB1J0jVILYMbQCekoG3pCm11O64TeJadoa7CfbmvnCrRLTBiRgecbjivpipQDr7WkANh7nHHKZJ2nHAYZRzoDhpZbtutLWGRxrnga4fyxA5nZKQUgO0LuLNgHAjPDHXv1tPPmuNNw1z8/O5OHgJwTdTpO+kaZfPenYMM1Qo3wZD8Hbdv8AMP8AcPTmuD2kYHNfRrtAn8begqHV0C4/eZPMVNHz7O3pXWy2RzzDRPNHtKd9fQJH4Cdkf8LpT4Nn/wCsTngcct3zCaE3pOsGtDAAHNbdN2buPfQCcCcJ27slXss7inrU4K7W0T5P/Ffn/SbfwUuj/hNgRr7KQvHEHYU7a/Bdn4KfQFCqcF2/gZ0K7AnajCMwRzqVZeQxziBMQ3nMDy4SY5k0jwQZ4Kj0DqXK18FGwPoqWG4dSaFYKhwGOGXlUuzWaq7vZz1DXzjI4piDgm0RFOllsHthSqGg+Lbda1gnvvLhs2JowDrzeQcTP0jmkxGMCMi3DGM+hWNG2X38Ye9EmBqEANEbTJ6StgzgwIILKZa4yRqJ6PSujeDgBgNY2cTGHsG8qaMK61XmYOeCCDiBF4zInGcANmI6dNwatTqwuFje8u3gYvXS0DAjOHHGdS8aSsDKbKrbrBULeTkJLSHGJw70HpXXRdJgpPc5j6TuKbVAY6WRLpLBEwSBhqOGMKX4eslwotcPuD7hLc8cN+zZzqx4G07loptqNgV5p3S3kumHc0zGH/pUulKE13vYA5l4kFxaL3OCQrWxXmWhlWtUulhY9rA4SSHXogQGiWg6zlnmngr+yBYBRtjg1jWNcxjmtaAGjC6YA2uaT5Vm1puyPVvaRrkZci7/AC8W276PasyrAIQhUCe/Yz+zbP8AqfuvSIT37Gf2bZ/1P3XoErpv6xW/Nf7xUJTdN/WK35r/AHioSAQhCAWm7HNtNK30Y+/NM/1Ax6YWZU3Qtp4q0UamHIqsfjlyXA49CD6SDQWhk8ktL6x6breefSQk32TGsNpbUc25xrMC2ZaWEtAIODhdDd+vYC3tK1gxrbuJe4PdzDED52JZdlKwXaFJ+YZWfT57wBBHmj0qDAUqV57Wv+84AOGM4x5favorg62KUbz8+hfOmi3/AEtMbajfaF9CaFrfRDnKtFpaK0DExzqnpaSvVHNF0gTiNxjOV20ufona5j2hZyxgsa/OZcTuBeetZFhW0sHVCxjmXhmJE+3BWdjt7g4NqtEOyI9G4hY1mh2S6oxzm1HSSb0QSdh5LhO1XPB+tVY27aLk/dLQcOkezeg0b7VywGwRr2hToWX0a88Zn+H2lae8gh2sgKnNvF6NU5r94VWq6zPE5fPzks7o3AFpIvSTEoNPUfAlQaVsFSWxBGW9V2mql+kD/leDzgKp4NWp1Sjek36brpnWIEE+worT1rUGXcJnAc5K5PtN0xElZ51e9gNQEicQ7GRzjLyLpZdHcZXa6+WxDevXvRGno24RiCFMiR7Pn51KuqsLBddym6j/AHGz/lSbG43MdvoQZHhaAQSRADhO9uR9H9l14HcIrNebQtDGh4bxbHxLbocXXTzEuOO0b458L6mDgdbo8ufpS80iy6RBN4GQZgjX/u9CubBc8N9G8RVIZiwyRExHlVHXr8cJcDeDRDsILWwOVvAETuE7VotLViKt1zeMpVMSYF6mTE3XboymM1W1tHOs9S68XmOgggjEHIjf/lOeWxSCHwlEvpVPCUKR8rW8UfTTnyqoW04ZWL/4dmqiDdqVKRO4hrmDHZD+lYtaAhCEAnv2M/s2z/qfuvSIT37Gf2bZ/wBT916BK6b+sVvzX+8VCU3Tf1it+a/3ioSAQhCAQhCD6E0XV/iLHRq5zSafKBBHTgs7w/YatkqyJIZTqtnUWlocR5C9e+xhbOMsFwn/AA3ub5MHD3lc6S0bxoDI/wARlWlhtLXH/eOhKnpG6JH09L+dvtBTz0JV+jbv60ktC0iLRTBEQ72Sf7JuaLtzGsaC5oMdCKvtIVfoz5FQ2CuWS5zHFpvDd3207YU+0WtpEXhBzK90qlK5cvNLd53ysips+i2NLqjA6HxPKJb0GbpXvQ1SpUe5pbDG5dOeO1Tm2OjOFURskK0sYpMwD245y4YoKywSHEjVGfl1q7bbHR3q4ix0vx+lqk0LIxuIfjB1hBltNX61Zt1hIbjrgHVOHzK42nRoFRtQtc0+grXU6TKcw4EnaQotqYx4gkeSME0ZTSEg3IMFryDBiREY5YgrpYbCaTnvAwceUDzQfIVf1LG1zWtvnkzGWtdrVVYeSdesakGF0fZHNqVQ4A43r0GXAzF4nDCPSdyudGNuunMCCFe2KxtAdDrwdnuz61HGiQ2RfMHdl6UEDS+keMc2kxpvOETsEj58itaVMtbBz1rpZbC1mOZXqoEGJ4Yjkk6w5pHk/wCFirXY+WScso9Ec2pavsgViLvKui/BP9Lo8sxCxLy66AdcxvjAj52nctC3p6ZqNYGgYtHfBoJPKgDlAjLGYnLFWV5looXapqGow3g/cTESRjByGG5Y7GJgYQM43gxr8mxazseWQ1H1XxHEtDhDnRJnMAw4YERvUsGo4U6ILtCudN/i3MqNOsG9cfPkJPlScX0dVsbH2StQa6eMDw6cwC0hp34kRrxXzkQpxo/EIQtAT37Gf2bZ/wBT916RCe/Yz+zbP+p+69AldN/WK35r/eKhKbpv6xW/Nf7xUJAIQhAIQhAxuxNpG4y1Uy7Uyo1vlLXkdLfQmBStQdTGZc2o0iNjhdjAbvQlJ2M6923NaZiox7PRe/2J36H0QOXdE3mgtxwlrg4GdSl+HpHcJbNUs2kK0jFjnXJyjIZYZLtozSVV7mBppukm8LpkARj32IkwmZw84LMtLnuL2sqPaIdxcZHNzgP6cd+cLHaH4Pmzgm/SfyuW5jgcsmgbJx1GQk5dGIukdLVg4NYGEjOQYG3CRAzQNPVQBLWZYwHZ9Kg6Rsrr8gjla77fRjl86lzGjqhAbgWxmHNw8s/MKos38JajY5NPHc6TsjlYKXZuEzrt5wbzQfRiqlmhnudMNuAQMd2fTmdQRabG7mEYYjH0+zYoNFZeEb3NLi1gjny6UDhc78DYnaVQU7O+LoBxG6eeZXujomrdyvY6jj6fIqNA7hG4gktaI581HPCHDvSTqVPaKLhDfmf+FFNndOXz5FBc1uE7iDyIkZ3sRviM9y5v046jdZF8QCSTrOJAMYbMdmSqqVFxLZGEjo1yvdWxVnOL7h5RmcNZ2Iq3q8JyIikDImL+OOUcnHV0rxaeFha4g0pDR+OMYn8OU5Kr/h3CpN0gAyCB+HEewLk2zuccjicRH3Ri72e1BZ2jhcWwBSMRJ5eRIn8PMF6pcL8L1x2JugXtUYnLIQs9Xsbi4uDXAk7DH/C5W+xuAgNcMOTIIvXsz0ABBC0npJ1ao9xJAc4mCSYBxA9i52fHn1b9nQuP8K8HFjuaDK0XBqyML2iqw8oFuN4BpiWvBBEkRBbkZVESrQhoJAxw6Tq5iCVstB2YWamaV29UfD6l0wBA5LSYxgEnPN52IbYGmrLqbbtJrCHC8Lz5IEiYGIJuxktJoTRrar7okHviZAJ255mTt1rFo4U9OuYWuFGIF2890TjysAIJ5WGPkSp4X2PirbaGDIVCRzO5Q9Dk/eEvB2pUo0G99TaXOpOPf05jOIkOGqMxqSm7Luj+LtNKpEcZSAP8zDB9BCcVYNCELaBPfsZ/Ztn/AFP3XpEJ79jP7Ns/6n7r0CV039Yrfmv94qEpum/rFb81/vFQkAhCEAhCEFhwet/EWqhWmBTqMcf5QRe9Er60sNoZdhpaWFt4FuJM5GcohfHakWW21KZJp1H0yRBLHOaSNhIOSlmj6D4baXY8BjG03gwXF382TXN18kHo3rKUKLXNNMMDJvENbOoF0mDhMelKvttX8NW/1v61+t0vaBiK9Yav8R+XSkg3D6FFroqhrScv8T/0FZU7FRDYaWxtdfyz3jelm3SlYY8bUn+Z3WvR0tXMfTVcMuW7rQNGvZ6bmkNLY73N8bDq9i919Asp41HQ7WGSY15n+2SVvbq0eGqf6iujuEFqOdeqZzlxPtTAyRQo4YnHKZJXq2VWxdmMZwnomEtRwhtPhn9K/f8AqO0+Gd6OpMG6LGZk5rx/DMxwPV6FhG6ctAJPHVMf8xjoyC/Dpy0eHq/6ndaYGBTsTAMGuMZjGTOGrIDpXay6Ha6fonA3Zab2R2GcsDr2Jbdt7R4et5x/WptHhZbGxdrvwETDSYOckiT5UwbV+hYJAmcN2Gez5heO19wCbxLhHMSZM79Sxh4VWuZ4505ZN6lydwhtJcXGq4k5mG8+xMGvtdFlMgEEiJwwxjWTjI2ZYKo0hVloJDsZg4Z68Tsw6FS1NO13d9Unna0+0Lw7S9YxL8suS2OiEFhYaIc4iHnAziJOBj7uGMdK0WhrGTTc6HCMcYvQNmAz/ssfZ9N12TdeBJBPJYcRiM2qXU4W2t2dUY5/R0hv1MVDJfaZLWF04AARiOeBOe1X9hinAA5WE5TIaRGO5xw3pHdv7TeLuOqSc8cOjJe6vCW1umbRWM58sz0rH5V9DWfTdQMDM2DkkHHLIA5iFjezLYuMsVOvAvU6ok64eDMeUNwSk7dWjP8AiK/nH9a42q31akcZUqPjK+5zo6Sn5u/RGQhC2gT37Gf2bZ/1P3XpEJ79jP7Ns/6n7r0CV039Yrfmv94qEmvb+xTfq1H/AMXF57nRxOUknwij9yPxv1PxUCwQmf3I/G/U/FR3I/G/U/FQLBCZ/cj8b9T8VHcj8b9T8VAsEJn9yPxv1PxUdyPxv1PxUCwQmf3I/G/U/FR3I/G/U/FQLBCZ/cj8b9T8VHcj8b9T8VAsEJn9yPxv1PxUdyPxv1PxUCwQmf3I/G/U/FR3I/G/U/FQLBCZ/cj8b9T8VHcj8b9T8VAsEJn9yPxv1PxUdyPxv1PxUCwQmf3I/G/U/FR3I/G/U/FQLBCZ/cj8b9T8VHcj8b9T8VAsEJn9yPxv1PxUdyPxv1PxUCwQmf3I/G/U/FR3I/G/U/FQLBCZ/cj8b9T8VHcj8b9T8VAsEJn9yPxv1PxUdyPxv1PxUCwT37Gf2bZ/1P3XrL9yPxv1PxUyeCHBj+HslKjxt+7f5VyJl7nZXjt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6" descr="data:image/jpeg;base64,/9j/4AAQSkZJRgABAQAAAQABAAD/2wCEAAkGBxQTEhUUExQTFBUXFxoXFRgXGRccFhgYHB0cGhgbGRgYHCggHCAlHxgdIjEhJSksLi4wFx8zODMsNygtLi4BCgoKDg0OGBAQFywcHBwsLCwsLCwsLCwsLCwsLCwsLCwsLCwsLCwsLCwsLCwsLCwsLCwsLCwsLCwsLCwsLCwsLP/AABEIAL0BCwMBIgACEQEDEQH/xAAcAAACAwEBAQEAAAAAAAAAAAAABwQFBgMCCAH/xABMEAABAwEEBAYOCAQFBAMAAAABAAIRAwQSITEFQVFhBhMicZHRBxUXMlNkgZOho7Gy4/AjNDVCUnODsxRygsEzYpLC4RbS4vEkY6L/xAAXAQEBAQEAAAAAAAAAAAAAAAAAAQID/8QAHBEBAQEAAwEBAQAAAAAAAAAAAAERAiFBMRJR/9oADAMBAAIRAxEAPwBTaY0rXForAVqwAqvAF934jvUPtvX8PW84/rRpv6xW/Nf7xUJBN7b1/D1vOP60dt6/h63nH9ahIQTe29fw9bzj+tHbev4et5x/WoSEE3tvX8PW84/rR23r+Hrecf1qEhBN7b1/D1vOP60dt6/h63nH9ahIQTe29fw9bzj+tHbev4et5x/WoSEE3tvX8PW84/rR23r+Hrecf1qEhBN7b1/D1vOP60dt6/h63nH9ahIQTe29fw9bzj+tHbev4et5x/WoSEE3tvX8PW84/rR23r+Hrecf1qEhBN7b1/D1vOP60dt6/h63nH9ahIQTe29fw9bzj+tHbev4et5x/WoSEE3tvX8PW84/rR23r+Hrecf1qEhBN7b1/D1vOP60dt6/h63nH9ahIQTe29fw9bzj+tHbev4et5x/WoSEE3tvX8PW84/rR23r+Hrecf1qEhBN7b1/D1vOP607uxxaHu0dQc57nE8ZJLiT/iP1lIRPfsZ/Ztn/AFP3XoErpv6xW/Nf7xUJTdN/WK35r/eKhIBXPBCP4umCAZD4kAibjowOCpld8CmzbaH8x904eXLyqX4NhW0XMhouYkm7heB1EAZbpK51NFMMF9MEwQSWgndiRsPoWm0pWZTZeIDTMNlwE7pOtQqdfjBIF6ImIdz5Ll210zNv0XTLGtFNjYOYY29lBBMScpkrrpng82pY3V2UmscPpG3REgEsqNgDUWXhz4QCtBatGicHBwmCR/calM0fUJcaB5LWguY6RycWyCNc57M9q1LUJRCm6ZsvFV6jIiHmI/CcW+ghQl0QIQhAIQhAIQhAIQhAIQhAIQhAIQhAIQhAIQhAIQhAIQhAJ79jP7Ns/wCp+69IhPfsZ/Ztn/U/degSum/rFb81/vFQlN039Yrfmv8AeKhIBWPB20cXaqLtlRs8xMH0FVy/QUDU4UOD6RF0vAIJAzIDgXXd92Ql3Z61SXODXXnQQ5rfvA57MQXdK29tt5NMFoEOaHSJziTiCDiCuWjrO13KuiByhJfhz4wVBE0NpWoIbaOWxpgyWis0EQXAzygNh6dS0tltlDji5tVtzWJc0tDhg0tc0SBAAIyiFkrZYiakYze3DCcJwxiM1Ps+hyCOREf5SSTrIAxMjcpghcL+D1apWdWoMNam5ocXU+UJm7iBtgdKzTtE1xnRrDnY/qTTslkdSptu3WgkuBEAknAyG45g4Egbl1pWaoILi7HMYGDqjDqTQo3WCqBJp1ANpa6OmFGTkLyxwkuzAcW8m6NoGtQOENtkilDKrm99eYyo11MgFjyLvJJkzzDIyroVSE2GcF7PUDS6nReCL1+mHMF3aQ0iDnhuVW7g1Y3kgNNMTgRUM7u/nMbk0LtCYlbgHZyAW1qzZ/EGH/tlQndj/ZaB5acekPKbBiELVO4DVp5NSkc87wOGf3TsVVX0BVaSDdMGJBw6SAFRVIViNC1iQA1pnI36cdN5Wx4EV4B4yhJiWhz3OBImDdYQI1oMwhbB/Y7tQAPGWYzkBVx25EArlT7HludN1lN0Z/S0x7zggyiFc2jgvamd9Sj+phHSHKO7QdcZs/8A0zrQVyFPboaue9pudr5MOw8i8u0TXGJo1P8ASepBCQu1qsr6Zu1GPY6JhzS0xtg8y4oBCEIBCEIBPfsZ/Ztn/U/dekQnv2M/s2z/AKn7r0CV039Yrfmv94qEpum/rFb81/vFQkAhCEDN4N2b+IsdLEAtlp33THshWdi0XxXJcScYunMA4/IVN2MLUeKqtE8l4MYRDh/4rXaTYXhxJg3OkjIDesX+CvJAdrJGAAGBJGEnOFZU9FtqXQ6Gg4vicP7GJ1rJaOtwmTfEEAYG6fnDDctRYtKgRefEiYLdmPtaoqRpasw1gxoa1rQLoAgY3iPLmfKiraGMZJcLzjdwkwTmcNQkY9UqkbUeQ5xILhjl3oDYwE/3VpYrC8E1Xh0S0NacG3cgABlEnHXJmU8RT6U0UWgEFkxg6QA/aDJMzs3KmsOjnNcKhquc+ZaWukjDXk2NWxWtut77xpNFEFpMEiS3ZynZYbtSg1ak/wCJGwyQGHeGHBWUXFt021tO5TDHPdynhrpwEXhgImMYA36ljbVanh3f8iTEiD0Z/JzVibQy8CW3iMAWkxEHDDA57s11q2oPFziwRgcGicOfn1KwcDpSoRGwXiS2807d/wDdcm6YfABazLEC+BO6cuhWNlbTAiCznn2ldKlnpuxcWRtacfJCdD9sumi4gQcxiHAwOYtnoXCvXFTJriTEghkEQBJO3MlSToqkGh8uOzyfPtVTpa2Notu3C3LHW6ReGKCYKraZIDgSJAIbmRkdmW9c6Vtuk99AzMOjI5nEHGOlZulpJ14FpccRAN2d8QPQray1nckODiXRFziuWNQcDsOZHTnDBcVdJseAJLnETDOeARrxJGalWO1Mp4GpjOV6YjZ07OZUtstnFsMETEEtugNGMQDGwj5xiWCi17SajsCRnBJOMa5AE5INRpPTdGCCZwkQDJO3AcyiWSqKgF0u143T5SCB6FmqmjKRM3id8jPZlMr8oaJY498QNZlv9gg0ta1cUZBaNsXp3Tl6FXv0mXmGgQCbxIJMzqLtcb41LnU0W0gAXssR6JBu6+tdBYWUgGsJ/wAx1ndOxIIXCtjq1mZaHMIqU3ii5zQ66aZBdTJBmDIcJn+wGOTGtFhJsdraTgWte39Ml2GraClytAQhCAQhCAT37Gf2bZ/1P3XpEJ79jP7Ns/6n7r0CV039Yrfmv94qEpum/rFb81/vFQkAhCEG27FVoi0vZAIcwGDlLXACRr74poW6iA2SQYM9eGrVnsSW4E17tto4wHksP9QLR6SE8q1kJYJMuIxugQdZwnXAwXPnqwuadnJqfecC9rRMd8TAyOsnYr61UjRpMnBwqEE87SRgNQwHOV3tTWUarnF5YxoDpOMObJJxwGqADrWL0rp3jrS5hvvip9E1t26A0AEk68i7cs5arVWepJkAmcDmBv8AYtK196nd1lsHHAHnSxtHCUMexrSABdD4n+qJx3790q1tfC8UmFrDfgOc0t3gxysCBLRMbVrER+E9oioWti9dvZ4gnIRniDOrBZKvULqnKJjWZyKKNoIfxz5qAPuuvEkmQQA4nE4DPcFNsFRrpipdGMNdh0GTt1wtzpHN9ZrBAcQNxGPWvVDSA1EztH/aVYU7K0TJoAzqknIbBtnoUi0vpMBouONdtMh4aLrWl+E4zm0TAyTRWHSzpAABPlJPklee31QEGWwIN2GAEbJifKvL9HvaYg4OOIII15AHPdn0q/sejhQpXq+InYSZOUbMVLYYs9Gw4lxbxlJ8PbjkS3HNsDPbqUfhHZqYZxZp1XBwv03te0w6IMgvwGMXYhUdn0lyg2mXNaS7ASOYCDAxmVYizuIBqPcdcEl2X82GZUwV1j0bTGIEuAHJODpkwSYgc5Ma0VwackNe57xynbBsZIyGGJGOuMlMtNvpMBYQAMA4gCTqk3cxMdO5Rm0nFpF2q6HOAgjHXtxbGR3Kisi9g41BLgYjGRIG+MThzLoNGCeXeHMGwcNmJlTxSaxoe3jQDIIcYaDt/ETGxflWuKbQXOF933YJgaszs27edBWizhzuS4gZd604ZbNynU2BsMEuqSBEADESAcM9+rLauVCo5zTm2QS2CRA24HOFYaHsjmh1RzgGxi84xtgZyfmVRGtI4qMCaky7EwPTjq6FzsFqioC7DXjq55Uu2mcRBnK9M853qbwc0c2pVaDG8QMRjkSoJOhbS6pWkNaaZaWvAMhwOBOfN0JZWqgWPcw5tcWnnBg+xNSvpHiXCmGMZAmRIdmYmRtkRsPMsJw2oXbW86nw8eXAz/UCkuihQhC0BCEIBPfsZ/Ztn/U/dekQnv2M/s2z/qfuvQJXTf1it+a/3ioSm6b+sVvzX+8VCQCEIQdrHaDTqMqNzY4OHO0yPYvo2wUHFhc7vXAc85+XYvmxP/gdpA1rDZ3FxMMDTvc3kH3VBnuyhYzxDQBHF1L05kg4YJfW+l/DMuEDjn/4hB71uYYDtM4xuTk4StPEvqEAuDJaDlLcp2ZZ70iLRXc57nzekyZxnyFIOQdr1j5xXb+IhuBx/wDXUoyA06seZUehUIMgrobRhECR5J51yagiT84oJBt7pJAY0mSSG4488qfYtJGpyazi4yLhcThqInVI8kjeVTL8Qa6nbwIm8WtGLr0OiTiTrO6OtQrdpOvaibt4U2SblMHATntOr0qms9BxEjBsxMxJOobfJKsKOkeJEsIdUIgkDkNxkXRhJ3xzbVMFtouz3GtdUAvgy1mMtByLxtmTiv3TOmgBxdMnvZcTgZJGA3gFv+lZ46RqSSHHGRIgZ56sFEvpgsq1tDnFzsnAThiCIyjPvZjXgvQtnK75zcTEEFoGBbHWqsOwjUvdLE4Z7NW/yQqNOy1TezBa4nlRjGc5gwTEb1AY8udLzvnPeuzbTdA7wkEl8986dRERqk7zrgKMx04iPIMCkF1ZqswLzcMBhns9qmWi0Gs3W1rdWo4wSdkD0BU1m5UDXGfXzbVYsqZxPKZDY3fewymB0HYpgl6Noio4lwkQQ3ExJxMxjgCtHYNGBhe4gNcwtIzwa0RGJnLGZ9KzFO0OpNa5pm6YcDrc0yebMZ7RmthY9LCL2tl5uOWLZaSNmAw1hY5LGS09pCjUcDdL5BDrxIOBwu7o29CqeHRa/iqrBqLHHCMAC2AMvvFSuFtgaGirSIEuh1PW058kZxs/uqpjzVsdZpBmm5lVvNNxwA2C+CrxKzqEIW0CEIQCe/Yz+zbP+p+69IhPfsZ/Ztn/AFP3XoErpv6xW/Nf7xUJTdN/WK35r/eKhIBCEIBODsQ20OsrqZImnUMDY1wBB6Q7oSfW77D1V38a5gMB1J0jVILYMbQCekoG3pCm11O64TeJadoa7CfbmvnCrRLTBiRgecbjivpipQDr7WkANh7nHHKZJ2nHAYZRzoDhpZbtutLWGRxrnga4fyxA5nZKQUgO0LuLNgHAjPDHXv1tPPmuNNw1z8/O5OHgJwTdTpO+kaZfPenYMM1Qo3wZD8Hbdv8AMP8AcPTmuD2kYHNfRrtAn8begqHV0C4/eZPMVNHz7O3pXWy2RzzDRPNHtKd9fQJH4Cdkf8LpT4Nn/wCsTngcct3zCaE3pOsGtDAAHNbdN2buPfQCcCcJ27slXss7inrU4K7W0T5P/Ffn/SbfwUuj/hNgRr7KQvHEHYU7a/Bdn4KfQFCqcF2/gZ0K7AnajCMwRzqVZeQxziBMQ3nMDy4SY5k0jwQZ4Kj0DqXK18FGwPoqWG4dSaFYKhwGOGXlUuzWaq7vZz1DXzjI4piDgm0RFOllsHthSqGg+Lbda1gnvvLhs2JowDrzeQcTP0jmkxGMCMi3DGM+hWNG2X38Ye9EmBqEANEbTJ6StgzgwIILKZa4yRqJ6PSujeDgBgNY2cTGHsG8qaMK61XmYOeCCDiBF4zInGcANmI6dNwatTqwuFje8u3gYvXS0DAjOHHGdS8aSsDKbKrbrBULeTkJLSHGJw70HpXXRdJgpPc5j6TuKbVAY6WRLpLBEwSBhqOGMKX4eslwotcPuD7hLc8cN+zZzqx4G07loptqNgV5p3S3kumHc0zGH/pUulKE13vYA5l4kFxaL3OCQrWxXmWhlWtUulhY9rA4SSHXogQGiWg6zlnmngr+yBYBRtjg1jWNcxjmtaAGjC6YA2uaT5Vm1puyPVvaRrkZci7/AC8W276PasyrAIQhUCe/Yz+zbP8AqfuvSIT37Gf2bZ/1P3XoErpv6xW/Nf7xUJTdN/WK35r/AHioSAQhCAWm7HNtNK30Y+/NM/1Ax6YWZU3Qtp4q0UamHIqsfjlyXA49CD6SDQWhk8ktL6x6breefSQk32TGsNpbUc25xrMC2ZaWEtAIODhdDd+vYC3tK1gxrbuJe4PdzDED52JZdlKwXaFJ+YZWfT57wBBHmj0qDAUqV57Wv+84AOGM4x5favorg62KUbz8+hfOmi3/AEtMbajfaF9CaFrfRDnKtFpaK0DExzqnpaSvVHNF0gTiNxjOV20ufona5j2hZyxgsa/OZcTuBeetZFhW0sHVCxjmXhmJE+3BWdjt7g4NqtEOyI9G4hY1mh2S6oxzm1HSSb0QSdh5LhO1XPB+tVY27aLk/dLQcOkezeg0b7VywGwRr2hToWX0a88Zn+H2lae8gh2sgKnNvF6NU5r94VWq6zPE5fPzks7o3AFpIvSTEoNPUfAlQaVsFSWxBGW9V2mql+kD/leDzgKp4NWp1Sjek36brpnWIEE+worT1rUGXcJnAc5K5PtN0xElZ51e9gNQEicQ7GRzjLyLpZdHcZXa6+WxDevXvRGno24RiCFMiR7Pn51KuqsLBddym6j/AHGz/lSbG43MdvoQZHhaAQSRADhO9uR9H9l14HcIrNebQtDGh4bxbHxLbocXXTzEuOO0b458L6mDgdbo8ufpS80iy6RBN4GQZgjX/u9CubBc8N9G8RVIZiwyRExHlVHXr8cJcDeDRDsILWwOVvAETuE7VotLViKt1zeMpVMSYF6mTE3XboymM1W1tHOs9S68XmOgggjEHIjf/lOeWxSCHwlEvpVPCUKR8rW8UfTTnyqoW04ZWL/4dmqiDdqVKRO4hrmDHZD+lYtaAhCEAnv2M/s2z/qfuvSIT37Gf2bZ/wBT916BK6b+sVvzX+8VCU3Tf1it+a/3ioSAQhCAQhCD6E0XV/iLHRq5zSafKBBHTgs7w/YatkqyJIZTqtnUWlocR5C9e+xhbOMsFwn/AA3ub5MHD3lc6S0bxoDI/wARlWlhtLXH/eOhKnpG6JH09L+dvtBTz0JV+jbv60ktC0iLRTBEQ72Sf7JuaLtzGsaC5oMdCKvtIVfoz5FQ2CuWS5zHFpvDd3207YU+0WtpEXhBzK90qlK5cvNLd53ysips+i2NLqjA6HxPKJb0GbpXvQ1SpUe5pbDG5dOeO1Tm2OjOFURskK0sYpMwD245y4YoKywSHEjVGfl1q7bbHR3q4ix0vx+lqk0LIxuIfjB1hBltNX61Zt1hIbjrgHVOHzK42nRoFRtQtc0+grXU6TKcw4EnaQotqYx4gkeSME0ZTSEg3IMFryDBiREY5YgrpYbCaTnvAwceUDzQfIVf1LG1zWtvnkzGWtdrVVYeSdesakGF0fZHNqVQ4A43r0GXAzF4nDCPSdyudGNuunMCCFe2KxtAdDrwdnuz61HGiQ2RfMHdl6UEDS+keMc2kxpvOETsEj58itaVMtbBz1rpZbC1mOZXqoEGJ4Yjkk6w5pHk/wCFirXY+WScso9Ec2pavsgViLvKui/BP9Lo8sxCxLy66AdcxvjAj52nctC3p6ZqNYGgYtHfBoJPKgDlAjLGYnLFWV5looXapqGow3g/cTESRjByGG5Y7GJgYQM43gxr8mxazseWQ1H1XxHEtDhDnRJnMAw4YERvUsGo4U6ILtCudN/i3MqNOsG9cfPkJPlScX0dVsbH2StQa6eMDw6cwC0hp34kRrxXzkQpxo/EIQtAT37Gf2bZ/wBT916RCe/Yz+zbP+p+69AldN/WK35r/eKhKbpv6xW/Nf7xUJAIQhAIQhAxuxNpG4y1Uy7Uyo1vlLXkdLfQmBStQdTGZc2o0iNjhdjAbvQlJ2M6923NaZiox7PRe/2J36H0QOXdE3mgtxwlrg4GdSl+HpHcJbNUs2kK0jFjnXJyjIZYZLtozSVV7mBppukm8LpkARj32IkwmZw84LMtLnuL2sqPaIdxcZHNzgP6cd+cLHaH4Pmzgm/SfyuW5jgcsmgbJx1GQk5dGIukdLVg4NYGEjOQYG3CRAzQNPVQBLWZYwHZ9Kg6Rsrr8gjla77fRjl86lzGjqhAbgWxmHNw8s/MKos38JajY5NPHc6TsjlYKXZuEzrt5wbzQfRiqlmhnudMNuAQMd2fTmdQRabG7mEYYjH0+zYoNFZeEb3NLi1gjny6UDhc78DYnaVQU7O+LoBxG6eeZXujomrdyvY6jj6fIqNA7hG4gktaI581HPCHDvSTqVPaKLhDfmf+FFNndOXz5FBc1uE7iDyIkZ3sRviM9y5v046jdZF8QCSTrOJAMYbMdmSqqVFxLZGEjo1yvdWxVnOL7h5RmcNZ2Iq3q8JyIikDImL+OOUcnHV0rxaeFha4g0pDR+OMYn8OU5Kr/h3CpN0gAyCB+HEewLk2zuccjicRH3Ri72e1BZ2jhcWwBSMRJ5eRIn8PMF6pcL8L1x2JugXtUYnLIQs9Xsbi4uDXAk7DH/C5W+xuAgNcMOTIIvXsz0ABBC0npJ1ao9xJAc4mCSYBxA9i52fHn1b9nQuP8K8HFjuaDK0XBqyML2iqw8oFuN4BpiWvBBEkRBbkZVESrQhoJAxw6Tq5iCVstB2YWamaV29UfD6l0wBA5LSYxgEnPN52IbYGmrLqbbtJrCHC8Lz5IEiYGIJuxktJoTRrar7okHviZAJ255mTt1rFo4U9OuYWuFGIF2890TjysAIJ5WGPkSp4X2PirbaGDIVCRzO5Q9Dk/eEvB2pUo0G99TaXOpOPf05jOIkOGqMxqSm7Luj+LtNKpEcZSAP8zDB9BCcVYNCELaBPfsZ/Ztn/AFP3XpEJ79jP7Ns/6n7r0CV039Yrfmv94qEpum/rFb81/vFQkAhCEAhCEFhwet/EWqhWmBTqMcf5QRe9Er60sNoZdhpaWFt4FuJM5GcohfHakWW21KZJp1H0yRBLHOaSNhIOSlmj6D4baXY8BjG03gwXF382TXN18kHo3rKUKLXNNMMDJvENbOoF0mDhMelKvttX8NW/1v61+t0vaBiK9Yav8R+XSkg3D6FFroqhrScv8T/0FZU7FRDYaWxtdfyz3jelm3SlYY8bUn+Z3WvR0tXMfTVcMuW7rQNGvZ6bmkNLY73N8bDq9i919Asp41HQ7WGSY15n+2SVvbq0eGqf6iujuEFqOdeqZzlxPtTAyRQo4YnHKZJXq2VWxdmMZwnomEtRwhtPhn9K/f8AqO0+Gd6OpMG6LGZk5rx/DMxwPV6FhG6ctAJPHVMf8xjoyC/Dpy0eHq/6ndaYGBTsTAMGuMZjGTOGrIDpXay6Ha6fonA3Zab2R2GcsDr2Jbdt7R4et5x/WptHhZbGxdrvwETDSYOckiT5UwbV+hYJAmcN2Gez5heO19wCbxLhHMSZM79Sxh4VWuZ4505ZN6lydwhtJcXGq4k5mG8+xMGvtdFlMgEEiJwwxjWTjI2ZYKo0hVloJDsZg4Z68Tsw6FS1NO13d9Unna0+0Lw7S9YxL8suS2OiEFhYaIc4iHnAziJOBj7uGMdK0WhrGTTc6HCMcYvQNmAz/ssfZ9N12TdeBJBPJYcRiM2qXU4W2t2dUY5/R0hv1MVDJfaZLWF04AARiOeBOe1X9hinAA5WE5TIaRGO5xw3pHdv7TeLuOqSc8cOjJe6vCW1umbRWM58sz0rH5V9DWfTdQMDM2DkkHHLIA5iFjezLYuMsVOvAvU6ok64eDMeUNwSk7dWjP8AiK/nH9a42q31akcZUqPjK+5zo6Sn5u/RGQhC2gT37Gf2bZ/1P3XpEJ79jP7Ns/6n7r0CV039Yrfmv94qEmvb+xTfq1H/AMXF57nRxOUknwij9yPxv1PxUCwQmf3I/G/U/FR3I/G/U/FQLBCZ/cj8b9T8VHcj8b9T8VAsEJn9yPxv1PxUdyPxv1PxUCwQmf3I/G/U/FR3I/G/U/FQLBCZ/cj8b9T8VHcj8b9T8VAsEJn9yPxv1PxUdyPxv1PxUCwQmf3I/G/U/FR3I/G/U/FQLBCZ/cj8b9T8VHcj8b9T8VAsEJn9yPxv1PxUdyPxv1PxUCwQmf3I/G/U/FR3I/G/U/FQLBCZ/cj8b9T8VHcj8b9T8VAsEJn9yPxv1PxUdyPxv1PxUCwQmf3I/G/U/FR3I/G/U/FQLBCZ/cj8b9T8VHcj8b9T8VAsEJn9yPxv1PxUdyPxv1PxUCwT37Gf2bZ/1P3XrL9yPxv1PxUyeCHBj+HslKjxt+7f5VyJl7nZXjtQ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délník 6"/>
              <p:cNvSpPr/>
              <p:nvPr/>
            </p:nvSpPr>
            <p:spPr>
              <a:xfrm>
                <a:off x="179512" y="980728"/>
                <a:ext cx="8712968" cy="58060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Aft>
                    <a:spcPts val="600"/>
                  </a:spcAft>
                  <a:tabLst>
                    <a:tab pos="3771900" algn="l"/>
                  </a:tabLst>
                </a:pPr>
                <a:r>
                  <a:rPr lang="cs-CZ" sz="2000" dirty="0" smtClean="0"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𝑯</m:t>
                        </m:r>
                      </m:e>
                    </m:acc>
                    <m:r>
                      <a:rPr lang="cs-CZ" sz="2400" b="1" i="1">
                        <a:latin typeface="Cambria Math"/>
                      </a:rPr>
                      <m:t>𝝍</m:t>
                    </m:r>
                    <m:r>
                      <a:rPr lang="cs-CZ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2400" b="1" i="1" smtClean="0">
                        <a:latin typeface="Cambria Math" panose="02040503050406030204" pitchFamily="18" charset="0"/>
                      </a:rPr>
                      <m:t>𝑬</m:t>
                    </m:r>
                    <m:r>
                      <a:rPr lang="cs-CZ" sz="2400" b="1" i="1" smtClean="0">
                        <a:latin typeface="Cambria Math"/>
                      </a:rPr>
                      <m:t>𝝍</m:t>
                    </m:r>
                    <m:r>
                      <a:rPr lang="cs-CZ" sz="2400" b="1" i="1" smtClean="0"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cs-CZ" sz="2400" dirty="0" smtClean="0">
                    <a:latin typeface="+mj-lt"/>
                    <a:ea typeface="Cambria Math" panose="02040503050406030204" pitchFamily="18" charset="0"/>
                  </a:rPr>
                  <a:t>     </a:t>
                </a:r>
                <a:r>
                  <a:rPr lang="cs-CZ" dirty="0" smtClean="0">
                    <a:latin typeface="+mj-lt"/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𝑯</m:t>
                        </m:r>
                      </m:e>
                    </m:acc>
                  </m:oMath>
                </a14:m>
                <a:r>
                  <a:rPr lang="cs-CZ" dirty="0" smtClean="0">
                    <a:latin typeface="+mj-lt"/>
                    <a:ea typeface="Cambria Math" panose="02040503050406030204" pitchFamily="18" charset="0"/>
                  </a:rPr>
                  <a:t> - nezávisí explicitně na čase)</a:t>
                </a:r>
              </a:p>
              <a:p>
                <a:pPr marL="285750" indent="-285750">
                  <a:lnSpc>
                    <a:spcPct val="12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cs-CZ" b="1" i="1"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cs-CZ" dirty="0" smtClean="0">
                    <a:latin typeface="+mj-lt"/>
                    <a:ea typeface="Cambria Math" panose="02040503050406030204" pitchFamily="18" charset="0"/>
                  </a:rPr>
                  <a:t> je energie kvantového stavu (třeba energetické hladiny v obalu atomu vodíku)</a:t>
                </a:r>
              </a:p>
              <a:p>
                <a:pPr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cs-CZ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Atom vodíku</a:t>
                </a:r>
              </a:p>
              <a:p>
                <a:pPr marL="342900" indent="-342900">
                  <a:lnSpc>
                    <a:spcPct val="12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cs-CZ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𝑯</m:t>
                            </m:r>
                          </m:e>
                          <m:sub>
                            <m:r>
                              <a:rPr lang="cs-CZ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𝒆</m:t>
                            </m:r>
                          </m:sub>
                        </m:sSub>
                      </m:e>
                    </m:acc>
                    <m:r>
                      <a:rPr lang="cs-CZ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cs-CZ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cs-CZ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𝒆</m:t>
                            </m:r>
                          </m:sub>
                          <m:sup>
                            <m:r>
                              <a:rPr lang="cs-CZ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</m:num>
                      <m:den>
                        <m:r>
                          <a:rPr lang="cs-CZ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sSub>
                          <m:sSubPr>
                            <m:ctrlPr>
                              <a:rPr lang="cs-CZ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cs-CZ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𝒆</m:t>
                            </m:r>
                          </m:sub>
                        </m:sSub>
                      </m:den>
                    </m:f>
                    <m:r>
                      <a:rPr lang="cs-CZ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cs-CZ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s-CZ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cs-CZ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cs-CZ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  <m:r>
                          <a:rPr lang="cs-CZ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  <m:sSub>
                          <m:sSubPr>
                            <m:ctrlPr>
                              <a:rPr lang="cs-CZ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𝜺</m:t>
                            </m:r>
                          </m:e>
                          <m:sub>
                            <m:r>
                              <a:rPr lang="cs-CZ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cs-CZ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𝒓</m:t>
                        </m:r>
                      </m:den>
                    </m:f>
                  </m:oMath>
                </a14:m>
                <a:endParaRPr lang="cs-CZ" sz="2400" b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cs-CZ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cs-CZ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cs-CZ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cs-CZ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𝒆</m:t>
                              </m:r>
                            </m:sub>
                          </m:sSub>
                          <m:sSup>
                            <m:sSupPr>
                              <m:ctrlPr>
                                <a:rPr lang="cs-CZ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cs-CZ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</m:num>
                        <m:den>
                          <m:r>
                            <a:rPr lang="cs-CZ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𝟖</m:t>
                          </m:r>
                          <m:sSubSup>
                            <m:sSubSupPr>
                              <m:ctrlPr>
                                <a:rPr lang="cs-CZ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𝜺</m:t>
                              </m:r>
                            </m:e>
                            <m:sub>
                              <m:r>
                                <a:rPr lang="cs-CZ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b>
                            <m:sup>
                              <m:r>
                                <a:rPr lang="cs-CZ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cs-CZ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p>
                              <m:r>
                                <a:rPr lang="cs-CZ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sSup>
                            <m:sSupPr>
                              <m:ctrlPr>
                                <a:rPr lang="cs-CZ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p>
                              <m:r>
                                <a:rPr lang="cs-CZ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cs-CZ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1" i="1">
                              <a:latin typeface="Cambria Math"/>
                            </a:rPr>
                            <m:t>𝝍</m:t>
                          </m:r>
                        </m:e>
                        <m:sub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𝒏𝒍𝒎</m:t>
                          </m:r>
                        </m:sub>
                      </m:sSub>
                      <m:r>
                        <a:rPr lang="cs-CZ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cs-CZ" sz="20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cs-CZ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cs-CZ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cs-CZ" sz="20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cs-CZ" sz="2000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num>
                                    <m:den>
                                      <m:r>
                                        <a:rPr lang="cs-CZ" sz="2000" b="1" i="1" smtClean="0"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  <m:sSub>
                                        <m:sSubPr>
                                          <m:ctrlPr>
                                            <a:rPr lang="cs-CZ" sz="2000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s-CZ" sz="2000" b="1" i="1" smtClean="0">
                                              <a:latin typeface="Cambria Math" panose="02040503050406030204" pitchFamily="18" charset="0"/>
                                            </a:rPr>
                                            <m:t>𝒂</m:t>
                                          </m:r>
                                        </m:e>
                                        <m:sub>
                                          <m:r>
                                            <a:rPr lang="cs-CZ" sz="2000" b="1" i="1" smtClean="0">
                                              <a:latin typeface="Cambria Math" panose="02040503050406030204" pitchFamily="18" charset="0"/>
                                            </a:rPr>
                                            <m:t>𝟎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cs-CZ" sz="20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f>
                            <m:fPr>
                              <m:ctrlPr>
                                <a:rPr lang="cs-CZ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cs-CZ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2000" b="1" i="1" smtClean="0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  <m:r>
                                    <a:rPr lang="cs-CZ" sz="20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cs-CZ" sz="2000" b="1" i="1" smtClean="0">
                                      <a:latin typeface="Cambria Math" panose="02040503050406030204" pitchFamily="18" charset="0"/>
                                    </a:rPr>
                                    <m:t>𝒍</m:t>
                                  </m:r>
                                  <m:r>
                                    <a:rPr lang="cs-CZ" sz="20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cs-CZ" sz="20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  <m:r>
                                <a:rPr lang="cs-CZ" sz="2000" b="1" i="1" smtClean="0"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num>
                            <m:den>
                              <m:r>
                                <a:rPr lang="cs-CZ" sz="2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cs-CZ" sz="2000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d>
                                <m:dPr>
                                  <m:ctrlPr>
                                    <a:rPr lang="cs-CZ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2000" b="1" i="1" smtClean="0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  <m:r>
                                    <a:rPr lang="cs-CZ" sz="2000" b="1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cs-CZ" sz="2000" b="1" i="1" smtClean="0">
                                      <a:latin typeface="Cambria Math" panose="02040503050406030204" pitchFamily="18" charset="0"/>
                                    </a:rPr>
                                    <m:t>𝒍</m:t>
                                  </m:r>
                                </m:e>
                              </m:d>
                              <m:r>
                                <a:rPr lang="cs-CZ" sz="2000" b="1" i="1" smtClean="0"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</m:e>
                      </m:rad>
                      <m:sSup>
                        <m:sSupPr>
                          <m:ctrlPr>
                            <a:rPr lang="cs-CZ" sz="2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000" b="1" i="1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num>
                            <m:den>
                              <m:r>
                                <a:rPr lang="cs-CZ" sz="2000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sSub>
                                <m:sSubPr>
                                  <m:ctrlPr>
                                    <a:rPr lang="cs-CZ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2000" b="1" i="1" smtClean="0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cs-CZ" sz="2000" b="1" i="1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cs-CZ" sz="2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cs-CZ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sz="20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cs-CZ" sz="2000" b="1" i="1" smtClean="0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num>
                                <m:den>
                                  <m:r>
                                    <a:rPr lang="cs-CZ" sz="2000" b="1" i="1" smtClean="0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  <m:sSub>
                                    <m:sSubPr>
                                      <m:ctrlPr>
                                        <a:rPr lang="cs-CZ" sz="20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2000" b="1" i="1" smtClean="0">
                                          <a:latin typeface="Cambria Math" panose="02040503050406030204" pitchFamily="18" charset="0"/>
                                        </a:rPr>
                                        <m:t>𝒂</m:t>
                                      </m:r>
                                    </m:e>
                                    <m:sub>
                                      <m:r>
                                        <a:rPr lang="cs-CZ" sz="2000" b="1" i="1" smtClean="0"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𝒍</m:t>
                          </m:r>
                        </m:sup>
                      </m:sSup>
                      <m:sSubSup>
                        <m:sSubSupPr>
                          <m:ctrlPr>
                            <a:rPr lang="cs-CZ" sz="20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𝒍</m:t>
                          </m:r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𝒍</m:t>
                          </m:r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d>
                        <m:dPr>
                          <m:ctrlPr>
                            <a:rPr lang="cs-CZ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sz="20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cs-CZ" sz="2000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num>
                            <m:den>
                              <m:r>
                                <a:rPr lang="cs-CZ" sz="20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sSub>
                                <m:sSubPr>
                                  <m:ctrlPr>
                                    <a:rPr lang="cs-CZ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2000" b="1" i="1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cs-CZ" sz="2000" b="1" i="1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bSup>
                        <m:sSubSupPr>
                          <m:ctrlPr>
                            <a:rPr lang="cs-CZ" sz="20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  <m:sub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𝒍</m:t>
                          </m:r>
                        </m:sub>
                        <m:sup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sup>
                      </m:sSubSup>
                      <m:d>
                        <m:dPr>
                          <m:ctrlPr>
                            <a:rPr lang="cs-CZ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𝜽</m:t>
                          </m:r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𝝓</m:t>
                          </m:r>
                        </m:e>
                      </m:d>
                    </m:oMath>
                  </m:oMathPara>
                </a14:m>
                <a:endParaRPr lang="cs-CZ" sz="2000" dirty="0" smtClean="0">
                  <a:latin typeface="+mj-lt"/>
                  <a:ea typeface="Cambria Math" panose="02040503050406030204" pitchFamily="18" charset="0"/>
                </a:endParaRPr>
              </a:p>
              <a:p>
                <a:pPr marL="285750" indent="-285750">
                  <a:lnSpc>
                    <a:spcPct val="12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cs-CZ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cs-CZ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𝝅</m:t>
                        </m:r>
                        <m:sSub>
                          <m:sSubPr>
                            <m:ctrlPr>
                              <a:rPr lang="cs-CZ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1" i="1" smtClean="0">
                                <a:latin typeface="Cambria Math" panose="02040503050406030204" pitchFamily="18" charset="0"/>
                              </a:rPr>
                              <m:t>𝜺</m:t>
                            </m:r>
                          </m:e>
                          <m:sub>
                            <m:r>
                              <a:rPr lang="cs-CZ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sSup>
                          <m:sSupPr>
                            <m:ctrlPr>
                              <a:rPr lang="cs-CZ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b="1" i="1" smtClean="0">
                                <a:latin typeface="Cambria Math" panose="02040503050406030204" pitchFamily="18" charset="0"/>
                              </a:rPr>
                              <m:t>ℏ</m:t>
                            </m:r>
                          </m:e>
                          <m:sup>
                            <m:r>
                              <a:rPr lang="cs-CZ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cs-CZ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1" i="1" smtClean="0"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cs-CZ" b="1" i="1" smtClean="0">
                                <a:latin typeface="Cambria Math" panose="02040503050406030204" pitchFamily="18" charset="0"/>
                              </a:rPr>
                              <m:t>𝒆</m:t>
                            </m:r>
                          </m:sub>
                        </m:sSub>
                        <m:sSup>
                          <m:sSupPr>
                            <m:ctrlPr>
                              <a:rPr lang="cs-CZ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b="1" i="1" smtClean="0"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cs-CZ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cs-CZ" dirty="0" smtClean="0">
                    <a:latin typeface="+mj-lt"/>
                    <a:ea typeface="Cambria Math" panose="02040503050406030204" pitchFamily="18" charset="0"/>
                  </a:rPr>
                  <a:t> je Bohrův poloměr </a:t>
                </a:r>
                <a:r>
                  <a:rPr lang="cs-CZ" sz="1400" dirty="0" smtClean="0">
                    <a:latin typeface="+mj-lt"/>
                    <a:ea typeface="Cambria Math" panose="02040503050406030204" pitchFamily="18" charset="0"/>
                  </a:rPr>
                  <a:t>(nejpravděpodobnější vzdálenost elektronu od protonu v atomu vodíku)</a:t>
                </a:r>
                <a:r>
                  <a:rPr lang="cs-CZ" dirty="0" smtClean="0">
                    <a:latin typeface="+mj-lt"/>
                    <a:ea typeface="Cambria Math" panose="02040503050406030204" pitchFamily="18" charset="0"/>
                  </a:rPr>
                  <a:t> </a:t>
                </a:r>
              </a:p>
              <a:p>
                <a:pPr marL="285750" indent="-285750">
                  <a:lnSpc>
                    <a:spcPct val="12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cs-CZ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b="1" i="1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cs-CZ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cs-CZ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b="1" i="1">
                            <a:latin typeface="Cambria Math" panose="02040503050406030204" pitchFamily="18" charset="0"/>
                          </a:rPr>
                          <m:t>𝒍</m:t>
                        </m:r>
                        <m:r>
                          <a:rPr lang="cs-CZ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cs-CZ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cs-CZ" b="1" i="1">
                            <a:latin typeface="Cambria Math" panose="02040503050406030204" pitchFamily="18" charset="0"/>
                          </a:rPr>
                          <m:t>𝒍</m:t>
                        </m:r>
                        <m:r>
                          <a:rPr lang="cs-CZ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cs-CZ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bSup>
                  </m:oMath>
                </a14:m>
                <a:r>
                  <a:rPr lang="cs-CZ" dirty="0" smtClean="0">
                    <a:latin typeface="+mj-lt"/>
                    <a:ea typeface="Cambria Math" panose="02040503050406030204" pitchFamily="18" charset="0"/>
                  </a:rPr>
                  <a:t> jsou zobecněné </a:t>
                </a:r>
                <a:r>
                  <a:rPr lang="cs-CZ" dirty="0" err="1" smtClean="0">
                    <a:latin typeface="+mj-lt"/>
                    <a:ea typeface="Cambria Math" panose="02040503050406030204" pitchFamily="18" charset="0"/>
                  </a:rPr>
                  <a:t>Laguerrovy</a:t>
                </a:r>
                <a:r>
                  <a:rPr lang="cs-CZ" dirty="0" smtClean="0">
                    <a:latin typeface="+mj-lt"/>
                    <a:ea typeface="Cambria Math" panose="02040503050406030204" pitchFamily="18" charset="0"/>
                  </a:rPr>
                  <a:t> polynomy (</a:t>
                </a:r>
                <a:r>
                  <a:rPr lang="cs-CZ" dirty="0" err="1" smtClean="0">
                    <a:latin typeface="+mj-lt"/>
                    <a:ea typeface="Cambria Math" panose="02040503050406030204" pitchFamily="18" charset="0"/>
                  </a:rPr>
                  <a:t>hehe</a:t>
                </a:r>
                <a:r>
                  <a:rPr lang="cs-CZ" dirty="0" smtClean="0">
                    <a:latin typeface="+mj-lt"/>
                    <a:ea typeface="Cambria Math" panose="02040503050406030204" pitchFamily="18" charset="0"/>
                  </a:rPr>
                  <a:t>)</a:t>
                </a:r>
              </a:p>
              <a:p>
                <a:pPr marL="285750" indent="-285750">
                  <a:lnSpc>
                    <a:spcPct val="12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cs-CZ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b="1" i="1">
                            <a:latin typeface="Cambria Math" panose="02040503050406030204" pitchFamily="18" charset="0"/>
                          </a:rPr>
                          <m:t>𝒀</m:t>
                        </m:r>
                      </m:e>
                      <m:sub>
                        <m:r>
                          <a:rPr lang="cs-CZ" b="1" i="1">
                            <a:latin typeface="Cambria Math" panose="02040503050406030204" pitchFamily="18" charset="0"/>
                          </a:rPr>
                          <m:t>𝒍</m:t>
                        </m:r>
                      </m:sub>
                      <m:sup>
                        <m:r>
                          <a:rPr lang="cs-CZ" b="1" i="1">
                            <a:latin typeface="Cambria Math" panose="02040503050406030204" pitchFamily="18" charset="0"/>
                          </a:rPr>
                          <m:t>𝒎</m:t>
                        </m:r>
                      </m:sup>
                    </m:sSubSup>
                    <m:d>
                      <m:dPr>
                        <m:ctrlPr>
                          <a:rPr lang="cs-CZ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1" i="1">
                            <a:latin typeface="Cambria Math" panose="02040503050406030204" pitchFamily="18" charset="0"/>
                          </a:rPr>
                          <m:t>𝜽</m:t>
                        </m:r>
                        <m:r>
                          <a:rPr lang="cs-CZ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b="1" i="1">
                            <a:latin typeface="Cambria Math" panose="02040503050406030204" pitchFamily="18" charset="0"/>
                          </a:rPr>
                          <m:t>𝝓</m:t>
                        </m:r>
                      </m:e>
                    </m:d>
                  </m:oMath>
                </a14:m>
                <a:r>
                  <a:rPr lang="cs-CZ" dirty="0" smtClean="0">
                    <a:latin typeface="+mj-lt"/>
                    <a:ea typeface="Cambria Math" panose="02040503050406030204" pitchFamily="18" charset="0"/>
                  </a:rPr>
                  <a:t> jsou sférické harmonické funkce (</a:t>
                </a:r>
                <a:r>
                  <a:rPr lang="cs-CZ" dirty="0" err="1" smtClean="0">
                    <a:latin typeface="+mj-lt"/>
                    <a:ea typeface="Cambria Math" panose="02040503050406030204" pitchFamily="18" charset="0"/>
                  </a:rPr>
                  <a:t>hehe</a:t>
                </a:r>
                <a:r>
                  <a:rPr lang="cs-CZ" dirty="0" smtClean="0">
                    <a:latin typeface="+mj-lt"/>
                    <a:ea typeface="Cambria Math" panose="020405030504060302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7" name="Obdélní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980728"/>
                <a:ext cx="8712968" cy="5806077"/>
              </a:xfrm>
              <a:prstGeom prst="rect">
                <a:avLst/>
              </a:prstGeom>
              <a:blipFill>
                <a:blip r:embed="rId3"/>
                <a:stretch>
                  <a:fillRect l="-559" r="-559" b="-4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283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Vlnové funkce atomu vodíku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1806" y="1124744"/>
            <a:ext cx="8901320" cy="3744416"/>
          </a:xfrm>
          <a:ln>
            <a:noFill/>
          </a:ln>
        </p:spPr>
        <p:txBody>
          <a:bodyPr>
            <a:normAutofit/>
          </a:bodyPr>
          <a:lstStyle/>
          <a:p>
            <a:pPr marL="457200" lvl="1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cs-CZ" dirty="0" smtClean="0">
              <a:sym typeface="Wingdings" panose="05000000000000000000" pitchFamily="2" charset="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cs-CZ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cs-CZ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cs-CZ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cs-CZ" dirty="0" smtClean="0"/>
          </a:p>
        </p:txBody>
      </p:sp>
      <p:sp>
        <p:nvSpPr>
          <p:cNvPr id="4" name="AutoShape 4" descr="data:image/jpeg;base64,/9j/4AAQSkZJRgABAQAAAQABAAD/2wCEAAkGBxQTEhUUExQTFBUXFxoXFRgXGRccFhgYHB0cGhgbGRgYHCggHCAlHxgdIjEhJSksLi4wFx8zODMsNygtLi4BCgoKDg0OGBAQFywcHBwsLCwsLCwsLCwsLCwsLCwsLCwsLCwsLCwsLCwsLCwsLCwsLCwsLCwsLCwsLCwsLCwsLP/AABEIAL0BCwMBIgACEQEDEQH/xAAcAAACAwEBAQEAAAAAAAAAAAAABwQFBgMCCAH/xABMEAABAwEEBAYOCAQFBAMAAAABAAIRAwQSITEFQVFhBhMicZHRBxUXMlNkgZOho7Gy4/AjNDVCUnODsxRygsEzYpLC4RbS4vEkY6L/xAAXAQEBAQEAAAAAAAAAAAAAAAAAAQID/8QAHBEBAQEAAwEBAQAAAAAAAAAAAAERAiFBMRJR/9oADAMBAAIRAxEAPwBTaY0rXForAVqwAqvAF934jvUPtvX8PW84/rRpv6xW/Nf7xUJBN7b1/D1vOP60dt6/h63nH9ahIQTe29fw9bzj+tHbev4et5x/WoSEE3tvX8PW84/rR23r+Hrecf1qEhBN7b1/D1vOP60dt6/h63nH9ahIQTe29fw9bzj+tHbev4et5x/WoSEE3tvX8PW84/rR23r+Hrecf1qEhBN7b1/D1vOP60dt6/h63nH9ahIQTe29fw9bzj+tHbev4et5x/WoSEE3tvX8PW84/rR23r+Hrecf1qEhBN7b1/D1vOP60dt6/h63nH9ahIQTe29fw9bzj+tHbev4et5x/WoSEE3tvX8PW84/rR23r+Hrecf1qEhBN7b1/D1vOP60dt6/h63nH9ahIQTe29fw9bzj+tHbev4et5x/WoSEE3tvX8PW84/rR23r+Hrecf1qEhBN7b1/D1vOP607uxxaHu0dQc57nE8ZJLiT/iP1lIRPfsZ/Ztn/AFP3XoErpv6xW/Nf7xUJTdN/WK35r/eKhIBXPBCP4umCAZD4kAibjowOCpld8CmzbaH8x904eXLyqX4NhW0XMhouYkm7heB1EAZbpK51NFMMF9MEwQSWgndiRsPoWm0pWZTZeIDTMNlwE7pOtQqdfjBIF6ImIdz5Ll210zNv0XTLGtFNjYOYY29lBBMScpkrrpng82pY3V2UmscPpG3REgEsqNgDUWXhz4QCtBatGicHBwmCR/calM0fUJcaB5LWguY6RycWyCNc57M9q1LUJRCm6ZsvFV6jIiHmI/CcW+ghQl0QIQhAIQhAIQhAIQhAIQhAIQhAIQhAIQhAIQhAIQhAIQhAJ79jP7Ns/wCp+69IhPfsZ/Ztn/U/degSum/rFb81/vFQlN039Yrfmv8AeKhIBWPB20cXaqLtlRs8xMH0FVy/QUDU4UOD6RF0vAIJAzIDgXXd92Ql3Z61SXODXXnQQ5rfvA57MQXdK29tt5NMFoEOaHSJziTiCDiCuWjrO13KuiByhJfhz4wVBE0NpWoIbaOWxpgyWis0EQXAzygNh6dS0tltlDji5tVtzWJc0tDhg0tc0SBAAIyiFkrZYiakYze3DCcJwxiM1Ps+hyCOREf5SSTrIAxMjcpghcL+D1apWdWoMNam5ocXU+UJm7iBtgdKzTtE1xnRrDnY/qTTslkdSptu3WgkuBEAknAyG45g4Egbl1pWaoILi7HMYGDqjDqTQo3WCqBJp1ANpa6OmFGTkLyxwkuzAcW8m6NoGtQOENtkilDKrm99eYyo11MgFjyLvJJkzzDIyroVSE2GcF7PUDS6nReCL1+mHMF3aQ0iDnhuVW7g1Y3kgNNMTgRUM7u/nMbk0LtCYlbgHZyAW1qzZ/EGH/tlQndj/ZaB5acekPKbBiELVO4DVp5NSkc87wOGf3TsVVX0BVaSDdMGJBw6SAFRVIViNC1iQA1pnI36cdN5Wx4EV4B4yhJiWhz3OBImDdYQI1oMwhbB/Y7tQAPGWYzkBVx25EArlT7HludN1lN0Z/S0x7zggyiFc2jgvamd9Sj+phHSHKO7QdcZs/8A0zrQVyFPboaue9pudr5MOw8i8u0TXGJo1P8ASepBCQu1qsr6Zu1GPY6JhzS0xtg8y4oBCEIBCEIBPfsZ/Ztn/U/dekQnv2M/s2z/AKn7r0CV039Yrfmv94qEpum/rFb81/vFQkAhCEDN4N2b+IsdLEAtlp33THshWdi0XxXJcScYunMA4/IVN2MLUeKqtE8l4MYRDh/4rXaTYXhxJg3OkjIDesX+CvJAdrJGAAGBJGEnOFZU9FtqXQ6Gg4vicP7GJ1rJaOtwmTfEEAYG6fnDDctRYtKgRefEiYLdmPtaoqRpasw1gxoa1rQLoAgY3iPLmfKiraGMZJcLzjdwkwTmcNQkY9UqkbUeQ5xILhjl3oDYwE/3VpYrC8E1Xh0S0NacG3cgABlEnHXJmU8RT6U0UWgEFkxg6QA/aDJMzs3KmsOjnNcKhquc+ZaWukjDXk2NWxWtut77xpNFEFpMEiS3ZynZYbtSg1ak/wCJGwyQGHeGHBWUXFt021tO5TDHPdynhrpwEXhgImMYA36ljbVanh3f8iTEiD0Z/JzVibQy8CW3iMAWkxEHDDA57s11q2oPFziwRgcGicOfn1KwcDpSoRGwXiS2807d/wDdcm6YfABazLEC+BO6cuhWNlbTAiCznn2ldKlnpuxcWRtacfJCdD9sumi4gQcxiHAwOYtnoXCvXFTJriTEghkEQBJO3MlSToqkGh8uOzyfPtVTpa2Notu3C3LHW6ReGKCYKraZIDgSJAIbmRkdmW9c6Vtuk99AzMOjI5nEHGOlZulpJ14FpccRAN2d8QPQray1nckODiXRFziuWNQcDsOZHTnDBcVdJseAJLnETDOeARrxJGalWO1Mp4GpjOV6YjZ07OZUtstnFsMETEEtugNGMQDGwj5xiWCi17SajsCRnBJOMa5AE5INRpPTdGCCZwkQDJO3AcyiWSqKgF0u143T5SCB6FmqmjKRM3id8jPZlMr8oaJY498QNZlv9gg0ta1cUZBaNsXp3Tl6FXv0mXmGgQCbxIJMzqLtcb41LnU0W0gAXssR6JBu6+tdBYWUgGsJ/wAx1ndOxIIXCtjq1mZaHMIqU3ii5zQ66aZBdTJBmDIcJn+wGOTGtFhJsdraTgWte39Ml2GraClytAQhCAQhCAT37Gf2bZ/1P3XpEJ79jP7Ns/6n7r0CV039Yrfmv94qEpum/rFb81/vFQkAhCEG27FVoi0vZAIcwGDlLXACRr74poW6iA2SQYM9eGrVnsSW4E17tto4wHksP9QLR6SE8q1kJYJMuIxugQdZwnXAwXPnqwuadnJqfecC9rRMd8TAyOsnYr61UjRpMnBwqEE87SRgNQwHOV3tTWUarnF5YxoDpOMObJJxwGqADrWL0rp3jrS5hvvip9E1t26A0AEk68i7cs5arVWepJkAmcDmBv8AYtK196nd1lsHHAHnSxtHCUMexrSABdD4n+qJx3790q1tfC8UmFrDfgOc0t3gxysCBLRMbVrER+E9oioWti9dvZ4gnIRniDOrBZKvULqnKJjWZyKKNoIfxz5qAPuuvEkmQQA4nE4DPcFNsFRrpipdGMNdh0GTt1wtzpHN9ZrBAcQNxGPWvVDSA1EztH/aVYU7K0TJoAzqknIbBtnoUi0vpMBouONdtMh4aLrWl+E4zm0TAyTRWHSzpAABPlJPklee31QEGWwIN2GAEbJifKvL9HvaYg4OOIII15AHPdn0q/sejhQpXq+InYSZOUbMVLYYs9Gw4lxbxlJ8PbjkS3HNsDPbqUfhHZqYZxZp1XBwv03te0w6IMgvwGMXYhUdn0lyg2mXNaS7ASOYCDAxmVYizuIBqPcdcEl2X82GZUwV1j0bTGIEuAHJODpkwSYgc5Ma0VwackNe57xynbBsZIyGGJGOuMlMtNvpMBYQAMA4gCTqk3cxMdO5Rm0nFpF2q6HOAgjHXtxbGR3Kisi9g41BLgYjGRIG+MThzLoNGCeXeHMGwcNmJlTxSaxoe3jQDIIcYaDt/ETGxflWuKbQXOF933YJgaszs27edBWizhzuS4gZd604ZbNynU2BsMEuqSBEADESAcM9+rLauVCo5zTm2QS2CRA24HOFYaHsjmh1RzgGxi84xtgZyfmVRGtI4qMCaky7EwPTjq6FzsFqioC7DXjq55Uu2mcRBnK9M853qbwc0c2pVaDG8QMRjkSoJOhbS6pWkNaaZaWvAMhwOBOfN0JZWqgWPcw5tcWnnBg+xNSvpHiXCmGMZAmRIdmYmRtkRsPMsJw2oXbW86nw8eXAz/UCkuihQhC0BCEIBPfsZ/Ztn/U/dekQnv2M/s2z/qfuvQJXTf1it+a/3ioSm6b+sVvzX+8VCQCEIQdrHaDTqMqNzY4OHO0yPYvo2wUHFhc7vXAc85+XYvmxP/gdpA1rDZ3FxMMDTvc3kH3VBnuyhYzxDQBHF1L05kg4YJfW+l/DMuEDjn/4hB71uYYDtM4xuTk4StPEvqEAuDJaDlLcp2ZZ70iLRXc57nzekyZxnyFIOQdr1j5xXb+IhuBx/wDXUoyA06seZUehUIMgrobRhECR5J51yagiT84oJBt7pJAY0mSSG4488qfYtJGpyazi4yLhcThqInVI8kjeVTL8Qa6nbwIm8WtGLr0OiTiTrO6OtQrdpOvaibt4U2SblMHATntOr0qms9BxEjBsxMxJOobfJKsKOkeJEsIdUIgkDkNxkXRhJ3xzbVMFtouz3GtdUAvgy1mMtByLxtmTiv3TOmgBxdMnvZcTgZJGA3gFv+lZ46RqSSHHGRIgZ56sFEvpgsq1tDnFzsnAThiCIyjPvZjXgvQtnK75zcTEEFoGBbHWqsOwjUvdLE4Z7NW/yQqNOy1TezBa4nlRjGc5gwTEb1AY8udLzvnPeuzbTdA7wkEl8986dRERqk7zrgKMx04iPIMCkF1ZqswLzcMBhns9qmWi0Gs3W1rdWo4wSdkD0BU1m5UDXGfXzbVYsqZxPKZDY3fewymB0HYpgl6Noio4lwkQQ3ExJxMxjgCtHYNGBhe4gNcwtIzwa0RGJnLGZ9KzFO0OpNa5pm6YcDrc0yebMZ7RmthY9LCL2tl5uOWLZaSNmAw1hY5LGS09pCjUcDdL5BDrxIOBwu7o29CqeHRa/iqrBqLHHCMAC2AMvvFSuFtgaGirSIEuh1PW058kZxs/uqpjzVsdZpBmm5lVvNNxwA2C+CrxKzqEIW0CEIQCe/Yz+zbP+p+69IhPfsZ/Ztn/AFP3XoErpv6xW/Nf7xUJTdN/WK35r/eKhIBCEIBODsQ20OsrqZImnUMDY1wBB6Q7oSfW77D1V38a5gMB1J0jVILYMbQCekoG3pCm11O64TeJadoa7CfbmvnCrRLTBiRgecbjivpipQDr7WkANh7nHHKZJ2nHAYZRzoDhpZbtutLWGRxrnga4fyxA5nZKQUgO0LuLNgHAjPDHXv1tPPmuNNw1z8/O5OHgJwTdTpO+kaZfPenYMM1Qo3wZD8Hbdv8AMP8AcPTmuD2kYHNfRrtAn8begqHV0C4/eZPMVNHz7O3pXWy2RzzDRPNHtKd9fQJH4Cdkf8LpT4Nn/wCsTngcct3zCaE3pOsGtDAAHNbdN2buPfQCcCcJ27slXss7inrU4K7W0T5P/Ffn/SbfwUuj/hNgRr7KQvHEHYU7a/Bdn4KfQFCqcF2/gZ0K7AnajCMwRzqVZeQxziBMQ3nMDy4SY5k0jwQZ4Kj0DqXK18FGwPoqWG4dSaFYKhwGOGXlUuzWaq7vZz1DXzjI4piDgm0RFOllsHthSqGg+Lbda1gnvvLhs2JowDrzeQcTP0jmkxGMCMi3DGM+hWNG2X38Ye9EmBqEANEbTJ6StgzgwIILKZa4yRqJ6PSujeDgBgNY2cTGHsG8qaMK61XmYOeCCDiBF4zInGcANmI6dNwatTqwuFje8u3gYvXS0DAjOHHGdS8aSsDKbKrbrBULeTkJLSHGJw70HpXXRdJgpPc5j6TuKbVAY6WRLpLBEwSBhqOGMKX4eslwotcPuD7hLc8cN+zZzqx4G07loptqNgV5p3S3kumHc0zGH/pUulKE13vYA5l4kFxaL3OCQrWxXmWhlWtUulhY9rA4SSHXogQGiWg6zlnmngr+yBYBRtjg1jWNcxjmtaAGjC6YA2uaT5Vm1puyPVvaRrkZci7/AC8W276PasyrAIQhUCe/Yz+zbP8AqfuvSIT37Gf2bZ/1P3XoErpv6xW/Nf7xUJTdN/WK35r/AHioSAQhCAWm7HNtNK30Y+/NM/1Ax6YWZU3Qtp4q0UamHIqsfjlyXA49CD6SDQWhk8ktL6x6breefSQk32TGsNpbUc25xrMC2ZaWEtAIODhdDd+vYC3tK1gxrbuJe4PdzDED52JZdlKwXaFJ+YZWfT57wBBHmj0qDAUqV57Wv+84AOGM4x5favorg62KUbz8+hfOmi3/AEtMbajfaF9CaFrfRDnKtFpaK0DExzqnpaSvVHNF0gTiNxjOV20ufona5j2hZyxgsa/OZcTuBeetZFhW0sHVCxjmXhmJE+3BWdjt7g4NqtEOyI9G4hY1mh2S6oxzm1HSSb0QSdh5LhO1XPB+tVY27aLk/dLQcOkezeg0b7VywGwRr2hToWX0a88Zn+H2lae8gh2sgKnNvF6NU5r94VWq6zPE5fPzks7o3AFpIvSTEoNPUfAlQaVsFSWxBGW9V2mql+kD/leDzgKp4NWp1Sjek36brpnWIEE+worT1rUGXcJnAc5K5PtN0xElZ51e9gNQEicQ7GRzjLyLpZdHcZXa6+WxDevXvRGno24RiCFMiR7Pn51KuqsLBddym6j/AHGz/lSbG43MdvoQZHhaAQSRADhO9uR9H9l14HcIrNebQtDGh4bxbHxLbocXXTzEuOO0b458L6mDgdbo8ufpS80iy6RBN4GQZgjX/u9CubBc8N9G8RVIZiwyRExHlVHXr8cJcDeDRDsILWwOVvAETuE7VotLViKt1zeMpVMSYF6mTE3XboymM1W1tHOs9S68XmOgggjEHIjf/lOeWxSCHwlEvpVPCUKR8rW8UfTTnyqoW04ZWL/4dmqiDdqVKRO4hrmDHZD+lYtaAhCEAnv2M/s2z/qfuvSIT37Gf2bZ/wBT916BK6b+sVvzX+8VCU3Tf1it+a/3ioSAQhCAQhCD6E0XV/iLHRq5zSafKBBHTgs7w/YatkqyJIZTqtnUWlocR5C9e+xhbOMsFwn/AA3ub5MHD3lc6S0bxoDI/wARlWlhtLXH/eOhKnpG6JH09L+dvtBTz0JV+jbv60ktC0iLRTBEQ72Sf7JuaLtzGsaC5oMdCKvtIVfoz5FQ2CuWS5zHFpvDd3207YU+0WtpEXhBzK90qlK5cvNLd53ysips+i2NLqjA6HxPKJb0GbpXvQ1SpUe5pbDG5dOeO1Tm2OjOFURskK0sYpMwD245y4YoKywSHEjVGfl1q7bbHR3q4ix0vx+lqk0LIxuIfjB1hBltNX61Zt1hIbjrgHVOHzK42nRoFRtQtc0+grXU6TKcw4EnaQotqYx4gkeSME0ZTSEg3IMFryDBiREY5YgrpYbCaTnvAwceUDzQfIVf1LG1zWtvnkzGWtdrVVYeSdesakGF0fZHNqVQ4A43r0GXAzF4nDCPSdyudGNuunMCCFe2KxtAdDrwdnuz61HGiQ2RfMHdl6UEDS+keMc2kxpvOETsEj58itaVMtbBz1rpZbC1mOZXqoEGJ4Yjkk6w5pHk/wCFirXY+WScso9Ec2pavsgViLvKui/BP9Lo8sxCxLy66AdcxvjAj52nctC3p6ZqNYGgYtHfBoJPKgDlAjLGYnLFWV5looXapqGow3g/cTESRjByGG5Y7GJgYQM43gxr8mxazseWQ1H1XxHEtDhDnRJnMAw4YERvUsGo4U6ILtCudN/i3MqNOsG9cfPkJPlScX0dVsbH2StQa6eMDw6cwC0hp34kRrxXzkQpxo/EIQtAT37Gf2bZ/wBT916RCe/Yz+zbP+p+69AldN/WK35r/eKhKbpv6xW/Nf7xUJAIQhAIQhAxuxNpG4y1Uy7Uyo1vlLXkdLfQmBStQdTGZc2o0iNjhdjAbvQlJ2M6923NaZiox7PRe/2J36H0QOXdE3mgtxwlrg4GdSl+HpHcJbNUs2kK0jFjnXJyjIZYZLtozSVV7mBppukm8LpkARj32IkwmZw84LMtLnuL2sqPaIdxcZHNzgP6cd+cLHaH4Pmzgm/SfyuW5jgcsmgbJx1GQk5dGIukdLVg4NYGEjOQYG3CRAzQNPVQBLWZYwHZ9Kg6Rsrr8gjla77fRjl86lzGjqhAbgWxmHNw8s/MKos38JajY5NPHc6TsjlYKXZuEzrt5wbzQfRiqlmhnudMNuAQMd2fTmdQRabG7mEYYjH0+zYoNFZeEb3NLi1gjny6UDhc78DYnaVQU7O+LoBxG6eeZXujomrdyvY6jj6fIqNA7hG4gktaI581HPCHDvSTqVPaKLhDfmf+FFNndOXz5FBc1uE7iDyIkZ3sRviM9y5v046jdZF8QCSTrOJAMYbMdmSqqVFxLZGEjo1yvdWxVnOL7h5RmcNZ2Iq3q8JyIikDImL+OOUcnHV0rxaeFha4g0pDR+OMYn8OU5Kr/h3CpN0gAyCB+HEewLk2zuccjicRH3Ri72e1BZ2jhcWwBSMRJ5eRIn8PMF6pcL8L1x2JugXtUYnLIQs9Xsbi4uDXAk7DH/C5W+xuAgNcMOTIIvXsz0ABBC0npJ1ao9xJAc4mCSYBxA9i52fHn1b9nQuP8K8HFjuaDK0XBqyML2iqw8oFuN4BpiWvBBEkRBbkZVESrQhoJAxw6Tq5iCVstB2YWamaV29UfD6l0wBA5LSYxgEnPN52IbYGmrLqbbtJrCHC8Lz5IEiYGIJuxktJoTRrar7okHviZAJ255mTt1rFo4U9OuYWuFGIF2890TjysAIJ5WGPkSp4X2PirbaGDIVCRzO5Q9Dk/eEvB2pUo0G99TaXOpOPf05jOIkOGqMxqSm7Luj+LtNKpEcZSAP8zDB9BCcVYNCELaBPfsZ/Ztn/AFP3XpEJ79jP7Ns/6n7r0CV039Yrfmv94qEpum/rFb81/vFQkAhCEAhCEFhwet/EWqhWmBTqMcf5QRe9Er60sNoZdhpaWFt4FuJM5GcohfHakWW21KZJp1H0yRBLHOaSNhIOSlmj6D4baXY8BjG03gwXF382TXN18kHo3rKUKLXNNMMDJvENbOoF0mDhMelKvttX8NW/1v61+t0vaBiK9Yav8R+XSkg3D6FFroqhrScv8T/0FZU7FRDYaWxtdfyz3jelm3SlYY8bUn+Z3WvR0tXMfTVcMuW7rQNGvZ6bmkNLY73N8bDq9i919Asp41HQ7WGSY15n+2SVvbq0eGqf6iujuEFqOdeqZzlxPtTAyRQo4YnHKZJXq2VWxdmMZwnomEtRwhtPhn9K/f8AqO0+Gd6OpMG6LGZk5rx/DMxwPV6FhG6ctAJPHVMf8xjoyC/Dpy0eHq/6ndaYGBTsTAMGuMZjGTOGrIDpXay6Ha6fonA3Zab2R2GcsDr2Jbdt7R4et5x/WptHhZbGxdrvwETDSYOckiT5UwbV+hYJAmcN2Gez5heO19wCbxLhHMSZM79Sxh4VWuZ4505ZN6lydwhtJcXGq4k5mG8+xMGvtdFlMgEEiJwwxjWTjI2ZYKo0hVloJDsZg4Z68Tsw6FS1NO13d9Unna0+0Lw7S9YxL8suS2OiEFhYaIc4iHnAziJOBj7uGMdK0WhrGTTc6HCMcYvQNmAz/ssfZ9N12TdeBJBPJYcRiM2qXU4W2t2dUY5/R0hv1MVDJfaZLWF04AARiOeBOe1X9hinAA5WE5TIaRGO5xw3pHdv7TeLuOqSc8cOjJe6vCW1umbRWM58sz0rH5V9DWfTdQMDM2DkkHHLIA5iFjezLYuMsVOvAvU6ok64eDMeUNwSk7dWjP8AiK/nH9a42q31akcZUqPjK+5zo6Sn5u/RGQhC2gT37Gf2bZ/1P3XpEJ79jP7Ns/6n7r0CV039Yrfmv94qEmvb+xTfq1H/AMXF57nRxOUknwij9yPxv1PxUCwQmf3I/G/U/FR3I/G/U/FQLBCZ/cj8b9T8VHcj8b9T8VAsEJn9yPxv1PxUdyPxv1PxUCwQmf3I/G/U/FR3I/G/U/FQLBCZ/cj8b9T8VHcj8b9T8VAsEJn9yPxv1PxUdyPxv1PxUCwQmf3I/G/U/FR3I/G/U/FQLBCZ/cj8b9T8VHcj8b9T8VAsEJn9yPxv1PxUdyPxv1PxUCwQmf3I/G/U/FR3I/G/U/FQLBCZ/cj8b9T8VHcj8b9T8VAsEJn9yPxv1PxUdyPxv1PxUCwQmf3I/G/U/FR3I/G/U/FQLBCZ/cj8b9T8VHcj8b9T8VAsEJn9yPxv1PxUdyPxv1PxUCwT37Gf2bZ/1P3XrL9yPxv1PxUyeCHBj+HslKjxt+7f5VyJl7nZXjt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6" descr="data:image/jpeg;base64,/9j/4AAQSkZJRgABAQAAAQABAAD/2wCEAAkGBxQTEhUUExQTFBUXFxoXFRgXGRccFhgYHB0cGhgbGRgYHCggHCAlHxgdIjEhJSksLi4wFx8zODMsNygtLi4BCgoKDg0OGBAQFywcHBwsLCwsLCwsLCwsLCwsLCwsLCwsLCwsLCwsLCwsLCwsLCwsLCwsLCwsLCwsLCwsLCwsLP/AABEIAL0BCwMBIgACEQEDEQH/xAAcAAACAwEBAQEAAAAAAAAAAAAABwQFBgMCCAH/xABMEAABAwEEBAYOCAQFBAMAAAABAAIRAwQSITEFQVFhBhMicZHRBxUXMlNkgZOho7Gy4/AjNDVCUnODsxRygsEzYpLC4RbS4vEkY6L/xAAXAQEBAQEAAAAAAAAAAAAAAAAAAQID/8QAHBEBAQEAAwEBAQAAAAAAAAAAAAERAiFBMRJR/9oADAMBAAIRAxEAPwBTaY0rXForAVqwAqvAF934jvUPtvX8PW84/rRpv6xW/Nf7xUJBN7b1/D1vOP60dt6/h63nH9ahIQTe29fw9bzj+tHbev4et5x/WoSEE3tvX8PW84/rR23r+Hrecf1qEhBN7b1/D1vOP60dt6/h63nH9ahIQTe29fw9bzj+tHbev4et5x/WoSEE3tvX8PW84/rR23r+Hrecf1qEhBN7b1/D1vOP60dt6/h63nH9ahIQTe29fw9bzj+tHbev4et5x/WoSEE3tvX8PW84/rR23r+Hrecf1qEhBN7b1/D1vOP60dt6/h63nH9ahIQTe29fw9bzj+tHbev4et5x/WoSEE3tvX8PW84/rR23r+Hrecf1qEhBN7b1/D1vOP60dt6/h63nH9ahIQTe29fw9bzj+tHbev4et5x/WoSEE3tvX8PW84/rR23r+Hrecf1qEhBN7b1/D1vOP607uxxaHu0dQc57nE8ZJLiT/iP1lIRPfsZ/Ztn/AFP3XoErpv6xW/Nf7xUJTdN/WK35r/eKhIBXPBCP4umCAZD4kAibjowOCpld8CmzbaH8x904eXLyqX4NhW0XMhouYkm7heB1EAZbpK51NFMMF9MEwQSWgndiRsPoWm0pWZTZeIDTMNlwE7pOtQqdfjBIF6ImIdz5Ll210zNv0XTLGtFNjYOYY29lBBMScpkrrpng82pY3V2UmscPpG3REgEsqNgDUWXhz4QCtBatGicHBwmCR/calM0fUJcaB5LWguY6RycWyCNc57M9q1LUJRCm6ZsvFV6jIiHmI/CcW+ghQl0QIQhAIQhAIQhAIQhAIQhAIQhAIQhAIQhAIQhAIQhAIQhAJ79jP7Ns/wCp+69IhPfsZ/Ztn/U/degSum/rFb81/vFQlN039Yrfmv8AeKhIBWPB20cXaqLtlRs8xMH0FVy/QUDU4UOD6RF0vAIJAzIDgXXd92Ql3Z61SXODXXnQQ5rfvA57MQXdK29tt5NMFoEOaHSJziTiCDiCuWjrO13KuiByhJfhz4wVBE0NpWoIbaOWxpgyWis0EQXAzygNh6dS0tltlDji5tVtzWJc0tDhg0tc0SBAAIyiFkrZYiakYze3DCcJwxiM1Ps+hyCOREf5SSTrIAxMjcpghcL+D1apWdWoMNam5ocXU+UJm7iBtgdKzTtE1xnRrDnY/qTTslkdSptu3WgkuBEAknAyG45g4Egbl1pWaoILi7HMYGDqjDqTQo3WCqBJp1ANpa6OmFGTkLyxwkuzAcW8m6NoGtQOENtkilDKrm99eYyo11MgFjyLvJJkzzDIyroVSE2GcF7PUDS6nReCL1+mHMF3aQ0iDnhuVW7g1Y3kgNNMTgRUM7u/nMbk0LtCYlbgHZyAW1qzZ/EGH/tlQndj/ZaB5acekPKbBiELVO4DVp5NSkc87wOGf3TsVVX0BVaSDdMGJBw6SAFRVIViNC1iQA1pnI36cdN5Wx4EV4B4yhJiWhz3OBImDdYQI1oMwhbB/Y7tQAPGWYzkBVx25EArlT7HludN1lN0Z/S0x7zggyiFc2jgvamd9Sj+phHSHKO7QdcZs/8A0zrQVyFPboaue9pudr5MOw8i8u0TXGJo1P8ASepBCQu1qsr6Zu1GPY6JhzS0xtg8y4oBCEIBCEIBPfsZ/Ztn/U/dekQnv2M/s2z/AKn7r0CV039Yrfmv94qEpum/rFb81/vFQkAhCEDN4N2b+IsdLEAtlp33THshWdi0XxXJcScYunMA4/IVN2MLUeKqtE8l4MYRDh/4rXaTYXhxJg3OkjIDesX+CvJAdrJGAAGBJGEnOFZU9FtqXQ6Gg4vicP7GJ1rJaOtwmTfEEAYG6fnDDctRYtKgRefEiYLdmPtaoqRpasw1gxoa1rQLoAgY3iPLmfKiraGMZJcLzjdwkwTmcNQkY9UqkbUeQ5xILhjl3oDYwE/3VpYrC8E1Xh0S0NacG3cgABlEnHXJmU8RT6U0UWgEFkxg6QA/aDJMzs3KmsOjnNcKhquc+ZaWukjDXk2NWxWtut77xpNFEFpMEiS3ZynZYbtSg1ak/wCJGwyQGHeGHBWUXFt021tO5TDHPdynhrpwEXhgImMYA36ljbVanh3f8iTEiD0Z/JzVibQy8CW3iMAWkxEHDDA57s11q2oPFziwRgcGicOfn1KwcDpSoRGwXiS2807d/wDdcm6YfABazLEC+BO6cuhWNlbTAiCznn2ldKlnpuxcWRtacfJCdD9sumi4gQcxiHAwOYtnoXCvXFTJriTEghkEQBJO3MlSToqkGh8uOzyfPtVTpa2Notu3C3LHW6ReGKCYKraZIDgSJAIbmRkdmW9c6Vtuk99AzMOjI5nEHGOlZulpJ14FpccRAN2d8QPQray1nckODiXRFziuWNQcDsOZHTnDBcVdJseAJLnETDOeARrxJGalWO1Mp4GpjOV6YjZ07OZUtstnFsMETEEtugNGMQDGwj5xiWCi17SajsCRnBJOMa5AE5INRpPTdGCCZwkQDJO3AcyiWSqKgF0u143T5SCB6FmqmjKRM3id8jPZlMr8oaJY498QNZlv9gg0ta1cUZBaNsXp3Tl6FXv0mXmGgQCbxIJMzqLtcb41LnU0W0gAXssR6JBu6+tdBYWUgGsJ/wAx1ndOxIIXCtjq1mZaHMIqU3ii5zQ66aZBdTJBmDIcJn+wGOTGtFhJsdraTgWte39Ml2GraClytAQhCAQhCAT37Gf2bZ/1P3XpEJ79jP7Ns/6n7r0CV039Yrfmv94qEpum/rFb81/vFQkAhCEG27FVoi0vZAIcwGDlLXACRr74poW6iA2SQYM9eGrVnsSW4E17tto4wHksP9QLR6SE8q1kJYJMuIxugQdZwnXAwXPnqwuadnJqfecC9rRMd8TAyOsnYr61UjRpMnBwqEE87SRgNQwHOV3tTWUarnF5YxoDpOMObJJxwGqADrWL0rp3jrS5hvvip9E1t26A0AEk68i7cs5arVWepJkAmcDmBv8AYtK196nd1lsHHAHnSxtHCUMexrSABdD4n+qJx3790q1tfC8UmFrDfgOc0t3gxysCBLRMbVrER+E9oioWti9dvZ4gnIRniDOrBZKvULqnKJjWZyKKNoIfxz5qAPuuvEkmQQA4nE4DPcFNsFRrpipdGMNdh0GTt1wtzpHN9ZrBAcQNxGPWvVDSA1EztH/aVYU7K0TJoAzqknIbBtnoUi0vpMBouONdtMh4aLrWl+E4zm0TAyTRWHSzpAABPlJPklee31QEGWwIN2GAEbJifKvL9HvaYg4OOIII15AHPdn0q/sejhQpXq+InYSZOUbMVLYYs9Gw4lxbxlJ8PbjkS3HNsDPbqUfhHZqYZxZp1XBwv03te0w6IMgvwGMXYhUdn0lyg2mXNaS7ASOYCDAxmVYizuIBqPcdcEl2X82GZUwV1j0bTGIEuAHJODpkwSYgc5Ma0VwackNe57xynbBsZIyGGJGOuMlMtNvpMBYQAMA4gCTqk3cxMdO5Rm0nFpF2q6HOAgjHXtxbGR3Kisi9g41BLgYjGRIG+MThzLoNGCeXeHMGwcNmJlTxSaxoe3jQDIIcYaDt/ETGxflWuKbQXOF933YJgaszs27edBWizhzuS4gZd604ZbNynU2BsMEuqSBEADESAcM9+rLauVCo5zTm2QS2CRA24HOFYaHsjmh1RzgGxi84xtgZyfmVRGtI4qMCaky7EwPTjq6FzsFqioC7DXjq55Uu2mcRBnK9M853qbwc0c2pVaDG8QMRjkSoJOhbS6pWkNaaZaWvAMhwOBOfN0JZWqgWPcw5tcWnnBg+xNSvpHiXCmGMZAmRIdmYmRtkRsPMsJw2oXbW86nw8eXAz/UCkuihQhC0BCEIBPfsZ/Ztn/U/dekQnv2M/s2z/qfuvQJXTf1it+a/3ioSm6b+sVvzX+8VCQCEIQdrHaDTqMqNzY4OHO0yPYvo2wUHFhc7vXAc85+XYvmxP/gdpA1rDZ3FxMMDTvc3kH3VBnuyhYzxDQBHF1L05kg4YJfW+l/DMuEDjn/4hB71uYYDtM4xuTk4StPEvqEAuDJaDlLcp2ZZ70iLRXc57nzekyZxnyFIOQdr1j5xXb+IhuBx/wDXUoyA06seZUehUIMgrobRhECR5J51yagiT84oJBt7pJAY0mSSG4488qfYtJGpyazi4yLhcThqInVI8kjeVTL8Qa6nbwIm8WtGLr0OiTiTrO6OtQrdpOvaibt4U2SblMHATntOr0qms9BxEjBsxMxJOobfJKsKOkeJEsIdUIgkDkNxkXRhJ3xzbVMFtouz3GtdUAvgy1mMtByLxtmTiv3TOmgBxdMnvZcTgZJGA3gFv+lZ46RqSSHHGRIgZ56sFEvpgsq1tDnFzsnAThiCIyjPvZjXgvQtnK75zcTEEFoGBbHWqsOwjUvdLE4Z7NW/yQqNOy1TezBa4nlRjGc5gwTEb1AY8udLzvnPeuzbTdA7wkEl8986dRERqk7zrgKMx04iPIMCkF1ZqswLzcMBhns9qmWi0Gs3W1rdWo4wSdkD0BU1m5UDXGfXzbVYsqZxPKZDY3fewymB0HYpgl6Noio4lwkQQ3ExJxMxjgCtHYNGBhe4gNcwtIzwa0RGJnLGZ9KzFO0OpNa5pm6YcDrc0yebMZ7RmthY9LCL2tl5uOWLZaSNmAw1hY5LGS09pCjUcDdL5BDrxIOBwu7o29CqeHRa/iqrBqLHHCMAC2AMvvFSuFtgaGirSIEuh1PW058kZxs/uqpjzVsdZpBmm5lVvNNxwA2C+CrxKzqEIW0CEIQCe/Yz+zbP+p+69IhPfsZ/Ztn/AFP3XoErpv6xW/Nf7xUJTdN/WK35r/eKhIBCEIBODsQ20OsrqZImnUMDY1wBB6Q7oSfW77D1V38a5gMB1J0jVILYMbQCekoG3pCm11O64TeJadoa7CfbmvnCrRLTBiRgecbjivpipQDr7WkANh7nHHKZJ2nHAYZRzoDhpZbtutLWGRxrnga4fyxA5nZKQUgO0LuLNgHAjPDHXv1tPPmuNNw1z8/O5OHgJwTdTpO+kaZfPenYMM1Qo3wZD8Hbdv8AMP8AcPTmuD2kYHNfRrtAn8begqHV0C4/eZPMVNHz7O3pXWy2RzzDRPNHtKd9fQJH4Cdkf8LpT4Nn/wCsTngcct3zCaE3pOsGtDAAHNbdN2buPfQCcCcJ27slXss7inrU4K7W0T5P/Ffn/SbfwUuj/hNgRr7KQvHEHYU7a/Bdn4KfQFCqcF2/gZ0K7AnajCMwRzqVZeQxziBMQ3nMDy4SY5k0jwQZ4Kj0DqXK18FGwPoqWG4dSaFYKhwGOGXlUuzWaq7vZz1DXzjI4piDgm0RFOllsHthSqGg+Lbda1gnvvLhs2JowDrzeQcTP0jmkxGMCMi3DGM+hWNG2X38Ye9EmBqEANEbTJ6StgzgwIILKZa4yRqJ6PSujeDgBgNY2cTGHsG8qaMK61XmYOeCCDiBF4zInGcANmI6dNwatTqwuFje8u3gYvXS0DAjOHHGdS8aSsDKbKrbrBULeTkJLSHGJw70HpXXRdJgpPc5j6TuKbVAY6WRLpLBEwSBhqOGMKX4eslwotcPuD7hLc8cN+zZzqx4G07loptqNgV5p3S3kumHc0zGH/pUulKE13vYA5l4kFxaL3OCQrWxXmWhlWtUulhY9rA4SSHXogQGiWg6zlnmngr+yBYBRtjg1jWNcxjmtaAGjC6YA2uaT5Vm1puyPVvaRrkZci7/AC8W276PasyrAIQhUCe/Yz+zbP8AqfuvSIT37Gf2bZ/1P3XoErpv6xW/Nf7xUJTdN/WK35r/AHioSAQhCAWm7HNtNK30Y+/NM/1Ax6YWZU3Qtp4q0UamHIqsfjlyXA49CD6SDQWhk8ktL6x6breefSQk32TGsNpbUc25xrMC2ZaWEtAIODhdDd+vYC3tK1gxrbuJe4PdzDED52JZdlKwXaFJ+YZWfT57wBBHmj0qDAUqV57Wv+84AOGM4x5favorg62KUbz8+hfOmi3/AEtMbajfaF9CaFrfRDnKtFpaK0DExzqnpaSvVHNF0gTiNxjOV20ufona5j2hZyxgsa/OZcTuBeetZFhW0sHVCxjmXhmJE+3BWdjt7g4NqtEOyI9G4hY1mh2S6oxzm1HSSb0QSdh5LhO1XPB+tVY27aLk/dLQcOkezeg0b7VywGwRr2hToWX0a88Zn+H2lae8gh2sgKnNvF6NU5r94VWq6zPE5fPzks7o3AFpIvSTEoNPUfAlQaVsFSWxBGW9V2mql+kD/leDzgKp4NWp1Sjek36brpnWIEE+worT1rUGXcJnAc5K5PtN0xElZ51e9gNQEicQ7GRzjLyLpZdHcZXa6+WxDevXvRGno24RiCFMiR7Pn51KuqsLBddym6j/AHGz/lSbG43MdvoQZHhaAQSRADhO9uR9H9l14HcIrNebQtDGh4bxbHxLbocXXTzEuOO0b458L6mDgdbo8ufpS80iy6RBN4GQZgjX/u9CubBc8N9G8RVIZiwyRExHlVHXr8cJcDeDRDsILWwOVvAETuE7VotLViKt1zeMpVMSYF6mTE3XboymM1W1tHOs9S68XmOgggjEHIjf/lOeWxSCHwlEvpVPCUKR8rW8UfTTnyqoW04ZWL/4dmqiDdqVKRO4hrmDHZD+lYtaAhCEAnv2M/s2z/qfuvSIT37Gf2bZ/wBT916BK6b+sVvzX+8VCU3Tf1it+a/3ioSAQhCAQhCD6E0XV/iLHRq5zSafKBBHTgs7w/YatkqyJIZTqtnUWlocR5C9e+xhbOMsFwn/AA3ub5MHD3lc6S0bxoDI/wARlWlhtLXH/eOhKnpG6JH09L+dvtBTz0JV+jbv60ktC0iLRTBEQ72Sf7JuaLtzGsaC5oMdCKvtIVfoz5FQ2CuWS5zHFpvDd3207YU+0WtpEXhBzK90qlK5cvNLd53ysips+i2NLqjA6HxPKJb0GbpXvQ1SpUe5pbDG5dOeO1Tm2OjOFURskK0sYpMwD245y4YoKywSHEjVGfl1q7bbHR3q4ix0vx+lqk0LIxuIfjB1hBltNX61Zt1hIbjrgHVOHzK42nRoFRtQtc0+grXU6TKcw4EnaQotqYx4gkeSME0ZTSEg3IMFryDBiREY5YgrpYbCaTnvAwceUDzQfIVf1LG1zWtvnkzGWtdrVVYeSdesakGF0fZHNqVQ4A43r0GXAzF4nDCPSdyudGNuunMCCFe2KxtAdDrwdnuz61HGiQ2RfMHdl6UEDS+keMc2kxpvOETsEj58itaVMtbBz1rpZbC1mOZXqoEGJ4Yjkk6w5pHk/wCFirXY+WScso9Ec2pavsgViLvKui/BP9Lo8sxCxLy66AdcxvjAj52nctC3p6ZqNYGgYtHfBoJPKgDlAjLGYnLFWV5looXapqGow3g/cTESRjByGG5Y7GJgYQM43gxr8mxazseWQ1H1XxHEtDhDnRJnMAw4YERvUsGo4U6ILtCudN/i3MqNOsG9cfPkJPlScX0dVsbH2StQa6eMDw6cwC0hp34kRrxXzkQpxo/EIQtAT37Gf2bZ/wBT916RCe/Yz+zbP+p+69AldN/WK35r/eKhKbpv6xW/Nf7xUJAIQhAIQhAxuxNpG4y1Uy7Uyo1vlLXkdLfQmBStQdTGZc2o0iNjhdjAbvQlJ2M6923NaZiox7PRe/2J36H0QOXdE3mgtxwlrg4GdSl+HpHcJbNUs2kK0jFjnXJyjIZYZLtozSVV7mBppukm8LpkARj32IkwmZw84LMtLnuL2sqPaIdxcZHNzgP6cd+cLHaH4Pmzgm/SfyuW5jgcsmgbJx1GQk5dGIukdLVg4NYGEjOQYG3CRAzQNPVQBLWZYwHZ9Kg6Rsrr8gjla77fRjl86lzGjqhAbgWxmHNw8s/MKos38JajY5NPHc6TsjlYKXZuEzrt5wbzQfRiqlmhnudMNuAQMd2fTmdQRabG7mEYYjH0+zYoNFZeEb3NLi1gjny6UDhc78DYnaVQU7O+LoBxG6eeZXujomrdyvY6jj6fIqNA7hG4gktaI581HPCHDvSTqVPaKLhDfmf+FFNndOXz5FBc1uE7iDyIkZ3sRviM9y5v046jdZF8QCSTrOJAMYbMdmSqqVFxLZGEjo1yvdWxVnOL7h5RmcNZ2Iq3q8JyIikDImL+OOUcnHV0rxaeFha4g0pDR+OMYn8OU5Kr/h3CpN0gAyCB+HEewLk2zuccjicRH3Ri72e1BZ2jhcWwBSMRJ5eRIn8PMF6pcL8L1x2JugXtUYnLIQs9Xsbi4uDXAk7DH/C5W+xuAgNcMOTIIvXsz0ABBC0npJ1ao9xJAc4mCSYBxA9i52fHn1b9nQuP8K8HFjuaDK0XBqyML2iqw8oFuN4BpiWvBBEkRBbkZVESrQhoJAxw6Tq5iCVstB2YWamaV29UfD6l0wBA5LSYxgEnPN52IbYGmrLqbbtJrCHC8Lz5IEiYGIJuxktJoTRrar7okHviZAJ255mTt1rFo4U9OuYWuFGIF2890TjysAIJ5WGPkSp4X2PirbaGDIVCRzO5Q9Dk/eEvB2pUo0G99TaXOpOPf05jOIkOGqMxqSm7Luj+LtNKpEcZSAP8zDB9BCcVYNCELaBPfsZ/Ztn/AFP3XpEJ79jP7Ns/6n7r0CV039Yrfmv94qEpum/rFb81/vFQkAhCEAhCEFhwet/EWqhWmBTqMcf5QRe9Er60sNoZdhpaWFt4FuJM5GcohfHakWW21KZJp1H0yRBLHOaSNhIOSlmj6D4baXY8BjG03gwXF382TXN18kHo3rKUKLXNNMMDJvENbOoF0mDhMelKvttX8NW/1v61+t0vaBiK9Yav8R+XSkg3D6FFroqhrScv8T/0FZU7FRDYaWxtdfyz3jelm3SlYY8bUn+Z3WvR0tXMfTVcMuW7rQNGvZ6bmkNLY73N8bDq9i919Asp41HQ7WGSY15n+2SVvbq0eGqf6iujuEFqOdeqZzlxPtTAyRQo4YnHKZJXq2VWxdmMZwnomEtRwhtPhn9K/f8AqO0+Gd6OpMG6LGZk5rx/DMxwPV6FhG6ctAJPHVMf8xjoyC/Dpy0eHq/6ndaYGBTsTAMGuMZjGTOGrIDpXay6Ha6fonA3Zab2R2GcsDr2Jbdt7R4et5x/WptHhZbGxdrvwETDSYOckiT5UwbV+hYJAmcN2Gez5heO19wCbxLhHMSZM79Sxh4VWuZ4505ZN6lydwhtJcXGq4k5mG8+xMGvtdFlMgEEiJwwxjWTjI2ZYKo0hVloJDsZg4Z68Tsw6FS1NO13d9Unna0+0Lw7S9YxL8suS2OiEFhYaIc4iHnAziJOBj7uGMdK0WhrGTTc6HCMcYvQNmAz/ssfZ9N12TdeBJBPJYcRiM2qXU4W2t2dUY5/R0hv1MVDJfaZLWF04AARiOeBOe1X9hinAA5WE5TIaRGO5xw3pHdv7TeLuOqSc8cOjJe6vCW1umbRWM58sz0rH5V9DWfTdQMDM2DkkHHLIA5iFjezLYuMsVOvAvU6ok64eDMeUNwSk7dWjP8AiK/nH9a42q31akcZUqPjK+5zo6Sn5u/RGQhC2gT37Gf2bZ/1P3XpEJ79jP7Ns/6n7r0CV039Yrfmv94qEmvb+xTfq1H/AMXF57nRxOUknwij9yPxv1PxUCwQmf3I/G/U/FR3I/G/U/FQLBCZ/cj8b9T8VHcj8b9T8VAsEJn9yPxv1PxUdyPxv1PxUCwQmf3I/G/U/FR3I/G/U/FQLBCZ/cj8b9T8VHcj8b9T8VAsEJn9yPxv1PxUdyPxv1PxUCwQmf3I/G/U/FR3I/G/U/FQLBCZ/cj8b9T8VHcj8b9T8VAsEJn9yPxv1PxUdyPxv1PxUCwQmf3I/G/U/FR3I/G/U/FQLBCZ/cj8b9T8VHcj8b9T8VAsEJn9yPxv1PxUdyPxv1PxUCwQmf3I/G/U/FR3I/G/U/FQLBCZ/cj8b9T8VHcj8b9T8VAsEJn9yPxv1PxUdyPxv1PxUCwT37Gf2bZ/1P3XrL9yPxv1PxUyeCHBj+HslKjxt+7f5VyJl7nZXjtQ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107504" y="1340768"/>
            <a:ext cx="2982252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 smtClean="0"/>
              <a:t>Vlnová funkce plyne z řešení </a:t>
            </a:r>
            <a:r>
              <a:rPr lang="cs-CZ" sz="2000" dirty="0" err="1" smtClean="0"/>
              <a:t>Schrödingerovy</a:t>
            </a:r>
            <a:r>
              <a:rPr lang="cs-CZ" sz="2000" dirty="0" smtClean="0"/>
              <a:t> rovnice </a:t>
            </a:r>
            <a:br>
              <a:rPr lang="cs-CZ" sz="2000" dirty="0" smtClean="0"/>
            </a:br>
            <a:r>
              <a:rPr lang="cs-CZ" sz="2000" dirty="0" smtClean="0"/>
              <a:t>(nebudeme dělat)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 smtClean="0"/>
              <a:t>Takhle se ale vypočítají obrázky ze ZŠ učebnice chemie</a:t>
            </a:r>
          </a:p>
        </p:txBody>
      </p:sp>
      <p:pic>
        <p:nvPicPr>
          <p:cNvPr id="6150" name="Picture 6" descr="http://upload.wikimedia.org/wikipedia/commons/thumb/e/e7/Hydrogen_Density_Plots.png/640px-Hydrogen_Density_Plot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764" y="1333680"/>
            <a:ext cx="5946740" cy="539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26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5576" y="-11789"/>
            <a:ext cx="8808912" cy="1143000"/>
          </a:xfrm>
        </p:spPr>
        <p:txBody>
          <a:bodyPr>
            <a:normAutofit/>
          </a:bodyPr>
          <a:lstStyle/>
          <a:p>
            <a:r>
              <a:rPr lang="cs-CZ" sz="3600" dirty="0" err="1" smtClean="0"/>
              <a:t>Youngův</a:t>
            </a:r>
            <a:r>
              <a:rPr lang="cs-CZ" sz="3600" dirty="0" smtClean="0"/>
              <a:t> pokus</a:t>
            </a:r>
            <a:endParaRPr lang="cs-CZ" sz="3600" dirty="0"/>
          </a:p>
        </p:txBody>
      </p:sp>
      <p:sp>
        <p:nvSpPr>
          <p:cNvPr id="4" name="AutoShape 4" descr="data:image/jpeg;base64,/9j/4AAQSkZJRgABAQAAAQABAAD/2wCEAAkGBxQTEhUUExQTFBUXFxoXFRgXGRccFhgYHB0cGhgbGRgYHCggHCAlHxgdIjEhJSksLi4wFx8zODMsNygtLi4BCgoKDg0OGBAQFywcHBwsLCwsLCwsLCwsLCwsLCwsLCwsLCwsLCwsLCwsLCwsLCwsLCwsLCwsLCwsLCwsLCwsLP/AABEIAL0BCwMBIgACEQEDEQH/xAAcAAACAwEBAQEAAAAAAAAAAAAABwQFBgMCCAH/xABMEAABAwEEBAYOCAQFBAMAAAABAAIRAwQSITEFQVFhBhMicZHRBxUXMlNkgZOho7Gy4/AjNDVCUnODsxRygsEzYpLC4RbS4vEkY6L/xAAXAQEBAQEAAAAAAAAAAAAAAAAAAQID/8QAHBEBAQEAAwEBAQAAAAAAAAAAAAERAiFBMRJR/9oADAMBAAIRAxEAPwBTaY0rXForAVqwAqvAF934jvUPtvX8PW84/rRpv6xW/Nf7xUJBN7b1/D1vOP60dt6/h63nH9ahIQTe29fw9bzj+tHbev4et5x/WoSEE3tvX8PW84/rR23r+Hrecf1qEhBN7b1/D1vOP60dt6/h63nH9ahIQTe29fw9bzj+tHbev4et5x/WoSEE3tvX8PW84/rR23r+Hrecf1qEhBN7b1/D1vOP60dt6/h63nH9ahIQTe29fw9bzj+tHbev4et5x/WoSEE3tvX8PW84/rR23r+Hrecf1qEhBN7b1/D1vOP60dt6/h63nH9ahIQTe29fw9bzj+tHbev4et5x/WoSEE3tvX8PW84/rR23r+Hrecf1qEhBN7b1/D1vOP60dt6/h63nH9ahIQTe29fw9bzj+tHbev4et5x/WoSEE3tvX8PW84/rR23r+Hrecf1qEhBN7b1/D1vOP607uxxaHu0dQc57nE8ZJLiT/iP1lIRPfsZ/Ztn/AFP3XoErpv6xW/Nf7xUJTdN/WK35r/eKhIBXPBCP4umCAZD4kAibjowOCpld8CmzbaH8x904eXLyqX4NhW0XMhouYkm7heB1EAZbpK51NFMMF9MEwQSWgndiRsPoWm0pWZTZeIDTMNlwE7pOtQqdfjBIF6ImIdz5Ll210zNv0XTLGtFNjYOYY29lBBMScpkrrpng82pY3V2UmscPpG3REgEsqNgDUWXhz4QCtBatGicHBwmCR/calM0fUJcaB5LWguY6RycWyCNc57M9q1LUJRCm6ZsvFV6jIiHmI/CcW+ghQl0QIQhAIQhAIQhAIQhAIQhAIQhAIQhAIQhAIQhAIQhAIQhAJ79jP7Ns/wCp+69IhPfsZ/Ztn/U/degSum/rFb81/vFQlN039Yrfmv8AeKhIBWPB20cXaqLtlRs8xMH0FVy/QUDU4UOD6RF0vAIJAzIDgXXd92Ql3Z61SXODXXnQQ5rfvA57MQXdK29tt5NMFoEOaHSJziTiCDiCuWjrO13KuiByhJfhz4wVBE0NpWoIbaOWxpgyWis0EQXAzygNh6dS0tltlDji5tVtzWJc0tDhg0tc0SBAAIyiFkrZYiakYze3DCcJwxiM1Ps+hyCOREf5SSTrIAxMjcpghcL+D1apWdWoMNam5ocXU+UJm7iBtgdKzTtE1xnRrDnY/qTTslkdSptu3WgkuBEAknAyG45g4Egbl1pWaoILi7HMYGDqjDqTQo3WCqBJp1ANpa6OmFGTkLyxwkuzAcW8m6NoGtQOENtkilDKrm99eYyo11MgFjyLvJJkzzDIyroVSE2GcF7PUDS6nReCL1+mHMF3aQ0iDnhuVW7g1Y3kgNNMTgRUM7u/nMbk0LtCYlbgHZyAW1qzZ/EGH/tlQndj/ZaB5acekPKbBiELVO4DVp5NSkc87wOGf3TsVVX0BVaSDdMGJBw6SAFRVIViNC1iQA1pnI36cdN5Wx4EV4B4yhJiWhz3OBImDdYQI1oMwhbB/Y7tQAPGWYzkBVx25EArlT7HludN1lN0Z/S0x7zggyiFc2jgvamd9Sj+phHSHKO7QdcZs/8A0zrQVyFPboaue9pudr5MOw8i8u0TXGJo1P8ASepBCQu1qsr6Zu1GPY6JhzS0xtg8y4oBCEIBCEIBPfsZ/Ztn/U/dekQnv2M/s2z/AKn7r0CV039Yrfmv94qEpum/rFb81/vFQkAhCEDN4N2b+IsdLEAtlp33THshWdi0XxXJcScYunMA4/IVN2MLUeKqtE8l4MYRDh/4rXaTYXhxJg3OkjIDesX+CvJAdrJGAAGBJGEnOFZU9FtqXQ6Gg4vicP7GJ1rJaOtwmTfEEAYG6fnDDctRYtKgRefEiYLdmPtaoqRpasw1gxoa1rQLoAgY3iPLmfKiraGMZJcLzjdwkwTmcNQkY9UqkbUeQ5xILhjl3oDYwE/3VpYrC8E1Xh0S0NacG3cgABlEnHXJmU8RT6U0UWgEFkxg6QA/aDJMzs3KmsOjnNcKhquc+ZaWukjDXk2NWxWtut77xpNFEFpMEiS3ZynZYbtSg1ak/wCJGwyQGHeGHBWUXFt021tO5TDHPdynhrpwEXhgImMYA36ljbVanh3f8iTEiD0Z/JzVibQy8CW3iMAWkxEHDDA57s11q2oPFziwRgcGicOfn1KwcDpSoRGwXiS2807d/wDdcm6YfABazLEC+BO6cuhWNlbTAiCznn2ldKlnpuxcWRtacfJCdD9sumi4gQcxiHAwOYtnoXCvXFTJriTEghkEQBJO3MlSToqkGh8uOzyfPtVTpa2Notu3C3LHW6ReGKCYKraZIDgSJAIbmRkdmW9c6Vtuk99AzMOjI5nEHGOlZulpJ14FpccRAN2d8QPQray1nckODiXRFziuWNQcDsOZHTnDBcVdJseAJLnETDOeARrxJGalWO1Mp4GpjOV6YjZ07OZUtstnFsMETEEtugNGMQDGwj5xiWCi17SajsCRnBJOMa5AE5INRpPTdGCCZwkQDJO3AcyiWSqKgF0u143T5SCB6FmqmjKRM3id8jPZlMr8oaJY498QNZlv9gg0ta1cUZBaNsXp3Tl6FXv0mXmGgQCbxIJMzqLtcb41LnU0W0gAXssR6JBu6+tdBYWUgGsJ/wAx1ndOxIIXCtjq1mZaHMIqU3ii5zQ66aZBdTJBmDIcJn+wGOTGtFhJsdraTgWte39Ml2GraClytAQhCAQhCAT37Gf2bZ/1P3XpEJ79jP7Ns/6n7r0CV039Yrfmv94qEpum/rFb81/vFQkAhCEG27FVoi0vZAIcwGDlLXACRr74poW6iA2SQYM9eGrVnsSW4E17tto4wHksP9QLR6SE8q1kJYJMuIxugQdZwnXAwXPnqwuadnJqfecC9rRMd8TAyOsnYr61UjRpMnBwqEE87SRgNQwHOV3tTWUarnF5YxoDpOMObJJxwGqADrWL0rp3jrS5hvvip9E1t26A0AEk68i7cs5arVWepJkAmcDmBv8AYtK196nd1lsHHAHnSxtHCUMexrSABdD4n+qJx3790q1tfC8UmFrDfgOc0t3gxysCBLRMbVrER+E9oioWti9dvZ4gnIRniDOrBZKvULqnKJjWZyKKNoIfxz5qAPuuvEkmQQA4nE4DPcFNsFRrpipdGMNdh0GTt1wtzpHN9ZrBAcQNxGPWvVDSA1EztH/aVYU7K0TJoAzqknIbBtnoUi0vpMBouONdtMh4aLrWl+E4zm0TAyTRWHSzpAABPlJPklee31QEGWwIN2GAEbJifKvL9HvaYg4OOIII15AHPdn0q/sejhQpXq+InYSZOUbMVLYYs9Gw4lxbxlJ8PbjkS3HNsDPbqUfhHZqYZxZp1XBwv03te0w6IMgvwGMXYhUdn0lyg2mXNaS7ASOYCDAxmVYizuIBqPcdcEl2X82GZUwV1j0bTGIEuAHJODpkwSYgc5Ma0VwackNe57xynbBsZIyGGJGOuMlMtNvpMBYQAMA4gCTqk3cxMdO5Rm0nFpF2q6HOAgjHXtxbGR3Kisi9g41BLgYjGRIG+MThzLoNGCeXeHMGwcNmJlTxSaxoe3jQDIIcYaDt/ETGxflWuKbQXOF933YJgaszs27edBWizhzuS4gZd604ZbNynU2BsMEuqSBEADESAcM9+rLauVCo5zTm2QS2CRA24HOFYaHsjmh1RzgGxi84xtgZyfmVRGtI4qMCaky7EwPTjq6FzsFqioC7DXjq55Uu2mcRBnK9M853qbwc0c2pVaDG8QMRjkSoJOhbS6pWkNaaZaWvAMhwOBOfN0JZWqgWPcw5tcWnnBg+xNSvpHiXCmGMZAmRIdmYmRtkRsPMsJw2oXbW86nw8eXAz/UCkuihQhC0BCEIBPfsZ/Ztn/U/dekQnv2M/s2z/qfuvQJXTf1it+a/3ioSm6b+sVvzX+8VCQCEIQdrHaDTqMqNzY4OHO0yPYvo2wUHFhc7vXAc85+XYvmxP/gdpA1rDZ3FxMMDTvc3kH3VBnuyhYzxDQBHF1L05kg4YJfW+l/DMuEDjn/4hB71uYYDtM4xuTk4StPEvqEAuDJaDlLcp2ZZ70iLRXc57nzekyZxnyFIOQdr1j5xXb+IhuBx/wDXUoyA06seZUehUIMgrobRhECR5J51yagiT84oJBt7pJAY0mSSG4488qfYtJGpyazi4yLhcThqInVI8kjeVTL8Qa6nbwIm8WtGLr0OiTiTrO6OtQrdpOvaibt4U2SblMHATntOr0qms9BxEjBsxMxJOobfJKsKOkeJEsIdUIgkDkNxkXRhJ3xzbVMFtouz3GtdUAvgy1mMtByLxtmTiv3TOmgBxdMnvZcTgZJGA3gFv+lZ46RqSSHHGRIgZ56sFEvpgsq1tDnFzsnAThiCIyjPvZjXgvQtnK75zcTEEFoGBbHWqsOwjUvdLE4Z7NW/yQqNOy1TezBa4nlRjGc5gwTEb1AY8udLzvnPeuzbTdA7wkEl8986dRERqk7zrgKMx04iPIMCkF1ZqswLzcMBhns9qmWi0Gs3W1rdWo4wSdkD0BU1m5UDXGfXzbVYsqZxPKZDY3fewymB0HYpgl6Noio4lwkQQ3ExJxMxjgCtHYNGBhe4gNcwtIzwa0RGJnLGZ9KzFO0OpNa5pm6YcDrc0yebMZ7RmthY9LCL2tl5uOWLZaSNmAw1hY5LGS09pCjUcDdL5BDrxIOBwu7o29CqeHRa/iqrBqLHHCMAC2AMvvFSuFtgaGirSIEuh1PW058kZxs/uqpjzVsdZpBmm5lVvNNxwA2C+CrxKzqEIW0CEIQCe/Yz+zbP+p+69IhPfsZ/Ztn/AFP3XoErpv6xW/Nf7xUJTdN/WK35r/eKhIBCEIBODsQ20OsrqZImnUMDY1wBB6Q7oSfW77D1V38a5gMB1J0jVILYMbQCekoG3pCm11O64TeJadoa7CfbmvnCrRLTBiRgecbjivpipQDr7WkANh7nHHKZJ2nHAYZRzoDhpZbtutLWGRxrnga4fyxA5nZKQUgO0LuLNgHAjPDHXv1tPPmuNNw1z8/O5OHgJwTdTpO+kaZfPenYMM1Qo3wZD8Hbdv8AMP8AcPTmuD2kYHNfRrtAn8begqHV0C4/eZPMVNHz7O3pXWy2RzzDRPNHtKd9fQJH4Cdkf8LpT4Nn/wCsTngcct3zCaE3pOsGtDAAHNbdN2buPfQCcCcJ27slXss7inrU4K7W0T5P/Ffn/SbfwUuj/hNgRr7KQvHEHYU7a/Bdn4KfQFCqcF2/gZ0K7AnajCMwRzqVZeQxziBMQ3nMDy4SY5k0jwQZ4Kj0DqXK18FGwPoqWG4dSaFYKhwGOGXlUuzWaq7vZz1DXzjI4piDgm0RFOllsHthSqGg+Lbda1gnvvLhs2JowDrzeQcTP0jmkxGMCMi3DGM+hWNG2X38Ye9EmBqEANEbTJ6StgzgwIILKZa4yRqJ6PSujeDgBgNY2cTGHsG8qaMK61XmYOeCCDiBF4zInGcANmI6dNwatTqwuFje8u3gYvXS0DAjOHHGdS8aSsDKbKrbrBULeTkJLSHGJw70HpXXRdJgpPc5j6TuKbVAY6WRLpLBEwSBhqOGMKX4eslwotcPuD7hLc8cN+zZzqx4G07loptqNgV5p3S3kumHc0zGH/pUulKE13vYA5l4kFxaL3OCQrWxXmWhlWtUulhY9rA4SSHXogQGiWg6zlnmngr+yBYBRtjg1jWNcxjmtaAGjC6YA2uaT5Vm1puyPVvaRrkZci7/AC8W276PasyrAIQhUCe/Yz+zbP8AqfuvSIT37Gf2bZ/1P3XoErpv6xW/Nf7xUJTdN/WK35r/AHioSAQhCAWm7HNtNK30Y+/NM/1Ax6YWZU3Qtp4q0UamHIqsfjlyXA49CD6SDQWhk8ktL6x6breefSQk32TGsNpbUc25xrMC2ZaWEtAIODhdDd+vYC3tK1gxrbuJe4PdzDED52JZdlKwXaFJ+YZWfT57wBBHmj0qDAUqV57Wv+84AOGM4x5favorg62KUbz8+hfOmi3/AEtMbajfaF9CaFrfRDnKtFpaK0DExzqnpaSvVHNF0gTiNxjOV20ufona5j2hZyxgsa/OZcTuBeetZFhW0sHVCxjmXhmJE+3BWdjt7g4NqtEOyI9G4hY1mh2S6oxzm1HSSb0QSdh5LhO1XPB+tVY27aLk/dLQcOkezeg0b7VywGwRr2hToWX0a88Zn+H2lae8gh2sgKnNvF6NU5r94VWq6zPE5fPzks7o3AFpIvSTEoNPUfAlQaVsFSWxBGW9V2mql+kD/leDzgKp4NWp1Sjek36brpnWIEE+worT1rUGXcJnAc5K5PtN0xElZ51e9gNQEicQ7GRzjLyLpZdHcZXa6+WxDevXvRGno24RiCFMiR7Pn51KuqsLBddym6j/AHGz/lSbG43MdvoQZHhaAQSRADhO9uR9H9l14HcIrNebQtDGh4bxbHxLbocXXTzEuOO0b458L6mDgdbo8ufpS80iy6RBN4GQZgjX/u9CubBc8N9G8RVIZiwyRExHlVHXr8cJcDeDRDsILWwOVvAETuE7VotLViKt1zeMpVMSYF6mTE3XboymM1W1tHOs9S68XmOgggjEHIjf/lOeWxSCHwlEvpVPCUKR8rW8UfTTnyqoW04ZWL/4dmqiDdqVKRO4hrmDHZD+lYtaAhCEAnv2M/s2z/qfuvSIT37Gf2bZ/wBT916BK6b+sVvzX+8VCU3Tf1it+a/3ioSAQhCAQhCD6E0XV/iLHRq5zSafKBBHTgs7w/YatkqyJIZTqtnUWlocR5C9e+xhbOMsFwn/AA3ub5MHD3lc6S0bxoDI/wARlWlhtLXH/eOhKnpG6JH09L+dvtBTz0JV+jbv60ktC0iLRTBEQ72Sf7JuaLtzGsaC5oMdCKvtIVfoz5FQ2CuWS5zHFpvDd3207YU+0WtpEXhBzK90qlK5cvNLd53ysips+i2NLqjA6HxPKJb0GbpXvQ1SpUe5pbDG5dOeO1Tm2OjOFURskK0sYpMwD245y4YoKywSHEjVGfl1q7bbHR3q4ix0vx+lqk0LIxuIfjB1hBltNX61Zt1hIbjrgHVOHzK42nRoFRtQtc0+grXU6TKcw4EnaQotqYx4gkeSME0ZTSEg3IMFryDBiREY5YgrpYbCaTnvAwceUDzQfIVf1LG1zWtvnkzGWtdrVVYeSdesakGF0fZHNqVQ4A43r0GXAzF4nDCPSdyudGNuunMCCFe2KxtAdDrwdnuz61HGiQ2RfMHdl6UEDS+keMc2kxpvOETsEj58itaVMtbBz1rpZbC1mOZXqoEGJ4Yjkk6w5pHk/wCFirXY+WScso9Ec2pavsgViLvKui/BP9Lo8sxCxLy66AdcxvjAj52nctC3p6ZqNYGgYtHfBoJPKgDlAjLGYnLFWV5looXapqGow3g/cTESRjByGG5Y7GJgYQM43gxr8mxazseWQ1H1XxHEtDhDnRJnMAw4YERvUsGo4U6ILtCudN/i3MqNOsG9cfPkJPlScX0dVsbH2StQa6eMDw6cwC0hp34kRrxXzkQpxo/EIQtAT37Gf2bZ/wBT916RCe/Yz+zbP+p+69AldN/WK35r/eKhKbpv6xW/Nf7xUJAIQhAIQhAxuxNpG4y1Uy7Uyo1vlLXkdLfQmBStQdTGZc2o0iNjhdjAbvQlJ2M6923NaZiox7PRe/2J36H0QOXdE3mgtxwlrg4GdSl+HpHcJbNUs2kK0jFjnXJyjIZYZLtozSVV7mBppukm8LpkARj32IkwmZw84LMtLnuL2sqPaIdxcZHNzgP6cd+cLHaH4Pmzgm/SfyuW5jgcsmgbJx1GQk5dGIukdLVg4NYGEjOQYG3CRAzQNPVQBLWZYwHZ9Kg6Rsrr8gjla77fRjl86lzGjqhAbgWxmHNw8s/MKos38JajY5NPHc6TsjlYKXZuEzrt5wbzQfRiqlmhnudMNuAQMd2fTmdQRabG7mEYYjH0+zYoNFZeEb3NLi1gjny6UDhc78DYnaVQU7O+LoBxG6eeZXujomrdyvY6jj6fIqNA7hG4gktaI581HPCHDvSTqVPaKLhDfmf+FFNndOXz5FBc1uE7iDyIkZ3sRviM9y5v046jdZF8QCSTrOJAMYbMdmSqqVFxLZGEjo1yvdWxVnOL7h5RmcNZ2Iq3q8JyIikDImL+OOUcnHV0rxaeFha4g0pDR+OMYn8OU5Kr/h3CpN0gAyCB+HEewLk2zuccjicRH3Ri72e1BZ2jhcWwBSMRJ5eRIn8PMF6pcL8L1x2JugXtUYnLIQs9Xsbi4uDXAk7DH/C5W+xuAgNcMOTIIvXsz0ABBC0npJ1ao9xJAc4mCSYBxA9i52fHn1b9nQuP8K8HFjuaDK0XBqyML2iqw8oFuN4BpiWvBBEkRBbkZVESrQhoJAxw6Tq5iCVstB2YWamaV29UfD6l0wBA5LSYxgEnPN52IbYGmrLqbbtJrCHC8Lz5IEiYGIJuxktJoTRrar7okHviZAJ255mTt1rFo4U9OuYWuFGIF2890TjysAIJ5WGPkSp4X2PirbaGDIVCRzO5Q9Dk/eEvB2pUo0G99TaXOpOPf05jOIkOGqMxqSm7Luj+LtNKpEcZSAP8zDB9BCcVYNCELaBPfsZ/Ztn/AFP3XpEJ79jP7Ns/6n7r0CV039Yrfmv94qEpum/rFb81/vFQkAhCEAhCEFhwet/EWqhWmBTqMcf5QRe9Er60sNoZdhpaWFt4FuJM5GcohfHakWW21KZJp1H0yRBLHOaSNhIOSlmj6D4baXY8BjG03gwXF382TXN18kHo3rKUKLXNNMMDJvENbOoF0mDhMelKvttX8NW/1v61+t0vaBiK9Yav8R+XSkg3D6FFroqhrScv8T/0FZU7FRDYaWxtdfyz3jelm3SlYY8bUn+Z3WvR0tXMfTVcMuW7rQNGvZ6bmkNLY73N8bDq9i919Asp41HQ7WGSY15n+2SVvbq0eGqf6iujuEFqOdeqZzlxPtTAyRQo4YnHKZJXq2VWxdmMZwnomEtRwhtPhn9K/f8AqO0+Gd6OpMG6LGZk5rx/DMxwPV6FhG6ctAJPHVMf8xjoyC/Dpy0eHq/6ndaYGBTsTAMGuMZjGTOGrIDpXay6Ha6fonA3Zab2R2GcsDr2Jbdt7R4et5x/WptHhZbGxdrvwETDSYOckiT5UwbV+hYJAmcN2Gez5heO19wCbxLhHMSZM79Sxh4VWuZ4505ZN6lydwhtJcXGq4k5mG8+xMGvtdFlMgEEiJwwxjWTjI2ZYKo0hVloJDsZg4Z68Tsw6FS1NO13d9Unna0+0Lw7S9YxL8suS2OiEFhYaIc4iHnAziJOBj7uGMdK0WhrGTTc6HCMcYvQNmAz/ssfZ9N12TdeBJBPJYcRiM2qXU4W2t2dUY5/R0hv1MVDJfaZLWF04AARiOeBOe1X9hinAA5WE5TIaRGO5xw3pHdv7TeLuOqSc8cOjJe6vCW1umbRWM58sz0rH5V9DWfTdQMDM2DkkHHLIA5iFjezLYuMsVOvAvU6ok64eDMeUNwSk7dWjP8AiK/nH9a42q31akcZUqPjK+5zo6Sn5u/RGQhC2gT37Gf2bZ/1P3XpEJ79jP7Ns/6n7r0CV039Yrfmv94qEmvb+xTfq1H/AMXF57nRxOUknwij9yPxv1PxUCwQmf3I/G/U/FR3I/G/U/FQLBCZ/cj8b9T8VHcj8b9T8VAsEJn9yPxv1PxUdyPxv1PxUCwQmf3I/G/U/FR3I/G/U/FQLBCZ/cj8b9T8VHcj8b9T8VAsEJn9yPxv1PxUdyPxv1PxUCwQmf3I/G/U/FR3I/G/U/FQLBCZ/cj8b9T8VHcj8b9T8VAsEJn9yPxv1PxUdyPxv1PxUCwQmf3I/G/U/FR3I/G/U/FQLBCZ/cj8b9T8VHcj8b9T8VAsEJn9yPxv1PxUdyPxv1PxUCwQmf3I/G/U/FR3I/G/U/FQLBCZ/cj8b9T8VHcj8b9T8VAsEJn9yPxv1PxUdyPxv1PxUCwT37Gf2bZ/1P3XrL9yPxv1PxUyeCHBj+HslKjxt+7f5VyJl7nZXjt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6" descr="data:image/jpeg;base64,/9j/4AAQSkZJRgABAQAAAQABAAD/2wCEAAkGBxQTEhUUExQTFBUXFxoXFRgXGRccFhgYHB0cGhgbGRgYHCggHCAlHxgdIjEhJSksLi4wFx8zODMsNygtLi4BCgoKDg0OGBAQFywcHBwsLCwsLCwsLCwsLCwsLCwsLCwsLCwsLCwsLCwsLCwsLCwsLCwsLCwsLCwsLCwsLCwsLP/AABEIAL0BCwMBIgACEQEDEQH/xAAcAAACAwEBAQEAAAAAAAAAAAAABwQFBgMCCAH/xABMEAABAwEEBAYOCAQFBAMAAAABAAIRAwQSITEFQVFhBhMicZHRBxUXMlNkgZOho7Gy4/AjNDVCUnODsxRygsEzYpLC4RbS4vEkY6L/xAAXAQEBAQEAAAAAAAAAAAAAAAAAAQID/8QAHBEBAQEAAwEBAQAAAAAAAAAAAAERAiFBMRJR/9oADAMBAAIRAxEAPwBTaY0rXForAVqwAqvAF934jvUPtvX8PW84/rRpv6xW/Nf7xUJBN7b1/D1vOP60dt6/h63nH9ahIQTe29fw9bzj+tHbev4et5x/WoSEE3tvX8PW84/rR23r+Hrecf1qEhBN7b1/D1vOP60dt6/h63nH9ahIQTe29fw9bzj+tHbev4et5x/WoSEE3tvX8PW84/rR23r+Hrecf1qEhBN7b1/D1vOP60dt6/h63nH9ahIQTe29fw9bzj+tHbev4et5x/WoSEE3tvX8PW84/rR23r+Hrecf1qEhBN7b1/D1vOP60dt6/h63nH9ahIQTe29fw9bzj+tHbev4et5x/WoSEE3tvX8PW84/rR23r+Hrecf1qEhBN7b1/D1vOP60dt6/h63nH9ahIQTe29fw9bzj+tHbev4et5x/WoSEE3tvX8PW84/rR23r+Hrecf1qEhBN7b1/D1vOP607uxxaHu0dQc57nE8ZJLiT/iP1lIRPfsZ/Ztn/AFP3XoErpv6xW/Nf7xUJTdN/WK35r/eKhIBXPBCP4umCAZD4kAibjowOCpld8CmzbaH8x904eXLyqX4NhW0XMhouYkm7heB1EAZbpK51NFMMF9MEwQSWgndiRsPoWm0pWZTZeIDTMNlwE7pOtQqdfjBIF6ImIdz5Ll210zNv0XTLGtFNjYOYY29lBBMScpkrrpng82pY3V2UmscPpG3REgEsqNgDUWXhz4QCtBatGicHBwmCR/calM0fUJcaB5LWguY6RycWyCNc57M9q1LUJRCm6ZsvFV6jIiHmI/CcW+ghQl0QIQhAIQhAIQhAIQhAIQhAIQhAIQhAIQhAIQhAIQhAIQhAJ79jP7Ns/wCp+69IhPfsZ/Ztn/U/degSum/rFb81/vFQlN039Yrfmv8AeKhIBWPB20cXaqLtlRs8xMH0FVy/QUDU4UOD6RF0vAIJAzIDgXXd92Ql3Z61SXODXXnQQ5rfvA57MQXdK29tt5NMFoEOaHSJziTiCDiCuWjrO13KuiByhJfhz4wVBE0NpWoIbaOWxpgyWis0EQXAzygNh6dS0tltlDji5tVtzWJc0tDhg0tc0SBAAIyiFkrZYiakYze3DCcJwxiM1Ps+hyCOREf5SSTrIAxMjcpghcL+D1apWdWoMNam5ocXU+UJm7iBtgdKzTtE1xnRrDnY/qTTslkdSptu3WgkuBEAknAyG45g4Egbl1pWaoILi7HMYGDqjDqTQo3WCqBJp1ANpa6OmFGTkLyxwkuzAcW8m6NoGtQOENtkilDKrm99eYyo11MgFjyLvJJkzzDIyroVSE2GcF7PUDS6nReCL1+mHMF3aQ0iDnhuVW7g1Y3kgNNMTgRUM7u/nMbk0LtCYlbgHZyAW1qzZ/EGH/tlQndj/ZaB5acekPKbBiELVO4DVp5NSkc87wOGf3TsVVX0BVaSDdMGJBw6SAFRVIViNC1iQA1pnI36cdN5Wx4EV4B4yhJiWhz3OBImDdYQI1oMwhbB/Y7tQAPGWYzkBVx25EArlT7HludN1lN0Z/S0x7zggyiFc2jgvamd9Sj+phHSHKO7QdcZs/8A0zrQVyFPboaue9pudr5MOw8i8u0TXGJo1P8ASepBCQu1qsr6Zu1GPY6JhzS0xtg8y4oBCEIBCEIBPfsZ/Ztn/U/dekQnv2M/s2z/AKn7r0CV039Yrfmv94qEpum/rFb81/vFQkAhCEDN4N2b+IsdLEAtlp33THshWdi0XxXJcScYunMA4/IVN2MLUeKqtE8l4MYRDh/4rXaTYXhxJg3OkjIDesX+CvJAdrJGAAGBJGEnOFZU9FtqXQ6Gg4vicP7GJ1rJaOtwmTfEEAYG6fnDDctRYtKgRefEiYLdmPtaoqRpasw1gxoa1rQLoAgY3iPLmfKiraGMZJcLzjdwkwTmcNQkY9UqkbUeQ5xILhjl3oDYwE/3VpYrC8E1Xh0S0NacG3cgABlEnHXJmU8RT6U0UWgEFkxg6QA/aDJMzs3KmsOjnNcKhquc+ZaWukjDXk2NWxWtut77xpNFEFpMEiS3ZynZYbtSg1ak/wCJGwyQGHeGHBWUXFt021tO5TDHPdynhrpwEXhgImMYA36ljbVanh3f8iTEiD0Z/JzVibQy8CW3iMAWkxEHDDA57s11q2oPFziwRgcGicOfn1KwcDpSoRGwXiS2807d/wDdcm6YfABazLEC+BO6cuhWNlbTAiCznn2ldKlnpuxcWRtacfJCdD9sumi4gQcxiHAwOYtnoXCvXFTJriTEghkEQBJO3MlSToqkGh8uOzyfPtVTpa2Notu3C3LHW6ReGKCYKraZIDgSJAIbmRkdmW9c6Vtuk99AzMOjI5nEHGOlZulpJ14FpccRAN2d8QPQray1nckODiXRFziuWNQcDsOZHTnDBcVdJseAJLnETDOeARrxJGalWO1Mp4GpjOV6YjZ07OZUtstnFsMETEEtugNGMQDGwj5xiWCi17SajsCRnBJOMa5AE5INRpPTdGCCZwkQDJO3AcyiWSqKgF0u143T5SCB6FmqmjKRM3id8jPZlMr8oaJY498QNZlv9gg0ta1cUZBaNsXp3Tl6FXv0mXmGgQCbxIJMzqLtcb41LnU0W0gAXssR6JBu6+tdBYWUgGsJ/wAx1ndOxIIXCtjq1mZaHMIqU3ii5zQ66aZBdTJBmDIcJn+wGOTGtFhJsdraTgWte39Ml2GraClytAQhCAQhCAT37Gf2bZ/1P3XpEJ79jP7Ns/6n7r0CV039Yrfmv94qEpum/rFb81/vFQkAhCEG27FVoi0vZAIcwGDlLXACRr74poW6iA2SQYM9eGrVnsSW4E17tto4wHksP9QLR6SE8q1kJYJMuIxugQdZwnXAwXPnqwuadnJqfecC9rRMd8TAyOsnYr61UjRpMnBwqEE87SRgNQwHOV3tTWUarnF5YxoDpOMObJJxwGqADrWL0rp3jrS5hvvip9E1t26A0AEk68i7cs5arVWepJkAmcDmBv8AYtK196nd1lsHHAHnSxtHCUMexrSABdD4n+qJx3790q1tfC8UmFrDfgOc0t3gxysCBLRMbVrER+E9oioWti9dvZ4gnIRniDOrBZKvULqnKJjWZyKKNoIfxz5qAPuuvEkmQQA4nE4DPcFNsFRrpipdGMNdh0GTt1wtzpHN9ZrBAcQNxGPWvVDSA1EztH/aVYU7K0TJoAzqknIbBtnoUi0vpMBouONdtMh4aLrWl+E4zm0TAyTRWHSzpAABPlJPklee31QEGWwIN2GAEbJifKvL9HvaYg4OOIII15AHPdn0q/sejhQpXq+InYSZOUbMVLYYs9Gw4lxbxlJ8PbjkS3HNsDPbqUfhHZqYZxZp1XBwv03te0w6IMgvwGMXYhUdn0lyg2mXNaS7ASOYCDAxmVYizuIBqPcdcEl2X82GZUwV1j0bTGIEuAHJODpkwSYgc5Ma0VwackNe57xynbBsZIyGGJGOuMlMtNvpMBYQAMA4gCTqk3cxMdO5Rm0nFpF2q6HOAgjHXtxbGR3Kisi9g41BLgYjGRIG+MThzLoNGCeXeHMGwcNmJlTxSaxoe3jQDIIcYaDt/ETGxflWuKbQXOF933YJgaszs27edBWizhzuS4gZd604ZbNynU2BsMEuqSBEADESAcM9+rLauVCo5zTm2QS2CRA24HOFYaHsjmh1RzgGxi84xtgZyfmVRGtI4qMCaky7EwPTjq6FzsFqioC7DXjq55Uu2mcRBnK9M853qbwc0c2pVaDG8QMRjkSoJOhbS6pWkNaaZaWvAMhwOBOfN0JZWqgWPcw5tcWnnBg+xNSvpHiXCmGMZAmRIdmYmRtkRsPMsJw2oXbW86nw8eXAz/UCkuihQhC0BCEIBPfsZ/Ztn/U/dekQnv2M/s2z/qfuvQJXTf1it+a/3ioSm6b+sVvzX+8VCQCEIQdrHaDTqMqNzY4OHO0yPYvo2wUHFhc7vXAc85+XYvmxP/gdpA1rDZ3FxMMDTvc3kH3VBnuyhYzxDQBHF1L05kg4YJfW+l/DMuEDjn/4hB71uYYDtM4xuTk4StPEvqEAuDJaDlLcp2ZZ70iLRXc57nzekyZxnyFIOQdr1j5xXb+IhuBx/wDXUoyA06seZUehUIMgrobRhECR5J51yagiT84oJBt7pJAY0mSSG4488qfYtJGpyazi4yLhcThqInVI8kjeVTL8Qa6nbwIm8WtGLr0OiTiTrO6OtQrdpOvaibt4U2SblMHATntOr0qms9BxEjBsxMxJOobfJKsKOkeJEsIdUIgkDkNxkXRhJ3xzbVMFtouz3GtdUAvgy1mMtByLxtmTiv3TOmgBxdMnvZcTgZJGA3gFv+lZ46RqSSHHGRIgZ56sFEvpgsq1tDnFzsnAThiCIyjPvZjXgvQtnK75zcTEEFoGBbHWqsOwjUvdLE4Z7NW/yQqNOy1TezBa4nlRjGc5gwTEb1AY8udLzvnPeuzbTdA7wkEl8986dRERqk7zrgKMx04iPIMCkF1ZqswLzcMBhns9qmWi0Gs3W1rdWo4wSdkD0BU1m5UDXGfXzbVYsqZxPKZDY3fewymB0HYpgl6Noio4lwkQQ3ExJxMxjgCtHYNGBhe4gNcwtIzwa0RGJnLGZ9KzFO0OpNa5pm6YcDrc0yebMZ7RmthY9LCL2tl5uOWLZaSNmAw1hY5LGS09pCjUcDdL5BDrxIOBwu7o29CqeHRa/iqrBqLHHCMAC2AMvvFSuFtgaGirSIEuh1PW058kZxs/uqpjzVsdZpBmm5lVvNNxwA2C+CrxKzqEIW0CEIQCe/Yz+zbP+p+69IhPfsZ/Ztn/AFP3XoErpv6xW/Nf7xUJTdN/WK35r/eKhIBCEIBODsQ20OsrqZImnUMDY1wBB6Q7oSfW77D1V38a5gMB1J0jVILYMbQCekoG3pCm11O64TeJadoa7CfbmvnCrRLTBiRgecbjivpipQDr7WkANh7nHHKZJ2nHAYZRzoDhpZbtutLWGRxrnga4fyxA5nZKQUgO0LuLNgHAjPDHXv1tPPmuNNw1z8/O5OHgJwTdTpO+kaZfPenYMM1Qo3wZD8Hbdv8AMP8AcPTmuD2kYHNfRrtAn8begqHV0C4/eZPMVNHz7O3pXWy2RzzDRPNHtKd9fQJH4Cdkf8LpT4Nn/wCsTngcct3zCaE3pOsGtDAAHNbdN2buPfQCcCcJ27slXss7inrU4K7W0T5P/Ffn/SbfwUuj/hNgRr7KQvHEHYU7a/Bdn4KfQFCqcF2/gZ0K7AnajCMwRzqVZeQxziBMQ3nMDy4SY5k0jwQZ4Kj0DqXK18FGwPoqWG4dSaFYKhwGOGXlUuzWaq7vZz1DXzjI4piDgm0RFOllsHthSqGg+Lbda1gnvvLhs2JowDrzeQcTP0jmkxGMCMi3DGM+hWNG2X38Ye9EmBqEANEbTJ6StgzgwIILKZa4yRqJ6PSujeDgBgNY2cTGHsG8qaMK61XmYOeCCDiBF4zInGcANmI6dNwatTqwuFje8u3gYvXS0DAjOHHGdS8aSsDKbKrbrBULeTkJLSHGJw70HpXXRdJgpPc5j6TuKbVAY6WRLpLBEwSBhqOGMKX4eslwotcPuD7hLc8cN+zZzqx4G07loptqNgV5p3S3kumHc0zGH/pUulKE13vYA5l4kFxaL3OCQrWxXmWhlWtUulhY9rA4SSHXogQGiWg6zlnmngr+yBYBRtjg1jWNcxjmtaAGjC6YA2uaT5Vm1puyPVvaRrkZci7/AC8W276PasyrAIQhUCe/Yz+zbP8AqfuvSIT37Gf2bZ/1P3XoErpv6xW/Nf7xUJTdN/WK35r/AHioSAQhCAWm7HNtNK30Y+/NM/1Ax6YWZU3Qtp4q0UamHIqsfjlyXA49CD6SDQWhk8ktL6x6breefSQk32TGsNpbUc25xrMC2ZaWEtAIODhdDd+vYC3tK1gxrbuJe4PdzDED52JZdlKwXaFJ+YZWfT57wBBHmj0qDAUqV57Wv+84AOGM4x5favorg62KUbz8+hfOmi3/AEtMbajfaF9CaFrfRDnKtFpaK0DExzqnpaSvVHNF0gTiNxjOV20ufona5j2hZyxgsa/OZcTuBeetZFhW0sHVCxjmXhmJE+3BWdjt7g4NqtEOyI9G4hY1mh2S6oxzm1HSSb0QSdh5LhO1XPB+tVY27aLk/dLQcOkezeg0b7VywGwRr2hToWX0a88Zn+H2lae8gh2sgKnNvF6NU5r94VWq6zPE5fPzks7o3AFpIvSTEoNPUfAlQaVsFSWxBGW9V2mql+kD/leDzgKp4NWp1Sjek36brpnWIEE+worT1rUGXcJnAc5K5PtN0xElZ51e9gNQEicQ7GRzjLyLpZdHcZXa6+WxDevXvRGno24RiCFMiR7Pn51KuqsLBddym6j/AHGz/lSbG43MdvoQZHhaAQSRADhO9uR9H9l14HcIrNebQtDGh4bxbHxLbocXXTzEuOO0b458L6mDgdbo8ufpS80iy6RBN4GQZgjX/u9CubBc8N9G8RVIZiwyRExHlVHXr8cJcDeDRDsILWwOVvAETuE7VotLViKt1zeMpVMSYF6mTE3XboymM1W1tHOs9S68XmOgggjEHIjf/lOeWxSCHwlEvpVPCUKR8rW8UfTTnyqoW04ZWL/4dmqiDdqVKRO4hrmDHZD+lYtaAhCEAnv2M/s2z/qfuvSIT37Gf2bZ/wBT916BK6b+sVvzX+8VCU3Tf1it+a/3ioSAQhCAQhCD6E0XV/iLHRq5zSafKBBHTgs7w/YatkqyJIZTqtnUWlocR5C9e+xhbOMsFwn/AA3ub5MHD3lc6S0bxoDI/wARlWlhtLXH/eOhKnpG6JH09L+dvtBTz0JV+jbv60ktC0iLRTBEQ72Sf7JuaLtzGsaC5oMdCKvtIVfoz5FQ2CuWS5zHFpvDd3207YU+0WtpEXhBzK90qlK5cvNLd53ysips+i2NLqjA6HxPKJb0GbpXvQ1SpUe5pbDG5dOeO1Tm2OjOFURskK0sYpMwD245y4YoKywSHEjVGfl1q7bbHR3q4ix0vx+lqk0LIxuIfjB1hBltNX61Zt1hIbjrgHVOHzK42nRoFRtQtc0+grXU6TKcw4EnaQotqYx4gkeSME0ZTSEg3IMFryDBiREY5YgrpYbCaTnvAwceUDzQfIVf1LG1zWtvnkzGWtdrVVYeSdesakGF0fZHNqVQ4A43r0GXAzF4nDCPSdyudGNuunMCCFe2KxtAdDrwdnuz61HGiQ2RfMHdl6UEDS+keMc2kxpvOETsEj58itaVMtbBz1rpZbC1mOZXqoEGJ4Yjkk6w5pHk/wCFirXY+WScso9Ec2pavsgViLvKui/BP9Lo8sxCxLy66AdcxvjAj52nctC3p6ZqNYGgYtHfBoJPKgDlAjLGYnLFWV5looXapqGow3g/cTESRjByGG5Y7GJgYQM43gxr8mxazseWQ1H1XxHEtDhDnRJnMAw4YERvUsGo4U6ILtCudN/i3MqNOsG9cfPkJPlScX0dVsbH2StQa6eMDw6cwC0hp34kRrxXzkQpxo/EIQtAT37Gf2bZ/wBT916RCe/Yz+zbP+p+69AldN/WK35r/eKhKbpv6xW/Nf7xUJAIQhAIQhAxuxNpG4y1Uy7Uyo1vlLXkdLfQmBStQdTGZc2o0iNjhdjAbvQlJ2M6923NaZiox7PRe/2J36H0QOXdE3mgtxwlrg4GdSl+HpHcJbNUs2kK0jFjnXJyjIZYZLtozSVV7mBppukm8LpkARj32IkwmZw84LMtLnuL2sqPaIdxcZHNzgP6cd+cLHaH4Pmzgm/SfyuW5jgcsmgbJx1GQk5dGIukdLVg4NYGEjOQYG3CRAzQNPVQBLWZYwHZ9Kg6Rsrr8gjla77fRjl86lzGjqhAbgWxmHNw8s/MKos38JajY5NPHc6TsjlYKXZuEzrt5wbzQfRiqlmhnudMNuAQMd2fTmdQRabG7mEYYjH0+zYoNFZeEb3NLi1gjny6UDhc78DYnaVQU7O+LoBxG6eeZXujomrdyvY6jj6fIqNA7hG4gktaI581HPCHDvSTqVPaKLhDfmf+FFNndOXz5FBc1uE7iDyIkZ3sRviM9y5v046jdZF8QCSTrOJAMYbMdmSqqVFxLZGEjo1yvdWxVnOL7h5RmcNZ2Iq3q8JyIikDImL+OOUcnHV0rxaeFha4g0pDR+OMYn8OU5Kr/h3CpN0gAyCB+HEewLk2zuccjicRH3Ri72e1BZ2jhcWwBSMRJ5eRIn8PMF6pcL8L1x2JugXtUYnLIQs9Xsbi4uDXAk7DH/C5W+xuAgNcMOTIIvXsz0ABBC0npJ1ao9xJAc4mCSYBxA9i52fHn1b9nQuP8K8HFjuaDK0XBqyML2iqw8oFuN4BpiWvBBEkRBbkZVESrQhoJAxw6Tq5iCVstB2YWamaV29UfD6l0wBA5LSYxgEnPN52IbYGmrLqbbtJrCHC8Lz5IEiYGIJuxktJoTRrar7okHviZAJ255mTt1rFo4U9OuYWuFGIF2890TjysAIJ5WGPkSp4X2PirbaGDIVCRzO5Q9Dk/eEvB2pUo0G99TaXOpOPf05jOIkOGqMxqSm7Luj+LtNKpEcZSAP8zDB9BCcVYNCELaBPfsZ/Ztn/AFP3XpEJ79jP7Ns/6n7r0CV039Yrfmv94qEpum/rFb81/vFQkAhCEAhCEFhwet/EWqhWmBTqMcf5QRe9Er60sNoZdhpaWFt4FuJM5GcohfHakWW21KZJp1H0yRBLHOaSNhIOSlmj6D4baXY8BjG03gwXF382TXN18kHo3rKUKLXNNMMDJvENbOoF0mDhMelKvttX8NW/1v61+t0vaBiK9Yav8R+XSkg3D6FFroqhrScv8T/0FZU7FRDYaWxtdfyz3jelm3SlYY8bUn+Z3WvR0tXMfTVcMuW7rQNGvZ6bmkNLY73N8bDq9i919Asp41HQ7WGSY15n+2SVvbq0eGqf6iujuEFqOdeqZzlxPtTAyRQo4YnHKZJXq2VWxdmMZwnomEtRwhtPhn9K/f8AqO0+Gd6OpMG6LGZk5rx/DMxwPV6FhG6ctAJPHVMf8xjoyC/Dpy0eHq/6ndaYGBTsTAMGuMZjGTOGrIDpXay6Ha6fonA3Zab2R2GcsDr2Jbdt7R4et5x/WptHhZbGxdrvwETDSYOckiT5UwbV+hYJAmcN2Gez5heO19wCbxLhHMSZM79Sxh4VWuZ4505ZN6lydwhtJcXGq4k5mG8+xMGvtdFlMgEEiJwwxjWTjI2ZYKo0hVloJDsZg4Z68Tsw6FS1NO13d9Unna0+0Lw7S9YxL8suS2OiEFhYaIc4iHnAziJOBj7uGMdK0WhrGTTc6HCMcYvQNmAz/ssfZ9N12TdeBJBPJYcRiM2qXU4W2t2dUY5/R0hv1MVDJfaZLWF04AARiOeBOe1X9hinAA5WE5TIaRGO5xw3pHdv7TeLuOqSc8cOjJe6vCW1umbRWM58sz0rH5V9DWfTdQMDM2DkkHHLIA5iFjezLYuMsVOvAvU6ok64eDMeUNwSk7dWjP8AiK/nH9a42q31akcZUqPjK+5zo6Sn5u/RGQhC2gT37Gf2bZ/1P3XpEJ79jP7Ns/6n7r0CV039Yrfmv94qEmvb+xTfq1H/AMXF57nRxOUknwij9yPxv1PxUCwQmf3I/G/U/FR3I/G/U/FQLBCZ/cj8b9T8VHcj8b9T8VAsEJn9yPxv1PxUdyPxv1PxUCwQmf3I/G/U/FR3I/G/U/FQLBCZ/cj8b9T8VHcj8b9T8VAsEJn9yPxv1PxUdyPxv1PxUCwQmf3I/G/U/FR3I/G/U/FQLBCZ/cj8b9T8VHcj8b9T8VAsEJn9yPxv1PxUdyPxv1PxUCwQmf3I/G/U/FR3I/G/U/FQLBCZ/cj8b9T8VHcj8b9T8VAsEJn9yPxv1PxUdyPxv1PxUCwQmf3I/G/U/FR3I/G/U/FQLBCZ/cj8b9T8VHcj8b9T8VAsEJn9yPxv1PxUdyPxv1PxUCwT37Gf2bZ/1P3XrL9yPxv1PxUyeCHBj+HslKjxt+7f5VyJl7nZXjtQ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098" name="Picture 2" descr="C:\Users\Pepa\Downloads\young_pokus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5894441" cy="2698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429493" y="486916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Při </a:t>
            </a:r>
            <a:r>
              <a:rPr lang="cs-CZ" sz="2400" dirty="0" err="1"/>
              <a:t>Youngově</a:t>
            </a:r>
            <a:r>
              <a:rPr lang="cs-CZ" sz="2400" dirty="0"/>
              <a:t> pokusu interferuje jediný foton se sebou samým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12487"/>
            <a:ext cx="2232248" cy="647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05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rmAutofit/>
          </a:bodyPr>
          <a:lstStyle/>
          <a:p>
            <a:r>
              <a:rPr lang="cs-CZ" dirty="0" smtClean="0"/>
              <a:t>Kvantový lyžař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908720"/>
            <a:ext cx="8229600" cy="4525963"/>
          </a:xfrm>
        </p:spPr>
        <p:txBody>
          <a:bodyPr/>
          <a:lstStyle/>
          <a:p>
            <a:r>
              <a:rPr lang="cs-CZ" dirty="0" smtClean="0"/>
              <a:t>Při </a:t>
            </a:r>
            <a:r>
              <a:rPr lang="cs-CZ" dirty="0" err="1" smtClean="0"/>
              <a:t>Youngově</a:t>
            </a:r>
            <a:r>
              <a:rPr lang="cs-CZ" dirty="0" smtClean="0"/>
              <a:t> pokusu interferuje jediný foton se sebou samým</a:t>
            </a:r>
            <a:endParaRPr lang="cs-CZ" dirty="0"/>
          </a:p>
        </p:txBody>
      </p:sp>
      <p:pic>
        <p:nvPicPr>
          <p:cNvPr id="1026" name="Picture 2" descr="http://img08.deviantart.net/3f1b/i/2007/073/6/1/the_quantum_skier_by_mattcar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88840"/>
            <a:ext cx="5756345" cy="4607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07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Heisenbergovy relace neurčitosti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1806" y="1124744"/>
            <a:ext cx="8901320" cy="3744416"/>
          </a:xfrm>
          <a:ln>
            <a:noFill/>
          </a:ln>
        </p:spPr>
        <p:txBody>
          <a:bodyPr>
            <a:normAutofit/>
          </a:bodyPr>
          <a:lstStyle/>
          <a:p>
            <a:pPr marL="457200" lvl="1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cs-CZ" dirty="0" smtClean="0">
              <a:sym typeface="Wingdings" panose="05000000000000000000" pitchFamily="2" charset="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cs-CZ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cs-CZ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cs-CZ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cs-CZ" dirty="0" smtClean="0"/>
          </a:p>
        </p:txBody>
      </p:sp>
      <p:sp>
        <p:nvSpPr>
          <p:cNvPr id="4" name="AutoShape 4" descr="data:image/jpeg;base64,/9j/4AAQSkZJRgABAQAAAQABAAD/2wCEAAkGBxQTEhUUExQTFBUXFxoXFRgXGRccFhgYHB0cGhgbGRgYHCggHCAlHxgdIjEhJSksLi4wFx8zODMsNygtLi4BCgoKDg0OGBAQFywcHBwsLCwsLCwsLCwsLCwsLCwsLCwsLCwsLCwsLCwsLCwsLCwsLCwsLCwsLCwsLCwsLCwsLP/AABEIAL0BCwMBIgACEQEDEQH/xAAcAAACAwEBAQEAAAAAAAAAAAAABwQFBgMCCAH/xABMEAABAwEEBAYOCAQFBAMAAAABAAIRAwQSITEFQVFhBhMicZHRBxUXMlNkgZOho7Gy4/AjNDVCUnODsxRygsEzYpLC4RbS4vEkY6L/xAAXAQEBAQEAAAAAAAAAAAAAAAAAAQID/8QAHBEBAQEAAwEBAQAAAAAAAAAAAAERAiFBMRJR/9oADAMBAAIRAxEAPwBTaY0rXForAVqwAqvAF934jvUPtvX8PW84/rRpv6xW/Nf7xUJBN7b1/D1vOP60dt6/h63nH9ahIQTe29fw9bzj+tHbev4et5x/WoSEE3tvX8PW84/rR23r+Hrecf1qEhBN7b1/D1vOP60dt6/h63nH9ahIQTe29fw9bzj+tHbev4et5x/WoSEE3tvX8PW84/rR23r+Hrecf1qEhBN7b1/D1vOP60dt6/h63nH9ahIQTe29fw9bzj+tHbev4et5x/WoSEE3tvX8PW84/rR23r+Hrecf1qEhBN7b1/D1vOP60dt6/h63nH9ahIQTe29fw9bzj+tHbev4et5x/WoSEE3tvX8PW84/rR23r+Hrecf1qEhBN7b1/D1vOP60dt6/h63nH9ahIQTe29fw9bzj+tHbev4et5x/WoSEE3tvX8PW84/rR23r+Hrecf1qEhBN7b1/D1vOP607uxxaHu0dQc57nE8ZJLiT/iP1lIRPfsZ/Ztn/AFP3XoErpv6xW/Nf7xUJTdN/WK35r/eKhIBXPBCP4umCAZD4kAibjowOCpld8CmzbaH8x904eXLyqX4NhW0XMhouYkm7heB1EAZbpK51NFMMF9MEwQSWgndiRsPoWm0pWZTZeIDTMNlwE7pOtQqdfjBIF6ImIdz5Ll210zNv0XTLGtFNjYOYY29lBBMScpkrrpng82pY3V2UmscPpG3REgEsqNgDUWXhz4QCtBatGicHBwmCR/calM0fUJcaB5LWguY6RycWyCNc57M9q1LUJRCm6ZsvFV6jIiHmI/CcW+ghQl0QIQhAIQhAIQhAIQhAIQhAIQhAIQhAIQhAIQhAIQhAIQhAJ79jP7Ns/wCp+69IhPfsZ/Ztn/U/degSum/rFb81/vFQlN039Yrfmv8AeKhIBWPB20cXaqLtlRs8xMH0FVy/QUDU4UOD6RF0vAIJAzIDgXXd92Ql3Z61SXODXXnQQ5rfvA57MQXdK29tt5NMFoEOaHSJziTiCDiCuWjrO13KuiByhJfhz4wVBE0NpWoIbaOWxpgyWis0EQXAzygNh6dS0tltlDji5tVtzWJc0tDhg0tc0SBAAIyiFkrZYiakYze3DCcJwxiM1Ps+hyCOREf5SSTrIAxMjcpghcL+D1apWdWoMNam5ocXU+UJm7iBtgdKzTtE1xnRrDnY/qTTslkdSptu3WgkuBEAknAyG45g4Egbl1pWaoILi7HMYGDqjDqTQo3WCqBJp1ANpa6OmFGTkLyxwkuzAcW8m6NoGtQOENtkilDKrm99eYyo11MgFjyLvJJkzzDIyroVSE2GcF7PUDS6nReCL1+mHMF3aQ0iDnhuVW7g1Y3kgNNMTgRUM7u/nMbk0LtCYlbgHZyAW1qzZ/EGH/tlQndj/ZaB5acekPKbBiELVO4DVp5NSkc87wOGf3TsVVX0BVaSDdMGJBw6SAFRVIViNC1iQA1pnI36cdN5Wx4EV4B4yhJiWhz3OBImDdYQI1oMwhbB/Y7tQAPGWYzkBVx25EArlT7HludN1lN0Z/S0x7zggyiFc2jgvamd9Sj+phHSHKO7QdcZs/8A0zrQVyFPboaue9pudr5MOw8i8u0TXGJo1P8ASepBCQu1qsr6Zu1GPY6JhzS0xtg8y4oBCEIBCEIBPfsZ/Ztn/U/dekQnv2M/s2z/AKn7r0CV039Yrfmv94qEpum/rFb81/vFQkAhCEDN4N2b+IsdLEAtlp33THshWdi0XxXJcScYunMA4/IVN2MLUeKqtE8l4MYRDh/4rXaTYXhxJg3OkjIDesX+CvJAdrJGAAGBJGEnOFZU9FtqXQ6Gg4vicP7GJ1rJaOtwmTfEEAYG6fnDDctRYtKgRefEiYLdmPtaoqRpasw1gxoa1rQLoAgY3iPLmfKiraGMZJcLzjdwkwTmcNQkY9UqkbUeQ5xILhjl3oDYwE/3VpYrC8E1Xh0S0NacG3cgABlEnHXJmU8RT6U0UWgEFkxg6QA/aDJMzs3KmsOjnNcKhquc+ZaWukjDXk2NWxWtut77xpNFEFpMEiS3ZynZYbtSg1ak/wCJGwyQGHeGHBWUXFt021tO5TDHPdynhrpwEXhgImMYA36ljbVanh3f8iTEiD0Z/JzVibQy8CW3iMAWkxEHDDA57s11q2oPFziwRgcGicOfn1KwcDpSoRGwXiS2807d/wDdcm6YfABazLEC+BO6cuhWNlbTAiCznn2ldKlnpuxcWRtacfJCdD9sumi4gQcxiHAwOYtnoXCvXFTJriTEghkEQBJO3MlSToqkGh8uOzyfPtVTpa2Notu3C3LHW6ReGKCYKraZIDgSJAIbmRkdmW9c6Vtuk99AzMOjI5nEHGOlZulpJ14FpccRAN2d8QPQray1nckODiXRFziuWNQcDsOZHTnDBcVdJseAJLnETDOeARrxJGalWO1Mp4GpjOV6YjZ07OZUtstnFsMETEEtugNGMQDGwj5xiWCi17SajsCRnBJOMa5AE5INRpPTdGCCZwkQDJO3AcyiWSqKgF0u143T5SCB6FmqmjKRM3id8jPZlMr8oaJY498QNZlv9gg0ta1cUZBaNsXp3Tl6FXv0mXmGgQCbxIJMzqLtcb41LnU0W0gAXssR6JBu6+tdBYWUgGsJ/wAx1ndOxIIXCtjq1mZaHMIqU3ii5zQ66aZBdTJBmDIcJn+wGOTGtFhJsdraTgWte39Ml2GraClytAQhCAQhCAT37Gf2bZ/1P3XpEJ79jP7Ns/6n7r0CV039Yrfmv94qEpum/rFb81/vFQkAhCEG27FVoi0vZAIcwGDlLXACRr74poW6iA2SQYM9eGrVnsSW4E17tto4wHksP9QLR6SE8q1kJYJMuIxugQdZwnXAwXPnqwuadnJqfecC9rRMd8TAyOsnYr61UjRpMnBwqEE87SRgNQwHOV3tTWUarnF5YxoDpOMObJJxwGqADrWL0rp3jrS5hvvip9E1t26A0AEk68i7cs5arVWepJkAmcDmBv8AYtK196nd1lsHHAHnSxtHCUMexrSABdD4n+qJx3790q1tfC8UmFrDfgOc0t3gxysCBLRMbVrER+E9oioWti9dvZ4gnIRniDOrBZKvULqnKJjWZyKKNoIfxz5qAPuuvEkmQQA4nE4DPcFNsFRrpipdGMNdh0GTt1wtzpHN9ZrBAcQNxGPWvVDSA1EztH/aVYU7K0TJoAzqknIbBtnoUi0vpMBouONdtMh4aLrWl+E4zm0TAyTRWHSzpAABPlJPklee31QEGWwIN2GAEbJifKvL9HvaYg4OOIII15AHPdn0q/sejhQpXq+InYSZOUbMVLYYs9Gw4lxbxlJ8PbjkS3HNsDPbqUfhHZqYZxZp1XBwv03te0w6IMgvwGMXYhUdn0lyg2mXNaS7ASOYCDAxmVYizuIBqPcdcEl2X82GZUwV1j0bTGIEuAHJODpkwSYgc5Ma0VwackNe57xynbBsZIyGGJGOuMlMtNvpMBYQAMA4gCTqk3cxMdO5Rm0nFpF2q6HOAgjHXtxbGR3Kisi9g41BLgYjGRIG+MThzLoNGCeXeHMGwcNmJlTxSaxoe3jQDIIcYaDt/ETGxflWuKbQXOF933YJgaszs27edBWizhzuS4gZd604ZbNynU2BsMEuqSBEADESAcM9+rLauVCo5zTm2QS2CRA24HOFYaHsjmh1RzgGxi84xtgZyfmVRGtI4qMCaky7EwPTjq6FzsFqioC7DXjq55Uu2mcRBnK9M853qbwc0c2pVaDG8QMRjkSoJOhbS6pWkNaaZaWvAMhwOBOfN0JZWqgWPcw5tcWnnBg+xNSvpHiXCmGMZAmRIdmYmRtkRsPMsJw2oXbW86nw8eXAz/UCkuihQhC0BCEIBPfsZ/Ztn/U/dekQnv2M/s2z/qfuvQJXTf1it+a/3ioSm6b+sVvzX+8VCQCEIQdrHaDTqMqNzY4OHO0yPYvo2wUHFhc7vXAc85+XYvmxP/gdpA1rDZ3FxMMDTvc3kH3VBnuyhYzxDQBHF1L05kg4YJfW+l/DMuEDjn/4hB71uYYDtM4xuTk4StPEvqEAuDJaDlLcp2ZZ70iLRXc57nzekyZxnyFIOQdr1j5xXb+IhuBx/wDXUoyA06seZUehUIMgrobRhECR5J51yagiT84oJBt7pJAY0mSSG4488qfYtJGpyazi4yLhcThqInVI8kjeVTL8Qa6nbwIm8WtGLr0OiTiTrO6OtQrdpOvaibt4U2SblMHATntOr0qms9BxEjBsxMxJOobfJKsKOkeJEsIdUIgkDkNxkXRhJ3xzbVMFtouz3GtdUAvgy1mMtByLxtmTiv3TOmgBxdMnvZcTgZJGA3gFv+lZ46RqSSHHGRIgZ56sFEvpgsq1tDnFzsnAThiCIyjPvZjXgvQtnK75zcTEEFoGBbHWqsOwjUvdLE4Z7NW/yQqNOy1TezBa4nlRjGc5gwTEb1AY8udLzvnPeuzbTdA7wkEl8986dRERqk7zrgKMx04iPIMCkF1ZqswLzcMBhns9qmWi0Gs3W1rdWo4wSdkD0BU1m5UDXGfXzbVYsqZxPKZDY3fewymB0HYpgl6Noio4lwkQQ3ExJxMxjgCtHYNGBhe4gNcwtIzwa0RGJnLGZ9KzFO0OpNa5pm6YcDrc0yebMZ7RmthY9LCL2tl5uOWLZaSNmAw1hY5LGS09pCjUcDdL5BDrxIOBwu7o29CqeHRa/iqrBqLHHCMAC2AMvvFSuFtgaGirSIEuh1PW058kZxs/uqpjzVsdZpBmm5lVvNNxwA2C+CrxKzqEIW0CEIQCe/Yz+zbP+p+69IhPfsZ/Ztn/AFP3XoErpv6xW/Nf7xUJTdN/WK35r/eKhIBCEIBODsQ20OsrqZImnUMDY1wBB6Q7oSfW77D1V38a5gMB1J0jVILYMbQCekoG3pCm11O64TeJadoa7CfbmvnCrRLTBiRgecbjivpipQDr7WkANh7nHHKZJ2nHAYZRzoDhpZbtutLWGRxrnga4fyxA5nZKQUgO0LuLNgHAjPDHXv1tPPmuNNw1z8/O5OHgJwTdTpO+kaZfPenYMM1Qo3wZD8Hbdv8AMP8AcPTmuD2kYHNfRrtAn8begqHV0C4/eZPMVNHz7O3pXWy2RzzDRPNHtKd9fQJH4Cdkf8LpT4Nn/wCsTngcct3zCaE3pOsGtDAAHNbdN2buPfQCcCcJ27slXss7inrU4K7W0T5P/Ffn/SbfwUuj/hNgRr7KQvHEHYU7a/Bdn4KfQFCqcF2/gZ0K7AnajCMwRzqVZeQxziBMQ3nMDy4SY5k0jwQZ4Kj0DqXK18FGwPoqWG4dSaFYKhwGOGXlUuzWaq7vZz1DXzjI4piDgm0RFOllsHthSqGg+Lbda1gnvvLhs2JowDrzeQcTP0jmkxGMCMi3DGM+hWNG2X38Ye9EmBqEANEbTJ6StgzgwIILKZa4yRqJ6PSujeDgBgNY2cTGHsG8qaMK61XmYOeCCDiBF4zInGcANmI6dNwatTqwuFje8u3gYvXS0DAjOHHGdS8aSsDKbKrbrBULeTkJLSHGJw70HpXXRdJgpPc5j6TuKbVAY6WRLpLBEwSBhqOGMKX4eslwotcPuD7hLc8cN+zZzqx4G07loptqNgV5p3S3kumHc0zGH/pUulKE13vYA5l4kFxaL3OCQrWxXmWhlWtUulhY9rA4SSHXogQGiWg6zlnmngr+yBYBRtjg1jWNcxjmtaAGjC6YA2uaT5Vm1puyPVvaRrkZci7/AC8W276PasyrAIQhUCe/Yz+zbP8AqfuvSIT37Gf2bZ/1P3XoErpv6xW/Nf7xUJTdN/WK35r/AHioSAQhCAWm7HNtNK30Y+/NM/1Ax6YWZU3Qtp4q0UamHIqsfjlyXA49CD6SDQWhk8ktL6x6breefSQk32TGsNpbUc25xrMC2ZaWEtAIODhdDd+vYC3tK1gxrbuJe4PdzDED52JZdlKwXaFJ+YZWfT57wBBHmj0qDAUqV57Wv+84AOGM4x5favorg62KUbz8+hfOmi3/AEtMbajfaF9CaFrfRDnKtFpaK0DExzqnpaSvVHNF0gTiNxjOV20ufona5j2hZyxgsa/OZcTuBeetZFhW0sHVCxjmXhmJE+3BWdjt7g4NqtEOyI9G4hY1mh2S6oxzm1HSSb0QSdh5LhO1XPB+tVY27aLk/dLQcOkezeg0b7VywGwRr2hToWX0a88Zn+H2lae8gh2sgKnNvF6NU5r94VWq6zPE5fPzks7o3AFpIvSTEoNPUfAlQaVsFSWxBGW9V2mql+kD/leDzgKp4NWp1Sjek36brpnWIEE+worT1rUGXcJnAc5K5PtN0xElZ51e9gNQEicQ7GRzjLyLpZdHcZXa6+WxDevXvRGno24RiCFMiR7Pn51KuqsLBddym6j/AHGz/lSbG43MdvoQZHhaAQSRADhO9uR9H9l14HcIrNebQtDGh4bxbHxLbocXXTzEuOO0b458L6mDgdbo8ufpS80iy6RBN4GQZgjX/u9CubBc8N9G8RVIZiwyRExHlVHXr8cJcDeDRDsILWwOVvAETuE7VotLViKt1zeMpVMSYF6mTE3XboymM1W1tHOs9S68XmOgggjEHIjf/lOeWxSCHwlEvpVPCUKR8rW8UfTTnyqoW04ZWL/4dmqiDdqVKRO4hrmDHZD+lYtaAhCEAnv2M/s2z/qfuvSIT37Gf2bZ/wBT916BK6b+sVvzX+8VCU3Tf1it+a/3ioSAQhCAQhCD6E0XV/iLHRq5zSafKBBHTgs7w/YatkqyJIZTqtnUWlocR5C9e+xhbOMsFwn/AA3ub5MHD3lc6S0bxoDI/wARlWlhtLXH/eOhKnpG6JH09L+dvtBTz0JV+jbv60ktC0iLRTBEQ72Sf7JuaLtzGsaC5oMdCKvtIVfoz5FQ2CuWS5zHFpvDd3207YU+0WtpEXhBzK90qlK5cvNLd53ysips+i2NLqjA6HxPKJb0GbpXvQ1SpUe5pbDG5dOeO1Tm2OjOFURskK0sYpMwD245y4YoKywSHEjVGfl1q7bbHR3q4ix0vx+lqk0LIxuIfjB1hBltNX61Zt1hIbjrgHVOHzK42nRoFRtQtc0+grXU6TKcw4EnaQotqYx4gkeSME0ZTSEg3IMFryDBiREY5YgrpYbCaTnvAwceUDzQfIVf1LG1zWtvnkzGWtdrVVYeSdesakGF0fZHNqVQ4A43r0GXAzF4nDCPSdyudGNuunMCCFe2KxtAdDrwdnuz61HGiQ2RfMHdl6UEDS+keMc2kxpvOETsEj58itaVMtbBz1rpZbC1mOZXqoEGJ4Yjkk6w5pHk/wCFirXY+WScso9Ec2pavsgViLvKui/BP9Lo8sxCxLy66AdcxvjAj52nctC3p6ZqNYGgYtHfBoJPKgDlAjLGYnLFWV5looXapqGow3g/cTESRjByGG5Y7GJgYQM43gxr8mxazseWQ1H1XxHEtDhDnRJnMAw4YERvUsGo4U6ILtCudN/i3MqNOsG9cfPkJPlScX0dVsbH2StQa6eMDw6cwC0hp34kRrxXzkQpxo/EIQtAT37Gf2bZ/wBT916RCe/Yz+zbP+p+69AldN/WK35r/eKhKbpv6xW/Nf7xUJAIQhAIQhAxuxNpG4y1Uy7Uyo1vlLXkdLfQmBStQdTGZc2o0iNjhdjAbvQlJ2M6923NaZiox7PRe/2J36H0QOXdE3mgtxwlrg4GdSl+HpHcJbNUs2kK0jFjnXJyjIZYZLtozSVV7mBppukm8LpkARj32IkwmZw84LMtLnuL2sqPaIdxcZHNzgP6cd+cLHaH4Pmzgm/SfyuW5jgcsmgbJx1GQk5dGIukdLVg4NYGEjOQYG3CRAzQNPVQBLWZYwHZ9Kg6Rsrr8gjla77fRjl86lzGjqhAbgWxmHNw8s/MKos38JajY5NPHc6TsjlYKXZuEzrt5wbzQfRiqlmhnudMNuAQMd2fTmdQRabG7mEYYjH0+zYoNFZeEb3NLi1gjny6UDhc78DYnaVQU7O+LoBxG6eeZXujomrdyvY6jj6fIqNA7hG4gktaI581HPCHDvSTqVPaKLhDfmf+FFNndOXz5FBc1uE7iDyIkZ3sRviM9y5v046jdZF8QCSTrOJAMYbMdmSqqVFxLZGEjo1yvdWxVnOL7h5RmcNZ2Iq3q8JyIikDImL+OOUcnHV0rxaeFha4g0pDR+OMYn8OU5Kr/h3CpN0gAyCB+HEewLk2zuccjicRH3Ri72e1BZ2jhcWwBSMRJ5eRIn8PMF6pcL8L1x2JugXtUYnLIQs9Xsbi4uDXAk7DH/C5W+xuAgNcMOTIIvXsz0ABBC0npJ1ao9xJAc4mCSYBxA9i52fHn1b9nQuP8K8HFjuaDK0XBqyML2iqw8oFuN4BpiWvBBEkRBbkZVESrQhoJAxw6Tq5iCVstB2YWamaV29UfD6l0wBA5LSYxgEnPN52IbYGmrLqbbtJrCHC8Lz5IEiYGIJuxktJoTRrar7okHviZAJ255mTt1rFo4U9OuYWuFGIF2890TjysAIJ5WGPkSp4X2PirbaGDIVCRzO5Q9Dk/eEvB2pUo0G99TaXOpOPf05jOIkOGqMxqSm7Luj+LtNKpEcZSAP8zDB9BCcVYNCELaBPfsZ/Ztn/AFP3XpEJ79jP7Ns/6n7r0CV039Yrfmv94qEpum/rFb81/vFQkAhCEAhCEFhwet/EWqhWmBTqMcf5QRe9Er60sNoZdhpaWFt4FuJM5GcohfHakWW21KZJp1H0yRBLHOaSNhIOSlmj6D4baXY8BjG03gwXF382TXN18kHo3rKUKLXNNMMDJvENbOoF0mDhMelKvttX8NW/1v61+t0vaBiK9Yav8R+XSkg3D6FFroqhrScv8T/0FZU7FRDYaWxtdfyz3jelm3SlYY8bUn+Z3WvR0tXMfTVcMuW7rQNGvZ6bmkNLY73N8bDq9i919Asp41HQ7WGSY15n+2SVvbq0eGqf6iujuEFqOdeqZzlxPtTAyRQo4YnHKZJXq2VWxdmMZwnomEtRwhtPhn9K/f8AqO0+Gd6OpMG6LGZk5rx/DMxwPV6FhG6ctAJPHVMf8xjoyC/Dpy0eHq/6ndaYGBTsTAMGuMZjGTOGrIDpXay6Ha6fonA3Zab2R2GcsDr2Jbdt7R4et5x/WptHhZbGxdrvwETDSYOckiT5UwbV+hYJAmcN2Gez5heO19wCbxLhHMSZM79Sxh4VWuZ4505ZN6lydwhtJcXGq4k5mG8+xMGvtdFlMgEEiJwwxjWTjI2ZYKo0hVloJDsZg4Z68Tsw6FS1NO13d9Unna0+0Lw7S9YxL8suS2OiEFhYaIc4iHnAziJOBj7uGMdK0WhrGTTc6HCMcYvQNmAz/ssfZ9N12TdeBJBPJYcRiM2qXU4W2t2dUY5/R0hv1MVDJfaZLWF04AARiOeBOe1X9hinAA5WE5TIaRGO5xw3pHdv7TeLuOqSc8cOjJe6vCW1umbRWM58sz0rH5V9DWfTdQMDM2DkkHHLIA5iFjezLYuMsVOvAvU6ok64eDMeUNwSk7dWjP8AiK/nH9a42q31akcZUqPjK+5zo6Sn5u/RGQhC2gT37Gf2bZ/1P3XpEJ79jP7Ns/6n7r0CV039Yrfmv94qEmvb+xTfq1H/AMXF57nRxOUknwij9yPxv1PxUCwQmf3I/G/U/FR3I/G/U/FQLBCZ/cj8b9T8VHcj8b9T8VAsEJn9yPxv1PxUdyPxv1PxUCwQmf3I/G/U/FR3I/G/U/FQLBCZ/cj8b9T8VHcj8b9T8VAsEJn9yPxv1PxUdyPxv1PxUCwQmf3I/G/U/FR3I/G/U/FQLBCZ/cj8b9T8VHcj8b9T8VAsEJn9yPxv1PxUdyPxv1PxUCwQmf3I/G/U/FR3I/G/U/FQLBCZ/cj8b9T8VHcj8b9T8VAsEJn9yPxv1PxUdyPxv1PxUCwQmf3I/G/U/FR3I/G/U/FQLBCZ/cj8b9T8VHcj8b9T8VAsEJn9yPxv1PxUdyPxv1PxUCwT37Gf2bZ/1P3XrL9yPxv1PxUyeCHBj+HslKjxt+7f5VyJl7nZXjt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6" descr="data:image/jpeg;base64,/9j/4AAQSkZJRgABAQAAAQABAAD/2wCEAAkGBxQTEhUUExQTFBUXFxoXFRgXGRccFhgYHB0cGhgbGRgYHCggHCAlHxgdIjEhJSksLi4wFx8zODMsNygtLi4BCgoKDg0OGBAQFywcHBwsLCwsLCwsLCwsLCwsLCwsLCwsLCwsLCwsLCwsLCwsLCwsLCwsLCwsLCwsLCwsLCwsLP/AABEIAL0BCwMBIgACEQEDEQH/xAAcAAACAwEBAQEAAAAAAAAAAAAABwQFBgMCCAH/xABMEAABAwEEBAYOCAQFBAMAAAABAAIRAwQSITEFQVFhBhMicZHRBxUXMlNkgZOho7Gy4/AjNDVCUnODsxRygsEzYpLC4RbS4vEkY6L/xAAXAQEBAQEAAAAAAAAAAAAAAAAAAQID/8QAHBEBAQEAAwEBAQAAAAAAAAAAAAERAiFBMRJR/9oADAMBAAIRAxEAPwBTaY0rXForAVqwAqvAF934jvUPtvX8PW84/rRpv6xW/Nf7xUJBN7b1/D1vOP60dt6/h63nH9ahIQTe29fw9bzj+tHbev4et5x/WoSEE3tvX8PW84/rR23r+Hrecf1qEhBN7b1/D1vOP60dt6/h63nH9ahIQTe29fw9bzj+tHbev4et5x/WoSEE3tvX8PW84/rR23r+Hrecf1qEhBN7b1/D1vOP60dt6/h63nH9ahIQTe29fw9bzj+tHbev4et5x/WoSEE3tvX8PW84/rR23r+Hrecf1qEhBN7b1/D1vOP60dt6/h63nH9ahIQTe29fw9bzj+tHbev4et5x/WoSEE3tvX8PW84/rR23r+Hrecf1qEhBN7b1/D1vOP60dt6/h63nH9ahIQTe29fw9bzj+tHbev4et5x/WoSEE3tvX8PW84/rR23r+Hrecf1qEhBN7b1/D1vOP607uxxaHu0dQc57nE8ZJLiT/iP1lIRPfsZ/Ztn/AFP3XoErpv6xW/Nf7xUJTdN/WK35r/eKhIBXPBCP4umCAZD4kAibjowOCpld8CmzbaH8x904eXLyqX4NhW0XMhouYkm7heB1EAZbpK51NFMMF9MEwQSWgndiRsPoWm0pWZTZeIDTMNlwE7pOtQqdfjBIF6ImIdz5Ll210zNv0XTLGtFNjYOYY29lBBMScpkrrpng82pY3V2UmscPpG3REgEsqNgDUWXhz4QCtBatGicHBwmCR/calM0fUJcaB5LWguY6RycWyCNc57M9q1LUJRCm6ZsvFV6jIiHmI/CcW+ghQl0QIQhAIQhAIQhAIQhAIQhAIQhAIQhAIQhAIQhAIQhAIQhAJ79jP7Ns/wCp+69IhPfsZ/Ztn/U/degSum/rFb81/vFQlN039Yrfmv8AeKhIBWPB20cXaqLtlRs8xMH0FVy/QUDU4UOD6RF0vAIJAzIDgXXd92Ql3Z61SXODXXnQQ5rfvA57MQXdK29tt5NMFoEOaHSJziTiCDiCuWjrO13KuiByhJfhz4wVBE0NpWoIbaOWxpgyWis0EQXAzygNh6dS0tltlDji5tVtzWJc0tDhg0tc0SBAAIyiFkrZYiakYze3DCcJwxiM1Ps+hyCOREf5SSTrIAxMjcpghcL+D1apWdWoMNam5ocXU+UJm7iBtgdKzTtE1xnRrDnY/qTTslkdSptu3WgkuBEAknAyG45g4Egbl1pWaoILi7HMYGDqjDqTQo3WCqBJp1ANpa6OmFGTkLyxwkuzAcW8m6NoGtQOENtkilDKrm99eYyo11MgFjyLvJJkzzDIyroVSE2GcF7PUDS6nReCL1+mHMF3aQ0iDnhuVW7g1Y3kgNNMTgRUM7u/nMbk0LtCYlbgHZyAW1qzZ/EGH/tlQndj/ZaB5acekPKbBiELVO4DVp5NSkc87wOGf3TsVVX0BVaSDdMGJBw6SAFRVIViNC1iQA1pnI36cdN5Wx4EV4B4yhJiWhz3OBImDdYQI1oMwhbB/Y7tQAPGWYzkBVx25EArlT7HludN1lN0Z/S0x7zggyiFc2jgvamd9Sj+phHSHKO7QdcZs/8A0zrQVyFPboaue9pudr5MOw8i8u0TXGJo1P8ASepBCQu1qsr6Zu1GPY6JhzS0xtg8y4oBCEIBCEIBPfsZ/Ztn/U/dekQnv2M/s2z/AKn7r0CV039Yrfmv94qEpum/rFb81/vFQkAhCEDN4N2b+IsdLEAtlp33THshWdi0XxXJcScYunMA4/IVN2MLUeKqtE8l4MYRDh/4rXaTYXhxJg3OkjIDesX+CvJAdrJGAAGBJGEnOFZU9FtqXQ6Gg4vicP7GJ1rJaOtwmTfEEAYG6fnDDctRYtKgRefEiYLdmPtaoqRpasw1gxoa1rQLoAgY3iPLmfKiraGMZJcLzjdwkwTmcNQkY9UqkbUeQ5xILhjl3oDYwE/3VpYrC8E1Xh0S0NacG3cgABlEnHXJmU8RT6U0UWgEFkxg6QA/aDJMzs3KmsOjnNcKhquc+ZaWukjDXk2NWxWtut77xpNFEFpMEiS3ZynZYbtSg1ak/wCJGwyQGHeGHBWUXFt021tO5TDHPdynhrpwEXhgImMYA36ljbVanh3f8iTEiD0Z/JzVibQy8CW3iMAWkxEHDDA57s11q2oPFziwRgcGicOfn1KwcDpSoRGwXiS2807d/wDdcm6YfABazLEC+BO6cuhWNlbTAiCznn2ldKlnpuxcWRtacfJCdD9sumi4gQcxiHAwOYtnoXCvXFTJriTEghkEQBJO3MlSToqkGh8uOzyfPtVTpa2Notu3C3LHW6ReGKCYKraZIDgSJAIbmRkdmW9c6Vtuk99AzMOjI5nEHGOlZulpJ14FpccRAN2d8QPQray1nckODiXRFziuWNQcDsOZHTnDBcVdJseAJLnETDOeARrxJGalWO1Mp4GpjOV6YjZ07OZUtstnFsMETEEtugNGMQDGwj5xiWCi17SajsCRnBJOMa5AE5INRpPTdGCCZwkQDJO3AcyiWSqKgF0u143T5SCB6FmqmjKRM3id8jPZlMr8oaJY498QNZlv9gg0ta1cUZBaNsXp3Tl6FXv0mXmGgQCbxIJMzqLtcb41LnU0W0gAXssR6JBu6+tdBYWUgGsJ/wAx1ndOxIIXCtjq1mZaHMIqU3ii5zQ66aZBdTJBmDIcJn+wGOTGtFhJsdraTgWte39Ml2GraClytAQhCAQhCAT37Gf2bZ/1P3XpEJ79jP7Ns/6n7r0CV039Yrfmv94qEpum/rFb81/vFQkAhCEG27FVoi0vZAIcwGDlLXACRr74poW6iA2SQYM9eGrVnsSW4E17tto4wHksP9QLR6SE8q1kJYJMuIxugQdZwnXAwXPnqwuadnJqfecC9rRMd8TAyOsnYr61UjRpMnBwqEE87SRgNQwHOV3tTWUarnF5YxoDpOMObJJxwGqADrWL0rp3jrS5hvvip9E1t26A0AEk68i7cs5arVWepJkAmcDmBv8AYtK196nd1lsHHAHnSxtHCUMexrSABdD4n+qJx3790q1tfC8UmFrDfgOc0t3gxysCBLRMbVrER+E9oioWti9dvZ4gnIRniDOrBZKvULqnKJjWZyKKNoIfxz5qAPuuvEkmQQA4nE4DPcFNsFRrpipdGMNdh0GTt1wtzpHN9ZrBAcQNxGPWvVDSA1EztH/aVYU7K0TJoAzqknIbBtnoUi0vpMBouONdtMh4aLrWl+E4zm0TAyTRWHSzpAABPlJPklee31QEGWwIN2GAEbJifKvL9HvaYg4OOIII15AHPdn0q/sejhQpXq+InYSZOUbMVLYYs9Gw4lxbxlJ8PbjkS3HNsDPbqUfhHZqYZxZp1XBwv03te0w6IMgvwGMXYhUdn0lyg2mXNaS7ASOYCDAxmVYizuIBqPcdcEl2X82GZUwV1j0bTGIEuAHJODpkwSYgc5Ma0VwackNe57xynbBsZIyGGJGOuMlMtNvpMBYQAMA4gCTqk3cxMdO5Rm0nFpF2q6HOAgjHXtxbGR3Kisi9g41BLgYjGRIG+MThzLoNGCeXeHMGwcNmJlTxSaxoe3jQDIIcYaDt/ETGxflWuKbQXOF933YJgaszs27edBWizhzuS4gZd604ZbNynU2BsMEuqSBEADESAcM9+rLauVCo5zTm2QS2CRA24HOFYaHsjmh1RzgGxi84xtgZyfmVRGtI4qMCaky7EwPTjq6FzsFqioC7DXjq55Uu2mcRBnK9M853qbwc0c2pVaDG8QMRjkSoJOhbS6pWkNaaZaWvAMhwOBOfN0JZWqgWPcw5tcWnnBg+xNSvpHiXCmGMZAmRIdmYmRtkRsPMsJw2oXbW86nw8eXAz/UCkuihQhC0BCEIBPfsZ/Ztn/U/dekQnv2M/s2z/qfuvQJXTf1it+a/3ioSm6b+sVvzX+8VCQCEIQdrHaDTqMqNzY4OHO0yPYvo2wUHFhc7vXAc85+XYvmxP/gdpA1rDZ3FxMMDTvc3kH3VBnuyhYzxDQBHF1L05kg4YJfW+l/DMuEDjn/4hB71uYYDtM4xuTk4StPEvqEAuDJaDlLcp2ZZ70iLRXc57nzekyZxnyFIOQdr1j5xXb+IhuBx/wDXUoyA06seZUehUIMgrobRhECR5J51yagiT84oJBt7pJAY0mSSG4488qfYtJGpyazi4yLhcThqInVI8kjeVTL8Qa6nbwIm8WtGLr0OiTiTrO6OtQrdpOvaibt4U2SblMHATntOr0qms9BxEjBsxMxJOobfJKsKOkeJEsIdUIgkDkNxkXRhJ3xzbVMFtouz3GtdUAvgy1mMtByLxtmTiv3TOmgBxdMnvZcTgZJGA3gFv+lZ46RqSSHHGRIgZ56sFEvpgsq1tDnFzsnAThiCIyjPvZjXgvQtnK75zcTEEFoGBbHWqsOwjUvdLE4Z7NW/yQqNOy1TezBa4nlRjGc5gwTEb1AY8udLzvnPeuzbTdA7wkEl8986dRERqk7zrgKMx04iPIMCkF1ZqswLzcMBhns9qmWi0Gs3W1rdWo4wSdkD0BU1m5UDXGfXzbVYsqZxPKZDY3fewymB0HYpgl6Noio4lwkQQ3ExJxMxjgCtHYNGBhe4gNcwtIzwa0RGJnLGZ9KzFO0OpNa5pm6YcDrc0yebMZ7RmthY9LCL2tl5uOWLZaSNmAw1hY5LGS09pCjUcDdL5BDrxIOBwu7o29CqeHRa/iqrBqLHHCMAC2AMvvFSuFtgaGirSIEuh1PW058kZxs/uqpjzVsdZpBmm5lVvNNxwA2C+CrxKzqEIW0CEIQCe/Yz+zbP+p+69IhPfsZ/Ztn/AFP3XoErpv6xW/Nf7xUJTdN/WK35r/eKhIBCEIBODsQ20OsrqZImnUMDY1wBB6Q7oSfW77D1V38a5gMB1J0jVILYMbQCekoG3pCm11O64TeJadoa7CfbmvnCrRLTBiRgecbjivpipQDr7WkANh7nHHKZJ2nHAYZRzoDhpZbtutLWGRxrnga4fyxA5nZKQUgO0LuLNgHAjPDHXv1tPPmuNNw1z8/O5OHgJwTdTpO+kaZfPenYMM1Qo3wZD8Hbdv8AMP8AcPTmuD2kYHNfRrtAn8begqHV0C4/eZPMVNHz7O3pXWy2RzzDRPNHtKd9fQJH4Cdkf8LpT4Nn/wCsTngcct3zCaE3pOsGtDAAHNbdN2buPfQCcCcJ27slXss7inrU4K7W0T5P/Ffn/SbfwUuj/hNgRr7KQvHEHYU7a/Bdn4KfQFCqcF2/gZ0K7AnajCMwRzqVZeQxziBMQ3nMDy4SY5k0jwQZ4Kj0DqXK18FGwPoqWG4dSaFYKhwGOGXlUuzWaq7vZz1DXzjI4piDgm0RFOllsHthSqGg+Lbda1gnvvLhs2JowDrzeQcTP0jmkxGMCMi3DGM+hWNG2X38Ye9EmBqEANEbTJ6StgzgwIILKZa4yRqJ6PSujeDgBgNY2cTGHsG8qaMK61XmYOeCCDiBF4zInGcANmI6dNwatTqwuFje8u3gYvXS0DAjOHHGdS8aSsDKbKrbrBULeTkJLSHGJw70HpXXRdJgpPc5j6TuKbVAY6WRLpLBEwSBhqOGMKX4eslwotcPuD7hLc8cN+zZzqx4G07loptqNgV5p3S3kumHc0zGH/pUulKE13vYA5l4kFxaL3OCQrWxXmWhlWtUulhY9rA4SSHXogQGiWg6zlnmngr+yBYBRtjg1jWNcxjmtaAGjC6YA2uaT5Vm1puyPVvaRrkZci7/AC8W276PasyrAIQhUCe/Yz+zbP8AqfuvSIT37Gf2bZ/1P3XoErpv6xW/Nf7xUJTdN/WK35r/AHioSAQhCAWm7HNtNK30Y+/NM/1Ax6YWZU3Qtp4q0UamHIqsfjlyXA49CD6SDQWhk8ktL6x6breefSQk32TGsNpbUc25xrMC2ZaWEtAIODhdDd+vYC3tK1gxrbuJe4PdzDED52JZdlKwXaFJ+YZWfT57wBBHmj0qDAUqV57Wv+84AOGM4x5favorg62KUbz8+hfOmi3/AEtMbajfaF9CaFrfRDnKtFpaK0DExzqnpaSvVHNF0gTiNxjOV20ufona5j2hZyxgsa/OZcTuBeetZFhW0sHVCxjmXhmJE+3BWdjt7g4NqtEOyI9G4hY1mh2S6oxzm1HSSb0QSdh5LhO1XPB+tVY27aLk/dLQcOkezeg0b7VywGwRr2hToWX0a88Zn+H2lae8gh2sgKnNvF6NU5r94VWq6zPE5fPzks7o3AFpIvSTEoNPUfAlQaVsFSWxBGW9V2mql+kD/leDzgKp4NWp1Sjek36brpnWIEE+worT1rUGXcJnAc5K5PtN0xElZ51e9gNQEicQ7GRzjLyLpZdHcZXa6+WxDevXvRGno24RiCFMiR7Pn51KuqsLBddym6j/AHGz/lSbG43MdvoQZHhaAQSRADhO9uR9H9l14HcIrNebQtDGh4bxbHxLbocXXTzEuOO0b458L6mDgdbo8ufpS80iy6RBN4GQZgjX/u9CubBc8N9G8RVIZiwyRExHlVHXr8cJcDeDRDsILWwOVvAETuE7VotLViKt1zeMpVMSYF6mTE3XboymM1W1tHOs9S68XmOgggjEHIjf/lOeWxSCHwlEvpVPCUKR8rW8UfTTnyqoW04ZWL/4dmqiDdqVKRO4hrmDHZD+lYtaAhCEAnv2M/s2z/qfuvSIT37Gf2bZ/wBT916BK6b+sVvzX+8VCU3Tf1it+a/3ioSAQhCAQhCD6E0XV/iLHRq5zSafKBBHTgs7w/YatkqyJIZTqtnUWlocR5C9e+xhbOMsFwn/AA3ub5MHD3lc6S0bxoDI/wARlWlhtLXH/eOhKnpG6JH09L+dvtBTz0JV+jbv60ktC0iLRTBEQ72Sf7JuaLtzGsaC5oMdCKvtIVfoz5FQ2CuWS5zHFpvDd3207YU+0WtpEXhBzK90qlK5cvNLd53ysips+i2NLqjA6HxPKJb0GbpXvQ1SpUe5pbDG5dOeO1Tm2OjOFURskK0sYpMwD245y4YoKywSHEjVGfl1q7bbHR3q4ix0vx+lqk0LIxuIfjB1hBltNX61Zt1hIbjrgHVOHzK42nRoFRtQtc0+grXU6TKcw4EnaQotqYx4gkeSME0ZTSEg3IMFryDBiREY5YgrpYbCaTnvAwceUDzQfIVf1LG1zWtvnkzGWtdrVVYeSdesakGF0fZHNqVQ4A43r0GXAzF4nDCPSdyudGNuunMCCFe2KxtAdDrwdnuz61HGiQ2RfMHdl6UEDS+keMc2kxpvOETsEj58itaVMtbBz1rpZbC1mOZXqoEGJ4Yjkk6w5pHk/wCFirXY+WScso9Ec2pavsgViLvKui/BP9Lo8sxCxLy66AdcxvjAj52nctC3p6ZqNYGgYtHfBoJPKgDlAjLGYnLFWV5looXapqGow3g/cTESRjByGG5Y7GJgYQM43gxr8mxazseWQ1H1XxHEtDhDnRJnMAw4YERvUsGo4U6ILtCudN/i3MqNOsG9cfPkJPlScX0dVsbH2StQa6eMDw6cwC0hp34kRrxXzkQpxo/EIQtAT37Gf2bZ/wBT916RCe/Yz+zbP+p+69AldN/WK35r/eKhKbpv6xW/Nf7xUJAIQhAIQhAxuxNpG4y1Uy7Uyo1vlLXkdLfQmBStQdTGZc2o0iNjhdjAbvQlJ2M6923NaZiox7PRe/2J36H0QOXdE3mgtxwlrg4GdSl+HpHcJbNUs2kK0jFjnXJyjIZYZLtozSVV7mBppukm8LpkARj32IkwmZw84LMtLnuL2sqPaIdxcZHNzgP6cd+cLHaH4Pmzgm/SfyuW5jgcsmgbJx1GQk5dGIukdLVg4NYGEjOQYG3CRAzQNPVQBLWZYwHZ9Kg6Rsrr8gjla77fRjl86lzGjqhAbgWxmHNw8s/MKos38JajY5NPHc6TsjlYKXZuEzrt5wbzQfRiqlmhnudMNuAQMd2fTmdQRabG7mEYYjH0+zYoNFZeEb3NLi1gjny6UDhc78DYnaVQU7O+LoBxG6eeZXujomrdyvY6jj6fIqNA7hG4gktaI581HPCHDvSTqVPaKLhDfmf+FFNndOXz5FBc1uE7iDyIkZ3sRviM9y5v046jdZF8QCSTrOJAMYbMdmSqqVFxLZGEjo1yvdWxVnOL7h5RmcNZ2Iq3q8JyIikDImL+OOUcnHV0rxaeFha4g0pDR+OMYn8OU5Kr/h3CpN0gAyCB+HEewLk2zuccjicRH3Ri72e1BZ2jhcWwBSMRJ5eRIn8PMF6pcL8L1x2JugXtUYnLIQs9Xsbi4uDXAk7DH/C5W+xuAgNcMOTIIvXsz0ABBC0npJ1ao9xJAc4mCSYBxA9i52fHn1b9nQuP8K8HFjuaDK0XBqyML2iqw8oFuN4BpiWvBBEkRBbkZVESrQhoJAxw6Tq5iCVstB2YWamaV29UfD6l0wBA5LSYxgEnPN52IbYGmrLqbbtJrCHC8Lz5IEiYGIJuxktJoTRrar7okHviZAJ255mTt1rFo4U9OuYWuFGIF2890TjysAIJ5WGPkSp4X2PirbaGDIVCRzO5Q9Dk/eEvB2pUo0G99TaXOpOPf05jOIkOGqMxqSm7Luj+LtNKpEcZSAP8zDB9BCcVYNCELaBPfsZ/Ztn/AFP3XpEJ79jP7Ns/6n7r0CV039Yrfmv94qEpum/rFb81/vFQkAhCEAhCEFhwet/EWqhWmBTqMcf5QRe9Er60sNoZdhpaWFt4FuJM5GcohfHakWW21KZJp1H0yRBLHOaSNhIOSlmj6D4baXY8BjG03gwXF382TXN18kHo3rKUKLXNNMMDJvENbOoF0mDhMelKvttX8NW/1v61+t0vaBiK9Yav8R+XSkg3D6FFroqhrScv8T/0FZU7FRDYaWxtdfyz3jelm3SlYY8bUn+Z3WvR0tXMfTVcMuW7rQNGvZ6bmkNLY73N8bDq9i919Asp41HQ7WGSY15n+2SVvbq0eGqf6iujuEFqOdeqZzlxPtTAyRQo4YnHKZJXq2VWxdmMZwnomEtRwhtPhn9K/f8AqO0+Gd6OpMG6LGZk5rx/DMxwPV6FhG6ctAJPHVMf8xjoyC/Dpy0eHq/6ndaYGBTsTAMGuMZjGTOGrIDpXay6Ha6fonA3Zab2R2GcsDr2Jbdt7R4et5x/WptHhZbGxdrvwETDSYOckiT5UwbV+hYJAmcN2Gez5heO19wCbxLhHMSZM79Sxh4VWuZ4505ZN6lydwhtJcXGq4k5mG8+xMGvtdFlMgEEiJwwxjWTjI2ZYKo0hVloJDsZg4Z68Tsw6FS1NO13d9Unna0+0Lw7S9YxL8suS2OiEFhYaIc4iHnAziJOBj7uGMdK0WhrGTTc6HCMcYvQNmAz/ssfZ9N12TdeBJBPJYcRiM2qXU4W2t2dUY5/R0hv1MVDJfaZLWF04AARiOeBOe1X9hinAA5WE5TIaRGO5xw3pHdv7TeLuOqSc8cOjJe6vCW1umbRWM58sz0rH5V9DWfTdQMDM2DkkHHLIA5iFjezLYuMsVOvAvU6ok64eDMeUNwSk7dWjP8AiK/nH9a42q31akcZUqPjK+5zo6Sn5u/RGQhC2gT37Gf2bZ/1P3XpEJ79jP7Ns/6n7r0CV039Yrfmv94qEmvb+xTfq1H/AMXF57nRxOUknwij9yPxv1PxUCwQmf3I/G/U/FR3I/G/U/FQLBCZ/cj8b9T8VHcj8b9T8VAsEJn9yPxv1PxUdyPxv1PxUCwQmf3I/G/U/FR3I/G/U/FQLBCZ/cj8b9T8VHcj8b9T8VAsEJn9yPxv1PxUdyPxv1PxUCwQmf3I/G/U/FR3I/G/U/FQLBCZ/cj8b9T8VHcj8b9T8VAsEJn9yPxv1PxUdyPxv1PxUCwQmf3I/G/U/FR3I/G/U/FQLBCZ/cj8b9T8VHcj8b9T8VAsEJn9yPxv1PxUdyPxv1PxUCwQmf3I/G/U/FR3I/G/U/FQLBCZ/cj8b9T8VHcj8b9T8VAsEJn9yPxv1PxUdyPxv1PxUCwT37Gf2bZ/1P3XrL9yPxv1PxUyeCHBj+HslKjxt+7f5VyJl7nZXjtQ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délník 7"/>
              <p:cNvSpPr/>
              <p:nvPr/>
            </p:nvSpPr>
            <p:spPr>
              <a:xfrm>
                <a:off x="179512" y="1340768"/>
                <a:ext cx="8568952" cy="38241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800" b="0" i="0" smtClean="0">
                          <a:latin typeface="Cambria Math"/>
                        </a:rPr>
                        <m:t>Δx</m:t>
                      </m:r>
                      <m:r>
                        <m:rPr>
                          <m:sty m:val="p"/>
                        </m:rPr>
                        <a:rPr lang="cs-CZ" sz="2800" b="0" i="1">
                          <a:latin typeface="Cambria Math"/>
                        </a:rPr>
                        <m:t>Δ</m:t>
                      </m:r>
                      <m:r>
                        <a:rPr lang="cs-CZ" sz="2800" b="0" i="1" smtClean="0">
                          <a:latin typeface="Cambria Math"/>
                        </a:rPr>
                        <m:t>𝑝</m:t>
                      </m:r>
                      <m:r>
                        <a:rPr lang="cs-CZ" sz="2800" b="0" i="1" smtClean="0">
                          <a:latin typeface="Cambria Math"/>
                        </a:rPr>
                        <m:t>≳</m:t>
                      </m:r>
                      <m:r>
                        <a:rPr lang="cs-CZ" sz="2800" b="0" i="1" smtClean="0">
                          <a:latin typeface="Cambria Math"/>
                        </a:rPr>
                        <m:t>h</m:t>
                      </m:r>
                    </m:oMath>
                  </m:oMathPara>
                </a14:m>
                <a:endParaRPr lang="cs-CZ" sz="2800" dirty="0" smtClean="0"/>
              </a:p>
              <a:p>
                <a:pPr marL="285750" indent="-285750">
                  <a:lnSpc>
                    <a:spcPct val="12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cs-CZ" sz="2000" dirty="0" smtClean="0"/>
                  <a:t>Polohu částice </a:t>
                </a:r>
                <a:r>
                  <a:rPr lang="cs-CZ" sz="2000" i="1" dirty="0" smtClean="0"/>
                  <a:t>x</a:t>
                </a:r>
                <a:r>
                  <a:rPr lang="cs-CZ" sz="2000" dirty="0" smtClean="0"/>
                  <a:t> a hybnost </a:t>
                </a:r>
                <a:r>
                  <a:rPr lang="cs-CZ" sz="2000" i="1" dirty="0" smtClean="0"/>
                  <a:t>p </a:t>
                </a:r>
                <a:r>
                  <a:rPr lang="cs-CZ" sz="2000" dirty="0" smtClean="0"/>
                  <a:t>nelze</a:t>
                </a:r>
                <a:r>
                  <a:rPr lang="cs-CZ" sz="2000" i="1" dirty="0" smtClean="0"/>
                  <a:t> </a:t>
                </a:r>
                <a:r>
                  <a:rPr lang="cs-CZ" sz="2000" dirty="0" smtClean="0"/>
                  <a:t>změřit nekonečně přesně</a:t>
                </a:r>
              </a:p>
              <a:p>
                <a:pPr marL="285750" indent="-285750">
                  <a:lnSpc>
                    <a:spcPct val="12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cs-CZ" sz="2000" dirty="0" smtClean="0"/>
                  <a:t>Trochu přesněji: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b="0" i="1" smtClean="0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cs-CZ" sz="2000" b="0" i="1" smtClean="0">
                            <a:latin typeface="Cambria Math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cs-CZ" sz="2000" b="0" i="1" smtClean="0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cs-CZ" sz="2000" i="1">
                        <a:latin typeface="Cambria Math"/>
                      </a:rPr>
                      <m:t>≳</m:t>
                    </m:r>
                    <m:f>
                      <m:fPr>
                        <m:ctrlPr>
                          <a:rPr lang="cs-CZ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000" b="0" i="1" smtClean="0">
                            <a:latin typeface="Cambria Math"/>
                          </a:rPr>
                          <m:t>ℏ</m:t>
                        </m:r>
                      </m:num>
                      <m:den>
                        <m:r>
                          <a:rPr lang="cs-CZ" sz="20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cs-CZ" sz="2000" dirty="0" smtClean="0"/>
              </a:p>
              <a:p>
                <a:pPr marL="285750" indent="-285750">
                  <a:lnSpc>
                    <a:spcPct val="12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cs-CZ" sz="2000" dirty="0" smtClean="0"/>
                  <a:t>Intuitivně: </a:t>
                </a:r>
              </a:p>
              <a:p>
                <a:pPr marL="742950" lvl="1" indent="-285750">
                  <a:lnSpc>
                    <a:spcPct val="12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cs-CZ" sz="2000" dirty="0" smtClean="0"/>
                  <a:t>změřme polohu částice tak, že si na ní posvítíme jedním fotonem</a:t>
                </a:r>
              </a:p>
              <a:p>
                <a:pPr marL="742950" lvl="1" indent="-285750">
                  <a:lnSpc>
                    <a:spcPct val="12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cs-CZ" sz="2000" dirty="0"/>
                  <a:t>p</a:t>
                </a:r>
                <a:r>
                  <a:rPr lang="cs-CZ" sz="2000" dirty="0" smtClean="0"/>
                  <a:t>okud má foton velkou vlnovou délku </a:t>
                </a:r>
                <a14:m>
                  <m:oMath xmlns:m="http://schemas.openxmlformats.org/officeDocument/2006/math">
                    <m:r>
                      <a:rPr lang="cs-CZ" sz="2000" i="1">
                        <a:latin typeface="Cambria Math"/>
                      </a:rPr>
                      <m:t>𝜆</m:t>
                    </m:r>
                  </m:oMath>
                </a14:m>
                <a:r>
                  <a:rPr lang="cs-CZ" sz="2000" dirty="0" smtClean="0"/>
                  <a:t>, tak nezjistíme přesně její polohu</a:t>
                </a:r>
              </a:p>
              <a:p>
                <a:pPr marL="742950" lvl="1" indent="-285750">
                  <a:lnSpc>
                    <a:spcPct val="12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cs-CZ" sz="2000" dirty="0"/>
                  <a:t>p</a:t>
                </a:r>
                <a:r>
                  <a:rPr lang="cs-CZ" sz="2000" dirty="0" smtClean="0"/>
                  <a:t>okud má foton malou vlnovou délku </a:t>
                </a:r>
                <a14:m>
                  <m:oMath xmlns:m="http://schemas.openxmlformats.org/officeDocument/2006/math">
                    <m:r>
                      <a:rPr lang="cs-CZ" sz="2000" i="1">
                        <a:latin typeface="Cambria Math"/>
                      </a:rPr>
                      <m:t>𝜆</m:t>
                    </m:r>
                  </m:oMath>
                </a14:m>
                <a:r>
                  <a:rPr lang="cs-CZ" sz="2000" dirty="0" smtClean="0"/>
                  <a:t>, tak má velkou hybnost </a:t>
                </a:r>
                <a:r>
                  <a:rPr lang="cs-CZ" sz="2000" i="1" dirty="0" smtClean="0"/>
                  <a:t>p </a:t>
                </a:r>
                <a:r>
                  <a:rPr lang="cs-CZ" sz="2000" dirty="0" smtClean="0"/>
                  <a:t>a do měřené částice „strčí“ a my nebudeme znát přesně její hybnost</a:t>
                </a:r>
              </a:p>
            </p:txBody>
          </p:sp>
        </mc:Choice>
        <mc:Fallback xmlns="">
          <p:sp>
            <p:nvSpPr>
              <p:cNvPr id="8" name="Obdélní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340768"/>
                <a:ext cx="8568952" cy="3824188"/>
              </a:xfrm>
              <a:prstGeom prst="rect">
                <a:avLst/>
              </a:prstGeom>
              <a:blipFill rotWithShape="1">
                <a:blip r:embed="rId3"/>
                <a:stretch>
                  <a:fillRect l="-569" b="-127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321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Heisenbergovy relace neurčitosti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1806" y="1124744"/>
            <a:ext cx="8901320" cy="3744416"/>
          </a:xfrm>
          <a:ln>
            <a:noFill/>
          </a:ln>
        </p:spPr>
        <p:txBody>
          <a:bodyPr>
            <a:normAutofit/>
          </a:bodyPr>
          <a:lstStyle/>
          <a:p>
            <a:pPr marL="457200" lvl="1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cs-CZ" dirty="0" smtClean="0">
              <a:sym typeface="Wingdings" panose="05000000000000000000" pitchFamily="2" charset="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cs-CZ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cs-CZ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cs-CZ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cs-CZ" dirty="0" smtClean="0"/>
          </a:p>
        </p:txBody>
      </p:sp>
      <p:sp>
        <p:nvSpPr>
          <p:cNvPr id="4" name="AutoShape 4" descr="data:image/jpeg;base64,/9j/4AAQSkZJRgABAQAAAQABAAD/2wCEAAkGBxQTEhUUExQTFBUXFxoXFRgXGRccFhgYHB0cGhgbGRgYHCggHCAlHxgdIjEhJSksLi4wFx8zODMsNygtLi4BCgoKDg0OGBAQFywcHBwsLCwsLCwsLCwsLCwsLCwsLCwsLCwsLCwsLCwsLCwsLCwsLCwsLCwsLCwsLCwsLCwsLP/AABEIAL0BCwMBIgACEQEDEQH/xAAcAAACAwEBAQEAAAAAAAAAAAAABwQFBgMCCAH/xABMEAABAwEEBAYOCAQFBAMAAAABAAIRAwQSITEFQVFhBhMicZHRBxUXMlNkgZOho7Gy4/AjNDVCUnODsxRygsEzYpLC4RbS4vEkY6L/xAAXAQEBAQEAAAAAAAAAAAAAAAAAAQID/8QAHBEBAQEAAwEBAQAAAAAAAAAAAAERAiFBMRJR/9oADAMBAAIRAxEAPwBTaY0rXForAVqwAqvAF934jvUPtvX8PW84/rRpv6xW/Nf7xUJBN7b1/D1vOP60dt6/h63nH9ahIQTe29fw9bzj+tHbev4et5x/WoSEE3tvX8PW84/rR23r+Hrecf1qEhBN7b1/D1vOP60dt6/h63nH9ahIQTe29fw9bzj+tHbev4et5x/WoSEE3tvX8PW84/rR23r+Hrecf1qEhBN7b1/D1vOP60dt6/h63nH9ahIQTe29fw9bzj+tHbev4et5x/WoSEE3tvX8PW84/rR23r+Hrecf1qEhBN7b1/D1vOP60dt6/h63nH9ahIQTe29fw9bzj+tHbev4et5x/WoSEE3tvX8PW84/rR23r+Hrecf1qEhBN7b1/D1vOP60dt6/h63nH9ahIQTe29fw9bzj+tHbev4et5x/WoSEE3tvX8PW84/rR23r+Hrecf1qEhBN7b1/D1vOP607uxxaHu0dQc57nE8ZJLiT/iP1lIRPfsZ/Ztn/AFP3XoErpv6xW/Nf7xUJTdN/WK35r/eKhIBXPBCP4umCAZD4kAibjowOCpld8CmzbaH8x904eXLyqX4NhW0XMhouYkm7heB1EAZbpK51NFMMF9MEwQSWgndiRsPoWm0pWZTZeIDTMNlwE7pOtQqdfjBIF6ImIdz5Ll210zNv0XTLGtFNjYOYY29lBBMScpkrrpng82pY3V2UmscPpG3REgEsqNgDUWXhz4QCtBatGicHBwmCR/calM0fUJcaB5LWguY6RycWyCNc57M9q1LUJRCm6ZsvFV6jIiHmI/CcW+ghQl0QIQhAIQhAIQhAIQhAIQhAIQhAIQhAIQhAIQhAIQhAIQhAJ79jP7Ns/wCp+69IhPfsZ/Ztn/U/degSum/rFb81/vFQlN039Yrfmv8AeKhIBWPB20cXaqLtlRs8xMH0FVy/QUDU4UOD6RF0vAIJAzIDgXXd92Ql3Z61SXODXXnQQ5rfvA57MQXdK29tt5NMFoEOaHSJziTiCDiCuWjrO13KuiByhJfhz4wVBE0NpWoIbaOWxpgyWis0EQXAzygNh6dS0tltlDji5tVtzWJc0tDhg0tc0SBAAIyiFkrZYiakYze3DCcJwxiM1Ps+hyCOREf5SSTrIAxMjcpghcL+D1apWdWoMNam5ocXU+UJm7iBtgdKzTtE1xnRrDnY/qTTslkdSptu3WgkuBEAknAyG45g4Egbl1pWaoILi7HMYGDqjDqTQo3WCqBJp1ANpa6OmFGTkLyxwkuzAcW8m6NoGtQOENtkilDKrm99eYyo11MgFjyLvJJkzzDIyroVSE2GcF7PUDS6nReCL1+mHMF3aQ0iDnhuVW7g1Y3kgNNMTgRUM7u/nMbk0LtCYlbgHZyAW1qzZ/EGH/tlQndj/ZaB5acekPKbBiELVO4DVp5NSkc87wOGf3TsVVX0BVaSDdMGJBw6SAFRVIViNC1iQA1pnI36cdN5Wx4EV4B4yhJiWhz3OBImDdYQI1oMwhbB/Y7tQAPGWYzkBVx25EArlT7HludN1lN0Z/S0x7zggyiFc2jgvamd9Sj+phHSHKO7QdcZs/8A0zrQVyFPboaue9pudr5MOw8i8u0TXGJo1P8ASepBCQu1qsr6Zu1GPY6JhzS0xtg8y4oBCEIBCEIBPfsZ/Ztn/U/dekQnv2M/s2z/AKn7r0CV039Yrfmv94qEpum/rFb81/vFQkAhCEDN4N2b+IsdLEAtlp33THshWdi0XxXJcScYunMA4/IVN2MLUeKqtE8l4MYRDh/4rXaTYXhxJg3OkjIDesX+CvJAdrJGAAGBJGEnOFZU9FtqXQ6Gg4vicP7GJ1rJaOtwmTfEEAYG6fnDDctRYtKgRefEiYLdmPtaoqRpasw1gxoa1rQLoAgY3iPLmfKiraGMZJcLzjdwkwTmcNQkY9UqkbUeQ5xILhjl3oDYwE/3VpYrC8E1Xh0S0NacG3cgABlEnHXJmU8RT6U0UWgEFkxg6QA/aDJMzs3KmsOjnNcKhquc+ZaWukjDXk2NWxWtut77xpNFEFpMEiS3ZynZYbtSg1ak/wCJGwyQGHeGHBWUXFt021tO5TDHPdynhrpwEXhgImMYA36ljbVanh3f8iTEiD0Z/JzVibQy8CW3iMAWkxEHDDA57s11q2oPFziwRgcGicOfn1KwcDpSoRGwXiS2807d/wDdcm6YfABazLEC+BO6cuhWNlbTAiCznn2ldKlnpuxcWRtacfJCdD9sumi4gQcxiHAwOYtnoXCvXFTJriTEghkEQBJO3MlSToqkGh8uOzyfPtVTpa2Notu3C3LHW6ReGKCYKraZIDgSJAIbmRkdmW9c6Vtuk99AzMOjI5nEHGOlZulpJ14FpccRAN2d8QPQray1nckODiXRFziuWNQcDsOZHTnDBcVdJseAJLnETDOeARrxJGalWO1Mp4GpjOV6YjZ07OZUtstnFsMETEEtugNGMQDGwj5xiWCi17SajsCRnBJOMa5AE5INRpPTdGCCZwkQDJO3AcyiWSqKgF0u143T5SCB6FmqmjKRM3id8jPZlMr8oaJY498QNZlv9gg0ta1cUZBaNsXp3Tl6FXv0mXmGgQCbxIJMzqLtcb41LnU0W0gAXssR6JBu6+tdBYWUgGsJ/wAx1ndOxIIXCtjq1mZaHMIqU3ii5zQ66aZBdTJBmDIcJn+wGOTGtFhJsdraTgWte39Ml2GraClytAQhCAQhCAT37Gf2bZ/1P3XpEJ79jP7Ns/6n7r0CV039Yrfmv94qEpum/rFb81/vFQkAhCEG27FVoi0vZAIcwGDlLXACRr74poW6iA2SQYM9eGrVnsSW4E17tto4wHksP9QLR6SE8q1kJYJMuIxugQdZwnXAwXPnqwuadnJqfecC9rRMd8TAyOsnYr61UjRpMnBwqEE87SRgNQwHOV3tTWUarnF5YxoDpOMObJJxwGqADrWL0rp3jrS5hvvip9E1t26A0AEk68i7cs5arVWepJkAmcDmBv8AYtK196nd1lsHHAHnSxtHCUMexrSABdD4n+qJx3790q1tfC8UmFrDfgOc0t3gxysCBLRMbVrER+E9oioWti9dvZ4gnIRniDOrBZKvULqnKJjWZyKKNoIfxz5qAPuuvEkmQQA4nE4DPcFNsFRrpipdGMNdh0GTt1wtzpHN9ZrBAcQNxGPWvVDSA1EztH/aVYU7K0TJoAzqknIbBtnoUi0vpMBouONdtMh4aLrWl+E4zm0TAyTRWHSzpAABPlJPklee31QEGWwIN2GAEbJifKvL9HvaYg4OOIII15AHPdn0q/sejhQpXq+InYSZOUbMVLYYs9Gw4lxbxlJ8PbjkS3HNsDPbqUfhHZqYZxZp1XBwv03te0w6IMgvwGMXYhUdn0lyg2mXNaS7ASOYCDAxmVYizuIBqPcdcEl2X82GZUwV1j0bTGIEuAHJODpkwSYgc5Ma0VwackNe57xynbBsZIyGGJGOuMlMtNvpMBYQAMA4gCTqk3cxMdO5Rm0nFpF2q6HOAgjHXtxbGR3Kisi9g41BLgYjGRIG+MThzLoNGCeXeHMGwcNmJlTxSaxoe3jQDIIcYaDt/ETGxflWuKbQXOF933YJgaszs27edBWizhzuS4gZd604ZbNynU2BsMEuqSBEADESAcM9+rLauVCo5zTm2QS2CRA24HOFYaHsjmh1RzgGxi84xtgZyfmVRGtI4qMCaky7EwPTjq6FzsFqioC7DXjq55Uu2mcRBnK9M853qbwc0c2pVaDG8QMRjkSoJOhbS6pWkNaaZaWvAMhwOBOfN0JZWqgWPcw5tcWnnBg+xNSvpHiXCmGMZAmRIdmYmRtkRsPMsJw2oXbW86nw8eXAz/UCkuihQhC0BCEIBPfsZ/Ztn/U/dekQnv2M/s2z/qfuvQJXTf1it+a/3ioSm6b+sVvzX+8VCQCEIQdrHaDTqMqNzY4OHO0yPYvo2wUHFhc7vXAc85+XYvmxP/gdpA1rDZ3FxMMDTvc3kH3VBnuyhYzxDQBHF1L05kg4YJfW+l/DMuEDjn/4hB71uYYDtM4xuTk4StPEvqEAuDJaDlLcp2ZZ70iLRXc57nzekyZxnyFIOQdr1j5xXb+IhuBx/wDXUoyA06seZUehUIMgrobRhECR5J51yagiT84oJBt7pJAY0mSSG4488qfYtJGpyazi4yLhcThqInVI8kjeVTL8Qa6nbwIm8WtGLr0OiTiTrO6OtQrdpOvaibt4U2SblMHATntOr0qms9BxEjBsxMxJOobfJKsKOkeJEsIdUIgkDkNxkXRhJ3xzbVMFtouz3GtdUAvgy1mMtByLxtmTiv3TOmgBxdMnvZcTgZJGA3gFv+lZ46RqSSHHGRIgZ56sFEvpgsq1tDnFzsnAThiCIyjPvZjXgvQtnK75zcTEEFoGBbHWqsOwjUvdLE4Z7NW/yQqNOy1TezBa4nlRjGc5gwTEb1AY8udLzvnPeuzbTdA7wkEl8986dRERqk7zrgKMx04iPIMCkF1ZqswLzcMBhns9qmWi0Gs3W1rdWo4wSdkD0BU1m5UDXGfXzbVYsqZxPKZDY3fewymB0HYpgl6Noio4lwkQQ3ExJxMxjgCtHYNGBhe4gNcwtIzwa0RGJnLGZ9KzFO0OpNa5pm6YcDrc0yebMZ7RmthY9LCL2tl5uOWLZaSNmAw1hY5LGS09pCjUcDdL5BDrxIOBwu7o29CqeHRa/iqrBqLHHCMAC2AMvvFSuFtgaGirSIEuh1PW058kZxs/uqpjzVsdZpBmm5lVvNNxwA2C+CrxKzqEIW0CEIQCe/Yz+zbP+p+69IhPfsZ/Ztn/AFP3XoErpv6xW/Nf7xUJTdN/WK35r/eKhIBCEIBODsQ20OsrqZImnUMDY1wBB6Q7oSfW77D1V38a5gMB1J0jVILYMbQCekoG3pCm11O64TeJadoa7CfbmvnCrRLTBiRgecbjivpipQDr7WkANh7nHHKZJ2nHAYZRzoDhpZbtutLWGRxrnga4fyxA5nZKQUgO0LuLNgHAjPDHXv1tPPmuNNw1z8/O5OHgJwTdTpO+kaZfPenYMM1Qo3wZD8Hbdv8AMP8AcPTmuD2kYHNfRrtAn8begqHV0C4/eZPMVNHz7O3pXWy2RzzDRPNHtKd9fQJH4Cdkf8LpT4Nn/wCsTngcct3zCaE3pOsGtDAAHNbdN2buPfQCcCcJ27slXss7inrU4K7W0T5P/Ffn/SbfwUuj/hNgRr7KQvHEHYU7a/Bdn4KfQFCqcF2/gZ0K7AnajCMwRzqVZeQxziBMQ3nMDy4SY5k0jwQZ4Kj0DqXK18FGwPoqWG4dSaFYKhwGOGXlUuzWaq7vZz1DXzjI4piDgm0RFOllsHthSqGg+Lbda1gnvvLhs2JowDrzeQcTP0jmkxGMCMi3DGM+hWNG2X38Ye9EmBqEANEbTJ6StgzgwIILKZa4yRqJ6PSujeDgBgNY2cTGHsG8qaMK61XmYOeCCDiBF4zInGcANmI6dNwatTqwuFje8u3gYvXS0DAjOHHGdS8aSsDKbKrbrBULeTkJLSHGJw70HpXXRdJgpPc5j6TuKbVAY6WRLpLBEwSBhqOGMKX4eslwotcPuD7hLc8cN+zZzqx4G07loptqNgV5p3S3kumHc0zGH/pUulKE13vYA5l4kFxaL3OCQrWxXmWhlWtUulhY9rA4SSHXogQGiWg6zlnmngr+yBYBRtjg1jWNcxjmtaAGjC6YA2uaT5Vm1puyPVvaRrkZci7/AC8W276PasyrAIQhUCe/Yz+zbP8AqfuvSIT37Gf2bZ/1P3XoErpv6xW/Nf7xUJTdN/WK35r/AHioSAQhCAWm7HNtNK30Y+/NM/1Ax6YWZU3Qtp4q0UamHIqsfjlyXA49CD6SDQWhk8ktL6x6breefSQk32TGsNpbUc25xrMC2ZaWEtAIODhdDd+vYC3tK1gxrbuJe4PdzDED52JZdlKwXaFJ+YZWfT57wBBHmj0qDAUqV57Wv+84AOGM4x5favorg62KUbz8+hfOmi3/AEtMbajfaF9CaFrfRDnKtFpaK0DExzqnpaSvVHNF0gTiNxjOV20ufona5j2hZyxgsa/OZcTuBeetZFhW0sHVCxjmXhmJE+3BWdjt7g4NqtEOyI9G4hY1mh2S6oxzm1HSSb0QSdh5LhO1XPB+tVY27aLk/dLQcOkezeg0b7VywGwRr2hToWX0a88Zn+H2lae8gh2sgKnNvF6NU5r94VWq6zPE5fPzks7o3AFpIvSTEoNPUfAlQaVsFSWxBGW9V2mql+kD/leDzgKp4NWp1Sjek36brpnWIEE+worT1rUGXcJnAc5K5PtN0xElZ51e9gNQEicQ7GRzjLyLpZdHcZXa6+WxDevXvRGno24RiCFMiR7Pn51KuqsLBddym6j/AHGz/lSbG43MdvoQZHhaAQSRADhO9uR9H9l14HcIrNebQtDGh4bxbHxLbocXXTzEuOO0b458L6mDgdbo8ufpS80iy6RBN4GQZgjX/u9CubBc8N9G8RVIZiwyRExHlVHXr8cJcDeDRDsILWwOVvAETuE7VotLViKt1zeMpVMSYF6mTE3XboymM1W1tHOs9S68XmOgggjEHIjf/lOeWxSCHwlEvpVPCUKR8rW8UfTTnyqoW04ZWL/4dmqiDdqVKRO4hrmDHZD+lYtaAhCEAnv2M/s2z/qfuvSIT37Gf2bZ/wBT916BK6b+sVvzX+8VCU3Tf1it+a/3ioSAQhCAQhCD6E0XV/iLHRq5zSafKBBHTgs7w/YatkqyJIZTqtnUWlocR5C9e+xhbOMsFwn/AA3ub5MHD3lc6S0bxoDI/wARlWlhtLXH/eOhKnpG6JH09L+dvtBTz0JV+jbv60ktC0iLRTBEQ72Sf7JuaLtzGsaC5oMdCKvtIVfoz5FQ2CuWS5zHFpvDd3207YU+0WtpEXhBzK90qlK5cvNLd53ysips+i2NLqjA6HxPKJb0GbpXvQ1SpUe5pbDG5dOeO1Tm2OjOFURskK0sYpMwD245y4YoKywSHEjVGfl1q7bbHR3q4ix0vx+lqk0LIxuIfjB1hBltNX61Zt1hIbjrgHVOHzK42nRoFRtQtc0+grXU6TKcw4EnaQotqYx4gkeSME0ZTSEg3IMFryDBiREY5YgrpYbCaTnvAwceUDzQfIVf1LG1zWtvnkzGWtdrVVYeSdesakGF0fZHNqVQ4A43r0GXAzF4nDCPSdyudGNuunMCCFe2KxtAdDrwdnuz61HGiQ2RfMHdl6UEDS+keMc2kxpvOETsEj58itaVMtbBz1rpZbC1mOZXqoEGJ4Yjkk6w5pHk/wCFirXY+WScso9Ec2pavsgViLvKui/BP9Lo8sxCxLy66AdcxvjAj52nctC3p6ZqNYGgYtHfBoJPKgDlAjLGYnLFWV5looXapqGow3g/cTESRjByGG5Y7GJgYQM43gxr8mxazseWQ1H1XxHEtDhDnRJnMAw4YERvUsGo4U6ILtCudN/i3MqNOsG9cfPkJPlScX0dVsbH2StQa6eMDw6cwC0hp34kRrxXzkQpxo/EIQtAT37Gf2bZ/wBT916RCe/Yz+zbP+p+69AldN/WK35r/eKhKbpv6xW/Nf7xUJAIQhAIQhAxuxNpG4y1Uy7Uyo1vlLXkdLfQmBStQdTGZc2o0iNjhdjAbvQlJ2M6923NaZiox7PRe/2J36H0QOXdE3mgtxwlrg4GdSl+HpHcJbNUs2kK0jFjnXJyjIZYZLtozSVV7mBppukm8LpkARj32IkwmZw84LMtLnuL2sqPaIdxcZHNzgP6cd+cLHaH4Pmzgm/SfyuW5jgcsmgbJx1GQk5dGIukdLVg4NYGEjOQYG3CRAzQNPVQBLWZYwHZ9Kg6Rsrr8gjla77fRjl86lzGjqhAbgWxmHNw8s/MKos38JajY5NPHc6TsjlYKXZuEzrt5wbzQfRiqlmhnudMNuAQMd2fTmdQRabG7mEYYjH0+zYoNFZeEb3NLi1gjny6UDhc78DYnaVQU7O+LoBxG6eeZXujomrdyvY6jj6fIqNA7hG4gktaI581HPCHDvSTqVPaKLhDfmf+FFNndOXz5FBc1uE7iDyIkZ3sRviM9y5v046jdZF8QCSTrOJAMYbMdmSqqVFxLZGEjo1yvdWxVnOL7h5RmcNZ2Iq3q8JyIikDImL+OOUcnHV0rxaeFha4g0pDR+OMYn8OU5Kr/h3CpN0gAyCB+HEewLk2zuccjicRH3Ri72e1BZ2jhcWwBSMRJ5eRIn8PMF6pcL8L1x2JugXtUYnLIQs9Xsbi4uDXAk7DH/C5W+xuAgNcMOTIIvXsz0ABBC0npJ1ao9xJAc4mCSYBxA9i52fHn1b9nQuP8K8HFjuaDK0XBqyML2iqw8oFuN4BpiWvBBEkRBbkZVESrQhoJAxw6Tq5iCVstB2YWamaV29UfD6l0wBA5LSYxgEnPN52IbYGmrLqbbtJrCHC8Lz5IEiYGIJuxktJoTRrar7okHviZAJ255mTt1rFo4U9OuYWuFGIF2890TjysAIJ5WGPkSp4X2PirbaGDIVCRzO5Q9Dk/eEvB2pUo0G99TaXOpOPf05jOIkOGqMxqSm7Luj+LtNKpEcZSAP8zDB9BCcVYNCELaBPfsZ/Ztn/AFP3XpEJ79jP7Ns/6n7r0CV039Yrfmv94qEpum/rFb81/vFQkAhCEAhCEFhwet/EWqhWmBTqMcf5QRe9Er60sNoZdhpaWFt4FuJM5GcohfHakWW21KZJp1H0yRBLHOaSNhIOSlmj6D4baXY8BjG03gwXF382TXN18kHo3rKUKLXNNMMDJvENbOoF0mDhMelKvttX8NW/1v61+t0vaBiK9Yav8R+XSkg3D6FFroqhrScv8T/0FZU7FRDYaWxtdfyz3jelm3SlYY8bUn+Z3WvR0tXMfTVcMuW7rQNGvZ6bmkNLY73N8bDq9i919Asp41HQ7WGSY15n+2SVvbq0eGqf6iujuEFqOdeqZzlxPtTAyRQo4YnHKZJXq2VWxdmMZwnomEtRwhtPhn9K/f8AqO0+Gd6OpMG6LGZk5rx/DMxwPV6FhG6ctAJPHVMf8xjoyC/Dpy0eHq/6ndaYGBTsTAMGuMZjGTOGrIDpXay6Ha6fonA3Zab2R2GcsDr2Jbdt7R4et5x/WptHhZbGxdrvwETDSYOckiT5UwbV+hYJAmcN2Gez5heO19wCbxLhHMSZM79Sxh4VWuZ4505ZN6lydwhtJcXGq4k5mG8+xMGvtdFlMgEEiJwwxjWTjI2ZYKo0hVloJDsZg4Z68Tsw6FS1NO13d9Unna0+0Lw7S9YxL8suS2OiEFhYaIc4iHnAziJOBj7uGMdK0WhrGTTc6HCMcYvQNmAz/ssfZ9N12TdeBJBPJYcRiM2qXU4W2t2dUY5/R0hv1MVDJfaZLWF04AARiOeBOe1X9hinAA5WE5TIaRGO5xw3pHdv7TeLuOqSc8cOjJe6vCW1umbRWM58sz0rH5V9DWfTdQMDM2DkkHHLIA5iFjezLYuMsVOvAvU6ok64eDMeUNwSk7dWjP8AiK/nH9a42q31akcZUqPjK+5zo6Sn5u/RGQhC2gT37Gf2bZ/1P3XpEJ79jP7Ns/6n7r0CV039Yrfmv94qEmvb+xTfq1H/AMXF57nRxOUknwij9yPxv1PxUCwQmf3I/G/U/FR3I/G/U/FQLBCZ/cj8b9T8VHcj8b9T8VAsEJn9yPxv1PxUdyPxv1PxUCwQmf3I/G/U/FR3I/G/U/FQLBCZ/cj8b9T8VHcj8b9T8VAsEJn9yPxv1PxUdyPxv1PxUCwQmf3I/G/U/FR3I/G/U/FQLBCZ/cj8b9T8VHcj8b9T8VAsEJn9yPxv1PxUdyPxv1PxUCwQmf3I/G/U/FR3I/G/U/FQLBCZ/cj8b9T8VHcj8b9T8VAsEJn9yPxv1PxUdyPxv1PxUCwQmf3I/G/U/FR3I/G/U/FQLBCZ/cj8b9T8VHcj8b9T8VAsEJn9yPxv1PxUdyPxv1PxUCwT37Gf2bZ/1P3XrL9yPxv1PxUyeCHBj+HslKjxt+7f5VyJl7nZXjt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6" descr="data:image/jpeg;base64,/9j/4AAQSkZJRgABAQAAAQABAAD/2wCEAAkGBxQTEhUUExQTFBUXFxoXFRgXGRccFhgYHB0cGhgbGRgYHCggHCAlHxgdIjEhJSksLi4wFx8zODMsNygtLi4BCgoKDg0OGBAQFywcHBwsLCwsLCwsLCwsLCwsLCwsLCwsLCwsLCwsLCwsLCwsLCwsLCwsLCwsLCwsLCwsLCwsLP/AABEIAL0BCwMBIgACEQEDEQH/xAAcAAACAwEBAQEAAAAAAAAAAAAABwQFBgMCCAH/xABMEAABAwEEBAYOCAQFBAMAAAABAAIRAwQSITEFQVFhBhMicZHRBxUXMlNkgZOho7Gy4/AjNDVCUnODsxRygsEzYpLC4RbS4vEkY6L/xAAXAQEBAQEAAAAAAAAAAAAAAAAAAQID/8QAHBEBAQEAAwEBAQAAAAAAAAAAAAERAiFBMRJR/9oADAMBAAIRAxEAPwBTaY0rXForAVqwAqvAF934jvUPtvX8PW84/rRpv6xW/Nf7xUJBN7b1/D1vOP60dt6/h63nH9ahIQTe29fw9bzj+tHbev4et5x/WoSEE3tvX8PW84/rR23r+Hrecf1qEhBN7b1/D1vOP60dt6/h63nH9ahIQTe29fw9bzj+tHbev4et5x/WoSEE3tvX8PW84/rR23r+Hrecf1qEhBN7b1/D1vOP60dt6/h63nH9ahIQTe29fw9bzj+tHbev4et5x/WoSEE3tvX8PW84/rR23r+Hrecf1qEhBN7b1/D1vOP60dt6/h63nH9ahIQTe29fw9bzj+tHbev4et5x/WoSEE3tvX8PW84/rR23r+Hrecf1qEhBN7b1/D1vOP60dt6/h63nH9ahIQTe29fw9bzj+tHbev4et5x/WoSEE3tvX8PW84/rR23r+Hrecf1qEhBN7b1/D1vOP607uxxaHu0dQc57nE8ZJLiT/iP1lIRPfsZ/Ztn/AFP3XoErpv6xW/Nf7xUJTdN/WK35r/eKhIBXPBCP4umCAZD4kAibjowOCpld8CmzbaH8x904eXLyqX4NhW0XMhouYkm7heB1EAZbpK51NFMMF9MEwQSWgndiRsPoWm0pWZTZeIDTMNlwE7pOtQqdfjBIF6ImIdz5Ll210zNv0XTLGtFNjYOYY29lBBMScpkrrpng82pY3V2UmscPpG3REgEsqNgDUWXhz4QCtBatGicHBwmCR/calM0fUJcaB5LWguY6RycWyCNc57M9q1LUJRCm6ZsvFV6jIiHmI/CcW+ghQl0QIQhAIQhAIQhAIQhAIQhAIQhAIQhAIQhAIQhAIQhAIQhAJ79jP7Ns/wCp+69IhPfsZ/Ztn/U/degSum/rFb81/vFQlN039Yrfmv8AeKhIBWPB20cXaqLtlRs8xMH0FVy/QUDU4UOD6RF0vAIJAzIDgXXd92Ql3Z61SXODXXnQQ5rfvA57MQXdK29tt5NMFoEOaHSJziTiCDiCuWjrO13KuiByhJfhz4wVBE0NpWoIbaOWxpgyWis0EQXAzygNh6dS0tltlDji5tVtzWJc0tDhg0tc0SBAAIyiFkrZYiakYze3DCcJwxiM1Ps+hyCOREf5SSTrIAxMjcpghcL+D1apWdWoMNam5ocXU+UJm7iBtgdKzTtE1xnRrDnY/qTTslkdSptu3WgkuBEAknAyG45g4Egbl1pWaoILi7HMYGDqjDqTQo3WCqBJp1ANpa6OmFGTkLyxwkuzAcW8m6NoGtQOENtkilDKrm99eYyo11MgFjyLvJJkzzDIyroVSE2GcF7PUDS6nReCL1+mHMF3aQ0iDnhuVW7g1Y3kgNNMTgRUM7u/nMbk0LtCYlbgHZyAW1qzZ/EGH/tlQndj/ZaB5acekPKbBiELVO4DVp5NSkc87wOGf3TsVVX0BVaSDdMGJBw6SAFRVIViNC1iQA1pnI36cdN5Wx4EV4B4yhJiWhz3OBImDdYQI1oMwhbB/Y7tQAPGWYzkBVx25EArlT7HludN1lN0Z/S0x7zggyiFc2jgvamd9Sj+phHSHKO7QdcZs/8A0zrQVyFPboaue9pudr5MOw8i8u0TXGJo1P8ASepBCQu1qsr6Zu1GPY6JhzS0xtg8y4oBCEIBCEIBPfsZ/Ztn/U/dekQnv2M/s2z/AKn7r0CV039Yrfmv94qEpum/rFb81/vFQkAhCEDN4N2b+IsdLEAtlp33THshWdi0XxXJcScYunMA4/IVN2MLUeKqtE8l4MYRDh/4rXaTYXhxJg3OkjIDesX+CvJAdrJGAAGBJGEnOFZU9FtqXQ6Gg4vicP7GJ1rJaOtwmTfEEAYG6fnDDctRYtKgRefEiYLdmPtaoqRpasw1gxoa1rQLoAgY3iPLmfKiraGMZJcLzjdwkwTmcNQkY9UqkbUeQ5xILhjl3oDYwE/3VpYrC8E1Xh0S0NacG3cgABlEnHXJmU8RT6U0UWgEFkxg6QA/aDJMzs3KmsOjnNcKhquc+ZaWukjDXk2NWxWtut77xpNFEFpMEiS3ZynZYbtSg1ak/wCJGwyQGHeGHBWUXFt021tO5TDHPdynhrpwEXhgImMYA36ljbVanh3f8iTEiD0Z/JzVibQy8CW3iMAWkxEHDDA57s11q2oPFziwRgcGicOfn1KwcDpSoRGwXiS2807d/wDdcm6YfABazLEC+BO6cuhWNlbTAiCznn2ldKlnpuxcWRtacfJCdD9sumi4gQcxiHAwOYtnoXCvXFTJriTEghkEQBJO3MlSToqkGh8uOzyfPtVTpa2Notu3C3LHW6ReGKCYKraZIDgSJAIbmRkdmW9c6Vtuk99AzMOjI5nEHGOlZulpJ14FpccRAN2d8QPQray1nckODiXRFziuWNQcDsOZHTnDBcVdJseAJLnETDOeARrxJGalWO1Mp4GpjOV6YjZ07OZUtstnFsMETEEtugNGMQDGwj5xiWCi17SajsCRnBJOMa5AE5INRpPTdGCCZwkQDJO3AcyiWSqKgF0u143T5SCB6FmqmjKRM3id8jPZlMr8oaJY498QNZlv9gg0ta1cUZBaNsXp3Tl6FXv0mXmGgQCbxIJMzqLtcb41LnU0W0gAXssR6JBu6+tdBYWUgGsJ/wAx1ndOxIIXCtjq1mZaHMIqU3ii5zQ66aZBdTJBmDIcJn+wGOTGtFhJsdraTgWte39Ml2GraClytAQhCAQhCAT37Gf2bZ/1P3XpEJ79jP7Ns/6n7r0CV039Yrfmv94qEpum/rFb81/vFQkAhCEG27FVoi0vZAIcwGDlLXACRr74poW6iA2SQYM9eGrVnsSW4E17tto4wHksP9QLR6SE8q1kJYJMuIxugQdZwnXAwXPnqwuadnJqfecC9rRMd8TAyOsnYr61UjRpMnBwqEE87SRgNQwHOV3tTWUarnF5YxoDpOMObJJxwGqADrWL0rp3jrS5hvvip9E1t26A0AEk68i7cs5arVWepJkAmcDmBv8AYtK196nd1lsHHAHnSxtHCUMexrSABdD4n+qJx3790q1tfC8UmFrDfgOc0t3gxysCBLRMbVrER+E9oioWti9dvZ4gnIRniDOrBZKvULqnKJjWZyKKNoIfxz5qAPuuvEkmQQA4nE4DPcFNsFRrpipdGMNdh0GTt1wtzpHN9ZrBAcQNxGPWvVDSA1EztH/aVYU7K0TJoAzqknIbBtnoUi0vpMBouONdtMh4aLrWl+E4zm0TAyTRWHSzpAABPlJPklee31QEGWwIN2GAEbJifKvL9HvaYg4OOIII15AHPdn0q/sejhQpXq+InYSZOUbMVLYYs9Gw4lxbxlJ8PbjkS3HNsDPbqUfhHZqYZxZp1XBwv03te0w6IMgvwGMXYhUdn0lyg2mXNaS7ASOYCDAxmVYizuIBqPcdcEl2X82GZUwV1j0bTGIEuAHJODpkwSYgc5Ma0VwackNe57xynbBsZIyGGJGOuMlMtNvpMBYQAMA4gCTqk3cxMdO5Rm0nFpF2q6HOAgjHXtxbGR3Kisi9g41BLgYjGRIG+MThzLoNGCeXeHMGwcNmJlTxSaxoe3jQDIIcYaDt/ETGxflWuKbQXOF933YJgaszs27edBWizhzuS4gZd604ZbNynU2BsMEuqSBEADESAcM9+rLauVCo5zTm2QS2CRA24HOFYaHsjmh1RzgGxi84xtgZyfmVRGtI4qMCaky7EwPTjq6FzsFqioC7DXjq55Uu2mcRBnK9M853qbwc0c2pVaDG8QMRjkSoJOhbS6pWkNaaZaWvAMhwOBOfN0JZWqgWPcw5tcWnnBg+xNSvpHiXCmGMZAmRIdmYmRtkRsPMsJw2oXbW86nw8eXAz/UCkuihQhC0BCEIBPfsZ/Ztn/U/dekQnv2M/s2z/qfuvQJXTf1it+a/3ioSm6b+sVvzX+8VCQCEIQdrHaDTqMqNzY4OHO0yPYvo2wUHFhc7vXAc85+XYvmxP/gdpA1rDZ3FxMMDTvc3kH3VBnuyhYzxDQBHF1L05kg4YJfW+l/DMuEDjn/4hB71uYYDtM4xuTk4StPEvqEAuDJaDlLcp2ZZ70iLRXc57nzekyZxnyFIOQdr1j5xXb+IhuBx/wDXUoyA06seZUehUIMgrobRhECR5J51yagiT84oJBt7pJAY0mSSG4488qfYtJGpyazi4yLhcThqInVI8kjeVTL8Qa6nbwIm8WtGLr0OiTiTrO6OtQrdpOvaibt4U2SblMHATntOr0qms9BxEjBsxMxJOobfJKsKOkeJEsIdUIgkDkNxkXRhJ3xzbVMFtouz3GtdUAvgy1mMtByLxtmTiv3TOmgBxdMnvZcTgZJGA3gFv+lZ46RqSSHHGRIgZ56sFEvpgsq1tDnFzsnAThiCIyjPvZjXgvQtnK75zcTEEFoGBbHWqsOwjUvdLE4Z7NW/yQqNOy1TezBa4nlRjGc5gwTEb1AY8udLzvnPeuzbTdA7wkEl8986dRERqk7zrgKMx04iPIMCkF1ZqswLzcMBhns9qmWi0Gs3W1rdWo4wSdkD0BU1m5UDXGfXzbVYsqZxPKZDY3fewymB0HYpgl6Noio4lwkQQ3ExJxMxjgCtHYNGBhe4gNcwtIzwa0RGJnLGZ9KzFO0OpNa5pm6YcDrc0yebMZ7RmthY9LCL2tl5uOWLZaSNmAw1hY5LGS09pCjUcDdL5BDrxIOBwu7o29CqeHRa/iqrBqLHHCMAC2AMvvFSuFtgaGirSIEuh1PW058kZxs/uqpjzVsdZpBmm5lVvNNxwA2C+CrxKzqEIW0CEIQCe/Yz+zbP+p+69IhPfsZ/Ztn/AFP3XoErpv6xW/Nf7xUJTdN/WK35r/eKhIBCEIBODsQ20OsrqZImnUMDY1wBB6Q7oSfW77D1V38a5gMB1J0jVILYMbQCekoG3pCm11O64TeJadoa7CfbmvnCrRLTBiRgecbjivpipQDr7WkANh7nHHKZJ2nHAYZRzoDhpZbtutLWGRxrnga4fyxA5nZKQUgO0LuLNgHAjPDHXv1tPPmuNNw1z8/O5OHgJwTdTpO+kaZfPenYMM1Qo3wZD8Hbdv8AMP8AcPTmuD2kYHNfRrtAn8begqHV0C4/eZPMVNHz7O3pXWy2RzzDRPNHtKd9fQJH4Cdkf8LpT4Nn/wCsTngcct3zCaE3pOsGtDAAHNbdN2buPfQCcCcJ27slXss7inrU4K7W0T5P/Ffn/SbfwUuj/hNgRr7KQvHEHYU7a/Bdn4KfQFCqcF2/gZ0K7AnajCMwRzqVZeQxziBMQ3nMDy4SY5k0jwQZ4Kj0DqXK18FGwPoqWG4dSaFYKhwGOGXlUuzWaq7vZz1DXzjI4piDgm0RFOllsHthSqGg+Lbda1gnvvLhs2JowDrzeQcTP0jmkxGMCMi3DGM+hWNG2X38Ye9EmBqEANEbTJ6StgzgwIILKZa4yRqJ6PSujeDgBgNY2cTGHsG8qaMK61XmYOeCCDiBF4zInGcANmI6dNwatTqwuFje8u3gYvXS0DAjOHHGdS8aSsDKbKrbrBULeTkJLSHGJw70HpXXRdJgpPc5j6TuKbVAY6WRLpLBEwSBhqOGMKX4eslwotcPuD7hLc8cN+zZzqx4G07loptqNgV5p3S3kumHc0zGH/pUulKE13vYA5l4kFxaL3OCQrWxXmWhlWtUulhY9rA4SSHXogQGiWg6zlnmngr+yBYBRtjg1jWNcxjmtaAGjC6YA2uaT5Vm1puyPVvaRrkZci7/AC8W276PasyrAIQhUCe/Yz+zbP8AqfuvSIT37Gf2bZ/1P3XoErpv6xW/Nf7xUJTdN/WK35r/AHioSAQhCAWm7HNtNK30Y+/NM/1Ax6YWZU3Qtp4q0UamHIqsfjlyXA49CD6SDQWhk8ktL6x6breefSQk32TGsNpbUc25xrMC2ZaWEtAIODhdDd+vYC3tK1gxrbuJe4PdzDED52JZdlKwXaFJ+YZWfT57wBBHmj0qDAUqV57Wv+84AOGM4x5favorg62KUbz8+hfOmi3/AEtMbajfaF9CaFrfRDnKtFpaK0DExzqnpaSvVHNF0gTiNxjOV20ufona5j2hZyxgsa/OZcTuBeetZFhW0sHVCxjmXhmJE+3BWdjt7g4NqtEOyI9G4hY1mh2S6oxzm1HSSb0QSdh5LhO1XPB+tVY27aLk/dLQcOkezeg0b7VywGwRr2hToWX0a88Zn+H2lae8gh2sgKnNvF6NU5r94VWq6zPE5fPzks7o3AFpIvSTEoNPUfAlQaVsFSWxBGW9V2mql+kD/leDzgKp4NWp1Sjek36brpnWIEE+worT1rUGXcJnAc5K5PtN0xElZ51e9gNQEicQ7GRzjLyLpZdHcZXa6+WxDevXvRGno24RiCFMiR7Pn51KuqsLBddym6j/AHGz/lSbG43MdvoQZHhaAQSRADhO9uR9H9l14HcIrNebQtDGh4bxbHxLbocXXTzEuOO0b458L6mDgdbo8ufpS80iy6RBN4GQZgjX/u9CubBc8N9G8RVIZiwyRExHlVHXr8cJcDeDRDsILWwOVvAETuE7VotLViKt1zeMpVMSYF6mTE3XboymM1W1tHOs9S68XmOgggjEHIjf/lOeWxSCHwlEvpVPCUKR8rW8UfTTnyqoW04ZWL/4dmqiDdqVKRO4hrmDHZD+lYtaAhCEAnv2M/s2z/qfuvSIT37Gf2bZ/wBT916BK6b+sVvzX+8VCU3Tf1it+a/3ioSAQhCAQhCD6E0XV/iLHRq5zSafKBBHTgs7w/YatkqyJIZTqtnUWlocR5C9e+xhbOMsFwn/AA3ub5MHD3lc6S0bxoDI/wARlWlhtLXH/eOhKnpG6JH09L+dvtBTz0JV+jbv60ktC0iLRTBEQ72Sf7JuaLtzGsaC5oMdCKvtIVfoz5FQ2CuWS5zHFpvDd3207YU+0WtpEXhBzK90qlK5cvNLd53ysips+i2NLqjA6HxPKJb0GbpXvQ1SpUe5pbDG5dOeO1Tm2OjOFURskK0sYpMwD245y4YoKywSHEjVGfl1q7bbHR3q4ix0vx+lqk0LIxuIfjB1hBltNX61Zt1hIbjrgHVOHzK42nRoFRtQtc0+grXU6TKcw4EnaQotqYx4gkeSME0ZTSEg3IMFryDBiREY5YgrpYbCaTnvAwceUDzQfIVf1LG1zWtvnkzGWtdrVVYeSdesakGF0fZHNqVQ4A43r0GXAzF4nDCPSdyudGNuunMCCFe2KxtAdDrwdnuz61HGiQ2RfMHdl6UEDS+keMc2kxpvOETsEj58itaVMtbBz1rpZbC1mOZXqoEGJ4Yjkk6w5pHk/wCFirXY+WScso9Ec2pavsgViLvKui/BP9Lo8sxCxLy66AdcxvjAj52nctC3p6ZqNYGgYtHfBoJPKgDlAjLGYnLFWV5looXapqGow3g/cTESRjByGG5Y7GJgYQM43gxr8mxazseWQ1H1XxHEtDhDnRJnMAw4YERvUsGo4U6ILtCudN/i3MqNOsG9cfPkJPlScX0dVsbH2StQa6eMDw6cwC0hp34kRrxXzkQpxo/EIQtAT37Gf2bZ/wBT916RCe/Yz+zbP+p+69AldN/WK35r/eKhKbpv6xW/Nf7xUJAIQhAIQhAxuxNpG4y1Uy7Uyo1vlLXkdLfQmBStQdTGZc2o0iNjhdjAbvQlJ2M6923NaZiox7PRe/2J36H0QOXdE3mgtxwlrg4GdSl+HpHcJbNUs2kK0jFjnXJyjIZYZLtozSVV7mBppukm8LpkARj32IkwmZw84LMtLnuL2sqPaIdxcZHNzgP6cd+cLHaH4Pmzgm/SfyuW5jgcsmgbJx1GQk5dGIukdLVg4NYGEjOQYG3CRAzQNPVQBLWZYwHZ9Kg6Rsrr8gjla77fRjl86lzGjqhAbgWxmHNw8s/MKos38JajY5NPHc6TsjlYKXZuEzrt5wbzQfRiqlmhnudMNuAQMd2fTmdQRabG7mEYYjH0+zYoNFZeEb3NLi1gjny6UDhc78DYnaVQU7O+LoBxG6eeZXujomrdyvY6jj6fIqNA7hG4gktaI581HPCHDvSTqVPaKLhDfmf+FFNndOXz5FBc1uE7iDyIkZ3sRviM9y5v046jdZF8QCSTrOJAMYbMdmSqqVFxLZGEjo1yvdWxVnOL7h5RmcNZ2Iq3q8JyIikDImL+OOUcnHV0rxaeFha4g0pDR+OMYn8OU5Kr/h3CpN0gAyCB+HEewLk2zuccjicRH3Ri72e1BZ2jhcWwBSMRJ5eRIn8PMF6pcL8L1x2JugXtUYnLIQs9Xsbi4uDXAk7DH/C5W+xuAgNcMOTIIvXsz0ABBC0npJ1ao9xJAc4mCSYBxA9i52fHn1b9nQuP8K8HFjuaDK0XBqyML2iqw8oFuN4BpiWvBBEkRBbkZVESrQhoJAxw6Tq5iCVstB2YWamaV29UfD6l0wBA5LSYxgEnPN52IbYGmrLqbbtJrCHC8Lz5IEiYGIJuxktJoTRrar7okHviZAJ255mTt1rFo4U9OuYWuFGIF2890TjysAIJ5WGPkSp4X2PirbaGDIVCRzO5Q9Dk/eEvB2pUo0G99TaXOpOPf05jOIkOGqMxqSm7Luj+LtNKpEcZSAP8zDB9BCcVYNCELaBPfsZ/Ztn/AFP3XpEJ79jP7Ns/6n7r0CV039Yrfmv94qEpum/rFb81/vFQkAhCEAhCEFhwet/EWqhWmBTqMcf5QRe9Er60sNoZdhpaWFt4FuJM5GcohfHakWW21KZJp1H0yRBLHOaSNhIOSlmj6D4baXY8BjG03gwXF382TXN18kHo3rKUKLXNNMMDJvENbOoF0mDhMelKvttX8NW/1v61+t0vaBiK9Yav8R+XSkg3D6FFroqhrScv8T/0FZU7FRDYaWxtdfyz3jelm3SlYY8bUn+Z3WvR0tXMfTVcMuW7rQNGvZ6bmkNLY73N8bDq9i919Asp41HQ7WGSY15n+2SVvbq0eGqf6iujuEFqOdeqZzlxPtTAyRQo4YnHKZJXq2VWxdmMZwnomEtRwhtPhn9K/f8AqO0+Gd6OpMG6LGZk5rx/DMxwPV6FhG6ctAJPHVMf8xjoyC/Dpy0eHq/6ndaYGBTsTAMGuMZjGTOGrIDpXay6Ha6fonA3Zab2R2GcsDr2Jbdt7R4et5x/WptHhZbGxdrvwETDSYOckiT5UwbV+hYJAmcN2Gez5heO19wCbxLhHMSZM79Sxh4VWuZ4505ZN6lydwhtJcXGq4k5mG8+xMGvtdFlMgEEiJwwxjWTjI2ZYKo0hVloJDsZg4Z68Tsw6FS1NO13d9Unna0+0Lw7S9YxL8suS2OiEFhYaIc4iHnAziJOBj7uGMdK0WhrGTTc6HCMcYvQNmAz/ssfZ9N12TdeBJBPJYcRiM2qXU4W2t2dUY5/R0hv1MVDJfaZLWF04AARiOeBOe1X9hinAA5WE5TIaRGO5xw3pHdv7TeLuOqSc8cOjJe6vCW1umbRWM58sz0rH5V9DWfTdQMDM2DkkHHLIA5iFjezLYuMsVOvAvU6ok64eDMeUNwSk7dWjP8AiK/nH9a42q31akcZUqPjK+5zo6Sn5u/RGQhC2gT37Gf2bZ/1P3XpEJ79jP7Ns/6n7r0CV039Yrfmv94qEmvb+xTfq1H/AMXF57nRxOUknwij9yPxv1PxUCwQmf3I/G/U/FR3I/G/U/FQLBCZ/cj8b9T8VHcj8b9T8VAsEJn9yPxv1PxUdyPxv1PxUCwQmf3I/G/U/FR3I/G/U/FQLBCZ/cj8b9T8VHcj8b9T8VAsEJn9yPxv1PxUdyPxv1PxUCwQmf3I/G/U/FR3I/G/U/FQLBCZ/cj8b9T8VHcj8b9T8VAsEJn9yPxv1PxUdyPxv1PxUCwQmf3I/G/U/FR3I/G/U/FQLBCZ/cj8b9T8VHcj8b9T8VAsEJn9yPxv1PxUdyPxv1PxUCwQmf3I/G/U/FR3I/G/U/FQLBCZ/cj8b9T8VHcj8b9T8VAsEJn9yPxv1PxUdyPxv1PxUCwT37Gf2bZ/1P3XrL9yPxv1PxUyeCHBj+HslKjxt+7f5VyJl7nZXjtQ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délník 7"/>
              <p:cNvSpPr/>
              <p:nvPr/>
            </p:nvSpPr>
            <p:spPr>
              <a:xfrm>
                <a:off x="179512" y="1340768"/>
                <a:ext cx="8784976" cy="52611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2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cs-CZ" sz="2000" dirty="0" smtClean="0"/>
                  <a:t>Relace neurčitosti nevyjadřují naši neschopnost měřit, ale fundamentální vlastnost kvantových systémů</a:t>
                </a:r>
              </a:p>
              <a:p>
                <a:pPr marL="285750" indent="-285750">
                  <a:lnSpc>
                    <a:spcPct val="12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cs-CZ" sz="2000" dirty="0" smtClean="0"/>
                  <a:t>Jejich platnost byla prokázána teoreticky i experimentálně pro mnoho různých systémů</a:t>
                </a:r>
              </a:p>
              <a:p>
                <a:pPr marL="285750" indent="-285750">
                  <a:lnSpc>
                    <a:spcPct val="12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cs-CZ" sz="2000" b="1" dirty="0" smtClean="0"/>
                  <a:t>Jiná formulace:</a:t>
                </a:r>
              </a:p>
              <a:p>
                <a:pPr marL="285750" indent="-285750">
                  <a:lnSpc>
                    <a:spcPct val="12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cs-CZ" sz="2400" b="0" i="1">
                        <a:latin typeface="Cambria Math"/>
                      </a:rPr>
                      <m:t>𝛥</m:t>
                    </m:r>
                    <m:r>
                      <a:rPr lang="cs-CZ" sz="2400" b="0" i="1" smtClean="0">
                        <a:latin typeface="Cambria Math"/>
                      </a:rPr>
                      <m:t>𝐸</m:t>
                    </m:r>
                    <m:r>
                      <a:rPr lang="cs-CZ" sz="2400" b="0" i="1">
                        <a:latin typeface="Cambria Math"/>
                      </a:rPr>
                      <m:t>𝛥</m:t>
                    </m:r>
                    <m:r>
                      <a:rPr lang="cs-CZ" sz="2400" b="0" i="1" smtClean="0">
                        <a:latin typeface="Cambria Math"/>
                      </a:rPr>
                      <m:t>𝑡</m:t>
                    </m:r>
                    <m:r>
                      <a:rPr lang="cs-CZ" sz="2400" b="0" i="1">
                        <a:latin typeface="Cambria Math"/>
                      </a:rPr>
                      <m:t>≳</m:t>
                    </m:r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1">
                            <a:latin typeface="Cambria Math"/>
                          </a:rPr>
                          <m:t>ℏ</m:t>
                        </m:r>
                      </m:num>
                      <m:den>
                        <m:r>
                          <a:rPr lang="cs-CZ" sz="2400" b="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cs-CZ" sz="2000" dirty="0" smtClean="0"/>
                  <a:t> - kvantový stav musí existovat hodně dlouho, aby měl přesně určenou energii</a:t>
                </a:r>
              </a:p>
              <a:p>
                <a:pPr marL="742950" lvl="1" indent="-285750">
                  <a:lnSpc>
                    <a:spcPct val="12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cs-CZ" sz="20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 = </a:t>
                </a:r>
                <a:r>
                  <a:rPr lang="cs-CZ" sz="2000" i="1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hf</a:t>
                </a:r>
                <a:r>
                  <a:rPr lang="cs-CZ" sz="20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cs-CZ" sz="2000" i="1" dirty="0" smtClean="0">
                    <a:sym typeface="Wingdings" panose="05000000000000000000" pitchFamily="2" charset="2"/>
                  </a:rPr>
                  <a:t> </a:t>
                </a:r>
                <a:r>
                  <a:rPr lang="cs-CZ" sz="2000" dirty="0" smtClean="0">
                    <a:sym typeface="Wingdings" panose="05000000000000000000" pitchFamily="2" charset="2"/>
                  </a:rPr>
                  <a:t>světlo musí být dlouho koherentní, aby mělo přesně určenou frekvenci</a:t>
                </a:r>
              </a:p>
              <a:p>
                <a:pPr marL="742950" lvl="1" indent="-285750">
                  <a:lnSpc>
                    <a:spcPct val="12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cs-CZ" sz="2000" b="1" dirty="0" smtClean="0">
                    <a:sym typeface="Wingdings" panose="05000000000000000000" pitchFamily="2" charset="2"/>
                  </a:rPr>
                  <a:t> </a:t>
                </a:r>
                <a:r>
                  <a:rPr lang="cs-CZ" sz="2000" b="1" dirty="0">
                    <a:sym typeface="Wingdings" panose="05000000000000000000" pitchFamily="2" charset="2"/>
                  </a:rPr>
                  <a:t>p</a:t>
                </a:r>
                <a:r>
                  <a:rPr lang="cs-CZ" sz="2000" b="1" dirty="0" smtClean="0"/>
                  <a:t>řirozená </a:t>
                </a:r>
                <a:r>
                  <a:rPr lang="cs-CZ" sz="2000" b="1" dirty="0"/>
                  <a:t>šířka spektrální </a:t>
                </a:r>
                <a:r>
                  <a:rPr lang="cs-CZ" sz="2000" b="1" dirty="0" smtClean="0"/>
                  <a:t>čáry </a:t>
                </a:r>
                <a14:m>
                  <m:oMath xmlns:m="http://schemas.openxmlformats.org/officeDocument/2006/math">
                    <m:r>
                      <a:rPr lang="cs-CZ" sz="2000" i="1">
                        <a:latin typeface="Cambria Math"/>
                      </a:rPr>
                      <m:t>𝛥</m:t>
                    </m:r>
                    <m:r>
                      <a:rPr lang="cs-CZ" sz="2000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cs-CZ" sz="2000" dirty="0" smtClean="0">
                    <a:sym typeface="Wingdings" panose="05000000000000000000" pitchFamily="2" charset="2"/>
                  </a:rPr>
                  <a:t> závisí na době života kvantového stavu</a:t>
                </a:r>
              </a:p>
              <a:p>
                <a:pPr marL="742950" lvl="1" indent="-285750">
                  <a:lnSpc>
                    <a:spcPct val="12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cs-CZ" sz="2000" dirty="0" smtClean="0">
                    <a:sym typeface="Wingdings" panose="05000000000000000000" pitchFamily="2" charset="2"/>
                  </a:rPr>
                  <a:t> </a:t>
                </a:r>
                <a:r>
                  <a:rPr lang="cs-CZ" sz="2000" dirty="0" err="1" smtClean="0">
                    <a:sym typeface="Wingdings" panose="05000000000000000000" pitchFamily="2" charset="2"/>
                  </a:rPr>
                  <a:t>LASERové</a:t>
                </a:r>
                <a:r>
                  <a:rPr lang="cs-CZ" sz="2000" dirty="0" smtClean="0">
                    <a:sym typeface="Wingdings" panose="05000000000000000000" pitchFamily="2" charset="2"/>
                  </a:rPr>
                  <a:t> světlo je dobře monochromatické, protože je koherentní po dlouhou dobu</a:t>
                </a:r>
                <a:endParaRPr lang="cs-CZ" sz="2000" dirty="0" smtClean="0"/>
              </a:p>
            </p:txBody>
          </p:sp>
        </mc:Choice>
        <mc:Fallback xmlns="">
          <p:sp>
            <p:nvSpPr>
              <p:cNvPr id="8" name="Obdélní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340768"/>
                <a:ext cx="8784976" cy="5261184"/>
              </a:xfrm>
              <a:prstGeom prst="rect">
                <a:avLst/>
              </a:prstGeom>
              <a:blipFill rotWithShape="1">
                <a:blip r:embed="rId3"/>
                <a:stretch>
                  <a:fillRect l="-555" r="-555" b="-69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038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59016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Pole dlouhého solenoidu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-7605" y="6381328"/>
            <a:ext cx="9144000" cy="50330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1412776"/>
                <a:ext cx="5832648" cy="2376264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cs-CZ" dirty="0" smtClean="0"/>
                  <a:t> Ampérův zákon: </a:t>
                </a:r>
                <a14:m>
                  <m:oMath xmlns:m="http://schemas.openxmlformats.org/officeDocument/2006/math">
                    <m:nary>
                      <m:naryPr>
                        <m:chr m:val="∮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cs-CZ" i="1">
                            <a:latin typeface="Cambria Math"/>
                          </a:rPr>
                          <m:t>𝑙</m:t>
                        </m:r>
                      </m:sub>
                      <m:sup>
                        <m:r>
                          <a:rPr lang="cs-CZ" i="1">
                            <a:latin typeface="Cambria Math"/>
                          </a:rPr>
                          <m:t> </m:t>
                        </m:r>
                      </m:sup>
                      <m:e>
                        <m:acc>
                          <m:accPr>
                            <m:chr m:val="⃗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i="1">
                                <a:latin typeface="Cambria Math"/>
                              </a:rPr>
                              <m:t>𝐵</m:t>
                            </m:r>
                          </m:e>
                        </m:acc>
                        <m:r>
                          <m:rPr>
                            <m:brk m:alnAt="23"/>
                          </m:rPr>
                          <a:rPr lang="cs-CZ" i="1">
                            <a:latin typeface="Cambria Math"/>
                          </a:rPr>
                          <m:t>.</m:t>
                        </m:r>
                        <m:r>
                          <a:rPr lang="cs-CZ" i="1">
                            <a:latin typeface="Cambria Math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i="1">
                                <a:latin typeface="Cambria Math"/>
                              </a:rPr>
                              <m:t>𝑙</m:t>
                            </m:r>
                          </m:e>
                        </m:acc>
                      </m:e>
                    </m:nary>
                    <m:r>
                      <a:rPr lang="cs-CZ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cs-CZ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cs-CZ" i="1">
                        <a:latin typeface="Cambria Math"/>
                        <a:ea typeface="Cambria Math"/>
                      </a:rPr>
                      <m:t>𝐼</m:t>
                    </m:r>
                  </m:oMath>
                </a14:m>
                <a:endParaRPr lang="cs-CZ" i="1" dirty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:r>
                  <a:rPr lang="cs-CZ" sz="2600" dirty="0" smtClean="0"/>
                  <a:t>Volím chytře uzavřenou křivku, magnetická indukce přispívá jen na úsečce |AB|</a:t>
                </a:r>
                <a:r>
                  <a:rPr lang="cs-CZ" dirty="0" smtClean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𝐵</m:t>
                      </m:r>
                      <m:r>
                        <a:rPr lang="cs-CZ" b="0" i="1" smtClean="0">
                          <a:latin typeface="Cambria Math"/>
                        </a:rPr>
                        <m:t>.</m:t>
                      </m:r>
                      <m:r>
                        <a:rPr lang="cs-CZ" b="0" i="1" smtClean="0">
                          <a:latin typeface="Cambria Math"/>
                        </a:rPr>
                        <m:t>h</m:t>
                      </m:r>
                      <m:r>
                        <a:rPr lang="cs-CZ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cs-CZ" b="0" i="1" smtClean="0">
                          <a:latin typeface="Cambria Math"/>
                        </a:rPr>
                        <m:t>𝐼</m:t>
                      </m:r>
                      <m:r>
                        <a:rPr lang="cs-CZ" b="0" i="1" smtClean="0">
                          <a:latin typeface="Cambria Math"/>
                        </a:rPr>
                        <m:t>.</m:t>
                      </m:r>
                      <m:r>
                        <a:rPr lang="cs-CZ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cs-CZ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</a:rPr>
                        <m:t>𝐵</m:t>
                      </m:r>
                      <m:r>
                        <a:rPr lang="cs-CZ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cs-CZ" i="1">
                          <a:latin typeface="Cambria Math"/>
                        </a:rPr>
                        <m:t>𝐼</m:t>
                      </m:r>
                      <m:r>
                        <a:rPr lang="cs-CZ" b="0" i="1" smtClean="0">
                          <a:latin typeface="Cambria Math"/>
                        </a:rPr>
                        <m:t>.</m:t>
                      </m:r>
                      <m:r>
                        <a:rPr lang="cs-CZ" b="0" i="1" smtClean="0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:endParaRPr lang="cs-CZ" dirty="0" smtClean="0"/>
              </a:p>
              <a:p>
                <a:pPr marL="0" indent="0">
                  <a:buNone/>
                </a:pPr>
                <a:endParaRPr lang="cs-CZ" dirty="0" smtClean="0"/>
              </a:p>
            </p:txBody>
          </p:sp>
        </mc:Choice>
        <mc:Fallback xmlns="">
          <p:sp>
            <p:nvSpPr>
              <p:cNvPr id="5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412776"/>
                <a:ext cx="5832648" cy="2376264"/>
              </a:xfrm>
              <a:blipFill>
                <a:blip r:embed="rId3"/>
                <a:stretch>
                  <a:fillRect l="-1672" t="-15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magnetické pole solenoid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6" y="3429000"/>
            <a:ext cx="576063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gnetické pole solenoid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4" y="764704"/>
            <a:ext cx="2857500" cy="20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457200" y="5445224"/>
            <a:ext cx="6635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Magnetické pole solenoidu, toroidu a cívky – viz experimenty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délník 5"/>
              <p:cNvSpPr/>
              <p:nvPr/>
            </p:nvSpPr>
            <p:spPr>
              <a:xfrm>
                <a:off x="206359" y="3933056"/>
                <a:ext cx="2997487" cy="7626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i="1" smtClean="0">
                        <a:latin typeface="Cambria Math"/>
                      </a:rPr>
                      <m:t>𝑛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</m:oMath>
                </a14:m>
                <a:r>
                  <a:rPr lang="cs-CZ" dirty="0" smtClean="0"/>
                  <a:t>   - hustota vinutí</a:t>
                </a:r>
              </a:p>
              <a:p>
                <a:r>
                  <a:rPr lang="cs-CZ" dirty="0" smtClean="0"/>
                  <a:t>(„počet závitů na metr délky“)</a:t>
                </a:r>
                <a:endParaRPr lang="cs-CZ" dirty="0"/>
              </a:p>
            </p:txBody>
          </p:sp>
        </mc:Choice>
        <mc:Fallback xmlns="">
          <p:sp>
            <p:nvSpPr>
              <p:cNvPr id="6" name="Obdélní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359" y="3933056"/>
                <a:ext cx="2997487" cy="762645"/>
              </a:xfrm>
              <a:prstGeom prst="rect">
                <a:avLst/>
              </a:prstGeom>
              <a:blipFill>
                <a:blip r:embed="rId6"/>
                <a:stretch>
                  <a:fillRect l="-1829" r="-1016" b="-12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781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59016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Pole uvnitř toroidu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-7605" y="6381328"/>
            <a:ext cx="9144000" cy="50330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1412776"/>
                <a:ext cx="5832648" cy="237626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</a:rPr>
                        <m:t>𝐵</m:t>
                      </m:r>
                      <m:r>
                        <a:rPr lang="cs-CZ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cs-CZ" i="1">
                          <a:latin typeface="Cambria Math"/>
                        </a:rPr>
                        <m:t>𝐼</m:t>
                      </m:r>
                      <m:r>
                        <a:rPr lang="cs-CZ" b="0" i="1" smtClean="0">
                          <a:latin typeface="Cambria Math"/>
                        </a:rPr>
                        <m:t>.</m:t>
                      </m:r>
                      <m:r>
                        <a:rPr lang="cs-CZ" b="0" i="1" smtClean="0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:endParaRPr lang="cs-CZ" dirty="0" smtClean="0"/>
              </a:p>
              <a:p>
                <a:pPr marL="0" indent="0">
                  <a:buNone/>
                </a:pPr>
                <a:endParaRPr lang="cs-CZ" dirty="0" smtClean="0"/>
              </a:p>
            </p:txBody>
          </p:sp>
        </mc:Choice>
        <mc:Fallback xmlns="">
          <p:sp>
            <p:nvSpPr>
              <p:cNvPr id="5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412776"/>
                <a:ext cx="5832648" cy="2376264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ovéPole 2"/>
          <p:cNvSpPr txBox="1"/>
          <p:nvPr/>
        </p:nvSpPr>
        <p:spPr>
          <a:xfrm>
            <a:off x="404315" y="4616820"/>
            <a:ext cx="4402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Magnetické pole solenoidu, toroidu a cívky – viz experimenty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délník 5"/>
              <p:cNvSpPr/>
              <p:nvPr/>
            </p:nvSpPr>
            <p:spPr>
              <a:xfrm>
                <a:off x="314272" y="2174453"/>
                <a:ext cx="4985275" cy="22285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i="1" smtClean="0">
                        <a:latin typeface="Cambria Math"/>
                      </a:rPr>
                      <m:t>𝑛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</m:oMath>
                </a14:m>
                <a:r>
                  <a:rPr lang="cs-CZ" dirty="0" smtClean="0"/>
                  <a:t>   - hustota vinutí</a:t>
                </a:r>
              </a:p>
              <a:p>
                <a:r>
                  <a:rPr lang="cs-CZ" dirty="0" smtClean="0"/>
                  <a:t>(„počet závitů na metr délky“)</a:t>
                </a:r>
              </a:p>
              <a:p>
                <a:endParaRPr lang="cs-CZ" dirty="0"/>
              </a:p>
              <a:p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𝑛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cs-CZ" dirty="0"/>
                  <a:t>   - hustota </a:t>
                </a:r>
                <a:r>
                  <a:rPr lang="cs-CZ" dirty="0" smtClean="0"/>
                  <a:t>vinutí (přibližně, toroid je tenký)</a:t>
                </a:r>
              </a:p>
              <a:p>
                <a:endParaRPr lang="cs-CZ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</a:rPr>
                        <m:t>𝐵</m:t>
                      </m:r>
                      <m:r>
                        <a:rPr lang="cs-CZ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cs-CZ" i="1">
                              <a:latin typeface="Cambria Math"/>
                            </a:rPr>
                            <m:t>𝐼</m:t>
                          </m:r>
                          <m:r>
                            <a:rPr lang="cs-CZ" i="1">
                              <a:latin typeface="Cambria Math"/>
                            </a:rPr>
                            <m:t>.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6" name="Obdélní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272" y="2174453"/>
                <a:ext cx="4985275" cy="2228559"/>
              </a:xfrm>
              <a:prstGeom prst="rect">
                <a:avLst/>
              </a:prstGeom>
              <a:blipFill>
                <a:blip r:embed="rId4"/>
                <a:stretch>
                  <a:fillRect l="-1102" r="-3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 descr="Výsledek obrázku pro toroi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205" y="3573016"/>
            <a:ext cx="3700299" cy="273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Výsledek obrázku pro toroi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73186"/>
            <a:ext cx="3009900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3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Lorentzova síla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84784"/>
                <a:ext cx="8229600" cy="4525963"/>
              </a:xfrm>
              <a:ln>
                <a:noFill/>
              </a:ln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i="1">
                              <a:latin typeface="Cambria Math"/>
                            </a:rPr>
                            <m:t>𝐹</m:t>
                          </m:r>
                        </m:e>
                      </m:acc>
                      <m:r>
                        <a:rPr lang="cs-CZ" i="1">
                          <a:latin typeface="Cambria Math"/>
                        </a:rPr>
                        <m:t>=</m:t>
                      </m:r>
                      <m:r>
                        <a:rPr lang="cs-CZ" i="1">
                          <a:latin typeface="Cambria Math"/>
                        </a:rPr>
                        <m:t>𝑄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cs-CZ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</m:acc>
                          <m:r>
                            <a:rPr lang="cs-CZ" b="0" i="1" smtClean="0">
                              <a:latin typeface="Cambria Math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𝑣</m:t>
                              </m:r>
                            </m:e>
                          </m:acc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×</m:t>
                          </m:r>
                          <m:acc>
                            <m:accPr>
                              <m:chr m:val="⃗"/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𝐵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cs-CZ" dirty="0" smtClean="0"/>
              </a:p>
              <a:p>
                <a:pPr marL="0" indent="0">
                  <a:buNone/>
                </a:pPr>
                <a:r>
                  <a:rPr lang="cs-CZ" dirty="0" smtClean="0"/>
                  <a:t>Síla kterou působí elektromagnetické pole na částici s nábojem. </a:t>
                </a:r>
              </a:p>
              <a:p>
                <a:pPr marL="0" indent="0">
                  <a:buNone/>
                </a:pPr>
                <a:r>
                  <a:rPr lang="cs-CZ" dirty="0" smtClean="0"/>
                  <a:t>Elektrické pole: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i="1">
                              <a:latin typeface="Cambria Math"/>
                            </a:rPr>
                            <m:t>𝐹</m:t>
                          </m:r>
                        </m:e>
                      </m:acc>
                      <m:r>
                        <a:rPr lang="cs-CZ" i="1">
                          <a:latin typeface="Cambria Math"/>
                        </a:rPr>
                        <m:t>=</m:t>
                      </m:r>
                      <m:r>
                        <a:rPr lang="cs-CZ" i="1">
                          <a:latin typeface="Cambria Math"/>
                        </a:rPr>
                        <m:t>𝑄</m:t>
                      </m:r>
                      <m:acc>
                        <m:accPr>
                          <m:chr m:val="⃗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i="1">
                              <a:latin typeface="Cambria Math"/>
                            </a:rPr>
                            <m:t>𝐸</m:t>
                          </m:r>
                        </m:e>
                      </m:acc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:r>
                  <a:rPr lang="cs-CZ" dirty="0" smtClean="0"/>
                  <a:t>Magnetické pole: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i="1">
                              <a:latin typeface="Cambria Math"/>
                            </a:rPr>
                            <m:t>𝐹</m:t>
                          </m:r>
                        </m:e>
                      </m:acc>
                      <m:r>
                        <a:rPr lang="cs-CZ" i="1">
                          <a:latin typeface="Cambria Math"/>
                        </a:rPr>
                        <m:t>=</m:t>
                      </m:r>
                      <m:r>
                        <a:rPr lang="cs-CZ" i="1">
                          <a:latin typeface="Cambria Math"/>
                        </a:rPr>
                        <m:t>𝑄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𝑣</m:t>
                              </m:r>
                            </m:e>
                          </m:acc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×</m:t>
                          </m:r>
                          <m:acc>
                            <m:accPr>
                              <m:chr m:val="⃗"/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𝐵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cs-CZ" dirty="0" smtClean="0"/>
              </a:p>
              <a:p>
                <a:pPr marL="0" indent="0">
                  <a:buNone/>
                </a:pPr>
                <a:r>
                  <a:rPr lang="cs-CZ" dirty="0" smtClean="0"/>
                  <a:t>- působí jen když se částice s nábojem pohybuje</a:t>
                </a:r>
                <a:endParaRPr lang="cs-CZ" dirty="0"/>
              </a:p>
              <a:p>
                <a:pPr marL="0" indent="0">
                  <a:buNone/>
                </a:pPr>
                <a:endParaRPr lang="cs-CZ" dirty="0" smtClean="0"/>
              </a:p>
              <a:p>
                <a:pPr marL="0" indent="0">
                  <a:buNone/>
                </a:pPr>
                <a:r>
                  <a:rPr lang="cs-CZ" dirty="0" smtClean="0"/>
                  <a:t>Pohyb částice v magnetickém poli (cvičení)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84784"/>
                <a:ext cx="8229600" cy="4525963"/>
              </a:xfrm>
              <a:blipFill>
                <a:blip r:embed="rId3"/>
                <a:stretch>
                  <a:fillRect l="-140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bdélník 3"/>
          <p:cNvSpPr/>
          <p:nvPr/>
        </p:nvSpPr>
        <p:spPr>
          <a:xfrm>
            <a:off x="0" y="5733256"/>
            <a:ext cx="9144000" cy="112474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13011</TotalTime>
  <Words>2129</Words>
  <Application>Microsoft Office PowerPoint</Application>
  <PresentationFormat>Předvádění na obrazovce (4:3)</PresentationFormat>
  <Paragraphs>703</Paragraphs>
  <Slides>69</Slides>
  <Notes>63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69</vt:i4>
      </vt:variant>
    </vt:vector>
  </HeadingPairs>
  <TitlesOfParts>
    <vt:vector size="76" baseType="lpstr">
      <vt:lpstr>Arial</vt:lpstr>
      <vt:lpstr>Calibri</vt:lpstr>
      <vt:lpstr>Cambria</vt:lpstr>
      <vt:lpstr>Cambria Math</vt:lpstr>
      <vt:lpstr>Symbol</vt:lpstr>
      <vt:lpstr>Wingdings</vt:lpstr>
      <vt:lpstr>Motiv systému Office</vt:lpstr>
      <vt:lpstr>Fyzika II pro biochemii</vt:lpstr>
      <vt:lpstr>Magnetické pole ve vakuu – magnetická indukce</vt:lpstr>
      <vt:lpstr>Magnetická indukce – magnetické indukční čáry</vt:lpstr>
      <vt:lpstr>Magnetický tok</vt:lpstr>
      <vt:lpstr>Ampérův zákon (celkového proudu)</vt:lpstr>
      <vt:lpstr>Magnetické pole přímého vodiče</vt:lpstr>
      <vt:lpstr>Pole dlouhého solenoidu</vt:lpstr>
      <vt:lpstr>Pole uvnitř toroidu</vt:lpstr>
      <vt:lpstr>Lorentzova síla</vt:lpstr>
      <vt:lpstr>Lorentzova síla a Ampérův zákon síly</vt:lpstr>
      <vt:lpstr>Dva rovnoběžné vodiče, definice 1A</vt:lpstr>
      <vt:lpstr>Intenzita magnetického pole ve vakuu</vt:lpstr>
      <vt:lpstr>Magnetické pole v látce</vt:lpstr>
      <vt:lpstr>Magnetické pole v látce</vt:lpstr>
      <vt:lpstr>Magnetické pole v látce</vt:lpstr>
      <vt:lpstr>Relativní permeabilita látek</vt:lpstr>
      <vt:lpstr>Feromagnetika</vt:lpstr>
      <vt:lpstr>Elektromagnet</vt:lpstr>
      <vt:lpstr>Elektromagnetická indukce</vt:lpstr>
      <vt:lpstr>Rotující cívka v magnetickém poli</vt:lpstr>
      <vt:lpstr>Střídavý proud</vt:lpstr>
      <vt:lpstr>Efektivní hodnota střídavého proudu</vt:lpstr>
      <vt:lpstr>Elektrický generátor</vt:lpstr>
      <vt:lpstr>Elektromotor</vt:lpstr>
      <vt:lpstr>Transformátor</vt:lpstr>
      <vt:lpstr>OPTIKA</vt:lpstr>
      <vt:lpstr>Elektromagnetická vlna</vt:lpstr>
      <vt:lpstr>Elektromagnetická vlna</vt:lpstr>
      <vt:lpstr>Elektromagnetická vlna</vt:lpstr>
      <vt:lpstr>Spektrum elektromagnetického záření</vt:lpstr>
      <vt:lpstr>Fermatův princip</vt:lpstr>
      <vt:lpstr>Parabolické zrcadlo</vt:lpstr>
      <vt:lpstr>Spojka, rozptylka a dioptrie</vt:lpstr>
      <vt:lpstr>Zoom</vt:lpstr>
      <vt:lpstr>Mikroskop</vt:lpstr>
      <vt:lpstr>Disperze bílého světla</vt:lpstr>
      <vt:lpstr>Polarizace</vt:lpstr>
      <vt:lpstr>Dvojlom</vt:lpstr>
      <vt:lpstr>Polarizátory</vt:lpstr>
      <vt:lpstr>Opticky aktivní látky</vt:lpstr>
      <vt:lpstr>Opticky aktivní pivo (před kvašením)</vt:lpstr>
      <vt:lpstr>Vsuvka: Brewsterův úhel</vt:lpstr>
      <vt:lpstr>K čemu to je?</vt:lpstr>
      <vt:lpstr>Interference</vt:lpstr>
      <vt:lpstr>Interference při odrazu na tenké vrstvě</vt:lpstr>
      <vt:lpstr>Interference na dvojštěrbině – Youngův pokus</vt:lpstr>
      <vt:lpstr>Interference na dvojštěrbině – výpočet 1</vt:lpstr>
      <vt:lpstr>Interference na dvojštěrbině – výpočet 2</vt:lpstr>
      <vt:lpstr>Interference na dvojštěrbině – Youngův pokus</vt:lpstr>
      <vt:lpstr>Fraunhoferova difrakce</vt:lpstr>
      <vt:lpstr>Fraunhoferova difrakce na štěrbině</vt:lpstr>
      <vt:lpstr>Fraunhoferova difrakce na mřížce</vt:lpstr>
      <vt:lpstr>Fresnelova difrakce</vt:lpstr>
      <vt:lpstr>Koherence</vt:lpstr>
      <vt:lpstr>Zdroje světla</vt:lpstr>
      <vt:lpstr>LASER</vt:lpstr>
      <vt:lpstr>Záření dokonale černého tělesa</vt:lpstr>
      <vt:lpstr>Záření dokonale černého tělesa</vt:lpstr>
      <vt:lpstr>Planckův zákon</vt:lpstr>
      <vt:lpstr>Kvantování (ilustrace)</vt:lpstr>
      <vt:lpstr>De Brogliova hypotéza</vt:lpstr>
      <vt:lpstr>Vlnová funkce</vt:lpstr>
      <vt:lpstr>Schrödingerova rovnice</vt:lpstr>
      <vt:lpstr>Schrödingerova rovnice a atom vodíku</vt:lpstr>
      <vt:lpstr>Vlnové funkce atomu vodíku</vt:lpstr>
      <vt:lpstr>Youngův pokus</vt:lpstr>
      <vt:lpstr>Kvantový lyžař</vt:lpstr>
      <vt:lpstr>Heisenbergovy relace neurčitosti</vt:lpstr>
      <vt:lpstr>Heisenbergovy relace neurčitosti</vt:lpstr>
    </vt:vector>
  </TitlesOfParts>
  <Company>UK_MFF_KFM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Fyzika II pro biochemii</dc:title>
  <dc:creator>Josef Strasky</dc:creator>
  <cp:lastModifiedBy>Josef Stráský</cp:lastModifiedBy>
  <cp:revision>199</cp:revision>
  <dcterms:created xsi:type="dcterms:W3CDTF">2014-10-11T23:31:21Z</dcterms:created>
  <dcterms:modified xsi:type="dcterms:W3CDTF">2019-11-20T12:14:14Z</dcterms:modified>
</cp:coreProperties>
</file>