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C42C-227B-46B7-B212-AE0DF95296B0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410E-12C9-45F4-BF00-00CA0E46D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87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C42C-227B-46B7-B212-AE0DF95296B0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E410E-12C9-45F4-BF00-00CA0E46DE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49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6. hodina</a:t>
            </a:r>
            <a:br>
              <a:rPr lang="cs-CZ" altLang="cs-CZ" b="1"/>
            </a:br>
            <a:r>
              <a:rPr lang="cs-CZ" altLang="cs-CZ" sz="2800" b="1"/>
              <a:t>(27. 3. 2017)</a:t>
            </a:r>
            <a:endParaRPr lang="cs-CZ" altLang="cs-CZ" sz="28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3300" b="1">
                <a:solidFill>
                  <a:srgbClr val="0000FF"/>
                </a:solidFill>
              </a:rPr>
              <a:t>T</a:t>
            </a:r>
            <a:r>
              <a:rPr lang="cs-CZ" altLang="zh-CN" sz="3300" b="1" noProof="1">
                <a:solidFill>
                  <a:srgbClr val="0000FF"/>
                </a:solidFill>
              </a:rPr>
              <a:t>ři slovesa:</a:t>
            </a:r>
            <a:r>
              <a:rPr lang="cs-CZ" altLang="zh-CN" sz="3300" b="1" noProof="1"/>
              <a:t> 	</a:t>
            </a:r>
            <a:r>
              <a:rPr lang="cs-CZ" altLang="zh-CN" sz="3300" i="1" noProof="1"/>
              <a:t>shì</a:t>
            </a:r>
            <a:r>
              <a:rPr lang="cs-CZ" altLang="zh-CN" sz="3300" noProof="1"/>
              <a:t> </a:t>
            </a:r>
            <a:r>
              <a:rPr lang="zh-CN" altLang="cs-CZ" sz="3300" noProof="1"/>
              <a:t>是</a:t>
            </a:r>
            <a:r>
              <a:rPr lang="cs-CZ" altLang="zh-CN" sz="3300" noProof="1"/>
              <a:t>, exist. </a:t>
            </a:r>
            <a:r>
              <a:rPr lang="cs-CZ" altLang="zh-CN" sz="3300" i="1" noProof="1"/>
              <a:t>yǒu </a:t>
            </a:r>
            <a:r>
              <a:rPr lang="zh-CN" altLang="cs-CZ" sz="3300" noProof="1"/>
              <a:t>有</a:t>
            </a:r>
            <a:r>
              <a:rPr lang="zh-CN" altLang="zh-CN" sz="3300" noProof="1"/>
              <a:t>, </a:t>
            </a:r>
            <a:r>
              <a:rPr lang="cs-CZ" altLang="zh-CN" sz="3300" i="1" noProof="1"/>
              <a:t>zài </a:t>
            </a:r>
            <a:r>
              <a:rPr lang="zh-CN" altLang="cs-CZ" sz="3300" noProof="1"/>
              <a:t>在</a:t>
            </a:r>
            <a:endParaRPr lang="cs-CZ" altLang="cs-CZ" sz="3300">
              <a:sym typeface="Wingdings" panose="05000000000000000000" pitchFamily="2" charset="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5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3200" b="1">
                <a:solidFill>
                  <a:srgbClr val="0000FF"/>
                </a:solidFill>
              </a:rPr>
              <a:t>M</a:t>
            </a:r>
            <a:r>
              <a:rPr lang="cs-CZ" altLang="zh-CN" sz="3200" b="1" noProof="1">
                <a:solidFill>
                  <a:srgbClr val="0000FF"/>
                </a:solidFill>
                <a:ea typeface="SimSun" panose="02010600030101010101" pitchFamily="2" charset="-122"/>
              </a:rPr>
              <a:t>odální slovesa:</a:t>
            </a:r>
            <a:r>
              <a:rPr lang="cs-CZ" altLang="zh-CN" sz="3200" b="1" i="1"/>
              <a:t> </a:t>
            </a:r>
            <a:r>
              <a:rPr lang="cs-CZ" altLang="zh-CN" sz="3200" i="1" noProof="1">
                <a:ea typeface="SimSun" panose="02010600030101010101" pitchFamily="2" charset="-122"/>
              </a:rPr>
              <a:t>yào </a:t>
            </a:r>
            <a:r>
              <a:rPr lang="zh-CN" altLang="en-GB" sz="3200" noProof="1">
                <a:ea typeface="SimSun" panose="02010600030101010101" pitchFamily="2" charset="-122"/>
              </a:rPr>
              <a:t>要</a:t>
            </a:r>
            <a:r>
              <a:rPr lang="zh-CN" altLang="zh-CN" sz="3200" noProof="1">
                <a:ea typeface="SimSun" panose="02010600030101010101" pitchFamily="2" charset="-122"/>
              </a:rPr>
              <a:t>, </a:t>
            </a:r>
            <a:r>
              <a:rPr lang="cs-CZ" altLang="zh-CN" sz="3200" i="1" noProof="1">
                <a:ea typeface="SimSun" panose="02010600030101010101" pitchFamily="2" charset="-122"/>
              </a:rPr>
              <a:t>huì </a:t>
            </a:r>
            <a:r>
              <a:rPr lang="zh-CN" altLang="en-GB" sz="3200" noProof="1">
                <a:ea typeface="SimSun" panose="02010600030101010101" pitchFamily="2" charset="-122"/>
              </a:rPr>
              <a:t>会</a:t>
            </a:r>
            <a:r>
              <a:rPr lang="zh-CN" altLang="zh-CN" sz="3200" noProof="1">
                <a:ea typeface="SimSun" panose="02010600030101010101" pitchFamily="2" charset="-122"/>
              </a:rPr>
              <a:t>, </a:t>
            </a:r>
            <a:r>
              <a:rPr lang="cs-CZ" altLang="zh-CN" sz="3200" i="1" noProof="1">
                <a:ea typeface="SimSun" panose="02010600030101010101" pitchFamily="2" charset="-122"/>
              </a:rPr>
              <a:t>xi</a:t>
            </a:r>
            <a:r>
              <a:rPr lang="cs-CZ" altLang="zh-CN" sz="3200" i="1"/>
              <a:t>ǎ</a:t>
            </a:r>
            <a:r>
              <a:rPr lang="cs-CZ" altLang="zh-CN" sz="3200" i="1" noProof="1">
                <a:ea typeface="SimSun" panose="02010600030101010101" pitchFamily="2" charset="-122"/>
              </a:rPr>
              <a:t>ng </a:t>
            </a:r>
            <a:r>
              <a:rPr lang="zh-CN" altLang="en-GB" sz="3200" noProof="1">
                <a:ea typeface="SimSun" panose="02010600030101010101" pitchFamily="2" charset="-122"/>
              </a:rPr>
              <a:t>想</a:t>
            </a:r>
            <a:r>
              <a:rPr lang="cs-CZ" altLang="en-GB" sz="3200"/>
              <a:t>…</a:t>
            </a:r>
            <a:endParaRPr lang="cs-CZ" altLang="cs-CZ" sz="3200">
              <a:sym typeface="Wingdings" panose="05000000000000000000" pitchFamily="2" charset="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2900" b="1">
                <a:solidFill>
                  <a:srgbClr val="0000FF"/>
                </a:solidFill>
              </a:rPr>
              <a:t>F</a:t>
            </a:r>
            <a:r>
              <a:rPr lang="cs-CZ" altLang="zh-CN" sz="2900" b="1" noProof="1">
                <a:solidFill>
                  <a:srgbClr val="0000FF"/>
                </a:solidFill>
              </a:rPr>
              <a:t>ormální</a:t>
            </a:r>
            <a:r>
              <a:rPr lang="cs-CZ" altLang="zh-CN" sz="2900" b="1" noProof="1">
                <a:solidFill>
                  <a:srgbClr val="0000FF"/>
                </a:solidFill>
                <a:ea typeface="SimSun" panose="02010600030101010101" pitchFamily="2" charset="-122"/>
              </a:rPr>
              <a:t> adverbia:</a:t>
            </a:r>
            <a:r>
              <a:rPr lang="cs-CZ" altLang="zh-CN" sz="2900" noProof="1">
                <a:ea typeface="SimSun" panose="02010600030101010101" pitchFamily="2" charset="-122"/>
              </a:rPr>
              <a:t> </a:t>
            </a:r>
            <a:r>
              <a:rPr lang="cs-CZ" altLang="zh-CN" sz="2900" i="1" noProof="1">
                <a:ea typeface="SimSun" panose="02010600030101010101" pitchFamily="2" charset="-122"/>
              </a:rPr>
              <a:t>h</a:t>
            </a:r>
            <a:r>
              <a:rPr lang="cs-CZ" altLang="zh-CN" sz="2900" i="1"/>
              <a:t>ě</a:t>
            </a:r>
            <a:r>
              <a:rPr lang="cs-CZ" altLang="zh-CN" sz="2900" i="1" noProof="1">
                <a:ea typeface="SimSun" panose="02010600030101010101" pitchFamily="2" charset="-122"/>
              </a:rPr>
              <a:t>n </a:t>
            </a:r>
            <a:r>
              <a:rPr lang="zh-CN" altLang="en-GB" sz="2900" noProof="1">
                <a:ea typeface="SimSun" panose="02010600030101010101" pitchFamily="2" charset="-122"/>
              </a:rPr>
              <a:t>很</a:t>
            </a:r>
            <a:r>
              <a:rPr lang="cs-CZ" altLang="en-GB" sz="2900"/>
              <a:t>,</a:t>
            </a:r>
            <a:r>
              <a:rPr lang="cs-CZ" altLang="zh-CN" sz="2900" noProof="1">
                <a:ea typeface="SimSun" panose="02010600030101010101" pitchFamily="2" charset="-122"/>
              </a:rPr>
              <a:t> </a:t>
            </a:r>
            <a:r>
              <a:rPr lang="cs-CZ" altLang="zh-CN" sz="2900" i="1" noProof="1">
                <a:ea typeface="SimSun" panose="02010600030101010101" pitchFamily="2" charset="-122"/>
              </a:rPr>
              <a:t>jiù</a:t>
            </a:r>
            <a:r>
              <a:rPr lang="cs-CZ" altLang="zh-CN" sz="2900" noProof="1">
                <a:ea typeface="SimSun" panose="02010600030101010101" pitchFamily="2" charset="-122"/>
              </a:rPr>
              <a:t> </a:t>
            </a:r>
            <a:r>
              <a:rPr lang="zh-CN" altLang="en-GB" sz="2900" noProof="1">
                <a:ea typeface="SimSun" panose="02010600030101010101" pitchFamily="2" charset="-122"/>
              </a:rPr>
              <a:t>就</a:t>
            </a:r>
            <a:r>
              <a:rPr lang="zh-CN" altLang="zh-CN" sz="2900" noProof="1">
                <a:ea typeface="SimSun" panose="02010600030101010101" pitchFamily="2" charset="-122"/>
              </a:rPr>
              <a:t>, </a:t>
            </a:r>
            <a:r>
              <a:rPr lang="cs-CZ" altLang="zh-CN" sz="2900" i="1" noProof="1">
                <a:ea typeface="SimSun" panose="02010600030101010101" pitchFamily="2" charset="-122"/>
              </a:rPr>
              <a:t>d</a:t>
            </a:r>
            <a:r>
              <a:rPr lang="cs-CZ" altLang="zh-CN" sz="2900" i="1"/>
              <a:t>ō</a:t>
            </a:r>
            <a:r>
              <a:rPr lang="cs-CZ" altLang="zh-CN" sz="2900" i="1" noProof="1">
                <a:ea typeface="SimSun" panose="02010600030101010101" pitchFamily="2" charset="-122"/>
              </a:rPr>
              <a:t>u </a:t>
            </a:r>
            <a:r>
              <a:rPr lang="zh-CN" altLang="en-GB" sz="2900" noProof="1">
                <a:ea typeface="SimSun" panose="02010600030101010101" pitchFamily="2" charset="-122"/>
              </a:rPr>
              <a:t>都</a:t>
            </a:r>
            <a:r>
              <a:rPr lang="zh-CN" altLang="zh-CN" sz="2900" noProof="1">
                <a:ea typeface="SimSun" panose="02010600030101010101" pitchFamily="2" charset="-122"/>
              </a:rPr>
              <a:t>, </a:t>
            </a:r>
            <a:r>
              <a:rPr lang="cs-CZ" altLang="en-GB" sz="2900" i="1"/>
              <a:t>y</a:t>
            </a:r>
            <a:r>
              <a:rPr lang="en-GB" altLang="en-GB" sz="2900" i="1"/>
              <a:t>ě</a:t>
            </a:r>
            <a:r>
              <a:rPr lang="cs-CZ" altLang="en-GB" sz="2900" i="1"/>
              <a:t> </a:t>
            </a:r>
            <a:r>
              <a:rPr lang="zh-CN" altLang="en-GB" sz="2900">
                <a:ea typeface="SimSun" panose="02010600030101010101" pitchFamily="2" charset="-122"/>
              </a:rPr>
              <a:t>也</a:t>
            </a:r>
            <a:r>
              <a:rPr lang="cs-CZ" altLang="en-GB" sz="2900"/>
              <a:t>…</a:t>
            </a:r>
            <a:endParaRPr lang="cs-CZ" altLang="cs-CZ" sz="29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0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>
                <a:solidFill>
                  <a:srgbClr val="0000FF"/>
                </a:solidFill>
              </a:rPr>
              <a:t>Jednoslabičná pomocná slova v čínštině</a:t>
            </a:r>
            <a:br>
              <a:rPr lang="cs-CZ" altLang="cs-CZ" sz="3500">
                <a:solidFill>
                  <a:srgbClr val="0000FF"/>
                </a:solidFill>
              </a:rPr>
            </a:br>
            <a:r>
              <a:rPr lang="cs-CZ" altLang="cs-CZ" sz="2000">
                <a:solidFill>
                  <a:srgbClr val="0000FF"/>
                </a:solidFill>
              </a:rPr>
              <a:t>(připomenutí z minulé hodiny)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altLang="cs-CZ" sz="3300" b="1"/>
              <a:t>ad a) </a:t>
            </a:r>
            <a:r>
              <a:rPr lang="cs-CZ" altLang="cs-CZ" sz="3300" b="1" u="sng"/>
              <a:t>a</a:t>
            </a:r>
            <a:r>
              <a:rPr lang="cs-CZ" altLang="cs-CZ" sz="3300" b="1" u="sng" noProof="1"/>
              <a:t>tónová</a:t>
            </a:r>
            <a:r>
              <a:rPr lang="cs-CZ" altLang="cs-CZ" sz="3300" b="1" noProof="1"/>
              <a:t> pomoc. slova: </a:t>
            </a:r>
            <a:r>
              <a:rPr lang="cs-CZ" altLang="cs-CZ" sz="3300" b="1" noProof="1">
                <a:solidFill>
                  <a:srgbClr val="0000FF"/>
                </a:solidFill>
              </a:rPr>
              <a:t>KLITIKA</a:t>
            </a:r>
            <a:br>
              <a:rPr lang="cs-CZ" altLang="cs-CZ" sz="3500" b="1">
                <a:solidFill>
                  <a:srgbClr val="0000FF"/>
                </a:solidFill>
              </a:rPr>
            </a:br>
            <a:r>
              <a:rPr lang="cs-CZ" altLang="cs-CZ" sz="2200">
                <a:sym typeface="Symbol" panose="05050102010706020507" pitchFamily="18" charset="2"/>
              </a:rPr>
              <a:t>(V</a:t>
            </a:r>
            <a:r>
              <a:rPr lang="cs-CZ" altLang="cs-CZ" sz="2200" noProof="1">
                <a:sym typeface="Symbol" panose="05050102010706020507" pitchFamily="18" charset="2"/>
              </a:rPr>
              <a:t>ŽDY jsou nepřízvučná</a:t>
            </a:r>
            <a:r>
              <a:rPr lang="cs-CZ" altLang="cs-CZ" sz="2200">
                <a:sym typeface="Symbol" panose="05050102010706020507" pitchFamily="18" charset="2"/>
              </a:rPr>
              <a:t>,  </a:t>
            </a:r>
            <a:r>
              <a:rPr lang="cs-CZ" altLang="cs-CZ" sz="2200" noProof="1">
                <a:sym typeface="Symbol" panose="05050102010706020507" pitchFamily="18" charset="2"/>
              </a:rPr>
              <a:t>VŽDY se chovají jako </a:t>
            </a:r>
            <a:r>
              <a:rPr lang="cs-CZ" altLang="cs-CZ" sz="2200">
                <a:sym typeface="Symbol" panose="05050102010706020507" pitchFamily="18" charset="2"/>
              </a:rPr>
              <a:t>en</a:t>
            </a:r>
            <a:r>
              <a:rPr lang="cs-CZ" altLang="cs-CZ" sz="2200" noProof="1">
                <a:sym typeface="Symbol" panose="05050102010706020507" pitchFamily="18" charset="2"/>
              </a:rPr>
              <a:t>klitika</a:t>
            </a:r>
            <a:r>
              <a:rPr lang="cs-CZ" altLang="cs-CZ" sz="2200">
                <a:sym typeface="Symbol" panose="05050102010706020507" pitchFamily="18" charset="2"/>
              </a:rPr>
              <a:t>)</a:t>
            </a:r>
            <a:endParaRPr lang="cs-CZ" altLang="cs-CZ" sz="2200" noProof="1"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5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 b="1"/>
              <a:t>ad b) tónová pomoc. slova: </a:t>
            </a:r>
            <a:r>
              <a:rPr lang="en-GB" altLang="cs-CZ" sz="3300" b="1">
                <a:solidFill>
                  <a:srgbClr val="0000FF"/>
                </a:solidFill>
              </a:rPr>
              <a:t>K</a:t>
            </a:r>
            <a:r>
              <a:rPr lang="cs-CZ" altLang="cs-CZ" sz="3300" b="1">
                <a:solidFill>
                  <a:srgbClr val="0000FF"/>
                </a:solidFill>
              </a:rPr>
              <a:t>LITIKOIDY</a:t>
            </a:r>
            <a:br>
              <a:rPr lang="cs-CZ" altLang="cs-CZ" sz="3500" b="1">
                <a:solidFill>
                  <a:srgbClr val="0000FF"/>
                </a:solidFill>
              </a:rPr>
            </a:br>
            <a:r>
              <a:rPr lang="cs-CZ" altLang="cs-CZ" sz="2200" b="1">
                <a:solidFill>
                  <a:srgbClr val="0000FF"/>
                </a:solidFill>
              </a:rPr>
              <a:t> </a:t>
            </a:r>
            <a:r>
              <a:rPr lang="cs-CZ" altLang="cs-CZ" sz="2100">
                <a:sym typeface="Symbol" panose="05050102010706020507" pitchFamily="18" charset="2"/>
              </a:rPr>
              <a:t>(V</a:t>
            </a:r>
            <a:r>
              <a:rPr lang="cs-CZ" altLang="cs-CZ" sz="2100" noProof="1">
                <a:sym typeface="Symbol" panose="05050102010706020507" pitchFamily="18" charset="2"/>
              </a:rPr>
              <a:t>ĚTŠINOU jsou nepřízvučná</a:t>
            </a:r>
            <a:r>
              <a:rPr lang="cs-CZ" altLang="cs-CZ" sz="2100">
                <a:sym typeface="Symbol" panose="05050102010706020507" pitchFamily="18" charset="2"/>
              </a:rPr>
              <a:t>, </a:t>
            </a:r>
            <a:r>
              <a:rPr lang="cs-CZ" altLang="cs-CZ" sz="2100" noProof="1">
                <a:sym typeface="Symbol" panose="05050102010706020507" pitchFamily="18" charset="2"/>
              </a:rPr>
              <a:t>VĚTŠINOU se chovají jako klitika</a:t>
            </a:r>
            <a:r>
              <a:rPr lang="cs-CZ" altLang="cs-CZ" sz="2100"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0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chemeClr val="tx1"/>
                </a:solidFill>
              </a:rPr>
              <a:t>SKUPINY </a:t>
            </a:r>
            <a:r>
              <a:rPr lang="cs-CZ" altLang="cs-CZ" sz="2800" b="1" noProof="1">
                <a:solidFill>
                  <a:schemeClr val="tx1"/>
                </a:solidFill>
              </a:rPr>
              <a:t>KLITIKOIDŮ </a:t>
            </a:r>
            <a:r>
              <a:rPr lang="cs-CZ" altLang="cs-CZ" sz="2800" b="1">
                <a:solidFill>
                  <a:schemeClr val="tx1"/>
                </a:solidFill>
              </a:rPr>
              <a:t>– VĚTNÉ PŘÍKLADY</a:t>
            </a:r>
            <a:br>
              <a:rPr lang="cs-CZ" altLang="cs-CZ" sz="2800" b="1">
                <a:solidFill>
                  <a:schemeClr val="tx1"/>
                </a:solidFill>
              </a:rPr>
            </a:br>
            <a:br>
              <a:rPr lang="cs-CZ" altLang="cs-CZ" sz="2800" b="1">
                <a:solidFill>
                  <a:schemeClr val="tx1"/>
                </a:solidFill>
              </a:rPr>
            </a:br>
            <a:r>
              <a:rPr lang="cs-CZ" altLang="cs-CZ" sz="2800" b="1">
                <a:solidFill>
                  <a:srgbClr val="0000FF"/>
                </a:solidFill>
              </a:rPr>
              <a:t>O</a:t>
            </a:r>
            <a:r>
              <a:rPr lang="cs-CZ" altLang="cs-CZ" sz="2800" b="1" noProof="1">
                <a:solidFill>
                  <a:srgbClr val="0000FF"/>
                </a:solidFill>
              </a:rPr>
              <a:t>sobní zájmena:</a:t>
            </a:r>
            <a:r>
              <a:rPr lang="cs-CZ" altLang="cs-CZ" sz="2800" b="1" noProof="1"/>
              <a:t>	</a:t>
            </a:r>
            <a:r>
              <a:rPr lang="cs-CZ" altLang="cs-CZ" sz="2800" i="1" noProof="1"/>
              <a:t>wǒ </a:t>
            </a:r>
            <a:r>
              <a:rPr lang="zh-CN" altLang="cs-CZ" sz="2800" noProof="1"/>
              <a:t>我</a:t>
            </a:r>
            <a:r>
              <a:rPr lang="zh-CN" altLang="zh-CN" sz="2800" noProof="1"/>
              <a:t>, </a:t>
            </a:r>
            <a:r>
              <a:rPr lang="cs-CZ" altLang="zh-CN" sz="2800" i="1" noProof="1"/>
              <a:t>nǐ </a:t>
            </a:r>
            <a:r>
              <a:rPr lang="zh-CN" altLang="cs-CZ" sz="2800" noProof="1"/>
              <a:t>你</a:t>
            </a:r>
            <a:r>
              <a:rPr lang="zh-CN" altLang="zh-CN" sz="2800" noProof="1"/>
              <a:t>, </a:t>
            </a:r>
            <a:r>
              <a:rPr lang="cs-CZ" altLang="zh-CN" sz="2800" i="1" noProof="1"/>
              <a:t>tā </a:t>
            </a:r>
            <a:r>
              <a:rPr lang="zh-CN" altLang="cs-CZ" sz="2800" noProof="1"/>
              <a:t>他</a:t>
            </a:r>
            <a:endParaRPr lang="cs-CZ" altLang="cs-CZ" sz="28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1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3300" b="1">
                <a:solidFill>
                  <a:srgbClr val="0000FF"/>
                </a:solidFill>
              </a:rPr>
              <a:t>S</a:t>
            </a:r>
            <a:r>
              <a:rPr lang="cs-CZ" altLang="zh-CN" sz="3300" b="1" noProof="1">
                <a:solidFill>
                  <a:srgbClr val="0000FF"/>
                </a:solidFill>
              </a:rPr>
              <a:t>ubst. numerativy:</a:t>
            </a:r>
            <a:r>
              <a:rPr lang="cs-CZ" altLang="zh-CN" sz="3300" b="1">
                <a:solidFill>
                  <a:srgbClr val="0000FF"/>
                </a:solidFill>
              </a:rPr>
              <a:t> </a:t>
            </a:r>
            <a:r>
              <a:rPr lang="cs-CZ" altLang="zh-CN" sz="3300" i="1" noProof="1"/>
              <a:t>gè</a:t>
            </a:r>
            <a:r>
              <a:rPr lang="cs-CZ" altLang="zh-CN" sz="3300" noProof="1"/>
              <a:t> </a:t>
            </a:r>
            <a:r>
              <a:rPr lang="zh-CN" altLang="cs-CZ" sz="3300" noProof="1"/>
              <a:t>个</a:t>
            </a:r>
            <a:r>
              <a:rPr lang="zh-CN" altLang="zh-CN" sz="3300" noProof="1"/>
              <a:t>, </a:t>
            </a:r>
            <a:r>
              <a:rPr lang="cs-CZ" altLang="zh-CN" sz="3300" i="1" noProof="1"/>
              <a:t>wèi</a:t>
            </a:r>
            <a:r>
              <a:rPr lang="cs-CZ" altLang="zh-CN" sz="3300" noProof="1"/>
              <a:t> </a:t>
            </a:r>
            <a:r>
              <a:rPr lang="zh-CN" altLang="cs-CZ" sz="3300" noProof="1"/>
              <a:t>位</a:t>
            </a:r>
            <a:r>
              <a:rPr lang="zh-CN" altLang="zh-CN" sz="3300" noProof="1"/>
              <a:t>.., </a:t>
            </a:r>
            <a:r>
              <a:rPr lang="cs-CZ" altLang="zh-CN" sz="3300" i="1" noProof="1"/>
              <a:t>xiē</a:t>
            </a:r>
            <a:r>
              <a:rPr lang="cs-CZ" altLang="zh-CN" sz="3300" noProof="1"/>
              <a:t> </a:t>
            </a:r>
            <a:r>
              <a:rPr lang="zh-CN" altLang="cs-CZ" sz="3300" noProof="1"/>
              <a:t>些</a:t>
            </a:r>
            <a:endParaRPr lang="cs-CZ" altLang="cs-CZ" sz="33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2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3300" b="1">
                <a:solidFill>
                  <a:srgbClr val="0000FF"/>
                </a:solidFill>
              </a:rPr>
              <a:t>S</a:t>
            </a:r>
            <a:r>
              <a:rPr lang="cs-CZ" altLang="zh-CN" sz="3300" b="1" noProof="1">
                <a:solidFill>
                  <a:srgbClr val="0000FF"/>
                </a:solidFill>
              </a:rPr>
              <a:t>pojky:</a:t>
            </a:r>
            <a:r>
              <a:rPr lang="cs-CZ" altLang="zh-CN" sz="3300" b="1">
                <a:solidFill>
                  <a:srgbClr val="0000FF"/>
                </a:solidFill>
              </a:rPr>
              <a:t> </a:t>
            </a:r>
            <a:r>
              <a:rPr lang="cs-CZ" altLang="zh-CN" sz="3300" i="1" noProof="1"/>
              <a:t>hé </a:t>
            </a:r>
            <a:r>
              <a:rPr lang="zh-CN" altLang="cs-CZ" sz="3300" noProof="1"/>
              <a:t>和</a:t>
            </a:r>
            <a:r>
              <a:rPr lang="zh-CN" altLang="zh-CN" sz="3300" noProof="1"/>
              <a:t>, </a:t>
            </a:r>
            <a:r>
              <a:rPr lang="cs-CZ" altLang="zh-CN" sz="3300" i="1" noProof="1"/>
              <a:t>dàn</a:t>
            </a:r>
            <a:r>
              <a:rPr lang="cs-CZ" altLang="zh-CN" sz="3300" noProof="1"/>
              <a:t> </a:t>
            </a:r>
            <a:r>
              <a:rPr lang="zh-CN" altLang="cs-CZ" sz="3300" noProof="1"/>
              <a:t>但</a:t>
            </a:r>
            <a:r>
              <a:rPr lang="zh-CN" altLang="zh-CN" sz="3300" noProof="1"/>
              <a:t>, </a:t>
            </a:r>
            <a:r>
              <a:rPr lang="cs-CZ" altLang="zh-CN" sz="3300" i="1" noProof="1"/>
              <a:t>kě </a:t>
            </a:r>
            <a:r>
              <a:rPr lang="zh-CN" altLang="cs-CZ" sz="3300" noProof="1"/>
              <a:t>可</a:t>
            </a:r>
            <a:r>
              <a:rPr lang="zh-CN" altLang="zh-CN" sz="3300" noProof="1"/>
              <a:t>...</a:t>
            </a:r>
            <a:endParaRPr lang="cs-CZ" altLang="cs-CZ" sz="33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3300" b="1">
                <a:solidFill>
                  <a:srgbClr val="0000FF"/>
                </a:solidFill>
              </a:rPr>
              <a:t>P</a:t>
            </a:r>
            <a:r>
              <a:rPr lang="cs-CZ" altLang="zh-CN" sz="3300" b="1" noProof="1">
                <a:solidFill>
                  <a:srgbClr val="0000FF"/>
                </a:solidFill>
              </a:rPr>
              <a:t>ředložky:</a:t>
            </a:r>
            <a:r>
              <a:rPr lang="cs-CZ" altLang="zh-CN" sz="3300" b="1" noProof="1"/>
              <a:t>	</a:t>
            </a:r>
            <a:r>
              <a:rPr lang="cs-CZ" altLang="zh-CN" sz="3300" i="1" noProof="1"/>
              <a:t>zài </a:t>
            </a:r>
            <a:r>
              <a:rPr lang="zh-CN" altLang="cs-CZ" sz="3300" noProof="1"/>
              <a:t>在</a:t>
            </a:r>
            <a:r>
              <a:rPr lang="zh-CN" altLang="zh-CN" sz="3300" noProof="1"/>
              <a:t>, </a:t>
            </a:r>
            <a:r>
              <a:rPr lang="cs-CZ" altLang="zh-CN" sz="3300" i="1" noProof="1"/>
              <a:t>bǎ </a:t>
            </a:r>
            <a:r>
              <a:rPr lang="zh-CN" altLang="cs-CZ" sz="3300" noProof="1"/>
              <a:t>把</a:t>
            </a:r>
            <a:r>
              <a:rPr lang="zh-CN" altLang="zh-CN" sz="3300" noProof="1"/>
              <a:t>, </a:t>
            </a:r>
            <a:r>
              <a:rPr lang="cs-CZ" altLang="zh-CN" sz="3300" i="1" noProof="1"/>
              <a:t>gěi</a:t>
            </a:r>
            <a:r>
              <a:rPr lang="cs-CZ" altLang="zh-CN" sz="3300" noProof="1"/>
              <a:t> </a:t>
            </a:r>
            <a:r>
              <a:rPr lang="zh-CN" altLang="cs-CZ" sz="3300" noProof="1"/>
              <a:t>给</a:t>
            </a:r>
            <a:r>
              <a:rPr lang="zh-CN" altLang="zh-CN" sz="3300" noProof="1"/>
              <a:t>...</a:t>
            </a:r>
            <a:endParaRPr lang="cs-CZ" altLang="cs-CZ" sz="33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3300" b="1">
                <a:solidFill>
                  <a:srgbClr val="0000FF"/>
                </a:solidFill>
              </a:rPr>
              <a:t>N</a:t>
            </a:r>
            <a:r>
              <a:rPr lang="cs-CZ" altLang="zh-CN" sz="3300" b="1" noProof="1">
                <a:solidFill>
                  <a:srgbClr val="0000FF"/>
                </a:solidFill>
              </a:rPr>
              <a:t>ěkteré záložky:</a:t>
            </a:r>
            <a:r>
              <a:rPr lang="cs-CZ" altLang="zh-CN" sz="3300" b="1" noProof="1"/>
              <a:t>	</a:t>
            </a:r>
            <a:r>
              <a:rPr lang="cs-CZ" altLang="zh-CN" sz="3300" i="1" noProof="1"/>
              <a:t>shàng </a:t>
            </a:r>
            <a:r>
              <a:rPr lang="zh-CN" altLang="cs-CZ" sz="3300" noProof="1"/>
              <a:t>上</a:t>
            </a:r>
            <a:r>
              <a:rPr lang="zh-CN" altLang="zh-CN" sz="3300" noProof="1"/>
              <a:t>, </a:t>
            </a:r>
            <a:r>
              <a:rPr lang="cs-CZ" altLang="zh-CN" sz="3300" i="1" noProof="1"/>
              <a:t>xià</a:t>
            </a:r>
            <a:r>
              <a:rPr lang="cs-CZ" altLang="zh-CN" sz="3300" noProof="1"/>
              <a:t> </a:t>
            </a:r>
            <a:r>
              <a:rPr lang="zh-CN" altLang="cs-CZ" sz="3300" noProof="1"/>
              <a:t>下</a:t>
            </a:r>
            <a:r>
              <a:rPr lang="zh-CN" altLang="zh-CN" sz="3300" noProof="1"/>
              <a:t>, </a:t>
            </a:r>
            <a:r>
              <a:rPr lang="cs-CZ" altLang="zh-CN" sz="3300" i="1" noProof="1"/>
              <a:t>lǐ </a:t>
            </a:r>
            <a:r>
              <a:rPr lang="zh-CN" altLang="cs-CZ" sz="3300" noProof="1"/>
              <a:t>里</a:t>
            </a:r>
            <a:endParaRPr lang="cs-CZ" altLang="cs-CZ" sz="33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126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Předvádění na obrazovce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等线 Light</vt:lpstr>
      <vt:lpstr>SimSun</vt:lpstr>
      <vt:lpstr>Arial</vt:lpstr>
      <vt:lpstr>Calibri</vt:lpstr>
      <vt:lpstr>Calibri Light</vt:lpstr>
      <vt:lpstr>Symbol</vt:lpstr>
      <vt:lpstr>Wingdings</vt:lpstr>
      <vt:lpstr>Motiv Office</vt:lpstr>
      <vt:lpstr>6. hodina (27. 3. 2017)</vt:lpstr>
      <vt:lpstr>Jednoslabičná pomocná slova v čínštině (připomenutí z minulé hodiny)</vt:lpstr>
      <vt:lpstr>ad a) atónová pomoc. slova: KLITIKA (VŽDY jsou nepřízvučná,  VŽDY se chovají jako enklitika)</vt:lpstr>
      <vt:lpstr>ad b) tónová pomoc. slova: KLITIKOIDY  (VĚTŠINOU jsou nepřízvučná, VĚTŠINOU se chovají jako klitika)</vt:lpstr>
      <vt:lpstr>SKUPINY KLITIKOIDŮ – VĚTNÉ PŘÍKLADY  Osobní zájmena: wǒ 我, nǐ 你, tā 他</vt:lpstr>
      <vt:lpstr>Subst. numerativy: gè 个, wèi 位.., xiē 些</vt:lpstr>
      <vt:lpstr>Spojky: hé 和, dàn 但, kě 可...</vt:lpstr>
      <vt:lpstr>Předložky: zài 在, bǎ 把, gěi 给...</vt:lpstr>
      <vt:lpstr>Některé záložky: shàng 上, xià 下, lǐ 里</vt:lpstr>
      <vt:lpstr>Tři slovesa:  shì 是, exist. yǒu 有, zài 在</vt:lpstr>
      <vt:lpstr>Modální slovesa: yào 要, huì 会, xiǎng 想…</vt:lpstr>
      <vt:lpstr>Formální adverbia: hěn 很, jiù 就, dōu 都, yě 也…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hodina (27. 3. 2017)</dc:title>
  <dc:creator>Vláďa Liščák</dc:creator>
  <cp:lastModifiedBy>Vláďa Liščák</cp:lastModifiedBy>
  <cp:revision>1</cp:revision>
  <dcterms:created xsi:type="dcterms:W3CDTF">2017-04-04T10:13:08Z</dcterms:created>
  <dcterms:modified xsi:type="dcterms:W3CDTF">2017-04-04T10:13:08Z</dcterms:modified>
</cp:coreProperties>
</file>