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56" r:id="rId2"/>
    <p:sldId id="257" r:id="rId3"/>
    <p:sldId id="263" r:id="rId4"/>
    <p:sldId id="264" r:id="rId5"/>
    <p:sldId id="258" r:id="rId6"/>
    <p:sldId id="259" r:id="rId7"/>
    <p:sldId id="260" r:id="rId8"/>
    <p:sldId id="261" r:id="rId9"/>
    <p:sldId id="265" r:id="rId10"/>
    <p:sldId id="262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763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8748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258570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4403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792494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79311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9958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0875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334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123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2636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2257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3409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496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5349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11/26/2017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744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11/26/2017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4413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  <p:sldLayoutId id="2147483718" r:id="rId14"/>
    <p:sldLayoutId id="2147483719" r:id="rId15"/>
    <p:sldLayoutId id="214748372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lt.de/wirtschaft/article119813280/Deutschland-ist-einer-der-groessten-Verlierer-der-Krise.html" TargetMode="External"/><Relationship Id="rId2" Type="http://schemas.openxmlformats.org/officeDocument/2006/relationships/hyperlink" Target="https://www.finance.cz/zpravy/finance/262073-zadluzenost-zemi-ve-svete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ceskatelevize.cz/ct24/ekonomika/1448256-americka-vlada-zachranuje-klicove-hypotecni-ustavy-freddie-mac-a-fannie-mae" TargetMode="External"/><Relationship Id="rId4" Type="http://schemas.openxmlformats.org/officeDocument/2006/relationships/hyperlink" Target="http://www.planet-wissen.de/gesellschaft/wirtschaft/boerse/pwiefinanzkrise100.html#Waehrungskrise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6E65C0-460D-47B4-A880-5E817DB058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1562100"/>
            <a:ext cx="8675158" cy="2488736"/>
          </a:xfrm>
        </p:spPr>
        <p:txBody>
          <a:bodyPr/>
          <a:lstStyle/>
          <a:p>
            <a:pPr algn="ctr"/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Celosvětová</a:t>
            </a:r>
            <a:b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hospodářská krize 2008 </a:t>
            </a:r>
            <a:endParaRPr lang="de-DE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BD93DC1-7AFB-49F3-93E2-98FD95D79D6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Pavlína Raková 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Společnost a ekonomika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30.11.2017</a:t>
            </a:r>
            <a:endParaRPr lang="de-D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29916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915475-FD0B-4782-B3AA-65038EF0B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Stiglitz</a:t>
            </a:r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Joseph: Euro – společná měna jako hrozba pro budoucnost Evropy</a:t>
            </a:r>
            <a:endParaRPr lang="de-DE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F50508E-21E6-48AA-B533-BA7FFE6B49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221161"/>
          </a:xfrm>
        </p:spPr>
        <p:txBody>
          <a:bodyPr>
            <a:normAutofit/>
          </a:bodyPr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„Vypadá to jako by představitelé Německa tvrdili, že se podle něho mají všichni řídit: když hrajete podle pravidel, máte nízké schodky a dluhy, budete prosperovat“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Poukazuje na to, že Německo bývá často pokládáno za </a:t>
            </a:r>
            <a:r>
              <a:rPr lang="cs-CZ">
                <a:latin typeface="Times New Roman" panose="02020603050405020304" pitchFamily="18" charset="0"/>
                <a:cs typeface="Times New Roman" panose="02020603050405020304" pitchFamily="18" charset="0"/>
              </a:rPr>
              <a:t>vzorový stát,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který se vypořádal s krizí, nicméně při pohledu na tvrdá data – se o tom dá minimálně polemizovat: 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Německo si vedlo dobře ve srovnání se státy z eurozóny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2007 – 2015 rostlo Německo ročně jen o 0,8 % HDP </a:t>
            </a:r>
          </a:p>
          <a:p>
            <a:pPr lvl="1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Srovnatelné se „stagnujícím“ Japonskem 2001-2010 </a:t>
            </a:r>
          </a:p>
          <a:p>
            <a:pPr lvl="1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Evropské státy mimo eurozónu (mimo střední a východní Evropu) narostly mezi lety 2007-2015 o 8,1%, Německo jen o zhruba 6%</a:t>
            </a:r>
          </a:p>
          <a:p>
            <a:pPr lvl="2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Polsko dokonce o 28% a Rumunsko o 12%</a:t>
            </a:r>
          </a:p>
          <a:p>
            <a:pPr lvl="1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v USA, kde krize začala, byl růst rychlejší</a:t>
            </a:r>
          </a:p>
        </p:txBody>
      </p:sp>
    </p:spTree>
    <p:extLst>
      <p:ext uri="{BB962C8B-B14F-4D97-AF65-F5344CB8AC3E}">
        <p14:creationId xmlns:p14="http://schemas.microsoft.com/office/powerpoint/2010/main" val="12021778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320CC5B-78BA-435D-B590-83F7D4391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784" y="104775"/>
            <a:ext cx="8596668" cy="1320800"/>
          </a:xfrm>
        </p:spPr>
        <p:txBody>
          <a:bodyPr/>
          <a:lstStyle/>
          <a:p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Seznam literatury:</a:t>
            </a:r>
            <a:endParaRPr lang="de-DE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0D3E6ED-C0AE-4E74-914A-1E0BFCDBD2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525" y="895350"/>
            <a:ext cx="9296400" cy="5695950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FOSTER, John </a:t>
            </a:r>
            <a:r>
              <a:rPr lang="cs-CZ" dirty="0" err="1"/>
              <a:t>Bellamy</a:t>
            </a:r>
            <a:r>
              <a:rPr lang="cs-CZ" dirty="0"/>
              <a:t> a Fred MAGDOFF. </a:t>
            </a:r>
            <a:r>
              <a:rPr lang="cs-CZ" i="1" dirty="0"/>
              <a:t>Velká finanční krize: příčiny a následky</a:t>
            </a:r>
            <a:r>
              <a:rPr lang="cs-CZ" dirty="0"/>
              <a:t>. Všeň: </a:t>
            </a:r>
            <a:r>
              <a:rPr lang="cs-CZ" dirty="0" err="1"/>
              <a:t>Grimmus</a:t>
            </a:r>
            <a:r>
              <a:rPr lang="cs-CZ" dirty="0"/>
              <a:t>, 2009. </a:t>
            </a:r>
          </a:p>
          <a:p>
            <a:r>
              <a:rPr lang="cs-CZ" dirty="0"/>
              <a:t>JANÁČKOVÁ, Stanislava. </a:t>
            </a:r>
            <a:r>
              <a:rPr lang="cs-CZ" i="1" dirty="0"/>
              <a:t>Krize eurozóny a dluhová krize vyspělého světa</a:t>
            </a:r>
            <a:r>
              <a:rPr lang="cs-CZ" dirty="0"/>
              <a:t>. Praha: CEP - Centrum pro ekonomiku a politiku, 2010. </a:t>
            </a:r>
          </a:p>
          <a:p>
            <a:r>
              <a:rPr lang="cs-CZ" dirty="0"/>
              <a:t>STIGLITZ, Joseph E. </a:t>
            </a:r>
            <a:r>
              <a:rPr lang="cs-CZ" i="1" dirty="0"/>
              <a:t>Euro: společná měna jako hrozba pro budoucnost Evropy</a:t>
            </a:r>
            <a:r>
              <a:rPr lang="cs-CZ" dirty="0"/>
              <a:t>. Praha: Universum, 2017. </a:t>
            </a:r>
            <a:endParaRPr lang="cs-CZ" dirty="0">
              <a:hlinkClick r:id="rId2"/>
            </a:endParaRPr>
          </a:p>
          <a:p>
            <a:r>
              <a:rPr lang="cs-CZ" dirty="0"/>
              <a:t>Gola Petr. </a:t>
            </a:r>
            <a:r>
              <a:rPr lang="cs-CZ" i="1" dirty="0"/>
              <a:t>Zadluženost zemí ve světě</a:t>
            </a:r>
            <a:r>
              <a:rPr lang="cs-CZ" dirty="0"/>
              <a:t> [online]. 03.05. 2010 [cit. 2017-11-26]  </a:t>
            </a:r>
          </a:p>
          <a:p>
            <a:pPr marL="0" indent="0">
              <a:buNone/>
            </a:pPr>
            <a:r>
              <a:rPr lang="cs-CZ" dirty="0"/>
              <a:t>     dostupný z: </a:t>
            </a:r>
            <a:r>
              <a:rPr lang="de-DE" dirty="0">
                <a:hlinkClick r:id="rId2"/>
              </a:rPr>
              <a:t>https://www.finance.cz/zpravy/finance/262073-zadluzenost-zemi-ve-svete/</a:t>
            </a:r>
            <a:r>
              <a:rPr lang="cs-CZ" dirty="0"/>
              <a:t> </a:t>
            </a:r>
          </a:p>
          <a:p>
            <a:r>
              <a:rPr lang="cs-CZ" dirty="0" err="1"/>
              <a:t>Greive</a:t>
            </a:r>
            <a:r>
              <a:rPr lang="cs-CZ" dirty="0"/>
              <a:t> Martin. </a:t>
            </a:r>
            <a:r>
              <a:rPr lang="de-DE" dirty="0"/>
              <a:t>Deutschland ist einer der größten Verlierer der Krise</a:t>
            </a:r>
            <a:r>
              <a:rPr lang="cs-CZ" dirty="0"/>
              <a:t> [online]. 08.09.2013 [cit. 2017-11-26] dostupný z: </a:t>
            </a:r>
            <a:r>
              <a:rPr lang="cs-CZ" dirty="0">
                <a:hlinkClick r:id="rId3"/>
              </a:rPr>
              <a:t>https://www.welt.de/wirtschaft/article119813280/Deutschland-ist-einer-der-groessten-Verlierer-der-Krise.html</a:t>
            </a:r>
            <a:endParaRPr lang="cs-CZ" dirty="0"/>
          </a:p>
          <a:p>
            <a:r>
              <a:rPr lang="cs-CZ" dirty="0"/>
              <a:t>Kaufmann Sabine a Bude Matthias. </a:t>
            </a:r>
            <a:r>
              <a:rPr lang="cs-CZ" dirty="0" err="1"/>
              <a:t>Finanzkrise</a:t>
            </a:r>
            <a:r>
              <a:rPr lang="cs-CZ" dirty="0"/>
              <a:t> 2008 [online]. 07.11.2017 [cit. 2017-11-26] dostupný z: </a:t>
            </a:r>
            <a:r>
              <a:rPr lang="cs-CZ" dirty="0">
                <a:hlinkClick r:id="rId4"/>
              </a:rPr>
              <a:t>http://www.planet-wissen.de/gesellschaft/wirtschaft/boerse/pwiefinanzkrise100.html#Waehrungskrise</a:t>
            </a:r>
            <a:endParaRPr lang="cs-CZ" dirty="0"/>
          </a:p>
          <a:p>
            <a:r>
              <a:rPr lang="cs-CZ" dirty="0"/>
              <a:t>ČT24. Americká vláda zachraňuje klíčové hypoteční ústavy </a:t>
            </a:r>
            <a:r>
              <a:rPr lang="cs-CZ" dirty="0" err="1"/>
              <a:t>Freddie</a:t>
            </a:r>
            <a:r>
              <a:rPr lang="cs-CZ" dirty="0"/>
              <a:t> Mac a </a:t>
            </a:r>
            <a:r>
              <a:rPr lang="cs-CZ" dirty="0" err="1"/>
              <a:t>Fannie</a:t>
            </a:r>
            <a:r>
              <a:rPr lang="cs-CZ" dirty="0"/>
              <a:t> </a:t>
            </a:r>
            <a:r>
              <a:rPr lang="cs-CZ" dirty="0" err="1"/>
              <a:t>Mae</a:t>
            </a:r>
            <a:r>
              <a:rPr lang="cs-CZ" dirty="0"/>
              <a:t> [online]. 14.07.2008 [cit. 2017-11-26] dostupný z: </a:t>
            </a:r>
            <a:r>
              <a:rPr lang="cs-CZ" dirty="0">
                <a:hlinkClick r:id="rId5"/>
              </a:rPr>
              <a:t>http://www.ceskatelevize.cz/ct24/ekonomika/1448256-americka-vlada-zachranuje-klicove-hypotecni-ustavy-freddie-mac-a-fannie-mae</a:t>
            </a:r>
            <a:r>
              <a:rPr lang="cs-CZ" dirty="0"/>
              <a:t> </a:t>
            </a:r>
          </a:p>
          <a:p>
            <a:endParaRPr lang="cs-CZ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73050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354A9F-3746-4999-9306-A86BC9A50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Příčiny:</a:t>
            </a:r>
            <a:endParaRPr lang="de-DE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1108408-F1CD-42CE-B662-01E6EB9ABB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449" y="1638300"/>
            <a:ext cx="8905875" cy="4933949"/>
          </a:xfrm>
        </p:spPr>
        <p:txBody>
          <a:bodyPr>
            <a:normAutofit/>
          </a:bodyPr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USA: </a:t>
            </a:r>
          </a:p>
          <a:p>
            <a:pPr marL="0" indent="0">
              <a:buNone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2001 recese       reakce bank       snížení úrokových sazeb na 1% (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Fed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boom s hypotékami (hypotéky dostávali i méně bonitní klienti)</a:t>
            </a:r>
          </a:p>
          <a:p>
            <a:pPr marL="0" indent="0">
              <a:buNone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</a:t>
            </a: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Jak je to možné? </a:t>
            </a:r>
          </a:p>
          <a:p>
            <a:pPr marL="0" indent="0">
              <a:buNone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státem zřízené h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ypoteční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agentury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Fannie Mae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Freddie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(již od 20.st) </a:t>
            </a:r>
          </a:p>
          <a:p>
            <a:pPr marL="0" indent="0">
              <a:buNone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financují zhruba polovinu všech půjček na bydlení</a:t>
            </a:r>
          </a:p>
          <a:p>
            <a:pPr marL="0" indent="0">
              <a:buNone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z hypoték se stává výnosný byznys        tlak na co největší poskytování hypoték </a:t>
            </a:r>
          </a:p>
          <a:p>
            <a:pPr marL="0" indent="0">
              <a:buNone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ratingové agentury         vysoké ratingové hodnocení rizikových půjček </a:t>
            </a:r>
          </a:p>
          <a:p>
            <a:pPr marL="0" indent="0">
              <a:buNone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</a:p>
        </p:txBody>
      </p:sp>
      <p:sp>
        <p:nvSpPr>
          <p:cNvPr id="4" name="Šipka: doprava 3">
            <a:extLst>
              <a:ext uri="{FF2B5EF4-FFF2-40B4-BE49-F238E27FC236}">
                <a16:creationId xmlns:a16="http://schemas.microsoft.com/office/drawing/2014/main" id="{93EF3F13-093D-4993-A828-538AFAB1EA6A}"/>
              </a:ext>
            </a:extLst>
          </p:cNvPr>
          <p:cNvSpPr/>
          <p:nvPr/>
        </p:nvSpPr>
        <p:spPr>
          <a:xfrm>
            <a:off x="3752850" y="2189162"/>
            <a:ext cx="285750" cy="1428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Šipka: doprava 4">
            <a:extLst>
              <a:ext uri="{FF2B5EF4-FFF2-40B4-BE49-F238E27FC236}">
                <a16:creationId xmlns:a16="http://schemas.microsoft.com/office/drawing/2014/main" id="{F06409F2-BC3C-4F8C-9010-3CDA94F7A43C}"/>
              </a:ext>
            </a:extLst>
          </p:cNvPr>
          <p:cNvSpPr/>
          <p:nvPr/>
        </p:nvSpPr>
        <p:spPr>
          <a:xfrm>
            <a:off x="1162050" y="2590800"/>
            <a:ext cx="285750" cy="1428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Vývojový diagram: spojnice 5">
            <a:extLst>
              <a:ext uri="{FF2B5EF4-FFF2-40B4-BE49-F238E27FC236}">
                <a16:creationId xmlns:a16="http://schemas.microsoft.com/office/drawing/2014/main" id="{9B100C83-A503-40EC-8FB1-DC6139CE3F2A}"/>
              </a:ext>
            </a:extLst>
          </p:cNvPr>
          <p:cNvSpPr/>
          <p:nvPr/>
        </p:nvSpPr>
        <p:spPr>
          <a:xfrm>
            <a:off x="1162050" y="3394075"/>
            <a:ext cx="161925" cy="14287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Šipka: doprava 6">
            <a:extLst>
              <a:ext uri="{FF2B5EF4-FFF2-40B4-BE49-F238E27FC236}">
                <a16:creationId xmlns:a16="http://schemas.microsoft.com/office/drawing/2014/main" id="{6D3FE6A7-4981-4DC0-844F-CE21EFEAAA53}"/>
              </a:ext>
            </a:extLst>
          </p:cNvPr>
          <p:cNvSpPr/>
          <p:nvPr/>
        </p:nvSpPr>
        <p:spPr>
          <a:xfrm>
            <a:off x="3305175" y="4578017"/>
            <a:ext cx="285750" cy="1428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Vývojový diagram: spojnice 7">
            <a:extLst>
              <a:ext uri="{FF2B5EF4-FFF2-40B4-BE49-F238E27FC236}">
                <a16:creationId xmlns:a16="http://schemas.microsoft.com/office/drawing/2014/main" id="{2536C120-1D33-4AC8-8966-FC33BA150862}"/>
              </a:ext>
            </a:extLst>
          </p:cNvPr>
          <p:cNvSpPr/>
          <p:nvPr/>
        </p:nvSpPr>
        <p:spPr>
          <a:xfrm>
            <a:off x="1223962" y="4578018"/>
            <a:ext cx="161925" cy="14287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Šipka: doprava 8">
            <a:extLst>
              <a:ext uri="{FF2B5EF4-FFF2-40B4-BE49-F238E27FC236}">
                <a16:creationId xmlns:a16="http://schemas.microsoft.com/office/drawing/2014/main" id="{460A112C-808D-408E-9B61-7AE91A101E5D}"/>
              </a:ext>
            </a:extLst>
          </p:cNvPr>
          <p:cNvSpPr/>
          <p:nvPr/>
        </p:nvSpPr>
        <p:spPr>
          <a:xfrm>
            <a:off x="4832793" y="4179887"/>
            <a:ext cx="285750" cy="1428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Vývojový diagram: spojnice 10">
            <a:extLst>
              <a:ext uri="{FF2B5EF4-FFF2-40B4-BE49-F238E27FC236}">
                <a16:creationId xmlns:a16="http://schemas.microsoft.com/office/drawing/2014/main" id="{320B5B78-5B54-4B1B-B5B8-094D1EC5074E}"/>
              </a:ext>
            </a:extLst>
          </p:cNvPr>
          <p:cNvSpPr/>
          <p:nvPr/>
        </p:nvSpPr>
        <p:spPr>
          <a:xfrm>
            <a:off x="1223961" y="4197349"/>
            <a:ext cx="161925" cy="14287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Šipka: doprava 11">
            <a:extLst>
              <a:ext uri="{FF2B5EF4-FFF2-40B4-BE49-F238E27FC236}">
                <a16:creationId xmlns:a16="http://schemas.microsoft.com/office/drawing/2014/main" id="{215DF81D-8CED-4051-8976-8729E3C118D9}"/>
              </a:ext>
            </a:extLst>
          </p:cNvPr>
          <p:cNvSpPr/>
          <p:nvPr/>
        </p:nvSpPr>
        <p:spPr>
          <a:xfrm>
            <a:off x="1895475" y="3790950"/>
            <a:ext cx="285750" cy="1428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Šipka: doprava 12">
            <a:extLst>
              <a:ext uri="{FF2B5EF4-FFF2-40B4-BE49-F238E27FC236}">
                <a16:creationId xmlns:a16="http://schemas.microsoft.com/office/drawing/2014/main" id="{9989150D-5038-46FF-B61D-B8717D9C9C86}"/>
              </a:ext>
            </a:extLst>
          </p:cNvPr>
          <p:cNvSpPr/>
          <p:nvPr/>
        </p:nvSpPr>
        <p:spPr>
          <a:xfrm>
            <a:off x="2238375" y="2189162"/>
            <a:ext cx="285750" cy="1428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9356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CAA662-92C6-4DF2-A354-1298AE07F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2007</a:t>
            </a:r>
            <a:endParaRPr lang="de-DE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2298602-B7CF-481F-A0EF-DD20E3F78E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2007 splasknutí hypoteční bubliny:</a:t>
            </a:r>
          </a:p>
          <a:p>
            <a:pPr marL="0" indent="0">
              <a:buNone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expirace špatných hypoték</a:t>
            </a:r>
          </a:p>
          <a:p>
            <a:pPr marL="0" indent="0">
              <a:buNone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vlna nesplacených hypoték             </a:t>
            </a:r>
          </a:p>
          <a:p>
            <a:pPr marL="0" indent="0">
              <a:buNone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řetězová reakce stagnujících a klesajících cen domů </a:t>
            </a:r>
          </a:p>
          <a:p>
            <a:pPr marL="0" indent="0">
              <a:buNone/>
            </a:pPr>
            <a:endParaRPr 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bankrotem hypotečního trhu propuká finanční krize </a:t>
            </a:r>
          </a:p>
          <a:p>
            <a:pPr marL="0" indent="0">
              <a:buNone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endParaRPr lang="de-DE" dirty="0"/>
          </a:p>
        </p:txBody>
      </p:sp>
      <p:sp>
        <p:nvSpPr>
          <p:cNvPr id="4" name="Šipka: doprava 3">
            <a:extLst>
              <a:ext uri="{FF2B5EF4-FFF2-40B4-BE49-F238E27FC236}">
                <a16:creationId xmlns:a16="http://schemas.microsoft.com/office/drawing/2014/main" id="{380EF79C-DCCC-482D-A7E2-1A168DA3DE6C}"/>
              </a:ext>
            </a:extLst>
          </p:cNvPr>
          <p:cNvSpPr/>
          <p:nvPr/>
        </p:nvSpPr>
        <p:spPr>
          <a:xfrm>
            <a:off x="1114425" y="2747963"/>
            <a:ext cx="285750" cy="1428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Šipka: doprava 4">
            <a:extLst>
              <a:ext uri="{FF2B5EF4-FFF2-40B4-BE49-F238E27FC236}">
                <a16:creationId xmlns:a16="http://schemas.microsoft.com/office/drawing/2014/main" id="{BB83717E-E749-4A41-B9A7-FCCE33CF235D}"/>
              </a:ext>
            </a:extLst>
          </p:cNvPr>
          <p:cNvSpPr/>
          <p:nvPr/>
        </p:nvSpPr>
        <p:spPr>
          <a:xfrm>
            <a:off x="1114425" y="3178175"/>
            <a:ext cx="285750" cy="1428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Šipka: doprava 5">
            <a:extLst>
              <a:ext uri="{FF2B5EF4-FFF2-40B4-BE49-F238E27FC236}">
                <a16:creationId xmlns:a16="http://schemas.microsoft.com/office/drawing/2014/main" id="{11C1F04C-DF3F-4F9F-9A01-803E491710DE}"/>
              </a:ext>
            </a:extLst>
          </p:cNvPr>
          <p:cNvSpPr/>
          <p:nvPr/>
        </p:nvSpPr>
        <p:spPr>
          <a:xfrm>
            <a:off x="1114425" y="3608387"/>
            <a:ext cx="285750" cy="1428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Šipka: doprava 6">
            <a:extLst>
              <a:ext uri="{FF2B5EF4-FFF2-40B4-BE49-F238E27FC236}">
                <a16:creationId xmlns:a16="http://schemas.microsoft.com/office/drawing/2014/main" id="{7C47AD4F-AEC8-427B-81AB-97D97DFFA117}"/>
              </a:ext>
            </a:extLst>
          </p:cNvPr>
          <p:cNvSpPr/>
          <p:nvPr/>
        </p:nvSpPr>
        <p:spPr>
          <a:xfrm>
            <a:off x="677334" y="4456112"/>
            <a:ext cx="285750" cy="1428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9641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F0FBE68-BFAA-4530-9112-7F26FACF6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Too</a:t>
            </a:r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big to </a:t>
            </a:r>
            <a:r>
              <a:rPr lang="cs-CZ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fail</a:t>
            </a:r>
            <a:endParaRPr lang="de-DE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34C954E-C6B5-4A98-B8BD-37943E9FC6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„příliš velký než aby padnul“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princip, který říká: Některé finanční či průmyslové podniky jsou tak velké, že musí být zachráněny. Jejich bankrot by ohrozil celý hospodářský systém.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Pomoc státu či centrální banky před bankrotem podniku: </a:t>
            </a:r>
          </a:p>
          <a:p>
            <a:pPr marL="0" indent="0">
              <a:buNone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1) zaručení se za jejich dluhy</a:t>
            </a:r>
          </a:p>
          <a:p>
            <a:pPr marL="0" indent="0">
              <a:buNone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2) převzetí či odkoupení jejich podílů </a:t>
            </a:r>
          </a:p>
          <a:p>
            <a:pPr marL="0" indent="0">
              <a:buNone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„zachránění“ firmy Opel </a:t>
            </a:r>
            <a:endParaRPr lang="de-D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23795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922616-6E8A-4937-8952-9A674A94C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Důsledky:</a:t>
            </a:r>
            <a:endParaRPr lang="de-DE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1F5BDBC-6C8A-4264-8403-C1A6290D4D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100" y="2367092"/>
            <a:ext cx="10477500" cy="3872391"/>
          </a:xfrm>
        </p:spPr>
        <p:txBody>
          <a:bodyPr>
            <a:normAutofit/>
          </a:bodyPr>
          <a:lstStyle/>
          <a:p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Všeobecná finanční krize</a:t>
            </a:r>
          </a:p>
          <a:p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Globální ekonomické zpomalení </a:t>
            </a:r>
          </a:p>
          <a:p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Zvýšení nezaměstnanosti</a:t>
            </a:r>
          </a:p>
          <a:p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Krize eura  </a:t>
            </a:r>
          </a:p>
          <a:p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6856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0205765-14EB-4093-A6BA-533F3AD25A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Evropa:</a:t>
            </a:r>
            <a:endParaRPr lang="de-DE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4C10BAC-10E2-4F41-BD68-7B2F8785BD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2008 zachráněno několik evropských bank zásahem státu (Německo, Británie)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2009 hospodářský propad v zemí EU 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2009 „Balíček fiskálních stimulů“ ve výši 200 mld. Eur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Řecko – nejen  důsledek hospodářské krize ale spíš dlouhodobé porušování paktu stability a růstu 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Nedůvěra v euro – země eurozóny musí Řecku pomoci 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513321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9C59683-22AC-4F66-B884-21B0B1C82B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Německo:</a:t>
            </a:r>
            <a:endParaRPr lang="de-DE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A638CA0-901E-4CBD-BB68-93569592AB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2007-2008 všechny zemské banky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příjímají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legislativu, která zabraňuje pádu finančních německých institucí 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2008 v SRN se krize projevuje formou recese – zasažen bankovní sektor 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Přenesení recese do hospodářství (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Karstadt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2008 sanace bank </a:t>
            </a: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925502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3938706-1C65-4D01-A862-6B5C58C88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Opatření a </a:t>
            </a:r>
            <a:r>
              <a:rPr lang="cs-CZ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protidluhová</a:t>
            </a:r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brzda:</a:t>
            </a:r>
            <a:endParaRPr lang="de-DE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0C555B6-0934-4B8F-9F48-7812E7F535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1" y="1666875"/>
            <a:ext cx="8982074" cy="4962525"/>
          </a:xfrm>
        </p:spPr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19.8. 2008 </a:t>
            </a:r>
            <a:r>
              <a:rPr lang="cs-CZ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Zákon na omezení finančních investic spojených s rizikem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Gesetz zur Begrenzung der mit Finanzinvestitionen verbundenen Risiken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Risikobegrenzungsgesetz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polovině roku 2008 </a:t>
            </a:r>
            <a:r>
              <a:rPr lang="cs-CZ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zpřísnění pravidel bank pod dohledem </a:t>
            </a:r>
            <a:r>
              <a:rPr lang="de-DE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BaFin 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(Bundesanstalt für Finanzdienstleistungsaufsicht) 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zakázal 11 vytypovaným finančním institucím prodávat nekryté akcie 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18.10. 2008 </a:t>
            </a:r>
            <a:r>
              <a:rPr lang="cs-CZ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Zákon o stabilizaci finančního trhu 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(Finanzmarktstabilisierungsgesetz) 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2009 </a:t>
            </a:r>
            <a:r>
              <a:rPr lang="cs-CZ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protidluhová</a:t>
            </a:r>
            <a:r>
              <a:rPr lang="cs-CZ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brzda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(součástí GG) 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23.7.2009 </a:t>
            </a:r>
            <a:r>
              <a:rPr lang="cs-CZ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Zákon na stabilizaci finančního trhu a prohloubení trhu 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(Finanzmarktstabilisierungsfortentwicklungsgesetz) 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Září 2009  </a:t>
            </a:r>
            <a:r>
              <a:rPr lang="cs-CZ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zaměstnání na krátké úvazky 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(Minijob, Kurzarbeit)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Podzim 2009 </a:t>
            </a:r>
            <a:r>
              <a:rPr lang="cs-CZ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zavedení </a:t>
            </a:r>
            <a:r>
              <a:rPr lang="cs-CZ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šrotovného</a:t>
            </a:r>
            <a:r>
              <a:rPr lang="cs-CZ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Abwrackprämie/ Umweltprämie) 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31. 12. 2009 </a:t>
            </a:r>
            <a:r>
              <a:rPr lang="cs-CZ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de-DE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ákon</a:t>
            </a:r>
            <a:r>
              <a:rPr lang="de-DE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v </a:t>
            </a:r>
            <a:r>
              <a:rPr lang="de-DE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prospěch</a:t>
            </a:r>
            <a:r>
              <a:rPr lang="de-DE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zvyšování</a:t>
            </a:r>
            <a:r>
              <a:rPr lang="de-DE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hospodářského</a:t>
            </a:r>
            <a:r>
              <a:rPr lang="de-DE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růstu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(Gesetz zur Beschleunigung des Wirtschaftswachstums – Wachstumsbeschleunigungsgesetz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753767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 descr="Obsah obrázku text, mapa&#10;&#10;Popis vygenerován s velmi vysokou mírou spolehlivosti">
            <a:extLst>
              <a:ext uri="{FF2B5EF4-FFF2-40B4-BE49-F238E27FC236}">
                <a16:creationId xmlns:a16="http://schemas.microsoft.com/office/drawing/2014/main" id="{8BE6152C-C97D-420E-8B1D-1F7FBB00DD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2245" y="119062"/>
            <a:ext cx="7484979" cy="382905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EAB6E343-E3E1-42EF-9CEF-D1A5999758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25" y="323850"/>
            <a:ext cx="3237441" cy="1095375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Protidluhová</a:t>
            </a:r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brzda </a:t>
            </a:r>
            <a:endParaRPr lang="de-DE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B8B67B8-27DB-46FE-8F41-92749D9EAF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495425"/>
            <a:ext cx="9686924" cy="4905375"/>
          </a:xfrm>
        </p:spPr>
        <p:txBody>
          <a:bodyPr>
            <a:normAutofit/>
          </a:bodyPr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Ochrana před vytvářením bezmezných dluhů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Státní dluh SRN vyjádřený jako procento HDP:</a:t>
            </a:r>
          </a:p>
          <a:p>
            <a:pPr marL="0" indent="0">
              <a:buNone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2008 - 65,1%</a:t>
            </a:r>
          </a:p>
          <a:p>
            <a:pPr marL="0" indent="0">
              <a:buNone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2009 – 72,6% </a:t>
            </a:r>
          </a:p>
          <a:p>
            <a:pPr marL="0" indent="0">
              <a:buNone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2010 – 80,9%</a:t>
            </a:r>
          </a:p>
          <a:p>
            <a:pPr marL="0" indent="0">
              <a:buNone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2011 – 78,6%</a:t>
            </a:r>
          </a:p>
          <a:p>
            <a:pPr marL="0" indent="0">
              <a:buNone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2012 – 79, 8% 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Základní politická idea: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orientovat</a:t>
            </a:r>
            <a:r>
              <a:rPr lang="de-D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se na </a:t>
            </a:r>
            <a:r>
              <a:rPr lang="de-DE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cíl</a:t>
            </a:r>
            <a:r>
              <a:rPr lang="de-D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střednědobý</a:t>
            </a:r>
            <a:r>
              <a:rPr lang="de-D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de-DE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vyrovnaný</a:t>
            </a:r>
            <a:r>
              <a:rPr lang="de-D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rozpočet</a:t>
            </a:r>
            <a:r>
              <a:rPr lang="de-D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de-DE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strukturálně</a:t>
            </a:r>
            <a:r>
              <a:rPr lang="de-D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očištěný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rozpočet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spolku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spolkových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zemí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musí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být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zásadně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vyrovnaný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bez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přijímání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úvěrů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trukturální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deficit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nesmí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překročit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0,35%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HDP</a:t>
            </a:r>
            <a:endParaRPr lang="de-D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9903311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455</TotalTime>
  <Words>867</Words>
  <Application>Microsoft Office PowerPoint</Application>
  <PresentationFormat>Širokoúhlá obrazovka</PresentationFormat>
  <Paragraphs>87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6" baseType="lpstr">
      <vt:lpstr>Arial</vt:lpstr>
      <vt:lpstr>Times New Roman</vt:lpstr>
      <vt:lpstr>Trebuchet MS</vt:lpstr>
      <vt:lpstr>Wingdings 3</vt:lpstr>
      <vt:lpstr>Fazeta</vt:lpstr>
      <vt:lpstr>Celosvětová hospodářská krize 2008 </vt:lpstr>
      <vt:lpstr>Příčiny:</vt:lpstr>
      <vt:lpstr>2007</vt:lpstr>
      <vt:lpstr>Too big to fail</vt:lpstr>
      <vt:lpstr>Důsledky:</vt:lpstr>
      <vt:lpstr>Evropa:</vt:lpstr>
      <vt:lpstr>Německo:</vt:lpstr>
      <vt:lpstr>Opatření a protidluhová brzda:</vt:lpstr>
      <vt:lpstr>Protidluhová  brzda </vt:lpstr>
      <vt:lpstr>Stiglitz, Joseph: Euro – společná měna jako hrozba pro budoucnost Evropy</vt:lpstr>
      <vt:lpstr>Seznam literatury: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Celosvětová hospodářská krize 2008 </dc:title>
  <dc:creator>Pavlína Raková</dc:creator>
  <cp:lastModifiedBy>Pavlína Raková</cp:lastModifiedBy>
  <cp:revision>87</cp:revision>
  <dcterms:created xsi:type="dcterms:W3CDTF">2017-11-25T13:20:22Z</dcterms:created>
  <dcterms:modified xsi:type="dcterms:W3CDTF">2017-11-26T17:28:49Z</dcterms:modified>
</cp:coreProperties>
</file>