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60" r:id="rId4"/>
    <p:sldId id="259" r:id="rId5"/>
    <p:sldId id="26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99"/>
    <a:srgbClr val="FFCC66"/>
    <a:srgbClr val="0033CC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04829-E07F-41CC-B3CC-C48AC7389B01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37A05DC-15BB-462A-A0B2-B8659A777CD4}">
      <dgm:prSet custT="1"/>
      <dgm:spPr/>
      <dgm:t>
        <a:bodyPr/>
        <a:lstStyle/>
        <a:p>
          <a:pPr rtl="0"/>
          <a:r>
            <a:rPr lang="cs-CZ" sz="1800" b="1" cap="all" baseline="0" dirty="0"/>
            <a:t>Puristický přístup</a:t>
          </a:r>
        </a:p>
      </dgm:t>
    </dgm:pt>
    <dgm:pt modelId="{02834CB1-0E32-4A3A-8FF7-AAA2D9C5B79A}" type="parTrans" cxnId="{0470A6F3-344F-4984-89BC-EEAE3772722E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94A0777F-CA42-4D0F-9AD8-4ABD333B4C7D}" type="sibTrans" cxnId="{0470A6F3-344F-4984-89BC-EEAE3772722E}">
      <dgm:prSet custT="1"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D84FA0A2-D60F-417F-9289-F0CC4837F924}">
      <dgm:prSet custT="1"/>
      <dgm:spPr/>
      <dgm:t>
        <a:bodyPr/>
        <a:lstStyle/>
        <a:p>
          <a:pPr rtl="0"/>
          <a:r>
            <a:rPr lang="cs-CZ" sz="1600" b="1" dirty="0"/>
            <a:t>kritická teorie</a:t>
          </a:r>
        </a:p>
      </dgm:t>
    </dgm:pt>
    <dgm:pt modelId="{5ED764B7-31A9-4BB8-B03F-7E0681597E43}" type="parTrans" cxnId="{D9ED9145-4166-4871-B0C6-DF9712872E20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EE6CA363-413D-41B9-A6EC-2CD08B20576A}" type="sibTrans" cxnId="{D9ED9145-4166-4871-B0C6-DF9712872E20}">
      <dgm:prSet custT="1"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C3583BD0-63FE-4530-BF07-E39CE4212E32}">
      <dgm:prSet custT="1"/>
      <dgm:spPr/>
      <dgm:t>
        <a:bodyPr/>
        <a:lstStyle/>
        <a:p>
          <a:pPr rtl="0"/>
          <a:r>
            <a:rPr lang="cs-CZ" sz="1600" b="1" dirty="0"/>
            <a:t>transformace politické komunikace</a:t>
          </a:r>
        </a:p>
      </dgm:t>
    </dgm:pt>
    <dgm:pt modelId="{EEDFEE01-2B55-47E2-AE73-95CC6DECAC69}" type="parTrans" cxnId="{E1124E0C-5E65-4301-807B-7616ED9587DC}">
      <dgm:prSet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3F8B859E-8D9B-462D-81F0-2D50B3866780}" type="sibTrans" cxnId="{E1124E0C-5E65-4301-807B-7616ED9587DC}">
      <dgm:prSet custT="1"/>
      <dgm:spPr/>
      <dgm:t>
        <a:bodyPr/>
        <a:lstStyle/>
        <a:p>
          <a:endParaRPr lang="cs-CZ" sz="1600">
            <a:solidFill>
              <a:schemeClr val="tx1"/>
            </a:solidFill>
          </a:endParaRPr>
        </a:p>
      </dgm:t>
    </dgm:pt>
    <dgm:pt modelId="{469A13A3-5D0B-41D6-8E10-4718F2FA2812}" type="pres">
      <dgm:prSet presAssocID="{CA404829-E07F-41CC-B3CC-C48AC7389B01}" presName="Name0" presStyleCnt="0">
        <dgm:presLayoutVars>
          <dgm:dir/>
          <dgm:resizeHandles val="exact"/>
        </dgm:presLayoutVars>
      </dgm:prSet>
      <dgm:spPr/>
    </dgm:pt>
    <dgm:pt modelId="{14A31570-ED44-45F5-B0C6-21B671B3B780}" type="pres">
      <dgm:prSet presAssocID="{CA404829-E07F-41CC-B3CC-C48AC7389B01}" presName="cycle" presStyleCnt="0"/>
      <dgm:spPr/>
    </dgm:pt>
    <dgm:pt modelId="{BD04A4C5-E316-46FC-A07B-8BE9E7C53FFB}" type="pres">
      <dgm:prSet presAssocID="{D37A05DC-15BB-462A-A0B2-B8659A777CD4}" presName="nodeFirstNode" presStyleLbl="node1" presStyleIdx="0" presStyleCnt="3">
        <dgm:presLayoutVars>
          <dgm:bulletEnabled val="1"/>
        </dgm:presLayoutVars>
      </dgm:prSet>
      <dgm:spPr/>
    </dgm:pt>
    <dgm:pt modelId="{BBBA2DEA-7105-4EDC-9C74-1E97DF55B082}" type="pres">
      <dgm:prSet presAssocID="{94A0777F-CA42-4D0F-9AD8-4ABD333B4C7D}" presName="sibTransFirstNode" presStyleLbl="bgShp" presStyleIdx="0" presStyleCnt="1"/>
      <dgm:spPr/>
    </dgm:pt>
    <dgm:pt modelId="{6E1A35CF-EAE2-4C9E-8687-FA3EDB38CBE3}" type="pres">
      <dgm:prSet presAssocID="{D84FA0A2-D60F-417F-9289-F0CC4837F924}" presName="nodeFollowingNodes" presStyleLbl="node1" presStyleIdx="1" presStyleCnt="3">
        <dgm:presLayoutVars>
          <dgm:bulletEnabled val="1"/>
        </dgm:presLayoutVars>
      </dgm:prSet>
      <dgm:spPr/>
    </dgm:pt>
    <dgm:pt modelId="{26BCE6C0-DF2C-47B0-8E21-063A8F1DB11E}" type="pres">
      <dgm:prSet presAssocID="{C3583BD0-63FE-4530-BF07-E39CE4212E32}" presName="nodeFollowingNodes" presStyleLbl="node1" presStyleIdx="2" presStyleCnt="3">
        <dgm:presLayoutVars>
          <dgm:bulletEnabled val="1"/>
        </dgm:presLayoutVars>
      </dgm:prSet>
      <dgm:spPr/>
    </dgm:pt>
  </dgm:ptLst>
  <dgm:cxnLst>
    <dgm:cxn modelId="{EC02D404-356E-46A3-8921-C158CFE5EE0E}" type="presOf" srcId="{CA404829-E07F-41CC-B3CC-C48AC7389B01}" destId="{469A13A3-5D0B-41D6-8E10-4718F2FA2812}" srcOrd="0" destOrd="0" presId="urn:microsoft.com/office/officeart/2005/8/layout/cycle3"/>
    <dgm:cxn modelId="{E1124E0C-5E65-4301-807B-7616ED9587DC}" srcId="{CA404829-E07F-41CC-B3CC-C48AC7389B01}" destId="{C3583BD0-63FE-4530-BF07-E39CE4212E32}" srcOrd="2" destOrd="0" parTransId="{EEDFEE01-2B55-47E2-AE73-95CC6DECAC69}" sibTransId="{3F8B859E-8D9B-462D-81F0-2D50B3866780}"/>
    <dgm:cxn modelId="{57D9B85E-CF93-42E7-98B2-8A5A07011775}" type="presOf" srcId="{C3583BD0-63FE-4530-BF07-E39CE4212E32}" destId="{26BCE6C0-DF2C-47B0-8E21-063A8F1DB11E}" srcOrd="0" destOrd="0" presId="urn:microsoft.com/office/officeart/2005/8/layout/cycle3"/>
    <dgm:cxn modelId="{2C95D361-D9C8-4626-A2CB-3AE0BBBF9D9F}" type="presOf" srcId="{D37A05DC-15BB-462A-A0B2-B8659A777CD4}" destId="{BD04A4C5-E316-46FC-A07B-8BE9E7C53FFB}" srcOrd="0" destOrd="0" presId="urn:microsoft.com/office/officeart/2005/8/layout/cycle3"/>
    <dgm:cxn modelId="{D9ED9145-4166-4871-B0C6-DF9712872E20}" srcId="{CA404829-E07F-41CC-B3CC-C48AC7389B01}" destId="{D84FA0A2-D60F-417F-9289-F0CC4837F924}" srcOrd="1" destOrd="0" parTransId="{5ED764B7-31A9-4BB8-B03F-7E0681597E43}" sibTransId="{EE6CA363-413D-41B9-A6EC-2CD08B20576A}"/>
    <dgm:cxn modelId="{B7C8FB86-7C39-4272-B8DC-996EED578718}" type="presOf" srcId="{D84FA0A2-D60F-417F-9289-F0CC4837F924}" destId="{6E1A35CF-EAE2-4C9E-8687-FA3EDB38CBE3}" srcOrd="0" destOrd="0" presId="urn:microsoft.com/office/officeart/2005/8/layout/cycle3"/>
    <dgm:cxn modelId="{6F4BFFC6-25DA-48AD-914F-C0968DD236BA}" type="presOf" srcId="{94A0777F-CA42-4D0F-9AD8-4ABD333B4C7D}" destId="{BBBA2DEA-7105-4EDC-9C74-1E97DF55B082}" srcOrd="0" destOrd="0" presId="urn:microsoft.com/office/officeart/2005/8/layout/cycle3"/>
    <dgm:cxn modelId="{0470A6F3-344F-4984-89BC-EEAE3772722E}" srcId="{CA404829-E07F-41CC-B3CC-C48AC7389B01}" destId="{D37A05DC-15BB-462A-A0B2-B8659A777CD4}" srcOrd="0" destOrd="0" parTransId="{02834CB1-0E32-4A3A-8FF7-AAA2D9C5B79A}" sibTransId="{94A0777F-CA42-4D0F-9AD8-4ABD333B4C7D}"/>
    <dgm:cxn modelId="{A3D1F2FA-2CAC-4A27-AFAB-D2F1A7567D68}" type="presParOf" srcId="{469A13A3-5D0B-41D6-8E10-4718F2FA2812}" destId="{14A31570-ED44-45F5-B0C6-21B671B3B780}" srcOrd="0" destOrd="0" presId="urn:microsoft.com/office/officeart/2005/8/layout/cycle3"/>
    <dgm:cxn modelId="{B5E82637-E26F-445F-A572-FC71AED3F6E6}" type="presParOf" srcId="{14A31570-ED44-45F5-B0C6-21B671B3B780}" destId="{BD04A4C5-E316-46FC-A07B-8BE9E7C53FFB}" srcOrd="0" destOrd="0" presId="urn:microsoft.com/office/officeart/2005/8/layout/cycle3"/>
    <dgm:cxn modelId="{D3625E8D-C243-48C4-B444-FD05C3F17C41}" type="presParOf" srcId="{14A31570-ED44-45F5-B0C6-21B671B3B780}" destId="{BBBA2DEA-7105-4EDC-9C74-1E97DF55B082}" srcOrd="1" destOrd="0" presId="urn:microsoft.com/office/officeart/2005/8/layout/cycle3"/>
    <dgm:cxn modelId="{6CE9052D-315A-4EDB-9BA6-139A5464D89A}" type="presParOf" srcId="{14A31570-ED44-45F5-B0C6-21B671B3B780}" destId="{6E1A35CF-EAE2-4C9E-8687-FA3EDB38CBE3}" srcOrd="2" destOrd="0" presId="urn:microsoft.com/office/officeart/2005/8/layout/cycle3"/>
    <dgm:cxn modelId="{648C4AE2-F4AC-46B3-91F9-915136883337}" type="presParOf" srcId="{14A31570-ED44-45F5-B0C6-21B671B3B780}" destId="{26BCE6C0-DF2C-47B0-8E21-063A8F1DB11E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404829-E07F-41CC-B3CC-C48AC7389B01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37A05DC-15BB-462A-A0B2-B8659A777CD4}">
      <dgm:prSet custT="1"/>
      <dgm:spPr/>
      <dgm:t>
        <a:bodyPr/>
        <a:lstStyle/>
        <a:p>
          <a:pPr rtl="0"/>
          <a:r>
            <a:rPr lang="cs-CZ" sz="1800" b="1" cap="all" baseline="0" dirty="0" err="1"/>
            <a:t>Hybridizu</a:t>
          </a:r>
          <a:r>
            <a:rPr lang="cs-CZ" sz="1800" b="1" cap="all" baseline="0" dirty="0"/>
            <a:t>-</a:t>
          </a:r>
        </a:p>
        <a:p>
          <a:pPr rtl="0"/>
          <a:r>
            <a:rPr lang="cs-CZ" sz="1800" b="1" cap="all" baseline="0" dirty="0" err="1"/>
            <a:t>jící</a:t>
          </a:r>
          <a:r>
            <a:rPr lang="cs-CZ" sz="1800" b="1" cap="all" baseline="0" dirty="0"/>
            <a:t> přístup</a:t>
          </a:r>
        </a:p>
      </dgm:t>
    </dgm:pt>
    <dgm:pt modelId="{02834CB1-0E32-4A3A-8FF7-AAA2D9C5B79A}" type="parTrans" cxnId="{0470A6F3-344F-4984-89BC-EEAE3772722E}">
      <dgm:prSet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94A0777F-CA42-4D0F-9AD8-4ABD333B4C7D}" type="sibTrans" cxnId="{0470A6F3-344F-4984-89BC-EEAE3772722E}">
      <dgm:prSet custT="1"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D84FA0A2-D60F-417F-9289-F0CC4837F924}">
      <dgm:prSet custT="1"/>
      <dgm:spPr/>
      <dgm:t>
        <a:bodyPr/>
        <a:lstStyle/>
        <a:p>
          <a:pPr rtl="0"/>
          <a:r>
            <a:rPr lang="cs-CZ" sz="1800" b="1" dirty="0" err="1"/>
            <a:t>kulturální</a:t>
          </a:r>
          <a:r>
            <a:rPr lang="cs-CZ" sz="1800" b="1" dirty="0"/>
            <a:t> studia</a:t>
          </a:r>
        </a:p>
      </dgm:t>
    </dgm:pt>
    <dgm:pt modelId="{5ED764B7-31A9-4BB8-B03F-7E0681597E43}" type="parTrans" cxnId="{D9ED9145-4166-4871-B0C6-DF9712872E20}">
      <dgm:prSet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EE6CA363-413D-41B9-A6EC-2CD08B20576A}" type="sibTrans" cxnId="{D9ED9145-4166-4871-B0C6-DF9712872E20}">
      <dgm:prSet custT="1"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C3583BD0-63FE-4530-BF07-E39CE4212E32}">
      <dgm:prSet custT="1"/>
      <dgm:spPr/>
      <dgm:t>
        <a:bodyPr/>
        <a:lstStyle/>
        <a:p>
          <a:pPr rtl="0"/>
          <a:r>
            <a:rPr lang="cs-CZ" sz="1800" b="1" dirty="0"/>
            <a:t>kulturní občanství</a:t>
          </a:r>
        </a:p>
      </dgm:t>
    </dgm:pt>
    <dgm:pt modelId="{EEDFEE01-2B55-47E2-AE73-95CC6DECAC69}" type="parTrans" cxnId="{E1124E0C-5E65-4301-807B-7616ED9587DC}">
      <dgm:prSet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3F8B859E-8D9B-462D-81F0-2D50B3866780}" type="sibTrans" cxnId="{E1124E0C-5E65-4301-807B-7616ED9587DC}">
      <dgm:prSet custT="1"/>
      <dgm:spPr/>
      <dgm:t>
        <a:bodyPr/>
        <a:lstStyle/>
        <a:p>
          <a:endParaRPr lang="cs-CZ" sz="1800">
            <a:solidFill>
              <a:schemeClr val="tx1"/>
            </a:solidFill>
          </a:endParaRPr>
        </a:p>
      </dgm:t>
    </dgm:pt>
    <dgm:pt modelId="{F3534ACC-68EC-4E03-87BD-48A1D55400E7}" type="pres">
      <dgm:prSet presAssocID="{CA404829-E07F-41CC-B3CC-C48AC7389B01}" presName="Name0" presStyleCnt="0">
        <dgm:presLayoutVars>
          <dgm:dir/>
          <dgm:resizeHandles val="exact"/>
        </dgm:presLayoutVars>
      </dgm:prSet>
      <dgm:spPr/>
    </dgm:pt>
    <dgm:pt modelId="{2488DB7F-ADC3-4BF2-984B-3E7A28D43315}" type="pres">
      <dgm:prSet presAssocID="{CA404829-E07F-41CC-B3CC-C48AC7389B01}" presName="cycle" presStyleCnt="0"/>
      <dgm:spPr/>
    </dgm:pt>
    <dgm:pt modelId="{A69AF895-A5D0-442F-B315-61E0DA23FF7B}" type="pres">
      <dgm:prSet presAssocID="{D37A05DC-15BB-462A-A0B2-B8659A777CD4}" presName="nodeFirstNode" presStyleLbl="node1" presStyleIdx="0" presStyleCnt="3">
        <dgm:presLayoutVars>
          <dgm:bulletEnabled val="1"/>
        </dgm:presLayoutVars>
      </dgm:prSet>
      <dgm:spPr/>
    </dgm:pt>
    <dgm:pt modelId="{40F4106F-E3BB-4058-8E8B-45A2DECCB8B3}" type="pres">
      <dgm:prSet presAssocID="{94A0777F-CA42-4D0F-9AD8-4ABD333B4C7D}" presName="sibTransFirstNode" presStyleLbl="bgShp" presStyleIdx="0" presStyleCnt="1"/>
      <dgm:spPr/>
    </dgm:pt>
    <dgm:pt modelId="{E15F71F6-4D9B-43A1-B38A-83FEC5320EA7}" type="pres">
      <dgm:prSet presAssocID="{D84FA0A2-D60F-417F-9289-F0CC4837F924}" presName="nodeFollowingNodes" presStyleLbl="node1" presStyleIdx="1" presStyleCnt="3">
        <dgm:presLayoutVars>
          <dgm:bulletEnabled val="1"/>
        </dgm:presLayoutVars>
      </dgm:prSet>
      <dgm:spPr/>
    </dgm:pt>
    <dgm:pt modelId="{FFD84E92-2BE1-4044-A75D-5C6F868F580F}" type="pres">
      <dgm:prSet presAssocID="{C3583BD0-63FE-4530-BF07-E39CE4212E32}" presName="nodeFollowingNodes" presStyleLbl="node1" presStyleIdx="2" presStyleCnt="3">
        <dgm:presLayoutVars>
          <dgm:bulletEnabled val="1"/>
        </dgm:presLayoutVars>
      </dgm:prSet>
      <dgm:spPr/>
    </dgm:pt>
  </dgm:ptLst>
  <dgm:cxnLst>
    <dgm:cxn modelId="{E1124E0C-5E65-4301-807B-7616ED9587DC}" srcId="{CA404829-E07F-41CC-B3CC-C48AC7389B01}" destId="{C3583BD0-63FE-4530-BF07-E39CE4212E32}" srcOrd="2" destOrd="0" parTransId="{EEDFEE01-2B55-47E2-AE73-95CC6DECAC69}" sibTransId="{3F8B859E-8D9B-462D-81F0-2D50B3866780}"/>
    <dgm:cxn modelId="{78FE9B24-CA58-46B3-A115-5867A9743D43}" type="presOf" srcId="{CA404829-E07F-41CC-B3CC-C48AC7389B01}" destId="{F3534ACC-68EC-4E03-87BD-48A1D55400E7}" srcOrd="0" destOrd="0" presId="urn:microsoft.com/office/officeart/2005/8/layout/cycle3"/>
    <dgm:cxn modelId="{28C44D37-EBD1-475C-A1BA-555F290DB403}" type="presOf" srcId="{D37A05DC-15BB-462A-A0B2-B8659A777CD4}" destId="{A69AF895-A5D0-442F-B315-61E0DA23FF7B}" srcOrd="0" destOrd="0" presId="urn:microsoft.com/office/officeart/2005/8/layout/cycle3"/>
    <dgm:cxn modelId="{48996341-8EB1-4B17-96CD-B8C1CC0D91D4}" type="presOf" srcId="{D84FA0A2-D60F-417F-9289-F0CC4837F924}" destId="{E15F71F6-4D9B-43A1-B38A-83FEC5320EA7}" srcOrd="0" destOrd="0" presId="urn:microsoft.com/office/officeart/2005/8/layout/cycle3"/>
    <dgm:cxn modelId="{D9ED9145-4166-4871-B0C6-DF9712872E20}" srcId="{CA404829-E07F-41CC-B3CC-C48AC7389B01}" destId="{D84FA0A2-D60F-417F-9289-F0CC4837F924}" srcOrd="1" destOrd="0" parTransId="{5ED764B7-31A9-4BB8-B03F-7E0681597E43}" sibTransId="{EE6CA363-413D-41B9-A6EC-2CD08B20576A}"/>
    <dgm:cxn modelId="{14658992-6A43-4443-98AB-B876E99F6B18}" type="presOf" srcId="{C3583BD0-63FE-4530-BF07-E39CE4212E32}" destId="{FFD84E92-2BE1-4044-A75D-5C6F868F580F}" srcOrd="0" destOrd="0" presId="urn:microsoft.com/office/officeart/2005/8/layout/cycle3"/>
    <dgm:cxn modelId="{6D751ADF-440F-40B3-80A5-AF0BBF92FFC4}" type="presOf" srcId="{94A0777F-CA42-4D0F-9AD8-4ABD333B4C7D}" destId="{40F4106F-E3BB-4058-8E8B-45A2DECCB8B3}" srcOrd="0" destOrd="0" presId="urn:microsoft.com/office/officeart/2005/8/layout/cycle3"/>
    <dgm:cxn modelId="{0470A6F3-344F-4984-89BC-EEAE3772722E}" srcId="{CA404829-E07F-41CC-B3CC-C48AC7389B01}" destId="{D37A05DC-15BB-462A-A0B2-B8659A777CD4}" srcOrd="0" destOrd="0" parTransId="{02834CB1-0E32-4A3A-8FF7-AAA2D9C5B79A}" sibTransId="{94A0777F-CA42-4D0F-9AD8-4ABD333B4C7D}"/>
    <dgm:cxn modelId="{AE433B4E-AF0A-4F1B-8481-E58D4ABDF332}" type="presParOf" srcId="{F3534ACC-68EC-4E03-87BD-48A1D55400E7}" destId="{2488DB7F-ADC3-4BF2-984B-3E7A28D43315}" srcOrd="0" destOrd="0" presId="urn:microsoft.com/office/officeart/2005/8/layout/cycle3"/>
    <dgm:cxn modelId="{9902B343-2E83-4EBD-9676-3F2F49780038}" type="presParOf" srcId="{2488DB7F-ADC3-4BF2-984B-3E7A28D43315}" destId="{A69AF895-A5D0-442F-B315-61E0DA23FF7B}" srcOrd="0" destOrd="0" presId="urn:microsoft.com/office/officeart/2005/8/layout/cycle3"/>
    <dgm:cxn modelId="{E00C1F60-259B-4187-8A7F-39198A033C4A}" type="presParOf" srcId="{2488DB7F-ADC3-4BF2-984B-3E7A28D43315}" destId="{40F4106F-E3BB-4058-8E8B-45A2DECCB8B3}" srcOrd="1" destOrd="0" presId="urn:microsoft.com/office/officeart/2005/8/layout/cycle3"/>
    <dgm:cxn modelId="{CAA2AEB3-5C54-46A0-8ACF-BD5D55C4AA30}" type="presParOf" srcId="{2488DB7F-ADC3-4BF2-984B-3E7A28D43315}" destId="{E15F71F6-4D9B-43A1-B38A-83FEC5320EA7}" srcOrd="2" destOrd="0" presId="urn:microsoft.com/office/officeart/2005/8/layout/cycle3"/>
    <dgm:cxn modelId="{2D1690BE-CE81-4926-9559-E0129ECACBD2}" type="presParOf" srcId="{2488DB7F-ADC3-4BF2-984B-3E7A28D43315}" destId="{FFD84E92-2BE1-4044-A75D-5C6F868F580F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12F5FB-5BA7-46CD-8A18-DE79A73B9B6E}" type="doc">
      <dgm:prSet loTypeId="urn:microsoft.com/office/officeart/2005/8/layout/venn2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BF15C12-D617-422B-8598-5C14017D8063}">
      <dgm:prSet custT="1"/>
      <dgm:spPr/>
      <dgm:t>
        <a:bodyPr/>
        <a:lstStyle/>
        <a:p>
          <a:pPr rtl="0"/>
          <a:endParaRPr lang="cs-CZ" sz="2000" dirty="0"/>
        </a:p>
        <a:p>
          <a:pPr rtl="0"/>
          <a:r>
            <a:rPr lang="cs-CZ" sz="2000" dirty="0"/>
            <a:t>„politické“ (</a:t>
          </a:r>
          <a:r>
            <a:rPr lang="cs-CZ" sz="2000" dirty="0" err="1"/>
            <a:t>the</a:t>
          </a:r>
          <a:r>
            <a:rPr lang="cs-CZ" sz="2000" dirty="0"/>
            <a:t> </a:t>
          </a:r>
          <a:r>
            <a:rPr lang="cs-CZ" sz="2000" dirty="0" err="1"/>
            <a:t>political</a:t>
          </a:r>
          <a:r>
            <a:rPr lang="cs-CZ" sz="2000" dirty="0"/>
            <a:t>)</a:t>
          </a:r>
        </a:p>
      </dgm:t>
    </dgm:pt>
    <dgm:pt modelId="{652C5E6C-21D5-4A49-A034-8F66088AAEA8}" type="parTrans" cxnId="{202D8DA3-1D24-425A-A9D4-D3429C5A768D}">
      <dgm:prSet/>
      <dgm:spPr/>
      <dgm:t>
        <a:bodyPr/>
        <a:lstStyle/>
        <a:p>
          <a:endParaRPr lang="cs-CZ" sz="2000"/>
        </a:p>
      </dgm:t>
    </dgm:pt>
    <dgm:pt modelId="{DD54794E-135B-406D-A694-8D8BBF8E1C9B}" type="sibTrans" cxnId="{202D8DA3-1D24-425A-A9D4-D3429C5A768D}">
      <dgm:prSet/>
      <dgm:spPr/>
      <dgm:t>
        <a:bodyPr/>
        <a:lstStyle/>
        <a:p>
          <a:endParaRPr lang="cs-CZ" sz="2000"/>
        </a:p>
      </dgm:t>
    </dgm:pt>
    <dgm:pt modelId="{9FC5B843-212C-4E12-9BD3-593E2EAE309E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sz="2000" dirty="0"/>
            <a:t>„politika“ (</a:t>
          </a:r>
          <a:r>
            <a:rPr lang="cs-CZ" sz="2000" dirty="0" err="1"/>
            <a:t>the</a:t>
          </a:r>
          <a:r>
            <a:rPr lang="cs-CZ" sz="2000" dirty="0"/>
            <a:t> </a:t>
          </a:r>
          <a:r>
            <a:rPr lang="cs-CZ" sz="2000" dirty="0" err="1"/>
            <a:t>politics</a:t>
          </a:r>
          <a:r>
            <a:rPr lang="cs-CZ" sz="2000" dirty="0"/>
            <a:t>) </a:t>
          </a:r>
        </a:p>
      </dgm:t>
    </dgm:pt>
    <dgm:pt modelId="{594D6250-FC8F-4B01-B11B-54E4F7E539E9}" type="parTrans" cxnId="{AF9C0C0E-450B-4F8A-A665-DC02844F541D}">
      <dgm:prSet/>
      <dgm:spPr/>
      <dgm:t>
        <a:bodyPr/>
        <a:lstStyle/>
        <a:p>
          <a:endParaRPr lang="cs-CZ" sz="2000"/>
        </a:p>
      </dgm:t>
    </dgm:pt>
    <dgm:pt modelId="{831CE27E-2B6E-47D2-AD66-63EC8F111788}" type="sibTrans" cxnId="{AF9C0C0E-450B-4F8A-A665-DC02844F541D}">
      <dgm:prSet/>
      <dgm:spPr/>
      <dgm:t>
        <a:bodyPr/>
        <a:lstStyle/>
        <a:p>
          <a:endParaRPr lang="cs-CZ" sz="2000"/>
        </a:p>
      </dgm:t>
    </dgm:pt>
    <dgm:pt modelId="{88535FB2-F74B-4268-BB2B-7A357698D731}" type="pres">
      <dgm:prSet presAssocID="{5612F5FB-5BA7-46CD-8A18-DE79A73B9B6E}" presName="Name0" presStyleCnt="0">
        <dgm:presLayoutVars>
          <dgm:chMax val="7"/>
          <dgm:resizeHandles val="exact"/>
        </dgm:presLayoutVars>
      </dgm:prSet>
      <dgm:spPr/>
    </dgm:pt>
    <dgm:pt modelId="{EA9E9B22-449F-41F5-8062-1EF29028386F}" type="pres">
      <dgm:prSet presAssocID="{5612F5FB-5BA7-46CD-8A18-DE79A73B9B6E}" presName="comp1" presStyleCnt="0"/>
      <dgm:spPr/>
    </dgm:pt>
    <dgm:pt modelId="{089396D1-8D74-4218-8953-5A458B765834}" type="pres">
      <dgm:prSet presAssocID="{5612F5FB-5BA7-46CD-8A18-DE79A73B9B6E}" presName="circle1" presStyleLbl="node1" presStyleIdx="0" presStyleCnt="2" custLinFactNeighborX="1291" custLinFactNeighborY="-1144"/>
      <dgm:spPr/>
    </dgm:pt>
    <dgm:pt modelId="{3E9A30FF-C6F7-406F-8CEE-3468BEC5A854}" type="pres">
      <dgm:prSet presAssocID="{5612F5FB-5BA7-46CD-8A18-DE79A73B9B6E}" presName="c1text" presStyleLbl="node1" presStyleIdx="0" presStyleCnt="2">
        <dgm:presLayoutVars>
          <dgm:bulletEnabled val="1"/>
        </dgm:presLayoutVars>
      </dgm:prSet>
      <dgm:spPr/>
    </dgm:pt>
    <dgm:pt modelId="{D8D915BA-FC62-49CB-8B83-AB905E448320}" type="pres">
      <dgm:prSet presAssocID="{5612F5FB-5BA7-46CD-8A18-DE79A73B9B6E}" presName="comp2" presStyleCnt="0"/>
      <dgm:spPr/>
    </dgm:pt>
    <dgm:pt modelId="{1CDF42B1-D891-4CF3-B7C1-760CEE440F8D}" type="pres">
      <dgm:prSet presAssocID="{5612F5FB-5BA7-46CD-8A18-DE79A73B9B6E}" presName="circle2" presStyleLbl="node1" presStyleIdx="1" presStyleCnt="2" custScaleX="82901" custScaleY="82236" custLinFactNeighborX="3149" custLinFactNeighborY="7743"/>
      <dgm:spPr/>
    </dgm:pt>
    <dgm:pt modelId="{F4F26501-47D0-47B9-903B-250101D4B6F1}" type="pres">
      <dgm:prSet presAssocID="{5612F5FB-5BA7-46CD-8A18-DE79A73B9B6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5342A900-B8A5-456A-A7E6-C0AC76FDA9A7}" type="presOf" srcId="{5612F5FB-5BA7-46CD-8A18-DE79A73B9B6E}" destId="{88535FB2-F74B-4268-BB2B-7A357698D731}" srcOrd="0" destOrd="0" presId="urn:microsoft.com/office/officeart/2005/8/layout/venn2"/>
    <dgm:cxn modelId="{AF9C0C0E-450B-4F8A-A665-DC02844F541D}" srcId="{5612F5FB-5BA7-46CD-8A18-DE79A73B9B6E}" destId="{9FC5B843-212C-4E12-9BD3-593E2EAE309E}" srcOrd="1" destOrd="0" parTransId="{594D6250-FC8F-4B01-B11B-54E4F7E539E9}" sibTransId="{831CE27E-2B6E-47D2-AD66-63EC8F111788}"/>
    <dgm:cxn modelId="{32374982-B0F4-4F00-9A72-CD6511EDD5B0}" type="presOf" srcId="{5BF15C12-D617-422B-8598-5C14017D8063}" destId="{3E9A30FF-C6F7-406F-8CEE-3468BEC5A854}" srcOrd="1" destOrd="0" presId="urn:microsoft.com/office/officeart/2005/8/layout/venn2"/>
    <dgm:cxn modelId="{202D8DA3-1D24-425A-A9D4-D3429C5A768D}" srcId="{5612F5FB-5BA7-46CD-8A18-DE79A73B9B6E}" destId="{5BF15C12-D617-422B-8598-5C14017D8063}" srcOrd="0" destOrd="0" parTransId="{652C5E6C-21D5-4A49-A034-8F66088AAEA8}" sibTransId="{DD54794E-135B-406D-A694-8D8BBF8E1C9B}"/>
    <dgm:cxn modelId="{F89F24A6-CFBA-4FEE-BE55-4FC3607EC41A}" type="presOf" srcId="{5BF15C12-D617-422B-8598-5C14017D8063}" destId="{089396D1-8D74-4218-8953-5A458B765834}" srcOrd="0" destOrd="0" presId="urn:microsoft.com/office/officeart/2005/8/layout/venn2"/>
    <dgm:cxn modelId="{D96362AF-638E-4AD9-9ECF-C02C8474193C}" type="presOf" srcId="{9FC5B843-212C-4E12-9BD3-593E2EAE309E}" destId="{1CDF42B1-D891-4CF3-B7C1-760CEE440F8D}" srcOrd="0" destOrd="0" presId="urn:microsoft.com/office/officeart/2005/8/layout/venn2"/>
    <dgm:cxn modelId="{C8C16AD7-4A06-452D-9AE9-468070619C48}" type="presOf" srcId="{9FC5B843-212C-4E12-9BD3-593E2EAE309E}" destId="{F4F26501-47D0-47B9-903B-250101D4B6F1}" srcOrd="1" destOrd="0" presId="urn:microsoft.com/office/officeart/2005/8/layout/venn2"/>
    <dgm:cxn modelId="{62AE034D-219F-4B5A-BBA3-BF849A07601E}" type="presParOf" srcId="{88535FB2-F74B-4268-BB2B-7A357698D731}" destId="{EA9E9B22-449F-41F5-8062-1EF29028386F}" srcOrd="0" destOrd="0" presId="urn:microsoft.com/office/officeart/2005/8/layout/venn2"/>
    <dgm:cxn modelId="{546DEEA5-0679-462A-BC7C-6BF5FDBC78F7}" type="presParOf" srcId="{EA9E9B22-449F-41F5-8062-1EF29028386F}" destId="{089396D1-8D74-4218-8953-5A458B765834}" srcOrd="0" destOrd="0" presId="urn:microsoft.com/office/officeart/2005/8/layout/venn2"/>
    <dgm:cxn modelId="{D6CFF9F4-4F26-44CC-A679-869CC78F6D0A}" type="presParOf" srcId="{EA9E9B22-449F-41F5-8062-1EF29028386F}" destId="{3E9A30FF-C6F7-406F-8CEE-3468BEC5A854}" srcOrd="1" destOrd="0" presId="urn:microsoft.com/office/officeart/2005/8/layout/venn2"/>
    <dgm:cxn modelId="{29822BCA-1948-4F70-9576-421EA4CE7FB0}" type="presParOf" srcId="{88535FB2-F74B-4268-BB2B-7A357698D731}" destId="{D8D915BA-FC62-49CB-8B83-AB905E448320}" srcOrd="1" destOrd="0" presId="urn:microsoft.com/office/officeart/2005/8/layout/venn2"/>
    <dgm:cxn modelId="{9D84E3DA-20D5-463A-B0C1-84904BCD4B9B}" type="presParOf" srcId="{D8D915BA-FC62-49CB-8B83-AB905E448320}" destId="{1CDF42B1-D891-4CF3-B7C1-760CEE440F8D}" srcOrd="0" destOrd="0" presId="urn:microsoft.com/office/officeart/2005/8/layout/venn2"/>
    <dgm:cxn modelId="{B0C15DD1-3503-428F-925D-F28986F8C313}" type="presParOf" srcId="{D8D915BA-FC62-49CB-8B83-AB905E448320}" destId="{F4F26501-47D0-47B9-903B-250101D4B6F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A2DEA-7105-4EDC-9C74-1E97DF55B082}">
      <dsp:nvSpPr>
        <dsp:cNvPr id="0" name=""/>
        <dsp:cNvSpPr/>
      </dsp:nvSpPr>
      <dsp:spPr>
        <a:xfrm>
          <a:off x="590828" y="53303"/>
          <a:ext cx="2778783" cy="2778783"/>
        </a:xfrm>
        <a:prstGeom prst="circularArrow">
          <a:avLst>
            <a:gd name="adj1" fmla="val 5689"/>
            <a:gd name="adj2" fmla="val 340510"/>
            <a:gd name="adj3" fmla="val 12663149"/>
            <a:gd name="adj4" fmla="val 18100048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4A4C5-E316-46FC-A07B-8BE9E7C53FFB}">
      <dsp:nvSpPr>
        <dsp:cNvPr id="0" name=""/>
        <dsp:cNvSpPr/>
      </dsp:nvSpPr>
      <dsp:spPr>
        <a:xfrm>
          <a:off x="1053925" y="172951"/>
          <a:ext cx="1852588" cy="926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all" baseline="0" dirty="0"/>
            <a:t>Puristický přístup</a:t>
          </a:r>
        </a:p>
      </dsp:txBody>
      <dsp:txXfrm>
        <a:off x="1099143" y="218169"/>
        <a:ext cx="1762152" cy="835858"/>
      </dsp:txXfrm>
    </dsp:sp>
    <dsp:sp modelId="{6E1A35CF-EAE2-4C9E-8687-FA3EDB38CBE3}">
      <dsp:nvSpPr>
        <dsp:cNvPr id="0" name=""/>
        <dsp:cNvSpPr/>
      </dsp:nvSpPr>
      <dsp:spPr>
        <a:xfrm>
          <a:off x="2107097" y="1997098"/>
          <a:ext cx="1852588" cy="926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kritická teorie</a:t>
          </a:r>
        </a:p>
      </dsp:txBody>
      <dsp:txXfrm>
        <a:off x="2152315" y="2042316"/>
        <a:ext cx="1762152" cy="835858"/>
      </dsp:txXfrm>
    </dsp:sp>
    <dsp:sp modelId="{26BCE6C0-DF2C-47B0-8E21-063A8F1DB11E}">
      <dsp:nvSpPr>
        <dsp:cNvPr id="0" name=""/>
        <dsp:cNvSpPr/>
      </dsp:nvSpPr>
      <dsp:spPr>
        <a:xfrm>
          <a:off x="754" y="1997098"/>
          <a:ext cx="1852588" cy="9262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transformace politické komunikace</a:t>
          </a:r>
        </a:p>
      </dsp:txBody>
      <dsp:txXfrm>
        <a:off x="45972" y="2042316"/>
        <a:ext cx="1762152" cy="835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4106F-E3BB-4058-8E8B-45A2DECCB8B3}">
      <dsp:nvSpPr>
        <dsp:cNvPr id="0" name=""/>
        <dsp:cNvSpPr/>
      </dsp:nvSpPr>
      <dsp:spPr>
        <a:xfrm>
          <a:off x="638858" y="85330"/>
          <a:ext cx="2970755" cy="2970755"/>
        </a:xfrm>
        <a:prstGeom prst="circularArrow">
          <a:avLst>
            <a:gd name="adj1" fmla="val 5689"/>
            <a:gd name="adj2" fmla="val 340510"/>
            <a:gd name="adj3" fmla="val 12631038"/>
            <a:gd name="adj4" fmla="val 18122312"/>
            <a:gd name="adj5" fmla="val 5908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9AF895-A5D0-442F-B315-61E0DA23FF7B}">
      <dsp:nvSpPr>
        <dsp:cNvPr id="0" name=""/>
        <dsp:cNvSpPr/>
      </dsp:nvSpPr>
      <dsp:spPr>
        <a:xfrm>
          <a:off x="1126425" y="218199"/>
          <a:ext cx="1995620" cy="9978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all" baseline="0" dirty="0" err="1"/>
            <a:t>Hybridizu</a:t>
          </a:r>
          <a:r>
            <a:rPr lang="cs-CZ" sz="1800" b="1" kern="1200" cap="all" baseline="0" dirty="0"/>
            <a:t>-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cap="all" baseline="0" dirty="0" err="1"/>
            <a:t>jící</a:t>
          </a:r>
          <a:r>
            <a:rPr lang="cs-CZ" sz="1800" b="1" kern="1200" cap="all" baseline="0" dirty="0"/>
            <a:t> přístup</a:t>
          </a:r>
        </a:p>
      </dsp:txBody>
      <dsp:txXfrm>
        <a:off x="1175134" y="266908"/>
        <a:ext cx="1898202" cy="900392"/>
      </dsp:txXfrm>
    </dsp:sp>
    <dsp:sp modelId="{E15F71F6-4D9B-43A1-B38A-83FEC5320EA7}">
      <dsp:nvSpPr>
        <dsp:cNvPr id="0" name=""/>
        <dsp:cNvSpPr/>
      </dsp:nvSpPr>
      <dsp:spPr>
        <a:xfrm>
          <a:off x="2252355" y="2168366"/>
          <a:ext cx="1995620" cy="9978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 err="1"/>
            <a:t>kulturální</a:t>
          </a:r>
          <a:r>
            <a:rPr lang="cs-CZ" sz="1800" b="1" kern="1200" dirty="0"/>
            <a:t> studia</a:t>
          </a:r>
        </a:p>
      </dsp:txBody>
      <dsp:txXfrm>
        <a:off x="2301064" y="2217075"/>
        <a:ext cx="1898202" cy="900392"/>
      </dsp:txXfrm>
    </dsp:sp>
    <dsp:sp modelId="{FFD84E92-2BE1-4044-A75D-5C6F868F580F}">
      <dsp:nvSpPr>
        <dsp:cNvPr id="0" name=""/>
        <dsp:cNvSpPr/>
      </dsp:nvSpPr>
      <dsp:spPr>
        <a:xfrm>
          <a:off x="496" y="2168366"/>
          <a:ext cx="1995620" cy="9978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kulturní občanství</a:t>
          </a:r>
        </a:p>
      </dsp:txBody>
      <dsp:txXfrm>
        <a:off x="49205" y="2217075"/>
        <a:ext cx="1898202" cy="9003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396D1-8D74-4218-8953-5A458B765834}">
      <dsp:nvSpPr>
        <dsp:cNvPr id="0" name=""/>
        <dsp:cNvSpPr/>
      </dsp:nvSpPr>
      <dsp:spPr>
        <a:xfrm>
          <a:off x="504052" y="0"/>
          <a:ext cx="2882750" cy="28827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/>
        </a:p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„politické“ (</a:t>
          </a:r>
          <a:r>
            <a:rPr lang="cs-CZ" sz="2000" kern="1200" dirty="0" err="1"/>
            <a:t>the</a:t>
          </a:r>
          <a:r>
            <a:rPr lang="cs-CZ" sz="2000" kern="1200" dirty="0"/>
            <a:t> </a:t>
          </a:r>
          <a:r>
            <a:rPr lang="cs-CZ" sz="2000" kern="1200" dirty="0" err="1"/>
            <a:t>political</a:t>
          </a:r>
          <a:r>
            <a:rPr lang="cs-CZ" sz="2000" kern="1200" dirty="0"/>
            <a:t>)</a:t>
          </a:r>
        </a:p>
      </dsp:txBody>
      <dsp:txXfrm>
        <a:off x="1188706" y="216206"/>
        <a:ext cx="1513444" cy="490067"/>
      </dsp:txXfrm>
    </dsp:sp>
    <dsp:sp modelId="{1CDF42B1-D891-4CF3-B7C1-760CEE440F8D}">
      <dsp:nvSpPr>
        <dsp:cNvPr id="0" name=""/>
        <dsp:cNvSpPr/>
      </dsp:nvSpPr>
      <dsp:spPr>
        <a:xfrm>
          <a:off x="1080109" y="1080130"/>
          <a:ext cx="1792372" cy="1777994"/>
        </a:xfrm>
        <a:prstGeom prst="ellips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„politika“ (</a:t>
          </a:r>
          <a:r>
            <a:rPr lang="cs-CZ" sz="2000" kern="1200" dirty="0" err="1"/>
            <a:t>the</a:t>
          </a:r>
          <a:r>
            <a:rPr lang="cs-CZ" sz="2000" kern="1200" dirty="0"/>
            <a:t> </a:t>
          </a:r>
          <a:r>
            <a:rPr lang="cs-CZ" sz="2000" kern="1200" dirty="0" err="1"/>
            <a:t>politics</a:t>
          </a:r>
          <a:r>
            <a:rPr lang="cs-CZ" sz="2000" kern="1200" dirty="0"/>
            <a:t>) </a:t>
          </a:r>
        </a:p>
      </dsp:txBody>
      <dsp:txXfrm>
        <a:off x="1342596" y="1524629"/>
        <a:ext cx="1267398" cy="88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9A12D-5E94-4634-81ED-C7B3FEA9C216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15D31-42C9-45EC-A389-B56A018FBF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26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52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78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70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43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76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42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68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72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B095-EC1A-44DC-83C1-A586A133F049}" type="datetimeFigureOut">
              <a:rPr lang="cs-CZ" smtClean="0"/>
              <a:t>13.04.2022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6A8FE-F5E5-4204-8A9D-DCEEE2621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5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text 16"/>
          <p:cNvSpPr>
            <a:spLocks noGrp="1"/>
          </p:cNvSpPr>
          <p:nvPr>
            <p:ph type="body" sz="half" idx="2"/>
          </p:nvPr>
        </p:nvSpPr>
        <p:spPr>
          <a:xfrm>
            <a:off x="0" y="-1"/>
            <a:ext cx="3851920" cy="6858000"/>
          </a:xfrm>
          <a:solidFill>
            <a:schemeClr val="tx1"/>
          </a:solidFill>
        </p:spPr>
        <p:txBody>
          <a:bodyPr/>
          <a:lstStyle/>
          <a:p>
            <a:endParaRPr lang="cs-CZ" sz="4800" b="1" dirty="0">
              <a:solidFill>
                <a:schemeClr val="bg1"/>
              </a:solidFill>
              <a:latin typeface="+mj-lt"/>
            </a:endParaRPr>
          </a:p>
          <a:p>
            <a:r>
              <a:rPr lang="cs-CZ" sz="4800" b="1" dirty="0">
                <a:solidFill>
                  <a:schemeClr val="bg1"/>
                </a:solidFill>
                <a:latin typeface="+mj-lt"/>
              </a:rPr>
              <a:t>Vybrané  kapitoly z  </a:t>
            </a:r>
            <a:r>
              <a:rPr lang="cs-CZ" sz="4800" b="1" dirty="0" err="1">
                <a:solidFill>
                  <a:schemeClr val="bg1"/>
                </a:solidFill>
                <a:latin typeface="+mj-lt"/>
              </a:rPr>
              <a:t>kulturálních</a:t>
            </a:r>
            <a:r>
              <a:rPr lang="cs-CZ" sz="4800" b="1" dirty="0">
                <a:solidFill>
                  <a:schemeClr val="bg1"/>
                </a:solidFill>
                <a:latin typeface="+mj-lt"/>
              </a:rPr>
              <a:t> studií</a:t>
            </a: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cs-CZ" sz="16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PhDr. Irena Reifová, Ph.D.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irena.reifova</a:t>
            </a:r>
            <a:r>
              <a:rPr lang="cs-CZ" sz="2200" dirty="0">
                <a:solidFill>
                  <a:schemeClr val="bg1"/>
                </a:solidFill>
                <a:latin typeface="+mj-lt"/>
                <a:cs typeface="Times New Roman"/>
              </a:rPr>
              <a:t>@fsv.cuni.cz</a:t>
            </a:r>
          </a:p>
          <a:p>
            <a:r>
              <a:rPr lang="cs-CZ" sz="2200">
                <a:solidFill>
                  <a:schemeClr val="bg1"/>
                </a:solidFill>
                <a:latin typeface="+mj-lt"/>
                <a:cs typeface="Times New Roman"/>
              </a:rPr>
              <a:t>LS 2021/2022</a:t>
            </a:r>
            <a:endParaRPr lang="cs-CZ" sz="2200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  <a:latin typeface="+mj-lt"/>
              <a:cs typeface="Times New Roman"/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3" name="Picture 2" descr="http://www.mendipcab.org.uk/images/peo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0"/>
            <a:ext cx="529208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mendipcab.org.uk/images/peo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36912"/>
            <a:ext cx="5292080" cy="134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www.mendipcab.org.uk/images/peo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79891"/>
            <a:ext cx="5292080" cy="143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mendipcab.org.uk/images/peo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413586"/>
            <a:ext cx="5292080" cy="144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mendipcab.org.uk/images/peop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529208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8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cap="all" dirty="0"/>
              <a:t> </a:t>
            </a:r>
          </a:p>
          <a:p>
            <a:pPr marL="0" indent="0" algn="ctr">
              <a:buNone/>
            </a:pPr>
            <a:r>
              <a:rPr lang="cs-CZ" sz="2800" b="1" cap="all" dirty="0"/>
              <a:t>„</a:t>
            </a:r>
            <a:r>
              <a:rPr lang="cs-CZ" sz="2800" b="1" cap="all" dirty="0" err="1"/>
              <a:t>The</a:t>
            </a:r>
            <a:r>
              <a:rPr lang="cs-CZ" sz="2800" b="1" cap="all" dirty="0"/>
              <a:t> </a:t>
            </a:r>
            <a:r>
              <a:rPr lang="cs-CZ" sz="2800" b="1" cap="all" dirty="0" err="1"/>
              <a:t>politics</a:t>
            </a:r>
            <a:r>
              <a:rPr lang="cs-CZ" sz="2800" b="1" cap="all" dirty="0"/>
              <a:t>“ a „</a:t>
            </a:r>
            <a:r>
              <a:rPr lang="cs-CZ" sz="2800" b="1" cap="all" dirty="0" err="1"/>
              <a:t>the</a:t>
            </a:r>
            <a:r>
              <a:rPr lang="cs-CZ" sz="2800" b="1" cap="all" dirty="0"/>
              <a:t> </a:t>
            </a:r>
            <a:r>
              <a:rPr lang="cs-CZ" sz="2800" b="1" cap="all" dirty="0" err="1"/>
              <a:t>political</a:t>
            </a:r>
            <a:r>
              <a:rPr lang="cs-CZ" sz="2800" b="1" cap="all" dirty="0"/>
              <a:t>“</a:t>
            </a:r>
            <a:endParaRPr lang="cs-CZ" sz="2800" dirty="0"/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r>
              <a:rPr lang="cs-CZ" sz="2400" dirty="0"/>
              <a:t>Populární kultura jako zdroj politických významů --- specifické pojetí pojmu „politický“ Chantal </a:t>
            </a:r>
            <a:r>
              <a:rPr lang="cs-CZ" sz="2400" dirty="0" err="1"/>
              <a:t>Mouffe</a:t>
            </a:r>
            <a:r>
              <a:rPr lang="cs-CZ" sz="2400" dirty="0"/>
              <a:t> (2005)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lvl="0"/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Antagonismus (destruktivní, nepřátelé) x </a:t>
            </a:r>
            <a:r>
              <a:rPr lang="cs-CZ" sz="2400" i="1" dirty="0" err="1"/>
              <a:t>agonismus</a:t>
            </a:r>
            <a:r>
              <a:rPr lang="cs-CZ" sz="2400" i="1" dirty="0"/>
              <a:t> (produktivní, protivníci, uznání legitimity druhého)</a:t>
            </a:r>
          </a:p>
          <a:p>
            <a:pPr marL="0" indent="0">
              <a:buNone/>
            </a:pPr>
            <a:r>
              <a:rPr lang="cs-CZ" sz="2400" dirty="0"/>
              <a:t>Politické a jeho sféra: debata o tom, co se stalo předmětem sporu 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5505823"/>
              </p:ext>
            </p:extLst>
          </p:nvPr>
        </p:nvGraphicFramePr>
        <p:xfrm>
          <a:off x="755576" y="2420888"/>
          <a:ext cx="3816424" cy="288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Čárový popisek 1 1"/>
          <p:cNvSpPr/>
          <p:nvPr/>
        </p:nvSpPr>
        <p:spPr>
          <a:xfrm>
            <a:off x="4731715" y="3356992"/>
            <a:ext cx="3888432" cy="576064"/>
          </a:xfrm>
          <a:prstGeom prst="borderCallout1">
            <a:avLst>
              <a:gd name="adj1" fmla="val 54826"/>
              <a:gd name="adj2" fmla="val -138"/>
              <a:gd name="adj3" fmla="val 203892"/>
              <a:gd name="adj4" fmla="val -38333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soubor institucionalizovaných praktik</a:t>
            </a:r>
          </a:p>
        </p:txBody>
      </p:sp>
      <p:sp>
        <p:nvSpPr>
          <p:cNvPr id="5" name="Čárový popisek 1 4"/>
          <p:cNvSpPr/>
          <p:nvPr/>
        </p:nvSpPr>
        <p:spPr>
          <a:xfrm>
            <a:off x="4317059" y="2420888"/>
            <a:ext cx="4680520" cy="720080"/>
          </a:xfrm>
          <a:prstGeom prst="borderCallout1">
            <a:avLst>
              <a:gd name="adj1" fmla="val 52833"/>
              <a:gd name="adj2" fmla="val -45"/>
              <a:gd name="adj3" fmla="val 111126"/>
              <a:gd name="adj4" fmla="val -17613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jedna z </a:t>
            </a:r>
            <a:r>
              <a:rPr lang="cs-CZ"/>
              <a:t>dimenzí antagonismu, </a:t>
            </a:r>
            <a:r>
              <a:rPr lang="cs-CZ" dirty="0"/>
              <a:t>který utváří lidskou společnost</a:t>
            </a:r>
          </a:p>
        </p:txBody>
      </p:sp>
      <p:pic>
        <p:nvPicPr>
          <p:cNvPr id="2050" name="Picture 2" descr="C:\Users\Irena Reifová\Desktop\mouffe-agonistics-49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067" y="4149080"/>
            <a:ext cx="2520504" cy="1237522"/>
          </a:xfrm>
          <a:prstGeom prst="rect">
            <a:avLst/>
          </a:prstGeom>
          <a:noFill/>
          <a:ln w="63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07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9" descr="http://nafilmu.cz/wp-content/uploads/2014/12/ceskestoleti_jetojenrocknroll_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2000"/>
                    </a14:imgEffect>
                    <a14:imgEffect>
                      <a14:colorTemperature colorTemp="23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5" y="-10881"/>
            <a:ext cx="9144000" cy="686888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lumMod val="50000"/>
                <a:alpha val="8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544359" y="1700808"/>
            <a:ext cx="6048672" cy="646331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bg2"/>
                </a:solidFill>
                <a:latin typeface="+mj-lt"/>
              </a:rPr>
              <a:t>7. KULTURNÍ OBČANSTVÍ</a:t>
            </a:r>
          </a:p>
        </p:txBody>
      </p:sp>
    </p:spTree>
    <p:extLst>
      <p:ext uri="{BB962C8B-B14F-4D97-AF65-F5344CB8AC3E}">
        <p14:creationId xmlns:p14="http://schemas.microsoft.com/office/powerpoint/2010/main" val="36866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Users\Irena Reifová\Desktop\k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127" y="1014692"/>
            <a:ext cx="1657283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Irena Reifová\Desktop\barb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09" y="1161116"/>
            <a:ext cx="1584175" cy="477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75855" y="5915589"/>
            <a:ext cx="259228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C00000"/>
                </a:solidFill>
              </a:rPr>
              <a:t>OBČANÉ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7564" y="1151336"/>
            <a:ext cx="2304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 voleb</a:t>
            </a:r>
          </a:p>
          <a:p>
            <a:endParaRPr lang="cs-CZ" dirty="0"/>
          </a:p>
          <a:p>
            <a:r>
              <a:rPr lang="cs-CZ" dirty="0"/>
              <a:t>na mítinku</a:t>
            </a:r>
          </a:p>
          <a:p>
            <a:endParaRPr lang="cs-CZ" dirty="0"/>
          </a:p>
          <a:p>
            <a:r>
              <a:rPr lang="cs-CZ" dirty="0"/>
              <a:t>na schůzi</a:t>
            </a:r>
          </a:p>
          <a:p>
            <a:endParaRPr lang="cs-CZ" dirty="0"/>
          </a:p>
          <a:p>
            <a:r>
              <a:rPr lang="cs-CZ" dirty="0"/>
              <a:t>na manifestaci</a:t>
            </a:r>
          </a:p>
          <a:p>
            <a:endParaRPr lang="cs-CZ" dirty="0"/>
          </a:p>
          <a:p>
            <a:r>
              <a:rPr lang="cs-CZ" dirty="0"/>
              <a:t>na FB profilu starosty</a:t>
            </a:r>
          </a:p>
          <a:p>
            <a:endParaRPr lang="cs-CZ" dirty="0"/>
          </a:p>
          <a:p>
            <a:r>
              <a:rPr lang="cs-CZ" dirty="0"/>
              <a:t>na Dni Země</a:t>
            </a:r>
          </a:p>
          <a:p>
            <a:endParaRPr lang="cs-CZ" dirty="0"/>
          </a:p>
          <a:p>
            <a:r>
              <a:rPr lang="cs-CZ" dirty="0"/>
              <a:t>na zastupitelstvu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16216" y="1014692"/>
            <a:ext cx="23042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kině</a:t>
            </a:r>
          </a:p>
          <a:p>
            <a:endParaRPr lang="cs-CZ" dirty="0"/>
          </a:p>
          <a:p>
            <a:r>
              <a:rPr lang="cs-CZ" dirty="0"/>
              <a:t>u televizoru</a:t>
            </a:r>
          </a:p>
          <a:p>
            <a:endParaRPr lang="cs-CZ" dirty="0"/>
          </a:p>
          <a:p>
            <a:r>
              <a:rPr lang="cs-CZ" dirty="0"/>
              <a:t>u počítačové hry</a:t>
            </a:r>
          </a:p>
          <a:p>
            <a:endParaRPr lang="cs-CZ" dirty="0"/>
          </a:p>
          <a:p>
            <a:r>
              <a:rPr lang="cs-CZ" dirty="0"/>
              <a:t>u staženého seriálu</a:t>
            </a:r>
          </a:p>
          <a:p>
            <a:endParaRPr lang="cs-CZ" dirty="0"/>
          </a:p>
          <a:p>
            <a:r>
              <a:rPr lang="cs-CZ" dirty="0"/>
              <a:t>nad </a:t>
            </a:r>
            <a:r>
              <a:rPr lang="cs-CZ" dirty="0" err="1"/>
              <a:t>Photoshopem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 </a:t>
            </a:r>
            <a:r>
              <a:rPr lang="cs-CZ" dirty="0" err="1"/>
              <a:t>Instagramu</a:t>
            </a:r>
            <a:endParaRPr lang="cs-CZ" dirty="0"/>
          </a:p>
          <a:p>
            <a:endParaRPr lang="cs-CZ" dirty="0"/>
          </a:p>
          <a:p>
            <a:r>
              <a:rPr lang="cs-CZ" dirty="0"/>
              <a:t>s románem pro ženy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43508" y="332656"/>
            <a:ext cx="2808312" cy="587532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Čárový popisek 1 11"/>
          <p:cNvSpPr/>
          <p:nvPr/>
        </p:nvSpPr>
        <p:spPr>
          <a:xfrm>
            <a:off x="3245766" y="188640"/>
            <a:ext cx="2999644" cy="648072"/>
          </a:xfrm>
          <a:prstGeom prst="borderCallout1">
            <a:avLst>
              <a:gd name="adj1" fmla="val 52955"/>
              <a:gd name="adj2" fmla="val -20"/>
              <a:gd name="adj3" fmla="val 78295"/>
              <a:gd name="adj4" fmla="val -32329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veřejná sféra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880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/>
      <p:bldP spid="8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Konvergence politiky a zábavy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r>
              <a:rPr lang="cs-CZ" sz="2400" i="1" dirty="0"/>
              <a:t>Dominantní přístup</a:t>
            </a:r>
            <a:r>
              <a:rPr lang="cs-CZ" sz="2400" dirty="0"/>
              <a:t>: VS je vlivem médií kontaminována (odvozeno z J. </a:t>
            </a:r>
            <a:r>
              <a:rPr lang="cs-CZ" sz="2400" dirty="0" err="1"/>
              <a:t>Habermase</a:t>
            </a:r>
            <a:r>
              <a:rPr lang="cs-CZ" sz="2400" dirty="0"/>
              <a:t>) – probíhá </a:t>
            </a:r>
            <a:r>
              <a:rPr lang="cs-CZ" sz="2400" b="1" dirty="0" err="1"/>
              <a:t>zezábavňování</a:t>
            </a:r>
            <a:r>
              <a:rPr lang="cs-CZ" sz="2400" b="1" dirty="0"/>
              <a:t> politiky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/>
              <a:t>Doplňkový přístup</a:t>
            </a:r>
            <a:r>
              <a:rPr lang="cs-CZ" sz="2400" dirty="0"/>
              <a:t>: VS je třeba rozšířit za hranice </a:t>
            </a:r>
            <a:r>
              <a:rPr lang="cs-CZ" sz="2400" dirty="0" err="1"/>
              <a:t>elitistického</a:t>
            </a:r>
            <a:r>
              <a:rPr lang="cs-CZ" sz="2400" dirty="0"/>
              <a:t> pojetí – role obsahů populární kultury jako sociálně  relevantních významů– probíhá </a:t>
            </a:r>
            <a:r>
              <a:rPr lang="cs-CZ" sz="2400" b="1" dirty="0"/>
              <a:t>politizace populární kultury</a:t>
            </a:r>
          </a:p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Dva směry studia konvergence politiky a populární kultury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sp>
        <p:nvSpPr>
          <p:cNvPr id="2" name="Zaoblený obdélník 1"/>
          <p:cNvSpPr/>
          <p:nvPr/>
        </p:nvSpPr>
        <p:spPr>
          <a:xfrm>
            <a:off x="1331640" y="5841268"/>
            <a:ext cx="2376264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/>
              <a:t>zezábavňování</a:t>
            </a:r>
            <a:r>
              <a:rPr lang="cs-CZ" dirty="0"/>
              <a:t> politiky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076056" y="5841268"/>
            <a:ext cx="237626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bg1"/>
                </a:solidFill>
              </a:rPr>
              <a:t>politizace populární kultury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2519772" y="4869160"/>
            <a:ext cx="1836204" cy="97210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355976" y="4869160"/>
            <a:ext cx="1908212" cy="97210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Vývojový diagram: spojnice 14"/>
          <p:cNvSpPr/>
          <p:nvPr/>
        </p:nvSpPr>
        <p:spPr>
          <a:xfrm>
            <a:off x="4247964" y="4761148"/>
            <a:ext cx="216024" cy="216024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19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Teoretické přístupy ke konvergenci I.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Zástupný symbol pro obsah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73838"/>
              </p:ext>
            </p:extLst>
          </p:nvPr>
        </p:nvGraphicFramePr>
        <p:xfrm>
          <a:off x="251520" y="1340768"/>
          <a:ext cx="396044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Zástupný symbol pro obsah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572114"/>
              </p:ext>
            </p:extLst>
          </p:nvPr>
        </p:nvGraphicFramePr>
        <p:xfrm>
          <a:off x="4644008" y="1268760"/>
          <a:ext cx="424847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83568" y="5007659"/>
            <a:ext cx="3312368" cy="1200329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Zezábavňování</a:t>
            </a:r>
            <a:r>
              <a:rPr lang="cs-CZ" dirty="0"/>
              <a:t> politiky</a:t>
            </a:r>
          </a:p>
          <a:p>
            <a:pPr algn="ctr"/>
            <a:r>
              <a:rPr lang="cs-CZ" dirty="0"/>
              <a:t>Kontaminace VS</a:t>
            </a:r>
          </a:p>
          <a:p>
            <a:pPr algn="ctr"/>
            <a:r>
              <a:rPr lang="cs-CZ" dirty="0"/>
              <a:t>Politika a zábava: oddělené sféry</a:t>
            </a:r>
          </a:p>
          <a:p>
            <a:pPr algn="ctr"/>
            <a:r>
              <a:rPr lang="cs-CZ" dirty="0"/>
              <a:t>Publika: trvalá potenciální oběť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042520" y="5007658"/>
            <a:ext cx="3816424" cy="1200329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Politizace populární kultury</a:t>
            </a:r>
          </a:p>
          <a:p>
            <a:pPr algn="ctr"/>
            <a:r>
              <a:rPr lang="cs-CZ" dirty="0"/>
              <a:t>Obohacení veřejné sféry</a:t>
            </a:r>
          </a:p>
          <a:p>
            <a:pPr algn="ctr"/>
            <a:r>
              <a:rPr lang="cs-CZ" dirty="0"/>
              <a:t>Politika a zábava: prolínání</a:t>
            </a:r>
          </a:p>
          <a:p>
            <a:pPr algn="ctr"/>
            <a:r>
              <a:rPr lang="cs-CZ" dirty="0"/>
              <a:t>Publika: kreativní spolutvůrci významů</a:t>
            </a:r>
          </a:p>
        </p:txBody>
      </p:sp>
    </p:spTree>
    <p:extLst>
      <p:ext uri="{BB962C8B-B14F-4D97-AF65-F5344CB8AC3E}">
        <p14:creationId xmlns:p14="http://schemas.microsoft.com/office/powerpoint/2010/main" val="383449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Teoretické přístupy ke konvergenci II.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63684"/>
              </p:ext>
            </p:extLst>
          </p:nvPr>
        </p:nvGraphicFramePr>
        <p:xfrm>
          <a:off x="395536" y="1628800"/>
          <a:ext cx="8424936" cy="4160629"/>
        </p:xfrm>
        <a:graphic>
          <a:graphicData uri="http://schemas.openxmlformats.org/drawingml/2006/table">
            <a:tbl>
              <a:tblPr firstRow="1" bandCol="1">
                <a:tableStyleId>{2D5ABB26-0587-4C30-8999-92F81FD0307C}</a:tableStyleId>
              </a:tblPr>
              <a:tblGrid>
                <a:gridCol w="169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8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25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Jaký je teoretický zdroj?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Kde vidí oblast tvorby významů?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Jak daný stav hodnotí?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25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PURISTICKÝ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politická komunikace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elita a její kritická debata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nutnost udržení „čistoty“ debaty veřejné sféry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54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HYBRIDIZUJÍCÍ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kulturální</a:t>
                      </a:r>
                      <a:r>
                        <a:rPr lang="cs-CZ" sz="2000" dirty="0">
                          <a:effectLst/>
                        </a:rPr>
                        <a:t> studia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celospolečenská debata stimulovaná mnoha zdroji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obohacení debaty ve veřejné sféře o mnohost hlasů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07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Transformace politické komunikace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r>
              <a:rPr lang="cs-CZ" sz="2400" dirty="0"/>
              <a:t>Iniciace: mediální průmysl x politický marketing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Vliv na kvalitu demokracie: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Proměna mediálních obsahů: trivializace, </a:t>
            </a:r>
            <a:r>
              <a:rPr lang="cs-CZ" sz="2400" dirty="0" err="1"/>
              <a:t>tabloidizace</a:t>
            </a:r>
            <a:r>
              <a:rPr lang="cs-CZ" sz="2400" dirty="0"/>
              <a:t>, </a:t>
            </a:r>
            <a:r>
              <a:rPr lang="cs-CZ" sz="2400" dirty="0" err="1"/>
              <a:t>komodifikace</a:t>
            </a:r>
            <a:r>
              <a:rPr lang="cs-CZ" sz="2400" dirty="0"/>
              <a:t>, personalizace, privatizace, </a:t>
            </a:r>
            <a:r>
              <a:rPr lang="cs-CZ" sz="2400" dirty="0" err="1"/>
              <a:t>celebritizace</a:t>
            </a:r>
            <a:r>
              <a:rPr lang="cs-CZ" sz="2400" dirty="0"/>
              <a:t>, </a:t>
            </a:r>
            <a:r>
              <a:rPr lang="cs-CZ" sz="2400" dirty="0" err="1"/>
              <a:t>emocionalizace</a:t>
            </a:r>
            <a:r>
              <a:rPr lang="cs-CZ" sz="2400" dirty="0"/>
              <a:t>, </a:t>
            </a:r>
            <a:r>
              <a:rPr lang="cs-CZ" sz="2400" dirty="0" err="1"/>
              <a:t>infotainment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Vliv na důvěru voličů v politiku, pokles volební účasti a </a:t>
            </a:r>
            <a:r>
              <a:rPr lang="cs-CZ" sz="2400" dirty="0" err="1"/>
              <a:t>mezivolební</a:t>
            </a:r>
            <a:r>
              <a:rPr lang="cs-CZ" sz="2400" dirty="0"/>
              <a:t> participace (demokratický deficit): </a:t>
            </a:r>
            <a:r>
              <a:rPr lang="cs-CZ" sz="2400" dirty="0" err="1"/>
              <a:t>videomalaise</a:t>
            </a:r>
            <a:r>
              <a:rPr lang="cs-CZ" sz="2400" dirty="0"/>
              <a:t> (Robinson 1975), „bowling </a:t>
            </a:r>
            <a:r>
              <a:rPr lang="cs-CZ" sz="2400" dirty="0" err="1"/>
              <a:t>alone</a:t>
            </a:r>
            <a:r>
              <a:rPr lang="cs-CZ" sz="2400" dirty="0"/>
              <a:t>“ (</a:t>
            </a:r>
            <a:r>
              <a:rPr lang="cs-CZ" sz="2400" dirty="0" err="1"/>
              <a:t>Putnam</a:t>
            </a:r>
            <a:r>
              <a:rPr lang="cs-CZ" sz="2400" dirty="0"/>
              <a:t>, 2000)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107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/>
              <a:t>Kulturní občanství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>
              <a:buNone/>
            </a:pPr>
            <a:r>
              <a:rPr lang="cs-CZ" sz="2400" b="1" dirty="0"/>
              <a:t>Starověký Řím</a:t>
            </a:r>
            <a:r>
              <a:rPr lang="cs-CZ" sz="2400" dirty="0"/>
              <a:t>: tradice administrativního občanství (vztah ke státu, příslušnost, adresa)</a:t>
            </a:r>
          </a:p>
          <a:p>
            <a:pPr marL="0" indent="0">
              <a:buNone/>
            </a:pPr>
            <a:r>
              <a:rPr lang="cs-CZ" sz="2400" b="1" dirty="0"/>
              <a:t>Starověké Řecko</a:t>
            </a:r>
            <a:r>
              <a:rPr lang="cs-CZ" sz="2400" dirty="0"/>
              <a:t>: tradice politického občanství  (podíl na správě věcí veřejných, Aristoteles: člověk je </a:t>
            </a:r>
            <a:r>
              <a:rPr lang="cs-CZ" sz="2400" dirty="0" err="1"/>
              <a:t>zoon</a:t>
            </a:r>
            <a:r>
              <a:rPr lang="cs-CZ" sz="2400" dirty="0"/>
              <a:t> </a:t>
            </a:r>
            <a:r>
              <a:rPr lang="cs-CZ" sz="2400" dirty="0" err="1"/>
              <a:t>politikon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Thomas </a:t>
            </a:r>
            <a:r>
              <a:rPr lang="cs-CZ" sz="2400" dirty="0" err="1"/>
              <a:t>Humprey</a:t>
            </a:r>
            <a:r>
              <a:rPr lang="cs-CZ" sz="2400" dirty="0"/>
              <a:t> </a:t>
            </a:r>
            <a:r>
              <a:rPr lang="cs-CZ" sz="2400" dirty="0" err="1"/>
              <a:t>Marshall</a:t>
            </a:r>
            <a:r>
              <a:rPr lang="cs-CZ" sz="2400" dirty="0"/>
              <a:t> (</a:t>
            </a:r>
            <a:r>
              <a:rPr lang="cs-CZ" sz="2400" dirty="0" err="1"/>
              <a:t>Citizenship</a:t>
            </a:r>
            <a:r>
              <a:rPr lang="cs-CZ" sz="2400" dirty="0"/>
              <a:t> and </a:t>
            </a:r>
            <a:r>
              <a:rPr lang="cs-CZ" sz="2400" dirty="0" err="1"/>
              <a:t>Social</a:t>
            </a:r>
            <a:r>
              <a:rPr lang="cs-CZ" sz="2400" dirty="0"/>
              <a:t> </a:t>
            </a:r>
            <a:r>
              <a:rPr lang="cs-CZ" sz="2400" dirty="0" err="1"/>
              <a:t>Class</a:t>
            </a:r>
            <a:r>
              <a:rPr lang="cs-CZ" sz="2400" dirty="0"/>
              <a:t>, 1950): právní, politické, sociální občanství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De-etatizace občanství</a:t>
            </a:r>
            <a:r>
              <a:rPr lang="cs-CZ" sz="2400" dirty="0"/>
              <a:t>: odpoutání od národního státu (globální, ekologické občanství)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Kulturní občanství</a:t>
            </a:r>
            <a:r>
              <a:rPr lang="cs-CZ" sz="2400" dirty="0"/>
              <a:t>: občanství odvíjející se od příslušnosti k sub/kultuře, identitě (gender, etnicita, rasa, sexuální orientace) 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107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cap="all" dirty="0" err="1"/>
              <a:t>PopKulturní</a:t>
            </a:r>
            <a:r>
              <a:rPr lang="cs-CZ" sz="2800" b="1" cap="all" dirty="0"/>
              <a:t> občanství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2800" b="1" cap="all" dirty="0"/>
          </a:p>
          <a:p>
            <a:pPr marL="0" indent="0">
              <a:buNone/>
            </a:pPr>
            <a:r>
              <a:rPr lang="cs-CZ" sz="2400" i="1" dirty="0"/>
              <a:t>Sounáležitost s obcí</a:t>
            </a:r>
            <a:r>
              <a:rPr lang="cs-CZ" sz="2400" dirty="0"/>
              <a:t>: „obcí“ je společenství fanoušků/uživatelů </a:t>
            </a:r>
            <a:r>
              <a:rPr lang="cs-CZ" sz="2400" dirty="0" err="1"/>
              <a:t>popkulturního</a:t>
            </a:r>
            <a:r>
              <a:rPr lang="cs-CZ" sz="2400" dirty="0"/>
              <a:t> produktu</a:t>
            </a:r>
          </a:p>
          <a:p>
            <a:pPr marL="0" indent="0">
              <a:buNone/>
            </a:pPr>
            <a:r>
              <a:rPr lang="cs-CZ" sz="2400" i="1" dirty="0"/>
              <a:t>Politická dimenze</a:t>
            </a:r>
            <a:r>
              <a:rPr lang="cs-CZ" sz="2400" dirty="0"/>
              <a:t>: zpracovává témata, která patří do oblasti veřejného zájmu (genderové vztahy, homosexualita, sociální nerovnosti, péče o zdraví…) – předává k dispozici rozsáhlé skupině diváků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Kristina </a:t>
            </a:r>
            <a:r>
              <a:rPr lang="cs-CZ" sz="2400" b="1" dirty="0" err="1"/>
              <a:t>Riegert</a:t>
            </a:r>
            <a:r>
              <a:rPr lang="cs-CZ" sz="2400" b="1" dirty="0"/>
              <a:t> </a:t>
            </a:r>
            <a:r>
              <a:rPr lang="cs-CZ" sz="2400" dirty="0"/>
              <a:t>– „</a:t>
            </a:r>
            <a:r>
              <a:rPr lang="cs-CZ" sz="2400" dirty="0" err="1"/>
              <a:t>politicotainment</a:t>
            </a:r>
            <a:r>
              <a:rPr lang="cs-CZ" sz="2400" dirty="0"/>
              <a:t>“ </a:t>
            </a:r>
          </a:p>
          <a:p>
            <a:r>
              <a:rPr lang="cs-CZ" sz="2400" b="1" dirty="0"/>
              <a:t>John </a:t>
            </a:r>
            <a:r>
              <a:rPr lang="cs-CZ" sz="2400" b="1" dirty="0" err="1"/>
              <a:t>Hartley</a:t>
            </a:r>
            <a:r>
              <a:rPr lang="cs-CZ" sz="2400" b="1" dirty="0"/>
              <a:t> </a:t>
            </a:r>
            <a:r>
              <a:rPr lang="cs-CZ" sz="2400" dirty="0"/>
              <a:t>– „</a:t>
            </a:r>
            <a:r>
              <a:rPr lang="cs-CZ" sz="2400" dirty="0" err="1"/>
              <a:t>democratainment</a:t>
            </a:r>
            <a:r>
              <a:rPr lang="cs-CZ" sz="2400" dirty="0"/>
              <a:t>“ </a:t>
            </a:r>
          </a:p>
          <a:p>
            <a:r>
              <a:rPr lang="cs-CZ" sz="2400" b="1" dirty="0"/>
              <a:t>John </a:t>
            </a:r>
            <a:r>
              <a:rPr lang="cs-CZ" sz="2400" b="1" dirty="0" err="1"/>
              <a:t>Mepham</a:t>
            </a:r>
            <a:r>
              <a:rPr lang="cs-CZ" sz="2400" b="1" dirty="0"/>
              <a:t> </a:t>
            </a:r>
            <a:r>
              <a:rPr lang="cs-CZ" sz="2400" dirty="0"/>
              <a:t>– populární narace jako </a:t>
            </a:r>
            <a:r>
              <a:rPr lang="cs-CZ" sz="2400" dirty="0" err="1"/>
              <a:t>usable</a:t>
            </a:r>
            <a:r>
              <a:rPr lang="cs-CZ" sz="2400" dirty="0"/>
              <a:t> </a:t>
            </a:r>
            <a:r>
              <a:rPr lang="cs-CZ" sz="2400" dirty="0" err="1"/>
              <a:t>stories</a:t>
            </a:r>
            <a:r>
              <a:rPr lang="cs-CZ" sz="2400" dirty="0"/>
              <a:t> </a:t>
            </a:r>
          </a:p>
          <a:p>
            <a:r>
              <a:rPr lang="cs-CZ" sz="2400" b="1" dirty="0" err="1"/>
              <a:t>Lisbet</a:t>
            </a:r>
            <a:r>
              <a:rPr lang="cs-CZ" sz="2400" b="1" dirty="0"/>
              <a:t> van </a:t>
            </a:r>
            <a:r>
              <a:rPr lang="cs-CZ" sz="2400" b="1" dirty="0" err="1"/>
              <a:t>Zoonen</a:t>
            </a:r>
            <a:r>
              <a:rPr lang="cs-CZ" sz="2400" b="1" dirty="0"/>
              <a:t> </a:t>
            </a:r>
            <a:r>
              <a:rPr lang="cs-CZ" sz="2400" dirty="0"/>
              <a:t>– podobnost mezi fanoušky určitého populárního artefaktu a voliči politického programu </a:t>
            </a:r>
          </a:p>
          <a:p>
            <a:r>
              <a:rPr lang="cs-CZ" sz="2400" b="1" dirty="0"/>
              <a:t>John </a:t>
            </a:r>
            <a:r>
              <a:rPr lang="cs-CZ" sz="2400" b="1" dirty="0" err="1"/>
              <a:t>Hartley</a:t>
            </a:r>
            <a:r>
              <a:rPr lang="cs-CZ" sz="2400" b="1" dirty="0"/>
              <a:t> </a:t>
            </a:r>
            <a:r>
              <a:rPr lang="cs-CZ" sz="2400" dirty="0"/>
              <a:t>– do-</a:t>
            </a:r>
            <a:r>
              <a:rPr lang="cs-CZ" sz="2400" dirty="0" err="1"/>
              <a:t>it</a:t>
            </a:r>
            <a:r>
              <a:rPr lang="cs-CZ" sz="2400" dirty="0"/>
              <a:t>-</a:t>
            </a:r>
            <a:r>
              <a:rPr lang="cs-CZ" sz="2400" dirty="0" err="1"/>
              <a:t>yourself</a:t>
            </a:r>
            <a:r>
              <a:rPr lang="cs-CZ" sz="2400" dirty="0"/>
              <a:t> občanství (kutilské občanství</a:t>
            </a:r>
          </a:p>
          <a:p>
            <a:r>
              <a:rPr lang="cs-CZ" sz="2400" b="1" dirty="0"/>
              <a:t>Peter </a:t>
            </a:r>
            <a:r>
              <a:rPr lang="cs-CZ" sz="2400" b="1" dirty="0" err="1"/>
              <a:t>Dahlgren</a:t>
            </a:r>
            <a:r>
              <a:rPr lang="cs-CZ" sz="2400" dirty="0"/>
              <a:t>: získané občanství x dosažené občanství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b="1" cap="all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  <a:p>
            <a:pPr marL="0" indent="0" algn="just">
              <a:spcBef>
                <a:spcPts val="0"/>
              </a:spcBef>
              <a:buNone/>
            </a:pPr>
            <a:endParaRPr lang="cs-CZ" sz="2400" dirty="0"/>
          </a:p>
        </p:txBody>
      </p:sp>
      <p:pic>
        <p:nvPicPr>
          <p:cNvPr id="3074" name="Picture 2" descr="C:\Users\Irena Reifová\Desktop\Sc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85825"/>
            <a:ext cx="2304256" cy="147842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078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574</Words>
  <Application>Microsoft Office PowerPoint</Application>
  <PresentationFormat>Předvádění na obrazovce (4:3)</PresentationFormat>
  <Paragraphs>200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Irena Reifová</dc:creator>
  <cp:lastModifiedBy>Irena Reifová</cp:lastModifiedBy>
  <cp:revision>89</cp:revision>
  <cp:lastPrinted>2015-04-29T15:31:36Z</cp:lastPrinted>
  <dcterms:created xsi:type="dcterms:W3CDTF">2015-02-19T10:23:30Z</dcterms:created>
  <dcterms:modified xsi:type="dcterms:W3CDTF">2022-04-13T11:09:50Z</dcterms:modified>
</cp:coreProperties>
</file>