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7" r:id="rId2"/>
    <p:sldId id="305" r:id="rId3"/>
    <p:sldId id="318" r:id="rId4"/>
    <p:sldId id="288" r:id="rId5"/>
    <p:sldId id="286" r:id="rId6"/>
    <p:sldId id="310" r:id="rId7"/>
    <p:sldId id="315" r:id="rId8"/>
    <p:sldId id="322" r:id="rId9"/>
    <p:sldId id="323" r:id="rId10"/>
    <p:sldId id="324" r:id="rId11"/>
    <p:sldId id="274" r:id="rId12"/>
    <p:sldId id="275" r:id="rId13"/>
    <p:sldId id="316" r:id="rId14"/>
    <p:sldId id="283" r:id="rId15"/>
    <p:sldId id="326" r:id="rId16"/>
    <p:sldId id="325" r:id="rId17"/>
    <p:sldId id="327" r:id="rId18"/>
    <p:sldId id="308" r:id="rId19"/>
    <p:sldId id="291" r:id="rId20"/>
    <p:sldId id="295" r:id="rId21"/>
    <p:sldId id="294" r:id="rId22"/>
    <p:sldId id="281" r:id="rId23"/>
    <p:sldId id="293" r:id="rId2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A0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5303" autoAdjust="0"/>
  </p:normalViewPr>
  <p:slideViewPr>
    <p:cSldViewPr>
      <p:cViewPr varScale="1">
        <p:scale>
          <a:sx n="56" d="100"/>
          <a:sy n="56" d="100"/>
        </p:scale>
        <p:origin x="1580" y="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DD0055-5F89-472C-887B-3054405A7D47}" type="datetimeFigureOut">
              <a:rPr lang="cs-CZ" smtClean="0"/>
              <a:pPr/>
              <a:t>08.12.2025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1156E9-B18F-4178-9FDA-F6D9C713D47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86918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156E9-B18F-4178-9FDA-F6D9C713D472}" type="slidenum">
              <a:rPr lang="cs-CZ" smtClean="0"/>
              <a:pPr/>
              <a:t>1</a:t>
            </a:fld>
            <a:endParaRPr 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156E9-B18F-4178-9FDA-F6D9C713D472}" type="slidenum">
              <a:rPr lang="cs-CZ" smtClean="0"/>
              <a:pPr/>
              <a:t>12</a:t>
            </a:fld>
            <a:endParaRPr lang="cs-C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156E9-B18F-4178-9FDA-F6D9C713D472}" type="slidenum">
              <a:rPr lang="cs-CZ" smtClean="0"/>
              <a:pPr/>
              <a:t>13</a:t>
            </a:fld>
            <a:endParaRPr lang="cs-CZ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i="0" baseline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156E9-B18F-4178-9FDA-F6D9C713D472}" type="slidenum">
              <a:rPr lang="cs-CZ" smtClean="0"/>
              <a:pPr/>
              <a:t>14</a:t>
            </a:fld>
            <a:endParaRPr lang="cs-CZ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1156E9-B18F-4178-9FDA-F6D9C713D472}" type="slidenum">
              <a:rPr lang="cs-CZ" smtClean="0"/>
              <a:pPr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56873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1156E9-B18F-4178-9FDA-F6D9C713D472}" type="slidenum">
              <a:rPr lang="cs-CZ" smtClean="0"/>
              <a:pPr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92883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1156E9-B18F-4178-9FDA-F6D9C713D472}" type="slidenum">
              <a:rPr lang="cs-CZ" smtClean="0"/>
              <a:pPr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7065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156E9-B18F-4178-9FDA-F6D9C713D472}" type="slidenum">
              <a:rPr lang="cs-CZ" smtClean="0"/>
              <a:pPr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63138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156E9-B18F-4178-9FDA-F6D9C713D472}" type="slidenum">
              <a:rPr lang="cs-CZ" smtClean="0"/>
              <a:pPr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50087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156E9-B18F-4178-9FDA-F6D9C713D472}" type="slidenum">
              <a:rPr lang="cs-CZ" smtClean="0"/>
              <a:pPr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96748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1156E9-B18F-4178-9FDA-F6D9C713D472}" type="slidenum">
              <a:rPr lang="cs-CZ" smtClean="0"/>
              <a:pPr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02602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156E9-B18F-4178-9FDA-F6D9C713D472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15834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1156E9-B18F-4178-9FDA-F6D9C713D472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13314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156E9-B18F-4178-9FDA-F6D9C713D472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05126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1156E9-B18F-4178-9FDA-F6D9C713D472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3681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156E9-B18F-4178-9FDA-F6D9C713D472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68023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156E9-B18F-4178-9FDA-F6D9C713D472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24929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57F93-2C50-452E-8D4C-A983D1EE6540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86372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156E9-B18F-4178-9FDA-F6D9C713D472}" type="slidenum">
              <a:rPr lang="cs-CZ" smtClean="0"/>
              <a:pPr/>
              <a:t>11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FDCB7-9B6E-4C5E-9C08-714F9C059A31}" type="datetimeFigureOut">
              <a:rPr lang="cs-CZ" smtClean="0"/>
              <a:pPr/>
              <a:t>08.12.2025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FA780-407B-4D1E-B082-E0B7537E1BE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FDCB7-9B6E-4C5E-9C08-714F9C059A31}" type="datetimeFigureOut">
              <a:rPr lang="cs-CZ" smtClean="0"/>
              <a:pPr/>
              <a:t>08.12.2025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FA780-407B-4D1E-B082-E0B7537E1BE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FDCB7-9B6E-4C5E-9C08-714F9C059A31}" type="datetimeFigureOut">
              <a:rPr lang="cs-CZ" smtClean="0"/>
              <a:pPr/>
              <a:t>08.12.2025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FA780-407B-4D1E-B082-E0B7537E1BE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FDCB7-9B6E-4C5E-9C08-714F9C059A31}" type="datetimeFigureOut">
              <a:rPr lang="cs-CZ" smtClean="0"/>
              <a:pPr/>
              <a:t>08.12.2025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FA780-407B-4D1E-B082-E0B7537E1BE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FDCB7-9B6E-4C5E-9C08-714F9C059A31}" type="datetimeFigureOut">
              <a:rPr lang="cs-CZ" smtClean="0"/>
              <a:pPr/>
              <a:t>08.12.2025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FA780-407B-4D1E-B082-E0B7537E1BE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FDCB7-9B6E-4C5E-9C08-714F9C059A31}" type="datetimeFigureOut">
              <a:rPr lang="cs-CZ" smtClean="0"/>
              <a:pPr/>
              <a:t>08.12.2025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FA780-407B-4D1E-B082-E0B7537E1BE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FDCB7-9B6E-4C5E-9C08-714F9C059A31}" type="datetimeFigureOut">
              <a:rPr lang="cs-CZ" smtClean="0"/>
              <a:pPr/>
              <a:t>08.12.2025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FA780-407B-4D1E-B082-E0B7537E1BE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FDCB7-9B6E-4C5E-9C08-714F9C059A31}" type="datetimeFigureOut">
              <a:rPr lang="cs-CZ" smtClean="0"/>
              <a:pPr/>
              <a:t>08.12.2025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FA780-407B-4D1E-B082-E0B7537E1BE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FDCB7-9B6E-4C5E-9C08-714F9C059A31}" type="datetimeFigureOut">
              <a:rPr lang="cs-CZ" smtClean="0"/>
              <a:pPr/>
              <a:t>08.12.2025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FA780-407B-4D1E-B082-E0B7537E1BE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FDCB7-9B6E-4C5E-9C08-714F9C059A31}" type="datetimeFigureOut">
              <a:rPr lang="cs-CZ" smtClean="0"/>
              <a:pPr/>
              <a:t>08.12.2025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FA780-407B-4D1E-B082-E0B7537E1BE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FDCB7-9B6E-4C5E-9C08-714F9C059A31}" type="datetimeFigureOut">
              <a:rPr lang="cs-CZ" smtClean="0"/>
              <a:pPr/>
              <a:t>08.12.2025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FA780-407B-4D1E-B082-E0B7537E1BE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5FDCB7-9B6E-4C5E-9C08-714F9C059A31}" type="datetimeFigureOut">
              <a:rPr lang="cs-CZ" smtClean="0"/>
              <a:pPr/>
              <a:t>08.12.2025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DFA780-407B-4D1E-B082-E0B7537E1BEA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1228998"/>
          </a:xfrm>
        </p:spPr>
        <p:txBody>
          <a:bodyPr>
            <a:noAutofit/>
          </a:bodyPr>
          <a:lstStyle/>
          <a:p>
            <a:r>
              <a:rPr lang="cs-CZ" sz="3200" b="1" dirty="0">
                <a:solidFill>
                  <a:srgbClr val="10A02B"/>
                </a:solidFill>
              </a:rPr>
              <a:t>Alternativní spiritualita a environmentalismus: </a:t>
            </a:r>
            <a:r>
              <a:rPr lang="cs-CZ" sz="3200" b="1" dirty="0" err="1">
                <a:solidFill>
                  <a:srgbClr val="10A02B"/>
                </a:solidFill>
              </a:rPr>
              <a:t>permakultura</a:t>
            </a:r>
            <a:r>
              <a:rPr lang="cs-CZ" sz="3200" b="1" dirty="0">
                <a:solidFill>
                  <a:srgbClr val="10A02B"/>
                </a:solidFill>
              </a:rPr>
              <a:t>, </a:t>
            </a:r>
            <a:r>
              <a:rPr lang="cs-CZ" sz="3200" b="1" dirty="0" err="1">
                <a:solidFill>
                  <a:srgbClr val="10A02B"/>
                </a:solidFill>
              </a:rPr>
              <a:t>ekokomunity</a:t>
            </a:r>
            <a:r>
              <a:rPr lang="cs-CZ" sz="3200" b="1" dirty="0">
                <a:solidFill>
                  <a:srgbClr val="10A02B"/>
                </a:solidFill>
              </a:rPr>
              <a:t> a online šamanismus</a:t>
            </a:r>
            <a:endParaRPr lang="en-GB" sz="3200" b="1" dirty="0">
              <a:solidFill>
                <a:srgbClr val="10A02B"/>
              </a:solidFill>
            </a:endParaRPr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179512" y="6128682"/>
            <a:ext cx="8784976" cy="5760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200" dirty="0"/>
              <a:t>Marta Kolářová						 8.12.2025, FSV UK</a:t>
            </a:r>
          </a:p>
          <a:p>
            <a:pPr marL="0" indent="0">
              <a:buNone/>
            </a:pPr>
            <a:r>
              <a:rPr lang="cs-CZ" sz="2200" dirty="0"/>
              <a:t>Sociologický ústav AV ČR, Fakulta humanitních studií UK</a:t>
            </a:r>
          </a:p>
          <a:p>
            <a:pPr marL="0" indent="0">
              <a:buNone/>
            </a:pPr>
            <a:r>
              <a:rPr lang="cs-CZ" sz="2200" dirty="0"/>
              <a:t>   	</a:t>
            </a:r>
          </a:p>
        </p:txBody>
      </p:sp>
      <p:pic>
        <p:nvPicPr>
          <p:cNvPr id="3" name="Zástupný symbol pro obsah 4">
            <a:extLst>
              <a:ext uri="{FF2B5EF4-FFF2-40B4-BE49-F238E27FC236}">
                <a16:creationId xmlns:a16="http://schemas.microsoft.com/office/drawing/2014/main" id="{D67C1FAD-95AA-94E3-1E97-C1CF89587D27}"/>
              </a:ext>
            </a:extLst>
          </p:cNvPr>
          <p:cNvPicPr>
            <a:picLocks noGrp="1"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31" y="1447354"/>
            <a:ext cx="6825738" cy="453537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10A02B"/>
                </a:solidFill>
              </a:rPr>
              <a:t>ideové rámce </a:t>
            </a:r>
            <a:r>
              <a:rPr lang="cs-CZ" sz="4000" b="1" dirty="0" err="1">
                <a:solidFill>
                  <a:srgbClr val="10A02B"/>
                </a:solidFill>
              </a:rPr>
              <a:t>permakultury</a:t>
            </a:r>
            <a:endParaRPr lang="cs-CZ" sz="4000" b="1" dirty="0">
              <a:solidFill>
                <a:srgbClr val="10A02B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340768"/>
            <a:ext cx="8363272" cy="5328592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pozitivní rámování problémů </a:t>
            </a:r>
          </a:p>
          <a:p>
            <a:pPr marL="0" indent="0">
              <a:buNone/>
            </a:pPr>
            <a:r>
              <a:rPr lang="cs-CZ" dirty="0"/>
              <a:t>s praktickými řešeními </a:t>
            </a:r>
          </a:p>
          <a:p>
            <a:r>
              <a:rPr lang="cs-CZ" dirty="0"/>
              <a:t>„problém je řešení“</a:t>
            </a:r>
          </a:p>
          <a:p>
            <a:r>
              <a:rPr lang="cs-CZ" dirty="0"/>
              <a:t>život v souladu s přírodou, </a:t>
            </a:r>
          </a:p>
          <a:p>
            <a:pPr marL="0" indent="0">
              <a:buNone/>
            </a:pPr>
            <a:r>
              <a:rPr lang="cs-CZ" dirty="0"/>
              <a:t>udržitelné a soběstačné hospodaření</a:t>
            </a:r>
          </a:p>
          <a:p>
            <a:pPr marL="0" indent="0">
              <a:buNone/>
            </a:pPr>
            <a:r>
              <a:rPr lang="cs-CZ" dirty="0"/>
              <a:t>(pěstování zdravých potravin, </a:t>
            </a:r>
          </a:p>
          <a:p>
            <a:pPr marL="0" indent="0">
              <a:buNone/>
            </a:pPr>
            <a:r>
              <a:rPr lang="cs-CZ" dirty="0"/>
              <a:t>přírodní bydlení, obnovitelné zdroje energie) </a:t>
            </a:r>
          </a:p>
          <a:p>
            <a:r>
              <a:rPr lang="cs-CZ" dirty="0"/>
              <a:t>tři etické principy: péče o zemi, péče o lidi a spravedlivé dělení</a:t>
            </a:r>
          </a:p>
          <a:p>
            <a:r>
              <a:rPr lang="cs-CZ" dirty="0"/>
              <a:t>principy permakulturního designu: používání obnovitelné energie, systémové uvažování, spolupráce s přírodou, nevytváření odpadu a uznání hodnoty diverzity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7254" y="1196752"/>
            <a:ext cx="3436745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5168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0"/>
            <a:ext cx="4572000" cy="6858000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04"/>
            <a:ext cx="4572000" cy="6858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0779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 descr="Banner kins garden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-29132" y="0"/>
            <a:ext cx="9173132" cy="6895137"/>
          </a:xfrm>
        </p:spPr>
      </p:pic>
    </p:spTree>
    <p:extLst>
      <p:ext uri="{BB962C8B-B14F-4D97-AF65-F5344CB8AC3E}">
        <p14:creationId xmlns:p14="http://schemas.microsoft.com/office/powerpoint/2010/main" val="7383635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634"/>
            <a:ext cx="4860032" cy="6871634"/>
          </a:xfrm>
        </p:spPr>
      </p:pic>
      <p:pic>
        <p:nvPicPr>
          <p:cNvPr id="5" name="Obrázek 4" descr="Jaroslav svobod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60032" y="0"/>
            <a:ext cx="4283968" cy="4252460"/>
          </a:xfrm>
          <a:prstGeom prst="rect">
            <a:avLst/>
          </a:prstGeom>
        </p:spPr>
      </p:pic>
      <p:pic>
        <p:nvPicPr>
          <p:cNvPr id="6" name="Obrázek 5" descr="hájek zavřeniny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60032" y="4227052"/>
            <a:ext cx="2527548" cy="2630948"/>
          </a:xfrm>
          <a:prstGeom prst="rect">
            <a:avLst/>
          </a:prstGeom>
        </p:spPr>
      </p:pic>
      <p:pic>
        <p:nvPicPr>
          <p:cNvPr id="7" name="Picture 4" descr="Kompletní návod k vytvoření Ekozahrady a rodového statku - Jaroslav Svobod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4252459"/>
            <a:ext cx="1691680" cy="2637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39542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4546848" cy="1143000"/>
          </a:xfrm>
        </p:spPr>
        <p:txBody>
          <a:bodyPr>
            <a:noAutofit/>
          </a:bodyPr>
          <a:lstStyle/>
          <a:p>
            <a:r>
              <a:rPr lang="cs-CZ" sz="3600" dirty="0"/>
              <a:t>život podle Anastasie a </a:t>
            </a:r>
            <a:r>
              <a:rPr lang="cs-CZ" sz="3600" dirty="0" err="1"/>
              <a:t>permakultury</a:t>
            </a:r>
            <a:endParaRPr lang="en-GB" sz="3600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395536" y="1844824"/>
            <a:ext cx="4032448" cy="4281339"/>
          </a:xfrm>
        </p:spPr>
        <p:txBody>
          <a:bodyPr>
            <a:normAutofit/>
          </a:bodyPr>
          <a:lstStyle/>
          <a:p>
            <a:r>
              <a:rPr lang="cs-CZ" dirty="0"/>
              <a:t>spirituální napojení na přírodu</a:t>
            </a:r>
          </a:p>
          <a:p>
            <a:r>
              <a:rPr lang="cs-CZ" dirty="0"/>
              <a:t>příběhy hledání rodového statku</a:t>
            </a:r>
          </a:p>
          <a:p>
            <a:r>
              <a:rPr lang="cs-CZ" dirty="0"/>
              <a:t>obtíže v reálném životě</a:t>
            </a:r>
          </a:p>
          <a:p>
            <a:r>
              <a:rPr lang="cs-CZ" dirty="0"/>
              <a:t>rozšiřování biodiverzity</a:t>
            </a:r>
          </a:p>
          <a:p>
            <a:r>
              <a:rPr lang="cs-CZ" dirty="0"/>
              <a:t>soukromé pozemky nebo osady, terénní auta</a:t>
            </a:r>
          </a:p>
          <a:p>
            <a:endParaRPr lang="en-GB" dirty="0"/>
          </a:p>
        </p:txBody>
      </p:sp>
      <p:pic>
        <p:nvPicPr>
          <p:cNvPr id="6" name="Obrázek 5" descr="eva marečková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2276872"/>
            <a:ext cx="4067944" cy="2854901"/>
          </a:xfrm>
          <a:prstGeom prst="rect">
            <a:avLst/>
          </a:prstGeom>
        </p:spPr>
      </p:pic>
      <p:pic>
        <p:nvPicPr>
          <p:cNvPr id="9" name="Zástupný symbol pro obsah 8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0"/>
            <a:ext cx="4038600" cy="2271712"/>
          </a:xfrm>
        </p:spPr>
      </p:pic>
      <p:sp>
        <p:nvSpPr>
          <p:cNvPr id="10" name="Zástupný symbol pro obsah 2"/>
          <p:cNvSpPr txBox="1">
            <a:spLocks/>
          </p:cNvSpPr>
          <p:nvPr/>
        </p:nvSpPr>
        <p:spPr>
          <a:xfrm>
            <a:off x="4644008" y="5301208"/>
            <a:ext cx="4392488" cy="15567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200" i="1" dirty="0"/>
              <a:t>Když pak člověk vidí, že z těch malých keřů a stromků je najednou lesík, začnou tu růst houby nebo borůvky. Udělala jsem malé jezírko a za dva týdny tady byla žába. Člověk pozoruje, jak se zatravněné pole mění a jaká biodiverzita fauny a flóry tady vzniká. To už jsou tak velká zadostiučinění, poděkování, pak je to větší motor, aby se člověk nevzdal. (…) Ve chvíli, kdy člověk dá ten záměr tomu prostoru a začne tvořit ve spolupráci s přírodou, tak já říkám: i příroda pochopí, že člověk tady chce něco tvořit.</a:t>
            </a:r>
            <a:endParaRPr lang="en-GB" sz="1200" i="1" dirty="0"/>
          </a:p>
          <a:p>
            <a:endParaRPr lang="en-GB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0789AA-ABEE-834F-8665-25CE000B0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>
                <a:solidFill>
                  <a:srgbClr val="10A02B"/>
                </a:solidFill>
              </a:rPr>
              <a:t>Ekokomunity</a:t>
            </a:r>
            <a:endParaRPr lang="cs-CZ" b="1" dirty="0">
              <a:solidFill>
                <a:srgbClr val="10A02B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9A5DBF0-45FD-C9B5-81A4-014E080A6D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5626968" cy="4525963"/>
          </a:xfrm>
        </p:spPr>
        <p:txBody>
          <a:bodyPr>
            <a:normAutofit fontScale="92500"/>
          </a:bodyPr>
          <a:lstStyle/>
          <a:p>
            <a:r>
              <a:rPr lang="cs-CZ" dirty="0"/>
              <a:t>„intencionální komunity“ – společné bydlení (někdy i finance)</a:t>
            </a:r>
          </a:p>
          <a:p>
            <a:r>
              <a:rPr lang="cs-CZ" dirty="0"/>
              <a:t>praktikování spirituality a ekologického farmaření</a:t>
            </a:r>
          </a:p>
          <a:p>
            <a:r>
              <a:rPr lang="cs-CZ" dirty="0"/>
              <a:t>(polo)veřejné prostory – inspirace pro veřejnost</a:t>
            </a:r>
          </a:p>
          <a:p>
            <a:r>
              <a:rPr lang="cs-CZ" dirty="0"/>
              <a:t>V Česku nízký počet</a:t>
            </a:r>
          </a:p>
          <a:p>
            <a:r>
              <a:rPr lang="cs-CZ" dirty="0"/>
              <a:t>úspěšné </a:t>
            </a:r>
            <a:r>
              <a:rPr lang="cs-CZ" dirty="0" err="1"/>
              <a:t>ekokomunity</a:t>
            </a:r>
            <a:r>
              <a:rPr lang="cs-CZ" dirty="0"/>
              <a:t>: fungují, (prodej biopotravin, vegetariánské restaurace, kurzy osobního rozvoje)</a:t>
            </a:r>
          </a:p>
        </p:txBody>
      </p:sp>
      <p:pic>
        <p:nvPicPr>
          <p:cNvPr id="8" name="Zástupný obsah 7" descr="Obsah obrázku venku, kůň, tráva, kobyla&#10;&#10;Obsah generovaný pomocí AI může být nesprávný.">
            <a:extLst>
              <a:ext uri="{FF2B5EF4-FFF2-40B4-BE49-F238E27FC236}">
                <a16:creationId xmlns:a16="http://schemas.microsoft.com/office/drawing/2014/main" id="{109BE872-9AAF-0DDF-4022-0914D6DEA32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4523078"/>
            <a:ext cx="2845330" cy="1600497"/>
          </a:xfrm>
        </p:spPr>
      </p:pic>
      <p:pic>
        <p:nvPicPr>
          <p:cNvPr id="12" name="Obrázek 11" descr="Obsah obrázku venku, Místní jídlo, Potraviny v přírodním stavu, Čerstvé jídlo&#10;&#10;Obsah generovaný pomocí AI může být nesprávný.">
            <a:extLst>
              <a:ext uri="{FF2B5EF4-FFF2-40B4-BE49-F238E27FC236}">
                <a16:creationId xmlns:a16="http://schemas.microsoft.com/office/drawing/2014/main" id="{81FC654E-3CD0-2458-696F-2535B0B6B1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1858" y="549321"/>
            <a:ext cx="2090831" cy="371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7657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662544" cy="850106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10A02B"/>
                </a:solidFill>
              </a:rPr>
              <a:t>Typy eko-komunit v ČR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556792"/>
            <a:ext cx="4680520" cy="4896544"/>
          </a:xfrm>
        </p:spPr>
        <p:txBody>
          <a:bodyPr>
            <a:normAutofit fontScale="85000" lnSpcReduction="20000"/>
          </a:bodyPr>
          <a:lstStyle/>
          <a:p>
            <a:r>
              <a:rPr lang="cs-CZ" u="sng" dirty="0"/>
              <a:t>permakulturní komunity</a:t>
            </a:r>
            <a:r>
              <a:rPr lang="cs-CZ" dirty="0"/>
              <a:t>: </a:t>
            </a:r>
            <a:r>
              <a:rPr lang="cs-CZ" dirty="0" err="1"/>
              <a:t>Ekozámeček</a:t>
            </a:r>
            <a:r>
              <a:rPr lang="cs-CZ" dirty="0"/>
              <a:t> </a:t>
            </a:r>
            <a:r>
              <a:rPr lang="cs-CZ" dirty="0" err="1"/>
              <a:t>Stroupeček</a:t>
            </a:r>
            <a:r>
              <a:rPr lang="cs-CZ" dirty="0"/>
              <a:t>, </a:t>
            </a:r>
            <a:r>
              <a:rPr lang="cs-CZ" strike="sngStrike" dirty="0"/>
              <a:t>Mrkev</a:t>
            </a:r>
            <a:r>
              <a:rPr lang="cs-CZ" dirty="0"/>
              <a:t>, </a:t>
            </a:r>
            <a:r>
              <a:rPr lang="cs-CZ" dirty="0" err="1"/>
              <a:t>Bydlina</a:t>
            </a:r>
            <a:r>
              <a:rPr lang="cs-CZ" dirty="0"/>
              <a:t> a </a:t>
            </a:r>
            <a:r>
              <a:rPr lang="cs-CZ" strike="sngStrike" dirty="0"/>
              <a:t>DVP</a:t>
            </a:r>
          </a:p>
          <a:p>
            <a:r>
              <a:rPr lang="cs-CZ" u="sng" dirty="0"/>
              <a:t>osady rodových statků</a:t>
            </a:r>
            <a:r>
              <a:rPr lang="cs-CZ" dirty="0"/>
              <a:t>: Skalka u Doks, </a:t>
            </a:r>
            <a:r>
              <a:rPr lang="cs-CZ" dirty="0" err="1"/>
              <a:t>Buchov</a:t>
            </a:r>
            <a:endParaRPr lang="cs-CZ" dirty="0"/>
          </a:p>
          <a:p>
            <a:r>
              <a:rPr lang="cs-CZ" u="sng" dirty="0"/>
              <a:t>Centra osobního rozvoje</a:t>
            </a:r>
            <a:r>
              <a:rPr lang="cs-CZ" dirty="0"/>
              <a:t>: </a:t>
            </a:r>
            <a:r>
              <a:rPr lang="cs-CZ" dirty="0" err="1"/>
              <a:t>Sklenářka</a:t>
            </a:r>
            <a:endParaRPr lang="cs-CZ" dirty="0"/>
          </a:p>
          <a:p>
            <a:r>
              <a:rPr lang="cs-CZ" u="sng" dirty="0"/>
              <a:t>Farmy (nová náboženská hnutí)</a:t>
            </a:r>
            <a:r>
              <a:rPr lang="cs-CZ" dirty="0"/>
              <a:t>: Svobodný statek na soutoku, Kršnův dvůr, Uchované semínko</a:t>
            </a:r>
          </a:p>
          <a:p>
            <a:r>
              <a:rPr lang="cs-CZ" u="sng" dirty="0"/>
              <a:t>Ekovesnice:</a:t>
            </a:r>
            <a:r>
              <a:rPr lang="cs-CZ" dirty="0"/>
              <a:t> </a:t>
            </a:r>
            <a:r>
              <a:rPr lang="cs-CZ" dirty="0" err="1"/>
              <a:t>Zeměsouznění</a:t>
            </a:r>
            <a:r>
              <a:rPr lang="cs-CZ" dirty="0"/>
              <a:t>, </a:t>
            </a:r>
            <a:r>
              <a:rPr lang="cs-CZ" dirty="0" err="1"/>
              <a:t>SpoluZemě</a:t>
            </a:r>
            <a:r>
              <a:rPr lang="cs-CZ" dirty="0"/>
              <a:t> </a:t>
            </a:r>
            <a:r>
              <a:rPr lang="cs-CZ" dirty="0" err="1"/>
              <a:t>Vrábsko</a:t>
            </a:r>
            <a:r>
              <a:rPr lang="cs-CZ" dirty="0"/>
              <a:t> 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023" y="1507254"/>
            <a:ext cx="3477361" cy="2515819"/>
          </a:xfrm>
          <a:prstGeom prst="rect">
            <a:avLst/>
          </a:prstGeom>
        </p:spPr>
      </p:pic>
      <p:pic>
        <p:nvPicPr>
          <p:cNvPr id="6" name="Obrázek 5" descr="Obsah obrázku venku, budova, obloha, dům&#10;&#10;Obsah generovaný pomocí AI může být nesprávný.">
            <a:extLst>
              <a:ext uri="{FF2B5EF4-FFF2-40B4-BE49-F238E27FC236}">
                <a16:creationId xmlns:a16="http://schemas.microsoft.com/office/drawing/2014/main" id="{1489D247-8DB8-7CE2-24A6-1EB9F2B4DF2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023" y="4286631"/>
            <a:ext cx="3851919" cy="2166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1043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C8E38C-12EB-6935-1C35-BA009BE99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10A02B"/>
                </a:solidFill>
              </a:rPr>
              <a:t>Vztah ke spiritualitě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7F537F7-F34A-FFF9-9C21-ECE270C3AA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4618856" cy="45259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dirty="0"/>
              <a:t>1) </a:t>
            </a:r>
            <a:r>
              <a:rPr lang="cs-CZ" u="sng" dirty="0"/>
              <a:t>Synkretická, individualizovaná spiritualita</a:t>
            </a:r>
            <a:r>
              <a:rPr lang="cs-CZ" dirty="0"/>
              <a:t>:</a:t>
            </a:r>
          </a:p>
          <a:p>
            <a:r>
              <a:rPr lang="cs-CZ" dirty="0" err="1"/>
              <a:t>Sklenářka</a:t>
            </a:r>
            <a:r>
              <a:rPr lang="cs-CZ" dirty="0"/>
              <a:t> (centrum meditace a přírodního učení ve východních Čechách, od 2013, </a:t>
            </a:r>
            <a:r>
              <a:rPr lang="cs-CZ" dirty="0" err="1"/>
              <a:t>pk</a:t>
            </a:r>
            <a:r>
              <a:rPr lang="cs-CZ" dirty="0"/>
              <a:t>)</a:t>
            </a:r>
          </a:p>
          <a:p>
            <a:r>
              <a:rPr lang="cs-CZ" dirty="0" err="1"/>
              <a:t>Ekozámeček</a:t>
            </a:r>
            <a:r>
              <a:rPr lang="cs-CZ" dirty="0"/>
              <a:t> </a:t>
            </a:r>
            <a:r>
              <a:rPr lang="cs-CZ" dirty="0" err="1"/>
              <a:t>Stroupeček</a:t>
            </a:r>
            <a:r>
              <a:rPr lang="cs-CZ" dirty="0"/>
              <a:t> (</a:t>
            </a:r>
            <a:r>
              <a:rPr lang="cs-CZ" dirty="0" err="1"/>
              <a:t>pk</a:t>
            </a:r>
            <a:r>
              <a:rPr lang="cs-CZ" dirty="0"/>
              <a:t> + zenbuddhismus)</a:t>
            </a:r>
          </a:p>
          <a:p>
            <a:r>
              <a:rPr lang="cs-CZ" dirty="0" err="1"/>
              <a:t>Vrábsko</a:t>
            </a:r>
            <a:r>
              <a:rPr lang="cs-CZ" dirty="0"/>
              <a:t> (</a:t>
            </a:r>
            <a:r>
              <a:rPr lang="cs-CZ" dirty="0" err="1"/>
              <a:t>pk</a:t>
            </a:r>
            <a:r>
              <a:rPr lang="cs-CZ" dirty="0"/>
              <a:t> + šamanismus, filosofie nenásilí, jóga)</a:t>
            </a:r>
          </a:p>
          <a:p>
            <a:pPr marL="0" indent="0">
              <a:buNone/>
            </a:pPr>
            <a:r>
              <a:rPr lang="cs-CZ" dirty="0"/>
              <a:t>2) </a:t>
            </a:r>
            <a:r>
              <a:rPr lang="cs-CZ" u="sng" dirty="0"/>
              <a:t>Nová náboženská hnutí</a:t>
            </a:r>
            <a:r>
              <a:rPr lang="cs-CZ" dirty="0"/>
              <a:t>: </a:t>
            </a:r>
            <a:r>
              <a:rPr lang="cs-CZ" dirty="0" err="1"/>
              <a:t>Hare</a:t>
            </a:r>
            <a:r>
              <a:rPr lang="cs-CZ" dirty="0"/>
              <a:t> Kršna, Dvanáct kmenů, antroposofie</a:t>
            </a:r>
          </a:p>
          <a:p>
            <a:endParaRPr lang="cs-CZ" dirty="0"/>
          </a:p>
        </p:txBody>
      </p:sp>
      <p:pic>
        <p:nvPicPr>
          <p:cNvPr id="10" name="Obrázek 9" descr="Obsah obrázku chrám, socha, svatyně, oblečení">
            <a:extLst>
              <a:ext uri="{FF2B5EF4-FFF2-40B4-BE49-F238E27FC236}">
                <a16:creationId xmlns:a16="http://schemas.microsoft.com/office/drawing/2014/main" id="{543DC1B3-802C-CE5A-6399-F5510E7CB1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1442" y="4164756"/>
            <a:ext cx="3812558" cy="2144564"/>
          </a:xfrm>
          <a:prstGeom prst="rect">
            <a:avLst/>
          </a:prstGeom>
        </p:spPr>
      </p:pic>
      <p:pic>
        <p:nvPicPr>
          <p:cNvPr id="5" name="Obrázek 4" descr="Obsah obrázku teplo, plamen, krb, oheň&#10;&#10;Obsah generovaný pomocí AI může být nesprávný.">
            <a:extLst>
              <a:ext uri="{FF2B5EF4-FFF2-40B4-BE49-F238E27FC236}">
                <a16:creationId xmlns:a16="http://schemas.microsoft.com/office/drawing/2014/main" id="{B16C6213-AD10-7847-D046-BF547F55AD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1442" y="1386165"/>
            <a:ext cx="3709342" cy="2477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7683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05281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rgbClr val="10A02B"/>
                </a:solidFill>
              </a:rPr>
              <a:t>Online summity přírodní spirituality</a:t>
            </a:r>
            <a:endParaRPr lang="en-GB" sz="3600" b="1" dirty="0">
              <a:solidFill>
                <a:srgbClr val="10A02B"/>
              </a:solidFill>
            </a:endParaRPr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230" y="784165"/>
            <a:ext cx="4944445" cy="2794807"/>
          </a:xfrm>
        </p:spPr>
      </p:pic>
      <p:pic>
        <p:nvPicPr>
          <p:cNvPr id="5" name="Zástupný symbol pro obsah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887" y="3200735"/>
            <a:ext cx="7666753" cy="3010455"/>
          </a:xfrm>
          <a:prstGeom prst="rect">
            <a:avLst/>
          </a:prstGeom>
        </p:spPr>
      </p:pic>
      <p:sp>
        <p:nvSpPr>
          <p:cNvPr id="6" name="AutoShape 2" descr="HEAL summit - Zaregistruj se pro získání bezplatného obsahu"/>
          <p:cNvSpPr>
            <a:spLocks noChangeAspect="1" noChangeArrowheads="1"/>
          </p:cNvSpPr>
          <p:nvPr/>
        </p:nvSpPr>
        <p:spPr bwMode="auto">
          <a:xfrm>
            <a:off x="155575" y="-738188"/>
            <a:ext cx="2962275" cy="1552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AutoShape 4" descr="HEAL summit - Zaregistruj se pro získání bezplatného obsah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5" y="4096969"/>
            <a:ext cx="2592288" cy="2592288"/>
          </a:xfrm>
          <a:prstGeom prst="rect">
            <a:avLst/>
          </a:prstGeom>
        </p:spPr>
      </p:pic>
      <p:pic>
        <p:nvPicPr>
          <p:cNvPr id="10" name="Obrázek 9" descr="Obsah obrázku text, grafický design, fialka, snímek obrazovky&#10;&#10;Obsah generovaný pomocí AI může být nesprávný.">
            <a:extLst>
              <a:ext uri="{FF2B5EF4-FFF2-40B4-BE49-F238E27FC236}">
                <a16:creationId xmlns:a16="http://schemas.microsoft.com/office/drawing/2014/main" id="{646444DA-27D7-8BAF-0191-463B01C62E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5" y="1036513"/>
            <a:ext cx="4944445" cy="1977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6193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92088"/>
          </a:xfrm>
        </p:spPr>
        <p:txBody>
          <a:bodyPr>
            <a:normAutofit/>
          </a:bodyPr>
          <a:lstStyle/>
          <a:p>
            <a:endParaRPr lang="en-GB" b="1" dirty="0">
              <a:solidFill>
                <a:srgbClr val="10A02B"/>
              </a:solidFill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724" y="692696"/>
            <a:ext cx="4968552" cy="2794809"/>
          </a:xfrm>
        </p:spPr>
      </p:pic>
      <p:sp>
        <p:nvSpPr>
          <p:cNvPr id="7" name="Zástupný symbol pro obsah 6"/>
          <p:cNvSpPr>
            <a:spLocks noGrp="1"/>
          </p:cNvSpPr>
          <p:nvPr>
            <p:ph sz="half" idx="2"/>
          </p:nvPr>
        </p:nvSpPr>
        <p:spPr>
          <a:xfrm>
            <a:off x="1979712" y="3645024"/>
            <a:ext cx="7056784" cy="2952328"/>
          </a:xfrm>
        </p:spPr>
        <p:txBody>
          <a:bodyPr>
            <a:normAutofit fontScale="92500" lnSpcReduction="20000"/>
          </a:bodyPr>
          <a:lstStyle/>
          <a:p>
            <a:r>
              <a:rPr lang="cs-CZ" dirty="0" err="1"/>
              <a:t>Younity</a:t>
            </a:r>
            <a:r>
              <a:rPr lang="cs-CZ" dirty="0"/>
              <a:t> – osobní a duchovní rozvoj</a:t>
            </a:r>
          </a:p>
          <a:p>
            <a:r>
              <a:rPr lang="cs-CZ" dirty="0"/>
              <a:t>online komunita (1,4 milionu lidí v 50 zemích)</a:t>
            </a:r>
          </a:p>
          <a:p>
            <a:r>
              <a:rPr lang="cs-CZ" dirty="0"/>
              <a:t>V ČR sleduje 30 až 40 tisíc lidí</a:t>
            </a:r>
          </a:p>
          <a:p>
            <a:r>
              <a:rPr lang="cs-CZ" dirty="0"/>
              <a:t>Vědci západu + šamani</a:t>
            </a:r>
          </a:p>
          <a:p>
            <a:r>
              <a:rPr lang="cs-CZ" dirty="0"/>
              <a:t>Alberto </a:t>
            </a:r>
            <a:r>
              <a:rPr lang="cs-CZ" dirty="0" err="1"/>
              <a:t>Villoldo</a:t>
            </a:r>
            <a:r>
              <a:rPr lang="cs-CZ" dirty="0"/>
              <a:t>:</a:t>
            </a:r>
          </a:p>
          <a:p>
            <a:r>
              <a:rPr lang="cs-CZ" dirty="0"/>
              <a:t>Globální krize</a:t>
            </a:r>
          </a:p>
          <a:p>
            <a:r>
              <a:rPr lang="cs-CZ" dirty="0"/>
              <a:t>Sloužit planetě, ochránci Země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8481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10A02B"/>
                </a:solidFill>
              </a:rPr>
              <a:t>„</a:t>
            </a:r>
            <a:r>
              <a:rPr lang="cs-CZ" sz="4000" b="1" dirty="0" err="1">
                <a:solidFill>
                  <a:srgbClr val="10A02B"/>
                </a:solidFill>
              </a:rPr>
              <a:t>ezo</a:t>
            </a:r>
            <a:r>
              <a:rPr lang="cs-CZ" sz="4000" b="1" dirty="0">
                <a:solidFill>
                  <a:srgbClr val="10A02B"/>
                </a:solidFill>
              </a:rPr>
              <a:t>“ – alternativní spiritualita</a:t>
            </a:r>
            <a:endParaRPr lang="en-GB" sz="4000" b="1" dirty="0">
              <a:solidFill>
                <a:srgbClr val="10A02B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251520" y="1268760"/>
            <a:ext cx="8640960" cy="5328592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pejorativní nálepka, averze až konspirace </a:t>
            </a:r>
          </a:p>
          <a:p>
            <a:r>
              <a:rPr lang="cs-CZ" dirty="0" err="1"/>
              <a:t>Neinstitucionalizová</a:t>
            </a:r>
            <a:r>
              <a:rPr lang="cs-CZ" dirty="0"/>
              <a:t>, netradiční, individuální spiritualita</a:t>
            </a:r>
          </a:p>
          <a:p>
            <a:r>
              <a:rPr lang="cs-CZ" dirty="0"/>
              <a:t>New </a:t>
            </a:r>
            <a:r>
              <a:rPr lang="cs-CZ" dirty="0" err="1"/>
              <a:t>age</a:t>
            </a:r>
            <a:endParaRPr lang="cs-CZ" dirty="0"/>
          </a:p>
          <a:p>
            <a:r>
              <a:rPr lang="cs-CZ" dirty="0"/>
              <a:t>Kosti</a:t>
            </a:r>
            <a:r>
              <a:rPr lang="en-GB" dirty="0"/>
              <a:t>ć</a:t>
            </a:r>
            <a:r>
              <a:rPr lang="cs-CZ" dirty="0" err="1"/>
              <a:t>ová</a:t>
            </a:r>
            <a:r>
              <a:rPr lang="cs-CZ" dirty="0"/>
              <a:t>: velký počet lidí v Česku (až 50 %) – </a:t>
            </a:r>
            <a:r>
              <a:rPr lang="cs-CZ" dirty="0" err="1"/>
              <a:t>mainstream</a:t>
            </a:r>
            <a:endParaRPr lang="cs-CZ" dirty="0"/>
          </a:p>
          <a:p>
            <a:r>
              <a:rPr lang="cs-CZ" dirty="0"/>
              <a:t>„nejdynamičtěji se rozvíjející spiritualita 21. století“</a:t>
            </a:r>
          </a:p>
          <a:p>
            <a:r>
              <a:rPr lang="cs-CZ" dirty="0"/>
              <a:t>Není </a:t>
            </a:r>
            <a:r>
              <a:rPr lang="cs-CZ" i="1" dirty="0"/>
              <a:t>ezoterní</a:t>
            </a:r>
            <a:r>
              <a:rPr lang="cs-CZ" dirty="0"/>
              <a:t> (skryté, neveřejné), ale otevřená, přístupná všem (</a:t>
            </a:r>
            <a:r>
              <a:rPr lang="cs-CZ" dirty="0" err="1"/>
              <a:t>exoterní</a:t>
            </a:r>
            <a:r>
              <a:rPr lang="cs-CZ" dirty="0"/>
              <a:t>)</a:t>
            </a:r>
          </a:p>
          <a:p>
            <a:r>
              <a:rPr lang="cs-CZ" dirty="0"/>
              <a:t>Zdroje: nativní náboženství, východní náboženství (jóga, tantra), přírodní náboženství, pohanství, astrologie, psychedelická spiritualita atd.</a:t>
            </a:r>
          </a:p>
          <a:p>
            <a:r>
              <a:rPr lang="cs-CZ" dirty="0"/>
              <a:t>Není jedna doktrína (</a:t>
            </a:r>
            <a:r>
              <a:rPr lang="cs-CZ" i="1" dirty="0" err="1"/>
              <a:t>bricolage</a:t>
            </a:r>
            <a:r>
              <a:rPr lang="cs-CZ" dirty="0"/>
              <a:t>)</a:t>
            </a:r>
          </a:p>
          <a:p>
            <a:r>
              <a:rPr lang="cs-CZ" dirty="0"/>
              <a:t>Koncept energie, vědomí </a:t>
            </a:r>
          </a:p>
          <a:p>
            <a:endParaRPr lang="cs-CZ" i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01541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755576" y="3429000"/>
            <a:ext cx="7992888" cy="2697163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Český projekt Spojeni s přírodou</a:t>
            </a:r>
          </a:p>
          <a:p>
            <a:r>
              <a:rPr lang="cs-CZ" dirty="0"/>
              <a:t>FB skupina Přírodní spiritualita - 6400 členů</a:t>
            </a:r>
          </a:p>
          <a:p>
            <a:r>
              <a:rPr lang="cs-CZ" dirty="0"/>
              <a:t>„</a:t>
            </a:r>
            <a:r>
              <a:rPr lang="cs-CZ" dirty="0" err="1"/>
              <a:t>seberozvoj</a:t>
            </a:r>
            <a:r>
              <a:rPr lang="cs-CZ" dirty="0"/>
              <a:t> v souladu a za podpory přírody“</a:t>
            </a:r>
          </a:p>
          <a:p>
            <a:r>
              <a:rPr lang="cs-CZ" dirty="0"/>
              <a:t>téma kola roku</a:t>
            </a:r>
          </a:p>
          <a:p>
            <a:r>
              <a:rPr lang="cs-CZ" dirty="0"/>
              <a:t>příroda jako kontext pro osobní rozvoj</a:t>
            </a:r>
          </a:p>
          <a:p>
            <a:r>
              <a:rPr lang="cs-CZ" dirty="0"/>
              <a:t>výjimka: obnova divočiny, regenerativní zemědělství</a:t>
            </a:r>
            <a:endParaRPr lang="en-GB" dirty="0"/>
          </a:p>
        </p:txBody>
      </p:sp>
      <p:pic>
        <p:nvPicPr>
          <p:cNvPr id="5" name="Zástupný symbol pro obsah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32656"/>
            <a:ext cx="7666753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8392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10A02B"/>
                </a:solidFill>
              </a:rPr>
              <a:t>závěr</a:t>
            </a:r>
            <a:endParaRPr lang="en-GB" b="1" dirty="0">
              <a:solidFill>
                <a:srgbClr val="10A02B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91264" cy="4781128"/>
          </a:xfrm>
        </p:spPr>
        <p:txBody>
          <a:bodyPr>
            <a:normAutofit/>
          </a:bodyPr>
          <a:lstStyle/>
          <a:p>
            <a:r>
              <a:rPr lang="cs-CZ" dirty="0"/>
              <a:t>diskurzy vs. skutečné jednání</a:t>
            </a:r>
          </a:p>
          <a:p>
            <a:r>
              <a:rPr lang="cs-CZ" dirty="0" err="1"/>
              <a:t>ekokomunity</a:t>
            </a:r>
            <a:r>
              <a:rPr lang="cs-CZ" dirty="0"/>
              <a:t> a permakulturní hospodaření málo rozšířené</a:t>
            </a:r>
          </a:p>
          <a:p>
            <a:r>
              <a:rPr lang="cs-CZ" dirty="0"/>
              <a:t>individualizovaná  spiritualita a environmentálně příznivý způsob života (desítky tisíc lidí): zdraví a osobní rozvoj</a:t>
            </a:r>
          </a:p>
          <a:p>
            <a:r>
              <a:rPr lang="cs-CZ" dirty="0"/>
              <a:t>paradox komercionalizace vs. environmentalismus</a:t>
            </a:r>
          </a:p>
          <a:p>
            <a:r>
              <a:rPr lang="cs-CZ" dirty="0"/>
              <a:t>paradox přírodní spirituality ve virtuálním prostoru </a:t>
            </a:r>
            <a:r>
              <a:rPr lang="cs-CZ" sz="2000" dirty="0"/>
              <a:t>(</a:t>
            </a:r>
            <a:r>
              <a:rPr lang="en-GB" sz="2000" dirty="0"/>
              <a:t>Vincent, Woodhead 2009</a:t>
            </a:r>
            <a:r>
              <a:rPr lang="cs-CZ" sz="2000" dirty="0"/>
              <a:t>)</a:t>
            </a:r>
            <a:endParaRPr lang="en-GB" dirty="0"/>
          </a:p>
          <a:p>
            <a:r>
              <a:rPr lang="cs-CZ" dirty="0"/>
              <a:t>příroda jako kulisa pro osobní rozvoj</a:t>
            </a:r>
          </a:p>
        </p:txBody>
      </p:sp>
    </p:spTree>
    <p:extLst>
      <p:ext uri="{BB962C8B-B14F-4D97-AF65-F5344CB8AC3E}">
        <p14:creationId xmlns:p14="http://schemas.microsoft.com/office/powerpoint/2010/main" val="2740384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906888" cy="1143000"/>
          </a:xfrm>
        </p:spPr>
        <p:txBody>
          <a:bodyPr>
            <a:noAutofit/>
          </a:bodyPr>
          <a:lstStyle/>
          <a:p>
            <a:r>
              <a:rPr lang="cs-CZ" sz="3200" b="1" dirty="0">
                <a:solidFill>
                  <a:srgbClr val="10A02B"/>
                </a:solidFill>
              </a:rPr>
              <a:t>Děkuji za pozornost</a:t>
            </a:r>
            <a:br>
              <a:rPr lang="cs-CZ" sz="3200" b="1" dirty="0">
                <a:solidFill>
                  <a:srgbClr val="10A02B"/>
                </a:solidFill>
              </a:rPr>
            </a:br>
            <a:r>
              <a:rPr lang="cs-CZ" sz="3200" b="1" dirty="0">
                <a:solidFill>
                  <a:srgbClr val="10A02B"/>
                </a:solidFill>
              </a:rPr>
              <a:t>Marta.Kolarova@soc.cas.cz</a:t>
            </a:r>
          </a:p>
        </p:txBody>
      </p:sp>
      <p:pic>
        <p:nvPicPr>
          <p:cNvPr id="7" name="Picture 2" descr="H:\Strategie_GLOBlok\KNIHA V souladu s přírodou\redakční úpravy a FINÁLNÍ VERZE\V souladu_předná strana obálk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92862"/>
            <a:ext cx="3275856" cy="52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592862"/>
            <a:ext cx="5775231" cy="341133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074" y="-13839"/>
            <a:ext cx="3038926" cy="2578744"/>
          </a:xfrm>
          <a:ln>
            <a:solidFill>
              <a:schemeClr val="tx1"/>
            </a:solidFill>
          </a:ln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4687542"/>
            <a:ext cx="5294384" cy="217783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cs-CZ" dirty="0"/>
              <a:t>reference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764704"/>
            <a:ext cx="8784976" cy="5904656"/>
          </a:xfrm>
        </p:spPr>
        <p:txBody>
          <a:bodyPr>
            <a:noAutofit/>
          </a:bodyPr>
          <a:lstStyle/>
          <a:p>
            <a:r>
              <a:rPr lang="cs-CZ" sz="1600" dirty="0" err="1"/>
              <a:t>Bennett</a:t>
            </a:r>
            <a:r>
              <a:rPr lang="cs-CZ" sz="1600" dirty="0"/>
              <a:t>, W. L. 1998. „</a:t>
            </a:r>
            <a:r>
              <a:rPr lang="cs-CZ" sz="1600" dirty="0" err="1"/>
              <a:t>The</a:t>
            </a:r>
            <a:r>
              <a:rPr lang="cs-CZ" sz="1600" dirty="0"/>
              <a:t> </a:t>
            </a:r>
            <a:r>
              <a:rPr lang="cs-CZ" sz="1600" dirty="0" err="1"/>
              <a:t>Uncivic</a:t>
            </a:r>
            <a:r>
              <a:rPr lang="cs-CZ" sz="1600" dirty="0"/>
              <a:t> </a:t>
            </a:r>
            <a:r>
              <a:rPr lang="cs-CZ" sz="1600" dirty="0" err="1"/>
              <a:t>Culture</a:t>
            </a:r>
            <a:r>
              <a:rPr lang="cs-CZ" sz="1600" dirty="0"/>
              <a:t>: </a:t>
            </a:r>
            <a:r>
              <a:rPr lang="cs-CZ" sz="1600" dirty="0" err="1"/>
              <a:t>Communication</a:t>
            </a:r>
            <a:r>
              <a:rPr lang="cs-CZ" sz="1600" dirty="0"/>
              <a:t>, Identity, and </a:t>
            </a:r>
            <a:r>
              <a:rPr lang="cs-CZ" sz="1600" dirty="0" err="1"/>
              <a:t>the</a:t>
            </a:r>
            <a:r>
              <a:rPr lang="cs-CZ" sz="1600" dirty="0"/>
              <a:t> </a:t>
            </a:r>
            <a:r>
              <a:rPr lang="cs-CZ" sz="1600" dirty="0" err="1"/>
              <a:t>Rise</a:t>
            </a:r>
            <a:r>
              <a:rPr lang="cs-CZ" sz="1600" dirty="0"/>
              <a:t> </a:t>
            </a:r>
            <a:r>
              <a:rPr lang="cs-CZ" sz="1600" dirty="0" err="1"/>
              <a:t>of</a:t>
            </a:r>
            <a:r>
              <a:rPr lang="cs-CZ" sz="1600" dirty="0"/>
              <a:t> </a:t>
            </a:r>
            <a:r>
              <a:rPr lang="cs-CZ" sz="1600" dirty="0" err="1"/>
              <a:t>Lifestyle</a:t>
            </a:r>
            <a:r>
              <a:rPr lang="cs-CZ" sz="1600" dirty="0"/>
              <a:t> </a:t>
            </a:r>
            <a:r>
              <a:rPr lang="cs-CZ" sz="1600" dirty="0" err="1"/>
              <a:t>Politics</a:t>
            </a:r>
            <a:r>
              <a:rPr lang="cs-CZ" sz="1600" dirty="0"/>
              <a:t>.“ </a:t>
            </a:r>
            <a:r>
              <a:rPr lang="cs-CZ" sz="1600" i="1" dirty="0" err="1"/>
              <a:t>Political</a:t>
            </a:r>
            <a:r>
              <a:rPr lang="cs-CZ" sz="1600" i="1" dirty="0"/>
              <a:t> Science and </a:t>
            </a:r>
            <a:r>
              <a:rPr lang="cs-CZ" sz="1600" i="1" dirty="0" err="1"/>
              <a:t>Politics</a:t>
            </a:r>
            <a:r>
              <a:rPr lang="cs-CZ" sz="1600" dirty="0"/>
              <a:t> 31 (4): 741–761.</a:t>
            </a:r>
            <a:endParaRPr lang="en-GB" sz="1600" dirty="0"/>
          </a:p>
          <a:p>
            <a:r>
              <a:rPr lang="cs-CZ" sz="1600" dirty="0" err="1"/>
              <a:t>Bennett</a:t>
            </a:r>
            <a:r>
              <a:rPr lang="cs-CZ" sz="1600" dirty="0"/>
              <a:t>, W. L. 2004. „</a:t>
            </a:r>
            <a:r>
              <a:rPr lang="cs-CZ" sz="1600" dirty="0" err="1"/>
              <a:t>Branded</a:t>
            </a:r>
            <a:r>
              <a:rPr lang="cs-CZ" sz="1600" dirty="0"/>
              <a:t> </a:t>
            </a:r>
            <a:r>
              <a:rPr lang="cs-CZ" sz="1600" dirty="0" err="1"/>
              <a:t>Political</a:t>
            </a:r>
            <a:r>
              <a:rPr lang="cs-CZ" sz="1600" dirty="0"/>
              <a:t> </a:t>
            </a:r>
            <a:r>
              <a:rPr lang="cs-CZ" sz="1600" dirty="0" err="1"/>
              <a:t>Communication</a:t>
            </a:r>
            <a:r>
              <a:rPr lang="cs-CZ" sz="1600" dirty="0"/>
              <a:t>: </a:t>
            </a:r>
            <a:r>
              <a:rPr lang="cs-CZ" sz="1600" dirty="0" err="1"/>
              <a:t>Lifestyle</a:t>
            </a:r>
            <a:r>
              <a:rPr lang="cs-CZ" sz="1600" dirty="0"/>
              <a:t> </a:t>
            </a:r>
            <a:r>
              <a:rPr lang="cs-CZ" sz="1600" dirty="0" err="1"/>
              <a:t>Politics</a:t>
            </a:r>
            <a:r>
              <a:rPr lang="cs-CZ" sz="1600" dirty="0"/>
              <a:t>, Logo </a:t>
            </a:r>
            <a:r>
              <a:rPr lang="cs-CZ" sz="1600" dirty="0" err="1"/>
              <a:t>Campaigns</a:t>
            </a:r>
            <a:r>
              <a:rPr lang="cs-CZ" sz="1600" dirty="0"/>
              <a:t>, and </a:t>
            </a:r>
            <a:r>
              <a:rPr lang="cs-CZ" sz="1600" dirty="0" err="1"/>
              <a:t>the</a:t>
            </a:r>
            <a:r>
              <a:rPr lang="cs-CZ" sz="1600" dirty="0"/>
              <a:t> </a:t>
            </a:r>
            <a:r>
              <a:rPr lang="cs-CZ" sz="1600" dirty="0" err="1"/>
              <a:t>Rise</a:t>
            </a:r>
            <a:r>
              <a:rPr lang="cs-CZ" sz="1600" dirty="0"/>
              <a:t> </a:t>
            </a:r>
            <a:r>
              <a:rPr lang="cs-CZ" sz="1600" dirty="0" err="1"/>
              <a:t>of</a:t>
            </a:r>
            <a:r>
              <a:rPr lang="cs-CZ" sz="1600" dirty="0"/>
              <a:t> </a:t>
            </a:r>
            <a:r>
              <a:rPr lang="cs-CZ" sz="1600" dirty="0" err="1"/>
              <a:t>Global</a:t>
            </a:r>
            <a:r>
              <a:rPr lang="cs-CZ" sz="1600" dirty="0"/>
              <a:t> </a:t>
            </a:r>
            <a:r>
              <a:rPr lang="cs-CZ" sz="1600" dirty="0" err="1"/>
              <a:t>Citizenship</a:t>
            </a:r>
            <a:r>
              <a:rPr lang="cs-CZ" sz="1600" dirty="0"/>
              <a:t>.“ Pp. 101–126 in M. </a:t>
            </a:r>
            <a:r>
              <a:rPr lang="cs-CZ" sz="1600" dirty="0" err="1"/>
              <a:t>Micheletti</a:t>
            </a:r>
            <a:r>
              <a:rPr lang="cs-CZ" sz="1600" dirty="0"/>
              <a:t>, A. </a:t>
            </a:r>
            <a:r>
              <a:rPr lang="cs-CZ" sz="1600" dirty="0" err="1"/>
              <a:t>Follesdal</a:t>
            </a:r>
            <a:r>
              <a:rPr lang="cs-CZ" sz="1600" dirty="0"/>
              <a:t>, D. </a:t>
            </a:r>
            <a:r>
              <a:rPr lang="cs-CZ" sz="1600" dirty="0" err="1"/>
              <a:t>Stolle</a:t>
            </a:r>
            <a:r>
              <a:rPr lang="cs-CZ" sz="1600" dirty="0"/>
              <a:t> (</a:t>
            </a:r>
            <a:r>
              <a:rPr lang="cs-CZ" sz="1600" dirty="0" err="1"/>
              <a:t>eds</a:t>
            </a:r>
            <a:r>
              <a:rPr lang="cs-CZ" sz="1600" dirty="0"/>
              <a:t>.). </a:t>
            </a:r>
            <a:r>
              <a:rPr lang="cs-CZ" sz="1600" i="1" dirty="0" err="1"/>
              <a:t>Politics</a:t>
            </a:r>
            <a:r>
              <a:rPr lang="cs-CZ" sz="1600" i="1" dirty="0"/>
              <a:t>, </a:t>
            </a:r>
            <a:r>
              <a:rPr lang="cs-CZ" sz="1600" i="1" dirty="0" err="1"/>
              <a:t>Products</a:t>
            </a:r>
            <a:r>
              <a:rPr lang="cs-CZ" sz="1600" i="1" dirty="0"/>
              <a:t>, and </a:t>
            </a:r>
            <a:r>
              <a:rPr lang="cs-CZ" sz="1600" i="1" dirty="0" err="1"/>
              <a:t>Markets</a:t>
            </a:r>
            <a:r>
              <a:rPr lang="cs-CZ" sz="1600" i="1" dirty="0"/>
              <a:t>: </a:t>
            </a:r>
            <a:r>
              <a:rPr lang="cs-CZ" sz="1600" i="1" dirty="0" err="1"/>
              <a:t>Exploring</a:t>
            </a:r>
            <a:r>
              <a:rPr lang="cs-CZ" sz="1600" i="1" dirty="0"/>
              <a:t> </a:t>
            </a:r>
            <a:r>
              <a:rPr lang="cs-CZ" sz="1600" i="1" dirty="0" err="1"/>
              <a:t>Political</a:t>
            </a:r>
            <a:r>
              <a:rPr lang="cs-CZ" sz="1600" i="1" dirty="0"/>
              <a:t> </a:t>
            </a:r>
            <a:r>
              <a:rPr lang="cs-CZ" sz="1600" i="1" dirty="0" err="1"/>
              <a:t>Consumerism</a:t>
            </a:r>
            <a:r>
              <a:rPr lang="cs-CZ" sz="1600" dirty="0"/>
              <a:t>. New </a:t>
            </a:r>
            <a:r>
              <a:rPr lang="cs-CZ" sz="1600" dirty="0" err="1"/>
              <a:t>Brunswick</a:t>
            </a:r>
            <a:r>
              <a:rPr lang="cs-CZ" sz="1600" dirty="0"/>
              <a:t>, N. J.: </a:t>
            </a:r>
            <a:r>
              <a:rPr lang="cs-CZ" sz="1600" dirty="0" err="1"/>
              <a:t>Transaction</a:t>
            </a:r>
            <a:r>
              <a:rPr lang="cs-CZ" sz="1600" dirty="0"/>
              <a:t> </a:t>
            </a:r>
            <a:r>
              <a:rPr lang="cs-CZ" sz="1600" dirty="0" err="1"/>
              <a:t>Books</a:t>
            </a:r>
            <a:r>
              <a:rPr lang="cs-CZ" sz="1600" dirty="0"/>
              <a:t>.</a:t>
            </a:r>
            <a:endParaRPr lang="en-GB" sz="1600" dirty="0"/>
          </a:p>
          <a:p>
            <a:r>
              <a:rPr lang="cs-CZ" sz="1600" dirty="0" err="1"/>
              <a:t>Brezina</a:t>
            </a:r>
            <a:r>
              <a:rPr lang="cs-CZ" sz="1600" dirty="0"/>
              <a:t>, Ivan „Zelené náboženství I“, </a:t>
            </a:r>
            <a:r>
              <a:rPr lang="cs-CZ" sz="1600" i="1" dirty="0" err="1"/>
              <a:t>Dingir</a:t>
            </a:r>
            <a:r>
              <a:rPr lang="cs-CZ" sz="1600" i="1" dirty="0"/>
              <a:t>,</a:t>
            </a:r>
            <a:r>
              <a:rPr lang="cs-CZ" sz="1600" dirty="0"/>
              <a:t> 1999, roč. 2, č. 4, s. 6-8. „Zelené náboženství II“ </a:t>
            </a:r>
            <a:r>
              <a:rPr lang="cs-CZ" sz="1600" i="1" dirty="0" err="1"/>
              <a:t>Dingir</a:t>
            </a:r>
            <a:r>
              <a:rPr lang="cs-CZ" sz="1600" i="1" dirty="0"/>
              <a:t>, </a:t>
            </a:r>
            <a:r>
              <a:rPr lang="cs-CZ" sz="1600" dirty="0"/>
              <a:t>2000, roč. 3, č. 1, s. 3-6.</a:t>
            </a:r>
          </a:p>
          <a:p>
            <a:r>
              <a:rPr lang="cs-CZ" sz="1600" dirty="0" err="1"/>
              <a:t>Giddens</a:t>
            </a:r>
            <a:r>
              <a:rPr lang="cs-CZ" sz="1600" dirty="0"/>
              <a:t>, A. 1991. </a:t>
            </a:r>
            <a:r>
              <a:rPr lang="cs-CZ" sz="1600" i="1" dirty="0"/>
              <a:t>Modernity and </a:t>
            </a:r>
            <a:r>
              <a:rPr lang="cs-CZ" sz="1600" i="1" dirty="0" err="1"/>
              <a:t>Self</a:t>
            </a:r>
            <a:r>
              <a:rPr lang="cs-CZ" sz="1600" i="1" dirty="0"/>
              <a:t>-Identity: </a:t>
            </a:r>
            <a:r>
              <a:rPr lang="cs-CZ" sz="1600" i="1" dirty="0" err="1"/>
              <a:t>Self</a:t>
            </a:r>
            <a:r>
              <a:rPr lang="cs-CZ" sz="1600" i="1" dirty="0"/>
              <a:t> and Society in </a:t>
            </a:r>
            <a:r>
              <a:rPr lang="cs-CZ" sz="1600" i="1" dirty="0" err="1"/>
              <a:t>the</a:t>
            </a:r>
            <a:r>
              <a:rPr lang="cs-CZ" sz="1600" i="1" dirty="0"/>
              <a:t> Late </a:t>
            </a:r>
            <a:r>
              <a:rPr lang="cs-CZ" sz="1600" i="1" dirty="0" err="1"/>
              <a:t>Modern</a:t>
            </a:r>
            <a:r>
              <a:rPr lang="cs-CZ" sz="1600" i="1" dirty="0"/>
              <a:t> Age</a:t>
            </a:r>
            <a:r>
              <a:rPr lang="cs-CZ" sz="1600" dirty="0"/>
              <a:t>. Cambridge: Polity </a:t>
            </a:r>
            <a:r>
              <a:rPr lang="cs-CZ" sz="1600" dirty="0" err="1"/>
              <a:t>Press</a:t>
            </a:r>
            <a:r>
              <a:rPr lang="cs-CZ" sz="1600" dirty="0"/>
              <a:t>.</a:t>
            </a:r>
            <a:endParaRPr lang="en-GB" sz="1600" dirty="0"/>
          </a:p>
          <a:p>
            <a:r>
              <a:rPr lang="en-GB" sz="1600" dirty="0"/>
              <a:t>Gottlieb</a:t>
            </a:r>
            <a:r>
              <a:rPr lang="cs-CZ" sz="1600" dirty="0"/>
              <a:t> </a:t>
            </a:r>
            <a:r>
              <a:rPr lang="en-GB" sz="1600" dirty="0"/>
              <a:t>Roger S., “Introduction: Religion and Ecology—What Is the Connection and Why Does It Matter?”, </a:t>
            </a:r>
            <a:r>
              <a:rPr lang="en-GB" sz="1600" i="1" dirty="0"/>
              <a:t>The Oxford Handbook of Religion and Ecology,</a:t>
            </a:r>
            <a:r>
              <a:rPr lang="en-GB" sz="1600" dirty="0"/>
              <a:t> R.S. Gottlieb (ed.), Oxford: Oxford University Press, 2006, s. 3-21. </a:t>
            </a:r>
          </a:p>
          <a:p>
            <a:r>
              <a:rPr lang="cs-CZ" sz="1600" dirty="0"/>
              <a:t>Librová, Hana „Environmentalismus a náboženství“, </a:t>
            </a:r>
            <a:r>
              <a:rPr lang="cs-CZ" sz="1600" i="1" dirty="0" err="1"/>
              <a:t>Dingir</a:t>
            </a:r>
            <a:r>
              <a:rPr lang="cs-CZ" sz="1600" i="1" dirty="0"/>
              <a:t>,</a:t>
            </a:r>
            <a:r>
              <a:rPr lang="cs-CZ" sz="1600" dirty="0"/>
              <a:t> 2010, roč. 13, č. 3, s. 115-117.</a:t>
            </a:r>
            <a:endParaRPr lang="en-GB" sz="1600" dirty="0"/>
          </a:p>
          <a:p>
            <a:r>
              <a:rPr lang="en-GB" sz="1600" dirty="0"/>
              <a:t>Ray, </a:t>
            </a:r>
            <a:r>
              <a:rPr lang="cs-CZ" sz="1600" dirty="0"/>
              <a:t>Paul H., </a:t>
            </a:r>
            <a:r>
              <a:rPr lang="en-GB" sz="1600" dirty="0"/>
              <a:t>Sherry R. Anderson, </a:t>
            </a:r>
            <a:r>
              <a:rPr lang="en-GB" sz="1600" i="1" dirty="0"/>
              <a:t>The Cultural Creatives: How 50 Million People are Changing the World, </a:t>
            </a:r>
            <a:r>
              <a:rPr lang="en-GB" sz="1600" dirty="0"/>
              <a:t>New York: Three Rivers Press, 2000.</a:t>
            </a:r>
          </a:p>
          <a:p>
            <a:r>
              <a:rPr lang="en-GB" sz="1600" dirty="0"/>
              <a:t>Taylor, B.R. 2010. </a:t>
            </a:r>
            <a:r>
              <a:rPr lang="en-GB" sz="1600" i="1" dirty="0"/>
              <a:t>Dark Green Religion: Nature Spirituality and the Planetary Future</a:t>
            </a:r>
            <a:r>
              <a:rPr lang="en-GB" sz="1600" dirty="0"/>
              <a:t>. Berkeley: University of California Press.</a:t>
            </a:r>
          </a:p>
          <a:p>
            <a:r>
              <a:rPr lang="en-GB" sz="1600" dirty="0"/>
              <a:t>Tucker</a:t>
            </a:r>
            <a:r>
              <a:rPr lang="cs-CZ" sz="1600" dirty="0"/>
              <a:t> Mary E.</a:t>
            </a:r>
            <a:r>
              <a:rPr lang="en-GB" sz="1600" dirty="0"/>
              <a:t>, John Grim, “The Movement of Religion and Ecology: Emerging Field and Dynamic Force”, </a:t>
            </a:r>
            <a:r>
              <a:rPr lang="en-GB" sz="1600" i="1" dirty="0"/>
              <a:t>Routledge Handbook of Religion and Ecology,</a:t>
            </a:r>
            <a:r>
              <a:rPr lang="en-GB" sz="1600" dirty="0"/>
              <a:t> W. Jenkins, M.E. Tucker, J. Grim (</a:t>
            </a:r>
            <a:r>
              <a:rPr lang="en-GB" sz="1600" dirty="0" err="1"/>
              <a:t>eds</a:t>
            </a:r>
            <a:r>
              <a:rPr lang="en-GB" sz="1600" dirty="0"/>
              <a:t>), New York: Routledge, 2017, s. 3-12.</a:t>
            </a:r>
            <a:endParaRPr lang="cs-CZ" sz="1600" dirty="0"/>
          </a:p>
          <a:p>
            <a:r>
              <a:rPr lang="en-GB" sz="1600" dirty="0"/>
              <a:t>Vincent, G. and Woodhead, L. 2009. “Spirituality” in Woodhead, L., </a:t>
            </a:r>
            <a:r>
              <a:rPr lang="en-GB" sz="1600" dirty="0" err="1"/>
              <a:t>Kawanami</a:t>
            </a:r>
            <a:r>
              <a:rPr lang="en-GB" sz="1600" dirty="0"/>
              <a:t>, H. and Partridge, C. (</a:t>
            </a:r>
            <a:r>
              <a:rPr lang="en-GB" sz="1600" dirty="0" err="1"/>
              <a:t>eds</a:t>
            </a:r>
            <a:r>
              <a:rPr lang="en-GB" sz="1600" dirty="0"/>
              <a:t>) </a:t>
            </a:r>
            <a:r>
              <a:rPr lang="en-GB" sz="1600" i="1" dirty="0"/>
              <a:t>Religions in the Modern World: Traditions and Transformations</a:t>
            </a:r>
            <a:r>
              <a:rPr lang="en-GB" sz="1600" dirty="0"/>
              <a:t>,</a:t>
            </a:r>
            <a:r>
              <a:rPr lang="en-GB" sz="1600" i="1" dirty="0"/>
              <a:t> </a:t>
            </a:r>
            <a:r>
              <a:rPr lang="en-GB" sz="1600" dirty="0"/>
              <a:t>2nd </a:t>
            </a:r>
            <a:r>
              <a:rPr lang="en-GB" sz="1600" dirty="0" err="1"/>
              <a:t>edn</a:t>
            </a:r>
            <a:r>
              <a:rPr lang="en-GB" sz="1600" dirty="0"/>
              <a:t>. London, New York: Routledge, pp. 319–337.</a:t>
            </a:r>
            <a:endParaRPr lang="cs-CZ" sz="1600" dirty="0"/>
          </a:p>
          <a:p>
            <a:endParaRPr lang="en-GB" sz="1600" dirty="0"/>
          </a:p>
          <a:p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268741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55A46D-342E-2B0A-C4A3-2FD1A9A5D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850106"/>
          </a:xfrm>
        </p:spPr>
        <p:txBody>
          <a:bodyPr>
            <a:noAutofit/>
          </a:bodyPr>
          <a:lstStyle/>
          <a:p>
            <a:r>
              <a:rPr lang="cs-CZ" sz="4000" b="1" dirty="0">
                <a:solidFill>
                  <a:srgbClr val="10A02B"/>
                </a:solidFill>
              </a:rPr>
              <a:t>Alternativní spiritualita: vztah k přírodě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494C485-7D9B-D6F7-3FF3-42D74C1811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340768"/>
            <a:ext cx="4978896" cy="4785395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Příroda X technologie, racionalita</a:t>
            </a:r>
          </a:p>
          <a:p>
            <a:r>
              <a:rPr lang="cs-CZ" dirty="0"/>
              <a:t>Slovník: úcta k přírodě, Matka Země</a:t>
            </a:r>
          </a:p>
          <a:p>
            <a:r>
              <a:rPr lang="cs-CZ" dirty="0"/>
              <a:t>Inspirace kulturami „blíž k přírodě“</a:t>
            </a:r>
          </a:p>
          <a:p>
            <a:r>
              <a:rPr lang="cs-CZ" dirty="0"/>
              <a:t>aktivity na ochranu životního prostředí nemusejí vždy následovat</a:t>
            </a:r>
          </a:p>
          <a:p>
            <a:r>
              <a:rPr lang="cs-CZ" dirty="0"/>
              <a:t>nesoulad mezi spirituálními diskurzy a jednáním aktérů (</a:t>
            </a:r>
            <a:r>
              <a:rPr lang="cs-CZ" dirty="0" err="1"/>
              <a:t>Gottlieb</a:t>
            </a:r>
            <a:r>
              <a:rPr lang="cs-CZ" dirty="0"/>
              <a:t> 2006; </a:t>
            </a:r>
            <a:r>
              <a:rPr lang="cs-CZ" dirty="0" err="1"/>
              <a:t>Tucker</a:t>
            </a:r>
            <a:r>
              <a:rPr lang="cs-CZ" dirty="0"/>
              <a:t>, Grim 2017) </a:t>
            </a:r>
            <a:endParaRPr lang="en-GB" dirty="0"/>
          </a:p>
          <a:p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843A60A-9688-BC53-041B-38E214A950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40152" y="1600200"/>
            <a:ext cx="2746648" cy="4525963"/>
          </a:xfrm>
        </p:spPr>
        <p:txBody>
          <a:bodyPr>
            <a:normAutofit fontScale="92500" lnSpcReduction="10000"/>
          </a:bodyPr>
          <a:lstStyle/>
          <a:p>
            <a:endParaRPr lang="cs-CZ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06480" y="1333912"/>
            <a:ext cx="2880320" cy="489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87543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7" y="260648"/>
            <a:ext cx="5213494" cy="1570186"/>
          </a:xfrm>
        </p:spPr>
        <p:txBody>
          <a:bodyPr>
            <a:noAutofit/>
          </a:bodyPr>
          <a:lstStyle/>
          <a:p>
            <a:r>
              <a:rPr lang="cs-CZ" sz="4000" b="1" dirty="0">
                <a:solidFill>
                  <a:srgbClr val="10A02B"/>
                </a:solidFill>
              </a:rPr>
              <a:t>alternativní spiritualita a environmentalismus</a:t>
            </a:r>
            <a:endParaRPr lang="en-GB" sz="4000" b="1" dirty="0">
              <a:solidFill>
                <a:srgbClr val="10A02B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2204864"/>
            <a:ext cx="5626968" cy="4176464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zelené náboženství </a:t>
            </a:r>
            <a:r>
              <a:rPr lang="cs-CZ" sz="2000" dirty="0"/>
              <a:t>(</a:t>
            </a:r>
            <a:r>
              <a:rPr lang="cs-CZ" sz="2000" dirty="0" err="1"/>
              <a:t>Brezina</a:t>
            </a:r>
            <a:r>
              <a:rPr lang="cs-CZ" sz="2000" dirty="0"/>
              <a:t> 1999, 2000; Librová 2010)</a:t>
            </a:r>
          </a:p>
          <a:p>
            <a:r>
              <a:rPr lang="cs-CZ" dirty="0"/>
              <a:t>zelenání náboženství </a:t>
            </a:r>
            <a:r>
              <a:rPr lang="cs-CZ" sz="2000" dirty="0"/>
              <a:t>(</a:t>
            </a:r>
            <a:r>
              <a:rPr lang="en-GB" sz="2000" dirty="0"/>
              <a:t>Taylor 2010</a:t>
            </a:r>
            <a:r>
              <a:rPr lang="cs-CZ" sz="2000" dirty="0"/>
              <a:t>)</a:t>
            </a:r>
            <a:endParaRPr lang="cs-CZ" dirty="0">
              <a:solidFill>
                <a:srgbClr val="FF0000"/>
              </a:solidFill>
            </a:endParaRPr>
          </a:p>
          <a:p>
            <a:r>
              <a:rPr lang="cs-CZ" dirty="0"/>
              <a:t>propojení </a:t>
            </a:r>
            <a:r>
              <a:rPr lang="cs-CZ" u="sng" dirty="0"/>
              <a:t>nových sociálních hnutí</a:t>
            </a:r>
            <a:r>
              <a:rPr lang="cs-CZ" dirty="0"/>
              <a:t> a </a:t>
            </a:r>
            <a:r>
              <a:rPr lang="cs-CZ" u="sng" dirty="0"/>
              <a:t>nových náboženských a spirituálních hnutí </a:t>
            </a:r>
            <a:r>
              <a:rPr lang="cs-CZ" dirty="0"/>
              <a:t>(kontrakultura 60. let)</a:t>
            </a:r>
          </a:p>
          <a:p>
            <a:r>
              <a:rPr lang="cs-CZ" dirty="0"/>
              <a:t>politika životního stylu </a:t>
            </a:r>
            <a:r>
              <a:rPr lang="cs-CZ" sz="2000" dirty="0"/>
              <a:t>(</a:t>
            </a:r>
            <a:r>
              <a:rPr lang="cs-CZ" sz="2000" dirty="0" err="1"/>
              <a:t>Giddens</a:t>
            </a:r>
            <a:r>
              <a:rPr lang="cs-CZ" sz="2000" dirty="0"/>
              <a:t> 1991; </a:t>
            </a:r>
            <a:r>
              <a:rPr lang="cs-CZ" sz="2000" dirty="0" err="1"/>
              <a:t>Bennett</a:t>
            </a:r>
            <a:r>
              <a:rPr lang="cs-CZ" sz="2000" dirty="0"/>
              <a:t> 1998, 2004)</a:t>
            </a:r>
            <a:r>
              <a:rPr lang="cs-CZ" dirty="0"/>
              <a:t> - udržitelný způsob života a hnutí, která ho prosazují (</a:t>
            </a:r>
            <a:r>
              <a:rPr lang="cs-CZ" dirty="0" err="1"/>
              <a:t>permakultura</a:t>
            </a:r>
            <a:r>
              <a:rPr lang="cs-CZ" dirty="0"/>
              <a:t>, </a:t>
            </a:r>
            <a:r>
              <a:rPr lang="cs-CZ" dirty="0" err="1"/>
              <a:t>ekokomunity</a:t>
            </a:r>
            <a:r>
              <a:rPr lang="cs-CZ" dirty="0"/>
              <a:t>)</a:t>
            </a:r>
          </a:p>
          <a:p>
            <a:endParaRPr lang="en-GB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9031" y="0"/>
            <a:ext cx="3508661" cy="328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77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79912" y="274638"/>
            <a:ext cx="4906888" cy="70609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10A02B"/>
                </a:solidFill>
              </a:rPr>
              <a:t>terénní výzkum</a:t>
            </a:r>
            <a:endParaRPr lang="en-GB" b="1" dirty="0">
              <a:solidFill>
                <a:srgbClr val="10A02B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3779912" y="1340768"/>
            <a:ext cx="4906888" cy="5040560"/>
          </a:xfrm>
        </p:spPr>
        <p:txBody>
          <a:bodyPr>
            <a:normAutofit lnSpcReduction="10000"/>
          </a:bodyPr>
          <a:lstStyle/>
          <a:p>
            <a:r>
              <a:rPr lang="cs-CZ" dirty="0"/>
              <a:t>2017-2020 </a:t>
            </a:r>
          </a:p>
          <a:p>
            <a:r>
              <a:rPr lang="cs-CZ" dirty="0"/>
              <a:t>zúčastněné pozorování (festivaly, </a:t>
            </a:r>
            <a:r>
              <a:rPr lang="cs-CZ" dirty="0" err="1"/>
              <a:t>ekokomunity</a:t>
            </a:r>
            <a:r>
              <a:rPr lang="cs-CZ" dirty="0"/>
              <a:t>, kurzy </a:t>
            </a:r>
            <a:r>
              <a:rPr lang="cs-CZ" dirty="0" err="1"/>
              <a:t>permakultury</a:t>
            </a:r>
            <a:r>
              <a:rPr lang="cs-CZ" dirty="0"/>
              <a:t>, ženské kruhy, rituály), hloubkové rozhovory s aktéry (asi 27) a analýza médií </a:t>
            </a:r>
            <a:endParaRPr lang="en-GB" dirty="0"/>
          </a:p>
          <a:p>
            <a:r>
              <a:rPr lang="cs-CZ" dirty="0"/>
              <a:t>2020-2023 </a:t>
            </a:r>
          </a:p>
          <a:p>
            <a:r>
              <a:rPr lang="cs-CZ" dirty="0"/>
              <a:t>v online prostředí: pozorování a analýza online summitů a kongresů</a:t>
            </a:r>
          </a:p>
          <a:p>
            <a:endParaRPr lang="en-GB" dirty="0"/>
          </a:p>
        </p:txBody>
      </p:sp>
      <p:pic>
        <p:nvPicPr>
          <p:cNvPr id="5" name="Picture 2" descr="I:\Nesychron_DATA\SOÚ od 2016\Strategie_GLOBlok_2017\PREZENTACE\CSPK exotika\allfes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30887"/>
            <a:ext cx="3352790" cy="1885945"/>
          </a:xfrm>
          <a:prstGeom prst="rect">
            <a:avLst/>
          </a:prstGeom>
          <a:noFill/>
        </p:spPr>
      </p:pic>
      <p:pic>
        <p:nvPicPr>
          <p:cNvPr id="7" name="Zástupný symbol pro obsah 6" descr="ja PK.jpg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>
            <a:off x="128820" y="4445910"/>
            <a:ext cx="3059573" cy="2420888"/>
          </a:xfrm>
          <a:prstGeom prst="rect">
            <a:avLst/>
          </a:prstGeom>
        </p:spPr>
      </p:pic>
      <p:pic>
        <p:nvPicPr>
          <p:cNvPr id="6" name="Obrázek 5" descr="zazracna planeta zem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8820" y="1916832"/>
            <a:ext cx="3095151" cy="3120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5094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10A02B"/>
                </a:solidFill>
              </a:rPr>
              <a:t>Case </a:t>
            </a:r>
            <a:r>
              <a:rPr lang="cs-CZ" sz="4000" b="1" dirty="0" err="1">
                <a:solidFill>
                  <a:srgbClr val="10A02B"/>
                </a:solidFill>
              </a:rPr>
              <a:t>studies</a:t>
            </a:r>
            <a:endParaRPr lang="en-GB" sz="4000" b="1" dirty="0">
              <a:solidFill>
                <a:srgbClr val="10A02B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556792"/>
            <a:ext cx="8363272" cy="4968552"/>
          </a:xfrm>
        </p:spPr>
        <p:txBody>
          <a:bodyPr>
            <a:normAutofit/>
          </a:bodyPr>
          <a:lstStyle/>
          <a:p>
            <a:pPr marL="514350" indent="-514350">
              <a:buAutoNum type="arabicParenR"/>
            </a:pPr>
            <a:r>
              <a:rPr lang="cs-CZ" dirty="0" err="1"/>
              <a:t>permakultura</a:t>
            </a:r>
            <a:r>
              <a:rPr lang="cs-CZ" dirty="0"/>
              <a:t> a přírodní spiritualita Anastasia </a:t>
            </a:r>
          </a:p>
          <a:p>
            <a:pPr marL="514350" indent="-514350">
              <a:buAutoNum type="arabicParenR"/>
            </a:pPr>
            <a:r>
              <a:rPr lang="cs-CZ" dirty="0" err="1"/>
              <a:t>ekokomunity</a:t>
            </a:r>
            <a:endParaRPr lang="cs-CZ" dirty="0"/>
          </a:p>
          <a:p>
            <a:pPr marL="514350" indent="-514350">
              <a:buAutoNum type="arabicParenR"/>
            </a:pPr>
            <a:r>
              <a:rPr lang="cs-CZ" dirty="0"/>
              <a:t>online summity přírodní spirituality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>
                <a:solidFill>
                  <a:srgbClr val="10A02B"/>
                </a:solidFill>
              </a:rPr>
              <a:t>Výzkumná otázka: </a:t>
            </a:r>
          </a:p>
          <a:p>
            <a:pPr marL="0" indent="0">
              <a:buNone/>
            </a:pPr>
            <a:r>
              <a:rPr lang="cs-CZ" dirty="0">
                <a:solidFill>
                  <a:srgbClr val="10A02B"/>
                </a:solidFill>
              </a:rPr>
              <a:t>Je alternativní spiritualita motivací k environmentálně příznivému jednání a aktivitám na ochranu planety nebo příroda slouží jen jako lepší kulisa pro seberozvoj?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en-GB" dirty="0"/>
          </a:p>
          <a:p>
            <a:pPr marL="514350" indent="-514350">
              <a:buAutoNum type="arabicParenR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41181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1143000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10A02B"/>
                </a:solidFill>
              </a:rPr>
              <a:t>2. </a:t>
            </a:r>
            <a:r>
              <a:rPr lang="cs-CZ" sz="4000" b="1" dirty="0" err="1">
                <a:solidFill>
                  <a:srgbClr val="10A02B"/>
                </a:solidFill>
              </a:rPr>
              <a:t>permakultura</a:t>
            </a:r>
            <a:r>
              <a:rPr lang="cs-CZ" sz="4000" b="1" dirty="0">
                <a:solidFill>
                  <a:srgbClr val="10A02B"/>
                </a:solidFill>
              </a:rPr>
              <a:t> a Anastasia</a:t>
            </a:r>
            <a:endParaRPr lang="en-GB" sz="4000" b="1" dirty="0">
              <a:solidFill>
                <a:srgbClr val="10A02B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004048" y="1600200"/>
            <a:ext cx="3888432" cy="4997152"/>
          </a:xfrm>
        </p:spPr>
        <p:txBody>
          <a:bodyPr>
            <a:normAutofit lnSpcReduction="10000"/>
          </a:bodyPr>
          <a:lstStyle/>
          <a:p>
            <a:r>
              <a:rPr lang="cs-CZ" u="sng" dirty="0" err="1"/>
              <a:t>Permakultura</a:t>
            </a:r>
            <a:r>
              <a:rPr lang="cs-CZ" dirty="0"/>
              <a:t> - udržitelné hospodaření, zahradničení, pěstování potravin, soběstačnost (permanentní kultura)</a:t>
            </a:r>
          </a:p>
          <a:p>
            <a:r>
              <a:rPr lang="cs-CZ" u="sng" dirty="0"/>
              <a:t>Anastasia</a:t>
            </a:r>
            <a:r>
              <a:rPr lang="cs-CZ" dirty="0"/>
              <a:t> (V. </a:t>
            </a:r>
            <a:r>
              <a:rPr lang="cs-CZ" dirty="0" err="1"/>
              <a:t>Megre</a:t>
            </a:r>
            <a:r>
              <a:rPr lang="cs-CZ" dirty="0"/>
              <a:t>) -  série románů, život v souladu s přírodou, metoda: založení rodového statku</a:t>
            </a:r>
          </a:p>
          <a:p>
            <a:endParaRPr lang="en-GB" dirty="0"/>
          </a:p>
        </p:txBody>
      </p:sp>
      <p:pic>
        <p:nvPicPr>
          <p:cNvPr id="5" name="Zástupný symbol pro obsah 6" descr="C:\Users\marta.kolarova\Documents\Marta\permakultura_neudržitelnost.jpg"/>
          <p:cNvPicPr>
            <a:picLocks noGr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60848"/>
            <a:ext cx="2592287" cy="417788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287" y="2492896"/>
            <a:ext cx="2381835" cy="3573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6781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líč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132856"/>
            <a:ext cx="7229376" cy="5422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5904656" cy="576064"/>
          </a:xfrm>
        </p:spPr>
        <p:txBody>
          <a:bodyPr>
            <a:normAutofit fontScale="90000"/>
          </a:bodyPr>
          <a:lstStyle/>
          <a:p>
            <a:r>
              <a:rPr lang="cs-CZ" b="1" dirty="0" err="1">
                <a:solidFill>
                  <a:srgbClr val="10A02B"/>
                </a:solidFill>
              </a:rPr>
              <a:t>permakultura</a:t>
            </a:r>
            <a:endParaRPr lang="cs-CZ" b="1" dirty="0">
              <a:solidFill>
                <a:srgbClr val="10A02B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052736"/>
            <a:ext cx="6120680" cy="5544616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světonázor, hnutí a design</a:t>
            </a:r>
          </a:p>
          <a:p>
            <a:r>
              <a:rPr lang="cs-CZ" dirty="0"/>
              <a:t>„designérský systém pro navrhování trvale udržitelných lidských sídel. (…) Cílem je vytvořit ekologicky zdravé a ekonomicky prosperující systémy schopné zabezpečit své vlastní potřeby bez vykořisťování a znečišťování, a tím také dlouhodobě udržitelné.“ (</a:t>
            </a:r>
            <a:r>
              <a:rPr lang="cs-CZ" dirty="0" err="1"/>
              <a:t>Mollison</a:t>
            </a:r>
            <a:r>
              <a:rPr lang="cs-CZ" dirty="0"/>
              <a:t>, </a:t>
            </a:r>
            <a:r>
              <a:rPr lang="cs-CZ" dirty="0" err="1"/>
              <a:t>Slay</a:t>
            </a:r>
            <a:r>
              <a:rPr lang="cs-CZ" dirty="0"/>
              <a:t> 2012: 1) </a:t>
            </a:r>
          </a:p>
          <a:p>
            <a:r>
              <a:rPr lang="cs-CZ" dirty="0"/>
              <a:t>udržitelné zemědělství (</a:t>
            </a:r>
            <a:r>
              <a:rPr lang="cs-CZ" i="1" dirty="0"/>
              <a:t>permanent </a:t>
            </a:r>
            <a:r>
              <a:rPr lang="cs-CZ" i="1" dirty="0" err="1"/>
              <a:t>agriculture</a:t>
            </a:r>
            <a:r>
              <a:rPr lang="cs-CZ" dirty="0"/>
              <a:t>) -  udržitelná kultura (</a:t>
            </a:r>
            <a:r>
              <a:rPr lang="cs-CZ" i="1" dirty="0"/>
              <a:t>permanent </a:t>
            </a:r>
            <a:r>
              <a:rPr lang="cs-CZ" i="1" dirty="0" err="1"/>
              <a:t>culture</a:t>
            </a:r>
            <a:r>
              <a:rPr lang="cs-CZ" dirty="0"/>
              <a:t>)</a:t>
            </a:r>
          </a:p>
          <a:p>
            <a:r>
              <a:rPr lang="cs-CZ" dirty="0"/>
              <a:t>systém designu pro udržení diverzity a odolnosti ekosystémů + člověk a uspokojování jeho potřeb v krajině</a:t>
            </a:r>
          </a:p>
          <a:p>
            <a:r>
              <a:rPr lang="cs-CZ" dirty="0"/>
              <a:t>nástroj pro jedince, komunity a ekovesnice (</a:t>
            </a:r>
            <a:r>
              <a:rPr lang="cs-CZ" dirty="0" err="1"/>
              <a:t>Veteto</a:t>
            </a:r>
            <a:r>
              <a:rPr lang="cs-CZ" dirty="0"/>
              <a:t>, </a:t>
            </a:r>
            <a:r>
              <a:rPr lang="cs-CZ" dirty="0" err="1"/>
              <a:t>Lockyer</a:t>
            </a:r>
            <a:r>
              <a:rPr lang="cs-CZ" dirty="0"/>
              <a:t> 2008)</a:t>
            </a:r>
          </a:p>
        </p:txBody>
      </p:sp>
      <p:pic>
        <p:nvPicPr>
          <p:cNvPr id="1028" name="Picture 4" descr="Kompletní návod k vytvoření Ekozahrady a rodového statku - Jaroslav Svobo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33639"/>
            <a:ext cx="2274252" cy="3142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48364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chemeClr val="accent3">
                    <a:lumMod val="75000"/>
                  </a:schemeClr>
                </a:solidFill>
              </a:rPr>
              <a:t>permakulturní ukázkové projekty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050421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2773</TotalTime>
  <Words>1387</Words>
  <Application>Microsoft Office PowerPoint</Application>
  <PresentationFormat>Předvádění na obrazovce (4:3)</PresentationFormat>
  <Paragraphs>135</Paragraphs>
  <Slides>23</Slides>
  <Notes>19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6" baseType="lpstr">
      <vt:lpstr>Arial</vt:lpstr>
      <vt:lpstr>Calibri</vt:lpstr>
      <vt:lpstr>Motiv sady Office</vt:lpstr>
      <vt:lpstr>Alternativní spiritualita a environmentalismus: permakultura, ekokomunity a online šamanismus</vt:lpstr>
      <vt:lpstr>„ezo“ – alternativní spiritualita</vt:lpstr>
      <vt:lpstr>Alternativní spiritualita: vztah k přírodě</vt:lpstr>
      <vt:lpstr>alternativní spiritualita a environmentalismus</vt:lpstr>
      <vt:lpstr>terénní výzkum</vt:lpstr>
      <vt:lpstr>Case studies</vt:lpstr>
      <vt:lpstr>2. permakultura a Anastasia</vt:lpstr>
      <vt:lpstr>permakultura</vt:lpstr>
      <vt:lpstr>permakulturní ukázkové projekty</vt:lpstr>
      <vt:lpstr>ideové rámce permakultury</vt:lpstr>
      <vt:lpstr>Prezentace aplikace PowerPoint</vt:lpstr>
      <vt:lpstr>Prezentace aplikace PowerPoint</vt:lpstr>
      <vt:lpstr>Prezentace aplikace PowerPoint</vt:lpstr>
      <vt:lpstr>život podle Anastasie a permakultury</vt:lpstr>
      <vt:lpstr>Ekokomunity</vt:lpstr>
      <vt:lpstr>Typy eko-komunit v ČR</vt:lpstr>
      <vt:lpstr>Vztah ke spiritualitě</vt:lpstr>
      <vt:lpstr>Online summity přírodní spirituality</vt:lpstr>
      <vt:lpstr>Prezentace aplikace PowerPoint</vt:lpstr>
      <vt:lpstr>Prezentace aplikace PowerPoint</vt:lpstr>
      <vt:lpstr>závěr</vt:lpstr>
      <vt:lpstr>Děkuji za pozornost Marta.Kolarova@soc.cas.cz</vt:lpstr>
      <vt:lpstr>reference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Marta</dc:creator>
  <cp:lastModifiedBy>Marta Kolářová</cp:lastModifiedBy>
  <cp:revision>193</cp:revision>
  <dcterms:created xsi:type="dcterms:W3CDTF">2018-03-22T10:16:20Z</dcterms:created>
  <dcterms:modified xsi:type="dcterms:W3CDTF">2025-12-08T17:47:51Z</dcterms:modified>
</cp:coreProperties>
</file>