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304" r:id="rId3"/>
    <p:sldId id="288" r:id="rId4"/>
    <p:sldId id="30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6" r:id="rId17"/>
    <p:sldId id="300" r:id="rId18"/>
    <p:sldId id="301" r:id="rId19"/>
    <p:sldId id="302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3" y="303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Liberalismus na jihu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1850-1914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Roční nárůst </a:t>
            </a:r>
            <a:r>
              <a:rPr lang="cs-CZ" dirty="0" smtClean="0"/>
              <a:t>1880-1914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Populace 3.5</a:t>
            </a:r>
            <a:r>
              <a:rPr lang="cs-CZ" dirty="0"/>
              <a:t>%</a:t>
            </a:r>
          </a:p>
          <a:p>
            <a:r>
              <a:rPr lang="cs-CZ" dirty="0" smtClean="0"/>
              <a:t>Urbanizace </a:t>
            </a:r>
            <a:r>
              <a:rPr lang="cs-CZ" dirty="0"/>
              <a:t>5.4%</a:t>
            </a:r>
          </a:p>
          <a:p>
            <a:r>
              <a:rPr lang="cs-CZ" dirty="0" smtClean="0"/>
              <a:t>Koleje10.6</a:t>
            </a:r>
            <a:r>
              <a:rPr lang="cs-CZ" dirty="0"/>
              <a:t>%</a:t>
            </a:r>
          </a:p>
          <a:p>
            <a:r>
              <a:rPr lang="cs-CZ" dirty="0" smtClean="0"/>
              <a:t>Hodnota vývozu</a:t>
            </a:r>
            <a:r>
              <a:rPr lang="cs-CZ" dirty="0" smtClean="0"/>
              <a:t>15.2</a:t>
            </a:r>
            <a:r>
              <a:rPr lang="cs-CZ" dirty="0"/>
              <a:t>%</a:t>
            </a:r>
          </a:p>
          <a:p>
            <a:r>
              <a:rPr lang="cs-CZ" dirty="0" smtClean="0"/>
              <a:t>Hodnota dovozu 6.8</a:t>
            </a:r>
            <a:r>
              <a:rPr lang="cs-CZ" dirty="0"/>
              <a:t>%</a:t>
            </a:r>
          </a:p>
          <a:p>
            <a:r>
              <a:rPr lang="cs-CZ" dirty="0" err="1" smtClean="0"/>
              <a:t>Prům</a:t>
            </a:r>
            <a:r>
              <a:rPr lang="cs-CZ" dirty="0" smtClean="0"/>
              <a:t>. výroba</a:t>
            </a:r>
            <a:r>
              <a:rPr lang="cs-CZ" dirty="0" smtClean="0"/>
              <a:t> </a:t>
            </a:r>
            <a:r>
              <a:rPr lang="cs-CZ" dirty="0"/>
              <a:t>9.3%</a:t>
            </a:r>
          </a:p>
          <a:p>
            <a:r>
              <a:rPr lang="cs-CZ" dirty="0" smtClean="0"/>
              <a:t>HDP 5.0</a:t>
            </a:r>
            <a:r>
              <a:rPr lang="cs-CZ" dirty="0" smtClean="0"/>
              <a:t>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66" y="1739787"/>
            <a:ext cx="6834657" cy="44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Rok</a:t>
            </a:r>
            <a:r>
              <a:rPr lang="cs-CZ" b="1" dirty="0" smtClean="0"/>
              <a:t>		</a:t>
            </a:r>
            <a:r>
              <a:rPr lang="cs-CZ" b="1" dirty="0" smtClean="0"/>
              <a:t>Počet pasažérů</a:t>
            </a:r>
            <a:r>
              <a:rPr lang="cs-CZ" b="1" dirty="0" smtClean="0"/>
              <a:t>	</a:t>
            </a:r>
            <a:r>
              <a:rPr lang="cs-CZ" b="1" dirty="0" smtClean="0"/>
              <a:t>	</a:t>
            </a:r>
            <a:r>
              <a:rPr lang="cs-CZ" b="1" dirty="0" smtClean="0"/>
              <a:t>	</a:t>
            </a:r>
            <a:r>
              <a:rPr lang="cs-CZ" b="1" dirty="0" smtClean="0"/>
              <a:t>Tun nákladu</a:t>
            </a:r>
            <a:endParaRPr lang="en-US" b="1" dirty="0"/>
          </a:p>
          <a:p>
            <a:r>
              <a:rPr lang="cs-CZ" dirty="0"/>
              <a:t>1880 </a:t>
            </a:r>
            <a:r>
              <a:rPr lang="cs-CZ" dirty="0" smtClean="0"/>
              <a:t>		2.8 				0.8</a:t>
            </a:r>
            <a:endParaRPr lang="cs-CZ" dirty="0"/>
          </a:p>
          <a:p>
            <a:r>
              <a:rPr lang="cs-CZ" dirty="0"/>
              <a:t>1885 </a:t>
            </a:r>
            <a:r>
              <a:rPr lang="cs-CZ" dirty="0" smtClean="0"/>
              <a:t>		5.6 				3.1</a:t>
            </a:r>
            <a:endParaRPr lang="cs-CZ" dirty="0"/>
          </a:p>
          <a:p>
            <a:r>
              <a:rPr lang="cs-CZ" dirty="0"/>
              <a:t>1890 </a:t>
            </a:r>
            <a:r>
              <a:rPr lang="cs-CZ" dirty="0" smtClean="0"/>
              <a:t>		10.1 				5.4</a:t>
            </a:r>
            <a:endParaRPr lang="cs-CZ" dirty="0"/>
          </a:p>
          <a:p>
            <a:r>
              <a:rPr lang="cs-CZ" dirty="0"/>
              <a:t>1895 </a:t>
            </a:r>
            <a:r>
              <a:rPr lang="cs-CZ" dirty="0" smtClean="0"/>
              <a:t>		14.6 				9.7</a:t>
            </a:r>
            <a:endParaRPr lang="cs-CZ" dirty="0"/>
          </a:p>
          <a:p>
            <a:r>
              <a:rPr lang="cs-CZ" dirty="0"/>
              <a:t>1900 </a:t>
            </a:r>
            <a:r>
              <a:rPr lang="cs-CZ" dirty="0" smtClean="0"/>
              <a:t>		18.3 				12.7</a:t>
            </a:r>
            <a:endParaRPr lang="cs-CZ" dirty="0"/>
          </a:p>
          <a:p>
            <a:r>
              <a:rPr lang="cs-CZ" dirty="0"/>
              <a:t>1905 </a:t>
            </a:r>
            <a:r>
              <a:rPr lang="cs-CZ" dirty="0" smtClean="0"/>
              <a:t>		26.6 				22.4</a:t>
            </a:r>
            <a:endParaRPr lang="cs-CZ" dirty="0"/>
          </a:p>
          <a:p>
            <a:r>
              <a:rPr lang="cs-CZ" dirty="0"/>
              <a:t>1910 </a:t>
            </a:r>
            <a:r>
              <a:rPr lang="cs-CZ" dirty="0" smtClean="0"/>
              <a:t>		59.7 				33.6</a:t>
            </a:r>
            <a:endParaRPr lang="cs-CZ" dirty="0"/>
          </a:p>
          <a:p>
            <a:r>
              <a:rPr lang="cs-CZ" dirty="0"/>
              <a:t>1914 </a:t>
            </a:r>
            <a:r>
              <a:rPr lang="cs-CZ" dirty="0" smtClean="0"/>
              <a:t>		75.1 				33.5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52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na Estancii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1888 </a:t>
            </a:r>
            <a:r>
              <a:rPr lang="cs-CZ" b="1" dirty="0" smtClean="0"/>
              <a:t>							1908</a:t>
            </a:r>
            <a:endParaRPr lang="cs-CZ" b="1" dirty="0"/>
          </a:p>
          <a:p>
            <a:r>
              <a:rPr lang="en-US" dirty="0"/>
              <a:t>5,650 native longhorn. </a:t>
            </a:r>
            <a:r>
              <a:rPr lang="cs-CZ" dirty="0" smtClean="0"/>
              <a:t>		</a:t>
            </a:r>
            <a:r>
              <a:rPr lang="en-US" b="1" dirty="0" smtClean="0"/>
              <a:t>Cattle</a:t>
            </a:r>
            <a:r>
              <a:rPr lang="cs-CZ" b="1" dirty="0" smtClean="0"/>
              <a:t>			</a:t>
            </a:r>
            <a:r>
              <a:rPr lang="en-US" dirty="0" smtClean="0"/>
              <a:t>9,000 </a:t>
            </a:r>
            <a:r>
              <a:rPr lang="en-US" dirty="0"/>
              <a:t>head of cattle of good </a:t>
            </a:r>
            <a:r>
              <a:rPr lang="cs-CZ" dirty="0" smtClean="0"/>
              <a:t>							</a:t>
            </a:r>
            <a:r>
              <a:rPr lang="en-US" dirty="0" smtClean="0"/>
              <a:t>breed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chiefly</a:t>
            </a:r>
            <a:r>
              <a:rPr lang="cs-CZ" dirty="0" smtClean="0"/>
              <a:t> </a:t>
            </a:r>
            <a:r>
              <a:rPr lang="cs-CZ" dirty="0" err="1"/>
              <a:t>Durham</a:t>
            </a:r>
            <a:r>
              <a:rPr lang="cs-CZ" dirty="0"/>
              <a:t>.</a:t>
            </a:r>
          </a:p>
          <a:p>
            <a:r>
              <a:rPr lang="en-US" dirty="0"/>
              <a:t>1,200 “native” sheep. </a:t>
            </a:r>
            <a:r>
              <a:rPr lang="cs-CZ" dirty="0" smtClean="0"/>
              <a:t>		</a:t>
            </a:r>
            <a:r>
              <a:rPr lang="en-US" b="1" dirty="0" smtClean="0"/>
              <a:t>Sheep</a:t>
            </a:r>
            <a:r>
              <a:rPr lang="cs-CZ" b="1" dirty="0" smtClean="0"/>
              <a:t>			</a:t>
            </a:r>
            <a:r>
              <a:rPr lang="en-US" dirty="0" smtClean="0"/>
              <a:t>10,000 </a:t>
            </a:r>
            <a:r>
              <a:rPr lang="en-US" dirty="0"/>
              <a:t>head of sheep of </a:t>
            </a:r>
            <a:r>
              <a:rPr lang="cs-CZ" dirty="0" smtClean="0"/>
              <a:t>								</a:t>
            </a:r>
            <a:r>
              <a:rPr lang="en-US" dirty="0" smtClean="0"/>
              <a:t>Merino</a:t>
            </a:r>
            <a:r>
              <a:rPr lang="cs-CZ" dirty="0" err="1" smtClean="0"/>
              <a:t>breed</a:t>
            </a:r>
            <a:r>
              <a:rPr lang="cs-CZ" dirty="0"/>
              <a:t>.</a:t>
            </a:r>
          </a:p>
          <a:p>
            <a:r>
              <a:rPr lang="en-US" dirty="0"/>
              <a:t>425 horses, mostly “native.” </a:t>
            </a:r>
            <a:r>
              <a:rPr lang="cs-CZ" dirty="0" smtClean="0"/>
              <a:t>	</a:t>
            </a:r>
            <a:r>
              <a:rPr lang="en-US" b="1" dirty="0" smtClean="0"/>
              <a:t>Horses </a:t>
            </a:r>
            <a:r>
              <a:rPr lang="cs-CZ" b="1" dirty="0" smtClean="0"/>
              <a:t>			</a:t>
            </a:r>
            <a:r>
              <a:rPr lang="en-US" dirty="0" smtClean="0"/>
              <a:t>630 </a:t>
            </a:r>
            <a:r>
              <a:rPr lang="en-US" dirty="0"/>
              <a:t>horses of the Cleveland </a:t>
            </a:r>
            <a:r>
              <a:rPr lang="cs-CZ" dirty="0" smtClean="0"/>
              <a:t>							</a:t>
            </a:r>
            <a:r>
              <a:rPr lang="en-US" dirty="0" smtClean="0"/>
              <a:t>breed</a:t>
            </a:r>
            <a:r>
              <a:rPr lang="en-US" dirty="0"/>
              <a:t>.</a:t>
            </a:r>
          </a:p>
          <a:p>
            <a:r>
              <a:rPr lang="en-US" dirty="0"/>
              <a:t>Practically none. </a:t>
            </a:r>
            <a:r>
              <a:rPr lang="cs-CZ" dirty="0" smtClean="0"/>
              <a:t>		</a:t>
            </a:r>
            <a:r>
              <a:rPr lang="en-US" b="1" dirty="0" smtClean="0"/>
              <a:t>Crops</a:t>
            </a:r>
            <a:r>
              <a:rPr lang="cs-CZ" b="1" dirty="0" smtClean="0"/>
              <a:t>			</a:t>
            </a:r>
            <a:r>
              <a:rPr lang="en-US" dirty="0" smtClean="0"/>
              <a:t>The </a:t>
            </a:r>
            <a:r>
              <a:rPr lang="en-US" i="1" dirty="0"/>
              <a:t>estancia </a:t>
            </a:r>
            <a:r>
              <a:rPr lang="en-US" dirty="0"/>
              <a:t>drew </a:t>
            </a:r>
            <a:r>
              <a:rPr lang="en-US" dirty="0" smtClean="0"/>
              <a:t>from the</a:t>
            </a:r>
            <a:r>
              <a:rPr lang="cs-CZ" dirty="0" smtClean="0"/>
              <a:t> 							</a:t>
            </a:r>
            <a:r>
              <a:rPr lang="en-US" dirty="0" smtClean="0"/>
              <a:t>colonists </a:t>
            </a:r>
            <a:r>
              <a:rPr lang="en-US" dirty="0"/>
              <a:t>on 20 </a:t>
            </a:r>
            <a:r>
              <a:rPr lang="en-US" dirty="0" smtClean="0"/>
              <a:t>square</a:t>
            </a:r>
            <a:r>
              <a:rPr lang="cs-CZ" dirty="0" smtClean="0"/>
              <a:t>	</a:t>
            </a:r>
            <a:r>
              <a:rPr lang="en-US" dirty="0" smtClean="0"/>
              <a:t>miles,</a:t>
            </a:r>
            <a:r>
              <a:rPr lang="cs-CZ" dirty="0" smtClean="0"/>
              <a:t> 							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expense</a:t>
            </a:r>
            <a:r>
              <a:rPr lang="cs-CZ" dirty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-							</a:t>
            </a:r>
            <a:r>
              <a:rPr lang="cs-CZ" dirty="0" err="1" smtClean="0"/>
              <a:t>quarter</a:t>
            </a:r>
            <a:r>
              <a:rPr lang="cs-CZ" dirty="0" smtClean="0"/>
              <a:t> </a:t>
            </a:r>
            <a:r>
              <a:rPr lang="en-US" dirty="0" smtClean="0"/>
              <a:t>of all </a:t>
            </a:r>
            <a:r>
              <a:rPr lang="en-US" dirty="0"/>
              <a:t>the produce as </a:t>
            </a:r>
            <a:r>
              <a:rPr lang="cs-CZ" dirty="0" smtClean="0"/>
              <a:t>							</a:t>
            </a:r>
            <a:r>
              <a:rPr lang="en-US" dirty="0" smtClean="0"/>
              <a:t>rent</a:t>
            </a:r>
            <a:r>
              <a:rPr lang="en-US" dirty="0"/>
              <a:t>. </a:t>
            </a:r>
            <a:r>
              <a:rPr lang="en-US" dirty="0" smtClean="0"/>
              <a:t>When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colonists, after </a:t>
            </a:r>
            <a:r>
              <a:rPr lang="cs-CZ" dirty="0" smtClean="0"/>
              <a:t>							</a:t>
            </a:r>
            <a:r>
              <a:rPr lang="en-US" dirty="0" smtClean="0"/>
              <a:t>holding </a:t>
            </a:r>
            <a:r>
              <a:rPr lang="en-US" dirty="0"/>
              <a:t>the </a:t>
            </a:r>
            <a:r>
              <a:rPr lang="en-US" dirty="0" smtClean="0"/>
              <a:t>land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four years, </a:t>
            </a:r>
            <a:r>
              <a:rPr lang="cs-CZ" dirty="0" smtClean="0"/>
              <a:t>							</a:t>
            </a:r>
            <a:r>
              <a:rPr lang="en-US" dirty="0" smtClean="0"/>
              <a:t>were </a:t>
            </a:r>
            <a:r>
              <a:rPr lang="en-US" dirty="0"/>
              <a:t>about to </a:t>
            </a:r>
            <a:r>
              <a:rPr lang="en-US" dirty="0" smtClean="0"/>
              <a:t>move</a:t>
            </a:r>
            <a:r>
              <a:rPr lang="cs-CZ" dirty="0" smtClean="0"/>
              <a:t>  </a:t>
            </a:r>
            <a:r>
              <a:rPr lang="en-US" dirty="0" smtClean="0"/>
              <a:t>on</a:t>
            </a:r>
            <a:r>
              <a:rPr lang="en-US" dirty="0"/>
              <a:t>, the </a:t>
            </a:r>
            <a:r>
              <a:rPr lang="en-US" i="1" dirty="0" smtClean="0"/>
              <a:t>estancia </a:t>
            </a:r>
            <a:r>
              <a:rPr lang="en-US" dirty="0"/>
              <a:t>at its own </a:t>
            </a:r>
            <a:r>
              <a:rPr lang="en-US" dirty="0" smtClean="0"/>
              <a:t>cost</a:t>
            </a:r>
            <a:r>
              <a:rPr lang="cs-CZ" dirty="0" smtClean="0"/>
              <a:t> </a:t>
            </a:r>
            <a:r>
              <a:rPr lang="en-US" dirty="0" smtClean="0"/>
              <a:t>sowed </a:t>
            </a:r>
            <a:r>
              <a:rPr lang="en-US" dirty="0"/>
              <a:t>alfalfa with the </a:t>
            </a:r>
            <a:r>
              <a:rPr lang="en-US" dirty="0" smtClean="0"/>
              <a:t>colonists’</a:t>
            </a:r>
            <a:r>
              <a:rPr lang="cs-CZ" dirty="0" smtClean="0"/>
              <a:t> </a:t>
            </a:r>
            <a:r>
              <a:rPr lang="en-US" dirty="0" smtClean="0"/>
              <a:t>last </a:t>
            </a:r>
            <a:r>
              <a:rPr lang="en-US" dirty="0"/>
              <a:t>crop; that was all. The </a:t>
            </a:r>
            <a:r>
              <a:rPr lang="en-US" dirty="0" smtClean="0"/>
              <a:t>colonists</a:t>
            </a:r>
            <a:r>
              <a:rPr lang="cs-CZ" dirty="0" smtClean="0"/>
              <a:t> </a:t>
            </a:r>
            <a:r>
              <a:rPr lang="en-US" dirty="0" smtClean="0"/>
              <a:t>had ploughed </a:t>
            </a:r>
            <a:r>
              <a:rPr lang="en-US" dirty="0"/>
              <a:t>and prepared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6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Imigrace a 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4007" y="2103119"/>
            <a:ext cx="7986839" cy="4176299"/>
          </a:xfrm>
        </p:spPr>
        <p:txBody>
          <a:bodyPr/>
          <a:lstStyle/>
          <a:p>
            <a:r>
              <a:rPr lang="cs-CZ" dirty="0" smtClean="0"/>
              <a:t>Příchod 2,9 milionu migrantů v </a:t>
            </a:r>
            <a:r>
              <a:rPr lang="cs-CZ" dirty="0" smtClean="0"/>
              <a:t>tomto </a:t>
            </a:r>
            <a:r>
              <a:rPr lang="cs-CZ" dirty="0" smtClean="0"/>
              <a:t>liberálním období – </a:t>
            </a:r>
            <a:r>
              <a:rPr lang="cs-CZ" dirty="0" err="1" smtClean="0"/>
              <a:t>Baires</a:t>
            </a:r>
            <a:r>
              <a:rPr lang="cs-CZ" dirty="0" smtClean="0"/>
              <a:t> z 178 tis na 1,5 mil</a:t>
            </a:r>
          </a:p>
          <a:p>
            <a:r>
              <a:rPr lang="cs-CZ" dirty="0" smtClean="0"/>
              <a:t>Nebyla důležitá jen půda – netřeba agrární reformy</a:t>
            </a:r>
          </a:p>
          <a:p>
            <a:r>
              <a:rPr lang="cs-CZ" dirty="0" smtClean="0"/>
              <a:t>Také průmysl a služby 2x více</a:t>
            </a:r>
          </a:p>
          <a:p>
            <a:r>
              <a:rPr lang="cs-CZ" dirty="0" smtClean="0"/>
              <a:t>Růst reálných mezd – lepší než Španělsko, Itálie v této době</a:t>
            </a:r>
          </a:p>
          <a:p>
            <a:r>
              <a:rPr lang="cs-CZ" dirty="0" smtClean="0"/>
              <a:t>Zemědělci se navíc museli usazovat na periferii, jinak pouze zkultivovali někomu půdu (pro </a:t>
            </a:r>
            <a:r>
              <a:rPr lang="cs-CZ" dirty="0" err="1" smtClean="0"/>
              <a:t>alfalfu</a:t>
            </a:r>
            <a:r>
              <a:rPr lang="cs-CZ" dirty="0" smtClean="0"/>
              <a:t>) a museli jít</a:t>
            </a:r>
          </a:p>
          <a:p>
            <a:r>
              <a:rPr lang="cs-CZ" dirty="0" smtClean="0"/>
              <a:t>Italové (40%), Španělé (35), Jižní Amerika (11), Rusko a RU (6)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11" y="1284475"/>
            <a:ext cx="2877392" cy="52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Zřízení radikální strany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982" y="1885444"/>
            <a:ext cx="7515512" cy="4149596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Unión</a:t>
            </a:r>
            <a:r>
              <a:rPr lang="cs-CZ" dirty="0" smtClean="0"/>
              <a:t> </a:t>
            </a:r>
            <a:r>
              <a:rPr lang="cs-CZ" dirty="0" err="1" smtClean="0"/>
              <a:t>Cívica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(UCR) – začala se formovat v době začínající deprese – 1890 – zadlužení</a:t>
            </a:r>
          </a:p>
          <a:p>
            <a:r>
              <a:rPr lang="cs-CZ" dirty="0" smtClean="0"/>
              <a:t>Lídrem byl </a:t>
            </a:r>
            <a:r>
              <a:rPr lang="cs-CZ" dirty="0" err="1" smtClean="0"/>
              <a:t>Leandro</a:t>
            </a:r>
            <a:r>
              <a:rPr lang="cs-CZ" dirty="0" smtClean="0"/>
              <a:t> </a:t>
            </a:r>
            <a:r>
              <a:rPr lang="cs-CZ" dirty="0" err="1" smtClean="0"/>
              <a:t>Além</a:t>
            </a:r>
            <a:r>
              <a:rPr lang="cs-CZ" dirty="0" smtClean="0"/>
              <a:t> a sdružoval: oligarchy, na které se nedostalo (stáli mimo systém), katolíci rozhořčeni proticírkevními zákony, noví vlastníci půdy.</a:t>
            </a:r>
          </a:p>
          <a:p>
            <a:r>
              <a:rPr lang="cs-CZ" dirty="0" smtClean="0"/>
              <a:t>Požadovali férové a otevřenější volby – povstání 1890, ale oligarchové splnili jejich požadavky (klientelismus) a sebrali jim vítr z plachet, další 1891, 1893 a sebevražda 1896</a:t>
            </a:r>
          </a:p>
          <a:p>
            <a:r>
              <a:rPr lang="cs-CZ" dirty="0" smtClean="0"/>
              <a:t>Iniciativu převzal jeho synovec, kterého nesnášel </a:t>
            </a:r>
            <a:r>
              <a:rPr lang="cs-CZ" dirty="0" err="1" smtClean="0"/>
              <a:t>Hipólito</a:t>
            </a:r>
            <a:r>
              <a:rPr lang="cs-CZ" dirty="0" smtClean="0"/>
              <a:t> </a:t>
            </a:r>
            <a:r>
              <a:rPr lang="cs-CZ" dirty="0" err="1" smtClean="0"/>
              <a:t>Yrigoyen</a:t>
            </a:r>
            <a:r>
              <a:rPr lang="cs-CZ" dirty="0" smtClean="0"/>
              <a:t> </a:t>
            </a:r>
          </a:p>
          <a:p>
            <a:r>
              <a:rPr lang="cs-CZ" dirty="0" smtClean="0"/>
              <a:t>Byl charismatický a jedním z menších politiků v </a:t>
            </a:r>
            <a:r>
              <a:rPr lang="cs-CZ" dirty="0" err="1" smtClean="0"/>
              <a:t>Baires</a:t>
            </a:r>
            <a:endParaRPr lang="cs-CZ" dirty="0"/>
          </a:p>
          <a:p>
            <a:r>
              <a:rPr lang="cs-CZ" dirty="0" smtClean="0"/>
              <a:t>Aby uspokojil všechny slíbil nic a všechno – </a:t>
            </a:r>
            <a:r>
              <a:rPr lang="cs-CZ" dirty="0" err="1" smtClean="0"/>
              <a:t>catchall</a:t>
            </a:r>
            <a:r>
              <a:rPr lang="cs-CZ" dirty="0" smtClean="0"/>
              <a:t> party</a:t>
            </a:r>
          </a:p>
          <a:p>
            <a:r>
              <a:rPr lang="cs-CZ" dirty="0" smtClean="0"/>
              <a:t>Nechtěli zrušit systém, ale spíše propojit městskou střední třídu, imigranty (nemohli studovat na univerzitách) a oligarchy</a:t>
            </a:r>
          </a:p>
          <a:p>
            <a:r>
              <a:rPr lang="cs-CZ" dirty="0" smtClean="0"/>
              <a:t>Navíc její socialistická odnož mobilizuje levicové intelektuály a dělníky</a:t>
            </a:r>
          </a:p>
          <a:p>
            <a:r>
              <a:rPr lang="cs-CZ" dirty="0" err="1" smtClean="0"/>
              <a:t>Roque</a:t>
            </a:r>
            <a:r>
              <a:rPr lang="cs-CZ" dirty="0" smtClean="0"/>
              <a:t> </a:t>
            </a:r>
            <a:r>
              <a:rPr lang="cs-CZ" dirty="0" err="1" smtClean="0"/>
              <a:t>Sáenz</a:t>
            </a:r>
            <a:r>
              <a:rPr lang="cs-CZ" dirty="0" smtClean="0"/>
              <a:t> </a:t>
            </a:r>
            <a:r>
              <a:rPr lang="cs-CZ" dirty="0" err="1" smtClean="0"/>
              <a:t>Pe</a:t>
            </a:r>
            <a:r>
              <a:rPr lang="es-ES" dirty="0" smtClean="0"/>
              <a:t>ña – </a:t>
            </a:r>
            <a:r>
              <a:rPr lang="cs-CZ" dirty="0" smtClean="0"/>
              <a:t>1912 volební zákon pro muže nad 18 let (povinný) – de facto vzdání se moci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86" y="2428824"/>
            <a:ext cx="4055896" cy="26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0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Balmaceda</a:t>
            </a:r>
            <a:r>
              <a:rPr lang="cs-CZ" dirty="0" smtClean="0"/>
              <a:t> a pokus o zvrat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1160" y="1769365"/>
            <a:ext cx="7924039" cy="48013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Liberální republika 1861-1891</a:t>
            </a:r>
          </a:p>
          <a:p>
            <a:r>
              <a:rPr lang="cs-CZ" dirty="0" smtClean="0"/>
              <a:t>Chile závislé na ledku a mědi, což přivedlo zemi k válce s Bolívií a Peru 1879-1883</a:t>
            </a:r>
          </a:p>
          <a:p>
            <a:r>
              <a:rPr lang="cs-CZ" dirty="0" err="1" smtClean="0"/>
              <a:t>Tacna-Arica-Tarapaca-Antofagasta</a:t>
            </a:r>
            <a:endParaRPr lang="cs-CZ" dirty="0" smtClean="0"/>
          </a:p>
          <a:p>
            <a:r>
              <a:rPr lang="cs-CZ" dirty="0" smtClean="0"/>
              <a:t>Britské zájmy na těžbě ledku – proto po zisku rozdělena těžba opět soukromým firmám</a:t>
            </a:r>
          </a:p>
          <a:p>
            <a:r>
              <a:rPr lang="cs-CZ" dirty="0" smtClean="0"/>
              <a:t>Stavba železnic jako v Argentině, aby se usnadnil vývoz</a:t>
            </a:r>
          </a:p>
          <a:p>
            <a:r>
              <a:rPr lang="cs-CZ" dirty="0" smtClean="0"/>
              <a:t>Stejně jako v Argentině oligarchové kontrolují politiku, ale jsou závislí na exportu</a:t>
            </a:r>
          </a:p>
          <a:p>
            <a:r>
              <a:rPr lang="cs-CZ" dirty="0" smtClean="0"/>
              <a:t>Podobně jako Argentina válka s Indiány – Araukánci – </a:t>
            </a:r>
            <a:r>
              <a:rPr lang="cs-CZ" dirty="0" err="1" smtClean="0"/>
              <a:t>Mapuches</a:t>
            </a:r>
            <a:endParaRPr lang="cs-CZ" dirty="0" smtClean="0"/>
          </a:p>
          <a:p>
            <a:r>
              <a:rPr lang="cs-CZ" dirty="0" smtClean="0"/>
              <a:t>Změna volebního zákona 1884 – už ne majetek, ale gramotnost</a:t>
            </a:r>
          </a:p>
          <a:p>
            <a:r>
              <a:rPr lang="cs-CZ" dirty="0" smtClean="0"/>
              <a:t>José Manuel </a:t>
            </a:r>
            <a:r>
              <a:rPr lang="cs-CZ" dirty="0" err="1" smtClean="0"/>
              <a:t>Balmaceda</a:t>
            </a:r>
            <a:r>
              <a:rPr lang="cs-CZ" dirty="0" smtClean="0"/>
              <a:t> vyhrál </a:t>
            </a:r>
            <a:r>
              <a:rPr lang="cs-CZ" dirty="0" smtClean="0"/>
              <a:t>(1886) – </a:t>
            </a:r>
            <a:r>
              <a:rPr lang="cs-CZ" dirty="0" smtClean="0"/>
              <a:t>snaha změnit systém – omezené zásoby ledku, a proto chtěl fondy použít na vybudování ekonomické infrastruktury – veřejné práce</a:t>
            </a:r>
          </a:p>
          <a:p>
            <a:r>
              <a:rPr lang="cs-CZ" dirty="0" smtClean="0"/>
              <a:t>Železnice, doky, </a:t>
            </a:r>
            <a:r>
              <a:rPr lang="cs-CZ" dirty="0" err="1" smtClean="0"/>
              <a:t>atd</a:t>
            </a:r>
            <a:r>
              <a:rPr lang="cs-CZ" dirty="0" smtClean="0"/>
              <a:t>, školství (k upevnění moci a rozvoji hospodářství)</a:t>
            </a:r>
          </a:p>
          <a:p>
            <a:r>
              <a:rPr lang="cs-CZ" dirty="0" smtClean="0"/>
              <a:t>Kontroverze: Znárodnění ledku, vysání pracovních sil z venkova, církevní reformy</a:t>
            </a:r>
          </a:p>
          <a:p>
            <a:r>
              <a:rPr lang="cs-CZ" dirty="0" smtClean="0"/>
              <a:t>Do toho krize v roce 1890 – stávky, které </a:t>
            </a:r>
            <a:r>
              <a:rPr lang="cs-CZ" dirty="0" err="1" smtClean="0"/>
              <a:t>Balmaceda</a:t>
            </a:r>
            <a:r>
              <a:rPr lang="cs-CZ" dirty="0" smtClean="0"/>
              <a:t> potlačil silou a ztratil další spojence</a:t>
            </a:r>
          </a:p>
          <a:p>
            <a:r>
              <a:rPr lang="cs-CZ" dirty="0" smtClean="0"/>
              <a:t>1891 uprchl na Argentinské vyslanectví a vpálil si kulku do hlavy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7" y="1769364"/>
            <a:ext cx="2821644" cy="46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363649"/>
            <a:ext cx="3953004" cy="6046756"/>
          </a:xfrm>
        </p:spPr>
      </p:pic>
    </p:spTree>
    <p:extLst>
      <p:ext uri="{BB962C8B-B14F-4D97-AF65-F5344CB8AC3E}">
        <p14:creationId xmlns:p14="http://schemas.microsoft.com/office/powerpoint/2010/main" val="228908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Venezuela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535" y="1788339"/>
            <a:ext cx="7994929" cy="441015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Federální válka skončila 1870 vítězstvím Antonia </a:t>
            </a:r>
            <a:r>
              <a:rPr lang="cs-CZ" dirty="0" err="1" smtClean="0"/>
              <a:t>Guzmána</a:t>
            </a:r>
            <a:r>
              <a:rPr lang="cs-CZ" dirty="0" smtClean="0"/>
              <a:t> </a:t>
            </a:r>
            <a:r>
              <a:rPr lang="cs-CZ" dirty="0" err="1" smtClean="0"/>
              <a:t>Blanca</a:t>
            </a:r>
            <a:r>
              <a:rPr lang="cs-CZ" dirty="0" smtClean="0"/>
              <a:t> – jediný jihoamerický liberální caudillo, pozitivista, demagog, liberál a nepřítel církve a oligarchů</a:t>
            </a:r>
          </a:p>
          <a:p>
            <a:r>
              <a:rPr lang="cs-CZ" dirty="0" smtClean="0"/>
              <a:t>Chtěl vytvořit organizovanou republiku civilizovaných lidí</a:t>
            </a:r>
          </a:p>
          <a:p>
            <a:r>
              <a:rPr lang="cs-CZ" dirty="0" smtClean="0"/>
              <a:t>Spojil se s konzervativními obchodníky z Caracasu, regionálními </a:t>
            </a:r>
            <a:r>
              <a:rPr lang="cs-CZ" dirty="0" err="1" smtClean="0"/>
              <a:t>caudillos</a:t>
            </a:r>
            <a:r>
              <a:rPr lang="cs-CZ" dirty="0" smtClean="0"/>
              <a:t>, a zahraničními investory – chtěl budovat cesty, přístavy, telegraf a železnici</a:t>
            </a:r>
          </a:p>
          <a:p>
            <a:r>
              <a:rPr lang="cs-CZ" dirty="0" smtClean="0"/>
              <a:t>Jeho systém se nazýval Národní Aliance </a:t>
            </a:r>
            <a:r>
              <a:rPr lang="cs-CZ" dirty="0" err="1" smtClean="0"/>
              <a:t>Caudillos</a:t>
            </a:r>
            <a:r>
              <a:rPr lang="cs-CZ" dirty="0" smtClean="0"/>
              <a:t> a on sám „</a:t>
            </a:r>
            <a:r>
              <a:rPr lang="cs-CZ" dirty="0" err="1" smtClean="0"/>
              <a:t>vyznačný</a:t>
            </a:r>
            <a:r>
              <a:rPr lang="cs-CZ" dirty="0" smtClean="0"/>
              <a:t> Američan“</a:t>
            </a:r>
          </a:p>
          <a:p>
            <a:r>
              <a:rPr lang="cs-CZ" dirty="0" smtClean="0"/>
              <a:t>Represe proti opozici, nijak tvrdá, ale byla, </a:t>
            </a:r>
          </a:p>
          <a:p>
            <a:r>
              <a:rPr lang="cs-CZ" dirty="0" smtClean="0"/>
              <a:t>Sen o modernizované zemi se ale rozplynul, za 20 let jeho vlády na tom Venezuela nebyla moc lépe – nedostatek kapitálu (nikdo moc nechtěl investovat do tradičně nestabilní země, navíc neměla moc co nabídnout), dluhy</a:t>
            </a:r>
          </a:p>
          <a:p>
            <a:r>
              <a:rPr lang="cs-CZ" dirty="0" smtClean="0"/>
              <a:t>Nahrazen kávovou klikou – </a:t>
            </a:r>
            <a:r>
              <a:rPr lang="cs-CZ" dirty="0" err="1" smtClean="0"/>
              <a:t>Cipriano</a:t>
            </a:r>
            <a:r>
              <a:rPr lang="cs-CZ" dirty="0" smtClean="0"/>
              <a:t> Castro a jeho </a:t>
            </a:r>
            <a:r>
              <a:rPr lang="cs-CZ" dirty="0" err="1" smtClean="0"/>
              <a:t>compadre</a:t>
            </a:r>
            <a:r>
              <a:rPr lang="cs-CZ" dirty="0" smtClean="0"/>
              <a:t> Juan </a:t>
            </a:r>
            <a:r>
              <a:rPr lang="cs-CZ" dirty="0" err="1" smtClean="0"/>
              <a:t>Vicente</a:t>
            </a:r>
            <a:r>
              <a:rPr lang="cs-CZ" dirty="0" smtClean="0"/>
              <a:t> </a:t>
            </a:r>
            <a:r>
              <a:rPr lang="cs-CZ" dirty="0" err="1" smtClean="0"/>
              <a:t>Gómez</a:t>
            </a:r>
            <a:endParaRPr lang="cs-CZ" dirty="0" smtClean="0"/>
          </a:p>
          <a:p>
            <a:r>
              <a:rPr lang="cs-CZ" dirty="0" smtClean="0"/>
              <a:t>1902 – Britsko-Německá blokáda Caracasu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86" y="1795198"/>
            <a:ext cx="2985976" cy="4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Kolumbie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7523570" cy="39319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1853 – nová liberální ústava s všeobecným volebním právem – obava z volby konzervativců mezi analfabetickým elektorátem, ale ti stejně volili své tradiční lokální </a:t>
            </a:r>
            <a:r>
              <a:rPr lang="cs-CZ" dirty="0" err="1" smtClean="0"/>
              <a:t>gamonales</a:t>
            </a:r>
            <a:endParaRPr lang="cs-CZ" dirty="0" smtClean="0"/>
          </a:p>
          <a:p>
            <a:r>
              <a:rPr lang="cs-CZ" dirty="0" smtClean="0"/>
              <a:t>Zrušení všech koloniálních daní – </a:t>
            </a:r>
            <a:r>
              <a:rPr lang="cs-CZ" dirty="0" err="1" smtClean="0"/>
              <a:t>quinto</a:t>
            </a:r>
            <a:r>
              <a:rPr lang="cs-CZ" dirty="0" smtClean="0"/>
              <a:t> </a:t>
            </a:r>
            <a:r>
              <a:rPr lang="cs-CZ" dirty="0" err="1" smtClean="0"/>
              <a:t>atd</a:t>
            </a:r>
            <a:r>
              <a:rPr lang="cs-CZ" dirty="0" smtClean="0"/>
              <a:t>, nahrazeno individuální daní – podpora řemeslníků, ti ale nezískali pro sebe celní ochranu, proto se vzbouřili, ale poraženi</a:t>
            </a:r>
          </a:p>
          <a:p>
            <a:r>
              <a:rPr lang="cs-CZ" dirty="0" smtClean="0"/>
              <a:t>1860s – nejrůznější radikální reformy proti církvi – zisk půdy</a:t>
            </a:r>
          </a:p>
          <a:p>
            <a:r>
              <a:rPr lang="cs-CZ" dirty="0" smtClean="0"/>
              <a:t>1863 udělali z Kolumbie 9 nezávislých provincií, což je přivedlo k </a:t>
            </a:r>
            <a:r>
              <a:rPr lang="cs-CZ" dirty="0" smtClean="0"/>
              <a:t>pádu </a:t>
            </a:r>
            <a:r>
              <a:rPr lang="cs-CZ" dirty="0" smtClean="0"/>
              <a:t>1885 – ne(z)</a:t>
            </a:r>
            <a:r>
              <a:rPr lang="cs-CZ" dirty="0" err="1" smtClean="0"/>
              <a:t>vládnutelná</a:t>
            </a:r>
            <a:r>
              <a:rPr lang="cs-CZ" dirty="0" smtClean="0"/>
              <a:t> země</a:t>
            </a:r>
          </a:p>
          <a:p>
            <a:r>
              <a:rPr lang="cs-CZ" dirty="0" smtClean="0"/>
              <a:t>Kolumbie ale potřebovala pevnou ruku, která by zvládla růst kávy a spolupráci se světem a budování infrastruktury – to přivedlo k moci (konzervativci a méně radikální liberálové) Rafaela </a:t>
            </a:r>
            <a:r>
              <a:rPr lang="en-GB" dirty="0" smtClean="0"/>
              <a:t>N</a:t>
            </a:r>
            <a:r>
              <a:rPr lang="es-ES" dirty="0" err="1" smtClean="0"/>
              <a:t>úñeze</a:t>
            </a:r>
            <a:r>
              <a:rPr lang="cs-CZ" dirty="0" smtClean="0"/>
              <a:t> – </a:t>
            </a:r>
            <a:r>
              <a:rPr lang="cs-CZ" dirty="0" err="1" smtClean="0"/>
              <a:t>Regeneración</a:t>
            </a:r>
            <a:r>
              <a:rPr lang="cs-CZ" dirty="0" smtClean="0"/>
              <a:t> - obnova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70" y="1575823"/>
            <a:ext cx="320040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5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Rafael </a:t>
            </a:r>
            <a:r>
              <a:rPr lang="en-GB" dirty="0"/>
              <a:t>N</a:t>
            </a:r>
            <a:r>
              <a:rPr lang="es-ES" dirty="0" err="1" smtClean="0"/>
              <a:t>úñez</a:t>
            </a:r>
            <a:r>
              <a:rPr lang="cs-CZ" dirty="0" smtClean="0"/>
              <a:t> (1880-1894)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7342" y="2071561"/>
            <a:ext cx="8017858" cy="396347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Diplomat v Evropě 13 let, vrátil se 1875 a o čtyři roky později u moci</a:t>
            </a:r>
          </a:p>
          <a:p>
            <a:r>
              <a:rPr lang="cs-CZ" dirty="0" smtClean="0"/>
              <a:t>1886 – nová ústava – provincie a guvernéři jmenovaní prezidentem, ten na 6 let</a:t>
            </a:r>
          </a:p>
          <a:p>
            <a:r>
              <a:rPr lang="cs-CZ" dirty="0" smtClean="0"/>
              <a:t>Volba gramotnými a těmi </a:t>
            </a:r>
            <a:r>
              <a:rPr lang="cs-CZ" dirty="0" smtClean="0"/>
              <a:t>s majetkem</a:t>
            </a:r>
            <a:endParaRPr lang="cs-CZ" dirty="0" smtClean="0"/>
          </a:p>
          <a:p>
            <a:r>
              <a:rPr lang="cs-CZ" dirty="0" smtClean="0"/>
              <a:t>Autoritativní republika – silný policejní stát a armáda</a:t>
            </a:r>
          </a:p>
          <a:p>
            <a:r>
              <a:rPr lang="cs-CZ" dirty="0" smtClean="0"/>
              <a:t>Zavedl ochranná cla – pomohlo to domácímu průmysl, alespoň částečně, odstranil vnitřní celní bariéry</a:t>
            </a:r>
          </a:p>
          <a:p>
            <a:r>
              <a:rPr lang="cs-CZ" dirty="0" smtClean="0"/>
              <a:t>1881 založení Národní banky – ta měla monopol na tisk peněz, aby stát nezbankrotoval, ale v 90. letech tiskla tak, že stvořila inflační spirálu – válka 1000 dnů to ještě zhoršila</a:t>
            </a:r>
          </a:p>
          <a:p>
            <a:r>
              <a:rPr lang="cs-CZ" dirty="0" smtClean="0"/>
              <a:t>Snaha o vytvoření národa, přirovnáván k Bismarckovi, ale</a:t>
            </a:r>
          </a:p>
          <a:p>
            <a:r>
              <a:rPr lang="cs-CZ" dirty="0" smtClean="0"/>
              <a:t>Korupce, volební podvody, žádná svoboda tisku, ignorace Afro-Kolumbijců a Původních obyvatel to v kombinaci s poklesem cen kávy způsobilo občanskou válku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2285999"/>
            <a:ext cx="2753598" cy="30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Neokolonialismus a liberalismus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Zrychlující tempo Evropské průmyslové revoluce po 1870 – potřeba surovin a potravin</a:t>
            </a:r>
          </a:p>
          <a:p>
            <a:r>
              <a:rPr lang="cs-CZ" dirty="0" smtClean="0"/>
              <a:t>Politická stabilita související s ustavením liberálních/oligarchických režimů</a:t>
            </a:r>
          </a:p>
          <a:p>
            <a:r>
              <a:rPr lang="cs-CZ" dirty="0" smtClean="0"/>
              <a:t>Příliv evropského kapitálu na usnadnění dopravy zboží</a:t>
            </a:r>
          </a:p>
          <a:p>
            <a:r>
              <a:rPr lang="cs-CZ" dirty="0" smtClean="0"/>
              <a:t>Nová závislost na zahraničních partnerech – neokolonialismus</a:t>
            </a:r>
          </a:p>
          <a:p>
            <a:r>
              <a:rPr lang="cs-CZ" dirty="0" smtClean="0"/>
              <a:t>Jedna komodita vysává pracovní sílu a posiluje zaostalost zbytku země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94" y="4070993"/>
            <a:ext cx="4269695" cy="24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4042" y="1077008"/>
            <a:ext cx="6901158" cy="553333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Ramón </a:t>
            </a:r>
            <a:r>
              <a:rPr lang="cs-CZ" dirty="0" err="1" smtClean="0"/>
              <a:t>Castilla</a:t>
            </a:r>
            <a:r>
              <a:rPr lang="cs-CZ" dirty="0" smtClean="0"/>
              <a:t> první moderní vláda v Peru – chtěl stavět železnici, přístav v </a:t>
            </a:r>
            <a:r>
              <a:rPr lang="cs-CZ" dirty="0" err="1" smtClean="0"/>
              <a:t>Callau</a:t>
            </a:r>
            <a:endParaRPr lang="cs-CZ" dirty="0" smtClean="0"/>
          </a:p>
          <a:p>
            <a:r>
              <a:rPr lang="cs-CZ" dirty="0" smtClean="0"/>
              <a:t>Zrušení daně původních obyvatel a otroctví, snaha oživit Bolívarovu myšlenku</a:t>
            </a:r>
          </a:p>
          <a:p>
            <a:r>
              <a:rPr lang="cs-CZ" dirty="0" smtClean="0"/>
              <a:t>Finance našel v boomu </a:t>
            </a:r>
            <a:r>
              <a:rPr lang="cs-CZ" dirty="0" err="1" smtClean="0"/>
              <a:t>guana</a:t>
            </a:r>
            <a:r>
              <a:rPr lang="cs-CZ" dirty="0" smtClean="0"/>
              <a:t>, bavlny a cukru a pracovní sílu v Číně – </a:t>
            </a:r>
            <a:r>
              <a:rPr lang="cs-CZ" dirty="0" err="1" smtClean="0"/>
              <a:t>koolies</a:t>
            </a:r>
            <a:endParaRPr lang="cs-CZ" dirty="0" smtClean="0"/>
          </a:p>
          <a:p>
            <a:r>
              <a:rPr lang="cs-CZ" dirty="0" smtClean="0"/>
              <a:t>Po jeho odchodu (José </a:t>
            </a:r>
            <a:r>
              <a:rPr lang="cs-CZ" dirty="0" err="1" smtClean="0"/>
              <a:t>Balta</a:t>
            </a:r>
            <a:r>
              <a:rPr lang="cs-CZ" dirty="0" smtClean="0"/>
              <a:t>) problémy s cizinou – Španělská válka, dluhy, Henry </a:t>
            </a:r>
            <a:r>
              <a:rPr lang="cs-CZ" dirty="0" err="1" smtClean="0"/>
              <a:t>Meiggs</a:t>
            </a:r>
            <a:r>
              <a:rPr lang="cs-CZ" dirty="0" smtClean="0"/>
              <a:t>, Auguste Dreyfus – nepokoje</a:t>
            </a:r>
          </a:p>
          <a:p>
            <a:r>
              <a:rPr lang="cs-CZ" dirty="0" smtClean="0"/>
              <a:t>1872 – Manuel </a:t>
            </a:r>
            <a:r>
              <a:rPr lang="cs-CZ" dirty="0" err="1" smtClean="0"/>
              <a:t>Pardo</a:t>
            </a:r>
            <a:r>
              <a:rPr lang="cs-CZ" dirty="0" smtClean="0"/>
              <a:t> – Civilista – znárodnění ledku, řešení dluhu, ale byl zavražděn 1878</a:t>
            </a:r>
          </a:p>
          <a:p>
            <a:r>
              <a:rPr lang="cs-CZ" dirty="0" smtClean="0"/>
              <a:t>Válka s Chile a konzervativní vojenské režimy, které se snaží uspokojit zahraniční věřitele, konec </a:t>
            </a:r>
            <a:r>
              <a:rPr lang="cs-CZ" dirty="0" err="1" smtClean="0"/>
              <a:t>guana</a:t>
            </a:r>
            <a:r>
              <a:rPr lang="cs-CZ" dirty="0" smtClean="0"/>
              <a:t> – náhrada v dolech – zlato, stříbro, zinek, olovo, měď, železo na pobřeží ropa – americké firmy</a:t>
            </a:r>
          </a:p>
          <a:p>
            <a:r>
              <a:rPr lang="cs-CZ" dirty="0" err="1" smtClean="0"/>
              <a:t>Pozitivsté</a:t>
            </a:r>
            <a:r>
              <a:rPr lang="cs-CZ" dirty="0" smtClean="0"/>
              <a:t> u moci – technokraté – </a:t>
            </a:r>
            <a:r>
              <a:rPr lang="cs-CZ" dirty="0" err="1" smtClean="0"/>
              <a:t>Nicolás</a:t>
            </a:r>
            <a:r>
              <a:rPr lang="cs-CZ" dirty="0" smtClean="0"/>
              <a:t> de </a:t>
            </a:r>
            <a:r>
              <a:rPr lang="cs-CZ" dirty="0" err="1" smtClean="0"/>
              <a:t>Piérola</a:t>
            </a:r>
            <a:r>
              <a:rPr lang="cs-CZ" dirty="0" smtClean="0"/>
              <a:t> – vyjednavač Dreyfuse, demokratický caudillo (Demokratická strana), profesionalizace armády (francouzská mise), přímé volby, zdanění a platba dluhu, ministerstvo rozvoje</a:t>
            </a:r>
          </a:p>
          <a:p>
            <a:r>
              <a:rPr lang="cs-CZ" dirty="0" smtClean="0"/>
              <a:t>Po jeho odchodu </a:t>
            </a:r>
            <a:r>
              <a:rPr lang="cs-CZ" dirty="0" err="1" smtClean="0"/>
              <a:t>gamonalismo</a:t>
            </a:r>
            <a:r>
              <a:rPr lang="cs-CZ" dirty="0" smtClean="0"/>
              <a:t> – oligarchové – snaha o vlastní rozvoj Augusto </a:t>
            </a:r>
            <a:r>
              <a:rPr lang="cs-CZ" dirty="0" err="1" smtClean="0"/>
              <a:t>Leguía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3" y="2431575"/>
            <a:ext cx="3728318" cy="28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Argentina po </a:t>
            </a:r>
            <a:r>
              <a:rPr lang="cs-CZ" dirty="0" err="1" smtClean="0"/>
              <a:t>Rosasovi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982" y="1998733"/>
            <a:ext cx="7914011" cy="4304963"/>
          </a:xfrm>
        </p:spPr>
        <p:txBody>
          <a:bodyPr>
            <a:normAutofit/>
          </a:bodyPr>
          <a:lstStyle/>
          <a:p>
            <a:r>
              <a:rPr lang="cs-CZ" dirty="0" smtClean="0"/>
              <a:t>1852 </a:t>
            </a:r>
            <a:r>
              <a:rPr lang="cs-CZ" dirty="0"/>
              <a:t>sesazen </a:t>
            </a:r>
            <a:r>
              <a:rPr lang="cs-CZ" dirty="0" smtClean="0"/>
              <a:t>v důsledku </a:t>
            </a:r>
            <a:r>
              <a:rPr lang="cs-CZ" dirty="0" err="1" smtClean="0"/>
              <a:t>Platinské</a:t>
            </a:r>
            <a:r>
              <a:rPr lang="cs-CZ" dirty="0" smtClean="0"/>
              <a:t> války a Justo </a:t>
            </a:r>
            <a:r>
              <a:rPr lang="cs-CZ" dirty="0"/>
              <a:t>José de </a:t>
            </a:r>
            <a:r>
              <a:rPr lang="cs-CZ" dirty="0" err="1" smtClean="0"/>
              <a:t>Urquiza</a:t>
            </a:r>
            <a:r>
              <a:rPr lang="cs-CZ" dirty="0" smtClean="0"/>
              <a:t> z </a:t>
            </a:r>
            <a:r>
              <a:rPr lang="cs-CZ" dirty="0" err="1" smtClean="0"/>
              <a:t>Entre</a:t>
            </a:r>
            <a:r>
              <a:rPr lang="cs-CZ" dirty="0" smtClean="0"/>
              <a:t> </a:t>
            </a:r>
            <a:r>
              <a:rPr lang="cs-CZ" dirty="0" err="1" smtClean="0"/>
              <a:t>Ríos</a:t>
            </a:r>
            <a:r>
              <a:rPr lang="cs-CZ" dirty="0" smtClean="0"/>
              <a:t> novým prezidentem, liberální ústava 1853</a:t>
            </a:r>
          </a:p>
          <a:p>
            <a:r>
              <a:rPr lang="cs-CZ" dirty="0" smtClean="0"/>
              <a:t>Konec otroctví, volný obchod na řekách – </a:t>
            </a:r>
            <a:r>
              <a:rPr lang="cs-CZ" dirty="0" err="1" smtClean="0"/>
              <a:t>Paraná</a:t>
            </a:r>
            <a:r>
              <a:rPr lang="cs-CZ" dirty="0" smtClean="0"/>
              <a:t> a Uruguay, centralizace moci – zásah v jednotlivých provinciích</a:t>
            </a:r>
          </a:p>
          <a:p>
            <a:r>
              <a:rPr lang="cs-CZ" dirty="0"/>
              <a:t>Juan </a:t>
            </a:r>
            <a:r>
              <a:rPr lang="cs-CZ" dirty="0" err="1"/>
              <a:t>Bautista</a:t>
            </a:r>
            <a:r>
              <a:rPr lang="cs-CZ" dirty="0"/>
              <a:t> </a:t>
            </a:r>
            <a:r>
              <a:rPr lang="cs-CZ" dirty="0" err="1" smtClean="0"/>
              <a:t>Alberdi</a:t>
            </a:r>
            <a:r>
              <a:rPr lang="cs-CZ" dirty="0" smtClean="0"/>
              <a:t> – vládnout znamená zalidnit – imigrace z Evropy – byli pro něj nejlepší, zahraniční investice</a:t>
            </a:r>
          </a:p>
          <a:p>
            <a:r>
              <a:rPr lang="cs-CZ" dirty="0" smtClean="0"/>
              <a:t>V exilu v Evropě si oblíbil železnice – obsazení „pouště“ – eufemismus pro Pampu a Patagonii pod kontrolou původních obyvatel</a:t>
            </a:r>
          </a:p>
          <a:p>
            <a:r>
              <a:rPr lang="cs-CZ" dirty="0" smtClean="0"/>
              <a:t>Železnice mezi </a:t>
            </a:r>
            <a:r>
              <a:rPr lang="cs-CZ" dirty="0" err="1" smtClean="0"/>
              <a:t>Baires</a:t>
            </a:r>
            <a:r>
              <a:rPr lang="cs-CZ" dirty="0" smtClean="0"/>
              <a:t> a </a:t>
            </a:r>
            <a:r>
              <a:rPr lang="cs-CZ" dirty="0" err="1" smtClean="0"/>
              <a:t>Valparaísem</a:t>
            </a:r>
            <a:r>
              <a:rPr lang="cs-CZ" dirty="0" smtClean="0"/>
              <a:t> – více obyvatel, větší mobilita, větší kontrola</a:t>
            </a:r>
          </a:p>
          <a:p>
            <a:r>
              <a:rPr lang="cs-CZ" dirty="0" smtClean="0"/>
              <a:t>Sjednocení národa ale byl běh na dlouhou trať – </a:t>
            </a:r>
            <a:r>
              <a:rPr lang="cs-CZ" dirty="0" err="1" smtClean="0"/>
              <a:t>Urquiza</a:t>
            </a:r>
            <a:r>
              <a:rPr lang="cs-CZ" dirty="0" smtClean="0"/>
              <a:t> vyhnán </a:t>
            </a:r>
            <a:r>
              <a:rPr lang="cs-CZ" dirty="0" err="1" smtClean="0"/>
              <a:t>Bartolomé</a:t>
            </a:r>
            <a:r>
              <a:rPr lang="cs-CZ" dirty="0" smtClean="0"/>
              <a:t> </a:t>
            </a:r>
            <a:r>
              <a:rPr lang="cs-CZ" dirty="0" err="1" smtClean="0"/>
              <a:t>Mitrem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50" y="2122810"/>
            <a:ext cx="3000900" cy="43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087" y="2306230"/>
            <a:ext cx="10494021" cy="419814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On </a:t>
            </a:r>
            <a:r>
              <a:rPr lang="en-US" b="1" dirty="0" smtClean="0"/>
              <a:t>government</a:t>
            </a:r>
            <a:r>
              <a:rPr lang="en-US" dirty="0"/>
              <a:t>: “Government represents consumption, not production</a:t>
            </a:r>
            <a:r>
              <a:rPr lang="en-US" dirty="0" smtClean="0"/>
              <a:t>.”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There is no worse agriculturist, merchant, or </a:t>
            </a:r>
            <a:r>
              <a:rPr lang="en-US" dirty="0" smtClean="0"/>
              <a:t>manufacturer</a:t>
            </a:r>
            <a:r>
              <a:rPr lang="cs-CZ" dirty="0" smtClean="0"/>
              <a:t> </a:t>
            </a:r>
            <a:r>
              <a:rPr lang="en-US" dirty="0" smtClean="0"/>
              <a:t>than </a:t>
            </a:r>
            <a:r>
              <a:rPr lang="en-US" dirty="0"/>
              <a:t>government.”</a:t>
            </a:r>
          </a:p>
          <a:p>
            <a:r>
              <a:rPr lang="en-US" b="1" dirty="0"/>
              <a:t>On immigration</a:t>
            </a:r>
            <a:r>
              <a:rPr lang="en-US" dirty="0"/>
              <a:t>: “Every European who comes to our shores will </a:t>
            </a:r>
            <a:r>
              <a:rPr lang="en-US" dirty="0" smtClean="0"/>
              <a:t>bring</a:t>
            </a:r>
            <a:r>
              <a:rPr lang="cs-CZ" dirty="0" smtClean="0"/>
              <a:t> </a:t>
            </a:r>
            <a:r>
              <a:rPr lang="en-US" dirty="0" smtClean="0"/>
              <a:t>us </a:t>
            </a:r>
            <a:r>
              <a:rPr lang="en-US" dirty="0"/>
              <a:t>more civilization in his habits, which later will be communicated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our </a:t>
            </a:r>
            <a:r>
              <a:rPr lang="en-US" dirty="0"/>
              <a:t>inhabitants, than numerous philosophy books could. The </a:t>
            </a:r>
            <a:r>
              <a:rPr lang="en-US" dirty="0" smtClean="0"/>
              <a:t>perfection</a:t>
            </a:r>
            <a:r>
              <a:rPr lang="cs-CZ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one cannot see, touch, or grasp is not well understood. A </a:t>
            </a:r>
            <a:r>
              <a:rPr lang="en-US" dirty="0" smtClean="0"/>
              <a:t>hardworking</a:t>
            </a:r>
            <a:r>
              <a:rPr lang="cs-CZ" dirty="0" smtClean="0"/>
              <a:t> </a:t>
            </a:r>
            <a:r>
              <a:rPr lang="en-US" dirty="0" smtClean="0"/>
              <a:t>man </a:t>
            </a:r>
            <a:r>
              <a:rPr lang="en-US" dirty="0"/>
              <a:t>is the most edifying catechism.”</a:t>
            </a:r>
          </a:p>
          <a:p>
            <a:r>
              <a:rPr lang="en-US" b="1" dirty="0"/>
              <a:t>On foreign trade</a:t>
            </a:r>
            <a:r>
              <a:rPr lang="en-US" dirty="0"/>
              <a:t>: “To disdain the countryside and treat it as </a:t>
            </a:r>
            <a:r>
              <a:rPr lang="en-US" dirty="0" smtClean="0"/>
              <a:t>brutish</a:t>
            </a:r>
            <a:r>
              <a:rPr lang="cs-CZ" dirty="0" smtClean="0"/>
              <a:t> </a:t>
            </a:r>
            <a:r>
              <a:rPr lang="en-US" dirty="0" smtClean="0"/>
              <a:t>because </a:t>
            </a:r>
            <a:r>
              <a:rPr lang="en-US" dirty="0"/>
              <a:t>it produces only raw materials is proper to an idiotic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suicidal </a:t>
            </a:r>
            <a:r>
              <a:rPr lang="en-US" dirty="0"/>
              <a:t>charlatanism that does not take into account that raw </a:t>
            </a:r>
            <a:r>
              <a:rPr lang="en-US" dirty="0" smtClean="0"/>
              <a:t>material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entire means by which South America can acquire and enjoy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manufactured </a:t>
            </a:r>
            <a:r>
              <a:rPr lang="en-US" dirty="0"/>
              <a:t>products that commerce with Europe scatters about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its </a:t>
            </a:r>
            <a:r>
              <a:rPr lang="en-US" dirty="0"/>
              <a:t>cities that lack machines and factories.”</a:t>
            </a:r>
          </a:p>
          <a:p>
            <a:r>
              <a:rPr lang="en-US" b="1" dirty="0"/>
              <a:t>On individual rights</a:t>
            </a:r>
            <a:r>
              <a:rPr lang="en-US" dirty="0"/>
              <a:t>: “There is neither security nor confidence in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promises </a:t>
            </a:r>
            <a:r>
              <a:rPr lang="en-US" dirty="0"/>
              <a:t>of a merchant whose person can be assaulted in an </a:t>
            </a:r>
            <a:r>
              <a:rPr lang="en-US" dirty="0" smtClean="0"/>
              <a:t>instant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flung into prison or exiled. . . . It is impossible to conceive of </a:t>
            </a:r>
            <a:r>
              <a:rPr lang="en-US" dirty="0" smtClean="0"/>
              <a:t>rural,</a:t>
            </a:r>
            <a:r>
              <a:rPr lang="cs-CZ" dirty="0" smtClean="0"/>
              <a:t> </a:t>
            </a:r>
            <a:r>
              <a:rPr lang="en-US" dirty="0" smtClean="0"/>
              <a:t>agricultural</a:t>
            </a:r>
            <a:r>
              <a:rPr lang="en-US" dirty="0"/>
              <a:t>, or mining production where men can be carried away </a:t>
            </a:r>
            <a:r>
              <a:rPr lang="en-US" dirty="0" smtClean="0"/>
              <a:t>from</a:t>
            </a:r>
            <a:r>
              <a:rPr lang="cs-CZ" dirty="0" smtClean="0"/>
              <a:t> </a:t>
            </a:r>
            <a:r>
              <a:rPr lang="en-US" dirty="0" smtClean="0"/>
              <a:t>their </a:t>
            </a:r>
            <a:r>
              <a:rPr lang="en-US" dirty="0"/>
              <a:t>labors in order to form the ranks of the army.”</a:t>
            </a:r>
          </a:p>
          <a:p>
            <a:r>
              <a:rPr lang="en-US" b="1" dirty="0"/>
              <a:t>On building railways</a:t>
            </a:r>
            <a:r>
              <a:rPr lang="en-US" dirty="0"/>
              <a:t>: “In this way, [U.S. engineer William] </a:t>
            </a:r>
            <a:r>
              <a:rPr lang="en-US" dirty="0" smtClean="0"/>
              <a:t>Wheelwright</a:t>
            </a:r>
            <a:r>
              <a:rPr lang="cs-CZ" dirty="0" smtClean="0"/>
              <a:t> </a:t>
            </a:r>
            <a:r>
              <a:rPr lang="en-US" dirty="0" smtClean="0"/>
              <a:t>wanted </a:t>
            </a:r>
            <a:r>
              <a:rPr lang="en-US" dirty="0"/>
              <a:t>to deliver the locomotive of civilization not only to </a:t>
            </a:r>
            <a:r>
              <a:rPr lang="en-US" dirty="0" smtClean="0"/>
              <a:t>Córdoba</a:t>
            </a:r>
            <a:r>
              <a:rPr lang="cs-CZ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also to La Rioja, to bring the minerals of the </a:t>
            </a:r>
            <a:r>
              <a:rPr lang="en-US" dirty="0" err="1"/>
              <a:t>Famatina</a:t>
            </a:r>
            <a:r>
              <a:rPr lang="en-US" dirty="0"/>
              <a:t> [mines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Argentine Andes] to the ports of the Río de la Plata, to pass </a:t>
            </a:r>
            <a:r>
              <a:rPr lang="en-US" dirty="0" smtClean="0"/>
              <a:t>his</a:t>
            </a:r>
            <a:r>
              <a:rPr lang="cs-CZ" dirty="0" smtClean="0"/>
              <a:t> </a:t>
            </a:r>
            <a:r>
              <a:rPr lang="en-US" dirty="0" smtClean="0"/>
              <a:t>locomotives </a:t>
            </a:r>
            <a:r>
              <a:rPr lang="en-US" dirty="0"/>
              <a:t>of iron over the Andes that San Martín crossed with </a:t>
            </a:r>
            <a:r>
              <a:rPr lang="en-US" dirty="0" smtClean="0"/>
              <a:t>light</a:t>
            </a:r>
            <a:r>
              <a:rPr lang="cs-CZ" dirty="0" smtClean="0"/>
              <a:t> </a:t>
            </a:r>
            <a:r>
              <a:rPr lang="en-US" dirty="0" smtClean="0"/>
              <a:t>artillery </a:t>
            </a:r>
            <a:r>
              <a:rPr lang="en-US" dirty="0"/>
              <a:t>pieces, to give the western Argentine provinces as their </a:t>
            </a:r>
            <a:r>
              <a:rPr lang="en-US" dirty="0" smtClean="0"/>
              <a:t>own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ports and markets of the Pacific Ocean, to make of the </a:t>
            </a:r>
            <a:r>
              <a:rPr lang="en-US" dirty="0" smtClean="0"/>
              <a:t>Argentine</a:t>
            </a:r>
            <a:r>
              <a:rPr lang="cs-CZ" dirty="0" smtClean="0"/>
              <a:t> </a:t>
            </a:r>
            <a:r>
              <a:rPr lang="en-US" dirty="0" smtClean="0"/>
              <a:t>soil </a:t>
            </a:r>
            <a:r>
              <a:rPr lang="en-US" dirty="0"/>
              <a:t>the royal road of intercourse between Asia and Europe, to </a:t>
            </a:r>
            <a:r>
              <a:rPr lang="en-US" dirty="0" smtClean="0"/>
              <a:t>unite</a:t>
            </a:r>
            <a:r>
              <a:rPr lang="cs-CZ" dirty="0" smtClean="0"/>
              <a:t> </a:t>
            </a:r>
            <a:r>
              <a:rPr lang="en-US" dirty="0" smtClean="0"/>
              <a:t>Chile </a:t>
            </a:r>
            <a:r>
              <a:rPr lang="en-US" dirty="0"/>
              <a:t>with the Argentine Republic by chains of gold more durable </a:t>
            </a:r>
            <a:r>
              <a:rPr lang="en-US" dirty="0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the bonds of diplomacy.”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91671" y="424109"/>
            <a:ext cx="10058400" cy="1371600"/>
          </a:xfrm>
        </p:spPr>
        <p:txBody>
          <a:bodyPr/>
          <a:lstStyle/>
          <a:p>
            <a:r>
              <a:rPr lang="cs-CZ" dirty="0" smtClean="0"/>
              <a:t>Juan </a:t>
            </a:r>
            <a:r>
              <a:rPr lang="cs-CZ" dirty="0" err="1" smtClean="0"/>
              <a:t>Bautista</a:t>
            </a:r>
            <a:r>
              <a:rPr lang="cs-CZ" dirty="0" smtClean="0"/>
              <a:t> </a:t>
            </a:r>
            <a:r>
              <a:rPr lang="cs-CZ" dirty="0" err="1" smtClean="0"/>
              <a:t>Alberdi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81" y="393170"/>
            <a:ext cx="2923456" cy="19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Války liberální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614" y="1683143"/>
            <a:ext cx="8804135" cy="4798577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Mitre</a:t>
            </a:r>
            <a:r>
              <a:rPr lang="cs-CZ" dirty="0" smtClean="0"/>
              <a:t> a spojování národa – Paraguayská válka – povinné odvody, protesty, </a:t>
            </a:r>
            <a:r>
              <a:rPr lang="cs-CZ" dirty="0" err="1" smtClean="0"/>
              <a:t>Mitreho</a:t>
            </a:r>
            <a:r>
              <a:rPr lang="cs-CZ" dirty="0" smtClean="0"/>
              <a:t> liberálové nazváni jako strana dodavatelů armádě, ale ta se stala základem státu, lákala i střední třídu a svázala vzdálené provincie se státem</a:t>
            </a:r>
          </a:p>
          <a:p>
            <a:r>
              <a:rPr lang="cs-CZ" dirty="0" smtClean="0"/>
              <a:t>Poslední překážkou tak byla autonomie Buenos Aires a jejich dominance v obchodu, to nevyřešil ani on ani jeho nástupce </a:t>
            </a:r>
            <a:r>
              <a:rPr lang="cs-CZ" dirty="0" err="1" smtClean="0"/>
              <a:t>Domingo</a:t>
            </a:r>
            <a:r>
              <a:rPr lang="cs-CZ" dirty="0" smtClean="0"/>
              <a:t> F. </a:t>
            </a:r>
            <a:r>
              <a:rPr lang="cs-CZ" dirty="0" err="1" smtClean="0"/>
              <a:t>Sarmiento</a:t>
            </a:r>
            <a:r>
              <a:rPr lang="cs-CZ" dirty="0" smtClean="0"/>
              <a:t> – ten chtěl v provincii ustavit kolonie imigrantů – bez úspěchu</a:t>
            </a:r>
          </a:p>
          <a:p>
            <a:r>
              <a:rPr lang="cs-CZ" dirty="0" smtClean="0"/>
              <a:t>Indiánský problém – útoky na ranče a estancie, když byla nouze</a:t>
            </a:r>
          </a:p>
          <a:p>
            <a:r>
              <a:rPr lang="cs-CZ" dirty="0" smtClean="0"/>
              <a:t>Jinak ale obchod – měli rádi tabák, koně, dobytek, kořalku, nářadí a naopak kůže, pštrosí pera, ponča – bohužel jim nemohli dát to, po čem prahli nejvíc – půdu</a:t>
            </a:r>
          </a:p>
          <a:p>
            <a:r>
              <a:rPr lang="cs-CZ" dirty="0" err="1" smtClean="0"/>
              <a:t>Estanceros</a:t>
            </a:r>
            <a:r>
              <a:rPr lang="cs-CZ" dirty="0" smtClean="0"/>
              <a:t> z nich chtěli udělat rolníky, ale to se nezdařilo</a:t>
            </a:r>
          </a:p>
          <a:p>
            <a:r>
              <a:rPr lang="cs-CZ" dirty="0" smtClean="0"/>
              <a:t>Po době relativního klidu se vyostřil spor v době Paraguayské války a osadníci volali po vyřešení problému – vyhlazení Indiánů – Generál Julio A. </a:t>
            </a:r>
            <a:r>
              <a:rPr lang="cs-CZ" dirty="0" err="1" smtClean="0"/>
              <a:t>Roca</a:t>
            </a:r>
            <a:r>
              <a:rPr lang="cs-CZ" dirty="0" smtClean="0"/>
              <a:t> – dobytí pouště 1870s</a:t>
            </a:r>
          </a:p>
          <a:p>
            <a:r>
              <a:rPr lang="cs-CZ" dirty="0" smtClean="0"/>
              <a:t>Proti moderní armádě neměli šanci – opakovačky, telegraf – rezervace a jejich </a:t>
            </a:r>
            <a:r>
              <a:rPr lang="cs-CZ" dirty="0" smtClean="0"/>
              <a:t>půdu </a:t>
            </a:r>
            <a:r>
              <a:rPr lang="cs-CZ" dirty="0" smtClean="0"/>
              <a:t>získala politická garnitura – 381 osob – generace 1880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42" y="1165565"/>
            <a:ext cx="2740949" cy="50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Institucionalizace liberálního řádu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5500" y="2087745"/>
            <a:ext cx="8179699" cy="394729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Julio A. </a:t>
            </a:r>
            <a:r>
              <a:rPr lang="cs-CZ" dirty="0" err="1" smtClean="0"/>
              <a:t>Roca</a:t>
            </a:r>
            <a:r>
              <a:rPr lang="cs-CZ" dirty="0" smtClean="0"/>
              <a:t> započal dobu míru a administrace – Generace 1880, 80</a:t>
            </a:r>
          </a:p>
          <a:p>
            <a:r>
              <a:rPr lang="cs-CZ" dirty="0" smtClean="0"/>
              <a:t>Konec 70 let fragmentace a nestability</a:t>
            </a:r>
          </a:p>
          <a:p>
            <a:r>
              <a:rPr lang="cs-CZ" dirty="0" smtClean="0"/>
              <a:t>Kontrola PAN – </a:t>
            </a:r>
            <a:r>
              <a:rPr lang="cs-CZ" dirty="0" err="1" smtClean="0"/>
              <a:t>Partido</a:t>
            </a:r>
            <a:r>
              <a:rPr lang="cs-CZ" dirty="0" smtClean="0"/>
              <a:t> Autonomista </a:t>
            </a:r>
            <a:r>
              <a:rPr lang="cs-CZ" dirty="0" err="1" smtClean="0"/>
              <a:t>Nacional</a:t>
            </a:r>
            <a:r>
              <a:rPr lang="cs-CZ" dirty="0" smtClean="0"/>
              <a:t> – strana vlastníků půdy (označovali se jako konzervativní), hospodářství import-export</a:t>
            </a:r>
          </a:p>
          <a:p>
            <a:r>
              <a:rPr lang="cs-CZ" dirty="0" smtClean="0"/>
              <a:t>Vývoz zemědělských produktů (hovězí, vlna, skopové, konzervy a obilí) a dovoz technologií, kapitálu, know-how a práce z Evropy</a:t>
            </a:r>
          </a:p>
          <a:p>
            <a:r>
              <a:rPr lang="cs-CZ" dirty="0" smtClean="0"/>
              <a:t>Zalidnění země a měst, výstavba železnic jak to předpověděl </a:t>
            </a:r>
            <a:r>
              <a:rPr lang="cs-CZ" dirty="0" err="1" smtClean="0"/>
              <a:t>Alberdi</a:t>
            </a:r>
            <a:endParaRPr lang="cs-CZ" dirty="0" smtClean="0"/>
          </a:p>
          <a:p>
            <a:r>
              <a:rPr lang="cs-CZ" dirty="0" smtClean="0"/>
              <a:t>Stát pod kontrolou oligarchů, kteří se hřáli na výsluní až do roku 1916, kdy byli odstaveni (mimo jiné) novými složkami společnosti – dělníky a střední třídou</a:t>
            </a:r>
          </a:p>
          <a:p>
            <a:r>
              <a:rPr lang="cs-CZ" dirty="0" smtClean="0"/>
              <a:t>Rozšíření volebního práva omezilo jejich moc, ale nikoliv majetek</a:t>
            </a:r>
          </a:p>
          <a:p>
            <a:r>
              <a:rPr lang="cs-CZ" dirty="0" smtClean="0"/>
              <a:t>Liberálové tak zůstali důležití až do 1930 </a:t>
            </a:r>
          </a:p>
          <a:p>
            <a:r>
              <a:rPr lang="cs-CZ" dirty="0" smtClean="0"/>
              <a:t>Režim lidí a pro lidi (A. Lincoln) zde elit pro elity. Cynické, egocentrické a nedůvěřivé elity vůči zbytku populace.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7" y="2363259"/>
            <a:ext cx="2525274" cy="34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8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Roca</a:t>
            </a:r>
            <a:r>
              <a:rPr lang="cs-CZ" dirty="0" smtClean="0"/>
              <a:t> a první 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640" y="2103119"/>
            <a:ext cx="8375256" cy="406301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Roca</a:t>
            </a:r>
            <a:r>
              <a:rPr lang="cs-CZ" dirty="0" smtClean="0"/>
              <a:t> byl již třetím prezidentem z provincií, čelil povstání v Buenos Aires – rychle ho porazil</a:t>
            </a:r>
          </a:p>
          <a:p>
            <a:r>
              <a:rPr lang="cs-CZ" dirty="0" smtClean="0"/>
              <a:t>„Federalizace“ města a přístavu v </a:t>
            </a:r>
            <a:r>
              <a:rPr lang="cs-CZ" dirty="0" err="1" smtClean="0"/>
              <a:t>Baires</a:t>
            </a:r>
            <a:r>
              <a:rPr lang="cs-CZ" dirty="0" smtClean="0"/>
              <a:t> a přesun hlavního města do La Platy</a:t>
            </a:r>
          </a:p>
          <a:p>
            <a:r>
              <a:rPr lang="cs-CZ" dirty="0" smtClean="0"/>
              <a:t>Konec provinciálních milicí a konec monopolu cel ze zahraničního obchodu</a:t>
            </a:r>
          </a:p>
          <a:p>
            <a:r>
              <a:rPr lang="cs-CZ" dirty="0" smtClean="0"/>
              <a:t>Vytvořil argentinský národ jako takový</a:t>
            </a:r>
          </a:p>
          <a:p>
            <a:r>
              <a:rPr lang="cs-CZ" dirty="0" smtClean="0"/>
              <a:t>Nejmodernější stát v LA, ale na druhou stranu tradiční klientelismus – žádná meritokracie (kombinace liberálních - </a:t>
            </a:r>
            <a:r>
              <a:rPr lang="cs-CZ" dirty="0" err="1" smtClean="0"/>
              <a:t>Baires</a:t>
            </a:r>
            <a:r>
              <a:rPr lang="cs-CZ" dirty="0" smtClean="0"/>
              <a:t> a konzervativních přístupů - provincie)</a:t>
            </a:r>
          </a:p>
          <a:p>
            <a:r>
              <a:rPr lang="cs-CZ" dirty="0" smtClean="0"/>
              <a:t>Prakticky neměli žádný program, jen svoje zájmy – </a:t>
            </a:r>
            <a:r>
              <a:rPr lang="cs-CZ" dirty="0" err="1" smtClean="0"/>
              <a:t>Roca</a:t>
            </a:r>
            <a:r>
              <a:rPr lang="cs-CZ" dirty="0" smtClean="0"/>
              <a:t> dokázal vytvořit systém, který by se hodil i provinčním oligarchům, aby z něj mohli profitovat</a:t>
            </a:r>
          </a:p>
          <a:p>
            <a:r>
              <a:rPr lang="en-US" dirty="0"/>
              <a:t>“Political force,” said Roca, “lies in knowing </a:t>
            </a:r>
            <a:r>
              <a:rPr lang="en-US" dirty="0" smtClean="0"/>
              <a:t>how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play the lion and the fox at the same instant.” </a:t>
            </a:r>
            <a:r>
              <a:rPr lang="cs-CZ" dirty="0" smtClean="0"/>
              <a:t>Svůj program nazval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paz</a:t>
            </a:r>
            <a:r>
              <a:rPr lang="en-US" dirty="0" smtClean="0"/>
              <a:t> y </a:t>
            </a:r>
            <a:r>
              <a:rPr lang="en-US" dirty="0" err="1" smtClean="0"/>
              <a:t>administraci</a:t>
            </a:r>
            <a:r>
              <a:rPr lang="cs-CZ" dirty="0" err="1" smtClean="0"/>
              <a:t>ón</a:t>
            </a:r>
            <a:r>
              <a:rPr lang="en-US" dirty="0" smtClean="0"/>
              <a:t>”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94" y="2008786"/>
            <a:ext cx="2791616" cy="36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Zájmové skupiny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52" y="2103120"/>
            <a:ext cx="6029247" cy="3931920"/>
          </a:xfrm>
        </p:spPr>
        <p:txBody>
          <a:bodyPr/>
          <a:lstStyle/>
          <a:p>
            <a:r>
              <a:rPr lang="cs-CZ" dirty="0" smtClean="0"/>
              <a:t>Oligarchové i provinční vůdcové občas provedli revoluci</a:t>
            </a:r>
          </a:p>
          <a:p>
            <a:r>
              <a:rPr lang="cs-CZ" dirty="0" smtClean="0"/>
              <a:t>Armáda byla v permanenci, případně se užívaly úplatky z bohatnoucího federálního státu</a:t>
            </a:r>
          </a:p>
          <a:p>
            <a:r>
              <a:rPr lang="cs-CZ" dirty="0" smtClean="0"/>
              <a:t>Politikové – nebyli to nezbytně nejbohatší oligarchové, udržovali si určitý odstup, ten se postupem času zvětšoval a vedl k pádu liberálního systému</a:t>
            </a:r>
          </a:p>
          <a:p>
            <a:r>
              <a:rPr lang="cs-CZ" dirty="0" smtClean="0"/>
              <a:t>Stabilita ale byla zajištěna především hospodářským růstem, z nějž profitovali všichni</a:t>
            </a:r>
          </a:p>
          <a:p>
            <a:r>
              <a:rPr lang="cs-CZ" dirty="0" smtClean="0"/>
              <a:t>Církev nehrála prakticky roli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" y="1895852"/>
            <a:ext cx="4739904" cy="3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a 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3646" y="1706611"/>
            <a:ext cx="10058400" cy="3931920"/>
          </a:xfrm>
        </p:spPr>
        <p:txBody>
          <a:bodyPr/>
          <a:lstStyle/>
          <a:p>
            <a:r>
              <a:rPr lang="cs-CZ" dirty="0" smtClean="0"/>
              <a:t>Rozmach, ale i kritika nedostatečné industrializace</a:t>
            </a:r>
          </a:p>
          <a:p>
            <a:r>
              <a:rPr lang="cs-CZ" dirty="0" smtClean="0"/>
              <a:t>Modernizace za cizí peníze a vlastní oligarchové nemají znalosti ani chuť cokoli měnit</a:t>
            </a:r>
          </a:p>
          <a:p>
            <a:r>
              <a:rPr lang="cs-CZ" dirty="0" smtClean="0"/>
              <a:t>Zahraniční investoři se orientovali na export a co s ním souviselo: železnice, přístavy, banky, stavební společnosti, továrny na zpracování masa – </a:t>
            </a:r>
            <a:r>
              <a:rPr lang="cs-CZ" dirty="0" err="1" smtClean="0"/>
              <a:t>frigoríficos</a:t>
            </a:r>
            <a:r>
              <a:rPr lang="cs-CZ" dirty="0" smtClean="0"/>
              <a:t>, konzervárny, jatka – rychlejší lodě, mrazáky na lodích</a:t>
            </a:r>
          </a:p>
          <a:p>
            <a:r>
              <a:rPr lang="cs-CZ" dirty="0" smtClean="0"/>
              <a:t>Vývoz obilí (z 1 tis. tun na 2512) – železnice, zájem Evropy a příchod pracovní síly, kukuřice (15-4331)</a:t>
            </a:r>
          </a:p>
          <a:p>
            <a:r>
              <a:rPr lang="cs-CZ" dirty="0" smtClean="0"/>
              <a:t>Ovce – z vlny na maso – plemeno Lincoln</a:t>
            </a:r>
          </a:p>
          <a:p>
            <a:r>
              <a:rPr lang="cs-CZ" dirty="0" smtClean="0"/>
              <a:t>Investice do školství – nejméně analfabetů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65" y="3777253"/>
            <a:ext cx="4761477" cy="26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68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5325</TotalTime>
  <Words>2150</Words>
  <Application>Microsoft Office PowerPoint</Application>
  <PresentationFormat>Vlastní</PresentationFormat>
  <Paragraphs>148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Savon</vt:lpstr>
      <vt:lpstr>Liberalismus na jihu</vt:lpstr>
      <vt:lpstr>Neokolonialismus a liberalismus</vt:lpstr>
      <vt:lpstr>Argentina po Rosasovi</vt:lpstr>
      <vt:lpstr>Juan Bautista Alberdi</vt:lpstr>
      <vt:lpstr>Války liberální vlády</vt:lpstr>
      <vt:lpstr>Institucionalizace liberálního řádu</vt:lpstr>
      <vt:lpstr>Roca a první generace</vt:lpstr>
      <vt:lpstr>Zájmové skupiny </vt:lpstr>
      <vt:lpstr>Technologie a ekonomika</vt:lpstr>
      <vt:lpstr>Roční nárůst 1880-1914</vt:lpstr>
      <vt:lpstr>Železnice</vt:lpstr>
      <vt:lpstr>Situace na Estancii</vt:lpstr>
      <vt:lpstr>Imigrace a urbanizace</vt:lpstr>
      <vt:lpstr>Zřízení radikální strany</vt:lpstr>
      <vt:lpstr>Balmaceda a pokus o zvrat</vt:lpstr>
      <vt:lpstr>Prezentace aplikace PowerPoint</vt:lpstr>
      <vt:lpstr>Venezuela </vt:lpstr>
      <vt:lpstr>Kolumbie </vt:lpstr>
      <vt:lpstr>Rafael Núñez (1880-1894)</vt:lpstr>
      <vt:lpstr>Peru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 III</dc:title>
  <dc:creator>Windows User</dc:creator>
  <cp:lastModifiedBy>POKUSNY UCET,ZAM,CIVT</cp:lastModifiedBy>
  <cp:revision>108</cp:revision>
  <dcterms:created xsi:type="dcterms:W3CDTF">2016-09-27T18:05:58Z</dcterms:created>
  <dcterms:modified xsi:type="dcterms:W3CDTF">2019-11-14T12:28:33Z</dcterms:modified>
</cp:coreProperties>
</file>