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33"/>
  </p:notesMasterIdLst>
  <p:handoutMasterIdLst>
    <p:handoutMasterId r:id="rId34"/>
  </p:handoutMasterIdLst>
  <p:sldIdLst>
    <p:sldId id="282" r:id="rId4"/>
    <p:sldId id="439" r:id="rId5"/>
    <p:sldId id="398" r:id="rId6"/>
    <p:sldId id="417" r:id="rId7"/>
    <p:sldId id="440" r:id="rId8"/>
    <p:sldId id="430" r:id="rId9"/>
    <p:sldId id="432" r:id="rId10"/>
    <p:sldId id="443" r:id="rId11"/>
    <p:sldId id="418" r:id="rId12"/>
    <p:sldId id="433" r:id="rId13"/>
    <p:sldId id="437" r:id="rId14"/>
    <p:sldId id="414" r:id="rId15"/>
    <p:sldId id="415" r:id="rId16"/>
    <p:sldId id="416" r:id="rId17"/>
    <p:sldId id="420" r:id="rId18"/>
    <p:sldId id="428" r:id="rId19"/>
    <p:sldId id="421" r:id="rId20"/>
    <p:sldId id="434" r:id="rId21"/>
    <p:sldId id="429" r:id="rId22"/>
    <p:sldId id="422" r:id="rId23"/>
    <p:sldId id="442" r:id="rId24"/>
    <p:sldId id="441" r:id="rId25"/>
    <p:sldId id="405" r:id="rId26"/>
    <p:sldId id="423" r:id="rId27"/>
    <p:sldId id="424" r:id="rId28"/>
    <p:sldId id="425" r:id="rId29"/>
    <p:sldId id="426" r:id="rId30"/>
    <p:sldId id="427" r:id="rId31"/>
    <p:sldId id="403" r:id="rId3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68905" autoAdjust="0"/>
  </p:normalViewPr>
  <p:slideViewPr>
    <p:cSldViewPr snapToGrid="0">
      <p:cViewPr varScale="1">
        <p:scale>
          <a:sx n="79" d="100"/>
          <a:sy n="79" d="100"/>
        </p:scale>
        <p:origin x="183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F2ABBF-518D-4884-86CE-FF081563065C}" type="datetime1">
              <a:rPr lang="cs-CZ" smtClean="0"/>
              <a:t>27.05.2024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7907-2EF3-43DD-AB94-E2AB190773F6}" type="datetime1">
              <a:rPr lang="cs-CZ" smtClean="0"/>
              <a:pPr/>
              <a:t>27.05.2024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abs/10.1002/cpp.549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777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275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146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537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 smtClean="0"/>
              <a:t>IAS </a:t>
            </a:r>
            <a:r>
              <a:rPr lang="cs-CZ" i="1" dirty="0" err="1" smtClean="0"/>
              <a:t>interpersonal</a:t>
            </a:r>
            <a:r>
              <a:rPr lang="cs-CZ" i="1" dirty="0" smtClean="0"/>
              <a:t> </a:t>
            </a:r>
            <a:r>
              <a:rPr lang="cs-CZ" i="1" dirty="0" err="1" smtClean="0"/>
              <a:t>adjective</a:t>
            </a:r>
            <a:r>
              <a:rPr lang="cs-CZ" i="1" baseline="0" dirty="0" smtClean="0"/>
              <a:t> </a:t>
            </a:r>
            <a:r>
              <a:rPr lang="cs-CZ" i="1" baseline="0" dirty="0" err="1" smtClean="0"/>
              <a:t>scale</a:t>
            </a:r>
            <a:r>
              <a:rPr lang="cs-CZ" i="1" baseline="0" dirty="0" smtClean="0"/>
              <a:t> </a:t>
            </a:r>
            <a:r>
              <a:rPr lang="cs-CZ" i="1" baseline="0" dirty="0" err="1" smtClean="0"/>
              <a:t>Wiggins</a:t>
            </a:r>
            <a:endParaRPr lang="cs-CZ" i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baseline="0" dirty="0" smtClean="0"/>
              <a:t>IIP-C </a:t>
            </a:r>
            <a:r>
              <a:rPr lang="cs-CZ" b="1" dirty="0" smtClean="0">
                <a:hlinkClick r:id="rId3"/>
              </a:rPr>
              <a:t>In</a:t>
            </a:r>
            <a:r>
              <a:rPr lang="en-US" b="1" dirty="0" err="1" smtClean="0">
                <a:hlinkClick r:id="rId3"/>
              </a:rPr>
              <a:t>ventory</a:t>
            </a:r>
            <a:r>
              <a:rPr lang="en-US" b="1" dirty="0" smtClean="0">
                <a:hlinkClick r:id="rId3"/>
              </a:rPr>
              <a:t> of Interpersonal Problems </a:t>
            </a:r>
            <a:r>
              <a:rPr lang="en-US" b="1" dirty="0" err="1" smtClean="0">
                <a:hlinkClick r:id="rId3"/>
              </a:rPr>
              <a:t>Circumplex</a:t>
            </a: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48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78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629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687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72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035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58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Maslow, A. H. (1939). </a:t>
            </a:r>
            <a:r>
              <a:rPr lang="en-US" i="1" dirty="0" smtClean="0"/>
              <a:t>Dominance, Personality, and Social Behavior in Women. The Journal of Social Psychology, 10(1), 3–39.</a:t>
            </a:r>
            <a:r>
              <a:rPr lang="en-US" dirty="0" smtClean="0"/>
              <a:t> 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Maslow, A. H. (1937). Dominance-feeling, behavior, and status. </a:t>
            </a:r>
            <a:r>
              <a:rPr lang="en-US" i="1" dirty="0" smtClean="0"/>
              <a:t>Psychological Review</a:t>
            </a:r>
            <a:r>
              <a:rPr lang="en-US" dirty="0" smtClean="0"/>
              <a:t>, </a:t>
            </a:r>
            <a:r>
              <a:rPr lang="en-US" i="1" dirty="0" smtClean="0"/>
              <a:t>44</a:t>
            </a:r>
            <a:r>
              <a:rPr lang="en-US" dirty="0" smtClean="0"/>
              <a:t>(5), 404.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827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273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623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56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64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134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37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69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Maslow, A. H. (1939). </a:t>
            </a:r>
            <a:r>
              <a:rPr lang="en-US" i="1" dirty="0" smtClean="0"/>
              <a:t>Dominance, Personality, and Social Behavior in Women. The Journal of Social Psychology, 10(1), 3–39.</a:t>
            </a:r>
            <a:r>
              <a:rPr lang="en-US" dirty="0" smtClean="0"/>
              <a:t> 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Maslow, A. H. (1937). Dominance-feeling, behavior, and status. </a:t>
            </a:r>
            <a:r>
              <a:rPr lang="en-US" i="1" dirty="0" smtClean="0"/>
              <a:t>Psychological Review</a:t>
            </a:r>
            <a:r>
              <a:rPr lang="en-US" dirty="0" smtClean="0"/>
              <a:t>, </a:t>
            </a:r>
            <a:r>
              <a:rPr lang="en-US" i="1" dirty="0" smtClean="0"/>
              <a:t>44</a:t>
            </a:r>
            <a:r>
              <a:rPr lang="en-US" dirty="0" smtClean="0"/>
              <a:t>(5), 404.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071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Maslow, A. H. (1939). </a:t>
            </a:r>
            <a:r>
              <a:rPr lang="en-US" i="1" dirty="0" smtClean="0"/>
              <a:t>Dominance, Personality, and Social Behavior in Women. The Journal of Social Psychology, 10(1), 3–39.</a:t>
            </a:r>
            <a:r>
              <a:rPr lang="en-US" dirty="0" smtClean="0"/>
              <a:t> 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Maslow, A. H. (1937). Dominance-feeling, behavior, and status. </a:t>
            </a:r>
            <a:r>
              <a:rPr lang="en-US" i="1" dirty="0" smtClean="0"/>
              <a:t>Psychological Review</a:t>
            </a:r>
            <a:r>
              <a:rPr lang="en-US" dirty="0" smtClean="0"/>
              <a:t>, </a:t>
            </a:r>
            <a:r>
              <a:rPr lang="en-US" i="1" dirty="0" smtClean="0"/>
              <a:t>44</a:t>
            </a:r>
            <a:r>
              <a:rPr lang="en-US" dirty="0" smtClean="0"/>
              <a:t>(5), 404.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21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IIP-C </a:t>
            </a:r>
            <a:r>
              <a:rPr lang="cs-CZ" dirty="0" err="1" smtClean="0"/>
              <a:t>scales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abbreviations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are as </a:t>
            </a:r>
            <a:r>
              <a:rPr lang="cs-CZ" dirty="0" err="1" smtClean="0"/>
              <a:t>follows</a:t>
            </a:r>
            <a:r>
              <a:rPr lang="cs-CZ" dirty="0" smtClean="0"/>
              <a:t>: </a:t>
            </a:r>
            <a:r>
              <a:rPr lang="cs-CZ" dirty="0" err="1" smtClean="0"/>
              <a:t>Domineering</a:t>
            </a:r>
            <a:r>
              <a:rPr lang="cs-CZ" dirty="0" smtClean="0"/>
              <a:t>/Controlling (PA), </a:t>
            </a:r>
            <a:r>
              <a:rPr lang="cs-CZ" dirty="0" err="1" smtClean="0"/>
              <a:t>Vindictive</a:t>
            </a:r>
            <a:r>
              <a:rPr lang="cs-CZ" dirty="0" smtClean="0"/>
              <a:t>/</a:t>
            </a:r>
            <a:r>
              <a:rPr lang="cs-CZ" dirty="0" err="1" smtClean="0"/>
              <a:t>Self-centered</a:t>
            </a:r>
            <a:r>
              <a:rPr lang="cs-CZ" dirty="0" smtClean="0"/>
              <a:t> (BC), </a:t>
            </a:r>
            <a:r>
              <a:rPr lang="cs-CZ" dirty="0" err="1" smtClean="0"/>
              <a:t>Cold</a:t>
            </a:r>
            <a:r>
              <a:rPr lang="cs-CZ" dirty="0" smtClean="0"/>
              <a:t>/</a:t>
            </a:r>
            <a:r>
              <a:rPr lang="cs-CZ" dirty="0" err="1" smtClean="0"/>
              <a:t>Distant</a:t>
            </a:r>
            <a:r>
              <a:rPr lang="cs-CZ" dirty="0" smtClean="0"/>
              <a:t> (DE), </a:t>
            </a:r>
            <a:r>
              <a:rPr lang="cs-CZ" dirty="0" err="1" smtClean="0"/>
              <a:t>Socially</a:t>
            </a:r>
            <a:r>
              <a:rPr lang="cs-CZ" dirty="0" smtClean="0"/>
              <a:t> </a:t>
            </a:r>
            <a:r>
              <a:rPr lang="cs-CZ" dirty="0" err="1" smtClean="0"/>
              <a:t>inhibited</a:t>
            </a:r>
            <a:r>
              <a:rPr lang="cs-CZ" dirty="0" smtClean="0"/>
              <a:t> (FG), </a:t>
            </a:r>
            <a:r>
              <a:rPr lang="cs-CZ" dirty="0" err="1" smtClean="0"/>
              <a:t>Nonassertive</a:t>
            </a:r>
            <a:r>
              <a:rPr lang="cs-CZ" dirty="0" smtClean="0"/>
              <a:t> (HI), </a:t>
            </a:r>
            <a:r>
              <a:rPr lang="cs-CZ" dirty="0" err="1" smtClean="0"/>
              <a:t>Exploitable</a:t>
            </a:r>
            <a:r>
              <a:rPr lang="cs-CZ" dirty="0" smtClean="0"/>
              <a:t> (JK), </a:t>
            </a:r>
            <a:r>
              <a:rPr lang="cs-CZ" dirty="0" err="1" smtClean="0"/>
              <a:t>Overly</a:t>
            </a:r>
            <a:r>
              <a:rPr lang="cs-CZ" dirty="0" smtClean="0"/>
              <a:t> </a:t>
            </a:r>
            <a:r>
              <a:rPr lang="cs-CZ" dirty="0" err="1" smtClean="0"/>
              <a:t>Nurturant</a:t>
            </a:r>
            <a:r>
              <a:rPr lang="cs-CZ" dirty="0" smtClean="0"/>
              <a:t> (LM), and </a:t>
            </a:r>
            <a:r>
              <a:rPr lang="cs-CZ" dirty="0" err="1" smtClean="0"/>
              <a:t>Intrusive</a:t>
            </a:r>
            <a:r>
              <a:rPr lang="cs-CZ" dirty="0" smtClean="0"/>
              <a:t>/</a:t>
            </a:r>
            <a:r>
              <a:rPr lang="cs-CZ" dirty="0" err="1" smtClean="0"/>
              <a:t>Needy</a:t>
            </a:r>
            <a:r>
              <a:rPr lang="cs-CZ" dirty="0" smtClean="0"/>
              <a:t> (NO).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IPC model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geometric</a:t>
            </a:r>
            <a:r>
              <a:rPr lang="cs-CZ" dirty="0" smtClean="0"/>
              <a:t> </a:t>
            </a:r>
            <a:r>
              <a:rPr lang="cs-CZ" dirty="0" err="1" smtClean="0"/>
              <a:t>representation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differences</a:t>
            </a:r>
            <a:r>
              <a:rPr lang="cs-CZ" dirty="0" smtClean="0"/>
              <a:t> in a variety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interpersonal</a:t>
            </a:r>
            <a:r>
              <a:rPr lang="cs-CZ" dirty="0" smtClean="0"/>
              <a:t> </a:t>
            </a:r>
            <a:r>
              <a:rPr lang="cs-CZ" dirty="0" err="1" smtClean="0"/>
              <a:t>domains</a:t>
            </a:r>
            <a:r>
              <a:rPr lang="cs-CZ" dirty="0" smtClean="0"/>
              <a:t> </a:t>
            </a:r>
            <a:r>
              <a:rPr lang="cs-CZ" dirty="0" err="1" smtClean="0"/>
              <a:t>including</a:t>
            </a:r>
            <a:r>
              <a:rPr lang="cs-CZ" dirty="0" smtClean="0"/>
              <a:t> inter-</a:t>
            </a:r>
          </a:p>
          <a:p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traits</a:t>
            </a:r>
            <a:r>
              <a:rPr lang="cs-CZ" dirty="0" smtClean="0"/>
              <a:t> (</a:t>
            </a:r>
            <a:r>
              <a:rPr lang="cs-CZ" dirty="0" err="1" smtClean="0"/>
              <a:t>Wiggins</a:t>
            </a:r>
            <a:r>
              <a:rPr lang="cs-CZ" dirty="0" smtClean="0"/>
              <a:t>, 1979, 1991b), </a:t>
            </a:r>
            <a:r>
              <a:rPr lang="cs-CZ" dirty="0" err="1" smtClean="0"/>
              <a:t>interpersonal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(</a:t>
            </a:r>
            <a:r>
              <a:rPr lang="cs-CZ" dirty="0" err="1" smtClean="0"/>
              <a:t>Alden</a:t>
            </a:r>
            <a:r>
              <a:rPr lang="cs-CZ" dirty="0" smtClean="0"/>
              <a:t>, </a:t>
            </a:r>
            <a:r>
              <a:rPr lang="cs-CZ" dirty="0" err="1" smtClean="0"/>
              <a:t>Wiggins</a:t>
            </a:r>
            <a:r>
              <a:rPr lang="cs-CZ" dirty="0" smtClean="0"/>
              <a:t>, &amp; </a:t>
            </a:r>
            <a:r>
              <a:rPr lang="cs-CZ" dirty="0" err="1" smtClean="0"/>
              <a:t>Pincus</a:t>
            </a:r>
            <a:r>
              <a:rPr lang="cs-CZ" dirty="0" smtClean="0"/>
              <a:t>, 1990), </a:t>
            </a:r>
            <a:r>
              <a:rPr lang="cs-CZ" dirty="0" err="1" smtClean="0"/>
              <a:t>verbal</a:t>
            </a:r>
            <a:r>
              <a:rPr lang="cs-CZ" dirty="0" smtClean="0"/>
              <a:t> and </a:t>
            </a:r>
            <a:r>
              <a:rPr lang="cs-CZ" dirty="0" err="1" smtClean="0"/>
              <a:t>nonverbal</a:t>
            </a:r>
            <a:r>
              <a:rPr lang="cs-CZ" dirty="0" smtClean="0"/>
              <a:t> inter-</a:t>
            </a:r>
          </a:p>
          <a:p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acts</a:t>
            </a:r>
            <a:r>
              <a:rPr lang="cs-CZ" dirty="0" smtClean="0"/>
              <a:t> (</a:t>
            </a:r>
            <a:r>
              <a:rPr lang="cs-CZ" dirty="0" err="1" smtClean="0"/>
              <a:t>Blackburn</a:t>
            </a:r>
            <a:r>
              <a:rPr lang="cs-CZ" dirty="0" smtClean="0"/>
              <a:t> &amp; </a:t>
            </a:r>
            <a:r>
              <a:rPr lang="cs-CZ" dirty="0" err="1" smtClean="0"/>
              <a:t>Renwick</a:t>
            </a:r>
            <a:r>
              <a:rPr lang="cs-CZ" dirty="0" smtClean="0"/>
              <a:t>, 1996; </a:t>
            </a:r>
            <a:r>
              <a:rPr lang="cs-CZ" dirty="0" err="1" smtClean="0"/>
              <a:t>Gifford</a:t>
            </a:r>
            <a:r>
              <a:rPr lang="cs-CZ" dirty="0" smtClean="0"/>
              <a:t>, 1991; </a:t>
            </a:r>
            <a:r>
              <a:rPr lang="cs-CZ" dirty="0" err="1" smtClean="0"/>
              <a:t>Kiesler</a:t>
            </a:r>
            <a:r>
              <a:rPr lang="cs-CZ" dirty="0" smtClean="0"/>
              <a:t>, 1985, 1987), and </a:t>
            </a:r>
            <a:r>
              <a:rPr lang="cs-CZ" dirty="0" err="1" smtClean="0"/>
              <a:t>covert</a:t>
            </a:r>
            <a:r>
              <a:rPr lang="cs-CZ" dirty="0" smtClean="0"/>
              <a:t> </a:t>
            </a:r>
            <a:r>
              <a:rPr lang="cs-CZ" dirty="0" err="1" smtClean="0"/>
              <a:t>interpersonal</a:t>
            </a:r>
            <a:r>
              <a:rPr lang="cs-CZ" dirty="0" smtClean="0"/>
              <a:t> </a:t>
            </a:r>
            <a:r>
              <a:rPr lang="cs-CZ" dirty="0" err="1" smtClean="0"/>
              <a:t>impacts</a:t>
            </a:r>
            <a:r>
              <a:rPr lang="cs-CZ" dirty="0" smtClean="0"/>
              <a:t> (</a:t>
            </a:r>
            <a:r>
              <a:rPr lang="cs-CZ" dirty="0" err="1" smtClean="0"/>
              <a:t>Kiesler</a:t>
            </a:r>
            <a:r>
              <a:rPr lang="cs-CZ" dirty="0" smtClean="0"/>
              <a:t>,</a:t>
            </a:r>
          </a:p>
          <a:p>
            <a:r>
              <a:rPr lang="cs-CZ" dirty="0" smtClean="0"/>
              <a:t>Schmidt, &amp; Wagner, 1997; Wagner, </a:t>
            </a:r>
            <a:r>
              <a:rPr lang="cs-CZ" dirty="0" err="1" smtClean="0"/>
              <a:t>Kiesler</a:t>
            </a:r>
            <a:r>
              <a:rPr lang="cs-CZ" dirty="0" smtClean="0"/>
              <a:t>, &amp; Schmidt, 1995).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40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00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302818"/>
            <a:ext cx="5184913" cy="937132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obrázku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Zadejte titulek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E-mail nebo uživatelské jméno ze sociální sítě</a:t>
            </a:r>
            <a:endParaRPr lang="cs-CZ" dirty="0"/>
          </a:p>
        </p:txBody>
      </p:sp>
      <p:sp>
        <p:nvSpPr>
          <p:cNvPr id="14" name="Zástupný symbol pro text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Web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4" name="Textové pol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cs-CZ" sz="1600" b="1" spc="-1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cs-CZ" sz="1600" b="1" spc="-10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cs-CZ" sz="1600" b="1" spc="-10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  <a:endParaRPr lang="cs-CZ" sz="1600" b="1" spc="-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 smtClean="0"/>
              <a:t>interpersonální osobnost</a:t>
            </a:r>
            <a:endParaRPr lang="cs-CZ" sz="44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Jitka Lindová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076" r="3076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31800" y="1343906"/>
            <a:ext cx="7128393" cy="3933645"/>
          </a:xfrm>
        </p:spPr>
        <p:txBody>
          <a:bodyPr/>
          <a:lstStyle/>
          <a:p>
            <a:r>
              <a:rPr lang="cs-CZ" dirty="0" err="1" smtClean="0"/>
              <a:t>Learyho</a:t>
            </a:r>
            <a:r>
              <a:rPr lang="cs-CZ" dirty="0" smtClean="0"/>
              <a:t> kruh (</a:t>
            </a:r>
            <a:r>
              <a:rPr lang="cs-CZ" sz="1600" dirty="0" smtClean="0"/>
              <a:t>Leary</a:t>
            </a:r>
            <a:r>
              <a:rPr lang="cs-CZ" sz="1600" dirty="0"/>
              <a:t>, 1957</a:t>
            </a:r>
            <a:r>
              <a:rPr lang="cs-CZ" dirty="0"/>
              <a:t>) </a:t>
            </a:r>
            <a:r>
              <a:rPr lang="cs-CZ" dirty="0" smtClean="0"/>
              <a:t>/ Interpersonální </a:t>
            </a:r>
            <a:r>
              <a:rPr lang="cs-CZ" dirty="0" err="1" smtClean="0"/>
              <a:t>cirkumplex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Schaefer</a:t>
            </a:r>
            <a:r>
              <a:rPr lang="cs-CZ" dirty="0" smtClean="0"/>
              <a:t> – model rodičovství</a:t>
            </a:r>
          </a:p>
          <a:p>
            <a:r>
              <a:rPr lang="en-US" dirty="0" smtClean="0"/>
              <a:t>Structural </a:t>
            </a:r>
            <a:r>
              <a:rPr lang="en-US" dirty="0"/>
              <a:t>Analysis of Social Behavior (SASB; Benjamin,</a:t>
            </a:r>
            <a:br>
              <a:rPr lang="en-US" dirty="0"/>
            </a:br>
            <a:r>
              <a:rPr lang="en-US" dirty="0" smtClean="0"/>
              <a:t>1974</a:t>
            </a:r>
            <a:r>
              <a:rPr lang="cs-CZ" dirty="0" smtClean="0"/>
              <a:t>; </a:t>
            </a:r>
            <a:r>
              <a:rPr lang="cs-CZ" dirty="0" err="1" smtClean="0"/>
              <a:t>Pincus</a:t>
            </a:r>
            <a:r>
              <a:rPr lang="cs-CZ" dirty="0" smtClean="0"/>
              <a:t> et al., 1998)</a:t>
            </a:r>
            <a:r>
              <a:rPr lang="en-US" dirty="0" smtClean="0"/>
              <a:t> 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Interpersonální problémy (</a:t>
            </a:r>
            <a:r>
              <a:rPr lang="cs-CZ" sz="1400" dirty="0" err="1" smtClean="0"/>
              <a:t>Inventory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Interpersonal</a:t>
            </a:r>
            <a:r>
              <a:rPr lang="cs-CZ" sz="1400" dirty="0" smtClean="0"/>
              <a:t> </a:t>
            </a:r>
            <a:r>
              <a:rPr lang="cs-CZ" sz="1400" dirty="0" err="1" smtClean="0"/>
              <a:t>problems</a:t>
            </a:r>
            <a:r>
              <a:rPr lang="cs-CZ" sz="1400" dirty="0" smtClean="0"/>
              <a:t>: </a:t>
            </a:r>
            <a:r>
              <a:rPr lang="cs-CZ" sz="1400" dirty="0" err="1" smtClean="0"/>
              <a:t>Horowitz</a:t>
            </a:r>
            <a:r>
              <a:rPr lang="cs-CZ" sz="1400" dirty="0" smtClean="0"/>
              <a:t> et al., </a:t>
            </a:r>
            <a:r>
              <a:rPr lang="cs-CZ" sz="1400" dirty="0"/>
              <a:t>2000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Verbální a neverbální interpersonální chování </a:t>
            </a:r>
            <a:r>
              <a:rPr lang="cs-CZ" dirty="0"/>
              <a:t>(</a:t>
            </a:r>
            <a:r>
              <a:rPr lang="cs-CZ" sz="1400" dirty="0" err="1"/>
              <a:t>Gifford</a:t>
            </a:r>
            <a:r>
              <a:rPr lang="cs-CZ" sz="1400" dirty="0"/>
              <a:t>, </a:t>
            </a:r>
            <a:r>
              <a:rPr lang="cs-CZ" sz="1400" dirty="0" smtClean="0"/>
              <a:t>1991; </a:t>
            </a:r>
            <a:r>
              <a:rPr lang="cs-CZ" sz="1400" dirty="0" err="1" smtClean="0"/>
              <a:t>Kiesler</a:t>
            </a:r>
            <a:r>
              <a:rPr lang="cs-CZ" sz="1400" dirty="0"/>
              <a:t>, 1985, 1987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Komunikační styly (</a:t>
            </a:r>
            <a:r>
              <a:rPr lang="cs-CZ" sz="1400" dirty="0" smtClean="0"/>
              <a:t>Blake a </a:t>
            </a:r>
            <a:r>
              <a:rPr lang="cs-CZ" sz="1400" dirty="0" err="1" smtClean="0"/>
              <a:t>Mouton</a:t>
            </a:r>
            <a:r>
              <a:rPr lang="cs-CZ" sz="1400" dirty="0" smtClean="0"/>
              <a:t> 1964</a:t>
            </a:r>
            <a:r>
              <a:rPr lang="cs-CZ" dirty="0" smtClean="0"/>
              <a:t>)…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Interpersonální </a:t>
            </a:r>
            <a:r>
              <a:rPr lang="cs-CZ" dirty="0" err="1"/>
              <a:t>cirkumplex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/>
          <a:srcRect l="6467"/>
          <a:stretch/>
        </p:blipFill>
        <p:spPr>
          <a:xfrm>
            <a:off x="9988062" y="0"/>
            <a:ext cx="2203938" cy="6858000"/>
          </a:xfrm>
          <a:prstGeom prst="rect">
            <a:avLst/>
          </a:prstGeom>
        </p:spPr>
      </p:pic>
      <p:pic>
        <p:nvPicPr>
          <p:cNvPr id="16" name="Zástupný symbol pro obrázek 15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r="19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23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395" y="1352316"/>
            <a:ext cx="2932445" cy="2764877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Interpersonální </a:t>
            </a:r>
            <a:r>
              <a:rPr lang="cs-CZ" dirty="0" err="1"/>
              <a:t>cirkumplex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 smtClean="0"/>
              <a:t>Leary</a:t>
            </a:r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/>
          <a:srcRect l="6467"/>
          <a:stretch/>
        </p:blipFill>
        <p:spPr>
          <a:xfrm>
            <a:off x="9988062" y="0"/>
            <a:ext cx="2203938" cy="6858000"/>
          </a:xfrm>
          <a:prstGeom prst="rect">
            <a:avLst/>
          </a:prstGeom>
        </p:spPr>
      </p:pic>
      <p:pic>
        <p:nvPicPr>
          <p:cNvPr id="10" name="Zástupný symbol pro obrázek 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1" b="1054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791807" y="4132877"/>
            <a:ext cx="2768386" cy="1145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431800" y="1344803"/>
            <a:ext cx="4700524" cy="3886354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Learyho</a:t>
            </a:r>
            <a:r>
              <a:rPr lang="cs-CZ" dirty="0" smtClean="0"/>
              <a:t> kruh (</a:t>
            </a:r>
            <a:r>
              <a:rPr lang="cs-CZ" sz="1600" dirty="0" smtClean="0"/>
              <a:t>Leary, 1957</a:t>
            </a:r>
            <a:r>
              <a:rPr lang="cs-CZ" dirty="0" smtClean="0"/>
              <a:t>) nebo také Interpersonální </a:t>
            </a:r>
            <a:r>
              <a:rPr lang="cs-CZ" dirty="0" err="1" smtClean="0"/>
              <a:t>cirkumplex</a:t>
            </a:r>
            <a:r>
              <a:rPr lang="cs-CZ" dirty="0" smtClean="0"/>
              <a:t> </a:t>
            </a:r>
            <a:r>
              <a:rPr lang="cs-CZ" sz="1600" dirty="0" smtClean="0"/>
              <a:t>(IPC)</a:t>
            </a:r>
            <a:endParaRPr lang="cs-CZ" dirty="0" smtClean="0"/>
          </a:p>
          <a:p>
            <a:pPr lvl="1"/>
            <a:r>
              <a:rPr lang="en-US" sz="1400" dirty="0" smtClean="0"/>
              <a:t>Kaiser Foundation Psychology Research Group </a:t>
            </a:r>
            <a:endParaRPr lang="cs-CZ" sz="1400" dirty="0" smtClean="0"/>
          </a:p>
          <a:p>
            <a:pPr lvl="1"/>
            <a:r>
              <a:rPr lang="cs-CZ" sz="1400" dirty="0" smtClean="0"/>
              <a:t>Pozorovali s kolegy i</a:t>
            </a:r>
            <a:r>
              <a:rPr lang="en-US" sz="1400" dirty="0" err="1" smtClean="0"/>
              <a:t>ntera</a:t>
            </a:r>
            <a:r>
              <a:rPr lang="cs-CZ" sz="1400" dirty="0" err="1" smtClean="0"/>
              <a:t>kce</a:t>
            </a:r>
            <a:r>
              <a:rPr lang="cs-CZ" sz="1400" dirty="0" smtClean="0"/>
              <a:t> ve skupině psychoterapeutických pacientů </a:t>
            </a:r>
          </a:p>
          <a:p>
            <a:pPr lvl="1"/>
            <a:r>
              <a:rPr lang="cs-CZ" sz="1400" dirty="0" smtClean="0"/>
              <a:t>co dělá subjekt aktivity, tj. jedinec, jehož chování je pozorováno, objektu aktivity? </a:t>
            </a:r>
            <a:r>
              <a:rPr lang="en-US" sz="1400" dirty="0" smtClean="0"/>
              <a:t>(Freedman et al., 1951, p. 149)</a:t>
            </a:r>
            <a:endParaRPr lang="cs-CZ" sz="1400" dirty="0" smtClean="0"/>
          </a:p>
          <a:p>
            <a:pPr lvl="1"/>
            <a:r>
              <a:rPr lang="cs-CZ" dirty="0" smtClean="0"/>
              <a:t>Vertikální osa: </a:t>
            </a:r>
            <a:r>
              <a:rPr lang="en-US" dirty="0" smtClean="0"/>
              <a:t>dominance-</a:t>
            </a:r>
            <a:r>
              <a:rPr lang="en-US" dirty="0" err="1" smtClean="0"/>
              <a:t>submis</a:t>
            </a:r>
            <a:r>
              <a:rPr lang="cs-CZ" dirty="0" smtClean="0"/>
              <a:t>e, </a:t>
            </a:r>
            <a:r>
              <a:rPr lang="en-US" dirty="0" err="1" smtClean="0"/>
              <a:t>horizont</a:t>
            </a:r>
            <a:r>
              <a:rPr lang="cs-CZ" dirty="0" err="1" smtClean="0"/>
              <a:t>ální</a:t>
            </a:r>
            <a:r>
              <a:rPr lang="cs-CZ" dirty="0" smtClean="0"/>
              <a:t>: láska-nenávist </a:t>
            </a:r>
            <a:r>
              <a:rPr lang="cs-CZ" sz="1400" dirty="0" smtClean="0"/>
              <a:t>(také </a:t>
            </a:r>
            <a:r>
              <a:rPr lang="cs-CZ" sz="1400" dirty="0" err="1" smtClean="0"/>
              <a:t>nurturance-coldness</a:t>
            </a:r>
            <a:r>
              <a:rPr lang="cs-CZ" sz="1400" dirty="0" smtClean="0"/>
              <a:t>)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31801" y="4097215"/>
            <a:ext cx="7059245" cy="1181233"/>
          </a:xfrm>
        </p:spPr>
        <p:txBody>
          <a:bodyPr/>
          <a:lstStyle/>
          <a:p>
            <a:r>
              <a:rPr lang="cs-CZ" dirty="0" smtClean="0"/>
              <a:t>Kniha </a:t>
            </a:r>
            <a:r>
              <a:rPr lang="cs-CZ" i="1" dirty="0" err="1"/>
              <a:t>Interpersonal</a:t>
            </a:r>
            <a:r>
              <a:rPr lang="cs-CZ" i="1" dirty="0"/>
              <a:t> </a:t>
            </a:r>
            <a:r>
              <a:rPr lang="cs-CZ" i="1" dirty="0" err="1"/>
              <a:t>Diagnostics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Personality </a:t>
            </a:r>
            <a:r>
              <a:rPr lang="cs-CZ" dirty="0"/>
              <a:t>(1950)</a:t>
            </a:r>
          </a:p>
          <a:p>
            <a:pPr lvl="1"/>
            <a:r>
              <a:rPr lang="cs-CZ" dirty="0"/>
              <a:t>Zpočátku velká </a:t>
            </a:r>
            <a:r>
              <a:rPr lang="cs-CZ" dirty="0" smtClean="0"/>
              <a:t>popularita, posléze </a:t>
            </a:r>
            <a:r>
              <a:rPr lang="cs-CZ" dirty="0"/>
              <a:t>skepse v souvislosti s </a:t>
            </a:r>
            <a:r>
              <a:rPr lang="cs-CZ" dirty="0" err="1"/>
              <a:t>Learyho</a:t>
            </a:r>
            <a:r>
              <a:rPr lang="cs-CZ" dirty="0"/>
              <a:t> propagací LSD a sociálním  aktivismem</a:t>
            </a:r>
          </a:p>
          <a:p>
            <a:pPr lvl="1"/>
            <a:r>
              <a:rPr lang="cs-CZ" dirty="0" smtClean="0"/>
              <a:t>Později oživení </a:t>
            </a:r>
            <a:r>
              <a:rPr lang="cs-CZ" dirty="0"/>
              <a:t>modelu jako robustního popisu interpersonálního </a:t>
            </a:r>
            <a:r>
              <a:rPr lang="cs-CZ" dirty="0" smtClean="0"/>
              <a:t>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97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err="1"/>
              <a:t>Timothy</a:t>
            </a:r>
            <a:r>
              <a:rPr lang="cs-CZ" dirty="0"/>
              <a:t> Leary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9400" y="974207"/>
            <a:ext cx="3129370" cy="5105400"/>
          </a:xfrm>
        </p:spPr>
        <p:txBody>
          <a:bodyPr rtlCol="0"/>
          <a:lstStyle/>
          <a:p>
            <a:r>
              <a:rPr lang="cs-CZ" dirty="0" smtClean="0"/>
              <a:t>Motiv cítit se dobře – moc</a:t>
            </a:r>
          </a:p>
          <a:p>
            <a:r>
              <a:rPr lang="cs-CZ" dirty="0" smtClean="0"/>
              <a:t>Motiv necítit úzkost – družení se s ostatními – interpersonální jistota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12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r="30358"/>
          <a:stretch/>
        </p:blipFill>
        <p:spPr>
          <a:xfrm>
            <a:off x="9977454" y="0"/>
            <a:ext cx="2235200" cy="6858000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5" y="974207"/>
            <a:ext cx="613567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err="1"/>
              <a:t>Timothy</a:t>
            </a:r>
            <a:r>
              <a:rPr lang="cs-CZ" dirty="0"/>
              <a:t> Leary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9400" y="974207"/>
            <a:ext cx="3129370" cy="5105400"/>
          </a:xfrm>
        </p:spPr>
        <p:txBody>
          <a:bodyPr rtlCol="0"/>
          <a:lstStyle/>
          <a:p>
            <a:r>
              <a:rPr lang="cs-CZ" dirty="0" smtClean="0"/>
              <a:t>Princip komplementarity</a:t>
            </a:r>
          </a:p>
          <a:p>
            <a:pPr lvl="1"/>
            <a:r>
              <a:rPr lang="cs-CZ" dirty="0" smtClean="0"/>
              <a:t>Interpersonální osobnost vzniká v interakcích, jako výsledek komunikace</a:t>
            </a:r>
          </a:p>
          <a:p>
            <a:pPr lvl="1"/>
            <a:r>
              <a:rPr lang="cs-CZ" dirty="0" smtClean="0"/>
              <a:t>Dominance a submise vyvolávají korespondenci, přátelskost a </a:t>
            </a:r>
            <a:r>
              <a:rPr lang="cs-CZ" dirty="0" err="1" smtClean="0"/>
              <a:t>hostilita</a:t>
            </a:r>
            <a:r>
              <a:rPr lang="cs-CZ" dirty="0" smtClean="0"/>
              <a:t> vyvolávají reciprocitu</a:t>
            </a:r>
          </a:p>
          <a:p>
            <a:r>
              <a:rPr lang="cs-CZ" dirty="0" smtClean="0"/>
              <a:t>Princip vektorové délky</a:t>
            </a:r>
          </a:p>
          <a:p>
            <a:pPr lvl="1"/>
            <a:r>
              <a:rPr lang="cs-CZ" dirty="0" smtClean="0"/>
              <a:t>Měřítkem statistické odchylky, psychopatologie</a:t>
            </a:r>
          </a:p>
          <a:p>
            <a:r>
              <a:rPr lang="cs-CZ" dirty="0" smtClean="0"/>
              <a:t>Princip </a:t>
            </a:r>
            <a:r>
              <a:rPr lang="cs-CZ" dirty="0" err="1" smtClean="0"/>
              <a:t>cirkumplexní</a:t>
            </a:r>
            <a:r>
              <a:rPr lang="cs-CZ" dirty="0" smtClean="0"/>
              <a:t> struktury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13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r="30358"/>
          <a:stretch/>
        </p:blipFill>
        <p:spPr>
          <a:xfrm>
            <a:off x="9977454" y="0"/>
            <a:ext cx="2235200" cy="6858000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5" y="974207"/>
            <a:ext cx="613567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err="1" smtClean="0"/>
              <a:t>Interpersonal</a:t>
            </a:r>
            <a:r>
              <a:rPr lang="cs-CZ" dirty="0" smtClean="0"/>
              <a:t> </a:t>
            </a:r>
            <a:r>
              <a:rPr lang="cs-CZ" dirty="0" err="1" smtClean="0"/>
              <a:t>Checklist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9400" y="974207"/>
            <a:ext cx="3129370" cy="5105400"/>
          </a:xfrm>
        </p:spPr>
        <p:txBody>
          <a:bodyPr rtlCol="0"/>
          <a:lstStyle/>
          <a:p>
            <a:endParaRPr lang="cs-CZ" dirty="0"/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14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r="30358"/>
          <a:stretch/>
        </p:blipFill>
        <p:spPr>
          <a:xfrm>
            <a:off x="9977454" y="0"/>
            <a:ext cx="2235200" cy="6858000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2" y="1112319"/>
            <a:ext cx="64389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Jerry </a:t>
            </a:r>
            <a:r>
              <a:rPr lang="cs-CZ" dirty="0" err="1" smtClean="0"/>
              <a:t>Wiggins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15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r="30358"/>
          <a:stretch/>
        </p:blipFill>
        <p:spPr>
          <a:xfrm>
            <a:off x="9977454" y="0"/>
            <a:ext cx="2235200" cy="6858000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3" y="1293122"/>
            <a:ext cx="3757419" cy="2564504"/>
          </a:xfrm>
          <a:prstGeom prst="rect">
            <a:avLst/>
          </a:prstGeom>
        </p:spPr>
      </p:pic>
      <p:sp>
        <p:nvSpPr>
          <p:cNvPr id="11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7242374" y="974207"/>
            <a:ext cx="2516395" cy="5105400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Geometrická struktura</a:t>
            </a:r>
          </a:p>
          <a:p>
            <a:r>
              <a:rPr lang="cs-CZ" dirty="0" smtClean="0"/>
              <a:t>Název </a:t>
            </a:r>
            <a:r>
              <a:rPr lang="cs-CZ" dirty="0" err="1" smtClean="0"/>
              <a:t>cirkumplex</a:t>
            </a:r>
            <a:endParaRPr lang="cs-CZ" dirty="0" smtClean="0"/>
          </a:p>
          <a:p>
            <a:r>
              <a:rPr lang="cs-CZ" dirty="0" smtClean="0"/>
              <a:t>Akceptace statusu vlastního x druhých</a:t>
            </a:r>
          </a:p>
          <a:p>
            <a:r>
              <a:rPr lang="cs-CZ" dirty="0" smtClean="0"/>
              <a:t>Poskytování lásky sobě x druhým</a:t>
            </a:r>
          </a:p>
          <a:p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871" y="160338"/>
            <a:ext cx="3369905" cy="37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err="1" smtClean="0"/>
              <a:t>Cirkumplexní</a:t>
            </a:r>
            <a:r>
              <a:rPr lang="cs-CZ" dirty="0" smtClean="0"/>
              <a:t> struktura osobnosti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16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r="30358"/>
          <a:stretch/>
        </p:blipFill>
        <p:spPr>
          <a:xfrm>
            <a:off x="9977454" y="0"/>
            <a:ext cx="2235200" cy="6858000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6" y="1048576"/>
            <a:ext cx="5393868" cy="53036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624" y="1177287"/>
            <a:ext cx="4593818" cy="5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IPIP - IPC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>
          <a:xfrm>
            <a:off x="431799" y="1008000"/>
            <a:ext cx="8016875" cy="360000"/>
          </a:xfrm>
        </p:spPr>
        <p:txBody>
          <a:bodyPr/>
          <a:lstStyle/>
          <a:p>
            <a:r>
              <a:rPr lang="en-US" dirty="0"/>
              <a:t>A Brief Assessment of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Interpersonal </a:t>
            </a:r>
            <a:r>
              <a:rPr lang="en-US" dirty="0" err="1" smtClean="0"/>
              <a:t>Circumplex</a:t>
            </a:r>
            <a:r>
              <a:rPr lang="cs-CZ" dirty="0" smtClean="0"/>
              <a:t> (</a:t>
            </a:r>
            <a:r>
              <a:rPr lang="cs-CZ" dirty="0" err="1" smtClean="0"/>
              <a:t>Markey</a:t>
            </a:r>
            <a:r>
              <a:rPr lang="cs-CZ" dirty="0" smtClean="0"/>
              <a:t> </a:t>
            </a:r>
            <a:r>
              <a:rPr lang="en-GB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Markey</a:t>
            </a:r>
            <a:r>
              <a:rPr lang="cs-CZ" dirty="0" smtClean="0"/>
              <a:t> 2009)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r="30358"/>
          <a:stretch/>
        </p:blipFill>
        <p:spPr>
          <a:xfrm>
            <a:off x="9977454" y="0"/>
            <a:ext cx="22352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690687"/>
            <a:ext cx="100298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18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31801" y="1343906"/>
            <a:ext cx="6447562" cy="3933645"/>
          </a:xfrm>
        </p:spPr>
        <p:txBody>
          <a:bodyPr/>
          <a:lstStyle/>
          <a:p>
            <a:r>
              <a:rPr lang="cs-CZ" dirty="0" smtClean="0"/>
              <a:t>Psychologie rodičovství </a:t>
            </a:r>
          </a:p>
          <a:p>
            <a:r>
              <a:rPr lang="cs-CZ" dirty="0" smtClean="0"/>
              <a:t>Mateřské chování a emocionalita vůči dítěti</a:t>
            </a:r>
          </a:p>
          <a:p>
            <a:r>
              <a:rPr lang="cs-CZ" dirty="0" smtClean="0"/>
              <a:t>Uspořádáno do </a:t>
            </a:r>
            <a:r>
              <a:rPr lang="cs-CZ" dirty="0" err="1" smtClean="0"/>
              <a:t>cirkumplexu</a:t>
            </a:r>
            <a:r>
              <a:rPr lang="cs-CZ" dirty="0" smtClean="0"/>
              <a:t>, </a:t>
            </a:r>
            <a:r>
              <a:rPr lang="cs-CZ" dirty="0" err="1" smtClean="0"/>
              <a:t>Schaefer</a:t>
            </a:r>
            <a:r>
              <a:rPr lang="cs-CZ" dirty="0" smtClean="0"/>
              <a:t> (1959)</a:t>
            </a:r>
          </a:p>
          <a:p>
            <a:pPr lvl="1"/>
            <a:r>
              <a:rPr lang="cs-CZ" dirty="0" smtClean="0"/>
              <a:t>Poskytování autonomie-kontrola</a:t>
            </a:r>
            <a:r>
              <a:rPr lang="en-US" dirty="0" smtClean="0"/>
              <a:t> </a:t>
            </a:r>
            <a:r>
              <a:rPr lang="cs-CZ" dirty="0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vertic</a:t>
            </a:r>
            <a:r>
              <a:rPr lang="cs-CZ" dirty="0" smtClean="0"/>
              <a:t>á</a:t>
            </a:r>
            <a:r>
              <a:rPr lang="en-US" dirty="0" smtClean="0"/>
              <a:t>l</a:t>
            </a:r>
            <a:r>
              <a:rPr lang="cs-CZ" dirty="0" smtClean="0"/>
              <a:t>ní</a:t>
            </a:r>
            <a:r>
              <a:rPr lang="en-US" dirty="0" smtClean="0"/>
              <a:t> </a:t>
            </a:r>
            <a:r>
              <a:rPr lang="cs-CZ" dirty="0" smtClean="0"/>
              <a:t>ose a láska-</a:t>
            </a:r>
            <a:r>
              <a:rPr lang="cs-CZ" dirty="0" err="1" smtClean="0"/>
              <a:t>hostilita</a:t>
            </a:r>
            <a:r>
              <a:rPr lang="cs-CZ" dirty="0" smtClean="0"/>
              <a:t> na</a:t>
            </a:r>
            <a:r>
              <a:rPr lang="en-US" dirty="0" smtClean="0"/>
              <a:t> </a:t>
            </a:r>
            <a:r>
              <a:rPr lang="en-US" dirty="0" err="1" smtClean="0"/>
              <a:t>horizont</a:t>
            </a:r>
            <a:r>
              <a:rPr lang="cs-CZ" dirty="0" err="1" smtClean="0"/>
              <a:t>ální</a:t>
            </a:r>
            <a:r>
              <a:rPr lang="en-US" dirty="0" smtClean="0"/>
              <a:t> </a:t>
            </a:r>
            <a:r>
              <a:rPr lang="cs-CZ" dirty="0" smtClean="0"/>
              <a:t>ose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31999" y="432000"/>
            <a:ext cx="10690269" cy="432000"/>
          </a:xfrm>
        </p:spPr>
        <p:txBody>
          <a:bodyPr/>
          <a:lstStyle/>
          <a:p>
            <a:r>
              <a:rPr lang="cs-CZ" sz="2800" dirty="0" smtClean="0">
                <a:solidFill>
                  <a:srgbClr val="646464"/>
                </a:solidFill>
              </a:rPr>
              <a:t>dyadické rozdíly v interpersonálním chování</a:t>
            </a:r>
            <a:endParaRPr lang="cs-CZ" sz="2800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 err="1" smtClean="0"/>
              <a:t>Schaefer</a:t>
            </a:r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2"/>
          <a:srcRect l="6467"/>
          <a:stretch/>
        </p:blipFill>
        <p:spPr>
          <a:xfrm>
            <a:off x="9988062" y="0"/>
            <a:ext cx="2203938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62" y="1368001"/>
            <a:ext cx="4794731" cy="3909550"/>
          </a:xfrm>
          <a:prstGeom prst="rect">
            <a:avLst/>
          </a:prstGeom>
        </p:spPr>
      </p:pic>
      <p:pic>
        <p:nvPicPr>
          <p:cNvPr id="10" name="Picture 2" descr="Earl S. Schae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43" y="3430082"/>
            <a:ext cx="1317943" cy="158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434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42" y="48013"/>
            <a:ext cx="2934884" cy="6809987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Benjamin 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>
          <a:xfrm>
            <a:off x="431800" y="1007999"/>
            <a:ext cx="2206625" cy="1058925"/>
          </a:xfrm>
        </p:spPr>
        <p:txBody>
          <a:bodyPr/>
          <a:lstStyle/>
          <a:p>
            <a:r>
              <a:rPr lang="cs-CZ" dirty="0" smtClean="0"/>
              <a:t>SASB </a:t>
            </a:r>
            <a:r>
              <a:rPr lang="en-US" dirty="0"/>
              <a:t>Structural Analysis of Social </a:t>
            </a:r>
            <a:r>
              <a:rPr lang="en-US" dirty="0" smtClean="0"/>
              <a:t>Behavior</a:t>
            </a:r>
            <a:endParaRPr lang="cs-CZ" dirty="0" smtClean="0"/>
          </a:p>
          <a:p>
            <a:r>
              <a:rPr lang="cs-CZ" dirty="0" smtClean="0"/>
              <a:t>Benjamin 1974, 2000</a:t>
            </a:r>
            <a:endParaRPr lang="cs-CZ" dirty="0"/>
          </a:p>
        </p:txBody>
      </p:sp>
      <p:sp>
        <p:nvSpPr>
          <p:cNvPr id="8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6416167" y="733143"/>
            <a:ext cx="2659380" cy="5439725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Kombinovány personální 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intrapsychické interakce</a:t>
            </a:r>
          </a:p>
          <a:p>
            <a:r>
              <a:rPr lang="cs-CZ" dirty="0" smtClean="0"/>
              <a:t>aut</a:t>
            </a:r>
            <a:r>
              <a:rPr lang="en-US" dirty="0" err="1" smtClean="0"/>
              <a:t>onom</a:t>
            </a:r>
            <a:r>
              <a:rPr lang="cs-CZ" dirty="0" err="1" smtClean="0"/>
              <a:t>ie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en-US" dirty="0" err="1" smtClean="0"/>
              <a:t>afilia</a:t>
            </a:r>
            <a:r>
              <a:rPr lang="cs-CZ" dirty="0" err="1" smtClean="0"/>
              <a:t>ce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en-US" dirty="0" err="1" smtClean="0"/>
              <a:t>Interperson</a:t>
            </a:r>
            <a:r>
              <a:rPr lang="cs-CZ" dirty="0" err="1" smtClean="0"/>
              <a:t>ální</a:t>
            </a:r>
            <a:r>
              <a:rPr lang="cs-CZ" dirty="0" smtClean="0"/>
              <a:t> zaměření</a:t>
            </a:r>
            <a:r>
              <a:rPr lang="en-US" dirty="0" smtClean="0"/>
              <a:t> </a:t>
            </a:r>
            <a:endParaRPr lang="cs-CZ" dirty="0" smtClean="0"/>
          </a:p>
          <a:p>
            <a:pPr lvl="1"/>
            <a:r>
              <a:rPr lang="cs-CZ" dirty="0" smtClean="0"/>
              <a:t>Tranzitivita – přístup k druhým</a:t>
            </a:r>
          </a:p>
          <a:p>
            <a:pPr lvl="1"/>
            <a:r>
              <a:rPr lang="cs-CZ" dirty="0" err="1" smtClean="0"/>
              <a:t>Intranzitivita</a:t>
            </a:r>
            <a:r>
              <a:rPr lang="cs-CZ" dirty="0" smtClean="0"/>
              <a:t> – reakce na druhé</a:t>
            </a:r>
            <a:r>
              <a:rPr lang="en-US" dirty="0" smtClean="0"/>
              <a:t>, </a:t>
            </a:r>
            <a:endParaRPr lang="cs-CZ" dirty="0" smtClean="0"/>
          </a:p>
          <a:p>
            <a:pPr lvl="1"/>
            <a:r>
              <a:rPr lang="en-US" dirty="0" err="1" smtClean="0"/>
              <a:t>introje</a:t>
            </a:r>
            <a:r>
              <a:rPr lang="cs-CZ" dirty="0" smtClean="0"/>
              <a:t>k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cs-CZ" dirty="0" smtClean="0"/>
              <a:t>– vztah k sobě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23439" t="139" r="-23439" b="-139"/>
          <a:stretch/>
        </p:blipFill>
        <p:spPr>
          <a:xfrm>
            <a:off x="9988061" y="-1"/>
            <a:ext cx="288519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>
                <a:solidFill>
                  <a:srgbClr val="646464"/>
                </a:solidFill>
              </a:rPr>
              <a:t>Důležitost sociální perspektivy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1575" y="974207"/>
            <a:ext cx="8587194" cy="5348114"/>
          </a:xfrm>
        </p:spPr>
        <p:txBody>
          <a:bodyPr rtlCol="0"/>
          <a:lstStyle/>
          <a:p>
            <a:r>
              <a:rPr lang="cs-CZ" dirty="0" smtClean="0"/>
              <a:t>Lidé usilují o maximalizaci odměňujícího potenciálu sociálních vztahů a minimalizaci vyloučení a izolace </a:t>
            </a:r>
            <a:r>
              <a:rPr lang="cs-CZ" dirty="0"/>
              <a:t>(</a:t>
            </a:r>
            <a:r>
              <a:rPr lang="cs-CZ" dirty="0" err="1"/>
              <a:t>Baumeister</a:t>
            </a:r>
            <a:r>
              <a:rPr lang="cs-CZ" dirty="0"/>
              <a:t> &amp; Leary, 1995</a:t>
            </a:r>
            <a:r>
              <a:rPr lang="cs-CZ" dirty="0" smtClean="0"/>
              <a:t>)</a:t>
            </a:r>
          </a:p>
          <a:p>
            <a:r>
              <a:rPr lang="cs-CZ" dirty="0" smtClean="0"/>
              <a:t>Sounáležitost (náklonnost), ale také moc základní potřebou (viz minule)</a:t>
            </a:r>
          </a:p>
          <a:p>
            <a:pPr lvl="1"/>
            <a:r>
              <a:rPr lang="cs-CZ" dirty="0" smtClean="0"/>
              <a:t>Různě silná potřeba</a:t>
            </a:r>
          </a:p>
          <a:p>
            <a:pPr lvl="1"/>
            <a:r>
              <a:rPr lang="cs-CZ" dirty="0" smtClean="0"/>
              <a:t>Různé schopnosti uspokojit tuto potřebu zdrojem individuálních rozdílů</a:t>
            </a:r>
          </a:p>
          <a:p>
            <a:r>
              <a:rPr lang="cs-CZ" dirty="0" smtClean="0"/>
              <a:t>Osobnost určuje</a:t>
            </a:r>
          </a:p>
          <a:p>
            <a:pPr lvl="1"/>
            <a:r>
              <a:rPr lang="cs-CZ" dirty="0" smtClean="0"/>
              <a:t>Kdo nás přitahuje</a:t>
            </a:r>
          </a:p>
          <a:p>
            <a:pPr lvl="1"/>
            <a:r>
              <a:rPr lang="cs-CZ" dirty="0" smtClean="0"/>
              <a:t>Míru sociability (společenskosti, družnosti)</a:t>
            </a:r>
          </a:p>
          <a:p>
            <a:pPr lvl="1"/>
            <a:r>
              <a:rPr lang="cs-CZ" dirty="0" smtClean="0"/>
              <a:t>Oblíbenost u druhých</a:t>
            </a:r>
          </a:p>
          <a:p>
            <a:pPr lvl="1"/>
            <a:r>
              <a:rPr lang="cs-CZ" dirty="0" smtClean="0"/>
              <a:t>Prosazování se, ovlivňování druhých</a:t>
            </a:r>
          </a:p>
          <a:p>
            <a:pPr lvl="1"/>
            <a:r>
              <a:rPr lang="cs-CZ" dirty="0" smtClean="0"/>
              <a:t>Zranitelnost v sociálních situacích (</a:t>
            </a:r>
            <a:r>
              <a:rPr lang="cs-CZ" dirty="0" err="1" smtClean="0"/>
              <a:t>coping</a:t>
            </a:r>
            <a:r>
              <a:rPr lang="cs-CZ" dirty="0" smtClean="0"/>
              <a:t>…)</a:t>
            </a:r>
          </a:p>
          <a:p>
            <a:pPr lvl="1"/>
            <a:r>
              <a:rPr lang="cs-CZ" dirty="0" smtClean="0"/>
              <a:t>Sociální vztahy ovlivňují vývoj osobnosti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r="30358"/>
          <a:stretch/>
        </p:blipFill>
        <p:spPr>
          <a:xfrm>
            <a:off x="9977454" y="0"/>
            <a:ext cx="2235200" cy="6858000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4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ts val="5300"/>
              </a:lnSpc>
            </a:pPr>
            <a:r>
              <a:rPr lang="cs-CZ" dirty="0" smtClean="0"/>
              <a:t>Interpersonální rysy dnes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20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329714" y="4010297"/>
            <a:ext cx="2452914" cy="1832281"/>
          </a:xfrm>
        </p:spPr>
        <p:txBody>
          <a:bodyPr/>
          <a:lstStyle/>
          <a:p>
            <a:r>
              <a:rPr lang="cs-CZ" dirty="0" smtClean="0"/>
              <a:t>Dominance</a:t>
            </a:r>
          </a:p>
          <a:p>
            <a:r>
              <a:rPr lang="cs-CZ" dirty="0" smtClean="0"/>
              <a:t>Afiliace</a:t>
            </a:r>
          </a:p>
          <a:p>
            <a:r>
              <a:rPr lang="cs-CZ" dirty="0" smtClean="0"/>
              <a:t>Emoční zranitelnost</a:t>
            </a:r>
          </a:p>
          <a:p>
            <a:r>
              <a:rPr lang="cs-CZ" dirty="0" smtClean="0"/>
              <a:t>Sebekontrola </a:t>
            </a:r>
            <a:endParaRPr lang="cs-CZ" dirty="0"/>
          </a:p>
        </p:txBody>
      </p:sp>
      <p:pic>
        <p:nvPicPr>
          <p:cNvPr id="8" name="Zástupný symbol pro 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3" r="28503"/>
          <a:stretch>
            <a:fillRect/>
          </a:stretch>
        </p:blipFill>
        <p:spPr>
          <a:xfrm>
            <a:off x="9980476" y="0"/>
            <a:ext cx="2211524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23439" t="139" r="-23439" b="-139"/>
          <a:stretch/>
        </p:blipFill>
        <p:spPr>
          <a:xfrm>
            <a:off x="9988061" y="-1"/>
            <a:ext cx="288519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Dominance a afiliace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809" y="1313550"/>
            <a:ext cx="5728922" cy="4925909"/>
          </a:xfrm>
        </p:spPr>
        <p:txBody>
          <a:bodyPr rtlCol="0"/>
          <a:lstStyle/>
          <a:p>
            <a:pPr lvl="0"/>
            <a:r>
              <a:rPr lang="cs-CZ" dirty="0" smtClean="0"/>
              <a:t>Hlavní dimenze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21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23439" t="139" r="-23439" b="-139"/>
          <a:stretch/>
        </p:blipFill>
        <p:spPr>
          <a:xfrm>
            <a:off x="9988061" y="-1"/>
            <a:ext cx="2885194" cy="68580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/>
          <a:srcRect r="15955"/>
          <a:stretch/>
        </p:blipFill>
        <p:spPr>
          <a:xfrm>
            <a:off x="3976247" y="1313550"/>
            <a:ext cx="6011813" cy="4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ts val="5300"/>
              </a:lnSpc>
            </a:pPr>
            <a:r>
              <a:rPr lang="cs-CZ" dirty="0" smtClean="0"/>
              <a:t>Interpersonální komunikace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22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329714" y="4413738"/>
            <a:ext cx="2452914" cy="1428840"/>
          </a:xfrm>
        </p:spPr>
        <p:txBody>
          <a:bodyPr/>
          <a:lstStyle/>
          <a:p>
            <a:r>
              <a:rPr lang="cs-CZ" dirty="0" smtClean="0"/>
              <a:t>Konfliktní styly</a:t>
            </a:r>
          </a:p>
          <a:p>
            <a:r>
              <a:rPr lang="cs-CZ" dirty="0" smtClean="0"/>
              <a:t>Klasické vzorce komunikace</a:t>
            </a:r>
          </a:p>
          <a:p>
            <a:endParaRPr lang="cs-CZ" dirty="0"/>
          </a:p>
        </p:txBody>
      </p:sp>
      <p:pic>
        <p:nvPicPr>
          <p:cNvPr id="8" name="Zástupný symbol pro 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3" r="28503"/>
          <a:stretch>
            <a:fillRect/>
          </a:stretch>
        </p:blipFill>
        <p:spPr>
          <a:xfrm>
            <a:off x="9980476" y="0"/>
            <a:ext cx="2211524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23439" t="139" r="-23439" b="-139"/>
          <a:stretch/>
        </p:blipFill>
        <p:spPr>
          <a:xfrm>
            <a:off x="9988061" y="-1"/>
            <a:ext cx="288519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Styly konfliktní komunikace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809" y="1313550"/>
            <a:ext cx="3420716" cy="4925909"/>
          </a:xfrm>
        </p:spPr>
        <p:txBody>
          <a:bodyPr rtlCol="0"/>
          <a:lstStyle/>
          <a:p>
            <a:pPr lvl="0"/>
            <a:r>
              <a:rPr lang="cs-CZ" dirty="0" smtClean="0"/>
              <a:t>Modely dvojího zájmu – manažerské prostředí</a:t>
            </a:r>
          </a:p>
          <a:p>
            <a:pPr lvl="1"/>
            <a:r>
              <a:rPr lang="cs-CZ" dirty="0" smtClean="0"/>
              <a:t>Zájem o sebe (o produkci, zisk)</a:t>
            </a:r>
          </a:p>
          <a:p>
            <a:pPr lvl="1"/>
            <a:r>
              <a:rPr lang="cs-CZ" dirty="0" smtClean="0"/>
              <a:t>Zájem o druhé (o lidi)</a:t>
            </a:r>
          </a:p>
          <a:p>
            <a:r>
              <a:rPr lang="cs-CZ" dirty="0"/>
              <a:t>manažerská mřížka </a:t>
            </a:r>
            <a:r>
              <a:rPr lang="cs-CZ" dirty="0" err="1"/>
              <a:t>Blakea</a:t>
            </a:r>
            <a:r>
              <a:rPr lang="cs-CZ" dirty="0"/>
              <a:t> a </a:t>
            </a:r>
            <a:r>
              <a:rPr lang="cs-CZ" dirty="0" err="1"/>
              <a:t>Moutonové</a:t>
            </a:r>
            <a:r>
              <a:rPr lang="cs-CZ" dirty="0"/>
              <a:t> (1964, 1966</a:t>
            </a:r>
            <a:r>
              <a:rPr lang="cs-CZ" dirty="0" smtClean="0"/>
              <a:t>)</a:t>
            </a:r>
          </a:p>
          <a:p>
            <a:pPr lvl="2"/>
            <a:r>
              <a:rPr lang="cs-CZ" dirty="0"/>
              <a:t>ústup (m. 1,1), </a:t>
            </a:r>
            <a:endParaRPr lang="cs-CZ" dirty="0" smtClean="0"/>
          </a:p>
          <a:p>
            <a:pPr lvl="2"/>
            <a:r>
              <a:rPr lang="cs-CZ" dirty="0" smtClean="0"/>
              <a:t>řešení </a:t>
            </a:r>
            <a:r>
              <a:rPr lang="cs-CZ" dirty="0"/>
              <a:t>problému (m. 9,9), </a:t>
            </a:r>
            <a:endParaRPr lang="cs-CZ" dirty="0" smtClean="0"/>
          </a:p>
          <a:p>
            <a:pPr lvl="2"/>
            <a:r>
              <a:rPr lang="cs-CZ" dirty="0" smtClean="0"/>
              <a:t>urovnání (m</a:t>
            </a:r>
            <a:r>
              <a:rPr lang="cs-CZ" dirty="0"/>
              <a:t>. 9,1), </a:t>
            </a:r>
            <a:endParaRPr lang="cs-CZ" dirty="0" smtClean="0"/>
          </a:p>
          <a:p>
            <a:pPr lvl="2"/>
            <a:r>
              <a:rPr lang="cs-CZ" dirty="0" smtClean="0"/>
              <a:t>nátlak </a:t>
            </a:r>
            <a:r>
              <a:rPr lang="cs-CZ" dirty="0"/>
              <a:t>(m. 1,9) </a:t>
            </a:r>
            <a:endParaRPr lang="cs-CZ" dirty="0" smtClean="0"/>
          </a:p>
          <a:p>
            <a:pPr lvl="2"/>
            <a:r>
              <a:rPr lang="cs-CZ" dirty="0"/>
              <a:t>s</a:t>
            </a:r>
            <a:r>
              <a:rPr lang="cs-CZ" dirty="0" smtClean="0"/>
              <a:t>dílení </a:t>
            </a:r>
            <a:r>
              <a:rPr lang="cs-CZ" dirty="0"/>
              <a:t>(tedy kompromis; m. 5,5</a:t>
            </a:r>
            <a:r>
              <a:rPr lang="cs-CZ" dirty="0" smtClean="0"/>
              <a:t>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23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349" y="1014097"/>
            <a:ext cx="5903888" cy="55248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/>
          <a:srcRect l="23439" t="139" r="-23439" b="-139"/>
          <a:stretch/>
        </p:blipFill>
        <p:spPr>
          <a:xfrm>
            <a:off x="9988061" y="-1"/>
            <a:ext cx="288519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Styly konfliktní komunikace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184" y="1332015"/>
            <a:ext cx="3420716" cy="4925909"/>
          </a:xfrm>
        </p:spPr>
        <p:txBody>
          <a:bodyPr rtlCol="0"/>
          <a:lstStyle/>
          <a:p>
            <a:pPr lvl="0"/>
            <a:r>
              <a:rPr lang="cs-CZ" dirty="0" smtClean="0"/>
              <a:t>Modely dvojího zájmu – manažerské prostředí</a:t>
            </a:r>
          </a:p>
          <a:p>
            <a:pPr lvl="1"/>
            <a:r>
              <a:rPr lang="cs-CZ" dirty="0" smtClean="0"/>
              <a:t>Zájem o sebe (o produkci, zisk)</a:t>
            </a:r>
          </a:p>
          <a:p>
            <a:pPr lvl="1"/>
            <a:r>
              <a:rPr lang="cs-CZ" dirty="0" smtClean="0"/>
              <a:t>Zájem o druhé (o lidi)</a:t>
            </a:r>
          </a:p>
          <a:p>
            <a:r>
              <a:rPr lang="cs-CZ" dirty="0"/>
              <a:t>manažerská mřížka </a:t>
            </a:r>
            <a:r>
              <a:rPr lang="cs-CZ" dirty="0" err="1"/>
              <a:t>Blakea</a:t>
            </a:r>
            <a:r>
              <a:rPr lang="cs-CZ" dirty="0"/>
              <a:t> a </a:t>
            </a:r>
            <a:r>
              <a:rPr lang="cs-CZ" dirty="0" err="1"/>
              <a:t>Moutonové</a:t>
            </a:r>
            <a:r>
              <a:rPr lang="cs-CZ" dirty="0"/>
              <a:t> (1964, 1966</a:t>
            </a:r>
            <a:r>
              <a:rPr lang="cs-CZ" dirty="0" smtClean="0"/>
              <a:t>)</a:t>
            </a:r>
          </a:p>
          <a:p>
            <a:pPr lvl="2"/>
            <a:r>
              <a:rPr lang="cs-CZ" dirty="0"/>
              <a:t>ústup (m. 1,1), </a:t>
            </a:r>
            <a:endParaRPr lang="cs-CZ" dirty="0" smtClean="0"/>
          </a:p>
          <a:p>
            <a:pPr lvl="2"/>
            <a:r>
              <a:rPr lang="cs-CZ" dirty="0" smtClean="0"/>
              <a:t>řešení </a:t>
            </a:r>
            <a:r>
              <a:rPr lang="cs-CZ" dirty="0"/>
              <a:t>problému (m. 9,9), </a:t>
            </a:r>
            <a:endParaRPr lang="cs-CZ" dirty="0" smtClean="0"/>
          </a:p>
          <a:p>
            <a:pPr lvl="2"/>
            <a:r>
              <a:rPr lang="cs-CZ" dirty="0" smtClean="0"/>
              <a:t>urovnání (m</a:t>
            </a:r>
            <a:r>
              <a:rPr lang="cs-CZ" dirty="0"/>
              <a:t>. 9,1), </a:t>
            </a:r>
            <a:endParaRPr lang="cs-CZ" dirty="0" smtClean="0"/>
          </a:p>
          <a:p>
            <a:pPr lvl="2"/>
            <a:r>
              <a:rPr lang="cs-CZ" dirty="0" smtClean="0"/>
              <a:t>nátlak </a:t>
            </a:r>
            <a:r>
              <a:rPr lang="cs-CZ" dirty="0"/>
              <a:t>(m. 1,9) </a:t>
            </a:r>
            <a:endParaRPr lang="cs-CZ" dirty="0" smtClean="0"/>
          </a:p>
          <a:p>
            <a:pPr lvl="2"/>
            <a:r>
              <a:rPr lang="cs-CZ" dirty="0"/>
              <a:t>s</a:t>
            </a:r>
            <a:r>
              <a:rPr lang="cs-CZ" dirty="0" smtClean="0"/>
              <a:t>dílení </a:t>
            </a:r>
            <a:r>
              <a:rPr lang="cs-CZ" dirty="0"/>
              <a:t>(tedy kompromis; m. 5,5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Později </a:t>
            </a:r>
            <a:r>
              <a:rPr lang="cs-CZ" dirty="0"/>
              <a:t>(</a:t>
            </a:r>
            <a:r>
              <a:rPr lang="cs-CZ" i="1" dirty="0"/>
              <a:t>Ruble, Thomas, </a:t>
            </a:r>
            <a:r>
              <a:rPr lang="cs-CZ" i="1" dirty="0" smtClean="0"/>
              <a:t>1976</a:t>
            </a:r>
            <a:r>
              <a:rPr lang="cs-CZ" dirty="0" smtClean="0"/>
              <a:t>)</a:t>
            </a:r>
          </a:p>
          <a:p>
            <a:pPr lvl="1"/>
            <a:r>
              <a:rPr lang="cs-CZ" i="1" dirty="0" smtClean="0"/>
              <a:t>Kooperace</a:t>
            </a:r>
          </a:p>
          <a:p>
            <a:pPr lvl="1"/>
            <a:r>
              <a:rPr lang="cs-CZ" i="1" dirty="0" smtClean="0"/>
              <a:t>Asertivita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24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1470869"/>
            <a:ext cx="4552950" cy="4648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23439" t="139" r="-23439" b="-139"/>
          <a:stretch/>
        </p:blipFill>
        <p:spPr>
          <a:xfrm>
            <a:off x="9988061" y="-1"/>
            <a:ext cx="288519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Styly konfliktní komunikace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184" y="1332015"/>
            <a:ext cx="3420716" cy="4925909"/>
          </a:xfrm>
        </p:spPr>
        <p:txBody>
          <a:bodyPr rtlCol="0"/>
          <a:lstStyle/>
          <a:p>
            <a:pPr lvl="0"/>
            <a:r>
              <a:rPr lang="cs-CZ" dirty="0" smtClean="0"/>
              <a:t>Modely dvojího zájmu – manažerské prostředí</a:t>
            </a:r>
          </a:p>
          <a:p>
            <a:pPr lvl="1"/>
            <a:r>
              <a:rPr lang="cs-CZ" dirty="0" smtClean="0"/>
              <a:t>Zájem o sebe (o produkci, zisk)</a:t>
            </a:r>
          </a:p>
          <a:p>
            <a:pPr lvl="1"/>
            <a:r>
              <a:rPr lang="cs-CZ" dirty="0" smtClean="0"/>
              <a:t>Zájem o druhé (o lidi)</a:t>
            </a:r>
          </a:p>
          <a:p>
            <a:r>
              <a:rPr lang="cs-CZ" dirty="0"/>
              <a:t>manažerská mřížka </a:t>
            </a:r>
            <a:r>
              <a:rPr lang="cs-CZ" dirty="0" err="1"/>
              <a:t>Blakea</a:t>
            </a:r>
            <a:r>
              <a:rPr lang="cs-CZ" dirty="0"/>
              <a:t> a </a:t>
            </a:r>
            <a:r>
              <a:rPr lang="cs-CZ" dirty="0" err="1"/>
              <a:t>Moutonové</a:t>
            </a:r>
            <a:r>
              <a:rPr lang="cs-CZ" dirty="0"/>
              <a:t> (1964, 1966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Později </a:t>
            </a:r>
            <a:r>
              <a:rPr lang="cs-CZ" dirty="0"/>
              <a:t>(</a:t>
            </a:r>
            <a:r>
              <a:rPr lang="cs-CZ" i="1" dirty="0"/>
              <a:t>Ruble, Thomas, </a:t>
            </a:r>
            <a:r>
              <a:rPr lang="cs-CZ" i="1" dirty="0" smtClean="0"/>
              <a:t>1976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Rahim</a:t>
            </a:r>
            <a:r>
              <a:rPr lang="cs-CZ" dirty="0" smtClean="0"/>
              <a:t> (1983)</a:t>
            </a:r>
          </a:p>
          <a:p>
            <a:pPr lvl="1"/>
            <a:r>
              <a:rPr lang="cs-CZ" dirty="0" err="1" smtClean="0"/>
              <a:t>Concern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endParaRPr lang="cs-CZ" dirty="0" smtClean="0"/>
          </a:p>
          <a:p>
            <a:pPr lvl="1"/>
            <a:r>
              <a:rPr lang="cs-CZ" dirty="0" err="1" smtClean="0"/>
              <a:t>Concern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endParaRPr lang="cs-CZ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25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0" y="2262187"/>
            <a:ext cx="4438650" cy="253841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/>
          <a:srcRect l="23439" t="139" r="-23439" b="-139"/>
          <a:stretch/>
        </p:blipFill>
        <p:spPr>
          <a:xfrm>
            <a:off x="9988061" y="-1"/>
            <a:ext cx="288519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Styly konfliktní komunikace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184" y="1332015"/>
            <a:ext cx="3420716" cy="4925909"/>
          </a:xfrm>
        </p:spPr>
        <p:txBody>
          <a:bodyPr rtlCol="0"/>
          <a:lstStyle/>
          <a:p>
            <a:r>
              <a:rPr lang="cs-CZ" dirty="0" err="1" smtClean="0"/>
              <a:t>Rahim</a:t>
            </a:r>
            <a:r>
              <a:rPr lang="cs-CZ" dirty="0" smtClean="0"/>
              <a:t> (1983)</a:t>
            </a:r>
          </a:p>
          <a:p>
            <a:pPr lvl="1"/>
            <a:r>
              <a:rPr lang="cs-CZ" dirty="0" err="1" smtClean="0"/>
              <a:t>Concern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endParaRPr lang="cs-CZ" dirty="0" smtClean="0"/>
          </a:p>
          <a:p>
            <a:pPr lvl="1"/>
            <a:r>
              <a:rPr lang="cs-CZ" dirty="0" err="1" smtClean="0"/>
              <a:t>Concern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err="1" smtClean="0">
                <a:solidFill>
                  <a:srgbClr val="00B050"/>
                </a:solidFill>
              </a:rPr>
              <a:t>Win-win</a:t>
            </a:r>
            <a:r>
              <a:rPr lang="cs-CZ" dirty="0" smtClean="0">
                <a:solidFill>
                  <a:srgbClr val="00B050"/>
                </a:solidFill>
              </a:rPr>
              <a:t> strategie</a:t>
            </a:r>
          </a:p>
          <a:p>
            <a:pPr lvl="1"/>
            <a:r>
              <a:rPr lang="cs-CZ" dirty="0" smtClean="0"/>
              <a:t>Neutrální</a:t>
            </a:r>
          </a:p>
          <a:p>
            <a:pPr lvl="1"/>
            <a:r>
              <a:rPr lang="cs-CZ" dirty="0" err="1" smtClean="0">
                <a:solidFill>
                  <a:srgbClr val="FF0000"/>
                </a:solidFill>
              </a:rPr>
              <a:t>Zero</a:t>
            </a:r>
            <a:r>
              <a:rPr lang="cs-CZ" dirty="0" smtClean="0">
                <a:solidFill>
                  <a:srgbClr val="FF0000"/>
                </a:solidFill>
              </a:rPr>
              <a:t>-sum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26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550" y="2257425"/>
            <a:ext cx="4381500" cy="25336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23439" t="139" r="-23439" b="-139"/>
          <a:stretch/>
        </p:blipFill>
        <p:spPr>
          <a:xfrm>
            <a:off x="9988061" y="-1"/>
            <a:ext cx="288519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Styly konfliktní komunikace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184" y="1332015"/>
            <a:ext cx="3420716" cy="4925909"/>
          </a:xfrm>
        </p:spPr>
        <p:txBody>
          <a:bodyPr rtlCol="0"/>
          <a:lstStyle/>
          <a:p>
            <a:r>
              <a:rPr lang="cs-CZ" dirty="0" err="1" smtClean="0"/>
              <a:t>Rahim</a:t>
            </a:r>
            <a:r>
              <a:rPr lang="cs-CZ" dirty="0" smtClean="0"/>
              <a:t> (1983)</a:t>
            </a:r>
          </a:p>
          <a:p>
            <a:pPr lvl="1"/>
            <a:r>
              <a:rPr lang="cs-CZ" dirty="0" err="1" smtClean="0"/>
              <a:t>Concern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endParaRPr lang="cs-CZ" dirty="0" smtClean="0"/>
          </a:p>
          <a:p>
            <a:pPr lvl="1"/>
            <a:r>
              <a:rPr lang="cs-CZ" dirty="0" err="1" smtClean="0"/>
              <a:t>Concern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endParaRPr lang="cs-CZ" dirty="0"/>
          </a:p>
          <a:p>
            <a:r>
              <a:rPr lang="cs-CZ" dirty="0" err="1" smtClean="0"/>
              <a:t>Guerrero</a:t>
            </a:r>
            <a:r>
              <a:rPr lang="cs-CZ" dirty="0" smtClean="0"/>
              <a:t> (2007, 2014, 2020)</a:t>
            </a:r>
          </a:p>
          <a:p>
            <a:pPr lvl="1"/>
            <a:r>
              <a:rPr lang="cs-CZ" dirty="0" smtClean="0"/>
              <a:t>Přímé x nepřímé</a:t>
            </a:r>
          </a:p>
          <a:p>
            <a:pPr lvl="1"/>
            <a:r>
              <a:rPr lang="cs-CZ" dirty="0" smtClean="0"/>
              <a:t>Kooperativní x nekooperativní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27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55" y="3794969"/>
            <a:ext cx="5781470" cy="25098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23439" t="139" r="-23439" b="-139"/>
          <a:stretch/>
        </p:blipFill>
        <p:spPr>
          <a:xfrm>
            <a:off x="9988061" y="-1"/>
            <a:ext cx="288519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Styly konfliktní komunikace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184" y="1332015"/>
            <a:ext cx="3420716" cy="4925909"/>
          </a:xfrm>
        </p:spPr>
        <p:txBody>
          <a:bodyPr rtlCol="0"/>
          <a:lstStyle/>
          <a:p>
            <a:r>
              <a:rPr lang="cs-CZ" dirty="0" err="1" smtClean="0"/>
              <a:t>Rahim</a:t>
            </a:r>
            <a:r>
              <a:rPr lang="cs-CZ" dirty="0" smtClean="0"/>
              <a:t> (1983)</a:t>
            </a:r>
          </a:p>
          <a:p>
            <a:pPr lvl="1"/>
            <a:r>
              <a:rPr lang="cs-CZ" dirty="0" err="1" smtClean="0"/>
              <a:t>Concern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endParaRPr lang="cs-CZ" dirty="0" smtClean="0"/>
          </a:p>
          <a:p>
            <a:pPr lvl="1"/>
            <a:r>
              <a:rPr lang="cs-CZ" dirty="0" err="1" smtClean="0"/>
              <a:t>Concern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endParaRPr lang="cs-CZ" dirty="0"/>
          </a:p>
          <a:p>
            <a:r>
              <a:rPr lang="cs-CZ" dirty="0" err="1" smtClean="0"/>
              <a:t>Guerrero</a:t>
            </a:r>
            <a:r>
              <a:rPr lang="cs-CZ" dirty="0" smtClean="0"/>
              <a:t> (2007, 2014, 2020)</a:t>
            </a:r>
          </a:p>
          <a:p>
            <a:pPr lvl="1"/>
            <a:r>
              <a:rPr lang="cs-CZ" dirty="0" smtClean="0"/>
              <a:t>Přímé x nepřímé</a:t>
            </a:r>
          </a:p>
          <a:p>
            <a:pPr lvl="1"/>
            <a:r>
              <a:rPr lang="cs-CZ" dirty="0" smtClean="0"/>
              <a:t>Kooperativní x nekooperativní</a:t>
            </a:r>
          </a:p>
          <a:p>
            <a:r>
              <a:rPr lang="cs-CZ" dirty="0" err="1" smtClean="0"/>
              <a:t>Woodin</a:t>
            </a:r>
            <a:r>
              <a:rPr lang="cs-CZ" dirty="0" smtClean="0"/>
              <a:t> (2011)</a:t>
            </a:r>
          </a:p>
          <a:p>
            <a:pPr lvl="1"/>
            <a:r>
              <a:rPr lang="cs-CZ" dirty="0" smtClean="0"/>
              <a:t>Intenzita projevů</a:t>
            </a:r>
          </a:p>
          <a:p>
            <a:pPr lvl="1"/>
            <a:r>
              <a:rPr lang="cs-CZ" dirty="0" smtClean="0"/>
              <a:t>Valence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28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2019300"/>
            <a:ext cx="4724400" cy="29527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l="23439" t="139" r="-23439" b="-139"/>
          <a:stretch/>
        </p:blipFill>
        <p:spPr>
          <a:xfrm>
            <a:off x="9988061" y="-1"/>
            <a:ext cx="288519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Komunikační vzorce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178" y="1332016"/>
            <a:ext cx="6499282" cy="4649684"/>
          </a:xfrm>
        </p:spPr>
        <p:txBody>
          <a:bodyPr rtlCol="0"/>
          <a:lstStyle/>
          <a:p>
            <a:pPr lvl="0"/>
            <a:r>
              <a:rPr lang="cs-CZ" dirty="0" smtClean="0"/>
              <a:t>Požadavky – ústup (</a:t>
            </a:r>
            <a:r>
              <a:rPr lang="cs-CZ" dirty="0" err="1" smtClean="0"/>
              <a:t>demand-withdraw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jeden z nejdestruktivnějších a nejméně efektivních vzorců interakce </a:t>
            </a:r>
            <a:r>
              <a:rPr lang="cs-CZ" dirty="0" err="1"/>
              <a:t>Gottman</a:t>
            </a:r>
            <a:r>
              <a:rPr lang="cs-CZ" dirty="0"/>
              <a:t> (1979</a:t>
            </a:r>
            <a:r>
              <a:rPr lang="cs-CZ" dirty="0" smtClean="0"/>
              <a:t>); </a:t>
            </a:r>
            <a:r>
              <a:rPr lang="cs-CZ" dirty="0" err="1"/>
              <a:t>Christensen</a:t>
            </a:r>
            <a:r>
              <a:rPr lang="cs-CZ" dirty="0"/>
              <a:t> a </a:t>
            </a:r>
            <a:r>
              <a:rPr lang="cs-CZ" dirty="0" err="1"/>
              <a:t>Heavey</a:t>
            </a:r>
            <a:r>
              <a:rPr lang="cs-CZ" dirty="0"/>
              <a:t> (1990) </a:t>
            </a:r>
            <a:endParaRPr lang="cs-CZ" dirty="0" smtClean="0"/>
          </a:p>
          <a:p>
            <a:pPr lvl="0"/>
            <a:r>
              <a:rPr lang="cs-CZ" dirty="0" err="1"/>
              <a:t>Heaven</a:t>
            </a:r>
            <a:r>
              <a:rPr lang="cs-CZ" dirty="0"/>
              <a:t>, Smith, </a:t>
            </a:r>
            <a:r>
              <a:rPr lang="cs-CZ" dirty="0" err="1"/>
              <a:t>Prabhakar</a:t>
            </a:r>
            <a:r>
              <a:rPr lang="cs-CZ" dirty="0"/>
              <a:t>, Mete (2005) </a:t>
            </a:r>
            <a:r>
              <a:rPr lang="cs-CZ" dirty="0" smtClean="0"/>
              <a:t>dále také</a:t>
            </a:r>
          </a:p>
          <a:p>
            <a:pPr lvl="1"/>
            <a:r>
              <a:rPr lang="cs-CZ" dirty="0" smtClean="0"/>
              <a:t>Konstruktivní – konstruktivní</a:t>
            </a:r>
          </a:p>
          <a:p>
            <a:pPr lvl="1"/>
            <a:r>
              <a:rPr lang="cs-CZ" smtClean="0"/>
              <a:t>Vyhýbavý – vyhýbavý </a:t>
            </a:r>
            <a:endParaRPr lang="cs-CZ" dirty="0" smtClean="0"/>
          </a:p>
          <a:p>
            <a:r>
              <a:rPr lang="cs-CZ" dirty="0" err="1" smtClean="0"/>
              <a:t>Gottman</a:t>
            </a:r>
            <a:r>
              <a:rPr lang="cs-CZ" dirty="0" smtClean="0"/>
              <a:t> (1979) také</a:t>
            </a:r>
          </a:p>
          <a:p>
            <a:pPr lvl="1"/>
            <a:r>
              <a:rPr lang="cs-CZ" dirty="0" err="1"/>
              <a:t>Cross-complaining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Validace</a:t>
            </a:r>
          </a:p>
          <a:p>
            <a:pPr lvl="1"/>
            <a:r>
              <a:rPr lang="cs-CZ" dirty="0" smtClean="0"/>
              <a:t>Feeling </a:t>
            </a:r>
            <a:r>
              <a:rPr lang="cs-CZ" dirty="0" err="1" smtClean="0"/>
              <a:t>probe</a:t>
            </a:r>
            <a:endParaRPr lang="cs-CZ" dirty="0" smtClean="0"/>
          </a:p>
          <a:p>
            <a:pPr lvl="1"/>
            <a:endParaRPr lang="cs-CZ" dirty="0"/>
          </a:p>
          <a:p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29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ts val="5300"/>
              </a:lnSpc>
            </a:pPr>
            <a:r>
              <a:rPr lang="cs-CZ" sz="4800" dirty="0" smtClean="0"/>
              <a:t>Teorie a modely interpersonálního chování</a:t>
            </a:r>
            <a:endParaRPr lang="cs-CZ" sz="4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3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329714" y="2554514"/>
            <a:ext cx="2452914" cy="3288064"/>
          </a:xfrm>
        </p:spPr>
        <p:txBody>
          <a:bodyPr/>
          <a:lstStyle/>
          <a:p>
            <a:r>
              <a:rPr lang="cs-CZ" dirty="0" err="1" smtClean="0"/>
              <a:t>Sullivan</a:t>
            </a:r>
            <a:endParaRPr lang="cs-CZ" dirty="0" smtClean="0"/>
          </a:p>
          <a:p>
            <a:r>
              <a:rPr lang="cs-CZ" dirty="0" smtClean="0"/>
              <a:t>Leary</a:t>
            </a:r>
          </a:p>
          <a:p>
            <a:r>
              <a:rPr lang="cs-CZ" dirty="0" err="1" smtClean="0"/>
              <a:t>Wiggins</a:t>
            </a:r>
            <a:endParaRPr lang="cs-CZ" dirty="0"/>
          </a:p>
        </p:txBody>
      </p:sp>
      <p:pic>
        <p:nvPicPr>
          <p:cNvPr id="8" name="Zástupný symbol pro 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3" r="28503"/>
          <a:stretch>
            <a:fillRect/>
          </a:stretch>
        </p:blipFill>
        <p:spPr>
          <a:xfrm>
            <a:off x="9980476" y="0"/>
            <a:ext cx="2211524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6" t="145" r="38502" b="-145"/>
          <a:stretch/>
        </p:blipFill>
        <p:spPr>
          <a:xfrm>
            <a:off x="9978013" y="0"/>
            <a:ext cx="2213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>
                <a:solidFill>
                  <a:srgbClr val="646464"/>
                </a:solidFill>
              </a:rPr>
              <a:t>osobnost jako důsledek interakce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1575" y="974207"/>
            <a:ext cx="8587194" cy="5348114"/>
          </a:xfrm>
        </p:spPr>
        <p:txBody>
          <a:bodyPr rtlCol="0"/>
          <a:lstStyle/>
          <a:p>
            <a:r>
              <a:rPr lang="cs-CZ" dirty="0" err="1" smtClean="0"/>
              <a:t>Sullivan</a:t>
            </a:r>
            <a:r>
              <a:rPr lang="cs-CZ" dirty="0" smtClean="0"/>
              <a:t> (1953)</a:t>
            </a:r>
          </a:p>
          <a:p>
            <a:pPr lvl="1"/>
            <a:r>
              <a:rPr lang="cs-CZ" dirty="0" smtClean="0"/>
              <a:t>Vliv psychoanalýzy, psychiatr</a:t>
            </a:r>
          </a:p>
          <a:p>
            <a:pPr lvl="1"/>
            <a:r>
              <a:rPr lang="cs-CZ" dirty="0" smtClean="0"/>
              <a:t>Osobnost je časově vymezený jev, důsledek vztahů s druhými lidmi</a:t>
            </a:r>
          </a:p>
          <a:p>
            <a:pPr lvl="1"/>
            <a:r>
              <a:rPr lang="cs-CZ" dirty="0" smtClean="0"/>
              <a:t>Vzniká v důsledku napětí mezi dvěma kategoriemi potřeb (a jako chování cílené na)</a:t>
            </a:r>
          </a:p>
          <a:p>
            <a:pPr lvl="2"/>
            <a:r>
              <a:rPr lang="cs-CZ" dirty="0" smtClean="0"/>
              <a:t>Potřeby jistoty – osvobození od úzkosti, (dobrá matka x špatná matka), já-ty – očekávání okolí, sebeuvědomění začíná rozlišováním euforie od úzkosti</a:t>
            </a:r>
          </a:p>
          <a:p>
            <a:pPr lvl="2"/>
            <a:r>
              <a:rPr lang="cs-CZ" dirty="0" smtClean="0"/>
              <a:t>Potřeby uspokojení – fyziologické, emoční kontakt s lidmi, vyjadřování se, radost, </a:t>
            </a: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4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r="30358"/>
          <a:stretch/>
        </p:blipFill>
        <p:spPr>
          <a:xfrm>
            <a:off x="9977454" y="0"/>
            <a:ext cx="2235200" cy="6858000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8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>
                <a:solidFill>
                  <a:srgbClr val="646464"/>
                </a:solidFill>
              </a:rPr>
              <a:t>osobnost jako důsledek interakce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1575" y="974207"/>
            <a:ext cx="8587194" cy="5348114"/>
          </a:xfrm>
        </p:spPr>
        <p:txBody>
          <a:bodyPr rtlCol="0"/>
          <a:lstStyle/>
          <a:p>
            <a:r>
              <a:rPr lang="cs-CZ" dirty="0" err="1" smtClean="0"/>
              <a:t>Sullivan</a:t>
            </a:r>
            <a:r>
              <a:rPr lang="cs-CZ" dirty="0" smtClean="0"/>
              <a:t> (1953)</a:t>
            </a:r>
          </a:p>
          <a:p>
            <a:pPr lvl="1"/>
            <a:r>
              <a:rPr lang="cs-CZ" dirty="0" smtClean="0"/>
              <a:t>Interpersonální situace – zkušenost se vztahováním se Já k druhým (významným druhým) ovlivňuje </a:t>
            </a:r>
            <a:r>
              <a:rPr lang="cs-CZ" dirty="0"/>
              <a:t>vývoj </a:t>
            </a:r>
            <a:r>
              <a:rPr lang="cs-CZ" dirty="0" smtClean="0"/>
              <a:t>sebepojetí, motivační dynamiky </a:t>
            </a:r>
            <a:r>
              <a:rPr lang="cs-CZ" dirty="0"/>
              <a:t>a sociálního chování</a:t>
            </a:r>
          </a:p>
          <a:p>
            <a:pPr lvl="2"/>
            <a:r>
              <a:rPr lang="cs-CZ" dirty="0" smtClean="0"/>
              <a:t>Různá míra </a:t>
            </a:r>
          </a:p>
          <a:p>
            <a:pPr lvl="3"/>
            <a:r>
              <a:rPr lang="cs-CZ" dirty="0" err="1" smtClean="0"/>
              <a:t>Anxiety</a:t>
            </a:r>
            <a:endParaRPr lang="cs-CZ" dirty="0" smtClean="0"/>
          </a:p>
          <a:p>
            <a:pPr lvl="3"/>
            <a:r>
              <a:rPr lang="cs-CZ" dirty="0" smtClean="0"/>
              <a:t>Jistoty</a:t>
            </a:r>
          </a:p>
          <a:p>
            <a:pPr lvl="3"/>
            <a:r>
              <a:rPr lang="cs-CZ" dirty="0" smtClean="0"/>
              <a:t>nastává při ní učení </a:t>
            </a:r>
          </a:p>
          <a:p>
            <a:pPr lvl="2"/>
            <a:r>
              <a:rPr lang="cs-CZ" dirty="0" smtClean="0"/>
              <a:t>Zdroj veškeré osobnosti - </a:t>
            </a:r>
            <a:r>
              <a:rPr lang="cs-CZ" dirty="0" err="1"/>
              <a:t>Su</a:t>
            </a:r>
            <a:r>
              <a:rPr lang="en-US" dirty="0" err="1"/>
              <a:t>llivan</a:t>
            </a:r>
            <a:r>
              <a:rPr lang="en-US" dirty="0"/>
              <a:t> (1964) “. . . everything that can be found in the human mind has been</a:t>
            </a:r>
            <a:r>
              <a:rPr lang="cs-CZ" dirty="0"/>
              <a:t> </a:t>
            </a:r>
            <a:r>
              <a:rPr lang="en-US" dirty="0"/>
              <a:t>put there by interpersonal relations, excepting only the capabilities to receive and elaborate the relevant </a:t>
            </a:r>
            <a:r>
              <a:rPr lang="cs-CZ" dirty="0"/>
              <a:t>e</a:t>
            </a:r>
            <a:r>
              <a:rPr lang="en-US" dirty="0" err="1"/>
              <a:t>xperiences</a:t>
            </a:r>
            <a:r>
              <a:rPr lang="en-US" dirty="0"/>
              <a:t>”</a:t>
            </a:r>
            <a:r>
              <a:rPr lang="cs-CZ" dirty="0"/>
              <a:t> </a:t>
            </a:r>
            <a:r>
              <a:rPr lang="en-US" dirty="0"/>
              <a:t>(p. 302</a:t>
            </a:r>
            <a:r>
              <a:rPr lang="cs-CZ" dirty="0"/>
              <a:t>)</a:t>
            </a:r>
          </a:p>
          <a:p>
            <a:pPr lvl="1"/>
            <a:r>
              <a:rPr lang="cs-CZ" dirty="0" err="1" smtClean="0"/>
              <a:t>Sullivan</a:t>
            </a:r>
            <a:r>
              <a:rPr lang="cs-CZ" dirty="0" smtClean="0"/>
              <a:t> (1954) výstupy interpersonální situace</a:t>
            </a:r>
          </a:p>
          <a:p>
            <a:pPr lvl="2"/>
            <a:r>
              <a:rPr lang="cs-CZ" dirty="0" smtClean="0"/>
              <a:t>Vyřešení - výskyt komplementární potřeby, reciproční aktivity atd., vede k pocitu jistoty a opakování setkání</a:t>
            </a:r>
          </a:p>
          <a:p>
            <a:pPr lvl="2"/>
            <a:r>
              <a:rPr lang="cs-CZ" dirty="0" smtClean="0"/>
              <a:t>Pokračování – nevyskytují se komplementární potřeby a akce, tenze přetrvává, hrozí popření vztahu </a:t>
            </a:r>
          </a:p>
          <a:p>
            <a:pPr lvl="2"/>
            <a:r>
              <a:rPr lang="en-US" dirty="0" err="1" smtClean="0"/>
              <a:t>Frustra</a:t>
            </a:r>
            <a:r>
              <a:rPr lang="cs-CZ" dirty="0" err="1" smtClean="0"/>
              <a:t>ce</a:t>
            </a:r>
            <a:r>
              <a:rPr lang="cs-CZ" dirty="0" smtClean="0"/>
              <a:t> - </a:t>
            </a:r>
            <a:r>
              <a:rPr lang="cs-CZ" dirty="0"/>
              <a:t>nevyskytují se komplementární </a:t>
            </a:r>
            <a:r>
              <a:rPr lang="cs-CZ" dirty="0" smtClean="0"/>
              <a:t>potřeby a akce, nedojde k řešení, </a:t>
            </a:r>
            <a:r>
              <a:rPr lang="cs-CZ" dirty="0" err="1" smtClean="0"/>
              <a:t>anxieta</a:t>
            </a:r>
            <a:r>
              <a:rPr lang="cs-CZ" dirty="0" smtClean="0"/>
              <a:t>, nezvládnutí situace </a:t>
            </a:r>
            <a:r>
              <a:rPr lang="en-US" dirty="0" smtClean="0"/>
              <a:t> 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r="30358"/>
          <a:stretch/>
        </p:blipFill>
        <p:spPr>
          <a:xfrm>
            <a:off x="9977454" y="0"/>
            <a:ext cx="2235200" cy="6858000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7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Interpersonální osobnost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1575" y="974207"/>
            <a:ext cx="8587194" cy="5348114"/>
          </a:xfrm>
        </p:spPr>
        <p:txBody>
          <a:bodyPr rtlCol="0"/>
          <a:lstStyle/>
          <a:p>
            <a:r>
              <a:rPr lang="cs-CZ" dirty="0" smtClean="0"/>
              <a:t>Definována skrze</a:t>
            </a:r>
          </a:p>
          <a:p>
            <a:pPr lvl="1"/>
            <a:r>
              <a:rPr lang="cs-CZ" dirty="0" smtClean="0"/>
              <a:t>Sociální chování</a:t>
            </a:r>
          </a:p>
          <a:p>
            <a:pPr lvl="1"/>
            <a:r>
              <a:rPr lang="cs-CZ" dirty="0" smtClean="0"/>
              <a:t>Vztahy</a:t>
            </a:r>
          </a:p>
          <a:p>
            <a:r>
              <a:rPr lang="cs-CZ" dirty="0" smtClean="0"/>
              <a:t>Pro některé směry osobnost nedává smysl jinak, než v interpersonálním kontextu</a:t>
            </a:r>
          </a:p>
          <a:p>
            <a:pPr lvl="1"/>
            <a:r>
              <a:rPr lang="cs-CZ" dirty="0" smtClean="0"/>
              <a:t>Vývojoví psychologové – kognitivní, behaviorální, emoční aspekty já vznikají a projevují se v sociálních vztazích</a:t>
            </a:r>
          </a:p>
          <a:p>
            <a:pPr lvl="1"/>
            <a:r>
              <a:rPr lang="cs-CZ" dirty="0" smtClean="0"/>
              <a:t>Je možné izolovat osobnost od sociálního prostředí?</a:t>
            </a:r>
          </a:p>
          <a:p>
            <a:r>
              <a:rPr lang="cs-CZ" dirty="0" smtClean="0"/>
              <a:t>Ale </a:t>
            </a:r>
            <a:r>
              <a:rPr lang="cs-CZ" dirty="0" err="1" smtClean="0"/>
              <a:t>Lewin</a:t>
            </a:r>
            <a:r>
              <a:rPr lang="cs-CZ" dirty="0" smtClean="0"/>
              <a:t> 1935 </a:t>
            </a:r>
            <a:r>
              <a:rPr lang="cs-CZ" dirty="0"/>
              <a:t>B = f(P, E</a:t>
            </a:r>
            <a:r>
              <a:rPr lang="cs-CZ" dirty="0" smtClean="0"/>
              <a:t>), tj. chování je funkcí osobnosti a prostředí</a:t>
            </a:r>
          </a:p>
          <a:p>
            <a:pPr lvl="1"/>
            <a:r>
              <a:rPr lang="cs-CZ" dirty="0" smtClean="0"/>
              <a:t>Snaha držet prostředí „konstantní“</a:t>
            </a:r>
          </a:p>
          <a:p>
            <a:r>
              <a:rPr lang="cs-CZ" dirty="0" smtClean="0"/>
              <a:t>Ale (</a:t>
            </a:r>
            <a:r>
              <a:rPr lang="cs-CZ" dirty="0" err="1" smtClean="0"/>
              <a:t>Zayas</a:t>
            </a:r>
            <a:r>
              <a:rPr lang="cs-CZ" dirty="0" smtClean="0"/>
              <a:t> et al., 2002) lidé se systematicky liší v P i v E – vybíráme si situace, manipulujeme prostředím, vyvoláváme reakce ostatních</a:t>
            </a:r>
          </a:p>
          <a:p>
            <a:pPr lvl="1"/>
            <a:r>
              <a:rPr lang="cs-CZ" dirty="0" smtClean="0"/>
              <a:t>Typické vazby mezi P a E – chování jednoho partnera je prostředím pro chování druhého </a:t>
            </a:r>
            <a:r>
              <a:rPr lang="cs-CZ" dirty="0"/>
              <a:t>B1 = f(P1, B 2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Vznikají schémata chování a jednotlivé případy jsou interpretovány spíš v souladu se schématem – vznikají dyadické vzorce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r="30358"/>
          <a:stretch/>
        </p:blipFill>
        <p:spPr>
          <a:xfrm>
            <a:off x="9977454" y="0"/>
            <a:ext cx="2235200" cy="6858000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3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31800" y="1343906"/>
            <a:ext cx="7128393" cy="3933645"/>
          </a:xfrm>
        </p:spPr>
        <p:txBody>
          <a:bodyPr/>
          <a:lstStyle/>
          <a:p>
            <a:r>
              <a:rPr lang="cs-CZ" dirty="0" smtClean="0"/>
              <a:t>Přístup </a:t>
            </a:r>
            <a:r>
              <a:rPr lang="cs-CZ" dirty="0"/>
              <a:t>založený na individuálních </a:t>
            </a:r>
            <a:r>
              <a:rPr lang="cs-CZ" dirty="0" smtClean="0"/>
              <a:t>rozdílech</a:t>
            </a:r>
          </a:p>
          <a:p>
            <a:pPr lvl="1"/>
            <a:r>
              <a:rPr lang="cs-CZ" dirty="0" smtClean="0"/>
              <a:t>Zabývá se kvalitami jedince, které ovlivňují jeho chování napříč interpersonálními situacemi</a:t>
            </a:r>
          </a:p>
          <a:p>
            <a:pPr lvl="1"/>
            <a:r>
              <a:rPr lang="cs-CZ" dirty="0" smtClean="0"/>
              <a:t>V psychopatologii určují interpersonální diagnózu</a:t>
            </a:r>
            <a:endParaRPr lang="cs-CZ" dirty="0"/>
          </a:p>
          <a:p>
            <a:r>
              <a:rPr lang="cs-CZ" dirty="0" smtClean="0"/>
              <a:t>Dyadický přístup</a:t>
            </a:r>
          </a:p>
          <a:p>
            <a:pPr lvl="1"/>
            <a:r>
              <a:rPr lang="cs-CZ" dirty="0" smtClean="0"/>
              <a:t>Dyáda jednotkou analýzy</a:t>
            </a:r>
          </a:p>
          <a:p>
            <a:pPr lvl="1"/>
            <a:r>
              <a:rPr lang="cs-CZ" dirty="0" smtClean="0"/>
              <a:t>Počátky </a:t>
            </a:r>
            <a:r>
              <a:rPr lang="en-US" dirty="0" smtClean="0"/>
              <a:t>Schaefer</a:t>
            </a:r>
            <a:r>
              <a:rPr lang="cs-CZ" dirty="0" smtClean="0"/>
              <a:t> </a:t>
            </a:r>
            <a:r>
              <a:rPr lang="en-US" dirty="0" smtClean="0"/>
              <a:t>(1959</a:t>
            </a:r>
            <a:r>
              <a:rPr lang="en-US" dirty="0"/>
              <a:t>, 1961) </a:t>
            </a:r>
            <a:r>
              <a:rPr lang="cs-CZ" dirty="0" smtClean="0"/>
              <a:t>– zkoumal dyádu matka – dítě s cílem vytvořit</a:t>
            </a:r>
            <a:r>
              <a:rPr lang="en-US" dirty="0" smtClean="0"/>
              <a:t> </a:t>
            </a:r>
            <a:r>
              <a:rPr lang="en-US" dirty="0" err="1" smtClean="0"/>
              <a:t>stru</a:t>
            </a:r>
            <a:r>
              <a:rPr lang="cs-CZ" dirty="0" smtClean="0"/>
              <a:t>k</a:t>
            </a:r>
            <a:r>
              <a:rPr lang="en-US" dirty="0" smtClean="0"/>
              <a:t>tur</a:t>
            </a:r>
            <a:r>
              <a:rPr lang="cs-CZ" dirty="0" err="1" smtClean="0"/>
              <a:t>ální</a:t>
            </a:r>
            <a:r>
              <a:rPr lang="en-US" dirty="0" smtClean="0"/>
              <a:t> </a:t>
            </a:r>
            <a:r>
              <a:rPr lang="en-US" dirty="0"/>
              <a:t>model </a:t>
            </a:r>
            <a:r>
              <a:rPr lang="en-US" dirty="0" err="1" smtClean="0"/>
              <a:t>interperson</a:t>
            </a:r>
            <a:r>
              <a:rPr lang="cs-CZ" dirty="0" smtClean="0"/>
              <a:t>á</a:t>
            </a:r>
            <a:r>
              <a:rPr lang="en-US" dirty="0" smtClean="0"/>
              <a:t>l</a:t>
            </a:r>
            <a:r>
              <a:rPr lang="cs-CZ" dirty="0" err="1" smtClean="0"/>
              <a:t>ního</a:t>
            </a:r>
            <a:r>
              <a:rPr lang="en-US" dirty="0" smtClean="0"/>
              <a:t> </a:t>
            </a:r>
            <a:r>
              <a:rPr lang="cs-CZ" dirty="0" smtClean="0"/>
              <a:t>chování</a:t>
            </a:r>
            <a:r>
              <a:rPr lang="en-US" dirty="0" smtClean="0"/>
              <a:t>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46464"/>
                </a:solidFill>
              </a:rPr>
              <a:t>Popis interpersonálního chování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 smtClean="0"/>
              <a:t>Přístup založený na individuálních rozdílech x dyadický přístup</a:t>
            </a:r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2"/>
          <a:srcRect l="6467"/>
          <a:stretch/>
        </p:blipFill>
        <p:spPr>
          <a:xfrm>
            <a:off x="9988062" y="0"/>
            <a:ext cx="2203938" cy="6858000"/>
          </a:xfrm>
          <a:prstGeom prst="rect">
            <a:avLst/>
          </a:prstGeom>
        </p:spPr>
      </p:pic>
      <p:pic>
        <p:nvPicPr>
          <p:cNvPr id="16" name="Zástupný symbol pro obrázek 1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r="19550"/>
          <a:stretch>
            <a:fillRect/>
          </a:stretch>
        </p:blipFill>
        <p:spPr/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85" y="1343009"/>
            <a:ext cx="4825381" cy="393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0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1" y="1344803"/>
            <a:ext cx="11221050" cy="4778846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Výchovné styly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 err="1" smtClean="0"/>
              <a:t>Rodrigo</a:t>
            </a:r>
            <a:r>
              <a:rPr lang="cs-CZ" dirty="0" smtClean="0"/>
              <a:t> 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86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>
                <a:solidFill>
                  <a:srgbClr val="646464"/>
                </a:solidFill>
              </a:rPr>
              <a:t>Individuální rozdíly v interpersonálním </a:t>
            </a:r>
            <a:r>
              <a:rPr lang="cs-CZ" dirty="0" smtClean="0">
                <a:solidFill>
                  <a:srgbClr val="646464"/>
                </a:solidFill>
              </a:rPr>
              <a:t>chování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0883" y="974207"/>
            <a:ext cx="6487886" cy="5348114"/>
          </a:xfrm>
        </p:spPr>
        <p:txBody>
          <a:bodyPr rtlCol="0"/>
          <a:lstStyle/>
          <a:p>
            <a:r>
              <a:rPr lang="cs-CZ" dirty="0"/>
              <a:t>Reprezentované </a:t>
            </a:r>
            <a:r>
              <a:rPr lang="cs-CZ" dirty="0" err="1"/>
              <a:t>cirkumplexy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2D reprezentace interpersonální osobnosti</a:t>
            </a:r>
          </a:p>
          <a:p>
            <a:pPr lvl="2"/>
            <a:r>
              <a:rPr lang="cs-CZ" dirty="0" err="1" smtClean="0"/>
              <a:t>Agency</a:t>
            </a:r>
            <a:r>
              <a:rPr lang="cs-CZ" dirty="0" smtClean="0"/>
              <a:t> x </a:t>
            </a:r>
            <a:r>
              <a:rPr lang="cs-CZ" dirty="0" err="1" smtClean="0"/>
              <a:t>communion</a:t>
            </a:r>
            <a:r>
              <a:rPr lang="cs-CZ" dirty="0" smtClean="0"/>
              <a:t> (</a:t>
            </a:r>
            <a:r>
              <a:rPr lang="cs-CZ" dirty="0" err="1" smtClean="0"/>
              <a:t>Bakan</a:t>
            </a:r>
            <a:r>
              <a:rPr lang="cs-CZ" dirty="0" smtClean="0"/>
              <a:t> 1966)</a:t>
            </a:r>
          </a:p>
          <a:p>
            <a:pPr lvl="2"/>
            <a:r>
              <a:rPr lang="cs-CZ" dirty="0" smtClean="0"/>
              <a:t>Dominance (</a:t>
            </a:r>
            <a:r>
              <a:rPr lang="cs-CZ" dirty="0" err="1" smtClean="0"/>
              <a:t>power</a:t>
            </a:r>
            <a:r>
              <a:rPr lang="cs-CZ" dirty="0" smtClean="0"/>
              <a:t>, </a:t>
            </a:r>
            <a:r>
              <a:rPr lang="cs-CZ" dirty="0" err="1" smtClean="0"/>
              <a:t>control</a:t>
            </a:r>
            <a:r>
              <a:rPr lang="cs-CZ" dirty="0" smtClean="0"/>
              <a:t>) x </a:t>
            </a:r>
            <a:r>
              <a:rPr lang="cs-CZ" dirty="0" err="1" smtClean="0"/>
              <a:t>Affiliation</a:t>
            </a:r>
            <a:r>
              <a:rPr lang="cs-CZ" dirty="0" smtClean="0"/>
              <a:t> (love, </a:t>
            </a:r>
            <a:r>
              <a:rPr lang="cs-CZ" dirty="0" err="1" smtClean="0"/>
              <a:t>friendly</a:t>
            </a:r>
            <a:r>
              <a:rPr lang="cs-CZ" dirty="0" smtClean="0"/>
              <a:t>) (Leary 1957)</a:t>
            </a:r>
          </a:p>
          <a:p>
            <a:pPr lvl="2"/>
            <a:r>
              <a:rPr lang="cs-CZ" dirty="0" smtClean="0"/>
              <a:t>…</a:t>
            </a:r>
          </a:p>
          <a:p>
            <a:pPr lvl="1"/>
            <a:r>
              <a:rPr lang="cs-CZ" dirty="0" smtClean="0"/>
              <a:t>Každá osobnost je kombinací obou dimenzí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9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r="30358"/>
          <a:stretch/>
        </p:blipFill>
        <p:spPr>
          <a:xfrm>
            <a:off x="9977454" y="0"/>
            <a:ext cx="2235200" cy="6858000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Fig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r="64383"/>
          <a:stretch/>
        </p:blipFill>
        <p:spPr bwMode="auto">
          <a:xfrm>
            <a:off x="5798751" y="2788390"/>
            <a:ext cx="3960018" cy="35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270883" y="4043682"/>
            <a:ext cx="39718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/>
              <a:t>Rysy </a:t>
            </a:r>
          </a:p>
          <a:p>
            <a:endParaRPr lang="cs-CZ" i="1" dirty="0" smtClean="0"/>
          </a:p>
          <a:p>
            <a:r>
              <a:rPr lang="cs-CZ" i="1" dirty="0" smtClean="0"/>
              <a:t>Interpersonální problémy</a:t>
            </a:r>
          </a:p>
          <a:p>
            <a:endParaRPr lang="cs-CZ" i="1" dirty="0" smtClean="0"/>
          </a:p>
          <a:p>
            <a:r>
              <a:rPr lang="cs-CZ" i="1" dirty="0" smtClean="0"/>
              <a:t>Komunikační styly</a:t>
            </a:r>
          </a:p>
          <a:p>
            <a:r>
              <a:rPr lang="cs-CZ" i="1" dirty="0" smtClean="0"/>
              <a:t> </a:t>
            </a:r>
          </a:p>
          <a:p>
            <a:r>
              <a:rPr lang="cs-CZ" i="1" dirty="0" smtClean="0"/>
              <a:t>Výchovné styly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515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601_TF16411245.potx" id="{8F2666A2-E20D-48E6-809D-C74651785132}" vid="{1CC1227C-285E-41A4-B44B-A8271FF546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61CFE-D4DA-4753-A9A5-D482B9609A35}">
  <ds:schemaRefs>
    <ds:schemaRef ds:uri="http://www.w3.org/XML/1998/namespace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fb0879af-3eba-417a-a55a-ffe6dcd6ca77"/>
    <ds:schemaRef ds:uri="6dc4bcd6-49db-4c07-9060-8acfc67cef9f"/>
  </ds:schemaRefs>
</ds:datastoreItem>
</file>

<file path=customXml/itemProps2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Minimalistická barevná prezentace</Template>
  <TotalTime>0</TotalTime>
  <Words>1616</Words>
  <Application>Microsoft Office PowerPoint</Application>
  <PresentationFormat>Širokoúhlá obrazovka</PresentationFormat>
  <Paragraphs>288</Paragraphs>
  <Slides>29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Corbel</vt:lpstr>
      <vt:lpstr>Times New Roman</vt:lpstr>
      <vt:lpstr>Motiv Office</vt:lpstr>
      <vt:lpstr>interpersonální osobnost</vt:lpstr>
      <vt:lpstr>Důležitost sociální perspektivy</vt:lpstr>
      <vt:lpstr>Teorie a modely interpersonálního chování</vt:lpstr>
      <vt:lpstr>osobnost jako důsledek interakce</vt:lpstr>
      <vt:lpstr>osobnost jako důsledek interakce</vt:lpstr>
      <vt:lpstr>Interpersonální osobnost</vt:lpstr>
      <vt:lpstr>Popis interpersonálního chování</vt:lpstr>
      <vt:lpstr>Výchovné styly</vt:lpstr>
      <vt:lpstr>Individuální rozdíly v interpersonálním chování</vt:lpstr>
      <vt:lpstr>Interpersonální cirkumplex</vt:lpstr>
      <vt:lpstr>Interpersonální cirkumplex</vt:lpstr>
      <vt:lpstr>Timothy Leary</vt:lpstr>
      <vt:lpstr>Timothy Leary</vt:lpstr>
      <vt:lpstr>Interpersonal Checklist</vt:lpstr>
      <vt:lpstr>Jerry Wiggins</vt:lpstr>
      <vt:lpstr>Cirkumplexní struktura osobnosti</vt:lpstr>
      <vt:lpstr>IPIP - IPC</vt:lpstr>
      <vt:lpstr>dyadické rozdíly v interpersonálním chování</vt:lpstr>
      <vt:lpstr>Benjamin </vt:lpstr>
      <vt:lpstr>Interpersonální rysy dnes</vt:lpstr>
      <vt:lpstr>Dominance a afiliace</vt:lpstr>
      <vt:lpstr>Interpersonální komunikace</vt:lpstr>
      <vt:lpstr>Styly konfliktní komunikace</vt:lpstr>
      <vt:lpstr>Styly konfliktní komunikace</vt:lpstr>
      <vt:lpstr>Styly konfliktní komunikace</vt:lpstr>
      <vt:lpstr>Styly konfliktní komunikace</vt:lpstr>
      <vt:lpstr>Styly konfliktní komunikace</vt:lpstr>
      <vt:lpstr>Styly konfliktní komunikace</vt:lpstr>
      <vt:lpstr>Komunikační vzorce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2020-05-13T15:22:42Z</dcterms:created>
  <dcterms:modified xsi:type="dcterms:W3CDTF">2024-05-27T14:44:09Z</dcterms:modified>
</cp:coreProperties>
</file>