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8"/>
  </p:notesMasterIdLst>
  <p:handoutMasterIdLst>
    <p:handoutMasterId r:id="rId19"/>
  </p:handoutMasterIdLst>
  <p:sldIdLst>
    <p:sldId id="257" r:id="rId2"/>
    <p:sldId id="401" r:id="rId3"/>
    <p:sldId id="402" r:id="rId4"/>
    <p:sldId id="283" r:id="rId5"/>
    <p:sldId id="398" r:id="rId6"/>
    <p:sldId id="399" r:id="rId7"/>
    <p:sldId id="400" r:id="rId8"/>
    <p:sldId id="289" r:id="rId9"/>
    <p:sldId id="390" r:id="rId10"/>
    <p:sldId id="292" r:id="rId11"/>
    <p:sldId id="349" r:id="rId12"/>
    <p:sldId id="389" r:id="rId13"/>
    <p:sldId id="394" r:id="rId14"/>
    <p:sldId id="395" r:id="rId15"/>
    <p:sldId id="396" r:id="rId16"/>
    <p:sldId id="397" r:id="rId17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chomel Petr" initials="S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0C30"/>
    <a:srgbClr val="0073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706" autoAdjust="0"/>
    <p:restoredTop sz="94660"/>
  </p:normalViewPr>
  <p:slideViewPr>
    <p:cSldViewPr>
      <p:cViewPr varScale="1">
        <p:scale>
          <a:sx n="92" d="100"/>
          <a:sy n="92" d="100"/>
        </p:scale>
        <p:origin x="1056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042" y="7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EB40A3-3435-48FA-A425-971DA3CD8874}" type="datetimeFigureOut">
              <a:rPr lang="cs-CZ" smtClean="0"/>
              <a:t>15. 3. 2020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A6EFFB-E210-479F-9C1C-81E50A06EA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85228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C317E-C6BC-4CCD-A44A-03F895199C71}" type="datetimeFigureOut">
              <a:rPr lang="cs-CZ" smtClean="0"/>
              <a:t>15. 3. 2020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E550C8-0C89-47A1-B321-ECDADD7DEF0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2805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logo cs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9674" y="548680"/>
            <a:ext cx="5504836" cy="1440000"/>
          </a:xfrm>
          <a:prstGeom prst="rect">
            <a:avLst/>
          </a:prstGeom>
        </p:spPr>
      </p:pic>
      <p:pic>
        <p:nvPicPr>
          <p:cNvPr id="4" name="Obrázek 3" descr="lišt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2263307"/>
            <a:ext cx="8820472" cy="1291297"/>
          </a:xfrm>
          <a:prstGeom prst="rect">
            <a:avLst/>
          </a:prstGeom>
        </p:spPr>
      </p:pic>
      <p:sp>
        <p:nvSpPr>
          <p:cNvPr id="6" name="Zástupný symbol pro text 5"/>
          <p:cNvSpPr>
            <a:spLocks noGrp="1"/>
          </p:cNvSpPr>
          <p:nvPr>
            <p:ph type="body" sz="quarter" idx="10" hasCustomPrompt="1"/>
          </p:nvPr>
        </p:nvSpPr>
        <p:spPr>
          <a:xfrm>
            <a:off x="1662106" y="2508850"/>
            <a:ext cx="7129463" cy="865188"/>
          </a:xfrm>
          <a:prstGeom prst="rect">
            <a:avLst/>
          </a:prstGeom>
        </p:spPr>
        <p:txBody>
          <a:bodyPr/>
          <a:lstStyle>
            <a:lvl1pPr>
              <a:buNone/>
              <a:defRPr sz="5400" b="1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1" hasCustomPrompt="1"/>
          </p:nvPr>
        </p:nvSpPr>
        <p:spPr>
          <a:xfrm>
            <a:off x="1622906" y="4293096"/>
            <a:ext cx="7129463" cy="576684"/>
          </a:xfrm>
          <a:prstGeom prst="rect">
            <a:avLst/>
          </a:prstGeom>
        </p:spPr>
        <p:txBody>
          <a:bodyPr/>
          <a:lstStyle>
            <a:lvl1pPr>
              <a:buNone/>
              <a:defRPr sz="2800" b="1" i="0" baseline="0"/>
            </a:lvl1pPr>
            <a:lvl5pPr>
              <a:buNone/>
              <a:defRPr/>
            </a:lvl5pPr>
          </a:lstStyle>
          <a:p>
            <a:pPr lvl="0"/>
            <a:r>
              <a:rPr lang="cs-CZ" dirty="0" smtClean="0"/>
              <a:t>Titul, jméno, příjmení</a:t>
            </a:r>
            <a:endParaRPr lang="cs-CZ" dirty="0"/>
          </a:p>
        </p:txBody>
      </p:sp>
      <p:sp>
        <p:nvSpPr>
          <p:cNvPr id="9" name="Zástupný symbol pro text 7"/>
          <p:cNvSpPr>
            <a:spLocks noGrp="1"/>
          </p:cNvSpPr>
          <p:nvPr>
            <p:ph type="body" sz="quarter" idx="12" hasCustomPrompt="1"/>
          </p:nvPr>
        </p:nvSpPr>
        <p:spPr>
          <a:xfrm>
            <a:off x="1619672" y="4797152"/>
            <a:ext cx="7129463" cy="576684"/>
          </a:xfrm>
          <a:prstGeom prst="rect">
            <a:avLst/>
          </a:prstGeom>
        </p:spPr>
        <p:txBody>
          <a:bodyPr/>
          <a:lstStyle>
            <a:lvl1pPr>
              <a:buNone/>
              <a:defRPr sz="1800" b="0" i="0" baseline="0"/>
            </a:lvl1pPr>
            <a:lvl5pPr>
              <a:buNone/>
              <a:defRPr/>
            </a:lvl5pPr>
          </a:lstStyle>
          <a:p>
            <a:pPr lvl="0"/>
            <a:r>
              <a:rPr lang="cs-CZ" dirty="0" smtClean="0"/>
              <a:t>Funkce</a:t>
            </a:r>
            <a:endParaRPr lang="cs-CZ" dirty="0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3" hasCustomPrompt="1"/>
          </p:nvPr>
        </p:nvSpPr>
        <p:spPr>
          <a:xfrm>
            <a:off x="1619672" y="5445225"/>
            <a:ext cx="7129463" cy="648072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1" i="0" baseline="0"/>
            </a:lvl1pPr>
          </a:lstStyle>
          <a:p>
            <a:pPr lvl="0"/>
            <a:r>
              <a:rPr lang="cs-CZ" dirty="0" smtClean="0"/>
              <a:t>Místo, datum konání, případně další informace</a:t>
            </a:r>
            <a:endParaRPr lang="cs-CZ" dirty="0"/>
          </a:p>
        </p:txBody>
      </p:sp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0597" y="6237312"/>
            <a:ext cx="4011427" cy="50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2060575"/>
            <a:ext cx="8208144" cy="4608785"/>
          </a:xfrm>
          <a:prstGeom prst="rect">
            <a:avLst/>
          </a:prstGeom>
        </p:spPr>
        <p:txBody>
          <a:bodyPr/>
          <a:lstStyle>
            <a:lvl1pPr>
              <a:buClr>
                <a:schemeClr val="tx2"/>
              </a:buClr>
              <a:buFontTx/>
              <a:buBlip>
                <a:blip r:embed="rId2"/>
              </a:buBlip>
              <a:defRPr baseline="0"/>
            </a:lvl1pPr>
          </a:lstStyle>
          <a:p>
            <a:pPr lvl="0"/>
            <a:r>
              <a:rPr lang="cs-CZ" dirty="0" smtClean="0"/>
              <a:t> odrážky</a:t>
            </a:r>
          </a:p>
          <a:p>
            <a:pPr lvl="0"/>
            <a:endParaRPr lang="cs-CZ" dirty="0" smtClean="0"/>
          </a:p>
        </p:txBody>
      </p:sp>
      <p:sp>
        <p:nvSpPr>
          <p:cNvPr id="10" name="Zástupný symbol pro text 9"/>
          <p:cNvSpPr>
            <a:spLocks noGrp="1"/>
          </p:cNvSpPr>
          <p:nvPr>
            <p:ph type="body" sz="quarter" idx="12" hasCustomPrompt="1"/>
          </p:nvPr>
        </p:nvSpPr>
        <p:spPr>
          <a:xfrm>
            <a:off x="467544" y="981075"/>
            <a:ext cx="8208144" cy="863600"/>
          </a:xfrm>
          <a:prstGeom prst="rect">
            <a:avLst/>
          </a:prstGeom>
        </p:spPr>
        <p:txBody>
          <a:bodyPr/>
          <a:lstStyle>
            <a:lvl1pPr algn="ctr">
              <a:buNone/>
              <a:defRPr sz="4800" b="1" i="0" baseline="0">
                <a:solidFill>
                  <a:srgbClr val="C00000"/>
                </a:solidFill>
              </a:defRPr>
            </a:lvl1pPr>
          </a:lstStyle>
          <a:p>
            <a:pPr lvl="0"/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12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2339975" y="260350"/>
            <a:ext cx="5400675" cy="288925"/>
          </a:xfrm>
          <a:prstGeom prst="rect">
            <a:avLst/>
          </a:prstGeom>
        </p:spPr>
        <p:txBody>
          <a:bodyPr/>
          <a:lstStyle>
            <a:lvl1pPr>
              <a:buNone/>
              <a:defRPr sz="1800" b="1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Název prezentace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text 10"/>
          <p:cNvSpPr>
            <a:spLocks noGrp="1"/>
          </p:cNvSpPr>
          <p:nvPr>
            <p:ph type="body" sz="quarter" idx="13" hasCustomPrompt="1"/>
          </p:nvPr>
        </p:nvSpPr>
        <p:spPr>
          <a:xfrm>
            <a:off x="467544" y="2060575"/>
            <a:ext cx="8208144" cy="4608785"/>
          </a:xfrm>
          <a:prstGeom prst="rect">
            <a:avLst/>
          </a:prstGeom>
        </p:spPr>
        <p:txBody>
          <a:bodyPr/>
          <a:lstStyle>
            <a:lvl1pPr marL="180000" indent="0">
              <a:buClr>
                <a:schemeClr val="tx2"/>
              </a:buClr>
              <a:buFontTx/>
              <a:buNone/>
              <a:defRPr sz="3000" b="1" i="0" baseline="0"/>
            </a:lvl1pPr>
          </a:lstStyle>
          <a:p>
            <a:pPr lvl="0"/>
            <a:r>
              <a:rPr lang="cs-CZ" dirty="0" smtClean="0"/>
              <a:t>Textové pole</a:t>
            </a:r>
          </a:p>
        </p:txBody>
      </p:sp>
      <p:sp>
        <p:nvSpPr>
          <p:cNvPr id="5" name="Zástupný symbol pro text 9"/>
          <p:cNvSpPr>
            <a:spLocks noGrp="1"/>
          </p:cNvSpPr>
          <p:nvPr>
            <p:ph type="body" sz="quarter" idx="12" hasCustomPrompt="1"/>
          </p:nvPr>
        </p:nvSpPr>
        <p:spPr>
          <a:xfrm>
            <a:off x="467544" y="981075"/>
            <a:ext cx="8208144" cy="863600"/>
          </a:xfrm>
          <a:prstGeom prst="rect">
            <a:avLst/>
          </a:prstGeom>
        </p:spPr>
        <p:txBody>
          <a:bodyPr/>
          <a:lstStyle>
            <a:lvl1pPr algn="ctr">
              <a:buNone/>
              <a:defRPr sz="4800" b="1" i="0" baseline="0">
                <a:solidFill>
                  <a:srgbClr val="C00000"/>
                </a:solidFill>
              </a:defRPr>
            </a:lvl1pPr>
          </a:lstStyle>
          <a:p>
            <a:pPr lvl="0"/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2339975" y="260350"/>
            <a:ext cx="5400675" cy="288925"/>
          </a:xfrm>
          <a:prstGeom prst="rect">
            <a:avLst/>
          </a:prstGeom>
        </p:spPr>
        <p:txBody>
          <a:bodyPr/>
          <a:lstStyle>
            <a:lvl1pPr>
              <a:buNone/>
              <a:defRPr sz="1800" b="1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Název prezentace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10"/>
          <p:cNvSpPr>
            <a:spLocks noGrp="1"/>
          </p:cNvSpPr>
          <p:nvPr>
            <p:ph type="body" sz="quarter" idx="10" hasCustomPrompt="1"/>
          </p:nvPr>
        </p:nvSpPr>
        <p:spPr>
          <a:xfrm>
            <a:off x="467544" y="3429000"/>
            <a:ext cx="8208144" cy="3240360"/>
          </a:xfrm>
          <a:prstGeom prst="rect">
            <a:avLst/>
          </a:prstGeom>
        </p:spPr>
        <p:txBody>
          <a:bodyPr/>
          <a:lstStyle>
            <a:lvl1pPr>
              <a:buClr>
                <a:schemeClr val="tx2"/>
              </a:buClr>
              <a:buFontTx/>
              <a:buBlip>
                <a:blip r:embed="rId2"/>
              </a:buBlip>
              <a:defRPr baseline="0"/>
            </a:lvl1pPr>
          </a:lstStyle>
          <a:p>
            <a:pPr lvl="0"/>
            <a:r>
              <a:rPr lang="cs-CZ" dirty="0" smtClean="0"/>
              <a:t> odrážky</a:t>
            </a:r>
          </a:p>
          <a:p>
            <a:pPr lvl="0"/>
            <a:endParaRPr lang="cs-CZ" dirty="0" smtClean="0"/>
          </a:p>
        </p:txBody>
      </p:sp>
      <p:sp>
        <p:nvSpPr>
          <p:cNvPr id="4" name="Zástupný symbol pro text 10"/>
          <p:cNvSpPr>
            <a:spLocks noGrp="1"/>
          </p:cNvSpPr>
          <p:nvPr>
            <p:ph type="body" sz="quarter" idx="13" hasCustomPrompt="1"/>
          </p:nvPr>
        </p:nvSpPr>
        <p:spPr>
          <a:xfrm>
            <a:off x="467544" y="2060575"/>
            <a:ext cx="8208144" cy="1368425"/>
          </a:xfrm>
          <a:prstGeom prst="rect">
            <a:avLst/>
          </a:prstGeom>
        </p:spPr>
        <p:txBody>
          <a:bodyPr wrap="square"/>
          <a:lstStyle>
            <a:lvl1pPr marL="180000" indent="0">
              <a:buClr>
                <a:schemeClr val="tx2"/>
              </a:buClr>
              <a:buFontTx/>
              <a:buNone/>
              <a:defRPr sz="3000" b="1" i="0" baseline="0"/>
            </a:lvl1pPr>
          </a:lstStyle>
          <a:p>
            <a:pPr lvl="0"/>
            <a:r>
              <a:rPr lang="cs-CZ" dirty="0" smtClean="0"/>
              <a:t>Textové pole</a:t>
            </a:r>
          </a:p>
        </p:txBody>
      </p:sp>
      <p:sp>
        <p:nvSpPr>
          <p:cNvPr id="7" name="Zástupný symbol pro text 9"/>
          <p:cNvSpPr>
            <a:spLocks noGrp="1"/>
          </p:cNvSpPr>
          <p:nvPr>
            <p:ph type="body" sz="quarter" idx="12" hasCustomPrompt="1"/>
          </p:nvPr>
        </p:nvSpPr>
        <p:spPr>
          <a:xfrm>
            <a:off x="467544" y="981075"/>
            <a:ext cx="8208144" cy="863600"/>
          </a:xfrm>
          <a:prstGeom prst="rect">
            <a:avLst/>
          </a:prstGeom>
        </p:spPr>
        <p:txBody>
          <a:bodyPr/>
          <a:lstStyle>
            <a:lvl1pPr algn="ctr">
              <a:buNone/>
              <a:defRPr sz="4800" b="1" i="0" baseline="0">
                <a:solidFill>
                  <a:srgbClr val="C00000"/>
                </a:solidFill>
              </a:defRPr>
            </a:lvl1pPr>
          </a:lstStyle>
          <a:p>
            <a:pPr lvl="0"/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8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2339975" y="260350"/>
            <a:ext cx="5400675" cy="288925"/>
          </a:xfrm>
          <a:prstGeom prst="rect">
            <a:avLst/>
          </a:prstGeom>
        </p:spPr>
        <p:txBody>
          <a:bodyPr/>
          <a:lstStyle>
            <a:lvl1pPr>
              <a:buNone/>
              <a:defRPr sz="1800" b="1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Název prezentace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logo cs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1640" y="322152"/>
            <a:ext cx="4464496" cy="1167859"/>
          </a:xfrm>
          <a:prstGeom prst="rect">
            <a:avLst/>
          </a:prstGeom>
        </p:spPr>
      </p:pic>
      <p:pic>
        <p:nvPicPr>
          <p:cNvPr id="4" name="Obrázek 3" descr="logo 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694340"/>
            <a:ext cx="8892480" cy="1269260"/>
          </a:xfrm>
          <a:prstGeom prst="rect">
            <a:avLst/>
          </a:prstGeom>
        </p:spPr>
      </p:pic>
      <p:sp>
        <p:nvSpPr>
          <p:cNvPr id="7" name="Zástupný symbol pro text 7"/>
          <p:cNvSpPr>
            <a:spLocks noGrp="1"/>
          </p:cNvSpPr>
          <p:nvPr>
            <p:ph type="body" sz="quarter" idx="11" hasCustomPrompt="1"/>
          </p:nvPr>
        </p:nvSpPr>
        <p:spPr>
          <a:xfrm>
            <a:off x="971600" y="4149080"/>
            <a:ext cx="7417495" cy="576684"/>
          </a:xfrm>
          <a:prstGeom prst="rect">
            <a:avLst/>
          </a:prstGeom>
        </p:spPr>
        <p:txBody>
          <a:bodyPr/>
          <a:lstStyle>
            <a:lvl1pPr>
              <a:buNone/>
              <a:defRPr sz="2800" b="1" i="0" baseline="0"/>
            </a:lvl1pPr>
            <a:lvl5pPr>
              <a:buNone/>
              <a:defRPr/>
            </a:lvl5pPr>
          </a:lstStyle>
          <a:p>
            <a:pPr lvl="0"/>
            <a:r>
              <a:rPr lang="cs-CZ" dirty="0" smtClean="0"/>
              <a:t>Titul, jméno, příjmení</a:t>
            </a:r>
            <a:endParaRPr lang="cs-CZ" dirty="0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sz="quarter" idx="12" hasCustomPrompt="1"/>
          </p:nvPr>
        </p:nvSpPr>
        <p:spPr>
          <a:xfrm>
            <a:off x="971600" y="4581748"/>
            <a:ext cx="7417917" cy="576684"/>
          </a:xfrm>
          <a:prstGeom prst="rect">
            <a:avLst/>
          </a:prstGeom>
        </p:spPr>
        <p:txBody>
          <a:bodyPr/>
          <a:lstStyle>
            <a:lvl1pPr>
              <a:buNone/>
              <a:defRPr sz="1800" b="0" i="0" baseline="0"/>
            </a:lvl1pPr>
            <a:lvl5pPr>
              <a:buNone/>
              <a:defRPr/>
            </a:lvl5pPr>
          </a:lstStyle>
          <a:p>
            <a:pPr lvl="0"/>
            <a:r>
              <a:rPr lang="cs-CZ" dirty="0" smtClean="0"/>
              <a:t>Funkce</a:t>
            </a:r>
            <a:endParaRPr lang="cs-CZ" dirty="0"/>
          </a:p>
        </p:txBody>
      </p:sp>
      <p:sp>
        <p:nvSpPr>
          <p:cNvPr id="27" name="TextovéPole 26"/>
          <p:cNvSpPr txBox="1"/>
          <p:nvPr userDrawn="1"/>
        </p:nvSpPr>
        <p:spPr>
          <a:xfrm>
            <a:off x="827584" y="1887273"/>
            <a:ext cx="662473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000" b="1" dirty="0" smtClean="0">
                <a:solidFill>
                  <a:schemeClr val="bg1"/>
                </a:solidFill>
              </a:rPr>
              <a:t>Děkujeme za pozornost</a:t>
            </a:r>
            <a:endParaRPr lang="cs-CZ" sz="5000" b="1" dirty="0">
              <a:solidFill>
                <a:schemeClr val="bg1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6237312"/>
            <a:ext cx="4011427" cy="50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188" y="2349500"/>
            <a:ext cx="8075612" cy="37766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11188" y="633730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altLang="cs-CZ"/>
              <a:t>Praha 5. 10. 2006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5867400" y="0"/>
            <a:ext cx="1296988" cy="76517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3730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6972C1-737E-4B78-8BBA-838145AEED9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522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 descr="lišta malá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79512" y="188640"/>
            <a:ext cx="8964488" cy="432804"/>
          </a:xfrm>
          <a:prstGeom prst="rect">
            <a:avLst/>
          </a:prstGeom>
        </p:spPr>
      </p:pic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2267744" y="260648"/>
            <a:ext cx="8229600" cy="350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Název prezentace</a:t>
            </a:r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6" r:id="rId4"/>
    <p:sldLayoutId id="2147483665" r:id="rId5"/>
    <p:sldLayoutId id="2147483667" r:id="rId6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18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32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0"/>
          </p:nvPr>
        </p:nvSpPr>
        <p:spPr>
          <a:xfrm>
            <a:off x="1475656" y="2527262"/>
            <a:ext cx="7560840" cy="865188"/>
          </a:xfrm>
        </p:spPr>
        <p:txBody>
          <a:bodyPr anchor="ctr">
            <a:normAutofit lnSpcReduction="10000"/>
          </a:bodyPr>
          <a:lstStyle/>
          <a:p>
            <a:r>
              <a:rPr lang="cs-CZ" dirty="0" smtClean="0"/>
              <a:t>Hodnocení škol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1"/>
          </p:nvPr>
        </p:nvSpPr>
        <p:spPr>
          <a:xfrm>
            <a:off x="1475656" y="3573016"/>
            <a:ext cx="6192688" cy="2448272"/>
          </a:xfrm>
        </p:spPr>
        <p:txBody>
          <a:bodyPr/>
          <a:lstStyle/>
          <a:p>
            <a:pPr>
              <a:spcBef>
                <a:spcPts val="0"/>
              </a:spcBef>
            </a:pPr>
            <a:endParaRPr lang="cs-CZ" sz="2000" b="0" dirty="0"/>
          </a:p>
          <a:p>
            <a:endParaRPr lang="cs-CZ" i="1" dirty="0" smtClean="0"/>
          </a:p>
          <a:p>
            <a:r>
              <a:rPr lang="cs-CZ" i="1" dirty="0" smtClean="0"/>
              <a:t>Martin Chvál</a:t>
            </a:r>
            <a:endParaRPr lang="cs-CZ" i="1" dirty="0"/>
          </a:p>
        </p:txBody>
      </p:sp>
      <p:sp>
        <p:nvSpPr>
          <p:cNvPr id="4" name="TextovéPole 3"/>
          <p:cNvSpPr txBox="1"/>
          <p:nvPr/>
        </p:nvSpPr>
        <p:spPr>
          <a:xfrm>
            <a:off x="6084168" y="6309320"/>
            <a:ext cx="21602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i="1" dirty="0" smtClean="0"/>
              <a:t>NIQES, </a:t>
            </a:r>
            <a:r>
              <a:rPr lang="cs-CZ" sz="1200" i="1" dirty="0"/>
              <a:t>CZ.1.07/4.1.00/22.0003</a:t>
            </a:r>
            <a:endParaRPr lang="cs-CZ" sz="12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503548" y="2420888"/>
            <a:ext cx="8136904" cy="4248472"/>
          </a:xfrm>
        </p:spPr>
        <p:txBody>
          <a:bodyPr anchor="t"/>
          <a:lstStyle/>
          <a:p>
            <a:pPr marL="0" lvl="0" indent="0" algn="just">
              <a:buNone/>
            </a:pPr>
            <a:r>
              <a:rPr lang="cs-CZ" b="1" dirty="0" smtClean="0">
                <a:solidFill>
                  <a:srgbClr val="0073CF"/>
                </a:solidFill>
              </a:rPr>
              <a:t>Struktura</a:t>
            </a:r>
          </a:p>
          <a:p>
            <a:pPr lvl="0" algn="just"/>
            <a:r>
              <a:rPr lang="cs-CZ" dirty="0" smtClean="0"/>
              <a:t>6 oblastí, v každé 3–5  kritérií (celkem 26)</a:t>
            </a:r>
          </a:p>
          <a:p>
            <a:pPr lvl="0" algn="just"/>
            <a:r>
              <a:rPr lang="cs-CZ" dirty="0" smtClean="0"/>
              <a:t>U každé oblasti motto a zdůvodnění kritérií</a:t>
            </a:r>
          </a:p>
          <a:p>
            <a:pPr lvl="0" algn="just"/>
            <a:r>
              <a:rPr lang="cs-CZ" dirty="0" smtClean="0"/>
              <a:t>vysvětlení kritéria – popis výborné úrovně</a:t>
            </a:r>
            <a:endParaRPr lang="cs-CZ" dirty="0"/>
          </a:p>
          <a:p>
            <a:pPr lvl="0" algn="just"/>
            <a:r>
              <a:rPr lang="cs-CZ" dirty="0" smtClean="0"/>
              <a:t>popisy </a:t>
            </a:r>
            <a:r>
              <a:rPr lang="cs-CZ" dirty="0"/>
              <a:t>úrovní v jednotlivých </a:t>
            </a:r>
            <a:r>
              <a:rPr lang="cs-CZ" dirty="0" smtClean="0"/>
              <a:t>kritériích </a:t>
            </a:r>
            <a:br>
              <a:rPr lang="cs-CZ" dirty="0" smtClean="0"/>
            </a:br>
            <a:r>
              <a:rPr lang="cs-CZ" sz="2800" dirty="0" smtClean="0"/>
              <a:t>(výborná – očekávaná – vyžadující zlepšení – nevyhovující)</a:t>
            </a:r>
            <a:endParaRPr lang="cs-CZ" sz="28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 smtClean="0"/>
              <a:t>Model kvalitní školy</a:t>
            </a:r>
            <a:endParaRPr lang="cs-CZ" dirty="0"/>
          </a:p>
        </p:txBody>
      </p:sp>
      <p:sp>
        <p:nvSpPr>
          <p:cNvPr id="6" name="Zástupný symbol pro text 21"/>
          <p:cNvSpPr>
            <a:spLocks noGrp="1"/>
          </p:cNvSpPr>
          <p:nvPr>
            <p:ph type="body" sz="quarter" idx="12"/>
          </p:nvPr>
        </p:nvSpPr>
        <p:spPr>
          <a:xfrm>
            <a:off x="179512" y="836712"/>
            <a:ext cx="8712968" cy="1512168"/>
          </a:xfrm>
        </p:spPr>
        <p:txBody>
          <a:bodyPr anchor="ctr"/>
          <a:lstStyle/>
          <a:p>
            <a:pPr>
              <a:spcBef>
                <a:spcPts val="0"/>
              </a:spcBef>
            </a:pPr>
            <a:r>
              <a:rPr lang="cs-CZ" sz="3200" dirty="0" smtClean="0"/>
              <a:t>Kritéria pro hodnocení podmínek, průběhu </a:t>
            </a:r>
            <a:br>
              <a:rPr lang="cs-CZ" sz="3200" dirty="0" smtClean="0"/>
            </a:br>
            <a:r>
              <a:rPr lang="cs-CZ" sz="3200" dirty="0" smtClean="0"/>
              <a:t>a výsledků vzdělávání </a:t>
            </a:r>
          </a:p>
          <a:p>
            <a:pPr>
              <a:spcBef>
                <a:spcPts val="0"/>
              </a:spcBef>
            </a:pPr>
            <a:r>
              <a:rPr lang="cs-CZ" sz="3200" dirty="0" smtClean="0"/>
              <a:t>(model kvalitní školy</a:t>
            </a:r>
            <a:r>
              <a:rPr lang="cs-CZ" sz="2800" dirty="0" smtClean="0"/>
              <a:t>)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921245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503548" y="1556792"/>
            <a:ext cx="8401508" cy="5040560"/>
          </a:xfrm>
        </p:spPr>
        <p:txBody>
          <a:bodyPr anchor="ctr"/>
          <a:lstStyle/>
          <a:p>
            <a:pPr marL="742950" lvl="0" indent="-742950" algn="just">
              <a:buFont typeface="+mj-lt"/>
              <a:buAutoNum type="arabicPeriod"/>
            </a:pPr>
            <a:r>
              <a:rPr lang="cs-CZ" sz="3600" dirty="0" smtClean="0"/>
              <a:t>Koncepce a rámec školy</a:t>
            </a:r>
            <a:endParaRPr lang="cs-CZ" sz="3600" dirty="0"/>
          </a:p>
          <a:p>
            <a:pPr marL="742950" lvl="0" indent="-742950" algn="just">
              <a:buFont typeface="+mj-lt"/>
              <a:buAutoNum type="arabicPeriod"/>
            </a:pPr>
            <a:r>
              <a:rPr lang="cs-CZ" sz="3600" dirty="0" smtClean="0"/>
              <a:t>Pedagogické vedení školy</a:t>
            </a:r>
            <a:endParaRPr lang="cs-CZ" sz="3600" dirty="0"/>
          </a:p>
          <a:p>
            <a:pPr marL="742950" lvl="0" indent="-742950" algn="just">
              <a:buFont typeface="+mj-lt"/>
              <a:buAutoNum type="arabicPeriod"/>
            </a:pPr>
            <a:r>
              <a:rPr lang="cs-CZ" sz="3600" dirty="0" smtClean="0"/>
              <a:t>Kvalita pedagogického sboru</a:t>
            </a:r>
          </a:p>
          <a:p>
            <a:pPr marL="742950" lvl="0" indent="-742950" algn="just">
              <a:buFont typeface="+mj-lt"/>
              <a:buAutoNum type="arabicPeriod"/>
            </a:pPr>
            <a:r>
              <a:rPr lang="cs-CZ" sz="3600" dirty="0" smtClean="0"/>
              <a:t>Výuka</a:t>
            </a:r>
          </a:p>
          <a:p>
            <a:pPr marL="742950" lvl="0" indent="-742950" algn="just">
              <a:buFont typeface="+mj-lt"/>
              <a:buAutoNum type="arabicPeriod"/>
            </a:pPr>
            <a:r>
              <a:rPr lang="cs-CZ" sz="3600" dirty="0" smtClean="0"/>
              <a:t>Vzdělávací výsledky žáků</a:t>
            </a:r>
          </a:p>
          <a:p>
            <a:pPr marL="742950" lvl="0" indent="-742950">
              <a:buFont typeface="+mj-lt"/>
              <a:buAutoNum type="arabicPeriod"/>
            </a:pPr>
            <a:r>
              <a:rPr lang="cs-CZ" sz="3600" dirty="0" smtClean="0"/>
              <a:t>Podpora žáků při vzdělávání (rovné příležitosti)</a:t>
            </a:r>
          </a:p>
          <a:p>
            <a:pPr marL="0" lvl="0" indent="0" algn="just">
              <a:buNone/>
            </a:pPr>
            <a:endParaRPr lang="cs-CZ" sz="2800" dirty="0" smtClean="0"/>
          </a:p>
          <a:p>
            <a:pPr marL="0" lvl="0" indent="0" algn="just">
              <a:buNone/>
            </a:pPr>
            <a:r>
              <a:rPr lang="cs-CZ" sz="2800" dirty="0" smtClean="0"/>
              <a:t>Charakteristika prostředí - podmínky pro vzdělávání</a:t>
            </a:r>
            <a:endParaRPr lang="cs-CZ" sz="2800" dirty="0"/>
          </a:p>
        </p:txBody>
      </p:sp>
      <p:sp>
        <p:nvSpPr>
          <p:cNvPr id="22" name="Zástupný symbol pro text 21"/>
          <p:cNvSpPr>
            <a:spLocks noGrp="1"/>
          </p:cNvSpPr>
          <p:nvPr>
            <p:ph type="body" sz="quarter" idx="12"/>
          </p:nvPr>
        </p:nvSpPr>
        <p:spPr>
          <a:xfrm>
            <a:off x="192088" y="836713"/>
            <a:ext cx="8712968" cy="864096"/>
          </a:xfrm>
        </p:spPr>
        <p:txBody>
          <a:bodyPr anchor="ctr"/>
          <a:lstStyle/>
          <a:p>
            <a:r>
              <a:rPr lang="cs-CZ" sz="3600" dirty="0" smtClean="0"/>
              <a:t>MODEL KVALITNÍ ŠKOLY – oblasti</a:t>
            </a:r>
            <a:endParaRPr lang="cs-CZ" sz="36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 smtClean="0"/>
              <a:t>Model kvalitní školy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615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176659" y="1511648"/>
            <a:ext cx="8712968" cy="5113163"/>
          </a:xfrm>
        </p:spPr>
        <p:txBody>
          <a:bodyPr anchor="t"/>
          <a:lstStyle/>
          <a:p>
            <a:pPr algn="just">
              <a:spcBef>
                <a:spcPts val="600"/>
              </a:spcBef>
              <a:spcAft>
                <a:spcPts val="0"/>
              </a:spcAft>
            </a:pPr>
            <a:endParaRPr lang="cs-CZ" sz="1800" b="1" i="1" dirty="0" smtClean="0">
              <a:latin typeface="Times New Roman"/>
              <a:ea typeface="Calibri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cs-CZ" sz="2000" b="1" dirty="0" smtClean="0">
                <a:latin typeface="+mj-lt"/>
                <a:ea typeface="Calibri"/>
              </a:rPr>
              <a:t>Kvalitní </a:t>
            </a:r>
            <a:r>
              <a:rPr lang="cs-CZ" sz="2000" b="1" dirty="0">
                <a:latin typeface="+mj-lt"/>
                <a:ea typeface="Calibri"/>
              </a:rPr>
              <a:t>vzdělávání vyžaduje odpovídající materiální i finanční podmínky. Spravedlivé hodnocení zohledňuje podmínky, které škola nemůže ovlivnit.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  <a:buFont typeface="Symbol"/>
              <a:buChar char=""/>
            </a:pPr>
            <a:r>
              <a:rPr lang="cs-CZ" sz="2000" dirty="0">
                <a:latin typeface="+mj-lt"/>
                <a:ea typeface="Calibri"/>
              </a:rPr>
              <a:t>Charakteristika regionu - demografická a sociálně ekonomická, atraktivita regionu a dostupnost kvalitních pedagogů 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  <a:buFont typeface="Symbol"/>
              <a:buChar char=""/>
            </a:pPr>
            <a:r>
              <a:rPr lang="cs-CZ" sz="2000" dirty="0">
                <a:latin typeface="+mj-lt"/>
                <a:ea typeface="Calibri"/>
              </a:rPr>
              <a:t>Materiální podmínky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  <a:buFont typeface="Symbol"/>
              <a:buChar char=""/>
            </a:pPr>
            <a:r>
              <a:rPr lang="cs-CZ" sz="2000" dirty="0">
                <a:latin typeface="+mj-lt"/>
                <a:ea typeface="Calibri"/>
              </a:rPr>
              <a:t>Finanční podmínky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  <a:buFont typeface="Symbol"/>
              <a:buChar char=""/>
            </a:pPr>
            <a:r>
              <a:rPr lang="cs-CZ" sz="2000" dirty="0">
                <a:latin typeface="+mj-lt"/>
                <a:ea typeface="Calibri"/>
              </a:rPr>
              <a:t>Složení žáků školy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000" dirty="0">
                <a:latin typeface="+mj-lt"/>
                <a:ea typeface="Calibri"/>
              </a:rPr>
              <a:t>Informace o prostředí, v němž škola pracuje, a umožnění srovnání se statistickými charakteristikami stejných indikátorů v celém souboru škol v ČR. Jsou důležitým signálem zřizovatelům pro jejich rozhodování o naplnění předpokladů pro kvalitní vzdělávání v dané škole.  Nemají postavení kritérií hodnocení školy. Ve výstupech inspekční činnosti slouží pouze k popisu konkrétního prostředí a kontextu, v němž škola pracuje. </a:t>
            </a:r>
          </a:p>
          <a:p>
            <a:pPr marL="0" indent="0" algn="just">
              <a:buNone/>
            </a:pPr>
            <a:endParaRPr lang="cs-CZ" sz="1800" dirty="0"/>
          </a:p>
        </p:txBody>
      </p:sp>
      <p:sp>
        <p:nvSpPr>
          <p:cNvPr id="22" name="Zástupný symbol pro text 21"/>
          <p:cNvSpPr>
            <a:spLocks noGrp="1"/>
          </p:cNvSpPr>
          <p:nvPr>
            <p:ph type="body" sz="quarter" idx="12"/>
          </p:nvPr>
        </p:nvSpPr>
        <p:spPr>
          <a:xfrm>
            <a:off x="179512" y="764704"/>
            <a:ext cx="8712968" cy="818952"/>
          </a:xfrm>
        </p:spPr>
        <p:txBody>
          <a:bodyPr anchor="ctr"/>
          <a:lstStyle/>
          <a:p>
            <a:r>
              <a:rPr lang="cs-CZ" sz="3600" dirty="0" smtClean="0"/>
              <a:t>MODEL KVALITNÍ ŠKOLY </a:t>
            </a:r>
          </a:p>
          <a:p>
            <a:r>
              <a:rPr lang="cs-CZ" sz="3600" dirty="0" smtClean="0"/>
              <a:t>(</a:t>
            </a:r>
            <a:r>
              <a:rPr lang="cs-CZ" sz="3200" dirty="0" smtClean="0"/>
              <a:t>charakteristika prostředí)</a:t>
            </a:r>
            <a:endParaRPr lang="cs-CZ" sz="32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 smtClean="0"/>
              <a:t>Model kvalitní školy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9715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179512" y="1700808"/>
            <a:ext cx="8712968" cy="4896544"/>
          </a:xfrm>
        </p:spPr>
        <p:txBody>
          <a:bodyPr anchor="t"/>
          <a:lstStyle/>
          <a:p>
            <a:pPr marL="0" lvl="0" indent="0" algn="just">
              <a:buNone/>
            </a:pPr>
            <a:r>
              <a:rPr lang="cs-CZ" b="1" dirty="0" smtClean="0">
                <a:solidFill>
                  <a:srgbClr val="0073CF"/>
                </a:solidFill>
              </a:rPr>
              <a:t>4. Výuka </a:t>
            </a:r>
          </a:p>
          <a:p>
            <a:r>
              <a:rPr lang="cs-CZ" sz="2400" b="1" i="1" dirty="0"/>
              <a:t>Kvalitní vzdělávání směřující k dobrým vzdělávacím výsledkům všech žáků je základem kvalitní školy.</a:t>
            </a:r>
          </a:p>
          <a:p>
            <a:r>
              <a:rPr lang="cs-CZ" sz="2000" i="1" dirty="0"/>
              <a:t>Smyslem naplňování kritérií v oblasti výuka je implementace principů výuky, které v maximální možné míře přizpůsobují volbu výukových cílů, prostředků a metod individuálním schopnostem žáků a vedou k harmonickému rozvoji vědomostí, dovedností i postojů žáků na bázi kritického sebehodnocení přiměřenému jejich věku. Zásadním předpokladem pro realizaci takové výuky je přesvědčení pedagogů o možnosti osobnostního a vědomostního rozvoje každého žáka bez ohledu na jeho aktuální pozici na cestě ke vzdělávacím cílům. Klíčovým prostředkem k vytváření vztahu žáků k učení je vysvětlování souvislostí vyučovaného s reálnými situacemi každodenního života a v maximální možné a vhodné míře i zahrnování takových výukových situací a úkolů, v nichž žáci úměrně svému rozvoji takové situace sami rozpoznávají a využívají.</a:t>
            </a:r>
          </a:p>
          <a:p>
            <a:pPr marL="0" lvl="0" indent="0" algn="just">
              <a:buNone/>
            </a:pPr>
            <a:endParaRPr lang="cs-CZ" sz="2400" b="1" dirty="0">
              <a:solidFill>
                <a:srgbClr val="0073CF"/>
              </a:solidFill>
            </a:endParaRPr>
          </a:p>
        </p:txBody>
      </p:sp>
      <p:sp>
        <p:nvSpPr>
          <p:cNvPr id="22" name="Zástupný symbol pro text 21"/>
          <p:cNvSpPr>
            <a:spLocks noGrp="1"/>
          </p:cNvSpPr>
          <p:nvPr>
            <p:ph type="body" sz="quarter" idx="12"/>
          </p:nvPr>
        </p:nvSpPr>
        <p:spPr>
          <a:xfrm>
            <a:off x="179512" y="764704"/>
            <a:ext cx="8712968" cy="936104"/>
          </a:xfrm>
        </p:spPr>
        <p:txBody>
          <a:bodyPr anchor="ctr"/>
          <a:lstStyle/>
          <a:p>
            <a:r>
              <a:rPr lang="cs-CZ" sz="3600" dirty="0" smtClean="0"/>
              <a:t>MODEL KVALITNÍ ŠKOLY – motto a zdůvodnění kritérií – ZŠ</a:t>
            </a:r>
            <a:endParaRPr lang="cs-CZ" sz="36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 smtClean="0"/>
              <a:t>Model kvalitní školy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25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179512" y="1700808"/>
            <a:ext cx="8712968" cy="4896544"/>
          </a:xfrm>
        </p:spPr>
        <p:txBody>
          <a:bodyPr anchor="t"/>
          <a:lstStyle/>
          <a:p>
            <a:pPr marL="0" lvl="0" indent="0" algn="just">
              <a:buNone/>
            </a:pPr>
            <a:r>
              <a:rPr lang="cs-CZ" b="1" dirty="0" smtClean="0">
                <a:solidFill>
                  <a:srgbClr val="0073CF"/>
                </a:solidFill>
              </a:rPr>
              <a:t>6. Podpora žáků při vzdělávání (rovné příležitosti) </a:t>
            </a:r>
          </a:p>
          <a:p>
            <a:r>
              <a:rPr lang="cs-CZ" sz="2400" b="1" i="1" dirty="0"/>
              <a:t>Kvalitní škola sleduje pokroky v učení všech žáků a cíleně podporuje ty, kdo vyžadují speciální péči.</a:t>
            </a:r>
          </a:p>
          <a:p>
            <a:r>
              <a:rPr lang="cs-CZ" sz="2400" i="1" dirty="0"/>
              <a:t>Smyslem kritérií v této oblasti je zajistit spravedlivost při přijímání žáků ke vzdělávání a v jeho průběhu. S tím souvisí poskytování individuální podpory pro rozvoj kognitivních i sociálních dovedností všem žákům, kteří ji potřebují, a zajištění vstřícného a přátelského prostředí. Pro realizaci spravedlivého vzdělávání je však nezbytné naplnění kritérií i v dalších oblastech: zásadní je průběžné sledování výsledků každého žáka a poskytování pravidelné zpětné vazby a motivující přístup pedagogů demonstrující vysoká očekávání od všech </a:t>
            </a:r>
            <a:r>
              <a:rPr lang="cs-CZ" sz="2400" i="1" dirty="0" smtClean="0"/>
              <a:t>žáků.</a:t>
            </a:r>
            <a:endParaRPr lang="cs-CZ" sz="2400" b="1" dirty="0">
              <a:solidFill>
                <a:srgbClr val="0073CF"/>
              </a:solidFill>
            </a:endParaRPr>
          </a:p>
        </p:txBody>
      </p:sp>
      <p:sp>
        <p:nvSpPr>
          <p:cNvPr id="22" name="Zástupný symbol pro text 21"/>
          <p:cNvSpPr>
            <a:spLocks noGrp="1"/>
          </p:cNvSpPr>
          <p:nvPr>
            <p:ph type="body" sz="quarter" idx="12"/>
          </p:nvPr>
        </p:nvSpPr>
        <p:spPr>
          <a:xfrm>
            <a:off x="179512" y="764704"/>
            <a:ext cx="8712968" cy="936104"/>
          </a:xfrm>
        </p:spPr>
        <p:txBody>
          <a:bodyPr anchor="ctr"/>
          <a:lstStyle/>
          <a:p>
            <a:r>
              <a:rPr lang="cs-CZ" sz="3600" dirty="0" smtClean="0"/>
              <a:t>MODEL KVALITNÍ ŠKOLY – motto a zdůvodnění kritérií – ZŠ</a:t>
            </a:r>
            <a:endParaRPr lang="cs-CZ" sz="36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 smtClean="0"/>
              <a:t>Model kvalitní školy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8314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179512" y="1700808"/>
            <a:ext cx="8712968" cy="4896544"/>
          </a:xfrm>
        </p:spPr>
        <p:txBody>
          <a:bodyPr anchor="t"/>
          <a:lstStyle/>
          <a:p>
            <a:pPr marL="0" lvl="0" indent="0" algn="just">
              <a:buNone/>
            </a:pPr>
            <a:r>
              <a:rPr lang="cs-CZ" b="1" dirty="0" smtClean="0">
                <a:solidFill>
                  <a:srgbClr val="0073CF"/>
                </a:solidFill>
              </a:rPr>
              <a:t>6. Podpora </a:t>
            </a:r>
            <a:r>
              <a:rPr lang="cs-CZ" b="1" dirty="0">
                <a:solidFill>
                  <a:srgbClr val="0073CF"/>
                </a:solidFill>
              </a:rPr>
              <a:t>žáků při vzdělávání (</a:t>
            </a:r>
            <a:r>
              <a:rPr lang="cs-CZ" b="1" dirty="0" smtClean="0">
                <a:solidFill>
                  <a:srgbClr val="0073CF"/>
                </a:solidFill>
              </a:rPr>
              <a:t>rovné příležitosti) </a:t>
            </a:r>
            <a:endParaRPr lang="cs-CZ" b="1" dirty="0">
              <a:solidFill>
                <a:srgbClr val="0073CF"/>
              </a:solidFill>
            </a:endParaRPr>
          </a:p>
          <a:p>
            <a:pPr marL="814388" lvl="1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cs-CZ" sz="2400" dirty="0" smtClean="0"/>
              <a:t>6.1 </a:t>
            </a:r>
            <a:r>
              <a:rPr lang="cs-CZ" sz="2400" dirty="0"/>
              <a:t>Škola vytváří každému žákovi a jeho rodině rovné příležitosti ke vzdělávání bez ohledu na jeho pohlaví, věk, etnickou příslušnost, kulturu, rodný jazyk, náboženství, rodinné zázemí, ekonomický status nebo speciální vzdělávací </a:t>
            </a:r>
            <a:r>
              <a:rPr lang="cs-CZ" sz="2400" dirty="0" smtClean="0"/>
              <a:t>potřeby.</a:t>
            </a:r>
            <a:endParaRPr lang="cs-CZ" sz="2400" dirty="0"/>
          </a:p>
          <a:p>
            <a:pPr marL="814388">
              <a:buFont typeface="Arial" panose="020B0604020202020204" pitchFamily="34" charset="0"/>
              <a:buChar char="•"/>
            </a:pPr>
            <a:r>
              <a:rPr lang="cs-CZ" sz="2400" dirty="0" smtClean="0"/>
              <a:t>6.2 Škola </a:t>
            </a:r>
            <a:r>
              <a:rPr lang="cs-CZ" sz="2400" dirty="0"/>
              <a:t>poskytuje účinnou podporu všem žákům s potřebou podpůrných opatření</a:t>
            </a:r>
            <a:r>
              <a:rPr lang="cs-CZ" sz="2400" dirty="0" smtClean="0"/>
              <a:t>.</a:t>
            </a:r>
          </a:p>
          <a:p>
            <a:pPr marL="814388">
              <a:buFont typeface="Arial" panose="020B0604020202020204" pitchFamily="34" charset="0"/>
              <a:buChar char="•"/>
            </a:pPr>
            <a:r>
              <a:rPr lang="cs-CZ" sz="2400" dirty="0" smtClean="0"/>
              <a:t>6.3 Škola </a:t>
            </a:r>
            <a:r>
              <a:rPr lang="cs-CZ" sz="2400" dirty="0"/>
              <a:t>věnuje patřičnou pozornost rozvoji všech osobnostních vlastností žáků a dbá na to, aby žádný žák nebyl vyčleňován z kolektivu.</a:t>
            </a:r>
          </a:p>
        </p:txBody>
      </p:sp>
      <p:sp>
        <p:nvSpPr>
          <p:cNvPr id="22" name="Zástupný symbol pro text 21"/>
          <p:cNvSpPr>
            <a:spLocks noGrp="1"/>
          </p:cNvSpPr>
          <p:nvPr>
            <p:ph type="body" sz="quarter" idx="12"/>
          </p:nvPr>
        </p:nvSpPr>
        <p:spPr>
          <a:xfrm>
            <a:off x="179512" y="764704"/>
            <a:ext cx="8712968" cy="936104"/>
          </a:xfrm>
        </p:spPr>
        <p:txBody>
          <a:bodyPr anchor="ctr"/>
          <a:lstStyle/>
          <a:p>
            <a:r>
              <a:rPr lang="cs-CZ" sz="3600" dirty="0" smtClean="0"/>
              <a:t>MODEL KVALITNÍ ŠKOLY – kritéria – ZŠ</a:t>
            </a:r>
            <a:endParaRPr lang="cs-CZ" sz="36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 smtClean="0"/>
              <a:t>Model kvalitní školy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6280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179512" y="1700808"/>
            <a:ext cx="8712968" cy="4896544"/>
          </a:xfrm>
        </p:spPr>
        <p:txBody>
          <a:bodyPr anchor="t"/>
          <a:lstStyle/>
          <a:p>
            <a:pPr marL="0" lvl="0" indent="0" algn="just">
              <a:buNone/>
            </a:pPr>
            <a:r>
              <a:rPr lang="cs-CZ" b="1" dirty="0" smtClean="0">
                <a:solidFill>
                  <a:srgbClr val="0073CF"/>
                </a:solidFill>
              </a:rPr>
              <a:t>6. Podpora </a:t>
            </a:r>
            <a:r>
              <a:rPr lang="cs-CZ" b="1" dirty="0">
                <a:solidFill>
                  <a:srgbClr val="0073CF"/>
                </a:solidFill>
              </a:rPr>
              <a:t>žáků při vzdělávání (</a:t>
            </a:r>
            <a:r>
              <a:rPr lang="cs-CZ" b="1" dirty="0" smtClean="0">
                <a:solidFill>
                  <a:srgbClr val="0073CF"/>
                </a:solidFill>
              </a:rPr>
              <a:t>rovné příležitosti) </a:t>
            </a:r>
            <a:endParaRPr lang="cs-CZ" b="1" dirty="0">
              <a:solidFill>
                <a:srgbClr val="0073CF"/>
              </a:solidFill>
            </a:endParaRPr>
          </a:p>
          <a:p>
            <a:pPr marL="814388" lvl="1" indent="-34290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cs-CZ" sz="2400" dirty="0" smtClean="0"/>
              <a:t>6.1 Škola </a:t>
            </a:r>
            <a:r>
              <a:rPr lang="cs-CZ" sz="2400" dirty="0"/>
              <a:t>vytváří každému žákovi a jeho rodině rovné příležitosti ke vzdělávání bez ohledu na jeho pohlaví, věk, etnickou příslušnost, kulturu, rodný jazyk, náboženství, rodinné zázemí, ekonomický status nebo speciální vzdělávací potřeby</a:t>
            </a:r>
            <a:r>
              <a:rPr lang="cs-CZ" sz="2400" dirty="0" smtClean="0"/>
              <a:t>.</a:t>
            </a:r>
          </a:p>
          <a:p>
            <a:pPr marL="471488" lvl="1" indent="0">
              <a:buClr>
                <a:schemeClr val="tx2"/>
              </a:buClr>
              <a:buNone/>
            </a:pPr>
            <a:endParaRPr lang="cs-CZ" sz="2000" dirty="0" smtClean="0"/>
          </a:p>
          <a:p>
            <a:pPr marL="471488" lvl="1" indent="0">
              <a:buClr>
                <a:schemeClr val="tx2"/>
              </a:buClr>
              <a:buNone/>
            </a:pPr>
            <a:r>
              <a:rPr lang="cs-CZ" sz="2000" dirty="0"/>
              <a:t>Při přijímání žáků škola respektuje právní předpisy a rovný přístup ke vzdělávání s maximální vstřícností ke všem uchazečům. Nerozděluje žáky do tříd s odlišným kurikulem a nevyžaduje úplatu za vzdělávání poskytované dle ŠVP. Škola usiluje o maximální zapojení žáků do školních akcí a aktivit a v případě potřeby poskytuje žákům speciální podporu, která zapojení umožní.</a:t>
            </a:r>
          </a:p>
        </p:txBody>
      </p:sp>
      <p:sp>
        <p:nvSpPr>
          <p:cNvPr id="22" name="Zástupný symbol pro text 21"/>
          <p:cNvSpPr>
            <a:spLocks noGrp="1"/>
          </p:cNvSpPr>
          <p:nvPr>
            <p:ph type="body" sz="quarter" idx="12"/>
          </p:nvPr>
        </p:nvSpPr>
        <p:spPr>
          <a:xfrm>
            <a:off x="0" y="764704"/>
            <a:ext cx="9144000" cy="936104"/>
          </a:xfrm>
        </p:spPr>
        <p:txBody>
          <a:bodyPr anchor="ctr"/>
          <a:lstStyle/>
          <a:p>
            <a:r>
              <a:rPr lang="cs-CZ" sz="3600" dirty="0" smtClean="0"/>
              <a:t>MODEL KVALITNÍ ŠKOLY – výborná úroveň – ZŠ</a:t>
            </a:r>
            <a:endParaRPr lang="cs-CZ" sz="36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 smtClean="0"/>
              <a:t>Model kvalitní školy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60332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altLang="cs-CZ" smtClean="0"/>
              <a:t>Hodnocení školy</a:t>
            </a:r>
          </a:p>
        </p:txBody>
      </p:sp>
      <p:sp>
        <p:nvSpPr>
          <p:cNvPr id="15363" name="Zástupný symbol pro obsah 2"/>
          <p:cNvSpPr>
            <a:spLocks noGrp="1"/>
          </p:cNvSpPr>
          <p:nvPr>
            <p:ph idx="1"/>
          </p:nvPr>
        </p:nvSpPr>
        <p:spPr>
          <a:xfrm>
            <a:off x="539552" y="865539"/>
            <a:ext cx="8075612" cy="4137025"/>
          </a:xfrm>
        </p:spPr>
        <p:txBody>
          <a:bodyPr/>
          <a:lstStyle/>
          <a:p>
            <a:pPr eaLnBrk="1" hangingPunct="1"/>
            <a:r>
              <a:rPr lang="cs-CZ" altLang="cs-CZ" sz="2000" dirty="0" smtClean="0"/>
              <a:t>Školský zákon: Zákon 561/2004 Sb. o předškolním, základním, středním, vyšším odborném a jiném vzdělávání, novela č. 82/2015 Sb.</a:t>
            </a:r>
          </a:p>
        </p:txBody>
      </p:sp>
      <p:pic>
        <p:nvPicPr>
          <p:cNvPr id="1536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46" t="19193" r="17476" b="22124"/>
          <a:stretch>
            <a:fillRect/>
          </a:stretch>
        </p:blipFill>
        <p:spPr bwMode="auto">
          <a:xfrm>
            <a:off x="539552" y="1988840"/>
            <a:ext cx="8386925" cy="432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Ovál 2"/>
          <p:cNvSpPr>
            <a:spLocks noChangeArrowheads="1"/>
          </p:cNvSpPr>
          <p:nvPr/>
        </p:nvSpPr>
        <p:spPr bwMode="auto">
          <a:xfrm>
            <a:off x="6227763" y="4076700"/>
            <a:ext cx="1728787" cy="504825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400"/>
          </a:p>
        </p:txBody>
      </p:sp>
      <p:cxnSp>
        <p:nvCxnSpPr>
          <p:cNvPr id="15366" name="Přímá spojnice 5"/>
          <p:cNvCxnSpPr>
            <a:cxnSpLocks noChangeShapeType="1"/>
          </p:cNvCxnSpPr>
          <p:nvPr/>
        </p:nvCxnSpPr>
        <p:spPr bwMode="auto">
          <a:xfrm>
            <a:off x="7200106" y="3429000"/>
            <a:ext cx="1512887" cy="0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367" name="Přímá spojnice 11"/>
          <p:cNvCxnSpPr>
            <a:cxnSpLocks noChangeShapeType="1"/>
          </p:cNvCxnSpPr>
          <p:nvPr/>
        </p:nvCxnSpPr>
        <p:spPr bwMode="auto">
          <a:xfrm>
            <a:off x="755576" y="3645024"/>
            <a:ext cx="1223963" cy="3175"/>
          </a:xfrm>
          <a:prstGeom prst="line">
            <a:avLst/>
          </a:prstGeom>
          <a:noFill/>
          <a:ln w="3810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43537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" y="620713"/>
            <a:ext cx="9029700" cy="927100"/>
          </a:xfrm>
        </p:spPr>
        <p:txBody>
          <a:bodyPr/>
          <a:lstStyle/>
          <a:p>
            <a:pPr eaLnBrk="1" hangingPunct="1"/>
            <a:r>
              <a:rPr lang="cs-CZ" altLang="cs-CZ" smtClean="0"/>
              <a:t>Hodnocení škol Českou školní inspekcí, </a:t>
            </a:r>
            <a:r>
              <a:rPr lang="cs-CZ" altLang="cs-CZ" sz="2000" smtClean="0"/>
              <a:t>§ 174, odst. 2</a:t>
            </a:r>
          </a:p>
        </p:txBody>
      </p:sp>
      <p:pic>
        <p:nvPicPr>
          <p:cNvPr id="16387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51" t="12199" r="21651" b="68201"/>
          <a:stretch>
            <a:fillRect/>
          </a:stretch>
        </p:blipFill>
        <p:spPr bwMode="auto">
          <a:xfrm>
            <a:off x="661052" y="1988840"/>
            <a:ext cx="8185150" cy="159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51" t="69600" r="21651" b="3799"/>
          <a:stretch>
            <a:fillRect/>
          </a:stretch>
        </p:blipFill>
        <p:spPr bwMode="auto">
          <a:xfrm>
            <a:off x="684213" y="3716338"/>
            <a:ext cx="8185150" cy="216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827584" y="980728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altLang="cs-CZ" sz="2400" dirty="0"/>
              <a:t>Hodnocení škol Českou školní inspekcí, § 174, odst. 2</a:t>
            </a:r>
            <a:endParaRPr lang="cs-CZ" sz="24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0538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503548" y="2276872"/>
            <a:ext cx="8136904" cy="4392488"/>
          </a:xfrm>
        </p:spPr>
        <p:txBody>
          <a:bodyPr anchor="t"/>
          <a:lstStyle/>
          <a:p>
            <a:pPr marL="0" lvl="0" indent="0" algn="just">
              <a:buNone/>
            </a:pPr>
            <a:endParaRPr lang="cs-CZ" sz="3600" b="1" dirty="0" smtClean="0">
              <a:solidFill>
                <a:srgbClr val="0073CF"/>
              </a:solidFill>
            </a:endParaRPr>
          </a:p>
          <a:p>
            <a:pPr marL="0" lvl="0" indent="0" algn="just">
              <a:buNone/>
            </a:pPr>
            <a:r>
              <a:rPr lang="cs-CZ" sz="3600" b="1" dirty="0" smtClean="0">
                <a:solidFill>
                  <a:srgbClr val="0073CF"/>
                </a:solidFill>
              </a:rPr>
              <a:t>Dosavadní stav </a:t>
            </a:r>
            <a:endParaRPr lang="cs-CZ" sz="4400" b="1" dirty="0">
              <a:solidFill>
                <a:srgbClr val="0073CF"/>
              </a:solidFill>
            </a:endParaRPr>
          </a:p>
          <a:p>
            <a:pPr lvl="0" algn="just"/>
            <a:r>
              <a:rPr lang="cs-CZ" sz="3600" dirty="0" smtClean="0"/>
              <a:t>povinnost </a:t>
            </a:r>
            <a:r>
              <a:rPr lang="cs-CZ" sz="3600" dirty="0"/>
              <a:t>ČŠI dle školského </a:t>
            </a:r>
            <a:r>
              <a:rPr lang="cs-CZ" sz="3600" dirty="0" smtClean="0"/>
              <a:t>zákona</a:t>
            </a:r>
            <a:endParaRPr lang="cs-CZ" sz="3600" dirty="0"/>
          </a:p>
          <a:p>
            <a:pPr lvl="0" algn="just"/>
            <a:r>
              <a:rPr lang="cs-CZ" sz="3600" dirty="0" smtClean="0"/>
              <a:t>každoroční </a:t>
            </a:r>
            <a:r>
              <a:rPr lang="cs-CZ" sz="3600" dirty="0"/>
              <a:t>schvalování </a:t>
            </a:r>
            <a:r>
              <a:rPr lang="cs-CZ" sz="3600" dirty="0" smtClean="0"/>
              <a:t>kritérií</a:t>
            </a:r>
            <a:endParaRPr lang="cs-CZ" sz="3600" dirty="0"/>
          </a:p>
          <a:p>
            <a:pPr lvl="0" algn="just"/>
            <a:r>
              <a:rPr lang="cs-CZ" sz="3600" dirty="0" smtClean="0"/>
              <a:t>základ pro</a:t>
            </a:r>
            <a:r>
              <a:rPr lang="cs-CZ" sz="3600" dirty="0"/>
              <a:t> komplexní inspekční </a:t>
            </a:r>
            <a:r>
              <a:rPr lang="cs-CZ" sz="3600" dirty="0" smtClean="0"/>
              <a:t>činnost</a:t>
            </a:r>
          </a:p>
          <a:p>
            <a:pPr lvl="0" algn="just"/>
            <a:r>
              <a:rPr lang="cs-CZ" sz="3600" dirty="0" smtClean="0"/>
              <a:t>kritéria shodná pro všechny typy škol (do roku 2015)</a:t>
            </a:r>
            <a:endParaRPr lang="cs-CZ" sz="3600" dirty="0"/>
          </a:p>
        </p:txBody>
      </p:sp>
      <p:sp>
        <p:nvSpPr>
          <p:cNvPr id="22" name="Zástupný symbol pro text 21"/>
          <p:cNvSpPr>
            <a:spLocks noGrp="1"/>
          </p:cNvSpPr>
          <p:nvPr>
            <p:ph type="body" sz="quarter" idx="12"/>
          </p:nvPr>
        </p:nvSpPr>
        <p:spPr>
          <a:xfrm>
            <a:off x="179512" y="836712"/>
            <a:ext cx="8712968" cy="1512168"/>
          </a:xfrm>
        </p:spPr>
        <p:txBody>
          <a:bodyPr anchor="ctr"/>
          <a:lstStyle/>
          <a:p>
            <a:pPr>
              <a:spcBef>
                <a:spcPts val="0"/>
              </a:spcBef>
            </a:pPr>
            <a:r>
              <a:rPr lang="cs-CZ" sz="3200" dirty="0" smtClean="0"/>
              <a:t>Kritéria pro hodnocení podmínek, průběhu </a:t>
            </a:r>
            <a:br>
              <a:rPr lang="cs-CZ" sz="3200" dirty="0" smtClean="0"/>
            </a:br>
            <a:r>
              <a:rPr lang="cs-CZ" sz="3200" dirty="0" smtClean="0"/>
              <a:t>a výsledků vzdělávání </a:t>
            </a:r>
          </a:p>
          <a:p>
            <a:pPr>
              <a:spcBef>
                <a:spcPts val="0"/>
              </a:spcBef>
            </a:pPr>
            <a:r>
              <a:rPr lang="cs-CZ" sz="3200" dirty="0" smtClean="0"/>
              <a:t>(model kvalitní školy</a:t>
            </a:r>
            <a:r>
              <a:rPr lang="cs-CZ" sz="2800" dirty="0" smtClean="0"/>
              <a:t>)</a:t>
            </a:r>
            <a:endParaRPr lang="cs-CZ" sz="2800" dirty="0"/>
          </a:p>
        </p:txBody>
      </p:sp>
      <p:sp>
        <p:nvSpPr>
          <p:cNvPr id="2" name="Zástupný symbol pro text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cs-CZ" dirty="0" smtClean="0"/>
              <a:t>Model kvalitní školy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2109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0"/>
          </p:nvPr>
        </p:nvSpPr>
        <p:spPr>
          <a:xfrm>
            <a:off x="179511" y="1700808"/>
            <a:ext cx="8782619" cy="4204572"/>
          </a:xfrm>
        </p:spPr>
        <p:txBody>
          <a:bodyPr/>
          <a:lstStyle/>
          <a:p>
            <a:pPr marL="0" indent="0">
              <a:buNone/>
            </a:pPr>
            <a:r>
              <a:rPr lang="cs-CZ" sz="2400" dirty="0" smtClean="0"/>
              <a:t>Ze zprávy expertů OECD 2012 k hodnocení našeho evaluačního systému:</a:t>
            </a:r>
          </a:p>
          <a:p>
            <a:pPr lvl="0"/>
            <a:r>
              <a:rPr lang="cs-CZ" sz="2400" dirty="0"/>
              <a:t>Systém není konsistentní, je třeba zajistit vzájemnou provázanost hodnocení žáků, učitelů, škol a vzdělávacího systému.</a:t>
            </a:r>
          </a:p>
          <a:p>
            <a:pPr lvl="0"/>
            <a:r>
              <a:rPr lang="cs-CZ" sz="2400" dirty="0"/>
              <a:t>Je třeba </a:t>
            </a:r>
            <a:r>
              <a:rPr lang="cs-CZ" sz="2400" dirty="0" smtClean="0"/>
              <a:t>zajistit </a:t>
            </a:r>
            <a:r>
              <a:rPr lang="cs-CZ" sz="2400" dirty="0"/>
              <a:t>lepší synergii mezi externím a vlastním hodnocením škol, zejména pokud jde o sladění posuzovaných aspektů</a:t>
            </a:r>
            <a:r>
              <a:rPr lang="cs-CZ" sz="2400" dirty="0" smtClean="0"/>
              <a:t>.</a:t>
            </a:r>
          </a:p>
          <a:p>
            <a:pPr marL="0" lvl="0" indent="0">
              <a:buNone/>
            </a:pPr>
            <a:endParaRPr lang="cs-CZ" sz="2400" dirty="0" smtClean="0"/>
          </a:p>
          <a:p>
            <a:pPr marL="0" lvl="0" indent="0">
              <a:buNone/>
            </a:pPr>
            <a:r>
              <a:rPr lang="cs-CZ" sz="2400" i="1" dirty="0" smtClean="0"/>
              <a:t>Aneb</a:t>
            </a:r>
            <a:r>
              <a:rPr lang="cs-CZ" sz="2400" dirty="0" smtClean="0"/>
              <a:t> to jsme věděli sami též </a:t>
            </a:r>
            <a:r>
              <a:rPr lang="cs-CZ" sz="2400" dirty="0" smtClean="0">
                <a:sym typeface="Wingdings" panose="05000000000000000000" pitchFamily="2" charset="2"/>
              </a:rPr>
              <a:t></a:t>
            </a:r>
            <a:r>
              <a:rPr lang="cs-CZ" sz="2400" dirty="0" smtClean="0"/>
              <a:t>, ale když se potká pohled z vnějšku s pohledem zevnitř, posílí se důvody k řešení.</a:t>
            </a:r>
            <a:endParaRPr lang="cs-CZ" sz="2400" dirty="0"/>
          </a:p>
          <a:p>
            <a:endParaRPr lang="cs-CZ" sz="240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2"/>
          </p:nvPr>
        </p:nvSpPr>
        <p:spPr>
          <a:xfrm>
            <a:off x="179511" y="908720"/>
            <a:ext cx="8784976" cy="576064"/>
          </a:xfrm>
        </p:spPr>
        <p:txBody>
          <a:bodyPr/>
          <a:lstStyle/>
          <a:p>
            <a:r>
              <a:rPr lang="cs-CZ" dirty="0" smtClean="0"/>
              <a:t>Proč?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65415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467928" y="1428100"/>
            <a:ext cx="8208144" cy="4608785"/>
          </a:xfrm>
        </p:spPr>
        <p:txBody>
          <a:bodyPr/>
          <a:lstStyle/>
          <a:p>
            <a:pPr algn="just"/>
            <a:r>
              <a:rPr lang="cs-CZ" sz="2400" b="1" dirty="0" smtClean="0"/>
              <a:t>Uspořádaná struktura kritérií</a:t>
            </a:r>
          </a:p>
          <a:p>
            <a:pPr lvl="1" algn="just"/>
            <a:r>
              <a:rPr lang="cs-CZ" sz="2000" dirty="0"/>
              <a:t>s</a:t>
            </a:r>
            <a:r>
              <a:rPr lang="cs-CZ" sz="2000" dirty="0" smtClean="0"/>
              <a:t> modifikacemi podle druhů a typů škol (MŠ</a:t>
            </a:r>
            <a:r>
              <a:rPr lang="cs-CZ" sz="2000" dirty="0"/>
              <a:t>, ZŠ, G, SOŠ, </a:t>
            </a:r>
            <a:r>
              <a:rPr lang="cs-CZ" sz="2000" dirty="0" smtClean="0"/>
              <a:t>VOŠ, nyní i pro školská zařízení)</a:t>
            </a:r>
          </a:p>
          <a:p>
            <a:pPr algn="just"/>
            <a:r>
              <a:rPr lang="cs-CZ" sz="2400" dirty="0" smtClean="0"/>
              <a:t>Posuzovací škály na úrovni kritérií</a:t>
            </a:r>
          </a:p>
          <a:p>
            <a:pPr lvl="1" algn="just"/>
            <a:r>
              <a:rPr lang="cs-CZ" sz="2000" dirty="0" smtClean="0"/>
              <a:t>s podrobnými popisy každého stupně </a:t>
            </a:r>
            <a:r>
              <a:rPr lang="cs-CZ" sz="2000" dirty="0" smtClean="0"/>
              <a:t>škály – zatím neveřejné</a:t>
            </a:r>
            <a:endParaRPr lang="cs-CZ" sz="2000" dirty="0" smtClean="0"/>
          </a:p>
          <a:p>
            <a:pPr algn="just"/>
            <a:r>
              <a:rPr lang="cs-CZ" sz="2400" dirty="0" smtClean="0"/>
              <a:t>Inspekční metodika pro hodnocení</a:t>
            </a:r>
          </a:p>
          <a:p>
            <a:pPr lvl="1" algn="just"/>
            <a:r>
              <a:rPr lang="cs-CZ" sz="2000" dirty="0" smtClean="0"/>
              <a:t>Hospitační záznamy, záznamy o škole čerpající z analýzy dokumentace, rozhovorů s vedením školy, učiteli, aj.</a:t>
            </a:r>
          </a:p>
          <a:p>
            <a:pPr algn="just"/>
            <a:r>
              <a:rPr lang="cs-CZ" sz="2400" dirty="0" smtClean="0">
                <a:solidFill>
                  <a:srgbClr val="C00000"/>
                </a:solidFill>
              </a:rPr>
              <a:t>Metodická doporučení (nejen pro školy</a:t>
            </a:r>
            <a:r>
              <a:rPr lang="cs-CZ" sz="2400" dirty="0" smtClean="0">
                <a:solidFill>
                  <a:srgbClr val="C00000"/>
                </a:solidFill>
              </a:rPr>
              <a:t>) - vznikají</a:t>
            </a:r>
            <a:endParaRPr lang="cs-CZ" sz="2400" dirty="0" smtClean="0">
              <a:solidFill>
                <a:srgbClr val="C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C00000"/>
                </a:solidFill>
              </a:rPr>
              <a:t>Pro funkční provázání </a:t>
            </a:r>
            <a:r>
              <a:rPr lang="cs-CZ" sz="2000" dirty="0" err="1" smtClean="0">
                <a:solidFill>
                  <a:srgbClr val="C00000"/>
                </a:solidFill>
              </a:rPr>
              <a:t>autoevaluace</a:t>
            </a:r>
            <a:r>
              <a:rPr lang="cs-CZ" sz="2000" dirty="0" smtClean="0">
                <a:solidFill>
                  <a:srgbClr val="C00000"/>
                </a:solidFill>
              </a:rPr>
              <a:t> a externí evaluace škol</a:t>
            </a:r>
          </a:p>
          <a:p>
            <a:pPr algn="just"/>
            <a:r>
              <a:rPr lang="cs-CZ" sz="2400" dirty="0" smtClean="0">
                <a:solidFill>
                  <a:srgbClr val="C00000"/>
                </a:solidFill>
              </a:rPr>
              <a:t>Příklady inspirativní </a:t>
            </a:r>
            <a:r>
              <a:rPr lang="cs-CZ" sz="2400" dirty="0" smtClean="0">
                <a:solidFill>
                  <a:srgbClr val="C00000"/>
                </a:solidFill>
              </a:rPr>
              <a:t>praxe - vznikají</a:t>
            </a:r>
            <a:endParaRPr lang="cs-CZ" sz="2400" dirty="0" smtClean="0">
              <a:solidFill>
                <a:srgbClr val="C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C00000"/>
                </a:solidFill>
              </a:rPr>
              <a:t>Pestrá nabídky popisů kvality v jednotlivých kritériích v konkrétních školách</a:t>
            </a:r>
            <a:endParaRPr lang="cs-CZ" sz="2000" dirty="0">
              <a:solidFill>
                <a:srgbClr val="C00000"/>
              </a:solidFill>
            </a:endParaRPr>
          </a:p>
        </p:txBody>
      </p:sp>
      <p:sp>
        <p:nvSpPr>
          <p:cNvPr id="22" name="Zástupný symbol pro text 21"/>
          <p:cNvSpPr>
            <a:spLocks noGrp="1"/>
          </p:cNvSpPr>
          <p:nvPr>
            <p:ph type="body" sz="quarter" idx="12"/>
          </p:nvPr>
        </p:nvSpPr>
        <p:spPr>
          <a:xfrm>
            <a:off x="179512" y="620688"/>
            <a:ext cx="8784976" cy="863600"/>
          </a:xfrm>
        </p:spPr>
        <p:txBody>
          <a:bodyPr anchor="ctr"/>
          <a:lstStyle/>
          <a:p>
            <a:r>
              <a:rPr lang="cs-CZ" sz="4000" dirty="0" smtClean="0"/>
              <a:t>Jak?    Kvalitní škola</a:t>
            </a:r>
            <a:endParaRPr lang="cs-CZ" sz="40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72446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467544" y="1412776"/>
            <a:ext cx="8208144" cy="4608785"/>
          </a:xfrm>
        </p:spPr>
        <p:txBody>
          <a:bodyPr/>
          <a:lstStyle/>
          <a:p>
            <a:pPr algn="just"/>
            <a:r>
              <a:rPr lang="cs-CZ" sz="2400" dirty="0" smtClean="0"/>
              <a:t>Obecný cíl: </a:t>
            </a:r>
            <a:r>
              <a:rPr lang="cs-CZ" sz="2400" b="1" dirty="0" smtClean="0"/>
              <a:t>Zvyšování kvality škol v České republice</a:t>
            </a:r>
          </a:p>
          <a:p>
            <a:pPr marL="0" indent="0" algn="just">
              <a:buNone/>
            </a:pPr>
            <a:r>
              <a:rPr lang="cs-CZ" sz="2400" i="1" dirty="0" smtClean="0"/>
              <a:t>skrze</a:t>
            </a:r>
          </a:p>
          <a:p>
            <a:pPr algn="just"/>
            <a:r>
              <a:rPr lang="cs-CZ" sz="2400" dirty="0" smtClean="0"/>
              <a:t>Specifické cíle:</a:t>
            </a:r>
          </a:p>
          <a:p>
            <a:pPr lvl="1" algn="just"/>
            <a:r>
              <a:rPr lang="cs-CZ" sz="2000" b="1" dirty="0" smtClean="0"/>
              <a:t>Zkvalitnění inspekční činnosti </a:t>
            </a:r>
            <a:r>
              <a:rPr lang="cs-CZ" sz="2000" dirty="0" smtClean="0"/>
              <a:t>(nová sada kritérií, vypracování návazné jednotné inspekční metodiky)</a:t>
            </a:r>
          </a:p>
          <a:p>
            <a:pPr lvl="1" algn="just"/>
            <a:r>
              <a:rPr lang="cs-CZ" sz="2000" b="1" dirty="0" smtClean="0"/>
              <a:t>Sjednocování pohledů na kvalitu školy u všech aktérů vzdělávání, které umožňuje </a:t>
            </a:r>
            <a:r>
              <a:rPr lang="cs-CZ" sz="2000" b="1" dirty="0" err="1" smtClean="0"/>
              <a:t>zaměřenější</a:t>
            </a:r>
            <a:r>
              <a:rPr lang="cs-CZ" sz="2000" b="1" dirty="0" smtClean="0"/>
              <a:t> usilování o její dosažení </a:t>
            </a:r>
            <a:r>
              <a:rPr lang="cs-CZ" sz="2000" dirty="0" smtClean="0"/>
              <a:t>(podrobněji popsaná kvalita v jednotlivých kritériích, metodická doporučení pro školy, příklady inspirativní praxe</a:t>
            </a:r>
            <a:r>
              <a:rPr lang="cs-CZ" sz="2000" dirty="0"/>
              <a:t>, </a:t>
            </a:r>
            <a:r>
              <a:rPr lang="cs-CZ" sz="2000" dirty="0" smtClean="0"/>
              <a:t>směřovat </a:t>
            </a:r>
            <a:r>
              <a:rPr lang="cs-CZ" sz="2000" dirty="0"/>
              <a:t>k dialogické evaluaci škol </a:t>
            </a:r>
            <a:r>
              <a:rPr lang="cs-CZ" sz="2000" dirty="0" smtClean="0"/>
              <a:t>- </a:t>
            </a:r>
            <a:r>
              <a:rPr lang="en-US" sz="2000" dirty="0" err="1" smtClean="0"/>
              <a:t>Scriven</a:t>
            </a:r>
            <a:r>
              <a:rPr lang="en-US" sz="2000" dirty="0"/>
              <a:t>, 2003, </a:t>
            </a:r>
            <a:r>
              <a:rPr lang="en-US" sz="2000" dirty="0" err="1"/>
              <a:t>Stufflebeam</a:t>
            </a:r>
            <a:r>
              <a:rPr lang="en-US" sz="2000" dirty="0"/>
              <a:t> a </a:t>
            </a:r>
            <a:r>
              <a:rPr lang="en-US" sz="2000" dirty="0" err="1"/>
              <a:t>Shinkfield</a:t>
            </a:r>
            <a:r>
              <a:rPr lang="en-US" sz="2000" dirty="0"/>
              <a:t>, 2007</a:t>
            </a:r>
            <a:r>
              <a:rPr lang="cs-CZ" sz="2000" dirty="0"/>
              <a:t>, </a:t>
            </a:r>
            <a:r>
              <a:rPr lang="cs-CZ" sz="2000" dirty="0" err="1"/>
              <a:t>Pol</a:t>
            </a:r>
            <a:r>
              <a:rPr lang="cs-CZ" sz="2000" dirty="0"/>
              <a:t> in Chvál a kol. 2012</a:t>
            </a:r>
            <a:r>
              <a:rPr lang="en-US" sz="2000" dirty="0"/>
              <a:t>)</a:t>
            </a:r>
            <a:endParaRPr lang="cs-CZ" sz="2000" dirty="0"/>
          </a:p>
          <a:p>
            <a:pPr lvl="1" algn="just"/>
            <a:r>
              <a:rPr lang="cs-CZ" sz="2000" b="1" dirty="0" smtClean="0"/>
              <a:t>Získávání relevantnějších informací pro hodnocení vzdělávací soustavy, které umožní cílenější zavádění vhodných opatření</a:t>
            </a:r>
            <a:r>
              <a:rPr lang="cs-CZ" sz="2000" dirty="0" smtClean="0"/>
              <a:t> (větší relevance a spolehlivost získávaných informací skrze jednotné inspekční metodiky a na ně navazující vzdělávání inspektorů)</a:t>
            </a:r>
            <a:endParaRPr lang="cs-CZ" sz="1600" dirty="0"/>
          </a:p>
        </p:txBody>
      </p:sp>
      <p:sp>
        <p:nvSpPr>
          <p:cNvPr id="22" name="Zástupný symbol pro text 21"/>
          <p:cNvSpPr>
            <a:spLocks noGrp="1"/>
          </p:cNvSpPr>
          <p:nvPr>
            <p:ph type="body" sz="quarter" idx="12"/>
          </p:nvPr>
        </p:nvSpPr>
        <p:spPr>
          <a:xfrm>
            <a:off x="179512" y="620688"/>
            <a:ext cx="8784976" cy="863600"/>
          </a:xfrm>
        </p:spPr>
        <p:txBody>
          <a:bodyPr anchor="ctr"/>
          <a:lstStyle/>
          <a:p>
            <a:r>
              <a:rPr lang="cs-CZ" sz="4000" dirty="0" smtClean="0"/>
              <a:t>Deklarované cíle</a:t>
            </a:r>
            <a:endParaRPr lang="cs-CZ" sz="4000" dirty="0"/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 smtClean="0"/>
              <a:t>Rámec Kvalitní škola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7301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ástupný symbol pro text 19"/>
          <p:cNvSpPr>
            <a:spLocks noGrp="1"/>
          </p:cNvSpPr>
          <p:nvPr>
            <p:ph type="body" sz="quarter" idx="10"/>
          </p:nvPr>
        </p:nvSpPr>
        <p:spPr>
          <a:xfrm>
            <a:off x="323528" y="1988245"/>
            <a:ext cx="8568952" cy="4681115"/>
          </a:xfrm>
        </p:spPr>
        <p:txBody>
          <a:bodyPr anchor="ctr"/>
          <a:lstStyle/>
          <a:p>
            <a:pPr marL="0" lvl="0" indent="0" algn="just">
              <a:buNone/>
            </a:pPr>
            <a:r>
              <a:rPr lang="cs-CZ" sz="2800" b="1" dirty="0">
                <a:solidFill>
                  <a:srgbClr val="0073CF"/>
                </a:solidFill>
              </a:rPr>
              <a:t>I</a:t>
            </a:r>
            <a:r>
              <a:rPr lang="cs-CZ" sz="2800" b="1" dirty="0" smtClean="0">
                <a:solidFill>
                  <a:srgbClr val="0073CF"/>
                </a:solidFill>
              </a:rPr>
              <a:t>dentifikované potřeby</a:t>
            </a:r>
            <a:endParaRPr lang="cs-CZ" sz="2800" b="1" dirty="0">
              <a:solidFill>
                <a:srgbClr val="0073CF"/>
              </a:solidFill>
            </a:endParaRPr>
          </a:p>
          <a:p>
            <a:pPr lvl="0" algn="just"/>
            <a:r>
              <a:rPr lang="cs-CZ" sz="2700" dirty="0" smtClean="0"/>
              <a:t>komplexnost </a:t>
            </a:r>
            <a:r>
              <a:rPr lang="cs-CZ" sz="2700" dirty="0"/>
              <a:t>z hlediska činností školy </a:t>
            </a:r>
            <a:r>
              <a:rPr lang="cs-CZ" sz="2700" dirty="0" smtClean="0"/>
              <a:t>(šíře záběru, vazby mezi kritérii)</a:t>
            </a:r>
            <a:endParaRPr lang="cs-CZ" sz="2700" dirty="0"/>
          </a:p>
          <a:p>
            <a:pPr lvl="0" algn="just"/>
            <a:r>
              <a:rPr lang="cs-CZ" sz="2700" dirty="0" smtClean="0"/>
              <a:t>zohlednění specifik typů škol (modifikace pro typy škol)</a:t>
            </a:r>
          </a:p>
          <a:p>
            <a:pPr lvl="0" algn="just"/>
            <a:r>
              <a:rPr lang="cs-CZ" sz="2700" dirty="0" smtClean="0"/>
              <a:t>shoda </a:t>
            </a:r>
            <a:r>
              <a:rPr lang="cs-CZ" sz="2700" dirty="0"/>
              <a:t>napříč celým segmentem </a:t>
            </a:r>
            <a:r>
              <a:rPr lang="cs-CZ" sz="2700" dirty="0" smtClean="0"/>
              <a:t>vzdělávání (škola, zřizovatel, rodiče apod.)</a:t>
            </a:r>
            <a:endParaRPr lang="cs-CZ" sz="2700" dirty="0"/>
          </a:p>
          <a:p>
            <a:pPr lvl="0" algn="just"/>
            <a:r>
              <a:rPr lang="cs-CZ" sz="2700" dirty="0" smtClean="0"/>
              <a:t>stabilita </a:t>
            </a:r>
            <a:r>
              <a:rPr lang="cs-CZ" sz="2700" dirty="0"/>
              <a:t>v </a:t>
            </a:r>
            <a:r>
              <a:rPr lang="cs-CZ" sz="2700" dirty="0" smtClean="0"/>
              <a:t>čase</a:t>
            </a:r>
            <a:endParaRPr lang="cs-CZ" sz="2700" dirty="0"/>
          </a:p>
          <a:p>
            <a:pPr lvl="0" algn="just"/>
            <a:r>
              <a:rPr lang="cs-CZ" sz="2700" dirty="0" smtClean="0"/>
              <a:t>využitelnost v </a:t>
            </a:r>
            <a:r>
              <a:rPr lang="cs-CZ" sz="2700" dirty="0" err="1" smtClean="0"/>
              <a:t>autoevaluaci</a:t>
            </a:r>
            <a:r>
              <a:rPr lang="cs-CZ" sz="2700" dirty="0" smtClean="0"/>
              <a:t> školy</a:t>
            </a:r>
          </a:p>
        </p:txBody>
      </p:sp>
      <p:sp>
        <p:nvSpPr>
          <p:cNvPr id="21" name="Zástupný symbol pro text 20"/>
          <p:cNvSpPr>
            <a:spLocks noGrp="1"/>
          </p:cNvSpPr>
          <p:nvPr>
            <p:ph type="body" sz="quarter" idx="11"/>
          </p:nvPr>
        </p:nvSpPr>
        <p:spPr/>
        <p:txBody>
          <a:bodyPr anchor="ctr"/>
          <a:lstStyle/>
          <a:p>
            <a:r>
              <a:rPr lang="cs-CZ" dirty="0" smtClean="0"/>
              <a:t>Model kvalitní školy </a:t>
            </a:r>
            <a:endParaRPr lang="cs-CZ" dirty="0"/>
          </a:p>
        </p:txBody>
      </p:sp>
      <p:sp>
        <p:nvSpPr>
          <p:cNvPr id="5" name="Zástupný symbol pro text 21"/>
          <p:cNvSpPr>
            <a:spLocks noGrp="1"/>
          </p:cNvSpPr>
          <p:nvPr>
            <p:ph type="body" sz="quarter" idx="12"/>
          </p:nvPr>
        </p:nvSpPr>
        <p:spPr>
          <a:xfrm>
            <a:off x="179512" y="836712"/>
            <a:ext cx="8712968" cy="864096"/>
          </a:xfrm>
        </p:spPr>
        <p:txBody>
          <a:bodyPr anchor="ctr"/>
          <a:lstStyle/>
          <a:p>
            <a:pPr>
              <a:spcBef>
                <a:spcPts val="0"/>
              </a:spcBef>
            </a:pPr>
            <a:r>
              <a:rPr lang="cs-CZ" sz="2800" dirty="0" smtClean="0"/>
              <a:t>Kritéria pro hodnocení podmínek, průběhu a výsledků vzdělávání (model kvalitní školy</a:t>
            </a:r>
            <a:r>
              <a:rPr lang="cs-CZ" sz="2400" dirty="0" smtClean="0"/>
              <a:t>)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346279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sz="quarter" idx="12"/>
          </p:nvPr>
        </p:nvSpPr>
        <p:spPr>
          <a:xfrm>
            <a:off x="251520" y="981074"/>
            <a:ext cx="3888432" cy="1727845"/>
          </a:xfrm>
        </p:spPr>
        <p:txBody>
          <a:bodyPr/>
          <a:lstStyle/>
          <a:p>
            <a:r>
              <a:rPr lang="cs-CZ" dirty="0" smtClean="0"/>
              <a:t>Úloha kritérií a škál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cs-CZ" dirty="0" smtClean="0"/>
              <a:t>Model kvalitní školy</a:t>
            </a:r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/>
          <a:srcRect l="30099" t="4529" r="30148" b="9656"/>
          <a:stretch/>
        </p:blipFill>
        <p:spPr>
          <a:xfrm>
            <a:off x="4067944" y="692696"/>
            <a:ext cx="5040560" cy="6120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0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česká školní inspekce šablona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5000" b="1" dirty="0"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PT prezentace ČŠI - vzor (2)" id="{58D6B30A-CA8E-4D9F-A069-018312819F3F}" vid="{BC3C9A63-A765-4694-B9CE-7B67BEE5F57E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prezentace ČŠI - vzor (2)</Template>
  <TotalTime>923</TotalTime>
  <Words>843</Words>
  <Application>Microsoft Office PowerPoint</Application>
  <PresentationFormat>Předvádění na obrazovce (4:3)</PresentationFormat>
  <Paragraphs>103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2" baseType="lpstr">
      <vt:lpstr>Arial</vt:lpstr>
      <vt:lpstr>Calibri</vt:lpstr>
      <vt:lpstr>Symbol</vt:lpstr>
      <vt:lpstr>Times New Roman</vt:lpstr>
      <vt:lpstr>Wingdings</vt:lpstr>
      <vt:lpstr>česká školní inspekce šablona</vt:lpstr>
      <vt:lpstr>Prezentace aplikace PowerPoint</vt:lpstr>
      <vt:lpstr>Hodnocení školy</vt:lpstr>
      <vt:lpstr>Hodnocení škol Českou školní inspekcí, § 174, odst. 2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Picková Marie</dc:creator>
  <cp:lastModifiedBy>Martin Chval</cp:lastModifiedBy>
  <cp:revision>120</cp:revision>
  <dcterms:created xsi:type="dcterms:W3CDTF">2014-01-14T12:07:55Z</dcterms:created>
  <dcterms:modified xsi:type="dcterms:W3CDTF">2020-03-15T14:21:43Z</dcterms:modified>
</cp:coreProperties>
</file>