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6" r:id="rId3"/>
    <p:sldId id="260" r:id="rId4"/>
    <p:sldId id="258" r:id="rId5"/>
    <p:sldId id="259" r:id="rId6"/>
    <p:sldId id="261" r:id="rId7"/>
    <p:sldId id="273" r:id="rId8"/>
    <p:sldId id="274" r:id="rId9"/>
    <p:sldId id="267" r:id="rId10"/>
    <p:sldId id="268" r:id="rId11"/>
    <p:sldId id="269" r:id="rId12"/>
    <p:sldId id="270" r:id="rId13"/>
    <p:sldId id="264" r:id="rId14"/>
    <p:sldId id="265" r:id="rId15"/>
    <p:sldId id="271" r:id="rId16"/>
    <p:sldId id="275" r:id="rId1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06CD7C-C6FD-43F2-A6E6-66E4DC6707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4480EEA-2792-4B75-888A-65EB80DF6A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BE7DDC9-D222-440E-B5A1-093AC7060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16010-DDF7-47DF-8612-6BBC5CC51FDD}" type="datetimeFigureOut">
              <a:rPr lang="cs-CZ" smtClean="0"/>
              <a:t>24. 10. 2017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B54082D-E167-4D2C-9ACB-8F9C4BF2D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DEE3D67-4DEA-44A6-A334-0F014015D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83E8B-84BE-4E22-A189-08F6A34EC6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8863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EA8F71-C348-454A-979F-8E3CF2833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E328C5D-669D-4E53-A349-8DE78AF7E2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5543651-76F5-4A45-81F8-A8E87F1B8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16010-DDF7-47DF-8612-6BBC5CC51FDD}" type="datetimeFigureOut">
              <a:rPr lang="cs-CZ" smtClean="0"/>
              <a:t>24. 10. 2017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3E0D6AE-9685-4F23-8297-B04CF1EAD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4DE48D4-75F9-4DD1-9C19-7FB498DDF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83E8B-84BE-4E22-A189-08F6A34EC6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4861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9B8A35AD-AE5B-48E9-BABB-5AC45C8444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627E03B-409F-4619-BD85-C276029C15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3F4CF2A-9A21-4B03-A4AC-0DCD450DC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16010-DDF7-47DF-8612-6BBC5CC51FDD}" type="datetimeFigureOut">
              <a:rPr lang="cs-CZ" smtClean="0"/>
              <a:t>24. 10. 2017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787ED85-106D-4C55-B2E1-105BC4623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5837532-9933-40A1-A0AB-1B7BB8B2A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83E8B-84BE-4E22-A189-08F6A34EC6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8314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322F05-DA79-4619-8BB9-27F5CAF97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F854D98-9259-4D6A-9812-F082FB54F8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0643655-2FE5-4020-AA9D-C813F5839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16010-DDF7-47DF-8612-6BBC5CC51FDD}" type="datetimeFigureOut">
              <a:rPr lang="cs-CZ" smtClean="0"/>
              <a:t>24. 10. 2017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B44A159-ED31-4F8F-A326-FCF9FE6A7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9ED0D75-6A76-4767-B55E-DA2B02147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83E8B-84BE-4E22-A189-08F6A34EC6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1758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BAB199-73F6-4E24-AB39-AB36FDF10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D637F026-8971-41FC-BAFE-9BF6AE2E8A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B42E2F7-16C2-48D8-B03D-5ED884FF1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16010-DDF7-47DF-8612-6BBC5CC51FDD}" type="datetimeFigureOut">
              <a:rPr lang="cs-CZ" smtClean="0"/>
              <a:t>24. 10. 2017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748ABD1-6698-4C44-8E57-0C0F3D8EB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323CB23-B2E5-4F1C-9380-F6DC8E4F0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83E8B-84BE-4E22-A189-08F6A34EC6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2781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5C5647-86EA-4D10-B297-B40B86BBA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8F0B4E6-97BD-4538-9073-00221A420A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999BB5B3-8541-4BD8-93DD-512D6B9B8B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1FA77FA-86A3-4772-872F-BF1D1EFA6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16010-DDF7-47DF-8612-6BBC5CC51FDD}" type="datetimeFigureOut">
              <a:rPr lang="cs-CZ" smtClean="0"/>
              <a:t>24. 10. 2017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BBFA3CC-03BF-4F55-B7BF-166053D8E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ACB605E-55BD-4803-83BA-96A8E4AE0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83E8B-84BE-4E22-A189-08F6A34EC6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0391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FABC9F-CD4D-4FDA-A9E1-513FBB329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E44FA345-0E31-40A8-9BF6-D0CF2FDBD3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B5116E15-B015-457B-BDCB-430475F371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9B3BF1B7-746E-42FD-9EA0-8F70751DB4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CBAB5257-CA22-4541-85E7-4C056F6655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B11CFC53-321D-4C96-82AD-9417617B0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16010-DDF7-47DF-8612-6BBC5CC51FDD}" type="datetimeFigureOut">
              <a:rPr lang="cs-CZ" smtClean="0"/>
              <a:t>24. 10. 2017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C674E648-B871-4DBC-B9DA-91A7D531B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7189F1FB-95B8-402D-B941-0F2174696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83E8B-84BE-4E22-A189-08F6A34EC6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179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858F1F-6D8F-4DEF-8DD8-3BBDA63AE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E58A6665-08AD-4EAE-AC9B-9C737CFAC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16010-DDF7-47DF-8612-6BBC5CC51FDD}" type="datetimeFigureOut">
              <a:rPr lang="cs-CZ" smtClean="0"/>
              <a:t>24. 10. 2017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7CD18A7-924D-40D0-BD2E-821223801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BCDA895-6BF0-45BF-99E6-76A986F3D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83E8B-84BE-4E22-A189-08F6A34EC6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0784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FB2BFC85-9B86-48FA-9641-46BDA47DF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16010-DDF7-47DF-8612-6BBC5CC51FDD}" type="datetimeFigureOut">
              <a:rPr lang="cs-CZ" smtClean="0"/>
              <a:t>24. 10. 2017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F5A384E-5AF6-451F-9178-65893612B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8BBA7E0-402C-4F61-B701-3CA7197B3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83E8B-84BE-4E22-A189-08F6A34EC6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7236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2E3C1F-35AB-4999-AB62-DA9895BF6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B9A2AAB-1085-458E-B78A-17575E05E9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DD380CC6-4BB9-4016-B3F9-924D4C4EAB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26B2554-CF25-4F4B-981F-A4560BA6B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16010-DDF7-47DF-8612-6BBC5CC51FDD}" type="datetimeFigureOut">
              <a:rPr lang="cs-CZ" smtClean="0"/>
              <a:t>24. 10. 2017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1B33E08-5325-40EB-B889-5A528FC70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8710018-99BB-45FE-A511-7E82F7058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83E8B-84BE-4E22-A189-08F6A34EC6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4702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323EAB-4690-43B3-96F3-9CC7024C7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8A910BA3-53E7-4577-A9D9-0592CEDA90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79574D4B-5F8D-4980-8591-13F5409BD6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B1B9295-4DDF-44B6-9A90-7081B9805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16010-DDF7-47DF-8612-6BBC5CC51FDD}" type="datetimeFigureOut">
              <a:rPr lang="cs-CZ" smtClean="0"/>
              <a:t>24. 10. 2017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FBC4509-D181-429F-9FC1-906501E57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9258607-EA97-451F-A78A-5ECBE4FFC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83E8B-84BE-4E22-A189-08F6A34EC6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7878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C61F3BE2-454B-4CCC-ADF6-250D47A40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64FC2CDB-577E-4709-8E25-A4CFC0ED77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EAF2CE5-838E-46E8-8B35-6E9F9824BA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16010-DDF7-47DF-8612-6BBC5CC51FDD}" type="datetimeFigureOut">
              <a:rPr lang="cs-CZ" smtClean="0"/>
              <a:t>24. 10. 2017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9D7E2D8-4C26-4163-8D17-C99C1EB739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9811338-0525-4933-849E-6C5268253A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83E8B-84BE-4E22-A189-08F6A34EC6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6279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nase-rec.ujc.cas.cz/archiv.php?art=8066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74CD8E-7DAD-4947-BEF3-A2DFBF9854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3600" b="1" dirty="0"/>
              <a:t>Úvodní jazykový seminář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CBDD9AC-48DD-4ACA-941B-4CE8AC8A1E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cs-CZ" dirty="0"/>
              <a:t>Hana Prokšová</a:t>
            </a:r>
          </a:p>
          <a:p>
            <a:pPr algn="r"/>
            <a:r>
              <a:rPr lang="cs-CZ" dirty="0"/>
              <a:t>hana.proksova@ff.cuni.cz</a:t>
            </a:r>
          </a:p>
          <a:p>
            <a:pPr algn="r"/>
            <a:r>
              <a:rPr lang="cs-CZ" dirty="0"/>
              <a:t>konzultace: po 10:50–12:20</a:t>
            </a:r>
          </a:p>
        </p:txBody>
      </p:sp>
    </p:spTree>
    <p:extLst>
      <p:ext uri="{BB962C8B-B14F-4D97-AF65-F5344CB8AC3E}">
        <p14:creationId xmlns:p14="http://schemas.microsoft.com/office/powerpoint/2010/main" val="3565108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200" b="1" dirty="0" err="1"/>
              <a:t>enantiosémie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dirty="0"/>
              <a:t>ZEVRUBNĚ</a:t>
            </a:r>
          </a:p>
          <a:p>
            <a:pPr marL="457200" lvl="1" indent="0">
              <a:buNone/>
            </a:pPr>
            <a:r>
              <a:rPr lang="cs-CZ" dirty="0"/>
              <a:t>= podrobně, detailně, obšírně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často se používá naopak pro vyjádření minimálního množství</a:t>
            </a:r>
          </a:p>
          <a:p>
            <a:pPr marL="0" indent="0">
              <a:buNone/>
            </a:pPr>
            <a:r>
              <a:rPr lang="cs-CZ" dirty="0"/>
              <a:t>PŘEHRŠEL</a:t>
            </a:r>
          </a:p>
          <a:p>
            <a:pPr marL="457200" lvl="1" indent="0">
              <a:buNone/>
            </a:pPr>
            <a:r>
              <a:rPr lang="cs-CZ" dirty="0"/>
              <a:t>= původně: množství dvou hrstí</a:t>
            </a:r>
          </a:p>
          <a:p>
            <a:pPr marL="457200" lvl="1" indent="0">
              <a:buNone/>
            </a:pPr>
            <a:r>
              <a:rPr lang="cs-CZ" dirty="0"/>
              <a:t>= dnes primárně: velké množství</a:t>
            </a:r>
          </a:p>
          <a:p>
            <a:pPr marL="0" indent="0">
              <a:buNone/>
            </a:pPr>
            <a:r>
              <a:rPr lang="cs-CZ" dirty="0"/>
              <a:t>ROZŠAFNÝ</a:t>
            </a:r>
          </a:p>
          <a:p>
            <a:pPr marL="457200" lvl="1" indent="0">
              <a:buNone/>
            </a:pPr>
            <a:r>
              <a:rPr lang="cs-CZ" dirty="0"/>
              <a:t>= uvážlivý, moudrý člověk</a:t>
            </a:r>
          </a:p>
          <a:p>
            <a:pPr lvl="1"/>
            <a:r>
              <a:rPr lang="cs-CZ" dirty="0"/>
              <a:t>často se používá naopak pro vyjádření veselý, zábavný</a:t>
            </a:r>
          </a:p>
          <a:p>
            <a:pPr marL="457200" lvl="1" indent="0">
              <a:buNone/>
            </a:pPr>
            <a:endParaRPr lang="cs-CZ" dirty="0"/>
          </a:p>
          <a:p>
            <a:r>
              <a:rPr lang="cs-CZ" dirty="0"/>
              <a:t>protiklad významů polysémního slova</a:t>
            </a:r>
          </a:p>
          <a:p>
            <a:r>
              <a:rPr lang="cs-CZ" dirty="0"/>
              <a:t>výsledek vývojového procesu jazyka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v ruštině: </a:t>
            </a:r>
            <a:r>
              <a:rPr lang="cs-CZ" i="1" dirty="0"/>
              <a:t>starý chléb</a:t>
            </a:r>
            <a:r>
              <a:rPr lang="cs-CZ" dirty="0"/>
              <a:t> = </a:t>
            </a:r>
            <a:r>
              <a:rPr lang="az-Cyrl-AZ" dirty="0"/>
              <a:t>чёрствый хлеб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45733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3BA9A0-589D-409C-BDE8-E74473331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200" b="1" dirty="0"/>
              <a:t>z PSJČ (https://bara.ujc.cas.cz/</a:t>
            </a:r>
            <a:r>
              <a:rPr lang="cs-CZ" sz="3200" b="1" dirty="0" err="1"/>
              <a:t>psjc</a:t>
            </a:r>
            <a:r>
              <a:rPr lang="cs-CZ" sz="3200" b="1" dirty="0"/>
              <a:t>)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EDC9DBB6-BD74-4C2C-A3D7-D9A6E5A5EE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9956" y="1292647"/>
            <a:ext cx="8912087" cy="5565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3055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3BA9A0-589D-409C-BDE8-E74473331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200" b="1" dirty="0"/>
              <a:t>z PSJČ (https://bara.ujc.cas.cz/</a:t>
            </a:r>
            <a:r>
              <a:rPr lang="cs-CZ" sz="3200" b="1" dirty="0" err="1"/>
              <a:t>psjc</a:t>
            </a:r>
            <a:r>
              <a:rPr lang="cs-CZ" sz="3200" b="1" dirty="0"/>
              <a:t>)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58FF6D4B-8B7E-4FD9-B305-0CE48A6308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7543" y="1376751"/>
            <a:ext cx="8696914" cy="5481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882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200" b="1" dirty="0" err="1"/>
              <a:t>enantiosémie</a:t>
            </a:r>
            <a:r>
              <a:rPr lang="cs-CZ" sz="3200" b="1" dirty="0"/>
              <a:t>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dirty="0">
                <a:solidFill>
                  <a:schemeClr val="accent1"/>
                </a:solidFill>
              </a:rPr>
              <a:t>A kdo je laureát Nobelovy ceny?</a:t>
            </a:r>
          </a:p>
          <a:p>
            <a:pPr marL="0" indent="0" algn="ctr">
              <a:buNone/>
            </a:pPr>
            <a:endParaRPr lang="cs-CZ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cs-CZ" dirty="0">
                <a:solidFill>
                  <a:schemeClr val="accent1"/>
                </a:solidFill>
              </a:rPr>
              <a:t>navržený				oceněný</a:t>
            </a:r>
          </a:p>
        </p:txBody>
      </p:sp>
      <p:cxnSp>
        <p:nvCxnSpPr>
          <p:cNvPr id="5" name="Přímá spojnice se šipkou 4"/>
          <p:cNvCxnSpPr/>
          <p:nvPr/>
        </p:nvCxnSpPr>
        <p:spPr>
          <a:xfrm flipH="1">
            <a:off x="4295800" y="2132856"/>
            <a:ext cx="1584176" cy="7200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/>
          <p:cNvCxnSpPr>
            <a:cxnSpLocks/>
          </p:cNvCxnSpPr>
          <p:nvPr/>
        </p:nvCxnSpPr>
        <p:spPr>
          <a:xfrm>
            <a:off x="6384032" y="2132856"/>
            <a:ext cx="1661356" cy="7200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40988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200" b="1" dirty="0" err="1"/>
              <a:t>enantiosémie</a:t>
            </a:r>
            <a:r>
              <a:rPr lang="cs-CZ" sz="3200" b="1" dirty="0"/>
              <a:t>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dirty="0">
                <a:solidFill>
                  <a:schemeClr val="accent1"/>
                </a:solidFill>
              </a:rPr>
              <a:t>A kdo je laureát Nobelovy ceny?</a:t>
            </a:r>
          </a:p>
          <a:p>
            <a:pPr marL="0" indent="0" algn="ctr">
              <a:buNone/>
            </a:pPr>
            <a:endParaRPr lang="cs-CZ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cs-CZ" strike="sngStrike" dirty="0">
                <a:solidFill>
                  <a:schemeClr val="accent1"/>
                </a:solidFill>
              </a:rPr>
              <a:t>navržený</a:t>
            </a:r>
            <a:r>
              <a:rPr lang="cs-CZ" dirty="0">
                <a:solidFill>
                  <a:schemeClr val="accent1"/>
                </a:solidFill>
              </a:rPr>
              <a:t>				</a:t>
            </a:r>
            <a:r>
              <a:rPr lang="cs-CZ" b="1" dirty="0">
                <a:solidFill>
                  <a:schemeClr val="accent1"/>
                </a:solidFill>
              </a:rPr>
              <a:t>oceněný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200" dirty="0"/>
              <a:t>Martin Beneš (2009): </a:t>
            </a:r>
            <a:r>
              <a:rPr lang="pl-PL" sz="2200" dirty="0"/>
              <a:t>Kdo je laureátem (Nobelovy ceny)? Naše řeč.</a:t>
            </a:r>
            <a:endParaRPr lang="cs-CZ" sz="2200" dirty="0"/>
          </a:p>
          <a:p>
            <a:pPr marL="0" indent="0">
              <a:buNone/>
            </a:pPr>
            <a:r>
              <a:rPr lang="cs-CZ" sz="2200" dirty="0">
                <a:hlinkClick r:id="rId2"/>
              </a:rPr>
              <a:t>http://nase-rec.ujc.cas.cz/archiv.php?art=8066</a:t>
            </a:r>
            <a:r>
              <a:rPr lang="cs-CZ" sz="2200" dirty="0"/>
              <a:t> </a:t>
            </a:r>
          </a:p>
        </p:txBody>
      </p:sp>
      <p:cxnSp>
        <p:nvCxnSpPr>
          <p:cNvPr id="5" name="Přímá spojnice se šipkou 4"/>
          <p:cNvCxnSpPr/>
          <p:nvPr/>
        </p:nvCxnSpPr>
        <p:spPr>
          <a:xfrm flipH="1">
            <a:off x="4295800" y="2132856"/>
            <a:ext cx="1584176" cy="7200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/>
          <p:cNvCxnSpPr>
            <a:cxnSpLocks/>
          </p:cNvCxnSpPr>
          <p:nvPr/>
        </p:nvCxnSpPr>
        <p:spPr>
          <a:xfrm>
            <a:off x="6384032" y="2132856"/>
            <a:ext cx="1661356" cy="7200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6915" y="2492896"/>
            <a:ext cx="2874479" cy="197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4579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1BFCA5-8381-4FD7-887A-31D1CD111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200" b="1" dirty="0"/>
              <a:t>zdroje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A5E0719-E694-457C-A878-730A8BC7FF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400" dirty="0"/>
              <a:t>diachronní hledisko vzniku </a:t>
            </a:r>
            <a:r>
              <a:rPr lang="cs-CZ" sz="2400" dirty="0" err="1"/>
              <a:t>enantiosémie</a:t>
            </a:r>
            <a:r>
              <a:rPr lang="cs-CZ" sz="2400" dirty="0"/>
              <a:t>:</a:t>
            </a:r>
          </a:p>
          <a:p>
            <a:pPr marL="0" indent="0">
              <a:buNone/>
            </a:pPr>
            <a:r>
              <a:rPr lang="cs-CZ" sz="2400" dirty="0"/>
              <a:t>Petr Nejedlý (2014): </a:t>
            </a:r>
            <a:r>
              <a:rPr lang="cs-CZ" sz="2400" dirty="0" err="1"/>
              <a:t>Enantiosémie</a:t>
            </a:r>
            <a:r>
              <a:rPr lang="cs-CZ" sz="2400" dirty="0"/>
              <a:t> jako výsledek vývojových procesů. </a:t>
            </a:r>
            <a:r>
              <a:rPr lang="cs-CZ" sz="2400" dirty="0" err="1"/>
              <a:t>SaS</a:t>
            </a:r>
            <a:r>
              <a:rPr lang="cs-CZ" sz="2400" dirty="0"/>
              <a:t>. (http://sas.ujc.cas.cz/archiv.php?art=4244)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i="1" dirty="0"/>
              <a:t>Vzal mu knihu.</a:t>
            </a:r>
          </a:p>
          <a:p>
            <a:r>
              <a:rPr lang="cs-CZ" sz="2400" dirty="0" err="1"/>
              <a:t>enantiosémie</a:t>
            </a:r>
            <a:r>
              <a:rPr lang="cs-CZ" sz="2400" dirty="0"/>
              <a:t>?</a:t>
            </a:r>
          </a:p>
          <a:p>
            <a:r>
              <a:rPr lang="cs-CZ" sz="2400" dirty="0"/>
              <a:t>vágnost a </a:t>
            </a:r>
            <a:r>
              <a:rPr lang="cs-CZ" sz="2400" dirty="0" err="1"/>
              <a:t>desémantizace</a:t>
            </a:r>
            <a:r>
              <a:rPr lang="cs-CZ" sz="2400" dirty="0"/>
              <a:t>?</a:t>
            </a:r>
          </a:p>
          <a:p>
            <a:r>
              <a:rPr lang="cs-CZ" sz="2400" dirty="0"/>
              <a:t>vizte: František Čermák (1983): Lexikální opozice, paradigma a systém. </a:t>
            </a:r>
            <a:r>
              <a:rPr lang="cs-CZ" sz="2400" dirty="0" err="1"/>
              <a:t>SaS</a:t>
            </a:r>
            <a:r>
              <a:rPr lang="cs-CZ" sz="2400" dirty="0"/>
              <a:t>. (http://sas.ujc.cas.cz/</a:t>
            </a:r>
            <a:r>
              <a:rPr lang="cs-CZ" sz="2400" dirty="0" err="1"/>
              <a:t>archiv.php?art</a:t>
            </a:r>
            <a:r>
              <a:rPr lang="cs-CZ" sz="2400" dirty="0"/>
              <a:t>=2902)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97005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BBE5F8-2406-4510-AD44-FD754FF51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200" b="1" dirty="0"/>
              <a:t>úkol na čt 26. října: rozeberte morfematicky a slovotvorně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A0F3D3F-DC96-44D8-A658-349774B359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>
                <a:solidFill>
                  <a:schemeClr val="accent1"/>
                </a:solidFill>
              </a:rPr>
              <a:t>NIKÝM					ZÁSLUŽNĚ </a:t>
            </a:r>
          </a:p>
          <a:p>
            <a:pPr marL="0" indent="0">
              <a:buNone/>
            </a:pPr>
            <a:endParaRPr lang="cs-CZ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chemeClr val="accent1"/>
                </a:solidFill>
              </a:rPr>
              <a:t>PŘIVYDĚLÁVEJME SI 			ZASTŘEŠEN </a:t>
            </a:r>
          </a:p>
          <a:p>
            <a:pPr marL="0" indent="0">
              <a:buNone/>
            </a:pPr>
            <a:endParaRPr lang="cs-CZ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chemeClr val="accent1"/>
                </a:solidFill>
              </a:rPr>
              <a:t>SLOVOTVORBOU 				STROJVEDOUCÍHO	</a:t>
            </a:r>
          </a:p>
          <a:p>
            <a:pPr marL="0" indent="0">
              <a:buNone/>
            </a:pPr>
            <a:r>
              <a:rPr lang="cs-CZ" dirty="0">
                <a:solidFill>
                  <a:schemeClr val="accent1"/>
                </a:solidFill>
              </a:rPr>
              <a:t>	</a:t>
            </a:r>
          </a:p>
          <a:p>
            <a:pPr marL="0" indent="0">
              <a:buNone/>
            </a:pPr>
            <a:r>
              <a:rPr lang="cs-CZ" dirty="0">
                <a:solidFill>
                  <a:schemeClr val="accent1"/>
                </a:solidFill>
              </a:rPr>
              <a:t>POSLUHOVAČŮM				DŘEVORUBECKÝ	</a:t>
            </a:r>
            <a:r>
              <a:rPr lang="cs-CZ" dirty="0"/>
              <a:t>	</a:t>
            </a:r>
          </a:p>
          <a:p>
            <a:pPr marL="0" indent="0">
              <a:buNone/>
            </a:pPr>
            <a:r>
              <a:rPr lang="cs-CZ" dirty="0"/>
              <a:t>									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09067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599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cs-CZ" sz="2800" dirty="0">
              <a:solidFill>
                <a:schemeClr val="accent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>
                <a:solidFill>
                  <a:schemeClr val="accent1"/>
                </a:solidFill>
              </a:rPr>
              <a:t>VÉZT/VOZIT: převozník – povoz – závozník</a:t>
            </a:r>
          </a:p>
          <a:p>
            <a:endParaRPr lang="cs-CZ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chemeClr val="accent1"/>
                </a:solidFill>
              </a:rPr>
              <a:t>VÉST/VODIT: vodivý – vyvozovat – podvodník –převodka – přívod – vodicí – návod – svůdník</a:t>
            </a:r>
          </a:p>
          <a:p>
            <a:endParaRPr lang="cs-CZ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chemeClr val="accent1"/>
                </a:solidFill>
              </a:rPr>
              <a:t>VODA: vodoměr – vodnatý – zavodnit</a:t>
            </a:r>
          </a:p>
        </p:txBody>
      </p:sp>
    </p:spTree>
    <p:extLst>
      <p:ext uri="{BB962C8B-B14F-4D97-AF65-F5344CB8AC3E}">
        <p14:creationId xmlns:p14="http://schemas.microsoft.com/office/powerpoint/2010/main" val="2226286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200" b="1" dirty="0"/>
              <a:t>Jak vzniklo… 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chemeClr val="accent1"/>
                </a:solidFill>
              </a:rPr>
              <a:t>ČTK</a:t>
            </a:r>
          </a:p>
          <a:p>
            <a:r>
              <a:rPr lang="cs-CZ" dirty="0">
                <a:solidFill>
                  <a:schemeClr val="accent1"/>
                </a:solidFill>
              </a:rPr>
              <a:t>SAZKA</a:t>
            </a:r>
          </a:p>
          <a:p>
            <a:r>
              <a:rPr lang="cs-CZ" dirty="0">
                <a:solidFill>
                  <a:schemeClr val="accent1"/>
                </a:solidFill>
              </a:rPr>
              <a:t>SETUZA</a:t>
            </a:r>
          </a:p>
          <a:p>
            <a:r>
              <a:rPr lang="cs-CZ" dirty="0">
                <a:solidFill>
                  <a:schemeClr val="accent1"/>
                </a:solidFill>
              </a:rPr>
              <a:t>SEMAFOR (divadlo)</a:t>
            </a:r>
          </a:p>
          <a:p>
            <a:r>
              <a:rPr lang="cs-CZ" dirty="0">
                <a:solidFill>
                  <a:schemeClr val="accent1"/>
                </a:solidFill>
              </a:rPr>
              <a:t>PEXESO</a:t>
            </a:r>
          </a:p>
        </p:txBody>
      </p:sp>
    </p:spTree>
    <p:extLst>
      <p:ext uri="{BB962C8B-B14F-4D97-AF65-F5344CB8AC3E}">
        <p14:creationId xmlns:p14="http://schemas.microsoft.com/office/powerpoint/2010/main" val="1425197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200" b="1" dirty="0"/>
              <a:t>Jak vzniklo… 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00201"/>
            <a:ext cx="950627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>
                <a:solidFill>
                  <a:schemeClr val="accent1"/>
                </a:solidFill>
              </a:rPr>
              <a:t>iniciální zkratka</a:t>
            </a:r>
          </a:p>
          <a:p>
            <a:r>
              <a:rPr lang="cs-CZ" dirty="0">
                <a:solidFill>
                  <a:schemeClr val="accent1"/>
                </a:solidFill>
              </a:rPr>
              <a:t>ČTK = Česká tisková kancelář</a:t>
            </a:r>
          </a:p>
          <a:p>
            <a:endParaRPr lang="cs-CZ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chemeClr val="accent1"/>
                </a:solidFill>
              </a:rPr>
              <a:t>zkratková slova, akronymy</a:t>
            </a:r>
          </a:p>
          <a:p>
            <a:r>
              <a:rPr lang="cs-CZ" dirty="0">
                <a:solidFill>
                  <a:schemeClr val="accent1"/>
                </a:solidFill>
              </a:rPr>
              <a:t>SAZKA = Sázková kancelář</a:t>
            </a:r>
          </a:p>
          <a:p>
            <a:r>
              <a:rPr lang="cs-CZ" dirty="0">
                <a:solidFill>
                  <a:schemeClr val="accent1"/>
                </a:solidFill>
              </a:rPr>
              <a:t>SETUZA = Severočeské tukové závody</a:t>
            </a:r>
          </a:p>
          <a:p>
            <a:r>
              <a:rPr lang="cs-CZ" dirty="0">
                <a:solidFill>
                  <a:schemeClr val="accent1"/>
                </a:solidFill>
              </a:rPr>
              <a:t>SEMAFOR (divadlo) = sedm malých forem</a:t>
            </a:r>
          </a:p>
          <a:p>
            <a:r>
              <a:rPr lang="cs-CZ" dirty="0">
                <a:solidFill>
                  <a:schemeClr val="accent1"/>
                </a:solidFill>
              </a:rPr>
              <a:t>PEXESO = název hry z sousloví Pekelně se soustřeď</a:t>
            </a:r>
          </a:p>
        </p:txBody>
      </p:sp>
    </p:spTree>
    <p:extLst>
      <p:ext uri="{BB962C8B-B14F-4D97-AF65-F5344CB8AC3E}">
        <p14:creationId xmlns:p14="http://schemas.microsoft.com/office/powerpoint/2010/main" val="3909795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200" b="1" dirty="0"/>
              <a:t>ke zkratkám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VIZ/VIZTE není zkratka, tudíž se za ním nepíše tečka!</a:t>
            </a:r>
          </a:p>
          <a:p>
            <a:pPr marL="457200" lvl="1" indent="0">
              <a:buNone/>
            </a:pPr>
            <a:r>
              <a:rPr lang="cs-CZ" dirty="0"/>
              <a:t>+ 4. pád nebo + 1. pád</a:t>
            </a:r>
          </a:p>
          <a:p>
            <a:pPr lvl="2"/>
            <a:r>
              <a:rPr lang="cs-CZ" i="1" dirty="0"/>
              <a:t>viz strana/stranu</a:t>
            </a:r>
          </a:p>
          <a:p>
            <a:pPr marL="457200" lvl="1" indent="0">
              <a:buNone/>
            </a:pPr>
            <a:r>
              <a:rPr lang="cs-CZ" dirty="0"/>
              <a:t>× </a:t>
            </a:r>
            <a:r>
              <a:rPr lang="cs-CZ" i="1" dirty="0"/>
              <a:t>VIĎ </a:t>
            </a:r>
            <a:r>
              <a:rPr lang="cs-CZ" dirty="0"/>
              <a:t>je citoslovce, nikoli imperativ slovesa </a:t>
            </a:r>
            <a:r>
              <a:rPr lang="cs-CZ" i="1" dirty="0"/>
              <a:t>vidět</a:t>
            </a:r>
          </a:p>
          <a:p>
            <a:pPr lvl="2"/>
            <a:endParaRPr lang="cs-CZ" i="1" dirty="0"/>
          </a:p>
          <a:p>
            <a:pPr marL="0" indent="0">
              <a:buNone/>
            </a:pPr>
            <a:r>
              <a:rPr lang="cs-CZ" dirty="0"/>
              <a:t>× </a:t>
            </a:r>
            <a:r>
              <a:rPr lang="cs-CZ" i="1" dirty="0"/>
              <a:t>srov.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i="1" dirty="0"/>
              <a:t>srovnej/</a:t>
            </a:r>
            <a:r>
              <a:rPr lang="cs-CZ" i="1" dirty="0" err="1"/>
              <a:t>te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1282514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C1EFE5-8941-4C3F-A743-03BA67F1A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200" b="1" dirty="0"/>
              <a:t>rozeberte morfematicky i slovotvorně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86F84DE-AC18-4CBE-9311-E5FC83301B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0261"/>
            <a:ext cx="10515600" cy="45867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>
                <a:solidFill>
                  <a:schemeClr val="accent1"/>
                </a:solidFill>
              </a:rPr>
              <a:t>NEOPRÁVNĚNÝ				NEVZDĚLAVATELNÝMI</a:t>
            </a:r>
          </a:p>
          <a:p>
            <a:pPr marL="0" indent="0">
              <a:buNone/>
            </a:pPr>
            <a:endParaRPr lang="cs-CZ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cs-CZ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chemeClr val="accent1"/>
                </a:solidFill>
              </a:rPr>
              <a:t>PAHORKATINY				ZÁKULISÍM</a:t>
            </a:r>
          </a:p>
          <a:p>
            <a:pPr marL="0" indent="0">
              <a:buNone/>
            </a:pPr>
            <a:endParaRPr lang="cs-CZ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cs-CZ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chemeClr val="accent1"/>
                </a:solidFill>
              </a:rPr>
              <a:t>ZHOUSTNOUT				USMYSLELA SI</a:t>
            </a:r>
            <a:r>
              <a:rPr lang="cs-CZ" dirty="0"/>
              <a:t>	</a:t>
            </a:r>
            <a:endParaRPr lang="cs-CZ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65187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2AB575-DD5C-4A1E-9328-EB831590B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200" b="1" dirty="0">
                <a:solidFill>
                  <a:schemeClr val="accent1"/>
                </a:solidFill>
              </a:rPr>
              <a:t>ÚČTENKOVKA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FC46DB1-36BB-4980-A508-EDA43BE641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43963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200" b="1" dirty="0" err="1"/>
              <a:t>enantiosémie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>
                <a:solidFill>
                  <a:schemeClr val="accent1"/>
                </a:solidFill>
              </a:rPr>
              <a:t>Co podle vás znamená:</a:t>
            </a:r>
          </a:p>
          <a:p>
            <a:r>
              <a:rPr lang="cs-CZ" dirty="0">
                <a:solidFill>
                  <a:schemeClr val="accent1"/>
                </a:solidFill>
              </a:rPr>
              <a:t>ZEVRUBNĚ</a:t>
            </a:r>
          </a:p>
          <a:p>
            <a:r>
              <a:rPr lang="cs-CZ" dirty="0">
                <a:solidFill>
                  <a:schemeClr val="accent1"/>
                </a:solidFill>
              </a:rPr>
              <a:t>PŘEHRŠEL</a:t>
            </a:r>
          </a:p>
          <a:p>
            <a:r>
              <a:rPr lang="cs-CZ" dirty="0">
                <a:solidFill>
                  <a:schemeClr val="accent1"/>
                </a:solidFill>
              </a:rPr>
              <a:t>ROZŠAFNÝ</a:t>
            </a:r>
          </a:p>
          <a:p>
            <a:endParaRPr lang="cs-CZ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95279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1825</TotalTime>
  <Words>366</Words>
  <Application>Microsoft Office PowerPoint</Application>
  <PresentationFormat>Širokoúhlá obrazovka</PresentationFormat>
  <Paragraphs>93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Motiv Office</vt:lpstr>
      <vt:lpstr>Úvodní jazykový seminář</vt:lpstr>
      <vt:lpstr>Prezentace aplikace PowerPoint</vt:lpstr>
      <vt:lpstr>Prezentace aplikace PowerPoint</vt:lpstr>
      <vt:lpstr>Jak vzniklo… ?</vt:lpstr>
      <vt:lpstr>Jak vzniklo… ?</vt:lpstr>
      <vt:lpstr>ke zkratkám</vt:lpstr>
      <vt:lpstr>rozeberte morfematicky i slovotvorně</vt:lpstr>
      <vt:lpstr>ÚČTENKOVKA</vt:lpstr>
      <vt:lpstr>enantiosémie</vt:lpstr>
      <vt:lpstr>enantiosémie</vt:lpstr>
      <vt:lpstr>z PSJČ (https://bara.ujc.cas.cz/psjc)</vt:lpstr>
      <vt:lpstr>z PSJČ (https://bara.ujc.cas.cz/psjc)</vt:lpstr>
      <vt:lpstr>enantiosémie?</vt:lpstr>
      <vt:lpstr>enantiosémie?</vt:lpstr>
      <vt:lpstr>zdroje</vt:lpstr>
      <vt:lpstr>úkol na čt 26. října: rozeberte morfematicky a slovotvorně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Úvodní jazykový seminář</dc:title>
  <dc:creator>pivo</dc:creator>
  <cp:lastModifiedBy>pivo</cp:lastModifiedBy>
  <cp:revision>15</cp:revision>
  <dcterms:created xsi:type="dcterms:W3CDTF">2017-10-19T09:50:07Z</dcterms:created>
  <dcterms:modified xsi:type="dcterms:W3CDTF">2017-10-24T13:08:51Z</dcterms:modified>
</cp:coreProperties>
</file>