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8" r:id="rId12"/>
    <p:sldId id="267" r:id="rId13"/>
    <p:sldId id="25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5592F-C6BE-8090-D620-5C6251E678C3}" v="212" dt="2025-05-06T18:06:39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6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9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nsus.app/search/" TargetMode="External"/><Relationship Id="rId2" Type="http://schemas.openxmlformats.org/officeDocument/2006/relationships/hyperlink" Target="https://talkai.info/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mmarly.com/" TargetMode="External"/><Relationship Id="rId4" Type="http://schemas.openxmlformats.org/officeDocument/2006/relationships/hyperlink" Target="https://typeset.i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2Ss_PyER_I" TargetMode="External"/><Relationship Id="rId3" Type="http://schemas.openxmlformats.org/officeDocument/2006/relationships/hyperlink" Target="https://www.jamovi.org/" TargetMode="External"/><Relationship Id="rId7" Type="http://schemas.openxmlformats.org/officeDocument/2006/relationships/hyperlink" Target="https://www.youtube.com/watch?v=bU9Q-ZxXA2Y" TargetMode="External"/><Relationship Id="rId2" Type="http://schemas.openxmlformats.org/officeDocument/2006/relationships/hyperlink" Target="https://www.vzdelavanivdatec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6HbYK8IdsI" TargetMode="External"/><Relationship Id="rId5" Type="http://schemas.openxmlformats.org/officeDocument/2006/relationships/hyperlink" Target="https://www.youtube.com/watch?v=EXR7lEMUaeM&amp;t=62s" TargetMode="External"/><Relationship Id="rId4" Type="http://schemas.openxmlformats.org/officeDocument/2006/relationships/hyperlink" Target="https://jasp-stats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3AF435-44C8-C44B-9352-ACFA393E2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93826" y="978407"/>
            <a:ext cx="8180339" cy="3296703"/>
          </a:xfrm>
        </p:spPr>
        <p:txBody>
          <a:bodyPr anchor="t">
            <a:normAutofit/>
          </a:bodyPr>
          <a:lstStyle/>
          <a:p>
            <a:r>
              <a:rPr lang="cs-CZ" sz="6600" dirty="0"/>
              <a:t>Pedagogický výzkum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3008" y="4469641"/>
            <a:ext cx="8092765" cy="1376976"/>
          </a:xfrm>
        </p:spPr>
        <p:txBody>
          <a:bodyPr anchor="b">
            <a:normAutofit/>
          </a:bodyPr>
          <a:lstStyle/>
          <a:p>
            <a:r>
              <a:rPr lang="cs-CZ" dirty="0"/>
              <a:t>7. 5. 2025 / 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D8A78E-AAB6-C125-6A57-5B031A873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1401" y="508090"/>
            <a:ext cx="807507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FC5193-1606-67C6-6571-CC04CF234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1400" y="6209925"/>
            <a:ext cx="810195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CD6DF-935E-8CAC-2AC4-1DC22E6B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805568"/>
          </a:xfrm>
        </p:spPr>
        <p:txBody>
          <a:bodyPr/>
          <a:lstStyle/>
          <a:p>
            <a:r>
              <a:rPr lang="cs-CZ" dirty="0"/>
              <a:t>Cvičný text – kódování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F01F5-FCED-AD52-6C2A-B3F1D1A1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83976"/>
            <a:ext cx="11149584" cy="456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/>
              <a:t>Přečtěte si celý přepis rozhovoru.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Při druhém čtení identifikujte klíčové myšlenky, podtrhněte je nebo jinak vyznačte v textu.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Přiřaďte k těmto myšlenkám krátké kódy (tj. slova nebo krátké fráze), které vystihují jejich podstatu.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Porovnejte ve dvojicích nebo skupinách.</a:t>
            </a:r>
          </a:p>
          <a:p>
            <a:pPr marL="457200" lvl="1" indent="0">
              <a:buNone/>
            </a:pPr>
            <a:r>
              <a:rPr lang="cs-CZ" sz="2200" dirty="0"/>
              <a:t> </a:t>
            </a:r>
            <a:r>
              <a:rPr lang="cs-CZ" sz="2000" dirty="0"/>
              <a:t>Jaké kódy jste identifikovali? Byly mezi vámi rozdíly v identifikovaných kódech? Pokud ano, proč?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759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49911-3CC1-C1CA-1553-7CDF0F02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276651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E39749-2ABB-FD23-2EC2-7F96CD503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03294"/>
            <a:ext cx="11155680" cy="4642642"/>
          </a:xfrm>
        </p:spPr>
        <p:txBody>
          <a:bodyPr>
            <a:normAutofit/>
          </a:bodyPr>
          <a:lstStyle/>
          <a:p>
            <a:r>
              <a:rPr lang="cs-CZ" sz="2400" b="1" dirty="0"/>
              <a:t>Deskriptivní kódování </a:t>
            </a:r>
            <a:r>
              <a:rPr lang="cs-CZ" sz="2400" dirty="0"/>
              <a:t>(</a:t>
            </a:r>
            <a:r>
              <a:rPr lang="cs-CZ" sz="2400" dirty="0" err="1"/>
              <a:t>Descriptive</a:t>
            </a:r>
            <a:r>
              <a:rPr lang="cs-CZ" sz="2400" dirty="0"/>
              <a:t> </a:t>
            </a:r>
            <a:r>
              <a:rPr lang="cs-CZ" sz="2400" dirty="0" err="1"/>
              <a:t>Coding</a:t>
            </a:r>
            <a:r>
              <a:rPr lang="cs-CZ" sz="2400" dirty="0"/>
              <a:t>): Shrňte obsah výpovědi jedním slovem nebo krátkou frází.</a:t>
            </a:r>
          </a:p>
          <a:p>
            <a:r>
              <a:rPr lang="cs-CZ" sz="2400" b="1" dirty="0"/>
              <a:t>In </a:t>
            </a:r>
            <a:r>
              <a:rPr lang="cs-CZ" sz="2400" b="1" dirty="0" err="1"/>
              <a:t>vivo</a:t>
            </a:r>
            <a:r>
              <a:rPr lang="cs-CZ" sz="2400" b="1" dirty="0"/>
              <a:t> kódování </a:t>
            </a:r>
            <a:r>
              <a:rPr lang="cs-CZ" sz="2400" dirty="0"/>
              <a:t>(In </a:t>
            </a:r>
            <a:r>
              <a:rPr lang="cs-CZ" sz="2400" dirty="0" err="1"/>
              <a:t>Vivo</a:t>
            </a:r>
            <a:r>
              <a:rPr lang="cs-CZ" sz="2400" dirty="0"/>
              <a:t> </a:t>
            </a:r>
            <a:r>
              <a:rPr lang="cs-CZ" sz="2400" dirty="0" err="1"/>
              <a:t>Coding</a:t>
            </a:r>
            <a:r>
              <a:rPr lang="cs-CZ" sz="2400" dirty="0"/>
              <a:t>): Použijte přímo slova účastnice rozhovoru jako kódy.</a:t>
            </a:r>
          </a:p>
          <a:p>
            <a:r>
              <a:rPr lang="cs-CZ" sz="2400" b="1" dirty="0"/>
              <a:t>Hodnotové kódování </a:t>
            </a:r>
            <a:r>
              <a:rPr lang="cs-CZ" sz="2400" dirty="0"/>
              <a:t>(</a:t>
            </a:r>
            <a:r>
              <a:rPr lang="cs-CZ" sz="2400" dirty="0" err="1"/>
              <a:t>Values</a:t>
            </a:r>
            <a:r>
              <a:rPr lang="cs-CZ" sz="2400" dirty="0"/>
              <a:t> </a:t>
            </a:r>
            <a:r>
              <a:rPr lang="cs-CZ" sz="2400" dirty="0" err="1"/>
              <a:t>Coding</a:t>
            </a:r>
            <a:r>
              <a:rPr lang="cs-CZ" sz="2400" dirty="0"/>
              <a:t>): Identifikujte hodnoty, postoje nebo přesvědčení vyjádřené v textu.</a:t>
            </a:r>
          </a:p>
          <a:p>
            <a:r>
              <a:rPr lang="cs-CZ" sz="2400" b="1" dirty="0"/>
              <a:t>Emoční kódování </a:t>
            </a:r>
            <a:r>
              <a:rPr lang="cs-CZ" sz="2400" dirty="0"/>
              <a:t>(</a:t>
            </a:r>
            <a:r>
              <a:rPr lang="cs-CZ" sz="2400" dirty="0" err="1"/>
              <a:t>Emotion</a:t>
            </a:r>
            <a:r>
              <a:rPr lang="cs-CZ" sz="2400" dirty="0"/>
              <a:t> </a:t>
            </a:r>
            <a:r>
              <a:rPr lang="cs-CZ" sz="2400" dirty="0" err="1"/>
              <a:t>Coding</a:t>
            </a:r>
            <a:r>
              <a:rPr lang="cs-CZ" sz="2400" dirty="0"/>
              <a:t>): Identifikuje emoce, pocity a afektivní stavy vyjádřené účastníky (např. „strach“, „nadšení“).</a:t>
            </a:r>
          </a:p>
          <a:p>
            <a:endParaRPr lang="cs-CZ" sz="2400" dirty="0"/>
          </a:p>
        </p:txBody>
      </p:sp>
      <p:pic>
        <p:nvPicPr>
          <p:cNvPr id="5123" name="Picture 3" descr="The Coding Manual for Qualitative Researchers">
            <a:extLst>
              <a:ext uri="{FF2B5EF4-FFF2-40B4-BE49-F238E27FC236}">
                <a16:creationId xmlns:a16="http://schemas.microsoft.com/office/drawing/2014/main" id="{D58EE63F-7AA3-20AA-81EC-BDD2FA23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06" y="608538"/>
            <a:ext cx="4130686" cy="58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E9951-B7C4-1D39-A1C6-E088EA6E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796604"/>
          </a:xfrm>
        </p:spPr>
        <p:txBody>
          <a:bodyPr/>
          <a:lstStyle/>
          <a:p>
            <a:r>
              <a:rPr lang="cs-CZ" dirty="0"/>
              <a:t>Praktické tipy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B9DCA-574A-3CBB-D567-3222CE3B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36376"/>
            <a:ext cx="4938298" cy="4409560"/>
          </a:xfrm>
        </p:spPr>
        <p:txBody>
          <a:bodyPr>
            <a:normAutofit/>
          </a:bodyPr>
          <a:lstStyle/>
          <a:p>
            <a:r>
              <a:rPr lang="cs-CZ" sz="2400" b="1" dirty="0"/>
              <a:t>Buďte otevření: </a:t>
            </a:r>
            <a:r>
              <a:rPr lang="cs-CZ" sz="2400" dirty="0"/>
              <a:t>Nevnášejte do analýzy předem stanovené předpoklady; nechte data, aby „mluvila sama za sebe“.</a:t>
            </a:r>
          </a:p>
          <a:p>
            <a:r>
              <a:rPr lang="cs-CZ" sz="2400" b="1" dirty="0"/>
              <a:t>Diskutujte: </a:t>
            </a:r>
            <a:r>
              <a:rPr lang="cs-CZ" sz="2400" dirty="0"/>
              <a:t>Sdílení a porovnávání kódů s ostatními může obohatit vaše porozumění datům.</a:t>
            </a:r>
          </a:p>
        </p:txBody>
      </p:sp>
    </p:spTree>
    <p:extLst>
      <p:ext uri="{BB962C8B-B14F-4D97-AF65-F5344CB8AC3E}">
        <p14:creationId xmlns:p14="http://schemas.microsoft.com/office/powerpoint/2010/main" val="18649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8F5F-3BD8-740D-4FF3-42CF99D0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992142"/>
          </a:xfrm>
        </p:spPr>
        <p:txBody>
          <a:bodyPr/>
          <a:lstStyle/>
          <a:p>
            <a:pPr algn="ctr"/>
            <a:r>
              <a:rPr lang="en-US" dirty="0"/>
              <a:t>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2B79-D6C4-D81F-3518-B2A83428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67642"/>
            <a:ext cx="11155680" cy="41782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Calibri"/>
                <a:ea typeface="Calibri"/>
                <a:cs typeface="Calibri"/>
                <a:hlinkClick r:id="rId2"/>
              </a:rPr>
              <a:t>https://talkai.info/cs/</a:t>
            </a:r>
            <a:endParaRPr lang="cs-CZ" sz="280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cs-CZ" sz="2800" dirty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Calibri"/>
                <a:cs typeface="Calibri"/>
                <a:hlinkClick r:id="rId3"/>
              </a:rPr>
              <a:t>Search - Consensus: AI Search Engine for Research</a:t>
            </a:r>
            <a:endParaRPr lang="cs-CZ" sz="28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/>
                <a:ea typeface="Calibri"/>
                <a:cs typeface="Calibri"/>
                <a:hlinkClick r:id="rId4"/>
              </a:rPr>
              <a:t>AI Chat for scientific PDFs | SciSpace (typeset.io)</a:t>
            </a:r>
            <a:endParaRPr lang="cs-CZ" sz="280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cs-CZ" sz="2800" dirty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Calibri"/>
                <a:cs typeface="Calibri"/>
                <a:hlinkClick r:id="rId5"/>
              </a:rPr>
              <a:t>Grammarly: Free AI Writing Assistance</a:t>
            </a:r>
            <a:endParaRPr lang="cs-CZ" sz="280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3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BF7F-F6C3-1767-0346-77E25900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7581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Úvod</a:t>
            </a:r>
            <a:r>
              <a:rPr lang="en-US" dirty="0"/>
              <a:t> do </a:t>
            </a:r>
            <a:r>
              <a:rPr lang="en-US" dirty="0" err="1"/>
              <a:t>popisné</a:t>
            </a:r>
            <a:r>
              <a:rPr lang="en-US" dirty="0"/>
              <a:t> </a:t>
            </a:r>
            <a:r>
              <a:rPr lang="en-US" dirty="0" err="1"/>
              <a:t>statistiky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5537-09B6-5D6B-0062-A528A799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83283"/>
            <a:ext cx="11155680" cy="44626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375285">
              <a:spcBef>
                <a:spcPts val="0"/>
              </a:spcBef>
              <a:buFont typeface="Noto Sans Symbols,Sans-Serif" panose="020B0604020202020204" pitchFamily="34" charset="0"/>
              <a:buChar char="▪"/>
            </a:pPr>
            <a:r>
              <a:rPr lang="cs-CZ" sz="2500" dirty="0">
                <a:latin typeface="Arial"/>
                <a:cs typeface="Arial"/>
              </a:rPr>
              <a:t>Statistika je matematická disciplína zabývající se sběrem, prezentací, analýzou a interpretací dat.</a:t>
            </a:r>
            <a:br>
              <a:rPr lang="cs-CZ" sz="2500" dirty="0">
                <a:latin typeface="Arial"/>
                <a:cs typeface="Arial"/>
              </a:rPr>
            </a:br>
            <a:endParaRPr lang="en-US" sz="2500" dirty="0">
              <a:latin typeface="Arial"/>
              <a:cs typeface="Arial"/>
            </a:endParaRPr>
          </a:p>
          <a:p>
            <a:pPr marL="457200" indent="-366395">
              <a:spcBef>
                <a:spcPts val="0"/>
              </a:spcBef>
              <a:buFont typeface="Noto Sans Symbols,Sans-Serif" panose="020B0604020202020204" pitchFamily="34" charset="0"/>
              <a:buChar char="▪"/>
            </a:pPr>
            <a:r>
              <a:rPr lang="cs-CZ" sz="2400" dirty="0">
                <a:latin typeface="Arial"/>
                <a:cs typeface="Arial"/>
              </a:rPr>
              <a:t>Aritmetický průměr – úhrn hodnot vybraného znaku dělený rozsahem souboru.</a:t>
            </a:r>
            <a:endParaRPr lang="en-US" sz="2400" dirty="0">
              <a:latin typeface="Arial"/>
              <a:cs typeface="Arial"/>
            </a:endParaRPr>
          </a:p>
          <a:p>
            <a:pPr marL="457200" indent="-366395">
              <a:spcBef>
                <a:spcPts val="0"/>
              </a:spcBef>
              <a:buFont typeface="Noto Sans Symbols,Sans-Serif" panose="020B0604020202020204" pitchFamily="34" charset="0"/>
              <a:buChar char="▪"/>
            </a:pPr>
            <a:r>
              <a:rPr lang="cs-CZ" sz="2400" dirty="0">
                <a:latin typeface="Arial"/>
                <a:cs typeface="Arial"/>
              </a:rPr>
              <a:t>Modus - nejčetnější (typická) hodnota vybraného souboru.</a:t>
            </a:r>
            <a:endParaRPr lang="en-US" sz="2400" dirty="0">
              <a:latin typeface="Arial"/>
              <a:cs typeface="Arial"/>
            </a:endParaRPr>
          </a:p>
          <a:p>
            <a:pPr marL="457200" indent="-366395">
              <a:spcBef>
                <a:spcPts val="0"/>
              </a:spcBef>
              <a:buFont typeface="Noto Sans Symbols,Sans-Serif" panose="020B0604020202020204" pitchFamily="34" charset="0"/>
              <a:buChar char="▪"/>
            </a:pPr>
            <a:r>
              <a:rPr lang="cs-CZ" sz="2400" dirty="0">
                <a:latin typeface="Arial"/>
                <a:cs typeface="Arial"/>
              </a:rPr>
              <a:t>Medián - prostřední hodnota; polovina prvků má hodnotu menší, druhá polovina větší, než je hodnota mediánu.</a:t>
            </a:r>
            <a:endParaRPr lang="en-US" sz="2400" dirty="0">
              <a:latin typeface="Arial"/>
              <a:cs typeface="Arial"/>
            </a:endParaRPr>
          </a:p>
          <a:p>
            <a:pPr marL="457200" indent="-366395">
              <a:spcBef>
                <a:spcPts val="0"/>
              </a:spcBef>
              <a:buFont typeface="Noto Sans Symbols,Sans-Serif" panose="020B0604020202020204" pitchFamily="34" charset="0"/>
              <a:buChar char="▪"/>
            </a:pPr>
            <a:r>
              <a:rPr lang="cs-CZ" sz="2400" dirty="0">
                <a:latin typeface="Arial"/>
                <a:cs typeface="Arial"/>
              </a:rPr>
              <a:t>Směrodatná odchylka je průměrná vzdálenost mezi jednotlivými údaji a jejich aritmetickým průměrem. </a:t>
            </a:r>
            <a:r>
              <a:rPr lang="cs-CZ" sz="2400" dirty="0">
                <a:solidFill>
                  <a:schemeClr val="dk1"/>
                </a:solidFill>
                <a:latin typeface="Arial"/>
                <a:cs typeface="Arial"/>
              </a:rPr>
              <a:t>Vypovídá o tom, nakolik se od sebe navzájem typicky liší jednotlivé případy v souboru zkoumaných hodnot. Je-li malá, jsou si prvky souboru většinou navzájem podobné, a naopak velká směrodatná odchylka signalizuje velké vzájemné odlišnosti.</a:t>
            </a:r>
            <a:endParaRPr lang="en-US" sz="2400" dirty="0">
              <a:solidFill>
                <a:schemeClr val="dk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5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88A7-3D89-D266-6576-36C6FED9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777240"/>
          </a:xfrm>
        </p:spPr>
        <p:txBody>
          <a:bodyPr/>
          <a:lstStyle/>
          <a:p>
            <a:r>
              <a:rPr lang="en-US" dirty="0" err="1"/>
              <a:t>Zdroje</a:t>
            </a:r>
            <a:r>
              <a:rPr lang="en-US" dirty="0"/>
              <a:t> a </a:t>
            </a:r>
            <a:r>
              <a:rPr lang="en-US" dirty="0" err="1"/>
              <a:t>odkazy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F3443-71DD-556A-493C-5C306F515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87845"/>
            <a:ext cx="11155680" cy="43580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en-US" sz="2400" err="1">
                <a:latin typeface="Aptos"/>
              </a:rPr>
              <a:t>Dostupná</a:t>
            </a:r>
            <a:r>
              <a:rPr lang="en-US" sz="2400" dirty="0">
                <a:latin typeface="Aptos"/>
              </a:rPr>
              <a:t> data od ČŠI: </a:t>
            </a:r>
            <a:r>
              <a:rPr lang="cs-CZ" sz="2400" dirty="0">
                <a:latin typeface="Aptos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https://www.vzdelavanivdatech.cz/</a:t>
            </a:r>
            <a:endParaRPr lang="cs-CZ" sz="2400">
              <a:latin typeface="Aptos"/>
              <a:cs typeface="Arial"/>
            </a:endParaRPr>
          </a:p>
          <a:p>
            <a:pPr marL="0" lvl="1" indent="0">
              <a:buNone/>
            </a:pPr>
            <a:r>
              <a:rPr lang="cs-CZ" sz="2400" dirty="0">
                <a:latin typeface="Aptos"/>
                <a:cs typeface="Arial"/>
              </a:rPr>
              <a:t>Software pro práci s daty: </a:t>
            </a:r>
            <a:r>
              <a:rPr lang="cs-CZ" sz="2400" dirty="0">
                <a:latin typeface="Aptos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JAMOVI</a:t>
            </a:r>
            <a:r>
              <a:rPr lang="cs-CZ" sz="2400" dirty="0">
                <a:latin typeface="Aptos"/>
                <a:cs typeface="Arial"/>
              </a:rPr>
              <a:t>, </a:t>
            </a:r>
            <a:r>
              <a:rPr lang="cs-CZ" sz="2400" dirty="0">
                <a:latin typeface="Aptos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JASP</a:t>
            </a:r>
            <a:r>
              <a:rPr lang="cs-CZ" sz="2400" dirty="0">
                <a:latin typeface="Aptos"/>
                <a:cs typeface="Arial"/>
              </a:rPr>
              <a:t> (placené: SPSS, R) - tutoriály pro práci jsou dostupné např. na YouTube</a:t>
            </a:r>
          </a:p>
          <a:p>
            <a:pPr marL="0" lvl="1" indent="0">
              <a:buNone/>
            </a:pPr>
            <a:endParaRPr lang="cs-CZ" sz="2400" dirty="0">
              <a:latin typeface="Aptos"/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ptos"/>
                <a:cs typeface="Arial"/>
              </a:rPr>
              <a:t>Statistika - online přednášky s ukázkami na </a:t>
            </a:r>
            <a:r>
              <a:rPr lang="cs-CZ" sz="2400" dirty="0" err="1">
                <a:latin typeface="Aptos"/>
                <a:cs typeface="Arial"/>
              </a:rPr>
              <a:t>Youtube</a:t>
            </a:r>
            <a:r>
              <a:rPr lang="cs-CZ" sz="2400" dirty="0">
                <a:latin typeface="Aptos"/>
                <a:cs typeface="Arial"/>
              </a:rPr>
              <a:t> (P. Soukup): </a:t>
            </a:r>
            <a:endParaRPr lang="en-US" sz="2400">
              <a:latin typeface="Aptos"/>
              <a:cs typeface="Arial"/>
            </a:endParaRPr>
          </a:p>
          <a:p>
            <a:pPr marL="457200" indent="-307340">
              <a:buAutoNum type="arabicPeriod"/>
            </a:pPr>
            <a:r>
              <a:rPr lang="cs-CZ" sz="2400" dirty="0">
                <a:latin typeface="Aptos"/>
                <a:cs typeface="Arial"/>
              </a:rPr>
              <a:t>část: </a:t>
            </a:r>
            <a:r>
              <a:rPr lang="cs-CZ" sz="2400" dirty="0">
                <a:latin typeface="Aptos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https://www.youtube.com/watch?v=EXR7lEMUaeM&amp;t=62s</a:t>
            </a:r>
            <a:r>
              <a:rPr lang="cs-CZ" sz="2400" dirty="0">
                <a:latin typeface="Aptos"/>
                <a:cs typeface="Arial"/>
              </a:rPr>
              <a:t> </a:t>
            </a:r>
            <a:endParaRPr lang="en-US" sz="2400">
              <a:latin typeface="Aptos"/>
              <a:cs typeface="Arial"/>
            </a:endParaRPr>
          </a:p>
          <a:p>
            <a:pPr marL="457200" indent="-307340">
              <a:spcBef>
                <a:spcPts val="0"/>
              </a:spcBef>
              <a:buAutoNum type="arabicPeriod"/>
            </a:pPr>
            <a:r>
              <a:rPr lang="cs-CZ" sz="2400" dirty="0">
                <a:latin typeface="Aptos"/>
                <a:cs typeface="Arial"/>
              </a:rPr>
              <a:t>část: </a:t>
            </a:r>
            <a:r>
              <a:rPr lang="cs-CZ" sz="2400" dirty="0">
                <a:latin typeface="Aptos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https://www.youtube.com/watch?v=y6HbYK8IdsI</a:t>
            </a:r>
            <a:r>
              <a:rPr lang="cs-CZ" sz="2400" dirty="0">
                <a:latin typeface="Aptos"/>
                <a:cs typeface="Arial"/>
              </a:rPr>
              <a:t> </a:t>
            </a:r>
            <a:endParaRPr lang="en-US" sz="2400">
              <a:latin typeface="Aptos"/>
              <a:cs typeface="Arial"/>
            </a:endParaRPr>
          </a:p>
          <a:p>
            <a:pPr marL="457200" indent="-307340">
              <a:spcBef>
                <a:spcPts val="0"/>
              </a:spcBef>
              <a:buAutoNum type="arabicPeriod"/>
            </a:pPr>
            <a:r>
              <a:rPr lang="cs-CZ" sz="2400" dirty="0">
                <a:latin typeface="Aptos"/>
                <a:cs typeface="Arial"/>
              </a:rPr>
              <a:t>část: </a:t>
            </a:r>
            <a:r>
              <a:rPr lang="cs-CZ" sz="2400" dirty="0">
                <a:latin typeface="Aptos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https://www.youtube.com/watch?v=bU9Q-ZxXA2Y</a:t>
            </a:r>
            <a:r>
              <a:rPr lang="cs-CZ" sz="2400" dirty="0">
                <a:latin typeface="Aptos"/>
                <a:cs typeface="Arial"/>
              </a:rPr>
              <a:t> </a:t>
            </a:r>
            <a:endParaRPr lang="en-US" sz="2400">
              <a:latin typeface="Aptos"/>
              <a:cs typeface="Arial"/>
            </a:endParaRPr>
          </a:p>
          <a:p>
            <a:pPr marL="457200" indent="-307340">
              <a:spcBef>
                <a:spcPts val="0"/>
              </a:spcBef>
              <a:buAutoNum type="arabicPeriod"/>
            </a:pPr>
            <a:r>
              <a:rPr lang="cs-CZ" sz="2400" dirty="0">
                <a:latin typeface="Aptos"/>
                <a:cs typeface="Arial"/>
              </a:rPr>
              <a:t>část: </a:t>
            </a:r>
            <a:r>
              <a:rPr lang="cs-CZ" sz="2400" dirty="0">
                <a:latin typeface="Aptos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https://www.youtube.com/watch?v=B2Ss_PyER_I</a:t>
            </a:r>
            <a:r>
              <a:rPr lang="cs-CZ" sz="2400" dirty="0">
                <a:latin typeface="Aptos"/>
                <a:cs typeface="Arial"/>
              </a:rPr>
              <a:t> </a:t>
            </a:r>
            <a:endParaRPr lang="en-US" sz="240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58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AEF67-708F-37B0-0FDC-392CC5F9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Úvod</a:t>
            </a:r>
            <a:r>
              <a:rPr lang="en-US" dirty="0"/>
              <a:t> do</a:t>
            </a:r>
            <a:r>
              <a:rPr lang="cs-CZ" dirty="0"/>
              <a:t> zpracování kvalitativních dat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107C0-9CC1-650B-C308-1DB37FE0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26024"/>
            <a:ext cx="11155680" cy="4319912"/>
          </a:xfrm>
        </p:spPr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2C7CF8C-AFD6-06CD-49D1-0D184420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02" y="698000"/>
            <a:ext cx="7725853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4E4D4-D435-0A02-54C1-60CF8584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Kódování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A4C87-E7C8-3497-9E52-01D8B544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empirical data | Musings">
            <a:extLst>
              <a:ext uri="{FF2B5EF4-FFF2-40B4-BE49-F238E27FC236}">
                <a16:creationId xmlns:a16="http://schemas.microsoft.com/office/drawing/2014/main" id="{DE75B730-4F5D-6ECD-162D-E2DE1AB0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794"/>
            <a:ext cx="6486168" cy="48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ding | Musings">
            <a:extLst>
              <a:ext uri="{FF2B5EF4-FFF2-40B4-BE49-F238E27FC236}">
                <a16:creationId xmlns:a16="http://schemas.microsoft.com/office/drawing/2014/main" id="{584AF80F-509A-3788-6DCE-9C5C255F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22EFC-B3FD-7E33-BABB-765106F2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B3770F-DF10-1FFE-886D-BC85B8A8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 descr="What are two memes about data? | Ross Waring posted on the topic | LinkedIn">
            <a:extLst>
              <a:ext uri="{FF2B5EF4-FFF2-40B4-BE49-F238E27FC236}">
                <a16:creationId xmlns:a16="http://schemas.microsoft.com/office/drawing/2014/main" id="{1395F874-0F5E-283E-80DF-9191D06C6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1"/>
          <a:stretch/>
        </p:blipFill>
        <p:spPr bwMode="auto">
          <a:xfrm>
            <a:off x="4209483" y="221952"/>
            <a:ext cx="3773033" cy="64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3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20EE9-894F-624F-8769-6301B995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901763"/>
          </a:xfrm>
        </p:spPr>
        <p:txBody>
          <a:bodyPr/>
          <a:lstStyle/>
          <a:p>
            <a:r>
              <a:rPr lang="cs-CZ" dirty="0"/>
              <a:t>Otevřené kódování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55CBF-A2A0-04FE-70CD-DD326A82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80171"/>
            <a:ext cx="11155680" cy="4465765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Základní analytická technika v kvalitativním výzkumu, která umožňuje systematicky procházet textová data (např. přepisy rozhovorů) a identifikovat v nich klíčové myšlenky.</a:t>
            </a:r>
          </a:p>
          <a:p>
            <a:r>
              <a:rPr lang="cs-CZ" sz="2400" dirty="0"/>
              <a:t>Prvním krok v analýze kvalitativních dat sloužící k rozdělení textu na menší části, které lze dále zkoumat a interpretovat.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Rozdělení textu na menší segmenty: Identifikace jednotlivých výpovědí nebo částí textu, které nesou specifický význam.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Přiřazení kódů: Každému segmentu je přiřazen kód – slovo nebo krátká fráze, která vystihuje podstatu dané výpovědi. 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Identifikace témat a vzorců: Sledování opakujících se témat nebo vzorců v datech, které mohou být relevantní pro výzkumnou otázku.</a:t>
            </a:r>
          </a:p>
        </p:txBody>
      </p:sp>
    </p:spTree>
    <p:extLst>
      <p:ext uri="{BB962C8B-B14F-4D97-AF65-F5344CB8AC3E}">
        <p14:creationId xmlns:p14="http://schemas.microsoft.com/office/powerpoint/2010/main" val="2186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0C5C-0011-D222-7A38-09B3C7B0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724886"/>
          </a:xfrm>
        </p:spPr>
        <p:txBody>
          <a:bodyPr>
            <a:normAutofit fontScale="90000"/>
          </a:bodyPr>
          <a:lstStyle/>
          <a:p>
            <a:r>
              <a:rPr lang="cs-CZ" dirty="0"/>
              <a:t>Otevřené kódování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9B5AB-DC47-7029-07E7-9FF06692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92941"/>
            <a:ext cx="11155680" cy="4939553"/>
          </a:xfrm>
        </p:spPr>
        <p:txBody>
          <a:bodyPr>
            <a:normAutofit/>
          </a:bodyPr>
          <a:lstStyle/>
          <a:p>
            <a:r>
              <a:rPr lang="cs-CZ" sz="2800" i="1" dirty="0"/>
              <a:t>K čemu slouží?</a:t>
            </a:r>
          </a:p>
          <a:p>
            <a:pPr lvl="1"/>
            <a:r>
              <a:rPr lang="cs-CZ" sz="2400" dirty="0"/>
              <a:t>Porozumění datům</a:t>
            </a:r>
          </a:p>
          <a:p>
            <a:pPr lvl="1"/>
            <a:r>
              <a:rPr lang="cs-CZ" sz="2400" dirty="0"/>
              <a:t>Identifikace klíčových témat</a:t>
            </a:r>
          </a:p>
          <a:p>
            <a:pPr lvl="1"/>
            <a:r>
              <a:rPr lang="cs-CZ" sz="2400" dirty="0"/>
              <a:t>Základ pro další analýzu</a:t>
            </a:r>
            <a:endParaRPr lang="cs-CZ" sz="2800" i="1" dirty="0"/>
          </a:p>
          <a:p>
            <a:r>
              <a:rPr lang="cs-CZ" sz="2800" i="1" dirty="0"/>
              <a:t>Jak na to?</a:t>
            </a:r>
          </a:p>
          <a:p>
            <a:pPr lvl="1"/>
            <a:r>
              <a:rPr lang="cs-CZ" sz="2400" dirty="0"/>
              <a:t>Přečtěte si celý text</a:t>
            </a:r>
          </a:p>
          <a:p>
            <a:pPr lvl="1"/>
            <a:r>
              <a:rPr lang="cs-CZ" sz="2400" dirty="0"/>
              <a:t>Identifikujte významné segmenty</a:t>
            </a:r>
          </a:p>
          <a:p>
            <a:pPr lvl="1"/>
            <a:r>
              <a:rPr lang="cs-CZ" sz="2400" dirty="0"/>
              <a:t>Vyberte části textu, které obsahují důležité informace nebo témata</a:t>
            </a:r>
          </a:p>
          <a:p>
            <a:pPr lvl="1"/>
            <a:r>
              <a:rPr lang="cs-CZ" sz="2400" dirty="0"/>
              <a:t>Přiřaďte kódy: Každému segmentu přiřaďte kód, který vystihuje jeho podstatu.</a:t>
            </a:r>
          </a:p>
          <a:p>
            <a:pPr lvl="1"/>
            <a:r>
              <a:rPr lang="cs-CZ" sz="2400" dirty="0"/>
              <a:t>Revidujte a upravujte kódy</a:t>
            </a:r>
          </a:p>
        </p:txBody>
      </p:sp>
      <p:sp>
        <p:nvSpPr>
          <p:cNvPr id="27" name="Šipka: zahnutá doprava 26">
            <a:extLst>
              <a:ext uri="{FF2B5EF4-FFF2-40B4-BE49-F238E27FC236}">
                <a16:creationId xmlns:a16="http://schemas.microsoft.com/office/drawing/2014/main" id="{CCF8CF19-7DA8-DB21-3BCE-DE237E0C1CFB}"/>
              </a:ext>
            </a:extLst>
          </p:cNvPr>
          <p:cNvSpPr/>
          <p:nvPr/>
        </p:nvSpPr>
        <p:spPr>
          <a:xfrm rot="9640113">
            <a:off x="4594214" y="4126393"/>
            <a:ext cx="1147482" cy="2336035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DF43666-B154-9DEB-B930-EAA1DBAA9029}"/>
              </a:ext>
            </a:extLst>
          </p:cNvPr>
          <p:cNvSpPr txBox="1"/>
          <p:nvPr/>
        </p:nvSpPr>
        <p:spPr>
          <a:xfrm>
            <a:off x="4755578" y="4078051"/>
            <a:ext cx="220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C770"/>
                </a:solidFill>
              </a:rPr>
              <a:t>iterativní proces</a:t>
            </a:r>
          </a:p>
        </p:txBody>
      </p:sp>
    </p:spTree>
    <p:extLst>
      <p:ext uri="{BB962C8B-B14F-4D97-AF65-F5344CB8AC3E}">
        <p14:creationId xmlns:p14="http://schemas.microsoft.com/office/powerpoint/2010/main" val="42628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CA74E-665D-AC91-543F-0DBD1053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CE1C3-408A-F87F-29E9-348A44F4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Kódování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C4160-4588-98A9-4FC8-D0B79BF7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36376"/>
            <a:ext cx="11155680" cy="4409560"/>
          </a:xfrm>
        </p:spPr>
        <p:txBody>
          <a:bodyPr>
            <a:normAutofit/>
          </a:bodyPr>
          <a:lstStyle/>
          <a:p>
            <a:r>
              <a:rPr lang="cs-CZ" sz="2400" dirty="0"/>
              <a:t>Možné nástroje: </a:t>
            </a:r>
          </a:p>
          <a:p>
            <a:pPr lvl="1"/>
            <a:r>
              <a:rPr lang="cs-CZ" sz="2200" dirty="0"/>
              <a:t>    Metodu „papír a tužka“</a:t>
            </a:r>
          </a:p>
          <a:p>
            <a:pPr marL="914400" lvl="1" indent="-457200"/>
            <a:r>
              <a:rPr lang="cs-CZ" sz="2200" dirty="0"/>
              <a:t>Textový editor (např. MS Word)</a:t>
            </a:r>
          </a:p>
          <a:p>
            <a:pPr marL="914400" lvl="1" indent="-457200"/>
            <a:r>
              <a:rPr lang="cs-CZ" sz="2200" dirty="0"/>
              <a:t>Software (např. </a:t>
            </a:r>
            <a:r>
              <a:rPr lang="cs-CZ" sz="2200" dirty="0" err="1"/>
              <a:t>Atlas.ti</a:t>
            </a:r>
            <a:r>
              <a:rPr lang="cs-CZ" sz="2200" dirty="0"/>
              <a:t>, MAXQDA)</a:t>
            </a:r>
          </a:p>
          <a:p>
            <a:endParaRPr lang="cs-CZ" sz="2400" dirty="0"/>
          </a:p>
        </p:txBody>
      </p:sp>
      <p:pic>
        <p:nvPicPr>
          <p:cNvPr id="6" name="Picture 2" descr="empirical data | Musings">
            <a:extLst>
              <a:ext uri="{FF2B5EF4-FFF2-40B4-BE49-F238E27FC236}">
                <a16:creationId xmlns:a16="http://schemas.microsoft.com/office/drawing/2014/main" id="{F0DA2DFD-1BE2-74FD-8571-C4313BB9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33" y="978408"/>
            <a:ext cx="2885114" cy="21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XQDA | Official Site | All-In-One Tool for Qualitative Data Analysis">
            <a:extLst>
              <a:ext uri="{FF2B5EF4-FFF2-40B4-BE49-F238E27FC236}">
                <a16:creationId xmlns:a16="http://schemas.microsoft.com/office/drawing/2014/main" id="{AC895AB1-3FDA-A81A-53CC-F9BC94226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b="34682"/>
          <a:stretch/>
        </p:blipFill>
        <p:spPr bwMode="auto">
          <a:xfrm>
            <a:off x="5989833" y="3274134"/>
            <a:ext cx="6697355" cy="34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659</Words>
  <Application>Microsoft Office PowerPoint</Application>
  <PresentationFormat>Širokoúhlá obrazovka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Aptos</vt:lpstr>
      <vt:lpstr>Arial</vt:lpstr>
      <vt:lpstr>Bierstadt</vt:lpstr>
      <vt:lpstr>Calibri</vt:lpstr>
      <vt:lpstr>Noto Sans Symbols,Sans-Serif</vt:lpstr>
      <vt:lpstr>GestaltVTI</vt:lpstr>
      <vt:lpstr>Pedagogický výzkum</vt:lpstr>
      <vt:lpstr>Úvod do popisné statistiky</vt:lpstr>
      <vt:lpstr>Zdroje a odkazy</vt:lpstr>
      <vt:lpstr>Úvod do zpracování kvalitativních dat </vt:lpstr>
      <vt:lpstr>Kódování dat</vt:lpstr>
      <vt:lpstr>Prezentace aplikace PowerPoint</vt:lpstr>
      <vt:lpstr>Otevřené kódování</vt:lpstr>
      <vt:lpstr>Otevřené kódování</vt:lpstr>
      <vt:lpstr>Kódování dat</vt:lpstr>
      <vt:lpstr>Cvičný text – kódování</vt:lpstr>
      <vt:lpstr>Prezentace aplikace PowerPoint</vt:lpstr>
      <vt:lpstr>Praktické tipy</vt:lpstr>
      <vt:lpstr>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Anna Drobná</cp:lastModifiedBy>
  <cp:revision>57</cp:revision>
  <dcterms:created xsi:type="dcterms:W3CDTF">2025-05-06T17:52:24Z</dcterms:created>
  <dcterms:modified xsi:type="dcterms:W3CDTF">2025-05-07T12:45:45Z</dcterms:modified>
</cp:coreProperties>
</file>