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6858000" cx="12192000"/>
  <p:notesSz cx="6858000" cy="9144000"/>
  <p:embeddedFontLst>
    <p:embeddedFont>
      <p:font typeface="Helvetica Neue"/>
      <p:regular r:id="rId33"/>
      <p:bold r:id="rId34"/>
      <p:italic r:id="rId35"/>
      <p:boldItalic r:id="rId36"/>
    </p:embeddedFont>
    <p:embeddedFont>
      <p:font typeface="Century Gothic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41" roundtripDataSignature="AMtx7mimmhoBpWsSMHXdmKd2OFXmHIQN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15FA34-25AA-4EA5-96B7-FAFE657721D9}">
  <a:tblStyle styleId="{C315FA34-25AA-4EA5-96B7-FAFE657721D9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F5F3"/>
          </a:solidFill>
        </a:fill>
      </a:tcStyle>
    </a:wholeTbl>
    <a:band1H>
      <a:tcTxStyle/>
      <a:tcStyle>
        <a:fill>
          <a:solidFill>
            <a:srgbClr val="CAEAE7"/>
          </a:solidFill>
        </a:fill>
      </a:tcStyle>
    </a:band1H>
    <a:band2H>
      <a:tcTxStyle/>
    </a:band2H>
    <a:band1V>
      <a:tcTxStyle/>
      <a:tcStyle>
        <a:fill>
          <a:solidFill>
            <a:srgbClr val="CAEAE7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Gothic-boldItalic.fntdata"/><Relationship Id="rId20" Type="http://schemas.openxmlformats.org/officeDocument/2006/relationships/slide" Target="slides/slide14.xml"/><Relationship Id="rId41" Type="http://customschemas.google.com/relationships/presentationmetadata" Target="meta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HelveticaNeue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HelveticaNeue-italic.fntdata"/><Relationship Id="rId12" Type="http://schemas.openxmlformats.org/officeDocument/2006/relationships/slide" Target="slides/slide6.xml"/><Relationship Id="rId34" Type="http://schemas.openxmlformats.org/officeDocument/2006/relationships/font" Target="fonts/HelveticaNeue-bold.fntdata"/><Relationship Id="rId15" Type="http://schemas.openxmlformats.org/officeDocument/2006/relationships/slide" Target="slides/slide9.xml"/><Relationship Id="rId37" Type="http://schemas.openxmlformats.org/officeDocument/2006/relationships/font" Target="fonts/CenturyGothic-regular.fntdata"/><Relationship Id="rId14" Type="http://schemas.openxmlformats.org/officeDocument/2006/relationships/slide" Target="slides/slide8.xml"/><Relationship Id="rId36" Type="http://schemas.openxmlformats.org/officeDocument/2006/relationships/font" Target="fonts/HelveticaNeue-boldItalic.fntdata"/><Relationship Id="rId17" Type="http://schemas.openxmlformats.org/officeDocument/2006/relationships/slide" Target="slides/slide11.xml"/><Relationship Id="rId39" Type="http://schemas.openxmlformats.org/officeDocument/2006/relationships/font" Target="fonts/CenturyGothic-italic.fntdata"/><Relationship Id="rId16" Type="http://schemas.openxmlformats.org/officeDocument/2006/relationships/slide" Target="slides/slide10.xml"/><Relationship Id="rId38" Type="http://schemas.openxmlformats.org/officeDocument/2006/relationships/font" Target="fonts/CenturyGothic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8ca75e3f63_1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18ca75e3f63_1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94dd6eb1e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94dd6eb1e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294dd6eb1e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8ca75e3f6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8ca75e3f6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18ca75e3f6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8ca75e3f63_1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8ca75e3f63_1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18ca75e3f63_1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ca75e3f63_1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ca75e3f63_1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18ca75e3f63_1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8ca75e3f63_1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8ca75e3f63_1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18ca75e3f63_1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/>
          <p:nvPr/>
        </p:nvSpPr>
        <p:spPr>
          <a:xfrm>
            <a:off x="0" y="-3175"/>
            <a:ext cx="12192000" cy="5203825"/>
          </a:xfrm>
          <a:custGeom>
            <a:rect b="b" l="l" r="r" t="t"/>
            <a:pathLst>
              <a:path extrusionOk="0" h="3278" w="576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22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2"/>
          <p:cNvSpPr txBox="1"/>
          <p:nvPr>
            <p:ph idx="1" type="subTitle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2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atický obrázek s popiskem">
  <p:cSld name="Panoramatický obrázek s popiskem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/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1"/>
          <p:cNvSpPr/>
          <p:nvPr>
            <p:ph idx="2" type="pic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cap="rnd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40000"/>
              </a:srgbClr>
            </a:outerShdw>
          </a:effectLst>
        </p:spPr>
      </p:sp>
      <p:sp>
        <p:nvSpPr>
          <p:cNvPr id="82" name="Google Shape;82;p31"/>
          <p:cNvSpPr txBox="1"/>
          <p:nvPr>
            <p:ph idx="1" type="body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3" name="Google Shape;83;p3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ce s popiskem">
  <p:cSld name="Citace s popiskem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2"/>
          <p:cNvSpPr/>
          <p:nvPr/>
        </p:nvSpPr>
        <p:spPr>
          <a:xfrm>
            <a:off x="631697" y="1081456"/>
            <a:ext cx="6332416" cy="3239188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32"/>
          <p:cNvSpPr txBox="1"/>
          <p:nvPr>
            <p:ph type="title"/>
          </p:nvPr>
        </p:nvSpPr>
        <p:spPr>
          <a:xfrm>
            <a:off x="850985" y="1238502"/>
            <a:ext cx="5893840" cy="26459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200"/>
              <a:buFont typeface="Century Gothic"/>
              <a:buNone/>
              <a:defRPr b="1" sz="4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2"/>
          <p:cNvSpPr txBox="1"/>
          <p:nvPr>
            <p:ph idx="1" type="body"/>
          </p:nvPr>
        </p:nvSpPr>
        <p:spPr>
          <a:xfrm>
            <a:off x="853190" y="4443680"/>
            <a:ext cx="5891636" cy="71324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32"/>
          <p:cNvSpPr txBox="1"/>
          <p:nvPr>
            <p:ph idx="2" type="body"/>
          </p:nvPr>
        </p:nvSpPr>
        <p:spPr>
          <a:xfrm>
            <a:off x="7574642" y="1081456"/>
            <a:ext cx="3810001" cy="40754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1" name="Google Shape;91;p3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menovka">
  <p:cSld name="Jmenovka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3"/>
          <p:cNvSpPr/>
          <p:nvPr/>
        </p:nvSpPr>
        <p:spPr>
          <a:xfrm>
            <a:off x="1140884" y="2286585"/>
            <a:ext cx="4895115" cy="2503972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33"/>
          <p:cNvSpPr txBox="1"/>
          <p:nvPr>
            <p:ph type="title"/>
          </p:nvPr>
        </p:nvSpPr>
        <p:spPr>
          <a:xfrm>
            <a:off x="1357089" y="2435957"/>
            <a:ext cx="4382521" cy="200778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3"/>
          <p:cNvSpPr txBox="1"/>
          <p:nvPr>
            <p:ph idx="1" type="body"/>
          </p:nvPr>
        </p:nvSpPr>
        <p:spPr>
          <a:xfrm>
            <a:off x="6156000" y="2286000"/>
            <a:ext cx="4880300" cy="229552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8" name="Google Shape;98;p3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4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3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4"/>
          <p:cNvSpPr txBox="1"/>
          <p:nvPr>
            <p:ph idx="1" type="body"/>
          </p:nvPr>
        </p:nvSpPr>
        <p:spPr>
          <a:xfrm rot="5400000">
            <a:off x="4254444" y="-1260043"/>
            <a:ext cx="3674397" cy="1056328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05" name="Google Shape;105;p3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5"/>
          <p:cNvSpPr/>
          <p:nvPr/>
        </p:nvSpPr>
        <p:spPr>
          <a:xfrm>
            <a:off x="7669651" y="446089"/>
            <a:ext cx="4522349" cy="5414962"/>
          </a:xfrm>
          <a:custGeom>
            <a:rect b="b" l="l" r="r" t="t"/>
            <a:pathLst>
              <a:path extrusionOk="0" h="4320" w="2879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35"/>
          <p:cNvSpPr txBox="1"/>
          <p:nvPr>
            <p:ph type="title"/>
          </p:nvPr>
        </p:nvSpPr>
        <p:spPr>
          <a:xfrm rot="5400000">
            <a:off x="6863536" y="1906175"/>
            <a:ext cx="5134798" cy="24947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5"/>
          <p:cNvSpPr txBox="1"/>
          <p:nvPr>
            <p:ph idx="1" type="body"/>
          </p:nvPr>
        </p:nvSpPr>
        <p:spPr>
          <a:xfrm rot="5400000">
            <a:off x="1408290" y="-152200"/>
            <a:ext cx="5414962" cy="66115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12" name="Google Shape;112;p3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2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/>
          <p:nvPr/>
        </p:nvSpPr>
        <p:spPr>
          <a:xfrm>
            <a:off x="0" y="1"/>
            <a:ext cx="12192000" cy="5203825"/>
          </a:xfrm>
          <a:custGeom>
            <a:rect b="b" l="l" r="r" t="t"/>
            <a:pathLst>
              <a:path extrusionOk="0" h="3278" w="5760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25"/>
          <p:cNvSpPr txBox="1"/>
          <p:nvPr>
            <p:ph type="title"/>
          </p:nvPr>
        </p:nvSpPr>
        <p:spPr>
          <a:xfrm>
            <a:off x="810000" y="2951396"/>
            <a:ext cx="10561418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  <a:defRPr b="1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" type="body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p2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" type="body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2" type="body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2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" type="body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7"/>
          <p:cNvSpPr txBox="1"/>
          <p:nvPr>
            <p:ph idx="2" type="body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3" type="body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27"/>
          <p:cNvSpPr txBox="1"/>
          <p:nvPr>
            <p:ph idx="4" type="body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8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9"/>
          <p:cNvSpPr/>
          <p:nvPr/>
        </p:nvSpPr>
        <p:spPr>
          <a:xfrm>
            <a:off x="1073151" y="446087"/>
            <a:ext cx="3547533" cy="1814651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29"/>
          <p:cNvSpPr txBox="1"/>
          <p:nvPr>
            <p:ph type="title"/>
          </p:nvPr>
        </p:nvSpPr>
        <p:spPr>
          <a:xfrm>
            <a:off x="1073151" y="446088"/>
            <a:ext cx="3547533" cy="161839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entury Gothic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" type="body"/>
          </p:nvPr>
        </p:nvSpPr>
        <p:spPr>
          <a:xfrm>
            <a:off x="4855633" y="446088"/>
            <a:ext cx="6252633" cy="54149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68" name="Google Shape;68;p29"/>
          <p:cNvSpPr txBox="1"/>
          <p:nvPr>
            <p:ph idx="2" type="body"/>
          </p:nvPr>
        </p:nvSpPr>
        <p:spPr>
          <a:xfrm>
            <a:off x="1073151" y="2260738"/>
            <a:ext cx="3547533" cy="36003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/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0"/>
          <p:cNvSpPr/>
          <p:nvPr>
            <p:ph idx="2" type="pic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30"/>
          <p:cNvSpPr txBox="1"/>
          <p:nvPr>
            <p:ph idx="1" type="body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6" name="Google Shape;76;p30"/>
          <p:cNvSpPr txBox="1"/>
          <p:nvPr>
            <p:ph idx="10" type="dt"/>
          </p:nvPr>
        </p:nvSpPr>
        <p:spPr>
          <a:xfrm>
            <a:off x="3885810" y="604136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1" type="ftr"/>
          </p:nvPr>
        </p:nvSpPr>
        <p:spPr>
          <a:xfrm>
            <a:off x="590396" y="604136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0"/>
          <p:cNvSpPr txBox="1"/>
          <p:nvPr>
            <p:ph idx="12" type="sldNum"/>
          </p:nvPr>
        </p:nvSpPr>
        <p:spPr>
          <a:xfrm>
            <a:off x="4862689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 b="1" i="0" sz="40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>
            <p:ph type="ctrTitle"/>
          </p:nvPr>
        </p:nvSpPr>
        <p:spPr>
          <a:xfrm>
            <a:off x="767346" y="2451220"/>
            <a:ext cx="10732396" cy="174872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35000"/>
              <a:buFont typeface="Century Gothic"/>
              <a:buNone/>
            </a:pPr>
            <a:br>
              <a:rPr lang="cs-CZ"/>
            </a:br>
            <a:r>
              <a:rPr lang="cs-CZ" sz="6000"/>
              <a:t>Encouraging Creative Thinking </a:t>
            </a:r>
            <a:br>
              <a:rPr lang="cs-CZ" sz="5300"/>
            </a:br>
            <a:r>
              <a:rPr b="0" lang="cs-CZ" sz="4000"/>
              <a:t>Bloom, good questions and creative tasks</a:t>
            </a:r>
            <a:endParaRPr b="0" sz="4000"/>
          </a:p>
        </p:txBody>
      </p:sp>
      <p:sp>
        <p:nvSpPr>
          <p:cNvPr id="120" name="Google Shape;120;p1"/>
          <p:cNvSpPr txBox="1"/>
          <p:nvPr>
            <p:ph idx="1" type="subTitle"/>
          </p:nvPr>
        </p:nvSpPr>
        <p:spPr>
          <a:xfrm>
            <a:off x="1507425" y="5296345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9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160"/>
              </a:spcBef>
              <a:spcAft>
                <a:spcPts val="0"/>
              </a:spcAft>
              <a:buSzPct val="100000"/>
              <a:buNone/>
            </a:pPr>
            <a:r>
              <a:rPr lang="cs-CZ" sz="11200"/>
              <a:t>Petra Vallin</a:t>
            </a:r>
            <a:endParaRPr sz="1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14375"/>
            <a:ext cx="12192000" cy="54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0"/>
          <p:cNvSpPr txBox="1"/>
          <p:nvPr/>
        </p:nvSpPr>
        <p:spPr>
          <a:xfrm>
            <a:off x="635000" y="6350000"/>
            <a:ext cx="10439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https://psychologycompass.com/blog/creative/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1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6637" y="22070"/>
            <a:ext cx="5269424" cy="683593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g18ca75e3f63_1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7625" y="340675"/>
            <a:ext cx="8256750" cy="617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4dd6eb1e4_0_0"/>
          <p:cNvSpPr txBox="1"/>
          <p:nvPr>
            <p:ph type="title"/>
          </p:nvPr>
        </p:nvSpPr>
        <p:spPr>
          <a:xfrm>
            <a:off x="810000" y="447188"/>
            <a:ext cx="10572000" cy="970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Questions before reading</a:t>
            </a:r>
            <a:endParaRPr/>
          </a:p>
        </p:txBody>
      </p:sp>
      <p:sp>
        <p:nvSpPr>
          <p:cNvPr id="197" name="Google Shape;197;g294dd6eb1e4_0_0"/>
          <p:cNvSpPr txBox="1"/>
          <p:nvPr>
            <p:ph idx="1" type="body"/>
          </p:nvPr>
        </p:nvSpPr>
        <p:spPr>
          <a:xfrm>
            <a:off x="818700" y="2177150"/>
            <a:ext cx="10554600" cy="4197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36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What is the bear talking about with the girl?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Why is the girl smiling?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Which language are they speaking together?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How did the bear get to the house through the </a:t>
            </a:r>
            <a:r>
              <a:rPr lang="cs-CZ"/>
              <a:t>little</a:t>
            </a:r>
            <a:r>
              <a:rPr lang="cs-CZ"/>
              <a:t> door?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Is there anything weird in the picture? Is there something that could not happen in the real life?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Is it a dream or imagination?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Why are they meeting?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What happened on the roof?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Who is the third cup for?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Whose house is it?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Who did they met?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What </a:t>
            </a:r>
            <a:r>
              <a:rPr lang="cs-CZ"/>
              <a:t>happened before and after?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Why is the lettre box open?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8ca75e3f63_0_0"/>
          <p:cNvSpPr txBox="1"/>
          <p:nvPr/>
        </p:nvSpPr>
        <p:spPr>
          <a:xfrm>
            <a:off x="342000" y="813350"/>
            <a:ext cx="11508000" cy="480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Who is the author?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What was the artist thinking about when drawing the picture?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Are the characters real? Can you meet them in everyday life?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What relationship do they have?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What are they doing?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What gender dou you think they are?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Does she/he have </a:t>
            </a: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tattoos</a:t>
            </a: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 or insects on her body?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What is the white circle?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How do they communicate?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How is like living where they are living?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What are they talking about?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500">
                <a:latin typeface="Century Gothic"/>
                <a:ea typeface="Century Gothic"/>
                <a:cs typeface="Century Gothic"/>
                <a:sym typeface="Century Gothic"/>
              </a:rPr>
              <a:t>How are you feeling about this picture?</a:t>
            </a:r>
            <a:endParaRPr sz="25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0912" y="1656592"/>
            <a:ext cx="11103624" cy="462650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2"/>
          <p:cNvSpPr txBox="1"/>
          <p:nvPr/>
        </p:nvSpPr>
        <p:spPr>
          <a:xfrm>
            <a:off x="619932" y="650929"/>
            <a:ext cx="1084881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Look at this picture. Which questions are coming to your mind?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Write at least 7.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Types of questions – which are which?</a:t>
            </a:r>
            <a:endParaRPr/>
          </a:p>
        </p:txBody>
      </p:sp>
      <p:sp>
        <p:nvSpPr>
          <p:cNvPr id="215" name="Google Shape;215;p13"/>
          <p:cNvSpPr txBox="1"/>
          <p:nvPr>
            <p:ph idx="1" type="body"/>
          </p:nvPr>
        </p:nvSpPr>
        <p:spPr>
          <a:xfrm>
            <a:off x="586237" y="2687236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Do you know where these pictures come from? Which book?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What can you see in the picture?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Which tattoos does one of the character have?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Why do you think he wanted have the tattoos? What do they mean?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Who is the author of this book?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How many characters can you see?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What do you think the relationship between these two characters is?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Which names would you give to those characters?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Where do you think they live? What is their home?</a:t>
            </a:r>
            <a:endParaRPr/>
          </a:p>
          <a:p>
            <a:pPr indent="-342900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AutoNum type="arabicPeriod"/>
            </a:pPr>
            <a:r>
              <a:rPr lang="cs-CZ"/>
              <a:t>What do you think will happen in the story in the first part?</a:t>
            </a:r>
            <a:endParaRPr/>
          </a:p>
          <a:p>
            <a:pPr indent="-237172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None/>
            </a:pPr>
            <a:r>
              <a:t/>
            </a:r>
            <a:endParaRPr/>
          </a:p>
          <a:p>
            <a:pPr indent="-237172" lvl="0" marL="342900" rtl="0" algn="l">
              <a:spcBef>
                <a:spcPts val="933"/>
              </a:spcBef>
              <a:spcAft>
                <a:spcPts val="0"/>
              </a:spcAft>
              <a:buSzPct val="100000"/>
              <a:buFont typeface="Century Gothic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8ca75e3f63_1_27"/>
          <p:cNvSpPr txBox="1"/>
          <p:nvPr/>
        </p:nvSpPr>
        <p:spPr>
          <a:xfrm>
            <a:off x="719750" y="2906150"/>
            <a:ext cx="11027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Creative questions might appear in all school subjects.</a:t>
            </a:r>
            <a:endParaRPr sz="31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g18ca75e3f63_1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1688" y="220300"/>
            <a:ext cx="9268613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8ca75e3f63_1_18"/>
          <p:cNvSpPr/>
          <p:nvPr/>
        </p:nvSpPr>
        <p:spPr>
          <a:xfrm>
            <a:off x="1193375" y="733300"/>
            <a:ext cx="2716200" cy="18741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900"/>
              <a:t>Is it ok to steal sometimes? In which situations?</a:t>
            </a:r>
            <a:endParaRPr sz="1900"/>
          </a:p>
        </p:txBody>
      </p:sp>
      <p:sp>
        <p:nvSpPr>
          <p:cNvPr id="234" name="Google Shape;234;g18ca75e3f63_1_18"/>
          <p:cNvSpPr/>
          <p:nvPr/>
        </p:nvSpPr>
        <p:spPr>
          <a:xfrm>
            <a:off x="2021700" y="3982000"/>
            <a:ext cx="2716200" cy="18741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900"/>
              <a:t>What do you know about the </a:t>
            </a:r>
            <a:r>
              <a:rPr b="1" lang="cs-CZ" sz="1900"/>
              <a:t>mouse</a:t>
            </a:r>
            <a:r>
              <a:rPr lang="cs-CZ" sz="1900"/>
              <a:t>? What does it have in common with the </a:t>
            </a:r>
            <a:r>
              <a:rPr b="1" lang="cs-CZ" sz="1900"/>
              <a:t>cat</a:t>
            </a:r>
            <a:r>
              <a:rPr lang="cs-CZ" sz="1900"/>
              <a:t>?</a:t>
            </a:r>
            <a:endParaRPr sz="1900"/>
          </a:p>
        </p:txBody>
      </p:sp>
      <p:sp>
        <p:nvSpPr>
          <p:cNvPr id="235" name="Google Shape;235;g18ca75e3f63_1_18"/>
          <p:cNvSpPr/>
          <p:nvPr/>
        </p:nvSpPr>
        <p:spPr>
          <a:xfrm>
            <a:off x="4737900" y="1554900"/>
            <a:ext cx="2716200" cy="18741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C27BA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900"/>
              <a:t>How do you recognize you are happy? Is it difficult to be happy?</a:t>
            </a:r>
            <a:endParaRPr sz="1900"/>
          </a:p>
        </p:txBody>
      </p:sp>
      <p:sp>
        <p:nvSpPr>
          <p:cNvPr id="236" name="Google Shape;236;g18ca75e3f63_1_18"/>
          <p:cNvSpPr/>
          <p:nvPr/>
        </p:nvSpPr>
        <p:spPr>
          <a:xfrm>
            <a:off x="7233725" y="4055925"/>
            <a:ext cx="2716200" cy="18741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900"/>
              <a:t>What are the advantages and disadvantages of being a president?</a:t>
            </a:r>
            <a:endParaRPr sz="1900"/>
          </a:p>
        </p:txBody>
      </p:sp>
      <p:sp>
        <p:nvSpPr>
          <p:cNvPr id="237" name="Google Shape;237;g18ca75e3f63_1_18"/>
          <p:cNvSpPr/>
          <p:nvPr/>
        </p:nvSpPr>
        <p:spPr>
          <a:xfrm>
            <a:off x="8431800" y="677475"/>
            <a:ext cx="2716200" cy="18741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A64D7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900"/>
              <a:t>What did the Little red riding hood and her grandma talk about in wolf`s stomach?</a:t>
            </a:r>
            <a:endParaRPr sz="1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Program</a:t>
            </a:r>
            <a:endParaRPr/>
          </a:p>
        </p:txBody>
      </p:sp>
      <p:sp>
        <p:nvSpPr>
          <p:cNvPr id="126" name="Google Shape;126;p2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cs-CZ"/>
              <a:t>Double diaries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cs-CZ"/>
              <a:t>Bloom`s taxonomy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cs-CZ"/>
              <a:t>Good questions and creative tasks in a creative school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4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00" y="673100"/>
            <a:ext cx="11147425" cy="54276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5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800"/>
              <a:buFont typeface="Century Gothic"/>
              <a:buNone/>
            </a:pPr>
            <a:r>
              <a:rPr lang="cs-CZ" sz="2800"/>
              <a:t>https://www.edutopia.org/practice/inquiry-based-learning-teacher-guided-student-driven</a:t>
            </a:r>
            <a:endParaRPr sz="2800"/>
          </a:p>
        </p:txBody>
      </p:sp>
      <p:sp>
        <p:nvSpPr>
          <p:cNvPr id="248" name="Google Shape;248;p15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249" name="Google Shape;24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2011" y="2222287"/>
            <a:ext cx="5787245" cy="4277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6"/>
          <p:cNvSpPr txBox="1"/>
          <p:nvPr>
            <p:ph type="title"/>
          </p:nvPr>
        </p:nvSpPr>
        <p:spPr>
          <a:xfrm>
            <a:off x="801288" y="1098117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</a:pPr>
            <a:r>
              <a:rPr lang="cs-CZ" sz="3200"/>
              <a:t>A school promoting creativity: Watch the video and try to answer the following questions:</a:t>
            </a:r>
            <a:br>
              <a:rPr lang="cs-CZ" sz="3200"/>
            </a:br>
            <a:endParaRPr sz="3200"/>
          </a:p>
        </p:txBody>
      </p:sp>
      <p:sp>
        <p:nvSpPr>
          <p:cNvPr id="255" name="Google Shape;255;p16"/>
          <p:cNvSpPr txBox="1"/>
          <p:nvPr>
            <p:ph idx="1" type="body"/>
          </p:nvPr>
        </p:nvSpPr>
        <p:spPr>
          <a:xfrm>
            <a:off x="801288" y="194331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044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cs-CZ" sz="2400"/>
              <a:t>What kind of tasks are the children working on?</a:t>
            </a:r>
            <a:endParaRPr/>
          </a:p>
          <a:p>
            <a:pPr indent="-342900" lvl="0" marL="342900" rtl="0" algn="l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cs-CZ" sz="2400"/>
              <a:t>Which teaching methods and strategies do teachers use? </a:t>
            </a:r>
            <a:endParaRPr/>
          </a:p>
          <a:p>
            <a:pPr indent="-342900" lvl="0" marL="342900" rtl="0" algn="l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cs-CZ" sz="2400"/>
              <a:t>What is the role of the teacher?</a:t>
            </a:r>
            <a:endParaRPr/>
          </a:p>
          <a:p>
            <a:pPr indent="-342900" lvl="0" marL="342900" rtl="0" algn="l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cs-CZ" sz="2400"/>
              <a:t>What makes this school „creative“?</a:t>
            </a:r>
            <a:endParaRPr/>
          </a:p>
          <a:p>
            <a:pPr indent="-342900" lvl="0" marL="342900" rtl="0" algn="l">
              <a:spcBef>
                <a:spcPts val="1044"/>
              </a:spcBef>
              <a:spcAft>
                <a:spcPts val="0"/>
              </a:spcAft>
              <a:buSzPct val="100000"/>
              <a:buChar char="🞆"/>
            </a:pPr>
            <a:r>
              <a:rPr lang="cs-CZ" sz="2400"/>
              <a:t>Which competences are children acquiring while working on such tasks?</a:t>
            </a:r>
            <a:endParaRPr/>
          </a:p>
          <a:p>
            <a:pPr indent="-237172" lvl="0" marL="342900" rtl="0" algn="l">
              <a:spcBef>
                <a:spcPts val="933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237172" lvl="0" marL="342900" rtl="0" algn="l">
              <a:spcBef>
                <a:spcPts val="933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Two tasks in the video:</a:t>
            </a:r>
            <a:endParaRPr/>
          </a:p>
        </p:txBody>
      </p:sp>
      <p:sp>
        <p:nvSpPr>
          <p:cNvPr id="261" name="Google Shape;261;p17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🞆"/>
            </a:pPr>
            <a:r>
              <a:rPr lang="cs-CZ" sz="2000"/>
              <a:t>Seeds and eggs have mixed up in a laboratory. Decide which are which.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🞆"/>
            </a:pPr>
            <a:r>
              <a:rPr lang="cs-CZ" sz="2000"/>
              <a:t>Make paint out of household items.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8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</a:pPr>
            <a:r>
              <a:rPr lang="cs-CZ" sz="3200"/>
              <a:t>What teachers say about the inquiry-based learning:</a:t>
            </a:r>
            <a:endParaRPr/>
          </a:p>
        </p:txBody>
      </p:sp>
      <p:sp>
        <p:nvSpPr>
          <p:cNvPr id="267" name="Google Shape;267;p18"/>
          <p:cNvSpPr txBox="1"/>
          <p:nvPr>
            <p:ph idx="1" type="body"/>
          </p:nvPr>
        </p:nvSpPr>
        <p:spPr>
          <a:xfrm>
            <a:off x="424875" y="2215200"/>
            <a:ext cx="11023200" cy="4642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 fontScale="62500" lnSpcReduction="10000"/>
          </a:bodyPr>
          <a:lstStyle/>
          <a:p>
            <a:pPr indent="-328612" lvl="0" marL="342900" rtl="0" algn="l">
              <a:spcBef>
                <a:spcPts val="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Children are in charge: „Students guide the lesson“.</a:t>
            </a:r>
            <a:endParaRPr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The teacher is only the facilitator: „Students are given the problem and then they drive it.</a:t>
            </a:r>
            <a:endParaRPr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Children have power to change things: „Students are shaping where they want to go.“</a:t>
            </a:r>
            <a:endParaRPr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Skills such as critical thinking and problem solving is promoted: „ We want the students to be critical thinkers and problem solvers.“</a:t>
            </a:r>
            <a:endParaRPr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The projects are cross-curricular: „We want to show to the students that Maths is everywhere, Art is everywhere, Science is everywhere.“</a:t>
            </a:r>
            <a:endParaRPr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Creative thinking is promoted: „Teachers are not taking over the creative process but they help it.“</a:t>
            </a:r>
            <a:endParaRPr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It has positivite influence on children`s motivation: „Students are excited about finding answers to deeper level questions.“</a:t>
            </a:r>
            <a:endParaRPr sz="3000"/>
          </a:p>
          <a:p>
            <a:pPr indent="-328612" lvl="0" marL="342900" rtl="0" algn="l">
              <a:spcBef>
                <a:spcPts val="1020"/>
              </a:spcBef>
              <a:spcAft>
                <a:spcPts val="0"/>
              </a:spcAft>
              <a:buSzPct val="100000"/>
              <a:buChar char="🞆"/>
            </a:pPr>
            <a:r>
              <a:rPr lang="cs-CZ" sz="3000"/>
              <a:t>We want them to love learning.</a:t>
            </a:r>
            <a:endParaRPr sz="3000"/>
          </a:p>
          <a:p>
            <a:pPr indent="0" lvl="0" marL="0" rtl="0" algn="l">
              <a:spcBef>
                <a:spcPts val="852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9"/>
          <p:cNvSpPr txBox="1"/>
          <p:nvPr>
            <p:ph type="title"/>
          </p:nvPr>
        </p:nvSpPr>
        <p:spPr>
          <a:xfrm>
            <a:off x="810000" y="70032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100000"/>
              <a:buFont typeface="Century Gothic"/>
              <a:buNone/>
            </a:pPr>
            <a:r>
              <a:rPr lang="cs-CZ"/>
              <a:t>Inquiry-based learning as one of the creative approaches in education</a:t>
            </a:r>
            <a:endParaRPr/>
          </a:p>
        </p:txBody>
      </p:sp>
      <p:sp>
        <p:nvSpPr>
          <p:cNvPr id="273" name="Google Shape;273;p19"/>
          <p:cNvSpPr txBox="1"/>
          <p:nvPr>
            <p:ph idx="1" type="body"/>
          </p:nvPr>
        </p:nvSpPr>
        <p:spPr>
          <a:xfrm>
            <a:off x="818712" y="2222287"/>
            <a:ext cx="10554574" cy="428700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primarily a pedagogical method, developed during the discovery learning movement of the 1960s as a response to traditional forms of instruction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highly creative approach in education 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has its roots in constructivist learning theory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starts by posing questions, problems or scenarios - rather than simply presenting established facts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students have role of inquirers who will identify and research issues and questions to develop their knowledge or solutions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enables learning through an experience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lang="cs-CZ"/>
              <a:t>teacher has a role of facilitator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🞆"/>
            </a:pPr>
            <a:r>
              <a:rPr b="1" lang="cs-CZ"/>
              <a:t>teaching methods are generating new ideas!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0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REFLECTION: Tell us about …</a:t>
            </a:r>
            <a:endParaRPr/>
          </a:p>
        </p:txBody>
      </p:sp>
      <p:sp>
        <p:nvSpPr>
          <p:cNvPr id="279" name="Google Shape;279;p20"/>
          <p:cNvSpPr txBox="1"/>
          <p:nvPr>
            <p:ph idx="1" type="body"/>
          </p:nvPr>
        </p:nvSpPr>
        <p:spPr>
          <a:xfrm>
            <a:off x="650928" y="1830236"/>
            <a:ext cx="11050291" cy="402336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FFC000"/>
              </a:solidFill>
            </a:endParaRPr>
          </a:p>
          <a:p>
            <a:pPr indent="-342900" lvl="0" marL="342900" rtl="0" algn="l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cs-CZ" sz="2400">
                <a:solidFill>
                  <a:srgbClr val="FFC000"/>
                </a:solidFill>
              </a:rPr>
              <a:t>Yellow</a:t>
            </a:r>
            <a:r>
              <a:rPr lang="cs-CZ" sz="2400"/>
              <a:t> – one piece of inspiration you got during this lesson</a:t>
            </a:r>
            <a:endParaRPr sz="2400"/>
          </a:p>
          <a:p>
            <a:pPr indent="-342900" lvl="0" marL="342900" rtl="0" algn="l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cs-CZ" sz="2400">
                <a:solidFill>
                  <a:srgbClr val="0000FF"/>
                </a:solidFill>
              </a:rPr>
              <a:t>Blue</a:t>
            </a:r>
            <a:r>
              <a:rPr lang="cs-CZ" sz="2400"/>
              <a:t> – one new thing you have never thought about before</a:t>
            </a:r>
            <a:endParaRPr sz="2400"/>
          </a:p>
          <a:p>
            <a:pPr indent="-342900" lvl="0" marL="342900" rtl="0" algn="l">
              <a:spcBef>
                <a:spcPts val="1080"/>
              </a:spcBef>
              <a:spcAft>
                <a:spcPts val="0"/>
              </a:spcAft>
              <a:buSzPts val="2400"/>
              <a:buChar char="🞆"/>
            </a:pPr>
            <a:r>
              <a:rPr lang="cs-CZ" sz="2400">
                <a:solidFill>
                  <a:schemeClr val="accent6"/>
                </a:solidFill>
              </a:rPr>
              <a:t>Red</a:t>
            </a:r>
            <a:r>
              <a:rPr lang="cs-CZ" sz="2400">
                <a:solidFill>
                  <a:srgbClr val="FF9300"/>
                </a:solidFill>
              </a:rPr>
              <a:t> </a:t>
            </a:r>
            <a:r>
              <a:rPr lang="cs-CZ" sz="2400"/>
              <a:t>– one thing you have learnt and you`d like to always remember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Double diaries – group discussion (10 min)</a:t>
            </a:r>
            <a:endParaRPr/>
          </a:p>
        </p:txBody>
      </p:sp>
      <p:graphicFrame>
        <p:nvGraphicFramePr>
          <p:cNvPr id="132" name="Google Shape;132;p3"/>
          <p:cNvGraphicFramePr/>
          <p:nvPr/>
        </p:nvGraphicFramePr>
        <p:xfrm>
          <a:off x="1270861" y="269670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{C315FA34-25AA-4EA5-96B7-FAFE657721D9}</a:tableStyleId>
              </a:tblPr>
              <a:tblGrid>
                <a:gridCol w="4672750"/>
                <a:gridCol w="4672750"/>
              </a:tblGrid>
              <a:tr h="3101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2400" u="none" cap="none" strike="noStrike"/>
                        <a:t>WHAT YOU SEE OR HEAR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s-CZ" sz="2400" u="none" cap="none" strike="noStrike"/>
                        <a:t>Describe what you have seen or heard in the video. You may </a:t>
                      </a:r>
                      <a:r>
                        <a:rPr b="0" lang="cs-CZ" sz="2400"/>
                        <a:t>copy</a:t>
                      </a:r>
                      <a:r>
                        <a:rPr b="0" lang="cs-CZ" sz="2400" u="none" cap="none" strike="noStrike"/>
                        <a:t> what the people say in the video. It should be something that inspires you.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s-CZ" sz="2400" u="none" cap="none" strike="noStrike"/>
                        <a:t> </a:t>
                      </a:r>
                      <a:endParaRPr b="0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2400" u="none" cap="none" strike="noStrike"/>
                        <a:t>WHAT YOU FEEL/THINK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s-CZ" sz="2400" u="none" cap="none" strike="noStrike"/>
                        <a:t>Write your own comments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s-CZ" sz="2400" u="none" cap="none" strike="noStrike"/>
                        <a:t>that come to your mind about what has been said in the video. If you get stuck you may use the sentence starters below.</a:t>
                      </a:r>
                      <a:endParaRPr b="0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33" name="Google Shape;133;p3"/>
          <p:cNvSpPr/>
          <p:nvPr/>
        </p:nvSpPr>
        <p:spPr>
          <a:xfrm>
            <a:off x="-3867985" y="0"/>
            <a:ext cx="18072225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b="1" i="0" lang="cs-CZ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DOUBLE DIARY (for watching a video)</a:t>
            </a:r>
            <a:endParaRPr b="0" i="0" sz="1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Bloom`s Taxonomy</a:t>
            </a:r>
            <a:endParaRPr/>
          </a:p>
        </p:txBody>
      </p:sp>
      <p:sp>
        <p:nvSpPr>
          <p:cNvPr id="139" name="Google Shape;139;p5"/>
          <p:cNvSpPr txBox="1"/>
          <p:nvPr>
            <p:ph idx="1" type="body"/>
          </p:nvPr>
        </p:nvSpPr>
        <p:spPr>
          <a:xfrm>
            <a:off x="1035688" y="2563250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cs-CZ" sz="2400"/>
              <a:t>    APPLY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rPr b="1" lang="cs-CZ" sz="2400"/>
              <a:t>                                                                                              EVALUATE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rPr b="1" lang="cs-CZ" sz="2400"/>
              <a:t>                        REMEMBER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rPr b="1" lang="cs-CZ" sz="2400"/>
              <a:t>                                                            UNDERSTAND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rPr b="1" lang="cs-CZ" sz="2400"/>
              <a:t>CREATE      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rPr b="1" lang="cs-CZ" sz="2400"/>
              <a:t>                                                                                              ANALYZE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145" name="Google Shape;145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What is BLOOM‘S TAXONOMY?</a:t>
            </a:r>
            <a:endParaRPr/>
          </a:p>
        </p:txBody>
      </p:sp>
      <p:sp>
        <p:nvSpPr>
          <p:cNvPr id="151" name="Google Shape;151;p4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a </a:t>
            </a:r>
            <a:r>
              <a:rPr b="1" lang="cs-CZ"/>
              <a:t>classification system </a:t>
            </a:r>
            <a:r>
              <a:rPr lang="cs-CZ"/>
              <a:t>used to define and distinguish different </a:t>
            </a:r>
            <a:r>
              <a:rPr b="1" lang="cs-CZ"/>
              <a:t>levels of human cognitive skills </a:t>
            </a:r>
            <a:r>
              <a:rPr lang="cs-CZ"/>
              <a:t>(i.e., thinking, learning, and understanding etc.)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published in 1956 by a </a:t>
            </a:r>
            <a:r>
              <a:rPr b="1" lang="cs-CZ"/>
              <a:t>group of American psychologists </a:t>
            </a:r>
            <a:r>
              <a:rPr lang="cs-CZ"/>
              <a:t>(Benjamin Bloom), revised in 2001 by Anderson a Kratwohl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used to inform or </a:t>
            </a:r>
            <a:r>
              <a:rPr b="1" lang="cs-CZ"/>
              <a:t>guide the development of assessments</a:t>
            </a:r>
            <a:endParaRPr b="1"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created in order to </a:t>
            </a:r>
            <a:r>
              <a:rPr b="1" lang="cs-CZ"/>
              <a:t>promote higher forms of thinking </a:t>
            </a:r>
            <a:r>
              <a:rPr lang="cs-CZ"/>
              <a:t>in education</a:t>
            </a:r>
            <a:endParaRPr/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SzPts val="1800"/>
              <a:buChar char="●"/>
            </a:pPr>
            <a:r>
              <a:rPr lang="cs-CZ"/>
              <a:t>now used more for creating </a:t>
            </a:r>
            <a:r>
              <a:rPr b="1" lang="cs-CZ"/>
              <a:t>appropriate objectives </a:t>
            </a:r>
            <a:r>
              <a:rPr lang="cs-CZ"/>
              <a:t>and tasks for our students)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7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939" y="681927"/>
            <a:ext cx="11139562" cy="534801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</p:pic>
      <p:sp>
        <p:nvSpPr>
          <p:cNvPr id="157" name="Google Shape;157;p7"/>
          <p:cNvSpPr/>
          <p:nvPr/>
        </p:nvSpPr>
        <p:spPr>
          <a:xfrm>
            <a:off x="5067945" y="5081970"/>
            <a:ext cx="2107769" cy="21845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4912961" y="4469047"/>
            <a:ext cx="2417735" cy="22970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4623658" y="3954651"/>
            <a:ext cx="2869771" cy="18745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4460927" y="3332136"/>
            <a:ext cx="3195235" cy="18985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6850250" y="1340418"/>
            <a:ext cx="1332854" cy="709233"/>
          </a:xfrm>
          <a:prstGeom prst="ellipse">
            <a:avLst/>
          </a:prstGeom>
          <a:solidFill>
            <a:schemeClr val="accent1"/>
          </a:solidFill>
          <a:ln cap="rnd" cmpd="sng" w="15875">
            <a:solidFill>
              <a:srgbClr val="0090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NEW LEVEL</a:t>
            </a:r>
            <a:endParaRPr/>
          </a:p>
        </p:txBody>
      </p:sp>
      <p:cxnSp>
        <p:nvCxnSpPr>
          <p:cNvPr id="162" name="Google Shape;162;p7"/>
          <p:cNvCxnSpPr/>
          <p:nvPr/>
        </p:nvCxnSpPr>
        <p:spPr>
          <a:xfrm>
            <a:off x="3843580" y="2154264"/>
            <a:ext cx="4029559" cy="781372"/>
          </a:xfrm>
          <a:prstGeom prst="straightConnector1">
            <a:avLst/>
          </a:prstGeom>
          <a:noFill/>
          <a:ln cap="rnd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Why to use Bloom`s taxonomy?</a:t>
            </a:r>
            <a:endParaRPr/>
          </a:p>
        </p:txBody>
      </p:sp>
      <p:sp>
        <p:nvSpPr>
          <p:cNvPr id="168" name="Google Shape;168;p8"/>
          <p:cNvSpPr txBox="1"/>
          <p:nvPr>
            <p:ph idx="1" type="body"/>
          </p:nvPr>
        </p:nvSpPr>
        <p:spPr>
          <a:xfrm>
            <a:off x="818712" y="2547751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cs-CZ" sz="2400"/>
              <a:t>to organize objectives of our lessons</a:t>
            </a:r>
            <a:endParaRPr sz="2400"/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cs-CZ" sz="2400"/>
              <a:t>to create well-balanced lessons</a:t>
            </a:r>
            <a:endParaRPr sz="2400"/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2400"/>
              <a:buAutoNum type="arabicPeriod"/>
            </a:pPr>
            <a:r>
              <a:rPr lang="cs-CZ" sz="2400"/>
              <a:t>to give our students appropriate tasks and questions</a:t>
            </a:r>
            <a:endParaRPr sz="2400"/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2400"/>
              <a:buAutoNum type="arabicPeriod"/>
            </a:pPr>
            <a:r>
              <a:rPr lang="cs-CZ" sz="2400"/>
              <a:t>to encourage creative thinking in education</a:t>
            </a:r>
            <a:endParaRPr sz="2400"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228600" lvl="0" marL="342900" rtl="0" algn="l">
              <a:spcBef>
                <a:spcPts val="96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</a:pPr>
            <a:r>
              <a:rPr lang="cs-CZ"/>
              <a:t>How to promote creativity in children</a:t>
            </a:r>
            <a:endParaRPr/>
          </a:p>
        </p:txBody>
      </p:sp>
      <p:sp>
        <p:nvSpPr>
          <p:cNvPr id="174" name="Google Shape;174;p9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cs-CZ" sz="3200">
                <a:latin typeface="Helvetica Neue"/>
                <a:ea typeface="Helvetica Neue"/>
                <a:cs typeface="Helvetica Neue"/>
                <a:sym typeface="Helvetica Neue"/>
              </a:rPr>
              <a:t>Use Divergent Thinking</a:t>
            </a:r>
            <a:endParaRPr b="1" sz="3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</a:pP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Our students tend to use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convergent thinking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, which means they answer basic questions that do not require any creativity.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Divergent thinking 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is the exact opposite. This way of thinking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requires students to be creative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</a:pP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Have students to do a lot of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brainstorming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, encourage students to think differently and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explore different perspectives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, and help students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make connections 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to their ideas. 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</a:pP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Ask </a:t>
            </a:r>
            <a:r>
              <a:rPr b="1" lang="cs-CZ">
                <a:latin typeface="Helvetica Neue"/>
                <a:ea typeface="Helvetica Neue"/>
                <a:cs typeface="Helvetica Neue"/>
                <a:sym typeface="Helvetica Neue"/>
              </a:rPr>
              <a:t>„good“ questions </a:t>
            </a:r>
            <a:r>
              <a:rPr lang="cs-CZ">
                <a:latin typeface="Helvetica Neue"/>
                <a:ea typeface="Helvetica Neue"/>
                <a:cs typeface="Helvetica Neue"/>
                <a:sym typeface="Helvetica Neue"/>
              </a:rPr>
              <a:t>and give open-ended tasks that encourage divergent thinking.</a:t>
            </a:r>
            <a:endParaRPr sz="2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itáty">
  <a:themeElements>
    <a:clrScheme name="Citáty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2016-10-08T12:48:02Z</dcterms:created>
  <dc:creator>Petra Koukalová</dc:creator>
</cp:coreProperties>
</file>