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7" r:id="rId2"/>
    <p:sldId id="258" r:id="rId3"/>
    <p:sldId id="259" r:id="rId4"/>
    <p:sldId id="260" r:id="rId5"/>
    <p:sldId id="261" r:id="rId6"/>
    <p:sldId id="274" r:id="rId7"/>
    <p:sldId id="263" r:id="rId8"/>
    <p:sldId id="276" r:id="rId9"/>
    <p:sldId id="277" r:id="rId10"/>
    <p:sldId id="278" r:id="rId11"/>
    <p:sldId id="290" r:id="rId12"/>
    <p:sldId id="289" r:id="rId13"/>
    <p:sldId id="291" r:id="rId14"/>
    <p:sldId id="266" r:id="rId15"/>
    <p:sldId id="268" r:id="rId16"/>
    <p:sldId id="267" r:id="rId17"/>
    <p:sldId id="275" r:id="rId18"/>
    <p:sldId id="279" r:id="rId19"/>
    <p:sldId id="269" r:id="rId20"/>
    <p:sldId id="272" r:id="rId21"/>
    <p:sldId id="270" r:id="rId22"/>
    <p:sldId id="271" r:id="rId23"/>
    <p:sldId id="280" r:id="rId24"/>
    <p:sldId id="286" r:id="rId25"/>
    <p:sldId id="281" r:id="rId26"/>
    <p:sldId id="285" r:id="rId27"/>
    <p:sldId id="282" r:id="rId28"/>
    <p:sldId id="283" r:id="rId29"/>
    <p:sldId id="284" r:id="rId30"/>
    <p:sldId id="287" r:id="rId31"/>
    <p:sldId id="288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67" autoAdjust="0"/>
  </p:normalViewPr>
  <p:slideViewPr>
    <p:cSldViewPr snapToGrid="0">
      <p:cViewPr varScale="1">
        <p:scale>
          <a:sx n="54" d="100"/>
          <a:sy n="54" d="100"/>
        </p:scale>
        <p:origin x="400" y="60"/>
      </p:cViewPr>
      <p:guideLst/>
    </p:cSldViewPr>
  </p:slideViewPr>
  <p:outlineViewPr>
    <p:cViewPr>
      <p:scale>
        <a:sx n="33" d="100"/>
        <a:sy n="33" d="100"/>
      </p:scale>
      <p:origin x="0" y="-233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881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86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4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43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25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61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21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26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6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93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09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055B3-D804-4EDA-8E99-A283F2DF650C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395C47-8C9A-4308-AE22-ABD5EF833430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26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time_continue=34&amp;v=pZZKtNuV2Ac&amp;embeds_referring_euri=https%3A%2F%2Fchatgpt.com%2F&amp;source_ve_path=MTM5MTE3LDEzOTExNywyODY2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pistop.cz/prvni-pomoc?subject=https://www.epistop.cz/prvni-pomo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sici-vzdelavani.cz/sites/default/files/download/2023_02_01_20_skrtidlo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bolito.cz/popaleniny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zachrannasluzba.cz/jak-nefunguje-izotermicka-foli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první pomoci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Kolapsové a šokové stavy, křeče, krvácení, popáleniny</a:t>
            </a:r>
          </a:p>
        </p:txBody>
      </p:sp>
    </p:spTree>
    <p:extLst>
      <p:ext uri="{BB962C8B-B14F-4D97-AF65-F5344CB8AC3E}">
        <p14:creationId xmlns:p14="http://schemas.microsoft.com/office/powerpoint/2010/main" val="1642644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B421D4-EF63-D9CA-DA24-D212F0F0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Záchvatovité stavy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07B990-522D-1369-8A66-9E2960D6E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92500"/>
          </a:bodyPr>
          <a:lstStyle/>
          <a:p>
            <a:r>
              <a:rPr lang="cs-CZ" sz="2400" b="1" dirty="0"/>
              <a:t>Epilepsie</a:t>
            </a:r>
          </a:p>
          <a:p>
            <a:pPr lvl="1"/>
            <a:r>
              <a:rPr lang="cs-CZ" sz="2000" u="sng" dirty="0"/>
              <a:t>Příčiny: </a:t>
            </a:r>
            <a:r>
              <a:rPr lang="cs-CZ" sz="2000" dirty="0"/>
              <a:t>spánkový dluh, stres, vysazení léků, střídání světla a tmy,..</a:t>
            </a:r>
          </a:p>
          <a:p>
            <a:pPr lvl="1"/>
            <a:r>
              <a:rPr lang="cs-CZ" sz="2000" dirty="0"/>
              <a:t>Křeče (i celé tělo), u dětí (tzv. absence) – spíše „zakoukání“, nereagování, jemné pohyby,..</a:t>
            </a:r>
          </a:p>
          <a:p>
            <a:pPr lvl="1"/>
            <a:r>
              <a:rPr lang="cs-CZ" sz="2000" u="sng" dirty="0"/>
              <a:t>První pomoc: </a:t>
            </a:r>
            <a:r>
              <a:rPr lang="cs-CZ" sz="2000" dirty="0"/>
              <a:t>ochránit před poraněním, nedržet násilím, po záchvatu zkontrolovat vědomí a dýchání</a:t>
            </a:r>
          </a:p>
          <a:p>
            <a:pPr lvl="1"/>
            <a:r>
              <a:rPr lang="cs-CZ" sz="2000" dirty="0"/>
              <a:t>Po záchvatu – velké vyčerpání, zmatenost</a:t>
            </a:r>
          </a:p>
          <a:p>
            <a:pPr lvl="1"/>
            <a:r>
              <a:rPr lang="cs-CZ" sz="2000" dirty="0"/>
              <a:t>Podání léků nebo ZZS</a:t>
            </a:r>
          </a:p>
          <a:p>
            <a:pPr lvl="1"/>
            <a:endParaRPr lang="cs-CZ" sz="2000" dirty="0"/>
          </a:p>
          <a:p>
            <a:pPr lvl="1"/>
            <a:r>
              <a:rPr lang="cs-CZ" dirty="0">
                <a:hlinkClick r:id="rId2"/>
              </a:rPr>
              <a:t>https://www.youtube.com/watch?time_continue=34&amp;v=pZZKtNuV2Ac&amp;embeds_referring_euri=https%3A%2F%2Fchatgpt.com%2F&amp;source_ve_path=MTM5MTE3LDEzOTExNywyODY2Ng</a:t>
            </a:r>
            <a:endParaRPr lang="cs-CZ" dirty="0"/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061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2EBEDE-9F28-E073-9C04-749EF820B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Medikace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FCC326-AF06-22D9-2296-7AD523C3B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Rektální diazepam </a:t>
            </a:r>
          </a:p>
          <a:p>
            <a:pPr lvl="1"/>
            <a:r>
              <a:rPr lang="cs-CZ" sz="2800" dirty="0"/>
              <a:t>problém při křečích</a:t>
            </a:r>
          </a:p>
          <a:p>
            <a:r>
              <a:rPr lang="cs-CZ" sz="3200" dirty="0"/>
              <a:t>Bukální midazolam</a:t>
            </a:r>
          </a:p>
          <a:p>
            <a:pPr lvl="1"/>
            <a:r>
              <a:rPr lang="cs-CZ" sz="2800" dirty="0"/>
              <a:t>rychlý efekt (za 3-8 minut v krvi)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6C80F9D-90BC-BF9D-9E69-FC98C2811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762" y="1853754"/>
            <a:ext cx="4221678" cy="42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5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2C9EAA-5D31-CD8A-F48D-6182370C0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Status </a:t>
            </a:r>
            <a:r>
              <a:rPr lang="cs-CZ" dirty="0" err="1"/>
              <a:t>epilepticus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A4E460-ED0D-A6FD-59A6-E91238AB6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velký záchvat trvá déle než 5 minut, nebo se řetězí několik záchvatů za sebou aniž by osoba nabyla vědomí</a:t>
            </a:r>
          </a:p>
          <a:p>
            <a:r>
              <a:rPr lang="cs-CZ" dirty="0"/>
              <a:t>Voláme ZZS</a:t>
            </a:r>
          </a:p>
        </p:txBody>
      </p:sp>
    </p:spTree>
    <p:extLst>
      <p:ext uri="{BB962C8B-B14F-4D97-AF65-F5344CB8AC3E}">
        <p14:creationId xmlns:p14="http://schemas.microsoft.com/office/powerpoint/2010/main" val="917404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D101F-A308-D670-B665-B6DACF917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 při epilepsii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F5E4C5-D7CF-4FCF-7432-C30E8E11A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https://www.epistop.cz/prvni-pomoc?subject=https://www.epistop.cz/prvni-pomoc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9530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Krvácení, rány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600" u="sng" dirty="0"/>
              <a:t>Podle intenzity: </a:t>
            </a:r>
            <a:r>
              <a:rPr lang="cs-CZ" sz="2600" dirty="0"/>
              <a:t>malé, střední, velké</a:t>
            </a:r>
          </a:p>
          <a:p>
            <a:r>
              <a:rPr lang="cs-CZ" sz="2600" u="sng" dirty="0"/>
              <a:t>Podle směru: </a:t>
            </a:r>
            <a:r>
              <a:rPr lang="cs-CZ" sz="2600" dirty="0"/>
              <a:t>vnitřní, vnější</a:t>
            </a:r>
          </a:p>
          <a:p>
            <a:r>
              <a:rPr lang="cs-CZ" sz="2600" u="sng" dirty="0"/>
              <a:t>Podle druhu: </a:t>
            </a:r>
            <a:r>
              <a:rPr lang="cs-CZ" sz="2600" dirty="0"/>
              <a:t>tepenné, žilní, vlásečnicové, smíšené</a:t>
            </a:r>
          </a:p>
          <a:p>
            <a:r>
              <a:rPr lang="cs-CZ" sz="2600" u="sng" dirty="0"/>
              <a:t>Podle příčiny </a:t>
            </a:r>
            <a:r>
              <a:rPr lang="cs-CZ" sz="2600" dirty="0"/>
              <a:t>– úrazové, neúrazové</a:t>
            </a:r>
          </a:p>
          <a:p>
            <a:endParaRPr lang="cs-CZ" sz="2600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95B4BCE-20BC-7A73-0785-DC9FA6F620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600" dirty="0"/>
              <a:t>Ztráta 10% - nepůsobí potíže</a:t>
            </a:r>
          </a:p>
          <a:p>
            <a:r>
              <a:rPr lang="cs-CZ" sz="2600" dirty="0"/>
              <a:t>20 – 30% - rozvoj šoku</a:t>
            </a:r>
          </a:p>
          <a:p>
            <a:r>
              <a:rPr lang="cs-CZ" sz="2600" dirty="0"/>
              <a:t>50% - smrt</a:t>
            </a:r>
          </a:p>
          <a:p>
            <a:pPr marL="0" indent="0">
              <a:buNone/>
            </a:pPr>
            <a:endParaRPr lang="cs-CZ" sz="2600" dirty="0"/>
          </a:p>
          <a:p>
            <a:r>
              <a:rPr lang="cs-CZ" sz="3200" dirty="0">
                <a:solidFill>
                  <a:srgbClr val="FF0000"/>
                </a:solidFill>
              </a:rPr>
              <a:t>Používej rukavice!!!!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7754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 u vnitřního krvácení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400" dirty="0">
                <a:solidFill>
                  <a:srgbClr val="FF0000"/>
                </a:solidFill>
              </a:rPr>
              <a:t>!!!Hrozí pozdní rozpoznání – je potřeba na něj myslet, pokud dochází ke zhoršení stavu postiženého!!!</a:t>
            </a:r>
          </a:p>
          <a:p>
            <a:r>
              <a:rPr lang="cs-CZ" sz="2400" u="sng" dirty="0"/>
              <a:t>Příčiny: </a:t>
            </a:r>
            <a:r>
              <a:rPr lang="cs-CZ" sz="2400" dirty="0"/>
              <a:t>poranění břicha nebo hrudníku, zlomeniny pánve, zlomená stehenní kost</a:t>
            </a:r>
          </a:p>
          <a:p>
            <a:endParaRPr lang="cs-CZ" sz="2400" dirty="0"/>
          </a:p>
          <a:p>
            <a:r>
              <a:rPr lang="cs-CZ" sz="2400" u="sng" dirty="0"/>
              <a:t>Příznaky: </a:t>
            </a:r>
            <a:r>
              <a:rPr lang="cs-CZ" sz="2400" dirty="0"/>
              <a:t>bolestivost, rozvoj šoku</a:t>
            </a:r>
          </a:p>
          <a:p>
            <a:endParaRPr lang="cs-CZ" sz="2400" dirty="0"/>
          </a:p>
          <a:p>
            <a:r>
              <a:rPr lang="cs-CZ" sz="2400" u="sng" dirty="0"/>
              <a:t>První pomoc: </a:t>
            </a:r>
            <a:r>
              <a:rPr lang="cs-CZ" sz="2400" dirty="0"/>
              <a:t>Protišoková opatření, chlazení poraněného místa, kontrola pacienta, ZZS</a:t>
            </a:r>
          </a:p>
        </p:txBody>
      </p:sp>
    </p:spTree>
    <p:extLst>
      <p:ext uri="{BB962C8B-B14F-4D97-AF65-F5344CB8AC3E}">
        <p14:creationId xmlns:p14="http://schemas.microsoft.com/office/powerpoint/2010/main" val="4126319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První pomoc při masivním krvácení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Stlačte ránu – rukavice!!!</a:t>
            </a:r>
          </a:p>
          <a:p>
            <a:r>
              <a:rPr lang="cs-CZ" sz="2400" dirty="0"/>
              <a:t>Přiložíme tlakový obvaz </a:t>
            </a:r>
          </a:p>
          <a:p>
            <a:r>
              <a:rPr lang="cs-CZ" sz="2400" dirty="0"/>
              <a:t>Pokud prosakuje – přiložíme další vrstvu (i 2 vrstvy)</a:t>
            </a:r>
          </a:p>
          <a:p>
            <a:r>
              <a:rPr lang="cs-CZ" sz="2400" dirty="0"/>
              <a:t>Kontrolujeme životní funkce</a:t>
            </a:r>
          </a:p>
          <a:p>
            <a:r>
              <a:rPr lang="cs-CZ" sz="2400" dirty="0"/>
              <a:t>Voláme ZZS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37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Tlakový obvaz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Tlakový obvaz má 3 vrstvy:</a:t>
            </a:r>
          </a:p>
          <a:p>
            <a:pPr lvl="1"/>
            <a:r>
              <a:rPr lang="cs-CZ" sz="2000" dirty="0"/>
              <a:t>Sterilní krycí čtverec</a:t>
            </a:r>
          </a:p>
          <a:p>
            <a:pPr lvl="1"/>
            <a:r>
              <a:rPr lang="cs-CZ" sz="2000" dirty="0"/>
              <a:t>Sterilní tlaková vrstva</a:t>
            </a:r>
          </a:p>
          <a:p>
            <a:pPr lvl="1"/>
            <a:r>
              <a:rPr lang="cs-CZ" sz="2000" dirty="0"/>
              <a:t>Pevné otáčky obinadla</a:t>
            </a:r>
          </a:p>
          <a:p>
            <a:pPr lvl="1"/>
            <a:endParaRPr lang="cs-CZ" sz="2000" dirty="0"/>
          </a:p>
          <a:p>
            <a:pPr marL="201168" lvl="1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506" y="2945191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17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1F1E97-720A-D9B8-6DD8-A9499E86A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Škrtidlo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772479-75A5-6E8E-01A3-38F93D626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734977" cy="4037749"/>
          </a:xfrm>
        </p:spPr>
        <p:txBody>
          <a:bodyPr>
            <a:normAutofit lnSpcReduction="10000"/>
          </a:bodyPr>
          <a:lstStyle/>
          <a:p>
            <a:pPr marL="544068" lvl="1" indent="-342900"/>
            <a:r>
              <a:rPr lang="cs-CZ" dirty="0"/>
              <a:t>Jen ve výjimečných situacích – hlavně řeší vojáci</a:t>
            </a:r>
          </a:p>
          <a:p>
            <a:pPr marL="544068" lvl="1" indent="-342900"/>
            <a:endParaRPr lang="cs-CZ" dirty="0"/>
          </a:p>
          <a:p>
            <a:pPr marL="544068" lvl="1" indent="-342900"/>
            <a:r>
              <a:rPr lang="cs-CZ" dirty="0"/>
              <a:t>Škrtidlo používáme při krvácení z končetinové tepny</a:t>
            </a:r>
          </a:p>
          <a:p>
            <a:pPr marL="544068" lvl="1" indent="-342900"/>
            <a:r>
              <a:rPr lang="cs-CZ" dirty="0"/>
              <a:t>Při krvácení z horní končetiny přikládáme na paži, při krvácení z dolní končetiny přikládáme na stehno</a:t>
            </a:r>
          </a:p>
          <a:p>
            <a:pPr marL="544068" lvl="1" indent="-342900"/>
            <a:r>
              <a:rPr lang="cs-CZ" dirty="0"/>
              <a:t>Přikládá se přes oděv, zaškrcujeme nad ránou vždy blíž k srdci</a:t>
            </a:r>
          </a:p>
          <a:p>
            <a:pPr marL="544068" lvl="1" indent="-342900"/>
            <a:r>
              <a:rPr lang="cs-CZ" dirty="0"/>
              <a:t>Nejdéle na hodinu, zaznamenejte čas přiložení</a:t>
            </a:r>
          </a:p>
          <a:p>
            <a:pPr marL="544068" lvl="1" indent="-342900"/>
            <a:r>
              <a:rPr lang="cs-CZ" dirty="0"/>
              <a:t>Zaškrcená končetina bude bledá, bez hmatného pulsu</a:t>
            </a:r>
          </a:p>
          <a:p>
            <a:pPr marL="544068" lvl="1" indent="-342900"/>
            <a:r>
              <a:rPr lang="cs-CZ" dirty="0"/>
              <a:t>Šíře škrtidla – alespoň 5 cm</a:t>
            </a:r>
          </a:p>
          <a:p>
            <a:pPr marL="544068" lvl="1" indent="-342900"/>
            <a:r>
              <a:rPr lang="cs-CZ" sz="2100" dirty="0">
                <a:hlinkClick r:id="rId2"/>
              </a:rPr>
              <a:t>https://www.hasici-vzdelavani.cz/sites/default/files/download/2023_02_01_20_skrtidlo.pdf</a:t>
            </a:r>
            <a:endParaRPr lang="cs-CZ" sz="2100" dirty="0"/>
          </a:p>
          <a:p>
            <a:pPr marL="544068" lvl="1" indent="-342900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956465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První pomoc při velkých ranách na krku a krvácení z velkých žil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Riziko nasátí vzduchu a vzniku vzduchové embolie</a:t>
            </a:r>
          </a:p>
          <a:p>
            <a:endParaRPr lang="cs-CZ" sz="2400" dirty="0"/>
          </a:p>
          <a:p>
            <a:r>
              <a:rPr lang="cs-CZ" sz="2400" dirty="0"/>
              <a:t>Ihned ránu neprodyšně přikryjte stlačením</a:t>
            </a:r>
          </a:p>
          <a:p>
            <a:r>
              <a:rPr lang="cs-CZ" sz="2400" dirty="0"/>
              <a:t>Poraněného položte na zem – rána níž než srdce</a:t>
            </a:r>
          </a:p>
          <a:p>
            <a:r>
              <a:rPr lang="cs-CZ" sz="2400" dirty="0"/>
              <a:t>Ránu stlačujte silnou, ale měkkou tlakovou vrstvou</a:t>
            </a:r>
          </a:p>
          <a:p>
            <a:r>
              <a:rPr lang="cs-CZ" sz="2400" dirty="0"/>
              <a:t>ZZS</a:t>
            </a:r>
          </a:p>
        </p:txBody>
      </p:sp>
    </p:spTree>
    <p:extLst>
      <p:ext uri="{BB962C8B-B14F-4D97-AF65-F5344CB8AC3E}">
        <p14:creationId xmlns:p14="http://schemas.microsoft.com/office/powerpoint/2010/main" val="3008807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Mdloba - kolaps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Mdloba, kolaps, synkopa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Krátkodobá porucha vědomí</a:t>
            </a:r>
          </a:p>
          <a:p>
            <a:r>
              <a:rPr lang="cs-CZ" sz="2400" dirty="0"/>
              <a:t>Porucha prokrvení a okysličení mozku</a:t>
            </a:r>
          </a:p>
          <a:p>
            <a:r>
              <a:rPr lang="cs-CZ" sz="2400" dirty="0"/>
              <a:t>Spontánně se upravuje do 1 minuty</a:t>
            </a:r>
          </a:p>
        </p:txBody>
      </p:sp>
    </p:spTree>
    <p:extLst>
      <p:ext uri="{BB962C8B-B14F-4D97-AF65-F5344CB8AC3E}">
        <p14:creationId xmlns:p14="http://schemas.microsoft.com/office/powerpoint/2010/main" val="165998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První pomoc při ztrátových poraněních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Zastavte krvácení</a:t>
            </a:r>
          </a:p>
          <a:p>
            <a:r>
              <a:rPr lang="cs-CZ" sz="2400" dirty="0"/>
              <a:t>Sterilně překrýt ránu</a:t>
            </a:r>
          </a:p>
          <a:p>
            <a:r>
              <a:rPr lang="cs-CZ" sz="2400" dirty="0" err="1"/>
              <a:t>Amputát</a:t>
            </a:r>
            <a:r>
              <a:rPr lang="cs-CZ" sz="2400" dirty="0"/>
              <a:t> zabalte do sterilní gázy a vložte do pevně zavřeného igelitového sáčku – vložíme do nádoby se studenou vodou nebo ledem</a:t>
            </a:r>
          </a:p>
          <a:p>
            <a:r>
              <a:rPr lang="cs-CZ" sz="2400" dirty="0"/>
              <a:t>ZZS</a:t>
            </a:r>
          </a:p>
        </p:txBody>
      </p:sp>
    </p:spTree>
    <p:extLst>
      <p:ext uri="{BB962C8B-B14F-4D97-AF65-F5344CB8AC3E}">
        <p14:creationId xmlns:p14="http://schemas.microsoft.com/office/powerpoint/2010/main" val="3150395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Drobné rány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Odstranění nečistot a cizích těles</a:t>
            </a:r>
          </a:p>
          <a:p>
            <a:r>
              <a:rPr lang="cs-CZ" sz="2400" dirty="0"/>
              <a:t>Dezinfekce</a:t>
            </a:r>
          </a:p>
          <a:p>
            <a:r>
              <a:rPr lang="cs-CZ" sz="2400" dirty="0"/>
              <a:t>Sterilní krytí</a:t>
            </a:r>
          </a:p>
          <a:p>
            <a:r>
              <a:rPr lang="cs-CZ" sz="2400" dirty="0"/>
              <a:t>U hlubších ran – </a:t>
            </a:r>
            <a:r>
              <a:rPr lang="cs-CZ" sz="2400" dirty="0" err="1"/>
              <a:t>leukosteh</a:t>
            </a:r>
            <a:r>
              <a:rPr lang="cs-CZ" sz="2400" dirty="0"/>
              <a:t> </a:t>
            </a:r>
            <a:r>
              <a:rPr lang="cs-CZ" sz="2400" dirty="0">
                <a:sym typeface="Wingdings" panose="05000000000000000000" pitchFamily="2" charset="2"/>
              </a:rPr>
              <a:t> chirurgie</a:t>
            </a:r>
          </a:p>
          <a:p>
            <a:r>
              <a:rPr lang="cs-CZ" sz="2400" dirty="0">
                <a:sym typeface="Wingdings" panose="05000000000000000000" pitchFamily="2" charset="2"/>
              </a:rPr>
              <a:t>Pokud místo zarudne nebo se objeví hnis - chirurgie</a:t>
            </a:r>
            <a:endParaRPr lang="cs-CZ" sz="24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447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Krvácení z nosu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Postiženého posadíme a předkloníme</a:t>
            </a:r>
          </a:p>
          <a:p>
            <a:r>
              <a:rPr lang="cs-CZ" sz="2400" dirty="0"/>
              <a:t>Stlačíme nosní křídla nebo necháme krev volně vytékat</a:t>
            </a:r>
          </a:p>
          <a:p>
            <a:r>
              <a:rPr lang="cs-CZ" sz="2400" dirty="0"/>
              <a:t>Chladíme kořen nosu, v zátylku</a:t>
            </a:r>
          </a:p>
          <a:p>
            <a:r>
              <a:rPr lang="cs-CZ" sz="2400" dirty="0"/>
              <a:t>Želatinová hubka – </a:t>
            </a:r>
            <a:r>
              <a:rPr lang="cs-CZ" sz="2400" dirty="0" err="1"/>
              <a:t>Gelaspon</a:t>
            </a:r>
            <a:endParaRPr lang="cs-CZ" sz="2400" dirty="0"/>
          </a:p>
          <a:p>
            <a:r>
              <a:rPr lang="cs-CZ" sz="2400" dirty="0"/>
              <a:t>Neustane-li krvácení do 30 minut - ORL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381" y="2070250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41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Popáleniny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Působení tepla (asi od 50 stupňů) nebo el. proudu</a:t>
            </a:r>
          </a:p>
          <a:p>
            <a:r>
              <a:rPr lang="cs-CZ" dirty="0"/>
              <a:t>40% popálených jsou děti – ztráta tekutin, vstup infekce</a:t>
            </a:r>
          </a:p>
          <a:p>
            <a:r>
              <a:rPr lang="cs-CZ" dirty="0"/>
              <a:t>Podle závažnosti – I. až III. stupeň</a:t>
            </a:r>
          </a:p>
          <a:p>
            <a:r>
              <a:rPr lang="cs-CZ" dirty="0"/>
              <a:t>Při zasažení více jak 10% (rozvoj šoku) nebo zasažení citlivých oblastí – převoz do nemocnice</a:t>
            </a:r>
          </a:p>
          <a:p>
            <a:r>
              <a:rPr lang="cs-CZ" dirty="0"/>
              <a:t>Popáleniny různého stupně při jednom popálení</a:t>
            </a:r>
          </a:p>
          <a:p>
            <a:r>
              <a:rPr lang="cs-CZ" dirty="0"/>
              <a:t>U malých dětí – všechny popáleniny by měl vidět lékař</a:t>
            </a:r>
          </a:p>
          <a:p>
            <a:r>
              <a:rPr lang="cs-CZ" b="1" dirty="0"/>
              <a:t>Pozor </a:t>
            </a:r>
            <a:r>
              <a:rPr lang="cs-CZ" dirty="0"/>
              <a:t>u popálenin obličeje a krku, rukou, nohou a genitálu</a:t>
            </a:r>
          </a:p>
        </p:txBody>
      </p:sp>
    </p:spTree>
    <p:extLst>
      <p:ext uri="{BB962C8B-B14F-4D97-AF65-F5344CB8AC3E}">
        <p14:creationId xmlns:p14="http://schemas.microsoft.com/office/powerpoint/2010/main" val="1097627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367AA8-79C7-628D-E562-845F67DD3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Popáleniny u dětí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D24C19-388D-9A56-77FC-B9E309F61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za t</a:t>
            </a:r>
            <a:r>
              <a:rPr lang="cs-CZ" sz="2400" b="1" dirty="0"/>
              <a:t>ěžký popáleninový úraz</a:t>
            </a:r>
            <a:r>
              <a:rPr lang="cs-CZ" sz="2400" dirty="0"/>
              <a:t> se považuje:</a:t>
            </a:r>
          </a:p>
          <a:p>
            <a:r>
              <a:rPr lang="cs-CZ" sz="2400" dirty="0"/>
              <a:t>u dětí do 2 let: rozsah větší než 5% tělesného povrchu</a:t>
            </a:r>
          </a:p>
          <a:p>
            <a:r>
              <a:rPr lang="cs-CZ" sz="2400" dirty="0"/>
              <a:t>u dětí ve věku 2-10 let: rozsah větší než 10% tělesného povrchu</a:t>
            </a:r>
          </a:p>
          <a:p>
            <a:r>
              <a:rPr lang="cs-CZ" sz="2400" dirty="0"/>
              <a:t>u dětí ve věku 10-15 let: rozsah větší než 15% tělesného povrchu</a:t>
            </a:r>
          </a:p>
        </p:txBody>
      </p:sp>
    </p:spTree>
    <p:extLst>
      <p:ext uri="{BB962C8B-B14F-4D97-AF65-F5344CB8AC3E}">
        <p14:creationId xmlns:p14="http://schemas.microsoft.com/office/powerpoint/2010/main" val="3159384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Devítkové pravidlo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Plocha dlaně s prsty – asi 1% tělesného povrchu</a:t>
            </a:r>
          </a:p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644" y="2015732"/>
            <a:ext cx="2792210" cy="37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59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70E0EC-AE89-037C-E476-F8CA7B106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Popáleniny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FB42EC-381F-E233-12F5-53C8C10D7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horký olej má přibližně 200°C</a:t>
            </a:r>
          </a:p>
          <a:p>
            <a:r>
              <a:rPr lang="cs-CZ" sz="2400" dirty="0"/>
              <a:t>horká voda z kohoutku maximálně 60°C</a:t>
            </a:r>
          </a:p>
          <a:p>
            <a:r>
              <a:rPr lang="cs-CZ" sz="2400" dirty="0"/>
              <a:t>Teplota plamene je nad 1000°C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Např. horká voda o teplotě 69°C dokáže udělat popáleninu II. stupně za jednu vteřinu.</a:t>
            </a:r>
          </a:p>
        </p:txBody>
      </p:sp>
    </p:spTree>
    <p:extLst>
      <p:ext uri="{BB962C8B-B14F-4D97-AF65-F5344CB8AC3E}">
        <p14:creationId xmlns:p14="http://schemas.microsoft.com/office/powerpoint/2010/main" val="1242802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Popáleniny I. stupně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Poškozená povrchová vrstva kůže</a:t>
            </a:r>
          </a:p>
          <a:p>
            <a:r>
              <a:rPr lang="cs-CZ" sz="2400" dirty="0"/>
              <a:t>Bolest </a:t>
            </a:r>
          </a:p>
          <a:p>
            <a:r>
              <a:rPr lang="cs-CZ" sz="2400" dirty="0"/>
              <a:t>Začervenání</a:t>
            </a:r>
          </a:p>
          <a:p>
            <a:r>
              <a:rPr lang="cs-CZ" sz="2400" dirty="0"/>
              <a:t>Otok</a:t>
            </a:r>
          </a:p>
          <a:p>
            <a:r>
              <a:rPr lang="cs-CZ" sz="2400" dirty="0"/>
              <a:t>Zachovaný kapilární návrat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7940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Popáleniny II. stupně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Zasaženy i hluší vrstvy kůže</a:t>
            </a:r>
          </a:p>
          <a:p>
            <a:r>
              <a:rPr lang="cs-CZ" sz="2400" dirty="0"/>
              <a:t>Bolest</a:t>
            </a:r>
          </a:p>
          <a:p>
            <a:r>
              <a:rPr lang="cs-CZ" sz="2400" dirty="0"/>
              <a:t>Začervenání</a:t>
            </a:r>
          </a:p>
          <a:p>
            <a:r>
              <a:rPr lang="cs-CZ" sz="2400" dirty="0"/>
              <a:t>Otok</a:t>
            </a:r>
          </a:p>
          <a:p>
            <a:r>
              <a:rPr lang="cs-CZ" sz="2400" dirty="0"/>
              <a:t>Puchýře</a:t>
            </a:r>
          </a:p>
          <a:p>
            <a:r>
              <a:rPr lang="cs-CZ" sz="2400" dirty="0"/>
              <a:t>Zpomalený kapilární návrat</a:t>
            </a:r>
          </a:p>
        </p:txBody>
      </p:sp>
    </p:spTree>
    <p:extLst>
      <p:ext uri="{BB962C8B-B14F-4D97-AF65-F5344CB8AC3E}">
        <p14:creationId xmlns:p14="http://schemas.microsoft.com/office/powerpoint/2010/main" val="4007810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Popáleniny III. stupně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Zasahují až do podkoží</a:t>
            </a:r>
          </a:p>
          <a:p>
            <a:r>
              <a:rPr lang="cs-CZ" sz="2400" dirty="0"/>
              <a:t>Povrch načernalý nebo černý – odumření tkáně</a:t>
            </a:r>
          </a:p>
          <a:p>
            <a:r>
              <a:rPr lang="cs-CZ" sz="2400" dirty="0"/>
              <a:t>Nemusí se projevovat bolest</a:t>
            </a:r>
          </a:p>
          <a:p>
            <a:r>
              <a:rPr lang="cs-CZ" sz="2400" dirty="0"/>
              <a:t>Chybí kapilární návrat</a:t>
            </a:r>
          </a:p>
        </p:txBody>
      </p:sp>
    </p:spTree>
    <p:extLst>
      <p:ext uri="{BB962C8B-B14F-4D97-AF65-F5344CB8AC3E}">
        <p14:creationId xmlns:p14="http://schemas.microsoft.com/office/powerpoint/2010/main" val="2576626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kolapsu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Teplé a nevětrané prostředí</a:t>
            </a:r>
          </a:p>
          <a:p>
            <a:r>
              <a:rPr lang="cs-CZ" sz="2400" dirty="0"/>
              <a:t>Hlad</a:t>
            </a:r>
          </a:p>
          <a:p>
            <a:r>
              <a:rPr lang="cs-CZ" sz="2400" dirty="0"/>
              <a:t>Rychlá změna polohy</a:t>
            </a:r>
          </a:p>
          <a:p>
            <a:r>
              <a:rPr lang="cs-CZ" sz="2400" dirty="0"/>
              <a:t>Neurologické příčiny – epilepsie, migréna, bolest hlavy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4246A7A-0188-6C61-AA0D-43A304095D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Srdeční onemocnění</a:t>
            </a:r>
          </a:p>
          <a:p>
            <a:r>
              <a:rPr lang="cs-CZ" sz="2400" dirty="0"/>
              <a:t>Poruchy srdečního rytmu, nízký tlak krve</a:t>
            </a:r>
          </a:p>
          <a:p>
            <a:r>
              <a:rPr lang="cs-CZ" sz="2400" dirty="0"/>
              <a:t>Psychická příčina, vyčerpání</a:t>
            </a:r>
          </a:p>
          <a:p>
            <a:r>
              <a:rPr lang="cs-CZ" sz="2400" dirty="0"/>
              <a:t>….</a:t>
            </a:r>
          </a:p>
          <a:p>
            <a:r>
              <a:rPr lang="cs-CZ" sz="2400" dirty="0"/>
              <a:t>Příčina je často nejasná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115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19A28-F9EA-A329-422C-28A890718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6EA17D-4BEE-0B34-CA79-5EEE200D2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https://bolito.cz/popaleniny/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467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D9A802-2B9D-F9BD-5259-874D22D2A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 při popáleninách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A07624-9F4E-85DA-CF14-E575D3F02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Chladíme (pozor na podchlazení)</a:t>
            </a:r>
          </a:p>
          <a:p>
            <a:r>
              <a:rPr lang="cs-CZ" sz="2800" dirty="0"/>
              <a:t>Přiškvařené věci nestrháváme</a:t>
            </a:r>
          </a:p>
          <a:p>
            <a:r>
              <a:rPr lang="cs-CZ" sz="2800" dirty="0"/>
              <a:t>Sundáme prstýnky, náramky, hodinky,…</a:t>
            </a:r>
          </a:p>
          <a:p>
            <a:r>
              <a:rPr lang="cs-CZ" sz="2800" dirty="0"/>
              <a:t>Nedáváme krémy, masti, …</a:t>
            </a:r>
          </a:p>
          <a:p>
            <a:r>
              <a:rPr lang="cs-CZ" sz="2800" dirty="0"/>
              <a:t>ZZS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0CDFF09-6751-AAFB-6D30-8B8EFD555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217" y="2219946"/>
            <a:ext cx="4345978" cy="304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22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 při kolapsu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Zvedneme postiženému dolní končetiny</a:t>
            </a:r>
          </a:p>
          <a:p>
            <a:r>
              <a:rPr lang="cs-CZ" sz="2400" dirty="0"/>
              <a:t>Zkontrolujeme vědomí a dýchání</a:t>
            </a:r>
          </a:p>
          <a:p>
            <a:r>
              <a:rPr lang="cs-CZ" sz="2400" dirty="0"/>
              <a:t>Pokud postižený nereaguje ani na bolestivý podnět a nedýchá - resuscitace</a:t>
            </a:r>
          </a:p>
        </p:txBody>
      </p:sp>
    </p:spTree>
    <p:extLst>
      <p:ext uri="{BB962C8B-B14F-4D97-AF65-F5344CB8AC3E}">
        <p14:creationId xmlns:p14="http://schemas.microsoft.com/office/powerpoint/2010/main" val="1801149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Šok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Život ohrožující stav</a:t>
            </a:r>
          </a:p>
          <a:p>
            <a:r>
              <a:rPr lang="cs-CZ" sz="2400" dirty="0"/>
              <a:t>Obranná reakce organismu</a:t>
            </a:r>
          </a:p>
          <a:p>
            <a:r>
              <a:rPr lang="cs-CZ" sz="2400" dirty="0"/>
              <a:t>Obvykle při větším úrazovém stavu nebo krvácení,..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Organismus přesměruje snížený objem krve do zásadních orgánů – vzniká </a:t>
            </a:r>
            <a:r>
              <a:rPr lang="cs-CZ" sz="2400" b="1" dirty="0"/>
              <a:t>hypoxie (nedostatek kyslíku)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57558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Protišoková opatření – 5T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600" dirty="0"/>
              <a:t>Ticho</a:t>
            </a:r>
          </a:p>
          <a:p>
            <a:r>
              <a:rPr lang="cs-CZ" sz="2600" dirty="0"/>
              <a:t>Tekutiny – nepodáváme</a:t>
            </a:r>
          </a:p>
          <a:p>
            <a:r>
              <a:rPr lang="cs-CZ" sz="2600" dirty="0"/>
              <a:t>Transport</a:t>
            </a:r>
          </a:p>
          <a:p>
            <a:r>
              <a:rPr lang="cs-CZ" sz="2600" dirty="0"/>
              <a:t>Tišení bolesti – léky nepodáváme</a:t>
            </a:r>
          </a:p>
          <a:p>
            <a:r>
              <a:rPr lang="cs-CZ" sz="2600" dirty="0"/>
              <a:t>Teplo – použití termofolie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https://zachrannasluzba.cz/jak-nefunguje-izotermicka-folie/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1395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385068"/>
          </a:xfrm>
        </p:spPr>
        <p:txBody>
          <a:bodyPr>
            <a:noAutofit/>
          </a:bodyPr>
          <a:lstStyle/>
          <a:p>
            <a:r>
              <a:rPr lang="cs-CZ" dirty="0"/>
              <a:t>Protišoková poloha – zvednutí končetin do výšky asi 30 – 40 cm</a:t>
            </a:r>
          </a:p>
          <a:p>
            <a:r>
              <a:rPr lang="cs-CZ" dirty="0"/>
              <a:t>Pokud máte podezření na poranění břicha – nohy zvedněte pokrčené</a:t>
            </a:r>
          </a:p>
          <a:p>
            <a:r>
              <a:rPr lang="cs-CZ" dirty="0"/>
              <a:t>Sledujte tepovou frekvenci, krevní tlak, stav vědomí</a:t>
            </a:r>
          </a:p>
          <a:p>
            <a:r>
              <a:rPr lang="cs-CZ" dirty="0"/>
              <a:t>Je potřeba pacienta přikrýt a izolovat od země</a:t>
            </a:r>
          </a:p>
          <a:p>
            <a:r>
              <a:rPr lang="cs-CZ" dirty="0"/>
              <a:t>Nepodávat žádné tekutiny ani žádné prášky</a:t>
            </a:r>
          </a:p>
          <a:p>
            <a:r>
              <a:rPr lang="cs-CZ" dirty="0"/>
              <a:t>Zajistíme životní funkce</a:t>
            </a:r>
          </a:p>
          <a:p>
            <a:r>
              <a:rPr lang="cs-CZ" dirty="0"/>
              <a:t>Uklidníme postiženého</a:t>
            </a:r>
          </a:p>
          <a:p>
            <a:r>
              <a:rPr lang="cs-CZ" dirty="0"/>
              <a:t>Zavádíme 5T, voláme ZZS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3657600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56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28600-757D-99F8-BED4-DB84116F8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Hypoglykemie a hyperglykemie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76C1B9-A426-AA97-A64F-8CD371A81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23811"/>
          </a:xfrm>
        </p:spPr>
        <p:txBody>
          <a:bodyPr>
            <a:normAutofit fontScale="92500" lnSpcReduction="20000"/>
          </a:bodyPr>
          <a:lstStyle/>
          <a:p>
            <a:r>
              <a:rPr lang="cs-CZ" sz="2600" dirty="0"/>
              <a:t>Vzniká při diabetu (cukrovce)</a:t>
            </a:r>
          </a:p>
          <a:p>
            <a:r>
              <a:rPr lang="cs-CZ" sz="2600" dirty="0"/>
              <a:t>Zmatenost, agresivita, „opilost“, ospalost, třes rukou, pocení, křeče, bezvědomí</a:t>
            </a:r>
          </a:p>
          <a:p>
            <a:r>
              <a:rPr lang="cs-CZ" sz="2600" u="sng" dirty="0"/>
              <a:t>Sladký nápoj neublíží pokud je při vědomí</a:t>
            </a:r>
          </a:p>
          <a:p>
            <a:pPr marL="0" indent="0">
              <a:buNone/>
            </a:pPr>
            <a:endParaRPr lang="cs-CZ" sz="2600" dirty="0"/>
          </a:p>
          <a:p>
            <a:r>
              <a:rPr lang="cs-CZ" sz="2600" b="1" dirty="0"/>
              <a:t>Hypoglykemie</a:t>
            </a:r>
            <a:r>
              <a:rPr lang="cs-CZ" sz="2600" dirty="0"/>
              <a:t> </a:t>
            </a:r>
          </a:p>
          <a:p>
            <a:pPr lvl="1"/>
            <a:r>
              <a:rPr lang="cs-CZ" sz="2200" dirty="0"/>
              <a:t>mozek nemá dostatek cukru – může být poškozen</a:t>
            </a:r>
          </a:p>
          <a:p>
            <a:pPr lvl="1"/>
            <a:r>
              <a:rPr lang="cs-CZ" sz="2200" dirty="0"/>
              <a:t>Stav se zhoršuje během minut</a:t>
            </a:r>
          </a:p>
          <a:p>
            <a:pPr lvl="1"/>
            <a:r>
              <a:rPr lang="cs-CZ" sz="2200" dirty="0"/>
              <a:t>Podání cukru zachrání život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724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13C40D-F262-25C3-07DA-72A18274F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Hypoglykemie a hyperglykemie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CD0C61-4107-C104-7A3E-356D89B8F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Hyperglykemie</a:t>
            </a:r>
          </a:p>
          <a:p>
            <a:pPr lvl="1"/>
            <a:r>
              <a:rPr lang="cs-CZ" sz="2000" dirty="0"/>
              <a:t>Cukr z potravy se hromadí v krvi</a:t>
            </a:r>
          </a:p>
          <a:p>
            <a:pPr lvl="1"/>
            <a:r>
              <a:rPr lang="cs-CZ" sz="2000" dirty="0"/>
              <a:t>Hodně močí a postupně nastává dehydratace</a:t>
            </a:r>
          </a:p>
          <a:p>
            <a:pPr lvl="1"/>
            <a:r>
              <a:rPr lang="cs-CZ" sz="2000" dirty="0"/>
              <a:t>Stav se zhoršuje během dnů</a:t>
            </a:r>
          </a:p>
          <a:p>
            <a:pPr lvl="1"/>
            <a:r>
              <a:rPr lang="cs-CZ" sz="2000" dirty="0"/>
              <a:t>Např. neléčený cukrovkář</a:t>
            </a:r>
          </a:p>
        </p:txBody>
      </p:sp>
    </p:spTree>
    <p:extLst>
      <p:ext uri="{BB962C8B-B14F-4D97-AF65-F5344CB8AC3E}">
        <p14:creationId xmlns:p14="http://schemas.microsoft.com/office/powerpoint/2010/main" val="280073383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122</TotalTime>
  <Words>1110</Words>
  <Application>Microsoft Office PowerPoint</Application>
  <PresentationFormat>Širokoúhlá obrazovka</PresentationFormat>
  <Paragraphs>187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Gill Sans MT</vt:lpstr>
      <vt:lpstr>Wingdings</vt:lpstr>
      <vt:lpstr>Galerie</vt:lpstr>
      <vt:lpstr>Teorie první pomoci</vt:lpstr>
      <vt:lpstr>Mdloba - kolaps</vt:lpstr>
      <vt:lpstr>Příčiny kolapsu</vt:lpstr>
      <vt:lpstr>První pomoc při kolapsu</vt:lpstr>
      <vt:lpstr>Šok</vt:lpstr>
      <vt:lpstr>Protišoková opatření – 5T</vt:lpstr>
      <vt:lpstr>První pomoc</vt:lpstr>
      <vt:lpstr>Hypoglykemie a hyperglykemie</vt:lpstr>
      <vt:lpstr>Hypoglykemie a hyperglykemie</vt:lpstr>
      <vt:lpstr>Záchvatovité stavy</vt:lpstr>
      <vt:lpstr>Medikace</vt:lpstr>
      <vt:lpstr>Status epilepticus</vt:lpstr>
      <vt:lpstr>První pomoc při epilepsii</vt:lpstr>
      <vt:lpstr>Krvácení, rány</vt:lpstr>
      <vt:lpstr>První pomoc u vnitřního krvácení</vt:lpstr>
      <vt:lpstr>První pomoc při masivním krvácení</vt:lpstr>
      <vt:lpstr>Tlakový obvaz </vt:lpstr>
      <vt:lpstr>Škrtidlo</vt:lpstr>
      <vt:lpstr>První pomoc při velkých ranách na krku a krvácení z velkých žil</vt:lpstr>
      <vt:lpstr>První pomoc při ztrátových poraněních</vt:lpstr>
      <vt:lpstr>Drobné rány</vt:lpstr>
      <vt:lpstr>Krvácení z nosu</vt:lpstr>
      <vt:lpstr>Popáleniny</vt:lpstr>
      <vt:lpstr>Popáleniny u dětí</vt:lpstr>
      <vt:lpstr>Devítkové pravidlo</vt:lpstr>
      <vt:lpstr>Popáleniny</vt:lpstr>
      <vt:lpstr>Popáleniny I. stupně</vt:lpstr>
      <vt:lpstr>Popáleniny II. stupně</vt:lpstr>
      <vt:lpstr>Popáleniny III. stupně</vt:lpstr>
      <vt:lpstr>Prezentace aplikace PowerPoint</vt:lpstr>
      <vt:lpstr>První pomoc při popáleninách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Alena Thorovská</dc:creator>
  <cp:lastModifiedBy>Alena Thorovská</cp:lastModifiedBy>
  <cp:revision>3</cp:revision>
  <dcterms:created xsi:type="dcterms:W3CDTF">2026-03-22T16:07:00Z</dcterms:created>
  <dcterms:modified xsi:type="dcterms:W3CDTF">2026-03-23T17:00:37Z</dcterms:modified>
</cp:coreProperties>
</file>