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84" r:id="rId4"/>
    <p:sldId id="276" r:id="rId5"/>
    <p:sldId id="260" r:id="rId6"/>
    <p:sldId id="277" r:id="rId7"/>
    <p:sldId id="262" r:id="rId8"/>
    <p:sldId id="261" r:id="rId9"/>
    <p:sldId id="263" r:id="rId10"/>
    <p:sldId id="275" r:id="rId11"/>
    <p:sldId id="264" r:id="rId12"/>
    <p:sldId id="278" r:id="rId13"/>
    <p:sldId id="280" r:id="rId14"/>
    <p:sldId id="286" r:id="rId15"/>
    <p:sldId id="267" r:id="rId16"/>
    <p:sldId id="272" r:id="rId17"/>
    <p:sldId id="285" r:id="rId18"/>
    <p:sldId id="268" r:id="rId19"/>
    <p:sldId id="281" r:id="rId20"/>
    <p:sldId id="282" r:id="rId21"/>
    <p:sldId id="283" r:id="rId2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 Světlá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03A00110-5DDE-45B0-BFBF-A0F27D045CF2}" type="datetimeFigureOut">
              <a:rPr lang="cs-CZ" smtClean="0"/>
              <a:pPr/>
              <a:t>14.03.2022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1C32793-F6D2-475B-A27A-F1DDDB4FAA3C}"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00110-5DDE-45B0-BFBF-A0F27D045CF2}" type="datetimeFigureOut">
              <a:rPr lang="cs-CZ" smtClean="0"/>
              <a:pPr/>
              <a:t>14.03.2022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C32793-F6D2-475B-A27A-F1DDDB4FAA3C}"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dirty="0"/>
              <a:t>Příroda je kniha psaná v matematickém jazyce</a:t>
            </a:r>
          </a:p>
        </p:txBody>
      </p:sp>
      <p:sp>
        <p:nvSpPr>
          <p:cNvPr id="3" name="Podnadpis 2"/>
          <p:cNvSpPr>
            <a:spLocks noGrp="1"/>
          </p:cNvSpPr>
          <p:nvPr>
            <p:ph type="subTitle" idx="1"/>
          </p:nvPr>
        </p:nvSpPr>
        <p:spPr/>
        <p:txBody>
          <a:bodyPr/>
          <a:lstStyle/>
          <a:p>
            <a:endParaRPr lang="cs-CZ" dirty="0">
              <a:solidFill>
                <a:schemeClr val="tx1"/>
              </a:solidFill>
            </a:endParaRPr>
          </a:p>
          <a:p>
            <a:endParaRPr lang="cs-CZ" dirty="0">
              <a:solidFill>
                <a:schemeClr val="tx1"/>
              </a:solidFill>
            </a:endParaRPr>
          </a:p>
          <a:p>
            <a:r>
              <a:rPr lang="cs-CZ" sz="2000" dirty="0">
                <a:solidFill>
                  <a:schemeClr val="tx1"/>
                </a:solidFill>
              </a:rPr>
              <a:t>Klíčové metafory evropské modernity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Skutečnost je inkarnací </a:t>
            </a:r>
            <a:r>
              <a:rPr lang="cs-CZ" dirty="0" err="1"/>
              <a:t>matematična</a:t>
            </a:r>
            <a:endParaRPr lang="cs-CZ" dirty="0"/>
          </a:p>
        </p:txBody>
      </p:sp>
      <p:sp>
        <p:nvSpPr>
          <p:cNvPr id="3" name="Zástupný symbol pro obsah 2"/>
          <p:cNvSpPr>
            <a:spLocks noGrp="1"/>
          </p:cNvSpPr>
          <p:nvPr>
            <p:ph idx="1"/>
          </p:nvPr>
        </p:nvSpPr>
        <p:spPr/>
        <p:txBody>
          <a:bodyPr>
            <a:normAutofit lnSpcReduction="10000"/>
          </a:bodyPr>
          <a:lstStyle/>
          <a:p>
            <a:pPr algn="just"/>
            <a:r>
              <a:rPr lang="cs-CZ" sz="3000" dirty="0"/>
              <a:t>„Proto také není u Galileiho rozdíl mezi experimentem a teorií; teorie, matematická formule, se neaplikuje na jevy zvnějšku, „nezachraňuje“ tyto jevy, ale vyjadřuje jejich vlastní povahu. Není tomu tak, že by příroda pouze odpovídala na otázky, které jsou jí kladeny v matematickém jazyce, neboť příroda sama </a:t>
            </a:r>
            <a:r>
              <a:rPr lang="cs-CZ" sz="3000" i="1" dirty="0"/>
              <a:t>je</a:t>
            </a:r>
            <a:r>
              <a:rPr lang="cs-CZ" sz="3000" dirty="0"/>
              <a:t> říší míry a zákonitého řádu.“ </a:t>
            </a:r>
          </a:p>
          <a:p>
            <a:pPr marL="0" indent="0" algn="just">
              <a:buNone/>
            </a:pPr>
            <a:r>
              <a:rPr lang="cs-CZ" sz="2600" dirty="0"/>
              <a:t>	(A. </a:t>
            </a:r>
            <a:r>
              <a:rPr lang="cs-CZ" sz="2600" dirty="0" err="1"/>
              <a:t>Koyré</a:t>
            </a:r>
            <a:r>
              <a:rPr lang="cs-CZ" sz="2600" dirty="0"/>
              <a:t>, </a:t>
            </a:r>
            <a:r>
              <a:rPr lang="cs-CZ" sz="2600" i="1" dirty="0" err="1"/>
              <a:t>Etudes</a:t>
            </a:r>
            <a:r>
              <a:rPr lang="cs-CZ" sz="2600" i="1" dirty="0"/>
              <a:t> </a:t>
            </a:r>
            <a:r>
              <a:rPr lang="cs-CZ" sz="2600" i="1" dirty="0" err="1"/>
              <a:t>galiléennes</a:t>
            </a:r>
            <a:r>
              <a:rPr lang="cs-CZ" sz="2600" dirty="0"/>
              <a:t> (1939), Paris, 	Hermann, 1966,  s. 156-157)</a:t>
            </a:r>
          </a:p>
        </p:txBody>
      </p:sp>
    </p:spTree>
    <p:extLst>
      <p:ext uri="{BB962C8B-B14F-4D97-AF65-F5344CB8AC3E}">
        <p14:creationId xmlns:p14="http://schemas.microsoft.com/office/powerpoint/2010/main" val="1871305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Matematická idealizace přírody</a:t>
            </a:r>
          </a:p>
        </p:txBody>
      </p:sp>
      <p:sp>
        <p:nvSpPr>
          <p:cNvPr id="3" name="Zástupný symbol pro obsah 2"/>
          <p:cNvSpPr>
            <a:spLocks noGrp="1"/>
          </p:cNvSpPr>
          <p:nvPr>
            <p:ph idx="1"/>
          </p:nvPr>
        </p:nvSpPr>
        <p:spPr/>
        <p:txBody>
          <a:bodyPr>
            <a:normAutofit lnSpcReduction="10000"/>
          </a:bodyPr>
          <a:lstStyle/>
          <a:p>
            <a:pPr>
              <a:buNone/>
            </a:pPr>
            <a:r>
              <a:rPr lang="cs-CZ" dirty="0"/>
              <a:t>= abstrakce od smysly vnímaného světa</a:t>
            </a:r>
          </a:p>
          <a:p>
            <a:pPr>
              <a:buNone/>
            </a:pPr>
            <a:r>
              <a:rPr lang="cs-CZ" dirty="0"/>
              <a:t>= abstrakce od situovanosti toho, co se ukazuje zde a nyní</a:t>
            </a:r>
          </a:p>
          <a:p>
            <a:pPr>
              <a:buNone/>
            </a:pPr>
            <a:r>
              <a:rPr lang="cs-CZ" dirty="0"/>
              <a:t>= zákon padajících těles je platný v matematicky idealizovaném světě</a:t>
            </a:r>
          </a:p>
          <a:p>
            <a:pPr>
              <a:buNone/>
            </a:pPr>
            <a:r>
              <a:rPr lang="cs-CZ" dirty="0"/>
              <a:t>				</a:t>
            </a:r>
          </a:p>
          <a:p>
            <a:pPr>
              <a:buNone/>
            </a:pPr>
            <a:r>
              <a:rPr lang="cs-CZ" dirty="0"/>
              <a:t>Volný pád: </a:t>
            </a:r>
            <a:r>
              <a:rPr lang="cs-CZ" sz="4000" dirty="0"/>
              <a:t>v = g.t</a:t>
            </a:r>
          </a:p>
          <a:p>
            <a:pPr>
              <a:buNone/>
            </a:pPr>
            <a:r>
              <a:rPr lang="cs-CZ" sz="2800" dirty="0"/>
              <a:t>(g = 9,80665 m.s</a:t>
            </a:r>
            <a:r>
              <a:rPr lang="cs-CZ" sz="2800" baseline="30000" dirty="0"/>
              <a:t>-2</a:t>
            </a:r>
            <a:r>
              <a:rPr lang="cs-CZ" sz="2800" dirty="0"/>
              <a:t>)</a:t>
            </a:r>
          </a:p>
          <a:p>
            <a:endParaRPr lang="cs-CZ"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Descartovo matematické rozvržení věcnosti:</a:t>
            </a:r>
          </a:p>
        </p:txBody>
      </p:sp>
      <p:sp>
        <p:nvSpPr>
          <p:cNvPr id="3" name="Zástupný symbol pro obsah 2"/>
          <p:cNvSpPr>
            <a:spLocks noGrp="1"/>
          </p:cNvSpPr>
          <p:nvPr>
            <p:ph idx="1"/>
          </p:nvPr>
        </p:nvSpPr>
        <p:spPr/>
        <p:txBody>
          <a:bodyPr>
            <a:normAutofit fontScale="92500" lnSpcReduction="20000"/>
          </a:bodyPr>
          <a:lstStyle/>
          <a:p>
            <a:pPr lvl="0"/>
            <a:r>
              <a:rPr lang="cs-CZ" dirty="0"/>
              <a:t>podstatou všech věcí je rozprostraněnost</a:t>
            </a:r>
          </a:p>
          <a:p>
            <a:pPr lvl="0"/>
            <a:r>
              <a:rPr lang="cs-CZ" dirty="0"/>
              <a:t>každou část této rozprostraněnosti je možné popsat podle stejných pravidel (např. zákon setrvačnosti) </a:t>
            </a:r>
          </a:p>
          <a:p>
            <a:pPr lvl="0"/>
            <a:r>
              <a:rPr lang="cs-CZ" dirty="0"/>
              <a:t>všechny změny jsou kvantitativně vyjádřitelné</a:t>
            </a:r>
          </a:p>
          <a:p>
            <a:pPr lvl="0"/>
            <a:r>
              <a:rPr lang="cs-CZ" dirty="0"/>
              <a:t>celková suma množství pohybu ve vesmíru se nemění</a:t>
            </a:r>
          </a:p>
          <a:p>
            <a:pPr lvl="0"/>
            <a:r>
              <a:rPr lang="cs-CZ" dirty="0"/>
              <a:t>pravidla, podle kterých se mění či zachovává množství pohybu jednotlivých částí, jsou neměnná = „přírodní zákony“</a:t>
            </a:r>
          </a:p>
          <a:p>
            <a:endParaRPr lang="cs-CZ" dirty="0"/>
          </a:p>
        </p:txBody>
      </p:sp>
    </p:spTree>
    <p:extLst>
      <p:ext uri="{BB962C8B-B14F-4D97-AF65-F5344CB8AC3E}">
        <p14:creationId xmlns:p14="http://schemas.microsoft.com/office/powerpoint/2010/main" val="1569986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Příroda jako hodiny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klíčová metafora mechanické filosofie: příroda se proměňuje v jakousi </a:t>
            </a:r>
            <a:r>
              <a:rPr lang="cs-CZ" dirty="0" err="1"/>
              <a:t>propočitatelnou</a:t>
            </a:r>
            <a:r>
              <a:rPr lang="cs-CZ" dirty="0"/>
              <a:t> strojovnu</a:t>
            </a:r>
          </a:p>
          <a:p>
            <a:r>
              <a:rPr lang="cs-CZ" dirty="0"/>
              <a:t>člověk si může být jist hodinou, kterou mu příroda ukazuje a kterou má takříkajíc po ruce (přírodní jevy), avšak nemůže si být jist mechanismem, který tyto efekty způsobuje (tak jako hodiny mohou fungovat na základě odlišných mechanismů). </a:t>
            </a:r>
          </a:p>
          <a:p>
            <a:r>
              <a:rPr lang="cs-CZ" dirty="0"/>
              <a:t>Bůh mohl způsobit tytéž efekty, účinky pomocí využití nejrůznějších příčin: které jsou ty pravé, nám má pomoci přírodní, experimentální filosofie. </a:t>
            </a:r>
          </a:p>
          <a:p>
            <a:r>
              <a:rPr lang="cs-CZ" dirty="0"/>
              <a:t>Pro Roberta </a:t>
            </a:r>
            <a:r>
              <a:rPr lang="cs-CZ" dirty="0" err="1"/>
              <a:t>Boyla</a:t>
            </a:r>
            <a:r>
              <a:rPr lang="cs-CZ" dirty="0"/>
              <a:t> jsou klíčem ke čtení knihy přírody nikoli znaky samy, ale experiment, jehož prostřednictvím je filosof schopen „číst těsnopis Boží vševědoucí ruky“. </a:t>
            </a:r>
          </a:p>
          <a:p>
            <a:pPr marL="457200" lvl="1" indent="0">
              <a:buNone/>
            </a:pPr>
            <a:r>
              <a:rPr lang="cs-CZ" sz="2600" dirty="0"/>
              <a:t>(R. </a:t>
            </a:r>
            <a:r>
              <a:rPr lang="cs-CZ" sz="2600" dirty="0" err="1"/>
              <a:t>Boyle</a:t>
            </a:r>
            <a:r>
              <a:rPr lang="cs-CZ" sz="2600" dirty="0"/>
              <a:t>, </a:t>
            </a:r>
            <a:r>
              <a:rPr lang="cs-CZ" sz="2600" i="1" dirty="0" err="1"/>
              <a:t>Usefulness</a:t>
            </a:r>
            <a:r>
              <a:rPr lang="cs-CZ" sz="2600" i="1" dirty="0"/>
              <a:t> of Natural Philosophy</a:t>
            </a:r>
            <a:r>
              <a:rPr lang="cs-CZ" sz="2600" dirty="0"/>
              <a:t>, in: WRB 2, s. 62-63. )</a:t>
            </a:r>
          </a:p>
          <a:p>
            <a:endParaRPr lang="cs-CZ" dirty="0"/>
          </a:p>
        </p:txBody>
      </p:sp>
    </p:spTree>
    <p:extLst>
      <p:ext uri="{BB962C8B-B14F-4D97-AF65-F5344CB8AC3E}">
        <p14:creationId xmlns:p14="http://schemas.microsoft.com/office/powerpoint/2010/main" val="854157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Příroda jako matematicky </a:t>
            </a:r>
            <a:r>
              <a:rPr lang="cs-CZ" dirty="0" err="1"/>
              <a:t>propočitatelná</a:t>
            </a:r>
            <a:r>
              <a:rPr lang="cs-CZ" dirty="0"/>
              <a:t> strojovna</a:t>
            </a:r>
          </a:p>
        </p:txBody>
      </p:sp>
      <p:sp>
        <p:nvSpPr>
          <p:cNvPr id="3" name="Zástupný symbol pro obsah 2"/>
          <p:cNvSpPr>
            <a:spLocks noGrp="1"/>
          </p:cNvSpPr>
          <p:nvPr>
            <p:ph idx="1"/>
          </p:nvPr>
        </p:nvSpPr>
        <p:spPr/>
        <p:txBody>
          <a:bodyPr>
            <a:normAutofit fontScale="92500" lnSpcReduction="20000"/>
          </a:bodyPr>
          <a:lstStyle/>
          <a:p>
            <a:pPr lvl="0"/>
            <a:r>
              <a:rPr lang="cs-CZ" dirty="0"/>
              <a:t>podstatou všech věcí je rozprostraněnost</a:t>
            </a:r>
          </a:p>
          <a:p>
            <a:pPr lvl="0"/>
            <a:r>
              <a:rPr lang="cs-CZ" dirty="0"/>
              <a:t>každou část této rozprostraněnosti je možné popsat podle stejných pravidel (např. zákon setrvačnosti) </a:t>
            </a:r>
          </a:p>
          <a:p>
            <a:pPr lvl="0"/>
            <a:r>
              <a:rPr lang="cs-CZ" dirty="0"/>
              <a:t>všechny změny jsou kvantitativně vyjádřitelné</a:t>
            </a:r>
          </a:p>
          <a:p>
            <a:pPr lvl="0"/>
            <a:r>
              <a:rPr lang="cs-CZ" dirty="0"/>
              <a:t>celková suma množství pohybu ve vesmíru se nemění</a:t>
            </a:r>
          </a:p>
          <a:p>
            <a:pPr lvl="0"/>
            <a:r>
              <a:rPr lang="cs-CZ" dirty="0"/>
              <a:t>pravidla, podle kterých se mění či zachovává množství pohybu jednotlivých částí, jsou neměnná = „přírodní zákony“</a:t>
            </a:r>
          </a:p>
          <a:p>
            <a:endParaRPr lang="cs-CZ" dirty="0"/>
          </a:p>
        </p:txBody>
      </p:sp>
    </p:spTree>
    <p:extLst>
      <p:ext uri="{BB962C8B-B14F-4D97-AF65-F5344CB8AC3E}">
        <p14:creationId xmlns:p14="http://schemas.microsoft.com/office/powerpoint/2010/main" val="2010827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a:t>Emancipace rozumu</a:t>
            </a:r>
          </a:p>
        </p:txBody>
      </p:sp>
      <p:sp>
        <p:nvSpPr>
          <p:cNvPr id="3" name="Zástupný symbol pro obsah 2"/>
          <p:cNvSpPr>
            <a:spLocks noGrp="1"/>
          </p:cNvSpPr>
          <p:nvPr>
            <p:ph idx="1"/>
          </p:nvPr>
        </p:nvSpPr>
        <p:spPr/>
        <p:txBody>
          <a:bodyPr>
            <a:normAutofit fontScale="85000" lnSpcReduction="10000"/>
          </a:bodyPr>
          <a:lstStyle/>
          <a:p>
            <a:pPr>
              <a:buNone/>
            </a:pPr>
            <a:r>
              <a:rPr lang="cs-CZ" dirty="0"/>
              <a:t>	a)  od autority starých knih</a:t>
            </a:r>
          </a:p>
          <a:p>
            <a:pPr>
              <a:buNone/>
            </a:pPr>
            <a:br>
              <a:rPr lang="cs-CZ" dirty="0"/>
            </a:br>
            <a:r>
              <a:rPr lang="cs-CZ" dirty="0"/>
              <a:t>b) od autority Zjevení (Bible a jejích interpretů) </a:t>
            </a:r>
            <a:br>
              <a:rPr lang="cs-CZ" dirty="0"/>
            </a:br>
            <a:endParaRPr lang="cs-CZ" dirty="0"/>
          </a:p>
          <a:p>
            <a:pPr algn="just">
              <a:buNone/>
            </a:pPr>
            <a:r>
              <a:rPr lang="cs-CZ" dirty="0"/>
              <a:t>	"V Písmu svatém mnohé věty jsou nepravdivé co do jejich doslovného smyslu, protože byly řečeny, tak jak byly řečeny, jen proto, aby jim hloupý lid rozuměl ... naopak příroda je neměnná, vždy stejná, nedbá omezené schopnosti lidí rozumět; nelze proto brát Písmo doslova, když mluví o Zemi a Slunci...“</a:t>
            </a:r>
          </a:p>
          <a:p>
            <a:pPr>
              <a:buNone/>
            </a:pPr>
            <a:r>
              <a:rPr lang="cs-CZ" dirty="0"/>
              <a:t>			(Galileo 21. prosince 1613 otci </a:t>
            </a:r>
            <a:r>
              <a:rPr lang="cs-CZ" dirty="0" err="1"/>
              <a:t>Castellovi</a:t>
            </a:r>
            <a:r>
              <a:rPr lang="cs-CZ" dirty="0"/>
              <a:t>)</a:t>
            </a:r>
          </a:p>
          <a:p>
            <a:pPr>
              <a:buNone/>
            </a:pPr>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Nová autorita: příroda sama</a:t>
            </a:r>
          </a:p>
        </p:txBody>
      </p:sp>
      <p:sp>
        <p:nvSpPr>
          <p:cNvPr id="3" name="Zástupný symbol pro obsah 2"/>
          <p:cNvSpPr>
            <a:spLocks noGrp="1"/>
          </p:cNvSpPr>
          <p:nvPr>
            <p:ph idx="1"/>
          </p:nvPr>
        </p:nvSpPr>
        <p:spPr>
          <a:xfrm>
            <a:off x="457200" y="1600200"/>
            <a:ext cx="8229600" cy="5141168"/>
          </a:xfrm>
        </p:spPr>
        <p:txBody>
          <a:bodyPr>
            <a:normAutofit fontScale="77500" lnSpcReduction="20000"/>
          </a:bodyPr>
          <a:lstStyle/>
          <a:p>
            <a:r>
              <a:rPr lang="cs-CZ" dirty="0"/>
              <a:t>"jak Písmo svaté, tak příroda stejně pochází z ducha svatého, první jako diktát Ducha Svatého, tato jako vykonavatelka nejposlušnější Božích příkazů…v písmu svatém, aby se přizpůsobilo prostému lidu řečeny jsou mnohé věci nemožné co do doslovného smyslu; naopak, příroda je neoblomná a neměnná, nic ji nezáleží na tom, zda její složité důvody a způsoby bytí jsou lidmi pochopeny, protože ona nikdy se neodchyluje od zákonů, která ji byly předepsány. To, co nám příroda vyjevuje, co smyslová zkušenost staví před naše oči či co nutné důkazy dosvědčují, by tak nikdy nemělo být zpochybňováno z toho důvodu, že v Písmu jsou místa, kde se říkají věci odlišné, protože přece ne každá věta Písma je vázána tak přísnými zákony jako každý děj přírody." </a:t>
            </a:r>
          </a:p>
          <a:p>
            <a:pPr marL="0" indent="0" algn="just">
              <a:buNone/>
            </a:pPr>
            <a:r>
              <a:rPr lang="cs-CZ" dirty="0"/>
              <a:t>		 (Galileo 21. prosince 1613 otci </a:t>
            </a:r>
            <a:r>
              <a:rPr lang="cs-CZ" dirty="0" err="1"/>
              <a:t>Castellovi</a:t>
            </a:r>
            <a:r>
              <a:rPr lang="cs-CZ" dirty="0"/>
              <a:t>)</a:t>
            </a:r>
          </a:p>
        </p:txBody>
      </p:sp>
    </p:spTree>
    <p:extLst>
      <p:ext uri="{BB962C8B-B14F-4D97-AF65-F5344CB8AC3E}">
        <p14:creationId xmlns:p14="http://schemas.microsoft.com/office/powerpoint/2010/main" val="2304711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Dva zdroje přesvědčení dle Galileiho</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857443921"/>
              </p:ext>
            </p:extLst>
          </p:nvPr>
        </p:nvGraphicFramePr>
        <p:xfrm>
          <a:off x="323525" y="1340766"/>
          <a:ext cx="8820474" cy="5400603"/>
        </p:xfrm>
        <a:graphic>
          <a:graphicData uri="http://schemas.openxmlformats.org/drawingml/2006/table">
            <a:tbl>
              <a:tblPr firstRow="1" firstCol="1" bandRow="1">
                <a:tableStyleId>{7E9639D4-E3E2-4D34-9284-5A2195B3D0D7}</a:tableStyleId>
              </a:tblPr>
              <a:tblGrid>
                <a:gridCol w="4410237">
                  <a:extLst>
                    <a:ext uri="{9D8B030D-6E8A-4147-A177-3AD203B41FA5}">
                      <a16:colId xmlns:a16="http://schemas.microsoft.com/office/drawing/2014/main" val="917530952"/>
                    </a:ext>
                  </a:extLst>
                </a:gridCol>
                <a:gridCol w="4410237">
                  <a:extLst>
                    <a:ext uri="{9D8B030D-6E8A-4147-A177-3AD203B41FA5}">
                      <a16:colId xmlns:a16="http://schemas.microsoft.com/office/drawing/2014/main" val="3119123582"/>
                    </a:ext>
                  </a:extLst>
                </a:gridCol>
              </a:tblGrid>
              <a:tr h="663555">
                <a:tc>
                  <a:txBody>
                    <a:bodyPr/>
                    <a:lstStyle/>
                    <a:p>
                      <a:pPr>
                        <a:lnSpc>
                          <a:spcPct val="107000"/>
                        </a:lnSpc>
                        <a:spcAft>
                          <a:spcPts val="0"/>
                        </a:spcAft>
                      </a:pPr>
                      <a:r>
                        <a:rPr lang="cs-CZ" sz="2000" u="sng" dirty="0">
                          <a:effectLst/>
                        </a:rPr>
                        <a:t>Zjevení / Bible</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2000" u="sng">
                          <a:effectLst/>
                        </a:rPr>
                        <a:t>Pozorování / Příroda</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692806"/>
                  </a:ext>
                </a:extLst>
              </a:tr>
              <a:tr h="1357831">
                <a:tc>
                  <a:txBody>
                    <a:bodyPr/>
                    <a:lstStyle/>
                    <a:p>
                      <a:pPr>
                        <a:lnSpc>
                          <a:spcPct val="107000"/>
                        </a:lnSpc>
                        <a:spcAft>
                          <a:spcPts val="0"/>
                        </a:spcAft>
                      </a:pPr>
                      <a:r>
                        <a:rPr lang="cs-CZ" sz="2000" b="0" dirty="0">
                          <a:effectLst/>
                        </a:rPr>
                        <a:t>- přizpůsobená hlouposti obecného lidu</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2000">
                          <a:effectLst/>
                        </a:rPr>
                        <a:t>- přístupno těm, kdo rozumí matematickým zákonitostem za jevy</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8369954"/>
                  </a:ext>
                </a:extLst>
              </a:tr>
              <a:tr h="1357831">
                <a:tc>
                  <a:txBody>
                    <a:bodyPr/>
                    <a:lstStyle/>
                    <a:p>
                      <a:pPr>
                        <a:lnSpc>
                          <a:spcPct val="107000"/>
                        </a:lnSpc>
                        <a:spcAft>
                          <a:spcPts val="0"/>
                        </a:spcAft>
                      </a:pPr>
                      <a:r>
                        <a:rPr lang="cs-CZ" sz="2000" b="0" dirty="0">
                          <a:effectLst/>
                        </a:rPr>
                        <a:t>- „minulá“, tj. uzpůsobena svojí době</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2000" dirty="0">
                          <a:effectLst/>
                        </a:rPr>
                        <a:t>- „neustále otevřená“, tj. stále </a:t>
                      </a:r>
                      <a:r>
                        <a:rPr lang="cs-CZ" sz="2000" dirty="0" err="1">
                          <a:effectLst/>
                        </a:rPr>
                        <a:t>konzultovatelná</a:t>
                      </a:r>
                      <a:r>
                        <a:rPr lang="cs-CZ" sz="2000" dirty="0">
                          <a:effectLst/>
                        </a:rPr>
                        <a:t>, univerzálně ověřitelná experimentem</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2951038"/>
                  </a:ext>
                </a:extLst>
              </a:tr>
              <a:tr h="1357831">
                <a:tc>
                  <a:txBody>
                    <a:bodyPr/>
                    <a:lstStyle/>
                    <a:p>
                      <a:pPr>
                        <a:lnSpc>
                          <a:spcPct val="107000"/>
                        </a:lnSpc>
                        <a:spcAft>
                          <a:spcPts val="0"/>
                        </a:spcAft>
                      </a:pPr>
                      <a:r>
                        <a:rPr lang="cs-CZ" sz="2000" b="0" dirty="0">
                          <a:effectLst/>
                        </a:rPr>
                        <a:t>- proměnlivá co do sepsání i co do výkladu</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2000" dirty="0">
                          <a:effectLst/>
                        </a:rPr>
                        <a:t>- neměnná, neodchylující se od stále týchž zákonů</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3320622"/>
                  </a:ext>
                </a:extLst>
              </a:tr>
              <a:tr h="663555">
                <a:tc>
                  <a:txBody>
                    <a:bodyPr/>
                    <a:lstStyle/>
                    <a:p>
                      <a:pPr>
                        <a:lnSpc>
                          <a:spcPct val="107000"/>
                        </a:lnSpc>
                        <a:spcAft>
                          <a:spcPts val="0"/>
                        </a:spcAft>
                      </a:pPr>
                      <a:r>
                        <a:rPr lang="cs-CZ" sz="2000" b="0" dirty="0">
                          <a:effectLst/>
                        </a:rPr>
                        <a:t>- rozumění je zprostředkováno autoritami</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2000" dirty="0">
                          <a:effectLst/>
                        </a:rPr>
                        <a:t>- přímá konzultace</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23298385"/>
                  </a:ext>
                </a:extLst>
              </a:tr>
            </a:tbl>
          </a:graphicData>
        </a:graphic>
      </p:graphicFrame>
    </p:spTree>
    <p:extLst>
      <p:ext uri="{BB962C8B-B14F-4D97-AF65-F5344CB8AC3E}">
        <p14:creationId xmlns:p14="http://schemas.microsoft.com/office/powerpoint/2010/main" val="3865763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a:t>Důsledky Galileiho matematizace přírody</a:t>
            </a:r>
          </a:p>
        </p:txBody>
      </p:sp>
      <p:sp>
        <p:nvSpPr>
          <p:cNvPr id="3" name="Zástupný symbol pro obsah 2"/>
          <p:cNvSpPr>
            <a:spLocks noGrp="1"/>
          </p:cNvSpPr>
          <p:nvPr>
            <p:ph idx="1"/>
          </p:nvPr>
        </p:nvSpPr>
        <p:spPr/>
        <p:txBody>
          <a:bodyPr>
            <a:normAutofit fontScale="77500" lnSpcReduction="20000"/>
          </a:bodyPr>
          <a:lstStyle/>
          <a:p>
            <a:pPr marL="0" indent="0">
              <a:buNone/>
            </a:pPr>
            <a:r>
              <a:rPr lang="cs-CZ" u="sng" dirty="0"/>
              <a:t>Rozdvojení světů:</a:t>
            </a:r>
          </a:p>
          <a:p>
            <a:pPr lvl="1"/>
            <a:r>
              <a:rPr lang="cs-CZ" dirty="0"/>
              <a:t>Smysluplný svět, v němž žijeme</a:t>
            </a:r>
          </a:p>
          <a:p>
            <a:pPr lvl="2"/>
            <a:r>
              <a:rPr lang="cs-CZ" dirty="0"/>
              <a:t>ale který se v porovnání s exaktním světem přírodovědy jeví jako nespolehlivý</a:t>
            </a:r>
          </a:p>
          <a:p>
            <a:pPr lvl="1"/>
            <a:r>
              <a:rPr lang="cs-CZ" dirty="0"/>
              <a:t>Svět, který je psán matematicky a v němž jsme sami determinovanou součástí přírodních jevů </a:t>
            </a:r>
          </a:p>
          <a:p>
            <a:pPr lvl="2"/>
            <a:r>
              <a:rPr lang="cs-CZ" dirty="0"/>
              <a:t>ale v jehož hodnotové neutralitě nelze smysluplně žít</a:t>
            </a:r>
          </a:p>
          <a:p>
            <a:pPr lvl="1"/>
            <a:endParaRPr lang="cs-CZ" dirty="0"/>
          </a:p>
          <a:p>
            <a:pPr marL="0" indent="0">
              <a:buNone/>
            </a:pPr>
            <a:r>
              <a:rPr lang="cs-CZ" u="sng" dirty="0"/>
              <a:t>„Občané dvou světů“ (Kant)</a:t>
            </a:r>
          </a:p>
          <a:p>
            <a:pPr>
              <a:buFontTx/>
              <a:buChar char="-"/>
            </a:pPr>
            <a:r>
              <a:rPr lang="cs-CZ" dirty="0"/>
              <a:t>občan říše svobody: člověk jako morální bytost (a součást dějinného procesu, na němž se spolupodílí) </a:t>
            </a:r>
          </a:p>
          <a:p>
            <a:pPr>
              <a:buFontTx/>
              <a:buChar char="-"/>
            </a:pPr>
            <a:r>
              <a:rPr lang="cs-CZ" dirty="0"/>
              <a:t>Občan „říše nutnosti“: člověk jako pouhá součást vesmírného mechanismu, kde vládne přísná kauzalita</a:t>
            </a:r>
          </a:p>
          <a:p>
            <a:pPr>
              <a:buFontTx/>
              <a:buChar char="-"/>
            </a:pPr>
            <a:endParaRPr lang="cs-CZ" dirty="0"/>
          </a:p>
          <a:p>
            <a:pPr marL="457200" lvl="1" indent="0">
              <a:buNone/>
            </a:pPr>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Důsledky Galileiho matematizace přírody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Galileova přírodní filosofie rozděluje skutečnost do dvou částí: </a:t>
            </a:r>
          </a:p>
          <a:p>
            <a:r>
              <a:rPr lang="cs-CZ" dirty="0"/>
              <a:t>na jedné straně je zde objektivní realita, která je předmětem přírodních věd a která je ovládána neměnnými kauzálními zákony. </a:t>
            </a:r>
          </a:p>
          <a:p>
            <a:r>
              <a:rPr lang="cs-CZ" dirty="0"/>
              <a:t>Na druhé straně je zde subjektivní a psychologická skutečnost, která je předmětem sporů a výkladů, ale která jedině může být doménou hodnot a účelů (jež jsou novověkou vědou vykázány ze sféry prokazatelného vědění)</a:t>
            </a:r>
          </a:p>
        </p:txBody>
      </p:sp>
    </p:spTree>
    <p:extLst>
      <p:ext uri="{BB962C8B-B14F-4D97-AF65-F5344CB8AC3E}">
        <p14:creationId xmlns:p14="http://schemas.microsoft.com/office/powerpoint/2010/main" val="241144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Dějiny metafory "svět je kniha“</a:t>
            </a:r>
          </a:p>
        </p:txBody>
      </p:sp>
      <p:sp>
        <p:nvSpPr>
          <p:cNvPr id="3" name="Zástupný symbol pro obsah 2"/>
          <p:cNvSpPr>
            <a:spLocks noGrp="1"/>
          </p:cNvSpPr>
          <p:nvPr>
            <p:ph idx="1"/>
          </p:nvPr>
        </p:nvSpPr>
        <p:spPr>
          <a:xfrm>
            <a:off x="457200" y="1600200"/>
            <a:ext cx="8229600" cy="5257800"/>
          </a:xfrm>
        </p:spPr>
        <p:txBody>
          <a:bodyPr>
            <a:normAutofit/>
          </a:bodyPr>
          <a:lstStyle/>
          <a:p>
            <a:pPr marL="0" indent="0">
              <a:buNone/>
            </a:pPr>
            <a:r>
              <a:rPr lang="cs-CZ" dirty="0"/>
              <a:t>Hans </a:t>
            </a:r>
            <a:r>
              <a:rPr lang="cs-CZ" dirty="0" err="1"/>
              <a:t>Blumenberg</a:t>
            </a:r>
            <a:r>
              <a:rPr lang="cs-CZ" dirty="0"/>
              <a:t> </a:t>
            </a:r>
            <a:r>
              <a:rPr lang="cs-CZ" i="1" dirty="0"/>
              <a:t>Die </a:t>
            </a:r>
            <a:r>
              <a:rPr lang="cs-CZ" i="1" dirty="0" err="1"/>
              <a:t>Lesbarkeit</a:t>
            </a:r>
            <a:r>
              <a:rPr lang="cs-CZ" i="1" dirty="0"/>
              <a:t> der </a:t>
            </a:r>
            <a:r>
              <a:rPr lang="cs-CZ" i="1" dirty="0" err="1"/>
              <a:t>Welt</a:t>
            </a:r>
            <a:r>
              <a:rPr lang="cs-CZ" dirty="0"/>
              <a:t>. Frankfurt </a:t>
            </a:r>
            <a:r>
              <a:rPr lang="cs-CZ" dirty="0" err="1"/>
              <a:t>am</a:t>
            </a:r>
            <a:r>
              <a:rPr lang="cs-CZ" dirty="0"/>
              <a:t> </a:t>
            </a:r>
            <a:r>
              <a:rPr lang="cs-CZ" dirty="0" err="1"/>
              <a:t>Main</a:t>
            </a:r>
            <a:r>
              <a:rPr lang="cs-CZ" dirty="0"/>
              <a:t>: </a:t>
            </a:r>
            <a:r>
              <a:rPr lang="cs-CZ" dirty="0" err="1"/>
              <a:t>Suhrkamp</a:t>
            </a:r>
            <a:r>
              <a:rPr lang="cs-CZ" dirty="0"/>
              <a:t>, 1983</a:t>
            </a:r>
          </a:p>
          <a:p>
            <a:pPr marL="0" indent="0">
              <a:buNone/>
            </a:pPr>
            <a:endParaRPr lang="cs-CZ" u="sng" dirty="0"/>
          </a:p>
          <a:p>
            <a:r>
              <a:rPr lang="cs-CZ" dirty="0"/>
              <a:t>v latinském středověku dualita: </a:t>
            </a:r>
          </a:p>
          <a:p>
            <a:pPr marL="0" indent="0">
              <a:buNone/>
            </a:pPr>
            <a:r>
              <a:rPr lang="cs-CZ" sz="3500" b="1" dirty="0"/>
              <a:t>    „kniha přírody“ // „kniha Písma“</a:t>
            </a:r>
          </a:p>
          <a:p>
            <a:r>
              <a:rPr lang="cs-CZ" dirty="0"/>
              <a:t>v obou případech jde o Boží knihu</a:t>
            </a:r>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349520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Husserlovo</a:t>
            </a:r>
            <a:r>
              <a:rPr lang="cs-CZ" dirty="0"/>
              <a:t> zhodnocení</a:t>
            </a:r>
          </a:p>
        </p:txBody>
      </p:sp>
      <p:sp>
        <p:nvSpPr>
          <p:cNvPr id="3" name="Zástupný symbol pro obsah 2"/>
          <p:cNvSpPr>
            <a:spLocks noGrp="1"/>
          </p:cNvSpPr>
          <p:nvPr>
            <p:ph idx="1"/>
          </p:nvPr>
        </p:nvSpPr>
        <p:spPr>
          <a:xfrm>
            <a:off x="457200" y="1600200"/>
            <a:ext cx="8229600" cy="5213176"/>
          </a:xfrm>
        </p:spPr>
        <p:txBody>
          <a:bodyPr>
            <a:normAutofit fontScale="62500" lnSpcReduction="20000"/>
          </a:bodyPr>
          <a:lstStyle/>
          <a:p>
            <a:pPr marL="0" indent="0">
              <a:buNone/>
            </a:pPr>
            <a:r>
              <a:rPr lang="cs-CZ" b="1" dirty="0"/>
              <a:t>Předvědecký přirozený svět jako zapomenutý základ smyslu přírodovědy</a:t>
            </a:r>
            <a:r>
              <a:rPr lang="cs-CZ" dirty="0"/>
              <a:t>:</a:t>
            </a:r>
          </a:p>
          <a:p>
            <a:r>
              <a:rPr lang="cs-CZ" dirty="0"/>
              <a:t> „Nyní je nanejvýš důležité povšimnout si podvržení matematicky </a:t>
            </a:r>
            <a:r>
              <a:rPr lang="cs-CZ" dirty="0" err="1"/>
              <a:t>substruovaného</a:t>
            </a:r>
            <a:r>
              <a:rPr lang="cs-CZ" dirty="0"/>
              <a:t> světa idealit za jediný reálný svět, který je při vnímání vždycky reálně dán, za předvědecký ‚přirozený‘ svět našeho každodenního života, ve vší empirii prožívaný a kdykoli zkušeností přístupný. Toto podsunutí, prováděné již za Galilea, se pak jako dědictví přeneslo na následovníky, na fyziky všech dalších století.“ (Husserl, </a:t>
            </a:r>
            <a:r>
              <a:rPr lang="cs-CZ" i="1" dirty="0"/>
              <a:t>Krize</a:t>
            </a:r>
            <a:r>
              <a:rPr lang="cs-CZ" dirty="0"/>
              <a:t>, str. 70)</a:t>
            </a:r>
          </a:p>
          <a:p>
            <a:r>
              <a:rPr lang="cs-CZ" dirty="0"/>
              <a:t> „Náš konkrétní život na světě probíhá v předvědeckém (přirozeném) světě, který je nám nepřetržitě bezprostředně dán jako skutečný. Geometrická a přírodovědecká matematizace naměřuje našemu předvědeckému světu – v otevřené nekonečnosti možných zkušeností – dobře padnoucí ideový šat objektivně vědeckých pravd (...). Ideový šat způsobuje, že považujeme za </a:t>
            </a:r>
            <a:r>
              <a:rPr lang="cs-CZ" i="1" dirty="0"/>
              <a:t>pravé bytí</a:t>
            </a:r>
            <a:r>
              <a:rPr lang="cs-CZ" dirty="0"/>
              <a:t> to, co je </a:t>
            </a:r>
            <a:r>
              <a:rPr lang="cs-CZ" i="1" dirty="0"/>
              <a:t>metodou</a:t>
            </a:r>
            <a:r>
              <a:rPr lang="cs-CZ" dirty="0"/>
              <a:t>, pomocí níž lze původně jedině možná </a:t>
            </a:r>
            <a:r>
              <a:rPr lang="cs-CZ" i="1" dirty="0"/>
              <a:t>hrubá předvídání</a:t>
            </a:r>
            <a:r>
              <a:rPr lang="cs-CZ" dirty="0"/>
              <a:t> v rámci prožívaného nebo </a:t>
            </a:r>
            <a:r>
              <a:rPr lang="cs-CZ" dirty="0" err="1"/>
              <a:t>prožívatelného</a:t>
            </a:r>
            <a:r>
              <a:rPr lang="cs-CZ" dirty="0"/>
              <a:t> předvědeckého světa zlepšovat vědeckým </a:t>
            </a:r>
            <a:r>
              <a:rPr lang="cs-CZ" dirty="0" err="1"/>
              <a:t>předvídacím</a:t>
            </a:r>
            <a:r>
              <a:rPr lang="cs-CZ" dirty="0"/>
              <a:t> postupem do nekonečna: ideové přestrojení způsobuje, že </a:t>
            </a:r>
            <a:r>
              <a:rPr lang="cs-CZ" i="1" dirty="0"/>
              <a:t>vlastní smysl metody, vzorců a teorií </a:t>
            </a:r>
            <a:r>
              <a:rPr lang="cs-CZ" dirty="0"/>
              <a:t>zůstal nepochopitelný a při naivním vzniku metody </a:t>
            </a:r>
            <a:r>
              <a:rPr lang="cs-CZ" i="1" dirty="0"/>
              <a:t>nikdy </a:t>
            </a:r>
            <a:r>
              <a:rPr lang="cs-CZ" dirty="0"/>
              <a:t>nebyl pochopen. “ </a:t>
            </a:r>
          </a:p>
          <a:p>
            <a:pPr marL="0" indent="0">
              <a:buNone/>
            </a:pPr>
            <a:r>
              <a:rPr lang="cs-CZ" dirty="0"/>
              <a:t>	(E. Husserl, </a:t>
            </a:r>
            <a:r>
              <a:rPr lang="cs-CZ" i="1" dirty="0"/>
              <a:t>Krize evropských věd a transcendentální fenomenologie</a:t>
            </a:r>
            <a:r>
              <a:rPr lang="cs-CZ" dirty="0"/>
              <a:t>, 	Academia, Praha 1996, str. 72–73)</a:t>
            </a:r>
          </a:p>
          <a:p>
            <a:endParaRPr lang="cs-CZ" dirty="0"/>
          </a:p>
        </p:txBody>
      </p:sp>
    </p:spTree>
    <p:extLst>
      <p:ext uri="{BB962C8B-B14F-4D97-AF65-F5344CB8AC3E}">
        <p14:creationId xmlns:p14="http://schemas.microsoft.com/office/powerpoint/2010/main" val="720237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Husserlovo</a:t>
            </a:r>
            <a:r>
              <a:rPr lang="cs-CZ" dirty="0"/>
              <a:t> zhodnocení</a:t>
            </a:r>
          </a:p>
        </p:txBody>
      </p:sp>
      <p:sp>
        <p:nvSpPr>
          <p:cNvPr id="3" name="Zástupný symbol pro obsah 2"/>
          <p:cNvSpPr>
            <a:spLocks noGrp="1"/>
          </p:cNvSpPr>
          <p:nvPr>
            <p:ph idx="1"/>
          </p:nvPr>
        </p:nvSpPr>
        <p:spPr/>
        <p:txBody>
          <a:bodyPr>
            <a:normAutofit fontScale="77500" lnSpcReduction="20000"/>
          </a:bodyPr>
          <a:lstStyle/>
          <a:p>
            <a:r>
              <a:rPr lang="cs-CZ" dirty="0"/>
              <a:t>Matematická re-konstrukce toho, co vnímáme a v čem je nám dáno existovat, je během Galileova „podsunutí“ prohlášena za jedině pravou objektivní realitu, zatímco předvědecký svět života se ocitl v pozici něčeho odvozeného. </a:t>
            </a:r>
          </a:p>
          <a:p>
            <a:r>
              <a:rPr lang="cs-CZ" dirty="0"/>
              <a:t>Avšak podle Husserla věda sama onen přirozený (žitý) svět jako původní útvar smyslu neustále předpokládá.</a:t>
            </a:r>
          </a:p>
          <a:p>
            <a:r>
              <a:rPr lang="cs-CZ" dirty="0"/>
              <a:t>Všechny teoretické pravdy totiž čerpají své poslední odůvodnění právě z toho, že se ukazují jako evidentní na půdě sdíleného, žitého světa. </a:t>
            </a:r>
          </a:p>
          <a:p>
            <a:r>
              <a:rPr lang="cs-CZ" dirty="0"/>
              <a:t>Ten je proto předchůdný svět konstruovanému v teoretických aktivitách přírodních věd v tom smyslu, že je posledním zdrojem a základnou veškerého smyslu a pravdy.</a:t>
            </a:r>
          </a:p>
        </p:txBody>
      </p:sp>
    </p:spTree>
    <p:extLst>
      <p:ext uri="{BB962C8B-B14F-4D97-AF65-F5344CB8AC3E}">
        <p14:creationId xmlns:p14="http://schemas.microsoft.com/office/powerpoint/2010/main" val="556884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Augustinus: písmo vysvětluje přírodu</a:t>
            </a:r>
          </a:p>
        </p:txBody>
      </p:sp>
      <p:sp>
        <p:nvSpPr>
          <p:cNvPr id="3" name="Zástupný symbol pro obsah 2"/>
          <p:cNvSpPr>
            <a:spLocks noGrp="1"/>
          </p:cNvSpPr>
          <p:nvPr>
            <p:ph idx="1"/>
          </p:nvPr>
        </p:nvSpPr>
        <p:spPr/>
        <p:txBody>
          <a:bodyPr/>
          <a:lstStyle/>
          <a:p>
            <a:r>
              <a:rPr lang="cs-CZ" dirty="0"/>
              <a:t>„Knihou nechť je ti Boží Písmo, abys to slyšel. Knihou buď ti svět, abys to viděl. V oněch knihách čtou jen ti, kteří znají písmena; v celém světě nechť čtou i negramotní.“</a:t>
            </a:r>
          </a:p>
          <a:p>
            <a:pPr marL="0" indent="0">
              <a:buNone/>
            </a:pPr>
            <a:r>
              <a:rPr lang="cs-CZ" dirty="0"/>
              <a:t>		</a:t>
            </a:r>
            <a:r>
              <a:rPr lang="cs-CZ" sz="2200" dirty="0"/>
              <a:t>(Augustin, </a:t>
            </a:r>
            <a:r>
              <a:rPr lang="cs-CZ" sz="2200" i="1" dirty="0" err="1"/>
              <a:t>Enarratio</a:t>
            </a:r>
            <a:r>
              <a:rPr lang="cs-CZ" sz="2200" i="1" dirty="0"/>
              <a:t> in </a:t>
            </a:r>
            <a:r>
              <a:rPr lang="cs-CZ" sz="2200" i="1" dirty="0" err="1"/>
              <a:t>Psalmum</a:t>
            </a:r>
            <a:r>
              <a:rPr lang="cs-CZ" sz="2200" dirty="0"/>
              <a:t> XLV 7)</a:t>
            </a:r>
          </a:p>
          <a:p>
            <a:r>
              <a:rPr lang="cs-CZ" dirty="0"/>
              <a:t>„Naše větší kniha je svět; v ní čtu splněné to, co v Písmu čtu přislíbené.“ </a:t>
            </a:r>
          </a:p>
          <a:p>
            <a:pPr marL="0" indent="0">
              <a:buNone/>
            </a:pPr>
            <a:r>
              <a:rPr lang="cs-CZ" dirty="0"/>
              <a:t>	</a:t>
            </a:r>
            <a:r>
              <a:rPr lang="cs-CZ" sz="2200" dirty="0"/>
              <a:t>	(Augustin, </a:t>
            </a:r>
            <a:r>
              <a:rPr lang="cs-CZ" sz="2200" i="1" dirty="0" err="1"/>
              <a:t>Epistolae</a:t>
            </a:r>
            <a:r>
              <a:rPr lang="cs-CZ" sz="2200" i="1" dirty="0"/>
              <a:t> </a:t>
            </a:r>
            <a:r>
              <a:rPr lang="cs-CZ" sz="2200" dirty="0"/>
              <a:t>XLIII 9.25) </a:t>
            </a:r>
          </a:p>
          <a:p>
            <a:endParaRPr lang="cs-CZ" dirty="0"/>
          </a:p>
        </p:txBody>
      </p:sp>
    </p:spTree>
    <p:extLst>
      <p:ext uri="{BB962C8B-B14F-4D97-AF65-F5344CB8AC3E}">
        <p14:creationId xmlns:p14="http://schemas.microsoft.com/office/powerpoint/2010/main" val="4064544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Komenského 3+1</a:t>
            </a:r>
          </a:p>
        </p:txBody>
      </p:sp>
      <p:sp>
        <p:nvSpPr>
          <p:cNvPr id="3" name="Zástupný symbol pro obsah 2"/>
          <p:cNvSpPr>
            <a:spLocks noGrp="1"/>
          </p:cNvSpPr>
          <p:nvPr>
            <p:ph idx="1"/>
          </p:nvPr>
        </p:nvSpPr>
        <p:spPr>
          <a:xfrm>
            <a:off x="457200" y="1600200"/>
            <a:ext cx="8229600" cy="4925144"/>
          </a:xfrm>
        </p:spPr>
        <p:txBody>
          <a:bodyPr>
            <a:normAutofit fontScale="62500" lnSpcReduction="20000"/>
          </a:bodyPr>
          <a:lstStyle/>
          <a:p>
            <a:r>
              <a:rPr lang="cs-CZ" dirty="0"/>
              <a:t>3 Boží knihy tohoto světa:</a:t>
            </a:r>
          </a:p>
          <a:p>
            <a:pPr lvl="1">
              <a:buFont typeface="Arial" panose="020B0604020202020204" pitchFamily="34" charset="0"/>
              <a:buChar char="•"/>
            </a:pPr>
            <a:r>
              <a:rPr lang="cs-CZ" dirty="0"/>
              <a:t>příroda (svět)</a:t>
            </a:r>
          </a:p>
          <a:p>
            <a:pPr lvl="1">
              <a:buFont typeface="Arial" panose="020B0604020202020204" pitchFamily="34" charset="0"/>
              <a:buChar char="•"/>
            </a:pPr>
            <a:r>
              <a:rPr lang="cs-CZ" dirty="0"/>
              <a:t>mysl (rozum) </a:t>
            </a:r>
          </a:p>
          <a:p>
            <a:pPr lvl="1">
              <a:buFont typeface="Arial" panose="020B0604020202020204" pitchFamily="34" charset="0"/>
              <a:buChar char="•"/>
            </a:pPr>
            <a:r>
              <a:rPr lang="cs-CZ" dirty="0"/>
              <a:t>Písmo (světlo ducha)</a:t>
            </a:r>
          </a:p>
          <a:p>
            <a:pPr lvl="1">
              <a:buFont typeface="Arial" panose="020B0604020202020204" pitchFamily="34" charset="0"/>
              <a:buChar char="•"/>
            </a:pPr>
            <a:r>
              <a:rPr lang="cs-CZ" dirty="0"/>
              <a:t>+ (v budoucnu otevřená) čtvrtá kniha – „kniha věčnosti“: </a:t>
            </a:r>
          </a:p>
          <a:p>
            <a:pPr marL="457200" lvl="1" indent="0">
              <a:buNone/>
            </a:pPr>
            <a:r>
              <a:rPr lang="cs-CZ" dirty="0"/>
              <a:t>„Přijde však okamžik, kdy budou tyto svazky odloženy jako knihy klasiků a bude otevřena čtvrtá kniha, kterou dosavadní tři pouze připomínaly, totiž </a:t>
            </a:r>
            <a:r>
              <a:rPr lang="cs-CZ" b="1" dirty="0"/>
              <a:t>kniha věčnosti. Tehdy, na konci světa, se ukáže Bůh sám se všemi svými dosud nepoznatelnými tajemstvími člověku tváří v tvář</a:t>
            </a:r>
            <a:r>
              <a:rPr lang="cs-CZ" dirty="0"/>
              <a:t>“</a:t>
            </a:r>
          </a:p>
          <a:p>
            <a:pPr marL="457200" lvl="1" indent="0">
              <a:buNone/>
            </a:pPr>
            <a:r>
              <a:rPr lang="cs-CZ" dirty="0"/>
              <a:t>	(J. A. Komenský, </a:t>
            </a:r>
            <a:r>
              <a:rPr lang="cs-CZ" i="1" dirty="0"/>
              <a:t>De </a:t>
            </a:r>
            <a:r>
              <a:rPr lang="cs-CZ" i="1" dirty="0" err="1"/>
              <a:t>rerum</a:t>
            </a:r>
            <a:r>
              <a:rPr lang="cs-CZ" i="1" dirty="0"/>
              <a:t> </a:t>
            </a:r>
            <a:r>
              <a:rPr lang="cs-CZ" i="1" dirty="0" err="1"/>
              <a:t>humanarum</a:t>
            </a:r>
            <a:r>
              <a:rPr lang="cs-CZ" i="1" dirty="0"/>
              <a:t> </a:t>
            </a:r>
            <a:r>
              <a:rPr lang="cs-CZ" i="1" dirty="0" err="1"/>
              <a:t>emendatione</a:t>
            </a:r>
            <a:r>
              <a:rPr lang="cs-CZ" i="1" dirty="0"/>
              <a:t> </a:t>
            </a:r>
            <a:r>
              <a:rPr lang="cs-CZ" i="1" dirty="0" err="1"/>
              <a:t>consultatio</a:t>
            </a:r>
            <a:r>
              <a:rPr lang="cs-CZ" i="1" dirty="0"/>
              <a:t> </a:t>
            </a:r>
            <a:r>
              <a:rPr lang="cs-CZ" i="1" dirty="0" err="1"/>
              <a:t>catholica</a:t>
            </a:r>
            <a:r>
              <a:rPr lang="cs-CZ" i="1" dirty="0"/>
              <a:t>, 	</a:t>
            </a:r>
            <a:r>
              <a:rPr lang="cs-CZ" i="1" dirty="0" err="1"/>
              <a:t>Tomus</a:t>
            </a:r>
            <a:r>
              <a:rPr lang="cs-CZ" i="1" dirty="0"/>
              <a:t> I</a:t>
            </a:r>
            <a:r>
              <a:rPr lang="cs-CZ" dirty="0"/>
              <a:t>, Praha: Academia, 1966, s. 540)</a:t>
            </a:r>
          </a:p>
          <a:p>
            <a:endParaRPr lang="cs-CZ" dirty="0"/>
          </a:p>
          <a:p>
            <a:r>
              <a:rPr lang="cs-CZ" dirty="0"/>
              <a:t>„Nedělám a neudělám nic jiného, než že ze tří Božích knih, knihy přírody, knihy Písma a knihy vědomí, přepíši věci tohoto a budoucího věku na svou tabulku prostě tak, jak přijdou.“ </a:t>
            </a:r>
          </a:p>
          <a:p>
            <a:pPr marL="0" indent="0">
              <a:buNone/>
            </a:pPr>
            <a:r>
              <a:rPr lang="cs-CZ" dirty="0"/>
              <a:t>	(J. A. Komenský, </a:t>
            </a:r>
            <a:r>
              <a:rPr lang="cs-CZ" i="1" dirty="0" err="1"/>
              <a:t>Pansophiae</a:t>
            </a:r>
            <a:r>
              <a:rPr lang="cs-CZ" i="1" dirty="0"/>
              <a:t> </a:t>
            </a:r>
            <a:r>
              <a:rPr lang="cs-CZ" i="1" dirty="0" err="1"/>
              <a:t>praeludium</a:t>
            </a:r>
            <a:r>
              <a:rPr lang="cs-CZ" dirty="0"/>
              <a:t> 115, in: DJAK 15/II, s. 50)</a:t>
            </a:r>
          </a:p>
        </p:txBody>
      </p:sp>
    </p:spTree>
    <p:extLst>
      <p:ext uri="{BB962C8B-B14F-4D97-AF65-F5344CB8AC3E}">
        <p14:creationId xmlns:p14="http://schemas.microsoft.com/office/powerpoint/2010/main" val="2542348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normAutofit/>
          </a:bodyPr>
          <a:lstStyle/>
          <a:p>
            <a:r>
              <a:rPr lang="cs-CZ" sz="3600" dirty="0"/>
              <a:t>Odmítnutí autority tradice</a:t>
            </a:r>
          </a:p>
        </p:txBody>
      </p:sp>
      <p:sp>
        <p:nvSpPr>
          <p:cNvPr id="3" name="Zástupný symbol pro obsah 2"/>
          <p:cNvSpPr>
            <a:spLocks noGrp="1"/>
          </p:cNvSpPr>
          <p:nvPr>
            <p:ph idx="1"/>
          </p:nvPr>
        </p:nvSpPr>
        <p:spPr>
          <a:xfrm>
            <a:off x="457200" y="1268760"/>
            <a:ext cx="8229600" cy="5040560"/>
          </a:xfrm>
        </p:spPr>
        <p:txBody>
          <a:bodyPr>
            <a:normAutofit fontScale="32500" lnSpcReduction="20000"/>
          </a:bodyPr>
          <a:lstStyle/>
          <a:p>
            <a:r>
              <a:rPr lang="cs-CZ" sz="10000" dirty="0"/>
              <a:t>"Zdá se mi, že v </a:t>
            </a:r>
            <a:r>
              <a:rPr lang="cs-CZ" sz="10000" dirty="0" err="1"/>
              <a:t>Sarsim</a:t>
            </a:r>
            <a:r>
              <a:rPr lang="cs-CZ" sz="10000" dirty="0"/>
              <a:t> je pevné přesvědčení, že kdo chce filozofovat, musí se opřít o názor nějakého slavného autora, jako by naše mysl musela zůstat neplodná, pokud by se nezasnoubila s promluvou jiného: snad si myslí, že filosofie je něčí kniha a výmysl, jako třeba </a:t>
            </a:r>
            <a:r>
              <a:rPr lang="cs-CZ" sz="10000" i="1" dirty="0"/>
              <a:t>Odysea</a:t>
            </a:r>
            <a:r>
              <a:rPr lang="cs-CZ" sz="10000" dirty="0"/>
              <a:t> či </a:t>
            </a:r>
            <a:r>
              <a:rPr lang="cs-CZ" sz="10000" i="1" dirty="0"/>
              <a:t>Orlando </a:t>
            </a:r>
            <a:r>
              <a:rPr lang="cs-CZ" sz="10000" i="1" dirty="0" err="1"/>
              <a:t>furioso</a:t>
            </a:r>
            <a:r>
              <a:rPr lang="cs-CZ" sz="10000" dirty="0"/>
              <a:t>, v nichž není důležité, zda to, co je v nich psáno, je pravda.“</a:t>
            </a:r>
          </a:p>
          <a:p>
            <a:endParaRPr lang="cs-CZ" sz="10000" dirty="0"/>
          </a:p>
          <a:p>
            <a:pPr>
              <a:buNone/>
            </a:pPr>
            <a:r>
              <a:rPr lang="cs-CZ" sz="7400" dirty="0"/>
              <a:t>	(Galileo, </a:t>
            </a:r>
            <a:r>
              <a:rPr lang="cs-CZ" sz="7400" i="1" dirty="0" err="1"/>
              <a:t>il</a:t>
            </a:r>
            <a:r>
              <a:rPr lang="cs-CZ" sz="7400" i="1" dirty="0"/>
              <a:t> </a:t>
            </a:r>
            <a:r>
              <a:rPr lang="cs-CZ" sz="7400" i="1" dirty="0" err="1"/>
              <a:t>Saggiatore</a:t>
            </a:r>
            <a:r>
              <a:rPr lang="cs-CZ" sz="7400" dirty="0"/>
              <a:t>, </a:t>
            </a:r>
            <a:r>
              <a:rPr lang="it-IT" sz="7400" dirty="0"/>
              <a:t>in </a:t>
            </a:r>
            <a:r>
              <a:rPr lang="it-IT" sz="7400" i="1" dirty="0"/>
              <a:t>Le Opere di Galileo Galilei</a:t>
            </a:r>
            <a:r>
              <a:rPr lang="it-IT" sz="7400" dirty="0"/>
              <a:t>, vol. VI, </a:t>
            </a:r>
            <a:r>
              <a:rPr lang="cs-CZ" sz="7400" dirty="0"/>
              <a:t>A. </a:t>
            </a:r>
            <a:r>
              <a:rPr lang="it-IT" sz="7400" dirty="0"/>
              <a:t>F</a:t>
            </a:r>
            <a:r>
              <a:rPr lang="cs-CZ" sz="7400" dirty="0" err="1"/>
              <a:t>avaro</a:t>
            </a:r>
            <a:r>
              <a:rPr lang="cs-CZ" sz="7400" dirty="0"/>
              <a:t> </a:t>
            </a:r>
            <a:r>
              <a:rPr lang="it-IT" sz="7400" dirty="0"/>
              <a:t>(ed.)</a:t>
            </a:r>
            <a:r>
              <a:rPr lang="cs-CZ" sz="7400" dirty="0"/>
              <a:t>,</a:t>
            </a:r>
            <a:r>
              <a:rPr lang="it-IT" sz="7400" dirty="0"/>
              <a:t> Firenze, 1890-1909, </a:t>
            </a:r>
            <a:r>
              <a:rPr lang="cs-CZ" sz="7400" dirty="0"/>
              <a:t>[dále jen GG] </a:t>
            </a:r>
            <a:r>
              <a:rPr lang="it-IT" sz="7400" dirty="0"/>
              <a:t>s. 232</a:t>
            </a:r>
            <a:r>
              <a:rPr lang="cs-CZ" sz="7400" dirty="0"/>
              <a:t>)</a:t>
            </a:r>
          </a:p>
          <a:p>
            <a:pPr>
              <a:buNone/>
            </a:pPr>
            <a:endParaRPr lang="cs-CZ" sz="6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Přírodověda vs. filologie</a:t>
            </a:r>
          </a:p>
        </p:txBody>
      </p:sp>
      <p:sp>
        <p:nvSpPr>
          <p:cNvPr id="3" name="Zástupný symbol pro obsah 2"/>
          <p:cNvSpPr>
            <a:spLocks noGrp="1"/>
          </p:cNvSpPr>
          <p:nvPr>
            <p:ph idx="1"/>
          </p:nvPr>
        </p:nvSpPr>
        <p:spPr/>
        <p:txBody>
          <a:bodyPr/>
          <a:lstStyle/>
          <a:p>
            <a:r>
              <a:rPr lang="cs-CZ" dirty="0"/>
              <a:t>„Tento druh lidí si totiž myslí, že filosofie je nějaká kniha jako </a:t>
            </a:r>
            <a:r>
              <a:rPr lang="cs-CZ" i="1" dirty="0"/>
              <a:t>Aeneis</a:t>
            </a:r>
            <a:r>
              <a:rPr lang="cs-CZ" dirty="0"/>
              <a:t> či </a:t>
            </a:r>
            <a:r>
              <a:rPr lang="cs-CZ" i="1" dirty="0"/>
              <a:t>Odyssea</a:t>
            </a:r>
            <a:r>
              <a:rPr lang="cs-CZ" dirty="0"/>
              <a:t>; takže pravda se nemá hledat ve světě nebo v přírodě, nýbrž (abych užil jejich slova) ve srovnávání textů.“ </a:t>
            </a:r>
          </a:p>
          <a:p>
            <a:pPr marL="0" indent="0">
              <a:buNone/>
            </a:pPr>
            <a:r>
              <a:rPr lang="cs-CZ" dirty="0"/>
              <a:t>	(G. Galilei, </a:t>
            </a:r>
            <a:r>
              <a:rPr lang="cs-CZ" i="1" dirty="0"/>
              <a:t>Dopis Johannesi Keplerovi, 	</a:t>
            </a:r>
            <a:r>
              <a:rPr lang="cs-CZ" dirty="0"/>
              <a:t>1610, in: GG 10, str. 423)</a:t>
            </a:r>
          </a:p>
          <a:p>
            <a:endParaRPr lang="cs-CZ" dirty="0"/>
          </a:p>
        </p:txBody>
      </p:sp>
    </p:spTree>
    <p:extLst>
      <p:ext uri="{BB962C8B-B14F-4D97-AF65-F5344CB8AC3E}">
        <p14:creationId xmlns:p14="http://schemas.microsoft.com/office/powerpoint/2010/main" val="3893441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Kontext: spor o komety</a:t>
            </a:r>
          </a:p>
        </p:txBody>
      </p:sp>
      <p:sp>
        <p:nvSpPr>
          <p:cNvPr id="3" name="Zástupný symbol pro obsah 2"/>
          <p:cNvSpPr>
            <a:spLocks noGrp="1"/>
          </p:cNvSpPr>
          <p:nvPr>
            <p:ph idx="1"/>
          </p:nvPr>
        </p:nvSpPr>
        <p:spPr/>
        <p:txBody>
          <a:bodyPr>
            <a:noAutofit/>
          </a:bodyPr>
          <a:lstStyle/>
          <a:p>
            <a:r>
              <a:rPr lang="cs-CZ" sz="2300" dirty="0"/>
              <a:t>1618: je pozorován průchod tří komet, který zavdal příčinu k polemice o neprůchodnosti nebes. </a:t>
            </a:r>
            <a:endParaRPr lang="cs-CZ" sz="2300" b="1" u="sng" dirty="0"/>
          </a:p>
          <a:p>
            <a:r>
              <a:rPr lang="cs-CZ" sz="2300" u="sng" dirty="0" err="1"/>
              <a:t>Sarsi</a:t>
            </a:r>
            <a:r>
              <a:rPr lang="cs-CZ" sz="2300" u="sng" dirty="0"/>
              <a:t> (</a:t>
            </a:r>
            <a:r>
              <a:rPr lang="cs-CZ" sz="2300" u="sng" dirty="0" err="1"/>
              <a:t>Orazio</a:t>
            </a:r>
            <a:r>
              <a:rPr lang="cs-CZ" sz="2300" u="sng" dirty="0"/>
              <a:t> Grassi) : jezuita a matematik z papežské university</a:t>
            </a:r>
            <a:endParaRPr lang="cs-CZ" sz="2300" dirty="0"/>
          </a:p>
          <a:p>
            <a:pPr>
              <a:buNone/>
            </a:pPr>
            <a:r>
              <a:rPr lang="cs-CZ" sz="2300" i="1" dirty="0"/>
              <a:t>	Libra </a:t>
            </a:r>
            <a:r>
              <a:rPr lang="cs-CZ" sz="2300" i="1" dirty="0" err="1"/>
              <a:t>astronomica</a:t>
            </a:r>
            <a:r>
              <a:rPr lang="cs-CZ" sz="2300" i="1" dirty="0"/>
              <a:t> et </a:t>
            </a:r>
            <a:r>
              <a:rPr lang="cs-CZ" sz="2300" i="1" dirty="0" err="1"/>
              <a:t>philosophica</a:t>
            </a:r>
            <a:r>
              <a:rPr lang="cs-CZ" sz="2300" dirty="0"/>
              <a:t> (1619), publikovaná pod pseudonymem </a:t>
            </a:r>
            <a:r>
              <a:rPr lang="cs-CZ" sz="2300" dirty="0" err="1"/>
              <a:t>Lotario</a:t>
            </a:r>
            <a:r>
              <a:rPr lang="cs-CZ" sz="2300" dirty="0"/>
              <a:t> </a:t>
            </a:r>
            <a:r>
              <a:rPr lang="cs-CZ" sz="2300" dirty="0" err="1"/>
              <a:t>Sarsi</a:t>
            </a:r>
            <a:r>
              <a:rPr lang="cs-CZ" sz="2300" dirty="0"/>
              <a:t> </a:t>
            </a:r>
            <a:r>
              <a:rPr lang="cs-CZ" sz="2300" dirty="0" err="1"/>
              <a:t>Sigenzano</a:t>
            </a:r>
            <a:r>
              <a:rPr lang="cs-CZ" sz="2300" dirty="0"/>
              <a:t> </a:t>
            </a:r>
          </a:p>
          <a:p>
            <a:r>
              <a:rPr lang="cs-CZ" sz="2300" dirty="0"/>
              <a:t>1619: Mario </a:t>
            </a:r>
            <a:r>
              <a:rPr lang="cs-CZ" sz="2300" dirty="0" err="1"/>
              <a:t>Guidicci</a:t>
            </a:r>
            <a:r>
              <a:rPr lang="cs-CZ" sz="2300" dirty="0"/>
              <a:t> (Galileův žák) vydává r. 1619 </a:t>
            </a:r>
            <a:r>
              <a:rPr lang="cs-CZ" sz="2300" i="1" dirty="0"/>
              <a:t>Rozpravu o kometách (</a:t>
            </a:r>
            <a:r>
              <a:rPr lang="cs-CZ" sz="2300" i="1" dirty="0" err="1"/>
              <a:t>Discorso</a:t>
            </a:r>
            <a:r>
              <a:rPr lang="cs-CZ" sz="2300" i="1" dirty="0"/>
              <a:t> </a:t>
            </a:r>
            <a:r>
              <a:rPr lang="cs-CZ" sz="2300" i="1" dirty="0" err="1"/>
              <a:t>delle</a:t>
            </a:r>
            <a:r>
              <a:rPr lang="cs-CZ" sz="2300" i="1" dirty="0"/>
              <a:t> </a:t>
            </a:r>
            <a:r>
              <a:rPr lang="cs-CZ" sz="2300" i="1" dirty="0" err="1"/>
              <a:t>comete</a:t>
            </a:r>
            <a:r>
              <a:rPr lang="cs-CZ" sz="2300" i="1" dirty="0"/>
              <a:t>)</a:t>
            </a:r>
            <a:r>
              <a:rPr lang="cs-CZ" sz="2300" dirty="0"/>
              <a:t> -  komety jako meteorologický úkaz vzniklý na základě světelných paprsků. </a:t>
            </a:r>
          </a:p>
          <a:p>
            <a:r>
              <a:rPr lang="cs-CZ" sz="2300" dirty="0"/>
              <a:t>V říjnu </a:t>
            </a:r>
            <a:r>
              <a:rPr lang="cs-CZ" sz="2300" dirty="0" err="1"/>
              <a:t>Orazio</a:t>
            </a:r>
            <a:r>
              <a:rPr lang="cs-CZ" sz="2300" dirty="0"/>
              <a:t> Grassi zaútočí na Galileiho v pamfletu a obviňuje ho z kacířství </a:t>
            </a:r>
          </a:p>
          <a:p>
            <a:r>
              <a:rPr lang="cs-CZ" sz="2300" dirty="0"/>
              <a:t>1623: Galileo odpovídá ve spise </a:t>
            </a:r>
            <a:r>
              <a:rPr lang="cs-CZ" sz="2300" i="1" dirty="0" err="1"/>
              <a:t>Il</a:t>
            </a:r>
            <a:r>
              <a:rPr lang="cs-CZ" sz="2300" i="1" dirty="0"/>
              <a:t> </a:t>
            </a:r>
            <a:r>
              <a:rPr lang="cs-CZ" sz="2300" i="1" dirty="0" err="1"/>
              <a:t>Saggiatore</a:t>
            </a:r>
            <a:r>
              <a:rPr lang="cs-CZ" sz="2300" i="1" dirty="0"/>
              <a:t> </a:t>
            </a:r>
          </a:p>
          <a:p>
            <a:endParaRPr lang="cs-CZ" sz="2300" dirty="0"/>
          </a:p>
          <a:p>
            <a:pPr>
              <a:buNone/>
            </a:pPr>
            <a:endParaRPr lang="cs-CZ" sz="2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noAutofit/>
          </a:bodyPr>
          <a:lstStyle/>
          <a:p>
            <a:r>
              <a:rPr lang="cs-CZ" sz="3600"/>
              <a:t>Svět je kniha psaná jazykem matematiky</a:t>
            </a:r>
          </a:p>
        </p:txBody>
      </p:sp>
      <p:sp>
        <p:nvSpPr>
          <p:cNvPr id="3" name="Zástupný symbol pro obsah 2"/>
          <p:cNvSpPr>
            <a:spLocks noGrp="1"/>
          </p:cNvSpPr>
          <p:nvPr>
            <p:ph idx="1"/>
          </p:nvPr>
        </p:nvSpPr>
        <p:spPr>
          <a:xfrm>
            <a:off x="467544" y="1196752"/>
            <a:ext cx="8229600" cy="5328592"/>
          </a:xfrm>
        </p:spPr>
        <p:txBody>
          <a:bodyPr>
            <a:noAutofit/>
          </a:bodyPr>
          <a:lstStyle/>
          <a:p>
            <a:pPr>
              <a:buNone/>
            </a:pPr>
            <a:r>
              <a:rPr lang="cs-CZ" sz="3000" dirty="0"/>
              <a:t>	</a:t>
            </a:r>
            <a:r>
              <a:rPr lang="cs-CZ" sz="2800" dirty="0"/>
              <a:t>„… Tak se ale, pane </a:t>
            </a:r>
            <a:r>
              <a:rPr lang="cs-CZ" sz="2800" dirty="0" err="1"/>
              <a:t>Sarsi</a:t>
            </a:r>
            <a:r>
              <a:rPr lang="cs-CZ" sz="2800" dirty="0"/>
              <a:t>, věci nemají. Filosofie je psána v oné převeliké knize, která je stále otevřena před našima očima - já ji říkám univerzum - ale té nelze rozumět, dokud se nenaučíme jazyk a písmena, v nichž je psána. </a:t>
            </a:r>
            <a:r>
              <a:rPr lang="cs-CZ" sz="2800" b="1" dirty="0"/>
              <a:t>Ta kniha je psána jazykem matematickým, písmena v ní jsou trojúhelníky, kruhy a jiné geometrické obrazce</a:t>
            </a:r>
            <a:r>
              <a:rPr lang="cs-CZ" sz="2800" dirty="0"/>
              <a:t>, bez nichž člověk z té knihy nepochopí slova: bez znalosti těchto nástrojů člověk v ní marně bloudí jak v temném labyrintu" </a:t>
            </a:r>
          </a:p>
          <a:p>
            <a:pPr>
              <a:buNone/>
            </a:pPr>
            <a:r>
              <a:rPr lang="cs-CZ" sz="2400" dirty="0"/>
              <a:t>	(</a:t>
            </a:r>
            <a:r>
              <a:rPr lang="cs-CZ" sz="2400" i="1" dirty="0" err="1"/>
              <a:t>il</a:t>
            </a:r>
            <a:r>
              <a:rPr lang="cs-CZ" sz="2400" i="1" dirty="0"/>
              <a:t> </a:t>
            </a:r>
            <a:r>
              <a:rPr lang="cs-CZ" sz="2400" i="1" dirty="0" err="1"/>
              <a:t>Saggiatore</a:t>
            </a:r>
            <a:r>
              <a:rPr lang="cs-CZ" sz="2400" dirty="0"/>
              <a:t>, GG 6, str. 232)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u="sng"/>
              <a:t>Saggiatore: myšlenky filosofického významu</a:t>
            </a:r>
            <a:endParaRPr lang="cs-CZ"/>
          </a:p>
        </p:txBody>
      </p:sp>
      <p:sp>
        <p:nvSpPr>
          <p:cNvPr id="3" name="Zástupný symbol pro obsah 2"/>
          <p:cNvSpPr>
            <a:spLocks noGrp="1"/>
          </p:cNvSpPr>
          <p:nvPr>
            <p:ph idx="1"/>
          </p:nvPr>
        </p:nvSpPr>
        <p:spPr/>
        <p:txBody>
          <a:bodyPr>
            <a:normAutofit fontScale="85000" lnSpcReduction="20000"/>
          </a:bodyPr>
          <a:lstStyle/>
          <a:p>
            <a:r>
              <a:rPr lang="cs-CZ" dirty="0"/>
              <a:t>Galileo se přihlásil k takovému pojetí přírody, která je bytostně určena číselnými poměry. </a:t>
            </a:r>
          </a:p>
          <a:p>
            <a:r>
              <a:rPr lang="cs-CZ" dirty="0"/>
              <a:t>Spočívá-li podstata skutečnosti v číselných vztazích, pak jejím jediným pravdivým vyjádřením mohou být jedině matematické věty. </a:t>
            </a:r>
          </a:p>
          <a:p>
            <a:pPr>
              <a:buNone/>
            </a:pPr>
            <a:endParaRPr lang="cs-CZ" dirty="0"/>
          </a:p>
          <a:p>
            <a:pPr>
              <a:buNone/>
            </a:pPr>
            <a:r>
              <a:rPr lang="cs-CZ" u="sng" dirty="0"/>
              <a:t>Rozlišení mezi „primárními“ a „sekundárními“ kvalitami.</a:t>
            </a:r>
            <a:r>
              <a:rPr lang="cs-CZ" dirty="0"/>
              <a:t> </a:t>
            </a:r>
          </a:p>
          <a:p>
            <a:r>
              <a:rPr lang="cs-CZ" dirty="0"/>
              <a:t>Primární kvality = kvantitativní určení těles, které jsou ve věcech samotných</a:t>
            </a:r>
          </a:p>
          <a:p>
            <a:r>
              <a:rPr lang="cs-CZ" dirty="0"/>
              <a:t>Sekundární kvality = ty, které vznikají v poznávající mysli na základě těch prvních. </a:t>
            </a:r>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1174</TotalTime>
  <Words>1990</Words>
  <Application>Microsoft Office PowerPoint</Application>
  <PresentationFormat>Předvádění na obrazovce (4:3)</PresentationFormat>
  <Paragraphs>123</Paragraphs>
  <Slides>21</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21</vt:i4>
      </vt:variant>
    </vt:vector>
  </HeadingPairs>
  <TitlesOfParts>
    <vt:vector size="24" baseType="lpstr">
      <vt:lpstr>Arial</vt:lpstr>
      <vt:lpstr>Calibri</vt:lpstr>
      <vt:lpstr>Motiv sady Office</vt:lpstr>
      <vt:lpstr>Příroda je kniha psaná v matematickém jazyce</vt:lpstr>
      <vt:lpstr>Dějiny metafory "svět je kniha“</vt:lpstr>
      <vt:lpstr>Augustinus: písmo vysvětluje přírodu</vt:lpstr>
      <vt:lpstr>Komenského 3+1</vt:lpstr>
      <vt:lpstr>Odmítnutí autority tradice</vt:lpstr>
      <vt:lpstr>Přírodověda vs. filologie</vt:lpstr>
      <vt:lpstr>Kontext: spor o komety</vt:lpstr>
      <vt:lpstr>Svět je kniha psaná jazykem matematiky</vt:lpstr>
      <vt:lpstr>Saggiatore: myšlenky filosofického významu</vt:lpstr>
      <vt:lpstr>Skutečnost je inkarnací matematična</vt:lpstr>
      <vt:lpstr>Matematická idealizace přírody</vt:lpstr>
      <vt:lpstr>Descartovo matematické rozvržení věcnosti:</vt:lpstr>
      <vt:lpstr>Příroda jako hodiny</vt:lpstr>
      <vt:lpstr>Příroda jako matematicky propočitatelná strojovna</vt:lpstr>
      <vt:lpstr>Emancipace rozumu</vt:lpstr>
      <vt:lpstr>Nová autorita: příroda sama</vt:lpstr>
      <vt:lpstr>Dva zdroje přesvědčení dle Galileiho</vt:lpstr>
      <vt:lpstr>Důsledky Galileiho matematizace přírody</vt:lpstr>
      <vt:lpstr>Důsledky Galileiho matematizace přírody</vt:lpstr>
      <vt:lpstr>Husserlovo zhodnocení</vt:lpstr>
      <vt:lpstr>Husserlovo zhodnocení</vt:lpstr>
    </vt:vector>
  </TitlesOfParts>
  <Company>UHK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Galileo Galilei</dc:title>
  <dc:creator>Ondřej Švec</dc:creator>
  <cp:lastModifiedBy>Švec, Ondřej</cp:lastModifiedBy>
  <cp:revision>50</cp:revision>
  <dcterms:created xsi:type="dcterms:W3CDTF">2013-11-18T15:42:07Z</dcterms:created>
  <dcterms:modified xsi:type="dcterms:W3CDTF">2022-03-14T15:24:50Z</dcterms:modified>
</cp:coreProperties>
</file>