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2" r:id="rId1"/>
  </p:sldMasterIdLst>
  <p:notesMasterIdLst>
    <p:notesMasterId r:id="rId49"/>
  </p:notesMasterIdLst>
  <p:sldIdLst>
    <p:sldId id="256" r:id="rId2"/>
    <p:sldId id="392" r:id="rId3"/>
    <p:sldId id="418" r:id="rId4"/>
    <p:sldId id="416" r:id="rId5"/>
    <p:sldId id="457" r:id="rId6"/>
    <p:sldId id="419" r:id="rId7"/>
    <p:sldId id="420" r:id="rId8"/>
    <p:sldId id="424" r:id="rId9"/>
    <p:sldId id="426" r:id="rId10"/>
    <p:sldId id="427" r:id="rId11"/>
    <p:sldId id="428" r:id="rId12"/>
    <p:sldId id="429" r:id="rId13"/>
    <p:sldId id="430" r:id="rId14"/>
    <p:sldId id="431" r:id="rId15"/>
    <p:sldId id="465" r:id="rId16"/>
    <p:sldId id="433" r:id="rId17"/>
    <p:sldId id="434" r:id="rId18"/>
    <p:sldId id="437" r:id="rId19"/>
    <p:sldId id="439" r:id="rId20"/>
    <p:sldId id="440" r:id="rId21"/>
    <p:sldId id="441" r:id="rId22"/>
    <p:sldId id="442" r:id="rId23"/>
    <p:sldId id="443" r:id="rId24"/>
    <p:sldId id="444" r:id="rId25"/>
    <p:sldId id="445" r:id="rId26"/>
    <p:sldId id="446" r:id="rId27"/>
    <p:sldId id="447" r:id="rId28"/>
    <p:sldId id="448" r:id="rId29"/>
    <p:sldId id="466" r:id="rId30"/>
    <p:sldId id="450" r:id="rId31"/>
    <p:sldId id="451" r:id="rId32"/>
    <p:sldId id="452" r:id="rId33"/>
    <p:sldId id="453" r:id="rId34"/>
    <p:sldId id="454" r:id="rId35"/>
    <p:sldId id="455" r:id="rId36"/>
    <p:sldId id="456" r:id="rId37"/>
    <p:sldId id="472" r:id="rId38"/>
    <p:sldId id="410" r:id="rId39"/>
    <p:sldId id="404" r:id="rId40"/>
    <p:sldId id="405" r:id="rId41"/>
    <p:sldId id="398" r:id="rId42"/>
    <p:sldId id="399" r:id="rId43"/>
    <p:sldId id="463" r:id="rId44"/>
    <p:sldId id="469" r:id="rId45"/>
    <p:sldId id="470" r:id="rId46"/>
    <p:sldId id="471" r:id="rId47"/>
    <p:sldId id="364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a Hudáková" initials="AH" lastIdx="41" clrIdx="0">
    <p:extLst>
      <p:ext uri="{19B8F6BF-5375-455C-9EA6-DF929625EA0E}">
        <p15:presenceInfo xmlns:p15="http://schemas.microsoft.com/office/powerpoint/2012/main" userId="741b2a806fc06f49" providerId="Windows Live"/>
      </p:ext>
    </p:extLst>
  </p:cmAuthor>
  <p:cmAuthor id="2" name="Hudáková, Andrea" initials="HA" lastIdx="20" clrIdx="1"/>
  <p:cmAuthor id="3" name="Slánská Bímová, Petra" initials="SBP" lastIdx="11" clrIdx="2">
    <p:extLst>
      <p:ext uri="{19B8F6BF-5375-455C-9EA6-DF929625EA0E}">
        <p15:presenceInfo xmlns:p15="http://schemas.microsoft.com/office/powerpoint/2012/main" userId="Slánská Bímová, Petr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95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8" autoAdjust="0"/>
    <p:restoredTop sz="93899" autoAdjust="0"/>
  </p:normalViewPr>
  <p:slideViewPr>
    <p:cSldViewPr snapToGrid="0">
      <p:cViewPr varScale="1">
        <p:scale>
          <a:sx n="62" d="100"/>
          <a:sy n="62" d="100"/>
        </p:scale>
        <p:origin x="860" y="28"/>
      </p:cViewPr>
      <p:guideLst/>
    </p:cSldViewPr>
  </p:slideViewPr>
  <p:outlineViewPr>
    <p:cViewPr>
      <p:scale>
        <a:sx n="33" d="100"/>
        <a:sy n="33" d="100"/>
      </p:scale>
      <p:origin x="0" y="-407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fuk\Documents\Kopie%20-%20SeznamB1+B2_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fuk\Documents\Kopie%20-%20SeznamB1+B2_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fuk\Documents\Kopie%20-%20SeznamB1+B2_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600" b="1" noProof="0" dirty="0">
                <a:solidFill>
                  <a:schemeClr val="bg1"/>
                </a:solidFill>
              </a:rPr>
              <a:t>Principle</a:t>
            </a:r>
            <a:r>
              <a:rPr lang="en-US" sz="3600" b="1" baseline="0" noProof="0" dirty="0">
                <a:solidFill>
                  <a:schemeClr val="bg1"/>
                </a:solidFill>
              </a:rPr>
              <a:t> of paradigm of deficit</a:t>
            </a:r>
            <a:endParaRPr lang="en-US" sz="3600" b="1" noProof="0" dirty="0">
              <a:solidFill>
                <a:schemeClr val="bg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1.3888888888888888E-2"/>
          <c:y val="0.11492632249139589"/>
          <c:w val="0.97222222222222221"/>
          <c:h val="0.652003679428465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List1!$A$9</c:f>
              <c:strCache>
                <c:ptCount val="1"/>
                <c:pt idx="0">
                  <c:v>hearing loss = DEFICIT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4BE-4BA0-A138-302A5E3A0915}"/>
              </c:ext>
            </c:extLst>
          </c:dPt>
          <c:cat>
            <c:strRef>
              <c:f>List1!$B$8:$F$8</c:f>
              <c:strCache>
                <c:ptCount val="5"/>
                <c:pt idx="0">
                  <c:v>hearing person = STANDARD </c:v>
                </c:pt>
                <c:pt idx="1">
                  <c:v>sligt</c:v>
                </c:pt>
                <c:pt idx="2">
                  <c:v>moderate</c:v>
                </c:pt>
                <c:pt idx="3">
                  <c:v>severe</c:v>
                </c:pt>
                <c:pt idx="4">
                  <c:v>profound</c:v>
                </c:pt>
              </c:strCache>
            </c:strRef>
          </c:cat>
          <c:val>
            <c:numRef>
              <c:f>List1!$B$9:$F$9</c:f>
              <c:numCache>
                <c:formatCode>General</c:formatCode>
                <c:ptCount val="5"/>
                <c:pt idx="0">
                  <c:v>4</c:v>
                </c:pt>
                <c:pt idx="1">
                  <c:v>30</c:v>
                </c:pt>
                <c:pt idx="2">
                  <c:v>50</c:v>
                </c:pt>
                <c:pt idx="3">
                  <c:v>80</c:v>
                </c:pt>
                <c:pt idx="4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4BE-4BA0-A138-302A5E3A0915}"/>
            </c:ext>
          </c:extLst>
        </c:ser>
        <c:ser>
          <c:idx val="1"/>
          <c:order val="1"/>
          <c:tx>
            <c:strRef>
              <c:f>List1!$A$10</c:f>
              <c:strCache>
                <c:ptCount val="1"/>
                <c:pt idx="0">
                  <c:v>hearing impairment 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List1!$B$8:$F$8</c:f>
              <c:strCache>
                <c:ptCount val="5"/>
                <c:pt idx="0">
                  <c:v>hearing person = STANDARD </c:v>
                </c:pt>
                <c:pt idx="1">
                  <c:v>sligt</c:v>
                </c:pt>
                <c:pt idx="2">
                  <c:v>moderate</c:v>
                </c:pt>
                <c:pt idx="3">
                  <c:v>severe</c:v>
                </c:pt>
                <c:pt idx="4">
                  <c:v>profound</c:v>
                </c:pt>
              </c:strCache>
            </c:strRef>
          </c:cat>
          <c:val>
            <c:numRef>
              <c:f>List1!$B$10:$F$10</c:f>
              <c:numCache>
                <c:formatCode>General</c:formatCode>
                <c:ptCount val="5"/>
                <c:pt idx="1">
                  <c:v>30</c:v>
                </c:pt>
                <c:pt idx="2">
                  <c:v>50</c:v>
                </c:pt>
                <c:pt idx="3">
                  <c:v>80</c:v>
                </c:pt>
                <c:pt idx="4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4BE-4BA0-A138-302A5E3A0915}"/>
            </c:ext>
          </c:extLst>
        </c:ser>
        <c:ser>
          <c:idx val="2"/>
          <c:order val="2"/>
          <c:tx>
            <c:strRef>
              <c:f>List1!$A$11</c:f>
              <c:strCache>
                <c:ptCount val="1"/>
                <c:pt idx="0">
                  <c:v>disability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List1!$B$8:$F$8</c:f>
              <c:strCache>
                <c:ptCount val="5"/>
                <c:pt idx="0">
                  <c:v>hearing person = STANDARD </c:v>
                </c:pt>
                <c:pt idx="1">
                  <c:v>sligt</c:v>
                </c:pt>
                <c:pt idx="2">
                  <c:v>moderate</c:v>
                </c:pt>
                <c:pt idx="3">
                  <c:v>severe</c:v>
                </c:pt>
                <c:pt idx="4">
                  <c:v>profound</c:v>
                </c:pt>
              </c:strCache>
            </c:strRef>
          </c:cat>
          <c:val>
            <c:numRef>
              <c:f>List1!$B$11:$F$11</c:f>
              <c:numCache>
                <c:formatCode>General</c:formatCode>
                <c:ptCount val="5"/>
                <c:pt idx="1">
                  <c:v>30</c:v>
                </c:pt>
                <c:pt idx="2">
                  <c:v>50</c:v>
                </c:pt>
                <c:pt idx="3">
                  <c:v>80</c:v>
                </c:pt>
                <c:pt idx="4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4BE-4BA0-A138-302A5E3A09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97042640"/>
        <c:axId val="297043032"/>
      </c:barChart>
      <c:catAx>
        <c:axId val="297042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97043032"/>
        <c:crosses val="autoZero"/>
        <c:auto val="1"/>
        <c:lblAlgn val="ctr"/>
        <c:lblOffset val="100"/>
        <c:noMultiLvlLbl val="0"/>
      </c:catAx>
      <c:valAx>
        <c:axId val="29704303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97042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cs-CZ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cs-CZ"/>
          </a:p>
        </c:txPr>
      </c:legendEntry>
      <c:layout>
        <c:manualLayout>
          <c:xMode val="edge"/>
          <c:yMode val="edge"/>
          <c:x val="8.0329277022190407E-2"/>
          <c:y val="0.92627890116767597"/>
          <c:w val="0.83807881969299292"/>
          <c:h val="7.3721098832323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600" b="1" noProof="0" dirty="0">
                <a:solidFill>
                  <a:schemeClr val="bg1"/>
                </a:solidFill>
              </a:rPr>
              <a:t>Principle</a:t>
            </a:r>
            <a:r>
              <a:rPr lang="en-US" sz="3600" b="1" baseline="0" noProof="0" dirty="0">
                <a:solidFill>
                  <a:schemeClr val="bg1"/>
                </a:solidFill>
              </a:rPr>
              <a:t> of paradigm of deficit</a:t>
            </a:r>
            <a:endParaRPr lang="en-US" sz="3600" b="1" noProof="0" dirty="0">
              <a:solidFill>
                <a:schemeClr val="bg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1.3888888888888888E-2"/>
          <c:y val="0.11492632249139589"/>
          <c:w val="0.97222222222222221"/>
          <c:h val="0.652003679428465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List1!$A$9</c:f>
              <c:strCache>
                <c:ptCount val="1"/>
                <c:pt idx="0">
                  <c:v>hearing loss = DEFICIT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782-42AE-9CA8-C432C3EBA15C}"/>
              </c:ext>
            </c:extLst>
          </c:dPt>
          <c:cat>
            <c:strRef>
              <c:f>List1!$B$8:$F$8</c:f>
              <c:strCache>
                <c:ptCount val="5"/>
                <c:pt idx="0">
                  <c:v>hearing person = STANDARD </c:v>
                </c:pt>
                <c:pt idx="1">
                  <c:v>sligt</c:v>
                </c:pt>
                <c:pt idx="2">
                  <c:v>moderate</c:v>
                </c:pt>
                <c:pt idx="3">
                  <c:v>severe</c:v>
                </c:pt>
                <c:pt idx="4">
                  <c:v>profound</c:v>
                </c:pt>
              </c:strCache>
            </c:strRef>
          </c:cat>
          <c:val>
            <c:numRef>
              <c:f>List1!$B$9:$F$9</c:f>
              <c:numCache>
                <c:formatCode>General</c:formatCode>
                <c:ptCount val="5"/>
                <c:pt idx="0">
                  <c:v>4</c:v>
                </c:pt>
                <c:pt idx="1">
                  <c:v>30</c:v>
                </c:pt>
                <c:pt idx="2">
                  <c:v>50</c:v>
                </c:pt>
                <c:pt idx="3">
                  <c:v>80</c:v>
                </c:pt>
                <c:pt idx="4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782-42AE-9CA8-C432C3EBA15C}"/>
            </c:ext>
          </c:extLst>
        </c:ser>
        <c:ser>
          <c:idx val="1"/>
          <c:order val="1"/>
          <c:tx>
            <c:strRef>
              <c:f>List1!$A$10</c:f>
              <c:strCache>
                <c:ptCount val="1"/>
                <c:pt idx="0">
                  <c:v>hearing impairment 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List1!$B$8:$F$8</c:f>
              <c:strCache>
                <c:ptCount val="5"/>
                <c:pt idx="0">
                  <c:v>hearing person = STANDARD </c:v>
                </c:pt>
                <c:pt idx="1">
                  <c:v>sligt</c:v>
                </c:pt>
                <c:pt idx="2">
                  <c:v>moderate</c:v>
                </c:pt>
                <c:pt idx="3">
                  <c:v>severe</c:v>
                </c:pt>
                <c:pt idx="4">
                  <c:v>profound</c:v>
                </c:pt>
              </c:strCache>
            </c:strRef>
          </c:cat>
          <c:val>
            <c:numRef>
              <c:f>List1!$B$10:$F$10</c:f>
              <c:numCache>
                <c:formatCode>General</c:formatCode>
                <c:ptCount val="5"/>
                <c:pt idx="1">
                  <c:v>30</c:v>
                </c:pt>
                <c:pt idx="2">
                  <c:v>50</c:v>
                </c:pt>
                <c:pt idx="3">
                  <c:v>80</c:v>
                </c:pt>
                <c:pt idx="4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782-42AE-9CA8-C432C3EBA15C}"/>
            </c:ext>
          </c:extLst>
        </c:ser>
        <c:ser>
          <c:idx val="2"/>
          <c:order val="2"/>
          <c:tx>
            <c:strRef>
              <c:f>List1!$A$11</c:f>
              <c:strCache>
                <c:ptCount val="1"/>
                <c:pt idx="0">
                  <c:v>disability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List1!$B$8:$F$8</c:f>
              <c:strCache>
                <c:ptCount val="5"/>
                <c:pt idx="0">
                  <c:v>hearing person = STANDARD </c:v>
                </c:pt>
                <c:pt idx="1">
                  <c:v>sligt</c:v>
                </c:pt>
                <c:pt idx="2">
                  <c:v>moderate</c:v>
                </c:pt>
                <c:pt idx="3">
                  <c:v>severe</c:v>
                </c:pt>
                <c:pt idx="4">
                  <c:v>profound</c:v>
                </c:pt>
              </c:strCache>
            </c:strRef>
          </c:cat>
          <c:val>
            <c:numRef>
              <c:f>List1!$B$11:$F$11</c:f>
              <c:numCache>
                <c:formatCode>General</c:formatCode>
                <c:ptCount val="5"/>
                <c:pt idx="1">
                  <c:v>30</c:v>
                </c:pt>
                <c:pt idx="2">
                  <c:v>50</c:v>
                </c:pt>
                <c:pt idx="3">
                  <c:v>80</c:v>
                </c:pt>
                <c:pt idx="4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782-42AE-9CA8-C432C3EBA1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97043424"/>
        <c:axId val="297043816"/>
      </c:barChart>
      <c:catAx>
        <c:axId val="297043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97043816"/>
        <c:crosses val="autoZero"/>
        <c:auto val="1"/>
        <c:lblAlgn val="ctr"/>
        <c:lblOffset val="100"/>
        <c:noMultiLvlLbl val="0"/>
      </c:catAx>
      <c:valAx>
        <c:axId val="29704381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97043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cs-CZ"/>
          </a:p>
        </c:txPr>
      </c:legendEntry>
      <c:layout>
        <c:manualLayout>
          <c:xMode val="edge"/>
          <c:yMode val="edge"/>
          <c:x val="8.0329277022190407E-2"/>
          <c:y val="0.92627890116767597"/>
          <c:w val="0.83807881969299292"/>
          <c:h val="7.3721098832323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600" b="1" noProof="0" dirty="0">
                <a:solidFill>
                  <a:schemeClr val="bg1"/>
                </a:solidFill>
              </a:rPr>
              <a:t>Principle</a:t>
            </a:r>
            <a:r>
              <a:rPr lang="en-US" sz="3600" b="1" baseline="0" noProof="0" dirty="0">
                <a:solidFill>
                  <a:schemeClr val="bg1"/>
                </a:solidFill>
              </a:rPr>
              <a:t> of paradigm of deficit</a:t>
            </a:r>
            <a:endParaRPr lang="en-US" sz="3600" b="1" noProof="0" dirty="0">
              <a:solidFill>
                <a:schemeClr val="bg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1.3888888888888888E-2"/>
          <c:y val="0.11492632249139589"/>
          <c:w val="0.97222222222222221"/>
          <c:h val="0.652003679428465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List1!$A$9</c:f>
              <c:strCache>
                <c:ptCount val="1"/>
                <c:pt idx="0">
                  <c:v>hearing loss = DEFICIT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715-401C-9B7F-8ABCC29A5FF9}"/>
              </c:ext>
            </c:extLst>
          </c:dPt>
          <c:cat>
            <c:strRef>
              <c:f>List1!$B$8:$F$8</c:f>
              <c:strCache>
                <c:ptCount val="5"/>
                <c:pt idx="0">
                  <c:v>hearing person = STANDARD </c:v>
                </c:pt>
                <c:pt idx="1">
                  <c:v>sligt</c:v>
                </c:pt>
                <c:pt idx="2">
                  <c:v>moderate</c:v>
                </c:pt>
                <c:pt idx="3">
                  <c:v>severe</c:v>
                </c:pt>
                <c:pt idx="4">
                  <c:v>profound</c:v>
                </c:pt>
              </c:strCache>
            </c:strRef>
          </c:cat>
          <c:val>
            <c:numRef>
              <c:f>List1!$B$9:$F$9</c:f>
              <c:numCache>
                <c:formatCode>General</c:formatCode>
                <c:ptCount val="5"/>
                <c:pt idx="0">
                  <c:v>4</c:v>
                </c:pt>
                <c:pt idx="1">
                  <c:v>30</c:v>
                </c:pt>
                <c:pt idx="2">
                  <c:v>50</c:v>
                </c:pt>
                <c:pt idx="3">
                  <c:v>80</c:v>
                </c:pt>
                <c:pt idx="4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715-401C-9B7F-8ABCC29A5FF9}"/>
            </c:ext>
          </c:extLst>
        </c:ser>
        <c:ser>
          <c:idx val="1"/>
          <c:order val="1"/>
          <c:tx>
            <c:strRef>
              <c:f>List1!$A$10</c:f>
              <c:strCache>
                <c:ptCount val="1"/>
                <c:pt idx="0">
                  <c:v>hearing impairment 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List1!$B$8:$F$8</c:f>
              <c:strCache>
                <c:ptCount val="5"/>
                <c:pt idx="0">
                  <c:v>hearing person = STANDARD </c:v>
                </c:pt>
                <c:pt idx="1">
                  <c:v>sligt</c:v>
                </c:pt>
                <c:pt idx="2">
                  <c:v>moderate</c:v>
                </c:pt>
                <c:pt idx="3">
                  <c:v>severe</c:v>
                </c:pt>
                <c:pt idx="4">
                  <c:v>profound</c:v>
                </c:pt>
              </c:strCache>
            </c:strRef>
          </c:cat>
          <c:val>
            <c:numRef>
              <c:f>List1!$B$10:$F$10</c:f>
              <c:numCache>
                <c:formatCode>General</c:formatCode>
                <c:ptCount val="5"/>
                <c:pt idx="1">
                  <c:v>30</c:v>
                </c:pt>
                <c:pt idx="2">
                  <c:v>50</c:v>
                </c:pt>
                <c:pt idx="3">
                  <c:v>80</c:v>
                </c:pt>
                <c:pt idx="4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715-401C-9B7F-8ABCC29A5FF9}"/>
            </c:ext>
          </c:extLst>
        </c:ser>
        <c:ser>
          <c:idx val="2"/>
          <c:order val="2"/>
          <c:tx>
            <c:strRef>
              <c:f>List1!$A$11</c:f>
              <c:strCache>
                <c:ptCount val="1"/>
                <c:pt idx="0">
                  <c:v>disability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List1!$B$8:$F$8</c:f>
              <c:strCache>
                <c:ptCount val="5"/>
                <c:pt idx="0">
                  <c:v>hearing person = STANDARD </c:v>
                </c:pt>
                <c:pt idx="1">
                  <c:v>sligt</c:v>
                </c:pt>
                <c:pt idx="2">
                  <c:v>moderate</c:v>
                </c:pt>
                <c:pt idx="3">
                  <c:v>severe</c:v>
                </c:pt>
                <c:pt idx="4">
                  <c:v>profound</c:v>
                </c:pt>
              </c:strCache>
            </c:strRef>
          </c:cat>
          <c:val>
            <c:numRef>
              <c:f>List1!$B$11:$F$11</c:f>
              <c:numCache>
                <c:formatCode>General</c:formatCode>
                <c:ptCount val="5"/>
                <c:pt idx="1">
                  <c:v>30</c:v>
                </c:pt>
                <c:pt idx="2">
                  <c:v>50</c:v>
                </c:pt>
                <c:pt idx="3">
                  <c:v>80</c:v>
                </c:pt>
                <c:pt idx="4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715-401C-9B7F-8ABCC29A5F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6807688"/>
        <c:axId val="246808472"/>
      </c:barChart>
      <c:catAx>
        <c:axId val="246807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46808472"/>
        <c:crosses val="autoZero"/>
        <c:auto val="1"/>
        <c:lblAlgn val="ctr"/>
        <c:lblOffset val="100"/>
        <c:noMultiLvlLbl val="0"/>
      </c:catAx>
      <c:valAx>
        <c:axId val="2468084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46807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0329277022190407E-2"/>
          <c:y val="0.92627890116767597"/>
          <c:w val="0.83807881969299292"/>
          <c:h val="7.3721098832323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600" b="1" noProof="0" dirty="0"/>
              <a:t>P</a:t>
            </a:r>
            <a:r>
              <a:rPr lang="en-US" sz="3600" b="1" baseline="0" noProof="0" dirty="0"/>
              <a:t>aradigm of deficit</a:t>
            </a:r>
            <a:endParaRPr lang="en-US" sz="3600" b="1" noProof="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1.3888888888888888E-2"/>
          <c:y val="0.11492632249139589"/>
          <c:w val="0.97222222222222221"/>
          <c:h val="0.652003679428465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List1!$A$9</c:f>
              <c:strCache>
                <c:ptCount val="1"/>
                <c:pt idx="0">
                  <c:v>hearing loss = DEFICIT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D38-4DBA-9EBC-C915979F9B5B}"/>
              </c:ext>
            </c:extLst>
          </c:dPt>
          <c:cat>
            <c:strRef>
              <c:f>List1!$B$8:$F$8</c:f>
              <c:strCache>
                <c:ptCount val="5"/>
                <c:pt idx="0">
                  <c:v>hearing person = STANDARD </c:v>
                </c:pt>
                <c:pt idx="1">
                  <c:v>sligt</c:v>
                </c:pt>
                <c:pt idx="2">
                  <c:v>moderate</c:v>
                </c:pt>
                <c:pt idx="3">
                  <c:v>severe</c:v>
                </c:pt>
                <c:pt idx="4">
                  <c:v>profound</c:v>
                </c:pt>
              </c:strCache>
            </c:strRef>
          </c:cat>
          <c:val>
            <c:numRef>
              <c:f>List1!$B$9:$F$9</c:f>
              <c:numCache>
                <c:formatCode>General</c:formatCode>
                <c:ptCount val="5"/>
                <c:pt idx="0">
                  <c:v>4</c:v>
                </c:pt>
                <c:pt idx="1">
                  <c:v>30</c:v>
                </c:pt>
                <c:pt idx="2">
                  <c:v>50</c:v>
                </c:pt>
                <c:pt idx="3">
                  <c:v>80</c:v>
                </c:pt>
                <c:pt idx="4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D38-4DBA-9EBC-C915979F9B5B}"/>
            </c:ext>
          </c:extLst>
        </c:ser>
        <c:ser>
          <c:idx val="1"/>
          <c:order val="1"/>
          <c:tx>
            <c:strRef>
              <c:f>List1!$A$10</c:f>
              <c:strCache>
                <c:ptCount val="1"/>
                <c:pt idx="0">
                  <c:v>hearing impairment 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List1!$B$8:$F$8</c:f>
              <c:strCache>
                <c:ptCount val="5"/>
                <c:pt idx="0">
                  <c:v>hearing person = STANDARD </c:v>
                </c:pt>
                <c:pt idx="1">
                  <c:v>sligt</c:v>
                </c:pt>
                <c:pt idx="2">
                  <c:v>moderate</c:v>
                </c:pt>
                <c:pt idx="3">
                  <c:v>severe</c:v>
                </c:pt>
                <c:pt idx="4">
                  <c:v>profound</c:v>
                </c:pt>
              </c:strCache>
            </c:strRef>
          </c:cat>
          <c:val>
            <c:numRef>
              <c:f>List1!$B$10:$F$10</c:f>
              <c:numCache>
                <c:formatCode>General</c:formatCode>
                <c:ptCount val="5"/>
                <c:pt idx="1">
                  <c:v>30</c:v>
                </c:pt>
                <c:pt idx="2">
                  <c:v>50</c:v>
                </c:pt>
                <c:pt idx="3">
                  <c:v>80</c:v>
                </c:pt>
                <c:pt idx="4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D38-4DBA-9EBC-C915979F9B5B}"/>
            </c:ext>
          </c:extLst>
        </c:ser>
        <c:ser>
          <c:idx val="2"/>
          <c:order val="2"/>
          <c:tx>
            <c:strRef>
              <c:f>List1!$A$11</c:f>
              <c:strCache>
                <c:ptCount val="1"/>
                <c:pt idx="0">
                  <c:v>disability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List1!$B$8:$F$8</c:f>
              <c:strCache>
                <c:ptCount val="5"/>
                <c:pt idx="0">
                  <c:v>hearing person = STANDARD </c:v>
                </c:pt>
                <c:pt idx="1">
                  <c:v>sligt</c:v>
                </c:pt>
                <c:pt idx="2">
                  <c:v>moderate</c:v>
                </c:pt>
                <c:pt idx="3">
                  <c:v>severe</c:v>
                </c:pt>
                <c:pt idx="4">
                  <c:v>profound</c:v>
                </c:pt>
              </c:strCache>
            </c:strRef>
          </c:cat>
          <c:val>
            <c:numRef>
              <c:f>List1!$B$11:$F$11</c:f>
              <c:numCache>
                <c:formatCode>General</c:formatCode>
                <c:ptCount val="5"/>
                <c:pt idx="1">
                  <c:v>30</c:v>
                </c:pt>
                <c:pt idx="2">
                  <c:v>50</c:v>
                </c:pt>
                <c:pt idx="3">
                  <c:v>80</c:v>
                </c:pt>
                <c:pt idx="4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D38-4DBA-9EBC-C915979F9B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6806120"/>
        <c:axId val="394285168"/>
      </c:barChart>
      <c:catAx>
        <c:axId val="246806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94285168"/>
        <c:crosses val="autoZero"/>
        <c:auto val="1"/>
        <c:lblAlgn val="ctr"/>
        <c:lblOffset val="100"/>
        <c:noMultiLvlLbl val="0"/>
      </c:catAx>
      <c:valAx>
        <c:axId val="39428516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46806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0329277022190407E-2"/>
          <c:y val="0.92627890116767597"/>
          <c:w val="0.83807881969299292"/>
          <c:h val="7.3721098832323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List2!$K$2</c:f>
              <c:strCache>
                <c:ptCount val="1"/>
                <c:pt idx="0">
                  <c:v>ETF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List2!$L$1:$R$1</c:f>
              <c:strCache>
                <c:ptCount val="7"/>
                <c:pt idx="0">
                  <c:v>2012/13</c:v>
                </c:pt>
                <c:pt idx="1">
                  <c:v>2013/14</c:v>
                </c:pt>
                <c:pt idx="2">
                  <c:v>2014/15</c:v>
                </c:pt>
                <c:pt idx="3">
                  <c:v>2015/16</c:v>
                </c:pt>
                <c:pt idx="4">
                  <c:v>2016/17</c:v>
                </c:pt>
                <c:pt idx="5">
                  <c:v>2017/18</c:v>
                </c:pt>
                <c:pt idx="6">
                  <c:v>2018/19</c:v>
                </c:pt>
              </c:strCache>
            </c:strRef>
          </c:cat>
          <c:val>
            <c:numRef>
              <c:f>List2!$L$2:$R$2</c:f>
              <c:numCache>
                <c:formatCode>General</c:formatCode>
                <c:ptCount val="7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CD-4D53-B083-F59D2208F07A}"/>
            </c:ext>
          </c:extLst>
        </c:ser>
        <c:ser>
          <c:idx val="1"/>
          <c:order val="1"/>
          <c:tx>
            <c:strRef>
              <c:f>List2!$K$3</c:f>
              <c:strCache>
                <c:ptCount val="1"/>
                <c:pt idx="0">
                  <c:v>FaF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List2!$L$1:$R$1</c:f>
              <c:strCache>
                <c:ptCount val="7"/>
                <c:pt idx="0">
                  <c:v>2012/13</c:v>
                </c:pt>
                <c:pt idx="1">
                  <c:v>2013/14</c:v>
                </c:pt>
                <c:pt idx="2">
                  <c:v>2014/15</c:v>
                </c:pt>
                <c:pt idx="3">
                  <c:v>2015/16</c:v>
                </c:pt>
                <c:pt idx="4">
                  <c:v>2016/17</c:v>
                </c:pt>
                <c:pt idx="5">
                  <c:v>2017/18</c:v>
                </c:pt>
                <c:pt idx="6">
                  <c:v>2018/19</c:v>
                </c:pt>
              </c:strCache>
            </c:strRef>
          </c:cat>
          <c:val>
            <c:numRef>
              <c:f>List2!$L$3:$R$3</c:f>
              <c:numCache>
                <c:formatCode>General</c:formatCode>
                <c:ptCount val="7"/>
                <c:pt idx="1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CD-4D53-B083-F59D2208F07A}"/>
            </c:ext>
          </c:extLst>
        </c:ser>
        <c:ser>
          <c:idx val="2"/>
          <c:order val="2"/>
          <c:tx>
            <c:strRef>
              <c:f>List2!$K$4</c:f>
              <c:strCache>
                <c:ptCount val="1"/>
                <c:pt idx="0">
                  <c:v>FF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List2!$L$1:$R$1</c:f>
              <c:strCache>
                <c:ptCount val="7"/>
                <c:pt idx="0">
                  <c:v>2012/13</c:v>
                </c:pt>
                <c:pt idx="1">
                  <c:v>2013/14</c:v>
                </c:pt>
                <c:pt idx="2">
                  <c:v>2014/15</c:v>
                </c:pt>
                <c:pt idx="3">
                  <c:v>2015/16</c:v>
                </c:pt>
                <c:pt idx="4">
                  <c:v>2016/17</c:v>
                </c:pt>
                <c:pt idx="5">
                  <c:v>2017/18</c:v>
                </c:pt>
                <c:pt idx="6">
                  <c:v>2018/19</c:v>
                </c:pt>
              </c:strCache>
            </c:strRef>
          </c:cat>
          <c:val>
            <c:numRef>
              <c:f>List2!$L$4:$R$4</c:f>
              <c:numCache>
                <c:formatCode>General</c:formatCode>
                <c:ptCount val="7"/>
                <c:pt idx="0">
                  <c:v>15</c:v>
                </c:pt>
                <c:pt idx="1">
                  <c:v>22</c:v>
                </c:pt>
                <c:pt idx="2">
                  <c:v>25</c:v>
                </c:pt>
                <c:pt idx="3">
                  <c:v>19</c:v>
                </c:pt>
                <c:pt idx="4">
                  <c:v>24</c:v>
                </c:pt>
                <c:pt idx="5">
                  <c:v>22</c:v>
                </c:pt>
                <c:pt idx="6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8CD-4D53-B083-F59D2208F07A}"/>
            </c:ext>
          </c:extLst>
        </c:ser>
        <c:ser>
          <c:idx val="3"/>
          <c:order val="3"/>
          <c:tx>
            <c:strRef>
              <c:f>List2!$K$5</c:f>
              <c:strCache>
                <c:ptCount val="1"/>
                <c:pt idx="0">
                  <c:v>FSV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List2!$L$1:$R$1</c:f>
              <c:strCache>
                <c:ptCount val="7"/>
                <c:pt idx="0">
                  <c:v>2012/13</c:v>
                </c:pt>
                <c:pt idx="1">
                  <c:v>2013/14</c:v>
                </c:pt>
                <c:pt idx="2">
                  <c:v>2014/15</c:v>
                </c:pt>
                <c:pt idx="3">
                  <c:v>2015/16</c:v>
                </c:pt>
                <c:pt idx="4">
                  <c:v>2016/17</c:v>
                </c:pt>
                <c:pt idx="5">
                  <c:v>2017/18</c:v>
                </c:pt>
                <c:pt idx="6">
                  <c:v>2018/19</c:v>
                </c:pt>
              </c:strCache>
            </c:strRef>
          </c:cat>
          <c:val>
            <c:numRef>
              <c:f>List2!$L$5:$R$5</c:f>
              <c:numCache>
                <c:formatCode>General</c:formatCode>
                <c:ptCount val="7"/>
                <c:pt idx="5">
                  <c:v>1</c:v>
                </c:pt>
                <c:pt idx="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8CD-4D53-B083-F59D2208F07A}"/>
            </c:ext>
          </c:extLst>
        </c:ser>
        <c:ser>
          <c:idx val="4"/>
          <c:order val="4"/>
          <c:tx>
            <c:strRef>
              <c:f>List2!$K$6</c:f>
              <c:strCache>
                <c:ptCount val="1"/>
                <c:pt idx="0">
                  <c:v>FTVS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List2!$L$1:$R$1</c:f>
              <c:strCache>
                <c:ptCount val="7"/>
                <c:pt idx="0">
                  <c:v>2012/13</c:v>
                </c:pt>
                <c:pt idx="1">
                  <c:v>2013/14</c:v>
                </c:pt>
                <c:pt idx="2">
                  <c:v>2014/15</c:v>
                </c:pt>
                <c:pt idx="3">
                  <c:v>2015/16</c:v>
                </c:pt>
                <c:pt idx="4">
                  <c:v>2016/17</c:v>
                </c:pt>
                <c:pt idx="5">
                  <c:v>2017/18</c:v>
                </c:pt>
                <c:pt idx="6">
                  <c:v>2018/19</c:v>
                </c:pt>
              </c:strCache>
            </c:strRef>
          </c:cat>
          <c:val>
            <c:numRef>
              <c:f>List2!$L$6:$R$6</c:f>
              <c:numCache>
                <c:formatCode>General</c:formatCode>
                <c:ptCount val="7"/>
                <c:pt idx="2">
                  <c:v>1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8CD-4D53-B083-F59D2208F07A}"/>
            </c:ext>
          </c:extLst>
        </c:ser>
        <c:ser>
          <c:idx val="5"/>
          <c:order val="5"/>
          <c:tx>
            <c:strRef>
              <c:f>List2!$K$7</c:f>
              <c:strCache>
                <c:ptCount val="1"/>
                <c:pt idx="0">
                  <c:v>HTF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List2!$L$1:$R$1</c:f>
              <c:strCache>
                <c:ptCount val="7"/>
                <c:pt idx="0">
                  <c:v>2012/13</c:v>
                </c:pt>
                <c:pt idx="1">
                  <c:v>2013/14</c:v>
                </c:pt>
                <c:pt idx="2">
                  <c:v>2014/15</c:v>
                </c:pt>
                <c:pt idx="3">
                  <c:v>2015/16</c:v>
                </c:pt>
                <c:pt idx="4">
                  <c:v>2016/17</c:v>
                </c:pt>
                <c:pt idx="5">
                  <c:v>2017/18</c:v>
                </c:pt>
                <c:pt idx="6">
                  <c:v>2018/19</c:v>
                </c:pt>
              </c:strCache>
            </c:strRef>
          </c:cat>
          <c:val>
            <c:numRef>
              <c:f>List2!$L$7:$R$7</c:f>
              <c:numCache>
                <c:formatCode>General</c:formatCode>
                <c:ptCount val="7"/>
                <c:pt idx="4">
                  <c:v>1</c:v>
                </c:pt>
                <c:pt idx="5">
                  <c:v>2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8CD-4D53-B083-F59D2208F07A}"/>
            </c:ext>
          </c:extLst>
        </c:ser>
        <c:ser>
          <c:idx val="6"/>
          <c:order val="6"/>
          <c:tx>
            <c:strRef>
              <c:f>List2!$K$8</c:f>
              <c:strCache>
                <c:ptCount val="1"/>
                <c:pt idx="0">
                  <c:v>KTF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List2!$L$1:$R$1</c:f>
              <c:strCache>
                <c:ptCount val="7"/>
                <c:pt idx="0">
                  <c:v>2012/13</c:v>
                </c:pt>
                <c:pt idx="1">
                  <c:v>2013/14</c:v>
                </c:pt>
                <c:pt idx="2">
                  <c:v>2014/15</c:v>
                </c:pt>
                <c:pt idx="3">
                  <c:v>2015/16</c:v>
                </c:pt>
                <c:pt idx="4">
                  <c:v>2016/17</c:v>
                </c:pt>
                <c:pt idx="5">
                  <c:v>2017/18</c:v>
                </c:pt>
                <c:pt idx="6">
                  <c:v>2018/19</c:v>
                </c:pt>
              </c:strCache>
            </c:strRef>
          </c:cat>
          <c:val>
            <c:numRef>
              <c:f>List2!$L$8:$R$8</c:f>
              <c:numCache>
                <c:formatCode>General</c:formatCode>
                <c:ptCount val="7"/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8CD-4D53-B083-F59D2208F07A}"/>
            </c:ext>
          </c:extLst>
        </c:ser>
        <c:ser>
          <c:idx val="7"/>
          <c:order val="7"/>
          <c:tx>
            <c:strRef>
              <c:f>List2!$K$9</c:f>
              <c:strCache>
                <c:ptCount val="1"/>
                <c:pt idx="0">
                  <c:v>LF1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List2!$L$1:$R$1</c:f>
              <c:strCache>
                <c:ptCount val="7"/>
                <c:pt idx="0">
                  <c:v>2012/13</c:v>
                </c:pt>
                <c:pt idx="1">
                  <c:v>2013/14</c:v>
                </c:pt>
                <c:pt idx="2">
                  <c:v>2014/15</c:v>
                </c:pt>
                <c:pt idx="3">
                  <c:v>2015/16</c:v>
                </c:pt>
                <c:pt idx="4">
                  <c:v>2016/17</c:v>
                </c:pt>
                <c:pt idx="5">
                  <c:v>2017/18</c:v>
                </c:pt>
                <c:pt idx="6">
                  <c:v>2018/19</c:v>
                </c:pt>
              </c:strCache>
            </c:strRef>
          </c:cat>
          <c:val>
            <c:numRef>
              <c:f>List2!$L$9:$R$9</c:f>
              <c:numCache>
                <c:formatCode>General</c:formatCode>
                <c:ptCount val="7"/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8CD-4D53-B083-F59D2208F07A}"/>
            </c:ext>
          </c:extLst>
        </c:ser>
        <c:ser>
          <c:idx val="8"/>
          <c:order val="8"/>
          <c:tx>
            <c:strRef>
              <c:f>List2!$K$10</c:f>
              <c:strCache>
                <c:ptCount val="1"/>
                <c:pt idx="0">
                  <c:v>LF3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List2!$L$1:$R$1</c:f>
              <c:strCache>
                <c:ptCount val="7"/>
                <c:pt idx="0">
                  <c:v>2012/13</c:v>
                </c:pt>
                <c:pt idx="1">
                  <c:v>2013/14</c:v>
                </c:pt>
                <c:pt idx="2">
                  <c:v>2014/15</c:v>
                </c:pt>
                <c:pt idx="3">
                  <c:v>2015/16</c:v>
                </c:pt>
                <c:pt idx="4">
                  <c:v>2016/17</c:v>
                </c:pt>
                <c:pt idx="5">
                  <c:v>2017/18</c:v>
                </c:pt>
                <c:pt idx="6">
                  <c:v>2018/19</c:v>
                </c:pt>
              </c:strCache>
            </c:strRef>
          </c:cat>
          <c:val>
            <c:numRef>
              <c:f>List2!$L$10:$R$10</c:f>
              <c:numCache>
                <c:formatCode>General</c:formatCode>
                <c:ptCount val="7"/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8CD-4D53-B083-F59D2208F07A}"/>
            </c:ext>
          </c:extLst>
        </c:ser>
        <c:ser>
          <c:idx val="9"/>
          <c:order val="9"/>
          <c:tx>
            <c:strRef>
              <c:f>List2!$K$11</c:f>
              <c:strCache>
                <c:ptCount val="1"/>
                <c:pt idx="0">
                  <c:v>LFHK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List2!$L$1:$R$1</c:f>
              <c:strCache>
                <c:ptCount val="7"/>
                <c:pt idx="0">
                  <c:v>2012/13</c:v>
                </c:pt>
                <c:pt idx="1">
                  <c:v>2013/14</c:v>
                </c:pt>
                <c:pt idx="2">
                  <c:v>2014/15</c:v>
                </c:pt>
                <c:pt idx="3">
                  <c:v>2015/16</c:v>
                </c:pt>
                <c:pt idx="4">
                  <c:v>2016/17</c:v>
                </c:pt>
                <c:pt idx="5">
                  <c:v>2017/18</c:v>
                </c:pt>
                <c:pt idx="6">
                  <c:v>2018/19</c:v>
                </c:pt>
              </c:strCache>
            </c:strRef>
          </c:cat>
          <c:val>
            <c:numRef>
              <c:f>List2!$L$11:$R$11</c:f>
              <c:numCache>
                <c:formatCode>General</c:formatCode>
                <c:ptCount val="7"/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8CD-4D53-B083-F59D2208F07A}"/>
            </c:ext>
          </c:extLst>
        </c:ser>
        <c:ser>
          <c:idx val="10"/>
          <c:order val="10"/>
          <c:tx>
            <c:strRef>
              <c:f>List2!$K$12</c:f>
              <c:strCache>
                <c:ptCount val="1"/>
                <c:pt idx="0">
                  <c:v>LFP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List2!$L$1:$R$1</c:f>
              <c:strCache>
                <c:ptCount val="7"/>
                <c:pt idx="0">
                  <c:v>2012/13</c:v>
                </c:pt>
                <c:pt idx="1">
                  <c:v>2013/14</c:v>
                </c:pt>
                <c:pt idx="2">
                  <c:v>2014/15</c:v>
                </c:pt>
                <c:pt idx="3">
                  <c:v>2015/16</c:v>
                </c:pt>
                <c:pt idx="4">
                  <c:v>2016/17</c:v>
                </c:pt>
                <c:pt idx="5">
                  <c:v>2017/18</c:v>
                </c:pt>
                <c:pt idx="6">
                  <c:v>2018/19</c:v>
                </c:pt>
              </c:strCache>
            </c:strRef>
          </c:cat>
          <c:val>
            <c:numRef>
              <c:f>List2!$L$12:$R$12</c:f>
              <c:numCache>
                <c:formatCode>General</c:formatCode>
                <c:ptCount val="7"/>
                <c:pt idx="5">
                  <c:v>1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8CD-4D53-B083-F59D2208F07A}"/>
            </c:ext>
          </c:extLst>
        </c:ser>
        <c:ser>
          <c:idx val="11"/>
          <c:order val="11"/>
          <c:tx>
            <c:strRef>
              <c:f>List2!$K$13</c:f>
              <c:strCache>
                <c:ptCount val="1"/>
                <c:pt idx="0">
                  <c:v>MFF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List2!$L$1:$R$1</c:f>
              <c:strCache>
                <c:ptCount val="7"/>
                <c:pt idx="0">
                  <c:v>2012/13</c:v>
                </c:pt>
                <c:pt idx="1">
                  <c:v>2013/14</c:v>
                </c:pt>
                <c:pt idx="2">
                  <c:v>2014/15</c:v>
                </c:pt>
                <c:pt idx="3">
                  <c:v>2015/16</c:v>
                </c:pt>
                <c:pt idx="4">
                  <c:v>2016/17</c:v>
                </c:pt>
                <c:pt idx="5">
                  <c:v>2017/18</c:v>
                </c:pt>
                <c:pt idx="6">
                  <c:v>2018/19</c:v>
                </c:pt>
              </c:strCache>
            </c:strRef>
          </c:cat>
          <c:val>
            <c:numRef>
              <c:f>List2!$L$13:$R$13</c:f>
              <c:numCache>
                <c:formatCode>General</c:formatCode>
                <c:ptCount val="7"/>
                <c:pt idx="4">
                  <c:v>1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B8CD-4D53-B083-F59D2208F07A}"/>
            </c:ext>
          </c:extLst>
        </c:ser>
        <c:ser>
          <c:idx val="12"/>
          <c:order val="12"/>
          <c:tx>
            <c:strRef>
              <c:f>List2!$K$14</c:f>
              <c:strCache>
                <c:ptCount val="1"/>
                <c:pt idx="0">
                  <c:v>PedF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List2!$L$1:$R$1</c:f>
              <c:strCache>
                <c:ptCount val="7"/>
                <c:pt idx="0">
                  <c:v>2012/13</c:v>
                </c:pt>
                <c:pt idx="1">
                  <c:v>2013/14</c:v>
                </c:pt>
                <c:pt idx="2">
                  <c:v>2014/15</c:v>
                </c:pt>
                <c:pt idx="3">
                  <c:v>2015/16</c:v>
                </c:pt>
                <c:pt idx="4">
                  <c:v>2016/17</c:v>
                </c:pt>
                <c:pt idx="5">
                  <c:v>2017/18</c:v>
                </c:pt>
                <c:pt idx="6">
                  <c:v>2018/19</c:v>
                </c:pt>
              </c:strCache>
            </c:strRef>
          </c:cat>
          <c:val>
            <c:numRef>
              <c:f>List2!$L$14:$R$14</c:f>
              <c:numCache>
                <c:formatCode>General</c:formatCode>
                <c:ptCount val="7"/>
                <c:pt idx="0">
                  <c:v>5</c:v>
                </c:pt>
                <c:pt idx="1">
                  <c:v>5</c:v>
                </c:pt>
                <c:pt idx="2">
                  <c:v>4</c:v>
                </c:pt>
                <c:pt idx="3">
                  <c:v>6</c:v>
                </c:pt>
                <c:pt idx="4">
                  <c:v>7</c:v>
                </c:pt>
                <c:pt idx="5">
                  <c:v>5</c:v>
                </c:pt>
                <c:pt idx="6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8CD-4D53-B083-F59D2208F07A}"/>
            </c:ext>
          </c:extLst>
        </c:ser>
        <c:ser>
          <c:idx val="13"/>
          <c:order val="13"/>
          <c:tx>
            <c:strRef>
              <c:f>List2!$K$15</c:f>
              <c:strCache>
                <c:ptCount val="1"/>
                <c:pt idx="0">
                  <c:v>PF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List2!$L$1:$R$1</c:f>
              <c:strCache>
                <c:ptCount val="7"/>
                <c:pt idx="0">
                  <c:v>2012/13</c:v>
                </c:pt>
                <c:pt idx="1">
                  <c:v>2013/14</c:v>
                </c:pt>
                <c:pt idx="2">
                  <c:v>2014/15</c:v>
                </c:pt>
                <c:pt idx="3">
                  <c:v>2015/16</c:v>
                </c:pt>
                <c:pt idx="4">
                  <c:v>2016/17</c:v>
                </c:pt>
                <c:pt idx="5">
                  <c:v>2017/18</c:v>
                </c:pt>
                <c:pt idx="6">
                  <c:v>2018/19</c:v>
                </c:pt>
              </c:strCache>
            </c:strRef>
          </c:cat>
          <c:val>
            <c:numRef>
              <c:f>List2!$L$15:$R$15</c:f>
              <c:numCache>
                <c:formatCode>General</c:formatCode>
                <c:ptCount val="7"/>
                <c:pt idx="4">
                  <c:v>1</c:v>
                </c:pt>
                <c:pt idx="5">
                  <c:v>2</c:v>
                </c:pt>
                <c:pt idx="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B8CD-4D53-B083-F59D2208F07A}"/>
            </c:ext>
          </c:extLst>
        </c:ser>
        <c:ser>
          <c:idx val="14"/>
          <c:order val="14"/>
          <c:tx>
            <c:strRef>
              <c:f>List2!$K$16</c:f>
              <c:strCache>
                <c:ptCount val="1"/>
                <c:pt idx="0">
                  <c:v>PřF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List2!$L$1:$R$1</c:f>
              <c:strCache>
                <c:ptCount val="7"/>
                <c:pt idx="0">
                  <c:v>2012/13</c:v>
                </c:pt>
                <c:pt idx="1">
                  <c:v>2013/14</c:v>
                </c:pt>
                <c:pt idx="2">
                  <c:v>2014/15</c:v>
                </c:pt>
                <c:pt idx="3">
                  <c:v>2015/16</c:v>
                </c:pt>
                <c:pt idx="4">
                  <c:v>2016/17</c:v>
                </c:pt>
                <c:pt idx="5">
                  <c:v>2017/18</c:v>
                </c:pt>
                <c:pt idx="6">
                  <c:v>2018/19</c:v>
                </c:pt>
              </c:strCache>
            </c:strRef>
          </c:cat>
          <c:val>
            <c:numRef>
              <c:f>List2!$L$16:$R$16</c:f>
              <c:numCache>
                <c:formatCode>General</c:formatCode>
                <c:ptCount val="7"/>
                <c:pt idx="0">
                  <c:v>5</c:v>
                </c:pt>
                <c:pt idx="1">
                  <c:v>4</c:v>
                </c:pt>
                <c:pt idx="2">
                  <c:v>5</c:v>
                </c:pt>
                <c:pt idx="3">
                  <c:v>4</c:v>
                </c:pt>
                <c:pt idx="4">
                  <c:v>5</c:v>
                </c:pt>
                <c:pt idx="5">
                  <c:v>5</c:v>
                </c:pt>
                <c:pt idx="6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B8CD-4D53-B083-F59D2208F0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4278112"/>
        <c:axId val="394282816"/>
      </c:barChart>
      <c:catAx>
        <c:axId val="394278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94282816"/>
        <c:crosses val="autoZero"/>
        <c:auto val="1"/>
        <c:lblAlgn val="ctr"/>
        <c:lblOffset val="100"/>
        <c:noMultiLvlLbl val="0"/>
      </c:catAx>
      <c:valAx>
        <c:axId val="394282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94278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List2!$L$1</c:f>
              <c:strCache>
                <c:ptCount val="1"/>
                <c:pt idx="0">
                  <c:v>2012/13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List2!$K$2:$K$16</c:f>
              <c:strCache>
                <c:ptCount val="15"/>
                <c:pt idx="0">
                  <c:v>ETF</c:v>
                </c:pt>
                <c:pt idx="1">
                  <c:v>FaF</c:v>
                </c:pt>
                <c:pt idx="2">
                  <c:v>FF</c:v>
                </c:pt>
                <c:pt idx="3">
                  <c:v>FSV</c:v>
                </c:pt>
                <c:pt idx="4">
                  <c:v>FTVS</c:v>
                </c:pt>
                <c:pt idx="5">
                  <c:v>HTF</c:v>
                </c:pt>
                <c:pt idx="6">
                  <c:v>KTF</c:v>
                </c:pt>
                <c:pt idx="7">
                  <c:v>LF1</c:v>
                </c:pt>
                <c:pt idx="8">
                  <c:v>LF3</c:v>
                </c:pt>
                <c:pt idx="9">
                  <c:v>LFHK</c:v>
                </c:pt>
                <c:pt idx="10">
                  <c:v>LFP</c:v>
                </c:pt>
                <c:pt idx="11">
                  <c:v>MFF</c:v>
                </c:pt>
                <c:pt idx="12">
                  <c:v>PedF</c:v>
                </c:pt>
                <c:pt idx="13">
                  <c:v>PF</c:v>
                </c:pt>
                <c:pt idx="14">
                  <c:v>PřF</c:v>
                </c:pt>
              </c:strCache>
            </c:strRef>
          </c:cat>
          <c:val>
            <c:numRef>
              <c:f>List2!$L$2:$L$16</c:f>
              <c:numCache>
                <c:formatCode>General</c:formatCode>
                <c:ptCount val="15"/>
                <c:pt idx="0">
                  <c:v>1</c:v>
                </c:pt>
                <c:pt idx="2">
                  <c:v>15</c:v>
                </c:pt>
                <c:pt idx="12">
                  <c:v>5</c:v>
                </c:pt>
                <c:pt idx="1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BC-47AD-B22D-167475638923}"/>
            </c:ext>
          </c:extLst>
        </c:ser>
        <c:ser>
          <c:idx val="1"/>
          <c:order val="1"/>
          <c:tx>
            <c:strRef>
              <c:f>List2!$M$1</c:f>
              <c:strCache>
                <c:ptCount val="1"/>
                <c:pt idx="0">
                  <c:v>2013/14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List2!$K$2:$K$16</c:f>
              <c:strCache>
                <c:ptCount val="15"/>
                <c:pt idx="0">
                  <c:v>ETF</c:v>
                </c:pt>
                <c:pt idx="1">
                  <c:v>FaF</c:v>
                </c:pt>
                <c:pt idx="2">
                  <c:v>FF</c:v>
                </c:pt>
                <c:pt idx="3">
                  <c:v>FSV</c:v>
                </c:pt>
                <c:pt idx="4">
                  <c:v>FTVS</c:v>
                </c:pt>
                <c:pt idx="5">
                  <c:v>HTF</c:v>
                </c:pt>
                <c:pt idx="6">
                  <c:v>KTF</c:v>
                </c:pt>
                <c:pt idx="7">
                  <c:v>LF1</c:v>
                </c:pt>
                <c:pt idx="8">
                  <c:v>LF3</c:v>
                </c:pt>
                <c:pt idx="9">
                  <c:v>LFHK</c:v>
                </c:pt>
                <c:pt idx="10">
                  <c:v>LFP</c:v>
                </c:pt>
                <c:pt idx="11">
                  <c:v>MFF</c:v>
                </c:pt>
                <c:pt idx="12">
                  <c:v>PedF</c:v>
                </c:pt>
                <c:pt idx="13">
                  <c:v>PF</c:v>
                </c:pt>
                <c:pt idx="14">
                  <c:v>PřF</c:v>
                </c:pt>
              </c:strCache>
            </c:strRef>
          </c:cat>
          <c:val>
            <c:numRef>
              <c:f>List2!$M$2:$M$16</c:f>
              <c:numCache>
                <c:formatCode>General</c:formatCode>
                <c:ptCount val="15"/>
                <c:pt idx="1">
                  <c:v>1</c:v>
                </c:pt>
                <c:pt idx="2">
                  <c:v>22</c:v>
                </c:pt>
                <c:pt idx="7">
                  <c:v>1</c:v>
                </c:pt>
                <c:pt idx="12">
                  <c:v>5</c:v>
                </c:pt>
                <c:pt idx="1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BC-47AD-B22D-167475638923}"/>
            </c:ext>
          </c:extLst>
        </c:ser>
        <c:ser>
          <c:idx val="2"/>
          <c:order val="2"/>
          <c:tx>
            <c:strRef>
              <c:f>List2!$N$1</c:f>
              <c:strCache>
                <c:ptCount val="1"/>
                <c:pt idx="0">
                  <c:v>2014/15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List2!$K$2:$K$16</c:f>
              <c:strCache>
                <c:ptCount val="15"/>
                <c:pt idx="0">
                  <c:v>ETF</c:v>
                </c:pt>
                <c:pt idx="1">
                  <c:v>FaF</c:v>
                </c:pt>
                <c:pt idx="2">
                  <c:v>FF</c:v>
                </c:pt>
                <c:pt idx="3">
                  <c:v>FSV</c:v>
                </c:pt>
                <c:pt idx="4">
                  <c:v>FTVS</c:v>
                </c:pt>
                <c:pt idx="5">
                  <c:v>HTF</c:v>
                </c:pt>
                <c:pt idx="6">
                  <c:v>KTF</c:v>
                </c:pt>
                <c:pt idx="7">
                  <c:v>LF1</c:v>
                </c:pt>
                <c:pt idx="8">
                  <c:v>LF3</c:v>
                </c:pt>
                <c:pt idx="9">
                  <c:v>LFHK</c:v>
                </c:pt>
                <c:pt idx="10">
                  <c:v>LFP</c:v>
                </c:pt>
                <c:pt idx="11">
                  <c:v>MFF</c:v>
                </c:pt>
                <c:pt idx="12">
                  <c:v>PedF</c:v>
                </c:pt>
                <c:pt idx="13">
                  <c:v>PF</c:v>
                </c:pt>
                <c:pt idx="14">
                  <c:v>PřF</c:v>
                </c:pt>
              </c:strCache>
            </c:strRef>
          </c:cat>
          <c:val>
            <c:numRef>
              <c:f>List2!$N$2:$N$16</c:f>
              <c:numCache>
                <c:formatCode>General</c:formatCode>
                <c:ptCount val="15"/>
                <c:pt idx="2">
                  <c:v>25</c:v>
                </c:pt>
                <c:pt idx="4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12">
                  <c:v>4</c:v>
                </c:pt>
                <c:pt idx="1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BC-47AD-B22D-167475638923}"/>
            </c:ext>
          </c:extLst>
        </c:ser>
        <c:ser>
          <c:idx val="3"/>
          <c:order val="3"/>
          <c:tx>
            <c:strRef>
              <c:f>List2!$O$1</c:f>
              <c:strCache>
                <c:ptCount val="1"/>
                <c:pt idx="0">
                  <c:v>2015/16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List2!$K$2:$K$16</c:f>
              <c:strCache>
                <c:ptCount val="15"/>
                <c:pt idx="0">
                  <c:v>ETF</c:v>
                </c:pt>
                <c:pt idx="1">
                  <c:v>FaF</c:v>
                </c:pt>
                <c:pt idx="2">
                  <c:v>FF</c:v>
                </c:pt>
                <c:pt idx="3">
                  <c:v>FSV</c:v>
                </c:pt>
                <c:pt idx="4">
                  <c:v>FTVS</c:v>
                </c:pt>
                <c:pt idx="5">
                  <c:v>HTF</c:v>
                </c:pt>
                <c:pt idx="6">
                  <c:v>KTF</c:v>
                </c:pt>
                <c:pt idx="7">
                  <c:v>LF1</c:v>
                </c:pt>
                <c:pt idx="8">
                  <c:v>LF3</c:v>
                </c:pt>
                <c:pt idx="9">
                  <c:v>LFHK</c:v>
                </c:pt>
                <c:pt idx="10">
                  <c:v>LFP</c:v>
                </c:pt>
                <c:pt idx="11">
                  <c:v>MFF</c:v>
                </c:pt>
                <c:pt idx="12">
                  <c:v>PedF</c:v>
                </c:pt>
                <c:pt idx="13">
                  <c:v>PF</c:v>
                </c:pt>
                <c:pt idx="14">
                  <c:v>PřF</c:v>
                </c:pt>
              </c:strCache>
            </c:strRef>
          </c:cat>
          <c:val>
            <c:numRef>
              <c:f>List2!$O$2:$O$16</c:f>
              <c:numCache>
                <c:formatCode>General</c:formatCode>
                <c:ptCount val="15"/>
                <c:pt idx="1">
                  <c:v>1</c:v>
                </c:pt>
                <c:pt idx="2">
                  <c:v>19</c:v>
                </c:pt>
                <c:pt idx="4">
                  <c:v>2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12">
                  <c:v>6</c:v>
                </c:pt>
                <c:pt idx="1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2BC-47AD-B22D-167475638923}"/>
            </c:ext>
          </c:extLst>
        </c:ser>
        <c:ser>
          <c:idx val="4"/>
          <c:order val="4"/>
          <c:tx>
            <c:strRef>
              <c:f>List2!$P$1</c:f>
              <c:strCache>
                <c:ptCount val="1"/>
                <c:pt idx="0">
                  <c:v>2016/17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List2!$K$2:$K$16</c:f>
              <c:strCache>
                <c:ptCount val="15"/>
                <c:pt idx="0">
                  <c:v>ETF</c:v>
                </c:pt>
                <c:pt idx="1">
                  <c:v>FaF</c:v>
                </c:pt>
                <c:pt idx="2">
                  <c:v>FF</c:v>
                </c:pt>
                <c:pt idx="3">
                  <c:v>FSV</c:v>
                </c:pt>
                <c:pt idx="4">
                  <c:v>FTVS</c:v>
                </c:pt>
                <c:pt idx="5">
                  <c:v>HTF</c:v>
                </c:pt>
                <c:pt idx="6">
                  <c:v>KTF</c:v>
                </c:pt>
                <c:pt idx="7">
                  <c:v>LF1</c:v>
                </c:pt>
                <c:pt idx="8">
                  <c:v>LF3</c:v>
                </c:pt>
                <c:pt idx="9">
                  <c:v>LFHK</c:v>
                </c:pt>
                <c:pt idx="10">
                  <c:v>LFP</c:v>
                </c:pt>
                <c:pt idx="11">
                  <c:v>MFF</c:v>
                </c:pt>
                <c:pt idx="12">
                  <c:v>PedF</c:v>
                </c:pt>
                <c:pt idx="13">
                  <c:v>PF</c:v>
                </c:pt>
                <c:pt idx="14">
                  <c:v>PřF</c:v>
                </c:pt>
              </c:strCache>
            </c:strRef>
          </c:cat>
          <c:val>
            <c:numRef>
              <c:f>List2!$P$2:$P$16</c:f>
              <c:numCache>
                <c:formatCode>General</c:formatCode>
                <c:ptCount val="15"/>
                <c:pt idx="2">
                  <c:v>24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8">
                  <c:v>1</c:v>
                </c:pt>
                <c:pt idx="11">
                  <c:v>1</c:v>
                </c:pt>
                <c:pt idx="12">
                  <c:v>7</c:v>
                </c:pt>
                <c:pt idx="13">
                  <c:v>1</c:v>
                </c:pt>
                <c:pt idx="1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2BC-47AD-B22D-167475638923}"/>
            </c:ext>
          </c:extLst>
        </c:ser>
        <c:ser>
          <c:idx val="5"/>
          <c:order val="5"/>
          <c:tx>
            <c:strRef>
              <c:f>List2!$Q$1</c:f>
              <c:strCache>
                <c:ptCount val="1"/>
                <c:pt idx="0">
                  <c:v>2017/18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List2!$K$2:$K$16</c:f>
              <c:strCache>
                <c:ptCount val="15"/>
                <c:pt idx="0">
                  <c:v>ETF</c:v>
                </c:pt>
                <c:pt idx="1">
                  <c:v>FaF</c:v>
                </c:pt>
                <c:pt idx="2">
                  <c:v>FF</c:v>
                </c:pt>
                <c:pt idx="3">
                  <c:v>FSV</c:v>
                </c:pt>
                <c:pt idx="4">
                  <c:v>FTVS</c:v>
                </c:pt>
                <c:pt idx="5">
                  <c:v>HTF</c:v>
                </c:pt>
                <c:pt idx="6">
                  <c:v>KTF</c:v>
                </c:pt>
                <c:pt idx="7">
                  <c:v>LF1</c:v>
                </c:pt>
                <c:pt idx="8">
                  <c:v>LF3</c:v>
                </c:pt>
                <c:pt idx="9">
                  <c:v>LFHK</c:v>
                </c:pt>
                <c:pt idx="10">
                  <c:v>LFP</c:v>
                </c:pt>
                <c:pt idx="11">
                  <c:v>MFF</c:v>
                </c:pt>
                <c:pt idx="12">
                  <c:v>PedF</c:v>
                </c:pt>
                <c:pt idx="13">
                  <c:v>PF</c:v>
                </c:pt>
                <c:pt idx="14">
                  <c:v>PřF</c:v>
                </c:pt>
              </c:strCache>
            </c:strRef>
          </c:cat>
          <c:val>
            <c:numRef>
              <c:f>List2!$Q$2:$Q$16</c:f>
              <c:numCache>
                <c:formatCode>General</c:formatCode>
                <c:ptCount val="15"/>
                <c:pt idx="2">
                  <c:v>22</c:v>
                </c:pt>
                <c:pt idx="3">
                  <c:v>1</c:v>
                </c:pt>
                <c:pt idx="4">
                  <c:v>1</c:v>
                </c:pt>
                <c:pt idx="5">
                  <c:v>2</c:v>
                </c:pt>
                <c:pt idx="6">
                  <c:v>1</c:v>
                </c:pt>
                <c:pt idx="8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5</c:v>
                </c:pt>
                <c:pt idx="13">
                  <c:v>2</c:v>
                </c:pt>
                <c:pt idx="1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2BC-47AD-B22D-167475638923}"/>
            </c:ext>
          </c:extLst>
        </c:ser>
        <c:ser>
          <c:idx val="6"/>
          <c:order val="6"/>
          <c:tx>
            <c:strRef>
              <c:f>List2!$R$1</c:f>
              <c:strCache>
                <c:ptCount val="1"/>
                <c:pt idx="0">
                  <c:v>2018/19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List2!$K$2:$K$16</c:f>
              <c:strCache>
                <c:ptCount val="15"/>
                <c:pt idx="0">
                  <c:v>ETF</c:v>
                </c:pt>
                <c:pt idx="1">
                  <c:v>FaF</c:v>
                </c:pt>
                <c:pt idx="2">
                  <c:v>FF</c:v>
                </c:pt>
                <c:pt idx="3">
                  <c:v>FSV</c:v>
                </c:pt>
                <c:pt idx="4">
                  <c:v>FTVS</c:v>
                </c:pt>
                <c:pt idx="5">
                  <c:v>HTF</c:v>
                </c:pt>
                <c:pt idx="6">
                  <c:v>KTF</c:v>
                </c:pt>
                <c:pt idx="7">
                  <c:v>LF1</c:v>
                </c:pt>
                <c:pt idx="8">
                  <c:v>LF3</c:v>
                </c:pt>
                <c:pt idx="9">
                  <c:v>LFHK</c:v>
                </c:pt>
                <c:pt idx="10">
                  <c:v>LFP</c:v>
                </c:pt>
                <c:pt idx="11">
                  <c:v>MFF</c:v>
                </c:pt>
                <c:pt idx="12">
                  <c:v>PedF</c:v>
                </c:pt>
                <c:pt idx="13">
                  <c:v>PF</c:v>
                </c:pt>
                <c:pt idx="14">
                  <c:v>PřF</c:v>
                </c:pt>
              </c:strCache>
            </c:strRef>
          </c:cat>
          <c:val>
            <c:numRef>
              <c:f>List2!$R$2:$R$16</c:f>
              <c:numCache>
                <c:formatCode>General</c:formatCode>
                <c:ptCount val="15"/>
                <c:pt idx="2">
                  <c:v>19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2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9</c:v>
                </c:pt>
                <c:pt idx="13">
                  <c:v>2</c:v>
                </c:pt>
                <c:pt idx="1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2BC-47AD-B22D-1674756389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4278896"/>
        <c:axId val="394279288"/>
      </c:barChart>
      <c:catAx>
        <c:axId val="394278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94279288"/>
        <c:crosses val="autoZero"/>
        <c:auto val="1"/>
        <c:lblAlgn val="ctr"/>
        <c:lblOffset val="100"/>
        <c:noMultiLvlLbl val="0"/>
      </c:catAx>
      <c:valAx>
        <c:axId val="394279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94278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List2!$A$2</c:f>
              <c:strCache>
                <c:ptCount val="1"/>
                <c:pt idx="0">
                  <c:v>studenti preferující v komunikaci "face-to-face" češtinu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List2!$B$1:$I$1</c:f>
              <c:strCache>
                <c:ptCount val="8"/>
                <c:pt idx="0">
                  <c:v>2011/12</c:v>
                </c:pt>
                <c:pt idx="1">
                  <c:v>2012/13</c:v>
                </c:pt>
                <c:pt idx="2">
                  <c:v>2013/14</c:v>
                </c:pt>
                <c:pt idx="3">
                  <c:v>2014/15</c:v>
                </c:pt>
                <c:pt idx="4">
                  <c:v>2015/16</c:v>
                </c:pt>
                <c:pt idx="5">
                  <c:v>2016/17</c:v>
                </c:pt>
                <c:pt idx="6">
                  <c:v>2017/18</c:v>
                </c:pt>
                <c:pt idx="7">
                  <c:v>2018/19</c:v>
                </c:pt>
              </c:strCache>
            </c:strRef>
          </c:cat>
          <c:val>
            <c:numRef>
              <c:f>List2!$B$2:$I$2</c:f>
              <c:numCache>
                <c:formatCode>General</c:formatCode>
                <c:ptCount val="8"/>
                <c:pt idx="0">
                  <c:v>18</c:v>
                </c:pt>
                <c:pt idx="1">
                  <c:v>12</c:v>
                </c:pt>
                <c:pt idx="2">
                  <c:v>17</c:v>
                </c:pt>
                <c:pt idx="3">
                  <c:v>22</c:v>
                </c:pt>
                <c:pt idx="4">
                  <c:v>23</c:v>
                </c:pt>
                <c:pt idx="5">
                  <c:v>27</c:v>
                </c:pt>
                <c:pt idx="6">
                  <c:v>26</c:v>
                </c:pt>
                <c:pt idx="7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F4-4A81-9D81-576CFBA17B21}"/>
            </c:ext>
          </c:extLst>
        </c:ser>
        <c:ser>
          <c:idx val="1"/>
          <c:order val="1"/>
          <c:tx>
            <c:strRef>
              <c:f>List2!$A$3</c:f>
              <c:strCache>
                <c:ptCount val="1"/>
                <c:pt idx="0">
                  <c:v>studenti preferující v komunikaci "face-to-face" český znakový jazyk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List2!$B$1:$I$1</c:f>
              <c:strCache>
                <c:ptCount val="8"/>
                <c:pt idx="0">
                  <c:v>2011/12</c:v>
                </c:pt>
                <c:pt idx="1">
                  <c:v>2012/13</c:v>
                </c:pt>
                <c:pt idx="2">
                  <c:v>2013/14</c:v>
                </c:pt>
                <c:pt idx="3">
                  <c:v>2014/15</c:v>
                </c:pt>
                <c:pt idx="4">
                  <c:v>2015/16</c:v>
                </c:pt>
                <c:pt idx="5">
                  <c:v>2016/17</c:v>
                </c:pt>
                <c:pt idx="6">
                  <c:v>2017/18</c:v>
                </c:pt>
                <c:pt idx="7">
                  <c:v>2018/19</c:v>
                </c:pt>
              </c:strCache>
            </c:strRef>
          </c:cat>
          <c:val>
            <c:numRef>
              <c:f>List2!$B$3:$I$3</c:f>
              <c:numCache>
                <c:formatCode>General</c:formatCode>
                <c:ptCount val="8"/>
                <c:pt idx="0">
                  <c:v>16</c:v>
                </c:pt>
                <c:pt idx="1">
                  <c:v>14</c:v>
                </c:pt>
                <c:pt idx="2">
                  <c:v>16</c:v>
                </c:pt>
                <c:pt idx="3">
                  <c:v>16</c:v>
                </c:pt>
                <c:pt idx="4">
                  <c:v>12</c:v>
                </c:pt>
                <c:pt idx="5">
                  <c:v>15</c:v>
                </c:pt>
                <c:pt idx="6">
                  <c:v>16</c:v>
                </c:pt>
                <c:pt idx="7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F4-4A81-9D81-576CFBA17B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4281640"/>
        <c:axId val="394284384"/>
      </c:barChart>
      <c:catAx>
        <c:axId val="394281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94284384"/>
        <c:crosses val="autoZero"/>
        <c:auto val="1"/>
        <c:lblAlgn val="ctr"/>
        <c:lblOffset val="100"/>
        <c:noMultiLvlLbl val="0"/>
      </c:catAx>
      <c:valAx>
        <c:axId val="394284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94281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4C23B3-BB05-47EC-B080-AFF06F8E158D}" type="datetimeFigureOut">
              <a:rPr lang="en-GB" smtClean="0"/>
              <a:t>20/02/2019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20FD5B-F75B-4D58-9301-8D0ACD4FA7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5061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82762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805F-FF0F-4BAA-A3A3-E4F945D687F8}" type="datetimeFigureOut">
              <a:rPr lang="en-US" smtClean="0"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754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B5C51-60B3-48EF-AA78-DB950F30DBA2}" type="datetimeFigureOut">
              <a:rPr lang="en-US" smtClean="0"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288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D676B-6E73-4E3B-A9B3-4966DB9B52A5}" type="datetimeFigureOut">
              <a:rPr lang="en-US" smtClean="0"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415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F3A6-CC5D-4649-8527-DB0C21FDDFD9}" type="datetimeFigureOut">
              <a:rPr lang="en-US" smtClean="0"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700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B6F927C-B73E-4F9D-ADFE-F6E23BD7CEE8}" type="datetimeFigureOut">
              <a:rPr lang="en-US" smtClean="0"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795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1FFFF-984A-4EE5-9BF2-EC9310C878F1}" type="datetimeFigureOut">
              <a:rPr lang="en-US" smtClean="0"/>
              <a:t>2/20/2019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682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271C1-B42E-4A60-A25F-0185B888604B}" type="datetimeFigureOut">
              <a:rPr lang="en-US" smtClean="0"/>
              <a:t>2/20/2019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729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16292-3725-4763-8973-4C59F0403D99}" type="datetimeFigureOut">
              <a:rPr lang="en-US" smtClean="0"/>
              <a:t>2/20/2019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010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96D1-8909-469F-911A-4C12C68BF5D9}" type="datetimeFigureOut">
              <a:rPr lang="en-US" smtClean="0"/>
              <a:t>2/20/2019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503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73BC-5D11-4675-B334-102E1E8C9B50}" type="datetimeFigureOut">
              <a:rPr lang="en-US" smtClean="0"/>
              <a:t>2/20/2019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368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27B8E45F-652B-4E89-8925-000B0AB8FD98}" type="datetimeFigureOut">
              <a:rPr lang="en-US" smtClean="0"/>
              <a:t>2/20/2019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480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C4A3462A-2D5B-48AF-A3D4-EF8A90A50A80}" type="datetimeFigureOut">
              <a:rPr lang="en-US" smtClean="0"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839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sites.ff.cuni.cz/ujkn/wp-content/uploads/sites/64/2015/11/Pravidla-M%C5%A0MT-%C4%8CR-specifikuj%C3%ADc%C3%AD-zv%C3%BD%C5%A1en%C3%AD-n%C3%A1klad%C5%AF-na-studium-student%C5%AF-se-spesifick%C3%BDmi-pot%C5%99ebami-v-roce-2018Pravidla-pro-poskytov%C3%A1n%C3%AD-p%C5%99%C3%ADsp%C4%9Bvku-a-dotac%C3%AD-2018.pdf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uni.cz/UK-8144.html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facebook.com/watchstitch/videos/1854126388006201/UzpfSTEyMTkzODIzOTY6MTAyMTczOTYxMzU3OTQ4OTU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uni.cz/UK-1611.html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uni.cz/UK-4208.html" TargetMode="External"/><Relationship Id="rId2" Type="http://schemas.openxmlformats.org/officeDocument/2006/relationships/hyperlink" Target="https://www.cuni.cz/UK-1611.html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smt.cz/vzdelavani/vysoke-skolstvi/prehled-vysokych-skol-v-cr-3" TargetMode="Externa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5500" dirty="0"/>
              <a:t>Specifika vysokoškolského studia studentů</a:t>
            </a:r>
            <a:br>
              <a:rPr lang="cs-CZ" sz="5500" dirty="0"/>
            </a:br>
            <a:r>
              <a:rPr lang="cs-CZ" sz="5500" dirty="0"/>
              <a:t>se sluchovým postižením</a:t>
            </a:r>
            <a:endParaRPr lang="en-GB" sz="55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28675" y="4389120"/>
            <a:ext cx="8132445" cy="1440180"/>
          </a:xfrm>
        </p:spPr>
        <p:txBody>
          <a:bodyPr>
            <a:normAutofit/>
          </a:bodyPr>
          <a:lstStyle/>
          <a:p>
            <a:endParaRPr lang="cs-CZ" dirty="0"/>
          </a:p>
          <a:p>
            <a:r>
              <a:rPr lang="cs-CZ" sz="2600" dirty="0"/>
              <a:t>Mgr. Andrea Hudáková, Ph.D. a kol.</a:t>
            </a:r>
          </a:p>
          <a:p>
            <a:r>
              <a:rPr lang="cs-CZ" sz="2600" dirty="0"/>
              <a:t>Centrum Carolina, 30. 11. 2018</a:t>
            </a:r>
          </a:p>
          <a:p>
            <a:endParaRPr lang="cs-CZ" sz="2600" dirty="0"/>
          </a:p>
        </p:txBody>
      </p:sp>
    </p:spTree>
    <p:extLst>
      <p:ext uri="{BB962C8B-B14F-4D97-AF65-F5344CB8AC3E}">
        <p14:creationId xmlns:p14="http://schemas.microsoft.com/office/powerpoint/2010/main" val="272082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Arial" panose="020B0604020202020204" pitchFamily="34" charset="0"/>
              </a:rPr>
              <a:t>Neslyšící studenti na VŠ – 2015</a:t>
            </a:r>
            <a:endParaRPr lang="en-GB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/>
          </p:nvPr>
        </p:nvGraphicFramePr>
        <p:xfrm>
          <a:off x="1239048" y="2093976"/>
          <a:ext cx="9504000" cy="455221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8592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 err="1">
                          <a:effectLst/>
                        </a:rPr>
                        <a:t>škola</a:t>
                      </a:r>
                      <a:endParaRPr lang="en-GB" sz="1400" b="1" i="0" u="none" strike="noStrike" dirty="0">
                        <a:solidFill>
                          <a:srgbClr val="FFFFFF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 err="1">
                          <a:effectLst/>
                        </a:rPr>
                        <a:t>češtin</a:t>
                      </a:r>
                      <a:r>
                        <a:rPr lang="cs-CZ" sz="1400" u="none" strike="noStrike" dirty="0">
                          <a:effectLst/>
                        </a:rPr>
                        <a:t>a</a:t>
                      </a:r>
                      <a:endParaRPr lang="en-GB" sz="1400" b="1" i="0" u="none" strike="noStrike" dirty="0">
                        <a:solidFill>
                          <a:srgbClr val="FFFFFF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 err="1">
                          <a:effectLst/>
                        </a:rPr>
                        <a:t>český</a:t>
                      </a:r>
                      <a:r>
                        <a:rPr lang="en-GB" sz="1400" u="none" strike="noStrike" dirty="0">
                          <a:effectLst/>
                        </a:rPr>
                        <a:t> </a:t>
                      </a:r>
                      <a:r>
                        <a:rPr lang="en-GB" sz="1400" u="none" strike="noStrike" dirty="0" err="1">
                          <a:effectLst/>
                        </a:rPr>
                        <a:t>znakový</a:t>
                      </a:r>
                      <a:r>
                        <a:rPr lang="en-GB" sz="1400" u="none" strike="noStrike" dirty="0">
                          <a:effectLst/>
                        </a:rPr>
                        <a:t> </a:t>
                      </a:r>
                      <a:r>
                        <a:rPr lang="en-GB" sz="1400" u="none" strike="noStrike" dirty="0" err="1">
                          <a:effectLst/>
                        </a:rPr>
                        <a:t>jazyk</a:t>
                      </a:r>
                      <a:endParaRPr lang="en-GB" sz="1400" b="1" i="0" u="none" strike="noStrike" dirty="0">
                        <a:solidFill>
                          <a:srgbClr val="FFFFFF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 err="1">
                          <a:effectLst/>
                        </a:rPr>
                        <a:t>celkem</a:t>
                      </a:r>
                      <a:endParaRPr lang="en-GB" sz="1400" b="1" i="0" u="none" strike="noStrike" dirty="0">
                        <a:solidFill>
                          <a:srgbClr val="FFFFFF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>
                          <a:effectLst/>
                        </a:rPr>
                        <a:t>%</a:t>
                      </a:r>
                      <a:endParaRPr lang="en-GB" sz="1400" b="1" i="0" u="none" strike="noStrike" dirty="0">
                        <a:solidFill>
                          <a:srgbClr val="FFFFFF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116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 dirty="0">
                          <a:effectLst/>
                        </a:rPr>
                        <a:t>MU Brno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>
                          <a:effectLst/>
                        </a:rPr>
                        <a:t>32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>
                          <a:effectLst/>
                        </a:rPr>
                        <a:t>37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>
                          <a:effectLst/>
                        </a:rPr>
                        <a:t>69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cs-CZ" sz="1400" b="1" u="none" strike="noStrike" dirty="0">
                          <a:effectLst/>
                        </a:rPr>
                        <a:t> 39 </a:t>
                      </a:r>
                      <a:r>
                        <a:rPr lang="en-GB" sz="1400" b="1" u="none" strike="noStrike" dirty="0">
                          <a:effectLst/>
                        </a:rPr>
                        <a:t>%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116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 dirty="0">
                          <a:effectLst/>
                        </a:rPr>
                        <a:t>UK Praha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 dirty="0">
                          <a:effectLst/>
                        </a:rPr>
                        <a:t>22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 dirty="0">
                          <a:effectLst/>
                        </a:rPr>
                        <a:t>16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 dirty="0">
                          <a:effectLst/>
                        </a:rPr>
                        <a:t>38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400" b="1" u="none" strike="noStrike" dirty="0">
                          <a:effectLst/>
                        </a:rPr>
                        <a:t> </a:t>
                      </a:r>
                      <a:r>
                        <a:rPr lang="cs-CZ" sz="1400" b="1" u="none" strike="noStrike" dirty="0">
                          <a:effectLst/>
                        </a:rPr>
                        <a:t>21 </a:t>
                      </a:r>
                      <a:r>
                        <a:rPr lang="en-GB" sz="1400" b="1" u="none" strike="noStrike" dirty="0">
                          <a:effectLst/>
                        </a:rPr>
                        <a:t>%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116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 dirty="0">
                          <a:effectLst/>
                        </a:rPr>
                        <a:t>UP Olomouc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 dirty="0">
                          <a:effectLst/>
                        </a:rPr>
                        <a:t>13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 dirty="0">
                          <a:effectLst/>
                        </a:rPr>
                        <a:t>7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 dirty="0">
                          <a:effectLst/>
                        </a:rPr>
                        <a:t>20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400" b="1" u="none" strike="noStrike" dirty="0">
                          <a:effectLst/>
                        </a:rPr>
                        <a:t> </a:t>
                      </a:r>
                      <a:r>
                        <a:rPr lang="cs-CZ" sz="1400" b="1" u="none" strike="noStrike" dirty="0">
                          <a:effectLst/>
                        </a:rPr>
                        <a:t>11</a:t>
                      </a:r>
                      <a:r>
                        <a:rPr lang="en-GB" sz="1400" b="1" u="none" strike="noStrike" dirty="0">
                          <a:effectLst/>
                        </a:rPr>
                        <a:t> %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116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>
                          <a:effectLst/>
                        </a:rPr>
                        <a:t>OU Ostrava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>
                          <a:effectLst/>
                        </a:rPr>
                        <a:t>8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>
                          <a:effectLst/>
                        </a:rPr>
                        <a:t>1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>
                          <a:effectLst/>
                        </a:rPr>
                        <a:t>9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116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 dirty="0">
                          <a:effectLst/>
                        </a:rPr>
                        <a:t>JAMU Brno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 dirty="0">
                          <a:effectLst/>
                        </a:rPr>
                        <a:t>3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 dirty="0">
                          <a:effectLst/>
                        </a:rPr>
                        <a:t>5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 dirty="0">
                          <a:effectLst/>
                        </a:rPr>
                        <a:t>8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400" b="1" u="none" strike="noStrike" dirty="0">
                          <a:effectLst/>
                        </a:rPr>
                        <a:t>  </a:t>
                      </a:r>
                      <a:r>
                        <a:rPr lang="cs-CZ" sz="1400" b="1" u="none" strike="noStrike" dirty="0">
                          <a:effectLst/>
                        </a:rPr>
                        <a:t>5 </a:t>
                      </a:r>
                      <a:r>
                        <a:rPr lang="en-GB" sz="1400" b="1" u="none" strike="noStrike" dirty="0">
                          <a:effectLst/>
                        </a:rPr>
                        <a:t>%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72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ČZU Praha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 dirty="0">
                          <a:effectLst/>
                        </a:rPr>
                        <a:t>7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1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8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300" u="none" strike="noStrike">
                          <a:effectLst/>
                        </a:rPr>
                        <a:t> 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72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VŠB-TU Ostrava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 dirty="0">
                          <a:effectLst/>
                        </a:rPr>
                        <a:t>3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1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4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300" u="none" strike="noStrike">
                          <a:effectLst/>
                        </a:rPr>
                        <a:t> 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72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 dirty="0">
                          <a:effectLst/>
                        </a:rPr>
                        <a:t>JČU </a:t>
                      </a:r>
                      <a:r>
                        <a:rPr lang="en-GB" sz="1300" u="none" strike="noStrike" dirty="0" err="1">
                          <a:effectLst/>
                        </a:rPr>
                        <a:t>České</a:t>
                      </a:r>
                      <a:r>
                        <a:rPr lang="en-GB" sz="1300" u="none" strike="noStrike" dirty="0">
                          <a:effectLst/>
                        </a:rPr>
                        <a:t> </a:t>
                      </a:r>
                      <a:r>
                        <a:rPr lang="en-GB" sz="1300" u="none" strike="noStrike" dirty="0" err="1">
                          <a:effectLst/>
                        </a:rPr>
                        <a:t>Budějovice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 dirty="0">
                          <a:effectLst/>
                        </a:rPr>
                        <a:t>3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 dirty="0">
                          <a:effectLst/>
                        </a:rPr>
                        <a:t>0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3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300" u="none" strike="noStrike">
                          <a:effectLst/>
                        </a:rPr>
                        <a:t> 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72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VUT Brno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 dirty="0">
                          <a:effectLst/>
                        </a:rPr>
                        <a:t>2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 dirty="0">
                          <a:effectLst/>
                        </a:rPr>
                        <a:t>1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3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300" u="none" strike="noStrike">
                          <a:effectLst/>
                        </a:rPr>
                        <a:t> 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72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VŠTE České Budějovice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3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 dirty="0">
                          <a:effectLst/>
                        </a:rPr>
                        <a:t>0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3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300" u="none" strike="noStrike">
                          <a:effectLst/>
                        </a:rPr>
                        <a:t> 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72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UPa Pardubice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2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 dirty="0">
                          <a:effectLst/>
                        </a:rPr>
                        <a:t>1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3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300" u="none" strike="noStrike">
                          <a:effectLst/>
                        </a:rPr>
                        <a:t> 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926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ČVUT Praha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2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 dirty="0">
                          <a:effectLst/>
                        </a:rPr>
                        <a:t>0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 dirty="0">
                          <a:effectLst/>
                        </a:rPr>
                        <a:t>2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300" u="none" strike="noStrike">
                          <a:effectLst/>
                        </a:rPr>
                        <a:t> 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17316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ZUČ Plzeň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1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 dirty="0">
                          <a:effectLst/>
                        </a:rPr>
                        <a:t>1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 dirty="0">
                          <a:effectLst/>
                        </a:rPr>
                        <a:t>2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300" u="none" strike="noStrike" dirty="0">
                          <a:effectLst/>
                        </a:rPr>
                        <a:t> 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72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UHK Hradec Králové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2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 dirty="0">
                          <a:effectLst/>
                        </a:rPr>
                        <a:t>0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 dirty="0">
                          <a:effectLst/>
                        </a:rPr>
                        <a:t>2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300" u="none" strike="noStrike" dirty="0">
                          <a:effectLst/>
                        </a:rPr>
                        <a:t> 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72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VŠE Praha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1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0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 dirty="0">
                          <a:effectLst/>
                        </a:rPr>
                        <a:t>1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300" u="none" strike="noStrike" dirty="0">
                          <a:effectLst/>
                        </a:rPr>
                        <a:t> 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08931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SU Opava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1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0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 dirty="0">
                          <a:effectLst/>
                        </a:rPr>
                        <a:t>1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300" u="none" strike="noStrike" dirty="0">
                          <a:effectLst/>
                        </a:rPr>
                        <a:t> 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72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TU Liberec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1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0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 dirty="0">
                          <a:effectLst/>
                        </a:rPr>
                        <a:t>1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300" u="none" strike="noStrike" dirty="0">
                          <a:effectLst/>
                        </a:rPr>
                        <a:t> 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17316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>
                          <a:effectLst/>
                        </a:rPr>
                        <a:t>celkem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 dirty="0">
                          <a:effectLst/>
                        </a:rPr>
                        <a:t>106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>
                          <a:effectLst/>
                        </a:rPr>
                        <a:t>71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>
                          <a:effectLst/>
                        </a:rPr>
                        <a:t>177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400" b="1" u="none" strike="noStrike" dirty="0">
                          <a:effectLst/>
                        </a:rPr>
                        <a:t> </a:t>
                      </a:r>
                      <a:r>
                        <a:rPr lang="cs-CZ" sz="1400" b="1" u="none" strike="noStrike" dirty="0">
                          <a:effectLst/>
                        </a:rPr>
                        <a:t>76</a:t>
                      </a:r>
                      <a:r>
                        <a:rPr lang="en-GB" sz="1400" b="1" u="none" strike="noStrike" dirty="0">
                          <a:effectLst/>
                        </a:rPr>
                        <a:t> %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276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Arial" panose="020B0604020202020204" pitchFamily="34" charset="0"/>
              </a:rPr>
              <a:t>Neslyšící studenti na VŠ – 2013 x 2015</a:t>
            </a:r>
            <a:endParaRPr lang="en-GB" dirty="0"/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/>
          </p:nvPr>
        </p:nvGraphicFramePr>
        <p:xfrm>
          <a:off x="1175726" y="2121408"/>
          <a:ext cx="8127999" cy="2225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  <a:latin typeface="+mn-lt"/>
                        </a:rPr>
                        <a:t>2013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  <a:latin typeface="+mn-lt"/>
                        </a:rPr>
                        <a:t>2015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2200" u="none" strike="noStrike" dirty="0">
                          <a:effectLst/>
                          <a:latin typeface="+mn-lt"/>
                        </a:rPr>
                        <a:t>MU Brno</a:t>
                      </a:r>
                      <a:endParaRPr lang="en-GB" sz="22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2200" u="none" strike="noStrike" dirty="0">
                          <a:effectLst/>
                          <a:latin typeface="+mn-lt"/>
                        </a:rPr>
                        <a:t> 57 (41 %)</a:t>
                      </a:r>
                      <a:endParaRPr lang="en-GB" sz="22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200" u="none" strike="noStrike" dirty="0">
                          <a:effectLst/>
                          <a:latin typeface="+mn-lt"/>
                        </a:rPr>
                        <a:t>69 (39 %)</a:t>
                      </a:r>
                      <a:endParaRPr lang="en-GB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2200" u="none" strike="noStrike" dirty="0">
                          <a:effectLst/>
                          <a:latin typeface="+mn-lt"/>
                        </a:rPr>
                        <a:t>UK Praha</a:t>
                      </a:r>
                      <a:endParaRPr lang="en-GB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2200" u="none" strike="noStrike" dirty="0">
                          <a:effectLst/>
                          <a:latin typeface="+mn-lt"/>
                        </a:rPr>
                        <a:t> 26 (19 %)</a:t>
                      </a:r>
                      <a:endParaRPr lang="en-GB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200" u="none" strike="noStrike" dirty="0">
                          <a:effectLst/>
                          <a:latin typeface="+mn-lt"/>
                        </a:rPr>
                        <a:t>38 (21 %)</a:t>
                      </a:r>
                      <a:endParaRPr lang="en-GB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2200" u="none" strike="noStrike" dirty="0">
                          <a:effectLst/>
                          <a:latin typeface="+mn-lt"/>
                        </a:rPr>
                        <a:t>JAMU Brno</a:t>
                      </a:r>
                      <a:endParaRPr lang="en-GB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2200" u="none" strike="noStrike" dirty="0">
                          <a:effectLst/>
                          <a:latin typeface="+mn-lt"/>
                        </a:rPr>
                        <a:t> 17 (12 %)</a:t>
                      </a:r>
                      <a:endParaRPr lang="en-GB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200" u="none" strike="noStrike" dirty="0">
                          <a:effectLst/>
                          <a:latin typeface="+mn-lt"/>
                        </a:rPr>
                        <a:t>8 (5 %)</a:t>
                      </a:r>
                      <a:endParaRPr lang="en-GB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2200" u="none" strike="noStrike">
                          <a:effectLst/>
                          <a:latin typeface="+mn-lt"/>
                        </a:rPr>
                        <a:t>UP Olomouc</a:t>
                      </a:r>
                      <a:endParaRPr lang="en-GB" sz="2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2200" u="none" strike="noStrike" dirty="0">
                          <a:effectLst/>
                          <a:latin typeface="+mn-lt"/>
                        </a:rPr>
                        <a:t> 15 (11 %)</a:t>
                      </a:r>
                      <a:endParaRPr lang="en-GB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200" u="none" strike="noStrike" dirty="0">
                          <a:effectLst/>
                          <a:latin typeface="+mn-lt"/>
                        </a:rPr>
                        <a:t>20 (11 %)</a:t>
                      </a:r>
                      <a:endParaRPr lang="en-GB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2200" b="1" u="none" strike="noStrike" dirty="0" err="1">
                          <a:effectLst/>
                          <a:latin typeface="+mn-lt"/>
                        </a:rPr>
                        <a:t>celkem</a:t>
                      </a:r>
                      <a:endParaRPr lang="en-GB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2200" b="1" u="none" strike="noStrike" dirty="0">
                          <a:effectLst/>
                          <a:latin typeface="+mn-lt"/>
                        </a:rPr>
                        <a:t> 115 (83 %)</a:t>
                      </a:r>
                      <a:endParaRPr lang="en-GB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200" b="1" u="none" strike="noStrike" dirty="0">
                          <a:effectLst/>
                          <a:latin typeface="+mn-lt"/>
                        </a:rPr>
                        <a:t>135 (76 %)</a:t>
                      </a:r>
                      <a:endParaRPr lang="en-GB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215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Arial" panose="020B0604020202020204" pitchFamily="34" charset="0"/>
              </a:rPr>
              <a:t>Neslyšící studenti na VŠ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b="1" dirty="0"/>
          </a:p>
          <a:p>
            <a:endParaRPr lang="cs-CZ" b="1" dirty="0"/>
          </a:p>
          <a:p>
            <a:endParaRPr lang="en-GB" dirty="0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7"/>
          <a:stretch/>
        </p:blipFill>
        <p:spPr>
          <a:xfrm>
            <a:off x="1145406" y="1504029"/>
            <a:ext cx="8922619" cy="591887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9944ED0-4C6A-436A-BCF2-A7C1C1E9D6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33" b="89899" l="4799" r="93515">
                        <a14:foregroundMark x1="20363" y1="77525" x2="13489" y2="81818"/>
                        <a14:foregroundMark x1="13489" y1="81818" x2="7652" y2="77525"/>
                        <a14:foregroundMark x1="7652" y1="77525" x2="4799" y2="72727"/>
                        <a14:foregroundMark x1="92088" y1="78030" x2="93515" y2="65657"/>
                        <a14:foregroundMark x1="93515" y1="65657" x2="92737" y2="59848"/>
                        <a14:foregroundMark x1="18936" y1="8838" x2="16732" y2="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966" y="3654768"/>
            <a:ext cx="1574509" cy="80869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288" y="4292700"/>
            <a:ext cx="1831798" cy="94021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067" y="5503392"/>
            <a:ext cx="1831798" cy="940215"/>
          </a:xfrm>
          <a:prstGeom prst="rect">
            <a:avLst/>
          </a:prstGeom>
          <a:noFill/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5A81356-74B9-475E-86FB-20C7B963852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44" b="89785" l="7650" r="90687">
                        <a14:foregroundMark x1="9867" y1="87455" x2="7650" y2="88710"/>
                        <a14:foregroundMark x1="89468" y1="88351" x2="90798" y2="88889"/>
                        <a14:foregroundMark x1="14856" y1="10394" x2="12749" y2="8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778"/>
          <a:stretch/>
        </p:blipFill>
        <p:spPr>
          <a:xfrm>
            <a:off x="3357155" y="2215220"/>
            <a:ext cx="2177371" cy="109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9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/>
              <a:t>Neslyšící studenti na UK</a:t>
            </a:r>
            <a:endParaRPr lang="en-GB" dirty="0"/>
          </a:p>
        </p:txBody>
      </p:sp>
      <p:graphicFrame>
        <p:nvGraphicFramePr>
          <p:cNvPr id="6" name="Zástupný symbol pro obsah 10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4464684"/>
              </p:ext>
            </p:extLst>
          </p:nvPr>
        </p:nvGraphicFramePr>
        <p:xfrm>
          <a:off x="1158107" y="1665019"/>
          <a:ext cx="5598828" cy="466344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69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48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rok</a:t>
                      </a:r>
                      <a:endParaRPr lang="en-GB" sz="20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počet</a:t>
                      </a:r>
                      <a:r>
                        <a:rPr lang="cs-CZ" sz="2000" baseline="0" dirty="0"/>
                        <a:t> studentů ČR</a:t>
                      </a:r>
                      <a:endParaRPr lang="en-GB" sz="20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/>
                        <a:t>počet</a:t>
                      </a:r>
                      <a:r>
                        <a:rPr lang="cs-CZ" sz="2000" baseline="0" dirty="0"/>
                        <a:t> studentů UK</a:t>
                      </a:r>
                      <a:endParaRPr lang="en-GB" sz="2000" b="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400" dirty="0"/>
                        <a:t>2011/12</a:t>
                      </a:r>
                      <a:endParaRPr lang="en-GB" sz="24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9735" marR="79735" marT="34290" marB="34290"/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34</a:t>
                      </a:r>
                      <a:endParaRPr lang="en-GB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400" dirty="0"/>
                        <a:t>2012/13</a:t>
                      </a:r>
                      <a:endParaRPr lang="en-GB" sz="24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9735" marR="79735" marT="34290" marB="34290"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175</a:t>
                      </a:r>
                      <a:endParaRPr lang="en-GB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26 (15 %)</a:t>
                      </a:r>
                      <a:endParaRPr lang="cs-CZ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400" dirty="0"/>
                        <a:t>2013/14</a:t>
                      </a:r>
                      <a:endParaRPr lang="en-GB" sz="24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9735" marR="79735" marT="34290" marB="34290"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140</a:t>
                      </a:r>
                      <a:endParaRPr lang="en-GB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33 (24 %)</a:t>
                      </a:r>
                      <a:endParaRPr lang="en-GB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400" dirty="0"/>
                        <a:t>2014/15</a:t>
                      </a:r>
                      <a:endParaRPr lang="en-GB" sz="24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9735" marR="79735" marT="34290" marB="34290"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170</a:t>
                      </a:r>
                      <a:endParaRPr lang="en-GB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38 (22 %)</a:t>
                      </a:r>
                      <a:endParaRPr lang="en-GB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400" dirty="0"/>
                        <a:t>2015/16</a:t>
                      </a:r>
                      <a:endParaRPr lang="en-GB" sz="24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9735" marR="79735" marT="34290" marB="34290"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177</a:t>
                      </a:r>
                      <a:endParaRPr lang="en-GB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35 (20 %)</a:t>
                      </a:r>
                      <a:endParaRPr lang="en-GB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400" dirty="0"/>
                        <a:t>2016/17</a:t>
                      </a:r>
                      <a:endParaRPr lang="en-GB" sz="24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9735" marR="79735" marT="34290" marB="34290"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187</a:t>
                      </a:r>
                      <a:endParaRPr lang="en-GB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42 (22 %)</a:t>
                      </a:r>
                      <a:endParaRPr lang="en-GB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400" dirty="0"/>
                        <a:t>2017/18</a:t>
                      </a:r>
                      <a:endParaRPr lang="en-GB" sz="24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9735" marR="79735" marT="34290" marB="34290"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194</a:t>
                      </a:r>
                      <a:endParaRPr lang="en-GB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42 (22 %)</a:t>
                      </a:r>
                      <a:endParaRPr lang="en-GB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400" dirty="0" smtClean="0">
                          <a:latin typeface="+mn-lt"/>
                          <a:cs typeface="Arial" panose="020B0604020202020204" pitchFamily="34" charset="0"/>
                        </a:rPr>
                        <a:t>2018/19</a:t>
                      </a:r>
                      <a:endParaRPr lang="en-GB" sz="2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9735" marR="79735" marT="34290" marB="34290"/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>
                          <a:latin typeface="+mn-lt"/>
                        </a:rPr>
                        <a:t>45</a:t>
                      </a:r>
                      <a:endParaRPr lang="en-GB" sz="2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189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Arial" panose="020B0604020202020204" pitchFamily="34" charset="0"/>
              </a:rPr>
              <a:t>Neslyšící studenti na UK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66547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cs-CZ" sz="3500" b="1" dirty="0">
                <a:hlinkClick r:id="rId2"/>
              </a:rPr>
              <a:t>Metodický pokyn MŠMT k financování zvýšených nákladů na studium studentů se specifickými potřebami</a:t>
            </a:r>
            <a:r>
              <a:rPr lang="cs-CZ" sz="3500" b="1" dirty="0"/>
              <a:t> (</a:t>
            </a:r>
            <a:r>
              <a:rPr lang="cs-CZ" sz="3500" b="1" dirty="0">
                <a:cs typeface="Arial" panose="020B0604020202020204" pitchFamily="34" charset="0"/>
              </a:rPr>
              <a:t>*</a:t>
            </a:r>
            <a:r>
              <a:rPr lang="cs-CZ" sz="3500" b="1" dirty="0"/>
              <a:t>2012)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cs-CZ" sz="3500" dirty="0"/>
              <a:t>jednotné standardy (</a:t>
            </a:r>
            <a:r>
              <a:rPr lang="cs-CZ" sz="3500" dirty="0" err="1"/>
              <a:t>nepodkročitelné</a:t>
            </a:r>
            <a:r>
              <a:rPr lang="cs-CZ" sz="3500" dirty="0" smtClean="0"/>
              <a:t>)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endParaRPr lang="cs-CZ" sz="3500" b="1" dirty="0" smtClean="0"/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cs-CZ" sz="3500" b="1" dirty="0" smtClean="0"/>
              <a:t>tlumočení</a:t>
            </a:r>
            <a:endParaRPr lang="cs-CZ" sz="3500" b="1" dirty="0"/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cs-CZ" sz="3500" b="1" dirty="0"/>
              <a:t>(simultánní) přepis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cs-CZ" sz="3500" b="1" dirty="0"/>
              <a:t>zápis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cs-CZ" sz="3500" b="1" dirty="0"/>
              <a:t>speciální výuka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cs-CZ" sz="3500" dirty="0"/>
              <a:t>další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583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Arial" panose="020B0604020202020204" pitchFamily="34" charset="0"/>
              </a:rPr>
              <a:t>Neslyšící studenti na UK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35639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sz="2800" b="1" dirty="0" smtClean="0">
                <a:hlinkClick r:id="rId2"/>
              </a:rPr>
              <a:t>Opatření rektora č. 23/2017 Standardy podpory poskytované studentům a uchazečům o studium se speciálními potřebami na Univerzitě Karlově</a:t>
            </a:r>
            <a:r>
              <a:rPr lang="cs-CZ" sz="2800" b="1" dirty="0"/>
              <a:t> </a:t>
            </a:r>
            <a:r>
              <a:rPr lang="cs-CZ" sz="2800" b="1" dirty="0" smtClean="0"/>
              <a:t>(</a:t>
            </a:r>
            <a:r>
              <a:rPr lang="cs-CZ" sz="2800" b="1" dirty="0" smtClean="0">
                <a:cs typeface="Arial" panose="020B0604020202020204" pitchFamily="34" charset="0"/>
              </a:rPr>
              <a:t>*</a:t>
            </a:r>
            <a:r>
              <a:rPr lang="cs-CZ" sz="2800" b="1" dirty="0" smtClean="0"/>
              <a:t>2013)</a:t>
            </a:r>
            <a:endParaRPr lang="cs-CZ" sz="2800" b="1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sz="2800" dirty="0"/>
              <a:t>jednotné standardy (</a:t>
            </a:r>
            <a:r>
              <a:rPr lang="cs-CZ" sz="2800" dirty="0" err="1"/>
              <a:t>nepodkročitelné</a:t>
            </a:r>
            <a:r>
              <a:rPr lang="cs-CZ" sz="2800" dirty="0" smtClean="0"/>
              <a:t>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361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dirty="0">
                <a:cs typeface="Arial" panose="020B0604020202020204" pitchFamily="34" charset="0"/>
              </a:rPr>
              <a:t>Neslyšící studenti na UK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sz="2800" b="1" dirty="0"/>
              <a:t>zkvalitňování podpory </a:t>
            </a:r>
            <a:r>
              <a:rPr lang="cs-CZ" sz="2800" dirty="0"/>
              <a:t>(včetně supervize a evaluace)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sz="2800" b="1" dirty="0"/>
              <a:t>rozšiřování portfolia podpory </a:t>
            </a:r>
            <a:r>
              <a:rPr lang="cs-CZ" sz="2800" dirty="0"/>
              <a:t>(včetně využití nových technologií, pomůcek, </a:t>
            </a:r>
            <a:r>
              <a:rPr lang="cs-CZ" sz="2800" dirty="0">
                <a:cs typeface="Arial" panose="020B0604020202020204" pitchFamily="34" charset="0"/>
              </a:rPr>
              <a:t>rozšiřování konzultační a metodické podpory…)</a:t>
            </a:r>
            <a:endParaRPr lang="cs-CZ" sz="28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sz="2800" b="1" dirty="0"/>
              <a:t>zvyšování počtu neslyšících studentů</a:t>
            </a:r>
            <a:r>
              <a:rPr lang="cs-CZ" sz="2800" dirty="0"/>
              <a:t> a </a:t>
            </a:r>
            <a:r>
              <a:rPr lang="cs-CZ" sz="2800" b="1" dirty="0"/>
              <a:t>rozšiřování spektra oborů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sz="2800" dirty="0">
                <a:cs typeface="Arial" panose="020B0604020202020204" pitchFamily="34" charset="0"/>
              </a:rPr>
              <a:t>stále větší </a:t>
            </a:r>
            <a:r>
              <a:rPr lang="cs-CZ" sz="2800" b="1" dirty="0">
                <a:cs typeface="Arial" panose="020B0604020202020204" pitchFamily="34" charset="0"/>
              </a:rPr>
              <a:t>rozrůzněnost studentů a jejich potřeb</a:t>
            </a:r>
          </a:p>
          <a:p>
            <a:pPr algn="l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94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dirty="0">
                <a:cs typeface="Arial" panose="020B0604020202020204" pitchFamily="34" charset="0"/>
              </a:rPr>
              <a:t>Neslyšící studenti na UK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sz="2800" dirty="0"/>
              <a:t>každý </a:t>
            </a:r>
            <a:r>
              <a:rPr lang="cs-CZ" sz="2800" b="1" dirty="0"/>
              <a:t>student je individualita</a:t>
            </a:r>
            <a:r>
              <a:rPr lang="cs-CZ" sz="2800" dirty="0"/>
              <a:t> utvářená synergií mnoha rozličných okolností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cs-CZ" sz="28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2800" dirty="0"/>
              <a:t>► </a:t>
            </a:r>
            <a:r>
              <a:rPr lang="cs-CZ" sz="2800" b="1" dirty="0"/>
              <a:t>podpora je vždy zcela unikátní</a:t>
            </a:r>
            <a:r>
              <a:rPr lang="cs-CZ" sz="2800" dirty="0"/>
              <a:t>, „šitá na míru konkrétnímu studentu v konkrétních situacích“, </a:t>
            </a:r>
            <a:r>
              <a:rPr lang="cs-CZ" sz="2800" b="1" dirty="0"/>
              <a:t>proměnlivá</a:t>
            </a:r>
            <a:endParaRPr lang="cs-CZ" sz="2800" b="1" dirty="0">
              <a:cs typeface="Arial" panose="020B0604020202020204" pitchFamily="34" charset="0"/>
            </a:endParaRPr>
          </a:p>
          <a:p>
            <a:pPr algn="l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4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Neslyšící studenti na VŠ</a:t>
            </a:r>
            <a:endParaRPr lang="en-GB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sz="2800" b="1" dirty="0"/>
              <a:t>limity uvnitř VŠ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cs-CZ" sz="2600" dirty="0"/>
              <a:t>nepřipravenost školy jako systému a jednotlivých jeho článků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cs-CZ" sz="2600" dirty="0"/>
              <a:t>nezkušenost školy jako systému a jednotlivých jeho článků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cs-CZ" sz="28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sz="2800" b="1" dirty="0"/>
              <a:t>limity vně VŠ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10977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 panose="020B0604020202020204" pitchFamily="34" charset="0"/>
              </a:rPr>
              <a:t>Deafness</a:t>
            </a:r>
            <a:endParaRPr lang="en-US" dirty="0"/>
          </a:p>
        </p:txBody>
      </p:sp>
      <p:graphicFrame>
        <p:nvGraphicFramePr>
          <p:cNvPr id="8" name="Zástupný symbol pro obsah 7"/>
          <p:cNvGraphicFramePr>
            <a:graphicFrameLocks noGrp="1"/>
          </p:cNvGraphicFramePr>
          <p:nvPr>
            <p:ph idx="1"/>
            <p:extLst/>
          </p:nvPr>
        </p:nvGraphicFramePr>
        <p:xfrm>
          <a:off x="1069975" y="1541721"/>
          <a:ext cx="10058400" cy="4890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9" name="Přímá spojnice se šipkou 8"/>
          <p:cNvCxnSpPr/>
          <p:nvPr/>
        </p:nvCxnSpPr>
        <p:spPr>
          <a:xfrm flipV="1">
            <a:off x="2020185" y="2424223"/>
            <a:ext cx="7432159" cy="2477386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556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Úvod: přivítání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endParaRPr lang="cs-CZ" altLang="cs-CZ" sz="4000" dirty="0"/>
          </a:p>
          <a:p>
            <a:pPr marL="274320" lvl="1" indent="0">
              <a:buNone/>
            </a:pPr>
            <a:endParaRPr lang="cs-CZ" altLang="cs-CZ" sz="22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7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 panose="020B0604020202020204" pitchFamily="34" charset="0"/>
              </a:rPr>
              <a:t>Deafness</a:t>
            </a:r>
            <a:endParaRPr lang="en-US" dirty="0"/>
          </a:p>
        </p:txBody>
      </p:sp>
      <p:graphicFrame>
        <p:nvGraphicFramePr>
          <p:cNvPr id="8" name="Zástupný symbol pro obsah 7"/>
          <p:cNvGraphicFramePr>
            <a:graphicFrameLocks noGrp="1"/>
          </p:cNvGraphicFramePr>
          <p:nvPr>
            <p:ph idx="1"/>
            <p:extLst/>
          </p:nvPr>
        </p:nvGraphicFramePr>
        <p:xfrm>
          <a:off x="1069975" y="1541721"/>
          <a:ext cx="10058400" cy="4890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Přímá spojnice se šipkou 3"/>
          <p:cNvCxnSpPr/>
          <p:nvPr/>
        </p:nvCxnSpPr>
        <p:spPr>
          <a:xfrm flipV="1">
            <a:off x="2020185" y="2424223"/>
            <a:ext cx="7432159" cy="2477386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270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 panose="020B0604020202020204" pitchFamily="34" charset="0"/>
              </a:rPr>
              <a:t>Deafness</a:t>
            </a:r>
            <a:endParaRPr lang="en-US" dirty="0"/>
          </a:p>
        </p:txBody>
      </p:sp>
      <p:graphicFrame>
        <p:nvGraphicFramePr>
          <p:cNvPr id="8" name="Zástupný symbol pro obsah 7"/>
          <p:cNvGraphicFramePr>
            <a:graphicFrameLocks noGrp="1"/>
          </p:cNvGraphicFramePr>
          <p:nvPr>
            <p:ph idx="1"/>
            <p:extLst/>
          </p:nvPr>
        </p:nvGraphicFramePr>
        <p:xfrm>
          <a:off x="1069975" y="1541721"/>
          <a:ext cx="10058400" cy="4890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Přímá spojnice se šipkou 5"/>
          <p:cNvCxnSpPr/>
          <p:nvPr/>
        </p:nvCxnSpPr>
        <p:spPr>
          <a:xfrm flipV="1">
            <a:off x="2020185" y="2424223"/>
            <a:ext cx="7432159" cy="2477386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49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 panose="020B0604020202020204" pitchFamily="34" charset="0"/>
              </a:rPr>
              <a:t>Deafness</a:t>
            </a:r>
            <a:endParaRPr lang="en-US" dirty="0"/>
          </a:p>
        </p:txBody>
      </p:sp>
      <p:graphicFrame>
        <p:nvGraphicFramePr>
          <p:cNvPr id="8" name="Zástupný symbol pro obsah 7"/>
          <p:cNvGraphicFramePr>
            <a:graphicFrameLocks noGrp="1"/>
          </p:cNvGraphicFramePr>
          <p:nvPr>
            <p:ph idx="1"/>
            <p:extLst/>
          </p:nvPr>
        </p:nvGraphicFramePr>
        <p:xfrm>
          <a:off x="1069975" y="1541721"/>
          <a:ext cx="10058400" cy="4890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Přímá spojnice se šipkou 5"/>
          <p:cNvCxnSpPr/>
          <p:nvPr/>
        </p:nvCxnSpPr>
        <p:spPr>
          <a:xfrm flipV="1">
            <a:off x="2020185" y="2424223"/>
            <a:ext cx="7432159" cy="2477386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se šipkou 4"/>
          <p:cNvCxnSpPr/>
          <p:nvPr/>
        </p:nvCxnSpPr>
        <p:spPr>
          <a:xfrm flipV="1">
            <a:off x="2020185" y="4062490"/>
            <a:ext cx="7981413" cy="935451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871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cs typeface="Arial" panose="020B0604020202020204" pitchFamily="34" charset="0"/>
              </a:rPr>
              <a:t>Paradigma deficitu</a:t>
            </a:r>
            <a:endParaRPr lang="en-US" dirty="0"/>
          </a:p>
        </p:txBody>
      </p:sp>
      <p:pic>
        <p:nvPicPr>
          <p:cNvPr id="1026" name="Picture 2" descr="VÃ½sledek obrÃ¡zku pro pomocnÃ¡ ruk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974" y="2093976"/>
            <a:ext cx="5891250" cy="392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>
          <a:xfrm>
            <a:off x="6364224" y="1541721"/>
            <a:ext cx="4754880" cy="552255"/>
          </a:xfrm>
        </p:spPr>
        <p:txBody>
          <a:bodyPr>
            <a:normAutofit/>
          </a:bodyPr>
          <a:lstStyle/>
          <a:p>
            <a:r>
              <a:rPr lang="cs-CZ" sz="2400" dirty="0" smtClean="0"/>
              <a:t>Pomoci překonávat bariéry</a:t>
            </a:r>
            <a:endParaRPr lang="en-US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"/>
          </p:nvPr>
        </p:nvSpPr>
        <p:spPr>
          <a:xfrm>
            <a:off x="6364224" y="2093976"/>
            <a:ext cx="4754880" cy="4391884"/>
          </a:xfrm>
        </p:spPr>
        <p:txBody>
          <a:bodyPr>
            <a:noAutofit/>
          </a:bodyPr>
          <a:lstStyle/>
          <a:p>
            <a:endParaRPr lang="cs-CZ" sz="2400" dirty="0" smtClean="0"/>
          </a:p>
          <a:p>
            <a:endParaRPr lang="cs-CZ" sz="2400" dirty="0"/>
          </a:p>
          <a:p>
            <a:endParaRPr lang="cs-CZ" sz="2400" dirty="0" smtClean="0"/>
          </a:p>
          <a:p>
            <a:endParaRPr lang="cs-CZ" sz="2400" dirty="0"/>
          </a:p>
          <a:p>
            <a:endParaRPr lang="cs-CZ" sz="2400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sz="2800" dirty="0" smtClean="0"/>
              <a:t>Strategie, jak se zařadit do </a:t>
            </a:r>
            <a:r>
              <a:rPr lang="cs-CZ" sz="2800" dirty="0" err="1" smtClean="0"/>
              <a:t>mainstreamu</a:t>
            </a:r>
            <a:r>
              <a:rPr lang="cs-CZ" sz="2800" dirty="0" smtClean="0"/>
              <a:t>, navzdory sluchovému postižení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709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dirty="0">
                <a:cs typeface="Arial" panose="020B0604020202020204" pitchFamily="34" charset="0"/>
              </a:rPr>
              <a:t>Disability vs. silné stránky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idx="1"/>
          </p:nvPr>
        </p:nvSpPr>
        <p:spPr>
          <a:xfrm>
            <a:off x="956833" y="2147274"/>
            <a:ext cx="10058400" cy="405079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800" dirty="0">
                <a:cs typeface="Arial" panose="020B0604020202020204" pitchFamily="34" charset="0"/>
              </a:rPr>
              <a:t>P</a:t>
            </a:r>
            <a:r>
              <a:rPr lang="cs-CZ" sz="2800" dirty="0" smtClean="0">
                <a:cs typeface="Arial" panose="020B0604020202020204" pitchFamily="34" charset="0"/>
              </a:rPr>
              <a:t>aradigma </a:t>
            </a:r>
            <a:r>
              <a:rPr lang="cs-CZ" sz="2800" dirty="0">
                <a:cs typeface="Arial" panose="020B0604020202020204" pitchFamily="34" charset="0"/>
              </a:rPr>
              <a:t>deficitu  	      </a:t>
            </a:r>
            <a:r>
              <a:rPr lang="cs-CZ" sz="2800" b="1" dirty="0">
                <a:cs typeface="Arial" panose="020B0604020202020204" pitchFamily="34" charset="0"/>
              </a:rPr>
              <a:t>disability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cs-CZ" sz="28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800" dirty="0">
                <a:cs typeface="Arial" panose="020B0604020202020204" pitchFamily="34" charset="0"/>
              </a:rPr>
              <a:t>P</a:t>
            </a:r>
            <a:r>
              <a:rPr lang="cs-CZ" sz="2800" dirty="0" smtClean="0">
                <a:cs typeface="Arial" panose="020B0604020202020204" pitchFamily="34" charset="0"/>
              </a:rPr>
              <a:t>aradigma </a:t>
            </a:r>
            <a:r>
              <a:rPr lang="cs-CZ" sz="2800" dirty="0">
                <a:cs typeface="Arial" panose="020B0604020202020204" pitchFamily="34" charset="0"/>
              </a:rPr>
              <a:t>potenciálu	         </a:t>
            </a:r>
            <a:r>
              <a:rPr lang="cs-CZ" sz="2800" b="1" dirty="0">
                <a:cs typeface="Arial" panose="020B0604020202020204" pitchFamily="34" charset="0"/>
              </a:rPr>
              <a:t>silné stránky</a:t>
            </a:r>
          </a:p>
          <a:p>
            <a:pPr algn="l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Šipka doprava 3"/>
          <p:cNvSpPr/>
          <p:nvPr/>
        </p:nvSpPr>
        <p:spPr>
          <a:xfrm>
            <a:off x="5351831" y="3368035"/>
            <a:ext cx="947688" cy="1437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Šipka doprava 4"/>
          <p:cNvSpPr/>
          <p:nvPr/>
        </p:nvSpPr>
        <p:spPr>
          <a:xfrm>
            <a:off x="4895818" y="2332184"/>
            <a:ext cx="947688" cy="1437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451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cs typeface="Arial" panose="020B0604020202020204" pitchFamily="34" charset="0"/>
              </a:rPr>
              <a:t>Paradigma potenciálu</a:t>
            </a:r>
            <a:endParaRPr lang="en-US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>
          <a:xfrm>
            <a:off x="6482390" y="1902910"/>
            <a:ext cx="4754880" cy="967562"/>
          </a:xfrm>
        </p:spPr>
        <p:txBody>
          <a:bodyPr>
            <a:noAutofit/>
          </a:bodyPr>
          <a:lstStyle/>
          <a:p>
            <a:r>
              <a:rPr lang="en-US" sz="2400" dirty="0" smtClean="0"/>
              <a:t>Partner</a:t>
            </a:r>
            <a:r>
              <a:rPr lang="cs-CZ" sz="2400" dirty="0" err="1" smtClean="0"/>
              <a:t>ský</a:t>
            </a:r>
            <a:r>
              <a:rPr lang="cs-CZ" sz="2400" dirty="0" smtClean="0"/>
              <a:t> přístup s respektem k diversitě možných životních přístupů a postojů</a:t>
            </a:r>
            <a:endParaRPr lang="en-US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"/>
          </p:nvPr>
        </p:nvSpPr>
        <p:spPr>
          <a:xfrm>
            <a:off x="6364224" y="3117466"/>
            <a:ext cx="4754880" cy="3368394"/>
          </a:xfrm>
        </p:spPr>
        <p:txBody>
          <a:bodyPr>
            <a:noAutofit/>
          </a:bodyPr>
          <a:lstStyle/>
          <a:p>
            <a:r>
              <a:rPr lang="cs-CZ" sz="2400" dirty="0" smtClean="0"/>
              <a:t>Zajistit podmínky umožňující maximální využití potenciálu každého neslyšícího člověka ve všech sférách života</a:t>
            </a:r>
          </a:p>
          <a:p>
            <a:r>
              <a:rPr lang="cs-CZ" sz="2400" dirty="0" smtClean="0"/>
              <a:t>Zajistit podmínky pro „žití ve vizuálním světě“ a znakovém jazyce</a:t>
            </a:r>
            <a:endParaRPr lang="en-US" sz="2400" dirty="0"/>
          </a:p>
          <a:p>
            <a:r>
              <a:rPr lang="cs-CZ" sz="2400" dirty="0" smtClean="0"/>
              <a:t>Úmluva OSN o právech osob se zdravotním postižením</a:t>
            </a:r>
            <a:endParaRPr lang="en-US" sz="2400" dirty="0"/>
          </a:p>
        </p:txBody>
      </p:sp>
      <p:pic>
        <p:nvPicPr>
          <p:cNvPr id="6148" name="Picture 4" descr="VÃ½sledek obrÃ¡zku pro shake hands partnership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78" y="2679405"/>
            <a:ext cx="5546946" cy="344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9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sz="24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  <a:hlinkClick r:id="rId2"/>
              </a:rPr>
              <a:t>Lékárnice</a:t>
            </a: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  <a:hlinkClick r:id="rId2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  <a:hlinkClick r:id="rId2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" name="AutoShape 2" descr="VÃ½sledek obrÃ¡zku pro Å¾eleznÃ­k velkÃ¡ pardubickÃ¡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8" name="Picture 4" descr="VÃ½sledek obrÃ¡zku pro Å¾eleznÃ­k velkÃ¡ pardubickÃ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72" y="484632"/>
            <a:ext cx="11416551" cy="512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7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Neslyšící studenti na UK</a:t>
            </a:r>
            <a:endParaRPr lang="en-GB" dirty="0"/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7427097"/>
              </p:ext>
            </p:extLst>
          </p:nvPr>
        </p:nvGraphicFramePr>
        <p:xfrm>
          <a:off x="1069848" y="2093976"/>
          <a:ext cx="10058400" cy="4051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3982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Neslyšící studenti na UK</a:t>
            </a:r>
            <a:endParaRPr lang="en-GB" dirty="0"/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0471834"/>
              </p:ext>
            </p:extLst>
          </p:nvPr>
        </p:nvGraphicFramePr>
        <p:xfrm>
          <a:off x="1069975" y="2120900"/>
          <a:ext cx="10058400" cy="4051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2748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Neslyšící studenti na UK</a:t>
            </a:r>
            <a:endParaRPr lang="en-GB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5224315"/>
              </p:ext>
            </p:extLst>
          </p:nvPr>
        </p:nvGraphicFramePr>
        <p:xfrm>
          <a:off x="1069975" y="2120900"/>
          <a:ext cx="10058400" cy="4439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4094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Úvod: přivítání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endParaRPr lang="cs-CZ" altLang="cs-CZ" sz="4000" dirty="0"/>
          </a:p>
          <a:p>
            <a:pPr marL="274320" lvl="1" indent="0">
              <a:buNone/>
            </a:pPr>
            <a:endParaRPr lang="cs-CZ" altLang="cs-CZ" sz="2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20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Neslyšící studenti na UK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450842"/>
          </a:xfrm>
        </p:spPr>
        <p:txBody>
          <a:bodyPr>
            <a:normAutofit fontScale="85000" lnSpcReduction="20000"/>
          </a:bodyPr>
          <a:lstStyle/>
          <a:p>
            <a:pPr lvl="0">
              <a:lnSpc>
                <a:spcPct val="120000"/>
              </a:lnSpc>
            </a:pPr>
            <a:r>
              <a:rPr lang="cs-CZ" sz="2600" b="1" dirty="0"/>
              <a:t>Bc., </a:t>
            </a:r>
            <a:r>
              <a:rPr lang="cs-CZ" sz="2600" b="1" dirty="0" err="1"/>
              <a:t>NMgr</a:t>
            </a:r>
            <a:r>
              <a:rPr lang="cs-CZ" sz="2600" b="1" dirty="0"/>
              <a:t>. Mgr., PhD.</a:t>
            </a:r>
          </a:p>
          <a:p>
            <a:pPr lvl="0">
              <a:lnSpc>
                <a:spcPct val="120000"/>
              </a:lnSpc>
            </a:pPr>
            <a:r>
              <a:rPr lang="cs-CZ" sz="2600" b="1" dirty="0"/>
              <a:t>skoro 50 oborů (v ČJ, také v AJ)</a:t>
            </a:r>
          </a:p>
          <a:p>
            <a:pPr lvl="1">
              <a:lnSpc>
                <a:spcPct val="120000"/>
              </a:lnSpc>
            </a:pPr>
            <a:r>
              <a:rPr lang="cs-CZ" sz="2400" dirty="0"/>
              <a:t>pedagogika (čeština; angličtina; pedagogika; </a:t>
            </a:r>
            <a:r>
              <a:rPr lang="cs-CZ" sz="2400" dirty="0" smtClean="0"/>
              <a:t>speciální </a:t>
            </a:r>
            <a:r>
              <a:rPr lang="cs-CZ" sz="2400" dirty="0"/>
              <a:t>pedagogika; vychovatelství…) </a:t>
            </a:r>
          </a:p>
          <a:p>
            <a:pPr lvl="1">
              <a:lnSpc>
                <a:spcPct val="120000"/>
              </a:lnSpc>
            </a:pPr>
            <a:r>
              <a:rPr lang="cs-CZ" sz="2400" dirty="0"/>
              <a:t>společenské vědy (historie; sociologie; ekonomie; lingvistika – španělština, francouzština, </a:t>
            </a:r>
            <a:r>
              <a:rPr lang="cs-CZ" sz="2400" dirty="0" err="1"/>
              <a:t>koreanistika</a:t>
            </a:r>
            <a:r>
              <a:rPr lang="cs-CZ" sz="2400" dirty="0"/>
              <a:t>, </a:t>
            </a:r>
            <a:r>
              <a:rPr lang="cs-CZ" sz="2400" dirty="0" err="1"/>
              <a:t>romistika</a:t>
            </a:r>
            <a:r>
              <a:rPr lang="cs-CZ" sz="2400" dirty="0"/>
              <a:t>; hispanistika; Čeština v komunikaci neslyšících (lingvistika znakových jazyků); knihovnictví; informatika; právo; sociální práce; psychologie; teologie…)</a:t>
            </a:r>
          </a:p>
          <a:p>
            <a:pPr lvl="1">
              <a:lnSpc>
                <a:spcPct val="120000"/>
              </a:lnSpc>
            </a:pPr>
            <a:r>
              <a:rPr lang="cs-CZ" sz="2400" dirty="0"/>
              <a:t>tělesná výchova a sport</a:t>
            </a:r>
          </a:p>
          <a:p>
            <a:pPr lvl="1">
              <a:lnSpc>
                <a:spcPct val="120000"/>
              </a:lnSpc>
            </a:pPr>
            <a:r>
              <a:rPr lang="cs-CZ" sz="2400" dirty="0"/>
              <a:t>medicínské a zdravotnické obory (všeobecné lékařství, ergoterapie, farmacie, neurovědy…)</a:t>
            </a:r>
          </a:p>
          <a:p>
            <a:pPr lvl="1">
              <a:lnSpc>
                <a:spcPct val="120000"/>
              </a:lnSpc>
            </a:pPr>
            <a:r>
              <a:rPr lang="cs-CZ" sz="2400" dirty="0"/>
              <a:t>přírodní vědy (biologie; chemie; kartografie…) </a:t>
            </a:r>
          </a:p>
          <a:p>
            <a:pPr lvl="0">
              <a:lnSpc>
                <a:spcPct val="120000"/>
              </a:lnSpc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32474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" name="AutoShape 2" descr="VÃ½sledek obrÃ¡zku pro Å¾eleznÃ­k velkÃ¡ pardubickÃ¡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t="16329" b="5468"/>
          <a:stretch/>
        </p:blipFill>
        <p:spPr>
          <a:xfrm>
            <a:off x="0" y="698642"/>
            <a:ext cx="12192000" cy="536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69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" name="AutoShape 2" descr="VÃ½sledek obrÃ¡zku pro Å¾eleznÃ­k velkÃ¡ pardubickÃ¡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t="10636" b="5194"/>
          <a:stretch/>
        </p:blipFill>
        <p:spPr>
          <a:xfrm>
            <a:off x="3048" y="484633"/>
            <a:ext cx="12192000" cy="577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24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t="10786" b="20899"/>
          <a:stretch/>
        </p:blipFill>
        <p:spPr>
          <a:xfrm>
            <a:off x="0" y="739738"/>
            <a:ext cx="12192000" cy="4685017"/>
          </a:xfrm>
          <a:prstGeom prst="rect">
            <a:avLst/>
          </a:prstGeom>
        </p:spPr>
      </p:pic>
      <p:sp>
        <p:nvSpPr>
          <p:cNvPr id="3" name="AutoShape 2" descr="VÃ½sledek obrÃ¡zku pro deaf doctors visual stethoscop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844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026" name="Picture 2" descr="VÃ½sledek obrÃ¡zku pro deaf transparent mas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48" y="-11113"/>
            <a:ext cx="95250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Ã½sledek obrÃ¡zku pro deaf transparent mas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098" y="3125724"/>
            <a:ext cx="5238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2" descr="VÃ½sledek obrÃ¡zku pro deaf doctors visual stethoscope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14" descr="VÃ½sledek obrÃ¡zku pro deaf doctors visual stethoscop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16" descr="VÃ½sledek obrÃ¡zku pro deaf doctors visual stethoscop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AutoShape 18" descr="VÃ½sledek obrÃ¡zku pro deaf doctors visual stethoscop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8" y="2325961"/>
            <a:ext cx="4689348" cy="237435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80" y="4451182"/>
            <a:ext cx="4031116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99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8" name="Picture 10" descr="Pavla KovaÅÃ­kovÃ¡, dÅÃ­ve ValnÃ­ÄkovÃ¡, medailistka z paralympiÃ¡d a matka tÅÃ­letÃ© dcery, bojuje za nevidomÃ© matky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Pavla KovaÅÃ­kovÃ¡, dÅÃ­ve ValnÃ­ÄkovÃ¡, medailistka z paralympiÃ¡d a matka tÅÃ­letÃ© dcery, bojuje za nevidomÃ© matky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2" y="4141787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9219" t="20000" r="39844" b="14306"/>
          <a:stretch/>
        </p:blipFill>
        <p:spPr>
          <a:xfrm>
            <a:off x="657225" y="1583245"/>
            <a:ext cx="6210300" cy="4505325"/>
          </a:xfrm>
          <a:prstGeom prst="rect">
            <a:avLst/>
          </a:prstGeom>
        </p:spPr>
      </p:pic>
      <p:pic>
        <p:nvPicPr>
          <p:cNvPr id="4100" name="Picture 4" descr="VÃ½sledek obrÃ¡zku pro svÄtluÅ¡ka nadaÄnÃ­ fo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398" y="1583244"/>
            <a:ext cx="4169404" cy="295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2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8" descr="VÃ½sledek obrÃ¡zku pro deaf doctors visual stethoscope"/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1069848" y="495300"/>
            <a:ext cx="10058400" cy="621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sz="2400" dirty="0" smtClean="0"/>
              <a:t>Já můžu říct, co mě potěšilo, s čím jsem se tam setkávala průběžně. Mně se velmi líbilo, bylo mi moc příjemné, </a:t>
            </a:r>
            <a:r>
              <a:rPr lang="cs-CZ" sz="2400" b="1" dirty="0" smtClean="0"/>
              <a:t>že jsem lidi nezaskakovala svojí přítomností v různých situacích a v různých prostředích.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sz="2400" dirty="0" smtClean="0"/>
              <a:t>Takže například </a:t>
            </a:r>
            <a:r>
              <a:rPr lang="cs-CZ" sz="2400" b="1" dirty="0" smtClean="0"/>
              <a:t>na té vysoké škole ten pohled na mě, jako na slepou studentku, byl naprosto pragmatický.</a:t>
            </a:r>
            <a:r>
              <a:rPr lang="cs-CZ" sz="2400" dirty="0" smtClean="0"/>
              <a:t> Když jsem tam, přestože jsem byla třeba první nevidomá studentka na katedře, tak to brali naprosto jako věcně. </a:t>
            </a:r>
            <a:r>
              <a:rPr lang="cs-CZ" sz="2400" b="1" dirty="0" smtClean="0"/>
              <a:t>Vyučující se se mnou jednoduše dokázali bavit o požadavcích konkrétních předmětů a o mých možnostech, jak ty požadavky budu naplňovat. </a:t>
            </a:r>
            <a:r>
              <a:rPr lang="cs-CZ" sz="2400" dirty="0" smtClean="0"/>
              <a:t>Nikdy mně nenabízeli třeba, že bych písemnou zkoušku měla absolvovat ústně. Takže jim nepřipadalo, to co se u nás často děje, že slepota je samozřejmě vysvětlení toho, že člověk nebude psát. </a:t>
            </a:r>
            <a:r>
              <a:rPr lang="cs-CZ" sz="2400" b="1" dirty="0" smtClean="0"/>
              <a:t>A tak jsem měla pocit takového skutečně plnohodnotného studia. A velmi partnerského přístupu z jejich strany. </a:t>
            </a:r>
            <a:r>
              <a:rPr lang="cs-CZ" sz="2400" dirty="0" smtClean="0"/>
              <a:t>A to mě moc těšilo.</a:t>
            </a:r>
            <a:endParaRPr lang="cs-CZ" sz="2400" dirty="0"/>
          </a:p>
        </p:txBody>
      </p:sp>
      <p:pic>
        <p:nvPicPr>
          <p:cNvPr id="2058" name="Picture 10" descr="Pavla KovaÅÃ­kovÃ¡, dÅÃ­ve ValnÃ­ÄkovÃ¡, medailistka z paralympiÃ¡d a matka tÅÃ­letÃ© dcery, bojuje za nevidomÃ© matky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1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0000"/>
              </a:lnSpc>
              <a:defRPr/>
            </a:pPr>
            <a:r>
              <a:rPr lang="cs-CZ" dirty="0"/>
              <a:t>Co dělají…: kontaktní osoba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289666"/>
          </a:xfrm>
        </p:spPr>
        <p:txBody>
          <a:bodyPr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cs-CZ" sz="2800" dirty="0"/>
              <a:t>Kontakt s…</a:t>
            </a: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cs-CZ" sz="2800" dirty="0"/>
              <a:t>Koordinace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dirty="0"/>
              <a:t>Před zahájením studia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dirty="0"/>
              <a:t>Během studia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dirty="0"/>
              <a:t>„Po skončení studia“</a:t>
            </a: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cs-CZ" sz="2800" dirty="0"/>
              <a:t>„Nárazník“</a:t>
            </a:r>
          </a:p>
          <a:p>
            <a:pPr>
              <a:lnSpc>
                <a:spcPct val="110000"/>
              </a:lnSpc>
              <a:defRPr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71246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BD9989FB-36A6-49EE-889A-BDBC54F18EB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6310" y="0"/>
            <a:ext cx="435568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9532E44-64CD-4887-95E4-6D13510171F7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35C2F53F-F2F7-4BC7-88F8-CCFD6D3CB58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9B3675A9-8FB2-4982-9BE7-47E456D0D38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Obrázek 3">
            <a:extLst>
              <a:ext uri="{FF2B5EF4-FFF2-40B4-BE49-F238E27FC236}">
                <a16:creationId xmlns:a16="http://schemas.microsoft.com/office/drawing/2014/main" id="{8FB7288C-70FF-4006-8D97-EE81BCA45B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753" y="640080"/>
            <a:ext cx="6632760" cy="5588101"/>
          </a:xfrm>
          <a:prstGeom prst="rect">
            <a:avLst/>
          </a:prstGeom>
        </p:spPr>
      </p:pic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8156350" y="484632"/>
            <a:ext cx="3544035" cy="1609344"/>
          </a:xfrm>
          <a:ln>
            <a:noFill/>
          </a:ln>
        </p:spPr>
        <p:txBody>
          <a:bodyPr>
            <a:normAutofit/>
          </a:bodyPr>
          <a:lstStyle/>
          <a:p>
            <a:pPr>
              <a:defRPr/>
            </a:pPr>
            <a:r>
              <a:rPr lang="cs-CZ" sz="3200" dirty="0"/>
              <a:t>Co dělají…: koordinátor služeb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156351" y="2121408"/>
            <a:ext cx="3544034" cy="4050792"/>
          </a:xfrm>
        </p:spPr>
        <p:txBody>
          <a:bodyPr rtlCol="0">
            <a:normAutofit/>
          </a:bodyPr>
          <a:lstStyle/>
          <a:p>
            <a:pPr marL="0" indent="0">
              <a:buNone/>
              <a:defRPr/>
            </a:pPr>
            <a:endParaRPr lang="cs-CZ" sz="1600"/>
          </a:p>
          <a:p>
            <a:pPr>
              <a:defRPr/>
            </a:pPr>
            <a:endParaRPr lang="cs-CZ" sz="1600"/>
          </a:p>
          <a:p>
            <a:pPr>
              <a:defRPr/>
            </a:pPr>
            <a:endParaRPr lang="cs-CZ" sz="1600"/>
          </a:p>
          <a:p>
            <a:pPr>
              <a:defRPr/>
            </a:pPr>
            <a:endParaRPr lang="cs-CZ" sz="1600"/>
          </a:p>
        </p:txBody>
      </p:sp>
    </p:spTree>
    <p:extLst>
      <p:ext uri="{BB962C8B-B14F-4D97-AF65-F5344CB8AC3E}">
        <p14:creationId xmlns:p14="http://schemas.microsoft.com/office/powerpoint/2010/main" val="420192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  <a:defRPr/>
            </a:pPr>
            <a:r>
              <a:rPr lang="cs-CZ" dirty="0"/>
              <a:t>Co dělají…: tlumočník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289666"/>
          </a:xfrm>
        </p:spPr>
        <p:txBody>
          <a:bodyPr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cs-CZ" sz="2800" dirty="0"/>
              <a:t>Kontakt s…</a:t>
            </a: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cs-CZ" sz="2800" dirty="0"/>
              <a:t>Příprava</a:t>
            </a: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cs-CZ" sz="2800" dirty="0"/>
              <a:t>Proces tlumočení</a:t>
            </a:r>
          </a:p>
          <a:p>
            <a:pPr>
              <a:lnSpc>
                <a:spcPct val="110000"/>
              </a:lnSpc>
              <a:defRPr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0967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18A23A97-E001-46F5-B112-C9FF4D41C1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2694332" y="2093976"/>
            <a:ext cx="6619942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18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  <a:defRPr/>
            </a:pPr>
            <a:r>
              <a:rPr lang="cs-CZ" dirty="0"/>
              <a:t>Co dělají…: přepisovatel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289666"/>
          </a:xfrm>
        </p:spPr>
        <p:txBody>
          <a:bodyPr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cs-CZ" sz="2800" dirty="0"/>
              <a:t>Kontakt s…</a:t>
            </a: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cs-CZ" sz="2800" dirty="0"/>
              <a:t>Příprava</a:t>
            </a: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cs-CZ" sz="2800" dirty="0"/>
              <a:t>Proces přepisu</a:t>
            </a: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73574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0000"/>
              </a:lnSpc>
              <a:defRPr/>
            </a:pPr>
            <a:r>
              <a:rPr lang="cs-CZ" dirty="0"/>
              <a:t>Co dělají…: funkční diagnostik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289666"/>
          </a:xfrm>
        </p:spPr>
        <p:txBody>
          <a:bodyPr rtlCol="0">
            <a:noAutofit/>
          </a:bodyPr>
          <a:lstStyle/>
          <a:p>
            <a:pPr marL="182563" lvl="1" indent="-182563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cs-CZ" sz="2800" dirty="0" smtClean="0">
                <a:hlinkClick r:id="rId2"/>
              </a:rPr>
              <a:t>Funkční diagnostika</a:t>
            </a:r>
            <a:endParaRPr lang="cs-CZ" sz="2800" dirty="0" smtClean="0"/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cs-CZ" sz="2800" dirty="0" smtClean="0"/>
              <a:t>Přijímací řízení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cs-CZ" sz="2800" dirty="0" smtClean="0"/>
              <a:t>Studium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cs-CZ" sz="2800" dirty="0" smtClean="0"/>
              <a:t>Kontakt s…</a:t>
            </a:r>
          </a:p>
          <a:p>
            <a:pPr marL="274320" lvl="1" indent="0">
              <a:lnSpc>
                <a:spcPct val="110000"/>
              </a:lnSpc>
              <a:buNone/>
              <a:defRPr/>
            </a:pPr>
            <a:endParaRPr lang="cs-CZ" sz="3800" dirty="0"/>
          </a:p>
          <a:p>
            <a:pPr>
              <a:lnSpc>
                <a:spcPct val="110000"/>
              </a:lnSpc>
              <a:defRPr/>
            </a:pPr>
            <a:endParaRPr lang="cs-CZ" sz="4000" dirty="0"/>
          </a:p>
          <a:p>
            <a:pPr>
              <a:lnSpc>
                <a:spcPct val="110000"/>
              </a:lnSpc>
              <a:defRPr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63194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0000"/>
              </a:lnSpc>
              <a:defRPr/>
            </a:pPr>
            <a:r>
              <a:rPr lang="cs-CZ" dirty="0"/>
              <a:t>Co dělají…: funkční diagnostik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289666"/>
          </a:xfrm>
        </p:spPr>
        <p:txBody>
          <a:bodyPr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cs-CZ" sz="2800" dirty="0" smtClean="0"/>
              <a:t>Podklady k evidenci studenta se </a:t>
            </a:r>
            <a:r>
              <a:rPr lang="cs-CZ" sz="2800" dirty="0" err="1" smtClean="0"/>
              <a:t>spec</a:t>
            </a:r>
            <a:r>
              <a:rPr lang="cs-CZ" sz="2800" dirty="0" smtClean="0"/>
              <a:t>. potřebami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dirty="0" smtClean="0">
                <a:hlinkClick r:id="rId2"/>
              </a:rPr>
              <a:t>Funkční diagnostika</a:t>
            </a:r>
            <a:endParaRPr lang="cs-CZ" sz="2800" dirty="0" smtClean="0"/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dirty="0" smtClean="0">
                <a:hlinkClick r:id="rId3"/>
              </a:rPr>
              <a:t>Informovaný souhlas</a:t>
            </a:r>
            <a:endParaRPr lang="cs-CZ" sz="2800" dirty="0" smtClean="0"/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dirty="0" smtClean="0"/>
              <a:t>Potvrzení</a:t>
            </a:r>
          </a:p>
          <a:p>
            <a:pPr>
              <a:lnSpc>
                <a:spcPct val="110000"/>
              </a:lnSpc>
              <a:defRPr/>
            </a:pPr>
            <a:endParaRPr lang="cs-CZ" sz="4000" dirty="0"/>
          </a:p>
          <a:p>
            <a:pPr>
              <a:lnSpc>
                <a:spcPct val="110000"/>
              </a:lnSpc>
              <a:defRPr/>
            </a:pPr>
            <a:endParaRPr lang="cs-CZ" sz="4000" dirty="0"/>
          </a:p>
          <a:p>
            <a:pPr>
              <a:lnSpc>
                <a:spcPct val="110000"/>
              </a:lnSpc>
              <a:defRPr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64094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  <a:defRPr/>
            </a:pPr>
            <a:r>
              <a:rPr lang="cs-CZ" dirty="0"/>
              <a:t>Co dělají…: pedagog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289666"/>
          </a:xfrm>
        </p:spPr>
        <p:txBody>
          <a:bodyPr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cs-CZ" sz="2800" dirty="0"/>
              <a:t>Kontakt s…</a:t>
            </a: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cs-CZ" sz="2800" dirty="0"/>
              <a:t>Změna organizace práce</a:t>
            </a:r>
          </a:p>
          <a:p>
            <a:pPr>
              <a:lnSpc>
                <a:spcPct val="110000"/>
              </a:lnSpc>
              <a:defRPr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422682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331" y="156518"/>
            <a:ext cx="2730053" cy="58101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9" t="1246"/>
          <a:stretch/>
        </p:blipFill>
        <p:spPr>
          <a:xfrm rot="10800000">
            <a:off x="7752016" y="790832"/>
            <a:ext cx="2915985" cy="162757"/>
          </a:xfrm>
          <a:prstGeom prst="rect">
            <a:avLst/>
          </a:prstGeom>
        </p:spPr>
      </p:pic>
      <p:sp>
        <p:nvSpPr>
          <p:cNvPr id="9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idx="1"/>
          </p:nvPr>
        </p:nvSpPr>
        <p:spPr>
          <a:xfrm>
            <a:off x="2152650" y="1825625"/>
            <a:ext cx="7886700" cy="484187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>
                <a:latin typeface="+mj-lt"/>
              </a:rPr>
              <a:t>ne/být prozrazen,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>
                <a:latin typeface="+mj-lt"/>
              </a:rPr>
              <a:t>ne/mít žádné zvýhodnění/výhody/úlevy oproti spolužákům,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>
                <a:latin typeface="+mj-lt"/>
              </a:rPr>
              <a:t>ne/mít něco tolerováno,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>
                <a:latin typeface="+mj-lt"/>
              </a:rPr>
              <a:t>ne/být brán jako normální student,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>
                <a:latin typeface="+mj-lt"/>
              </a:rPr>
              <a:t>ne/chtít pomoc...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dirty="0">
              <a:latin typeface="+mj-lt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dirty="0">
                <a:latin typeface="+mj-lt"/>
                <a:cs typeface="Arial" panose="020B0604020202020204" pitchFamily="34" charset="0"/>
              </a:rPr>
              <a:t>►</a:t>
            </a:r>
            <a:r>
              <a:rPr lang="cs-CZ" b="1" dirty="0">
                <a:latin typeface="+mj-lt"/>
                <a:cs typeface="Arial" panose="020B0604020202020204" pitchFamily="34" charset="0"/>
              </a:rPr>
              <a:t>skrývání sluchového postižení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b="1" dirty="0">
                <a:latin typeface="+mj-lt"/>
                <a:cs typeface="Arial" panose="020B0604020202020204" pitchFamily="34" charset="0"/>
              </a:rPr>
              <a:t>►devalvace studia za využití podpory</a:t>
            </a:r>
          </a:p>
          <a:p>
            <a:pPr marL="0" indent="0">
              <a:buNone/>
            </a:pPr>
            <a:endParaRPr lang="cs-CZ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145" y="0"/>
            <a:ext cx="87837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5DA91F-D8F5-4660-8FDF-261F98214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328" y="0"/>
            <a:ext cx="102833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165B100-CCC8-4DAB-A75D-5BDF02985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15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6600" dirty="0"/>
              <a:t>Děkujeme za pozornost</a:t>
            </a:r>
            <a:endParaRPr lang="en-GB" sz="6600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847725" y="4391024"/>
            <a:ext cx="8113395" cy="1067943"/>
          </a:xfrm>
        </p:spPr>
        <p:txBody>
          <a:bodyPr/>
          <a:lstStyle/>
          <a:p>
            <a:endParaRPr lang="cs-CZ" dirty="0"/>
          </a:p>
          <a:p>
            <a:r>
              <a:rPr lang="cs-CZ" dirty="0"/>
              <a:t>andrea.hudakova@ff.cuni.cz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536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9848" y="512064"/>
            <a:ext cx="10058400" cy="1609344"/>
          </a:xfrm>
        </p:spPr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/>
          </a:p>
          <a:p>
            <a:pPr marL="0" indent="0">
              <a:buNone/>
            </a:pPr>
            <a:endParaRPr lang="cs-CZ" sz="2400" dirty="0">
              <a:latin typeface="+mj-lt"/>
            </a:endParaRPr>
          </a:p>
          <a:p>
            <a:endParaRPr lang="en-GB" dirty="0"/>
          </a:p>
        </p:txBody>
      </p:sp>
      <p:pic>
        <p:nvPicPr>
          <p:cNvPr id="5" name="Zástupný symbol pro obsah 11">
            <a:extLst>
              <a:ext uri="{FF2B5EF4-FFF2-40B4-BE49-F238E27FC236}">
                <a16:creationId xmlns:a16="http://schemas.microsoft.com/office/drawing/2014/main" id="{C5291D61-8793-477C-9ED5-68B331A81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392" y="0"/>
            <a:ext cx="6845944" cy="70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4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Arial" panose="020B0604020202020204" pitchFamily="34" charset="0"/>
              </a:rPr>
              <a:t>Neslyšící </a:t>
            </a:r>
            <a:r>
              <a:rPr lang="cs-CZ" dirty="0" smtClean="0">
                <a:cs typeface="Arial" panose="020B0604020202020204" pitchFamily="34" charset="0"/>
              </a:rPr>
              <a:t>studenti na VŠ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69848" y="2121407"/>
            <a:ext cx="10058400" cy="4504679"/>
          </a:xfrm>
        </p:spPr>
        <p:txBody>
          <a:bodyPr>
            <a:normAutofit fontScale="92500"/>
          </a:bodyPr>
          <a:lstStyle/>
          <a:p>
            <a:r>
              <a:rPr lang="cs-CZ" sz="2800" dirty="0"/>
              <a:t>S</a:t>
            </a:r>
            <a:r>
              <a:rPr lang="cs-CZ" sz="2800" dirty="0" smtClean="0"/>
              <a:t>tudenti </a:t>
            </a:r>
            <a:r>
              <a:rPr lang="cs-CZ" sz="2800" b="1" dirty="0" err="1"/>
              <a:t>prelingválně</a:t>
            </a:r>
            <a:r>
              <a:rPr lang="cs-CZ" sz="2800" b="1" dirty="0"/>
              <a:t> neslyšící/nedoslýchaví</a:t>
            </a:r>
          </a:p>
          <a:p>
            <a:r>
              <a:rPr lang="cs-CZ" sz="2800" dirty="0"/>
              <a:t>S</a:t>
            </a:r>
            <a:r>
              <a:rPr lang="cs-CZ" sz="2800" dirty="0" smtClean="0"/>
              <a:t>tudenti </a:t>
            </a:r>
            <a:r>
              <a:rPr lang="cs-CZ" sz="2800" b="1" dirty="0"/>
              <a:t>ohluchlí – neslyšící/nedoslýchaví</a:t>
            </a:r>
          </a:p>
          <a:p>
            <a:r>
              <a:rPr lang="cs-CZ" sz="2800" dirty="0"/>
              <a:t>S</a:t>
            </a:r>
            <a:r>
              <a:rPr lang="cs-CZ" sz="2800" dirty="0" smtClean="0"/>
              <a:t>tudenti </a:t>
            </a:r>
            <a:r>
              <a:rPr lang="cs-CZ" sz="2800" b="1" dirty="0"/>
              <a:t>s jednostrannou hluchotou/nedoslýchavostí</a:t>
            </a:r>
          </a:p>
          <a:p>
            <a:r>
              <a:rPr lang="cs-CZ" sz="2800" dirty="0"/>
              <a:t>S</a:t>
            </a:r>
            <a:r>
              <a:rPr lang="cs-CZ" sz="2800" dirty="0" smtClean="0"/>
              <a:t>tudenti </a:t>
            </a:r>
            <a:r>
              <a:rPr lang="cs-CZ" sz="2800" b="1" dirty="0"/>
              <a:t>s </a:t>
            </a:r>
            <a:r>
              <a:rPr lang="cs-CZ" sz="2800" b="1" dirty="0" err="1"/>
              <a:t>tinnitem</a:t>
            </a:r>
            <a:endParaRPr lang="cs-CZ" sz="2800" b="1" dirty="0"/>
          </a:p>
          <a:p>
            <a:r>
              <a:rPr lang="cs-CZ" sz="2800" dirty="0"/>
              <a:t>S</a:t>
            </a:r>
            <a:r>
              <a:rPr lang="cs-CZ" sz="2800" dirty="0" smtClean="0"/>
              <a:t>tudenti </a:t>
            </a:r>
            <a:r>
              <a:rPr lang="cs-CZ" sz="2800" b="1" dirty="0"/>
              <a:t>se sluchadly, s KI, s jinými pomůckami, bez pomůcek</a:t>
            </a:r>
          </a:p>
          <a:p>
            <a:r>
              <a:rPr lang="cs-CZ" sz="2800" dirty="0"/>
              <a:t>S</a:t>
            </a:r>
            <a:r>
              <a:rPr lang="cs-CZ" sz="2800" dirty="0" smtClean="0"/>
              <a:t>tudenti </a:t>
            </a:r>
            <a:r>
              <a:rPr lang="cs-CZ" sz="2800" b="1" dirty="0"/>
              <a:t>s dalšími </a:t>
            </a:r>
            <a:r>
              <a:rPr lang="cs-CZ" sz="2800" b="1" dirty="0" err="1"/>
              <a:t>spec</a:t>
            </a:r>
            <a:r>
              <a:rPr lang="cs-CZ" sz="2800" b="1" dirty="0"/>
              <a:t>. potřebami </a:t>
            </a:r>
            <a:r>
              <a:rPr lang="cs-CZ" sz="2800" dirty="0"/>
              <a:t>(studenti se zrakovým postižením, s psychickými obtížemi, s poruchami autistického spektra, se specifickými poruchami učení</a:t>
            </a:r>
            <a:r>
              <a:rPr lang="cs-CZ" sz="2800" dirty="0" smtClean="0"/>
              <a:t>…)</a:t>
            </a:r>
            <a:endParaRPr lang="cs-CZ" sz="2800" b="1" dirty="0"/>
          </a:p>
          <a:p>
            <a:endParaRPr lang="cs-CZ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45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cs typeface="Arial" panose="020B0604020202020204" pitchFamily="34" charset="0"/>
              </a:rPr>
              <a:t>Neslyšící studenti na VŠ</a:t>
            </a:r>
            <a:endParaRPr lang="en-GB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57200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sz="2800" dirty="0" smtClean="0"/>
              <a:t>Nespočet osobností, situací, okolností, vlivů</a:t>
            </a:r>
            <a:r>
              <a:rPr lang="en-US" sz="2800" dirty="0" smtClean="0"/>
              <a:t>…</a:t>
            </a:r>
            <a:endParaRPr lang="en-US" sz="28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800" dirty="0"/>
              <a:t>… </a:t>
            </a:r>
            <a:r>
              <a:rPr lang="cs-CZ" sz="2800" dirty="0" smtClean="0"/>
              <a:t>každý neslyšící student je originál se svým neopakovatelným životním příběhem.</a:t>
            </a:r>
            <a:endParaRPr lang="en-US" sz="28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28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/>
              <a:t>            </a:t>
            </a:r>
            <a:r>
              <a:rPr lang="cs-CZ" sz="2800" dirty="0" smtClean="0"/>
              <a:t>Jaká je to barva? Zelená? Modrá?</a:t>
            </a:r>
            <a:endParaRPr lang="en-US" sz="28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cs-CZ" sz="2800" b="1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sz="2800" b="1" dirty="0" smtClean="0"/>
              <a:t>Podobně jako je nemožné popsat či určit tyrkysovou barvu, je nemožné popsat „typického neslyšícího studenta“.</a:t>
            </a:r>
            <a:endParaRPr lang="en-US" sz="2800" dirty="0"/>
          </a:p>
        </p:txBody>
      </p:sp>
      <p:sp>
        <p:nvSpPr>
          <p:cNvPr id="3" name="Obdélník 2"/>
          <p:cNvSpPr/>
          <p:nvPr/>
        </p:nvSpPr>
        <p:spPr>
          <a:xfrm>
            <a:off x="1177651" y="3959352"/>
            <a:ext cx="1280160" cy="896112"/>
          </a:xfrm>
          <a:prstGeom prst="rect">
            <a:avLst/>
          </a:prstGeom>
          <a:solidFill>
            <a:srgbClr val="4FB4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902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Arial" panose="020B0604020202020204" pitchFamily="34" charset="0"/>
              </a:rPr>
              <a:t>Neslyšící studenti na VŠ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b="1" dirty="0"/>
          </a:p>
          <a:p>
            <a:endParaRPr lang="cs-CZ" b="1" dirty="0"/>
          </a:p>
          <a:p>
            <a:endParaRPr lang="en-GB" dirty="0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7"/>
          <a:stretch/>
        </p:blipFill>
        <p:spPr>
          <a:xfrm>
            <a:off x="1145406" y="1504029"/>
            <a:ext cx="8922619" cy="5918872"/>
          </a:xfrm>
          <a:prstGeom prst="rect">
            <a:avLst/>
          </a:prstGeom>
        </p:spPr>
      </p:pic>
      <p:pic>
        <p:nvPicPr>
          <p:cNvPr id="1026" name="il_fi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048" y="4876800"/>
            <a:ext cx="1905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 descr="https://sites.ff.cuni.cz/ujkn/wp-content/uploads/sites/64/2015/11/n%c3%a1vrh-4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720" y="3066668"/>
            <a:ext cx="1885950" cy="12001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ovéPole 4"/>
          <p:cNvSpPr txBox="1"/>
          <p:nvPr/>
        </p:nvSpPr>
        <p:spPr>
          <a:xfrm>
            <a:off x="6456124" y="4461256"/>
            <a:ext cx="1190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>
                <a:solidFill>
                  <a:srgbClr val="C00000"/>
                </a:solidFill>
              </a:rPr>
              <a:t>1992</a:t>
            </a:r>
            <a:endParaRPr lang="en-GB" sz="2400" b="1" dirty="0">
              <a:solidFill>
                <a:srgbClr val="C0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748271" y="2728641"/>
            <a:ext cx="1190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>
                <a:solidFill>
                  <a:srgbClr val="C00000"/>
                </a:solidFill>
              </a:rPr>
              <a:t>1998</a:t>
            </a:r>
            <a:endParaRPr lang="en-GB" sz="2400" b="1" dirty="0">
              <a:solidFill>
                <a:srgbClr val="C00000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113015" y="6012721"/>
            <a:ext cx="266100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hlinkClick r:id="rId5"/>
              </a:rPr>
              <a:t>26 veřejných VŠ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47472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Arial" panose="020B0604020202020204" pitchFamily="34" charset="0"/>
              </a:rPr>
              <a:t>Neslyšící studenti na VŠ – 2013</a:t>
            </a:r>
            <a:endParaRPr lang="en-GB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/>
          </p:nvPr>
        </p:nvGraphicFramePr>
        <p:xfrm>
          <a:off x="1239048" y="2093976"/>
          <a:ext cx="9504000" cy="44589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20646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 err="1">
                          <a:effectLst/>
                        </a:rPr>
                        <a:t>škola</a:t>
                      </a:r>
                      <a:endParaRPr lang="en-GB" sz="1400" b="1" i="0" u="none" strike="noStrike" dirty="0">
                        <a:solidFill>
                          <a:srgbClr val="FFFFFF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 err="1">
                          <a:effectLst/>
                        </a:rPr>
                        <a:t>studenti</a:t>
                      </a:r>
                      <a:r>
                        <a:rPr lang="en-GB" sz="1400" u="none" strike="noStrike" dirty="0">
                          <a:effectLst/>
                        </a:rPr>
                        <a:t> </a:t>
                      </a:r>
                      <a:r>
                        <a:rPr lang="en-GB" sz="1400" u="none" strike="noStrike" dirty="0" err="1">
                          <a:effectLst/>
                        </a:rPr>
                        <a:t>preferující</a:t>
                      </a:r>
                      <a:r>
                        <a:rPr lang="en-GB" sz="1400" u="none" strike="noStrike" dirty="0">
                          <a:effectLst/>
                        </a:rPr>
                        <a:t> v </a:t>
                      </a:r>
                      <a:r>
                        <a:rPr lang="en-GB" sz="1400" u="none" strike="noStrike" dirty="0" err="1">
                          <a:effectLst/>
                        </a:rPr>
                        <a:t>komunikaci</a:t>
                      </a:r>
                      <a:r>
                        <a:rPr lang="en-GB" sz="1400" u="none" strike="noStrike" dirty="0">
                          <a:effectLst/>
                        </a:rPr>
                        <a:t> „face-to-face“ </a:t>
                      </a:r>
                      <a:r>
                        <a:rPr lang="en-GB" sz="1400" u="none" strike="noStrike" dirty="0" err="1">
                          <a:effectLst/>
                        </a:rPr>
                        <a:t>češtinu</a:t>
                      </a:r>
                      <a:endParaRPr lang="en-GB" sz="1400" b="1" i="0" u="none" strike="noStrike" dirty="0">
                        <a:solidFill>
                          <a:srgbClr val="FFFFFF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 err="1">
                          <a:effectLst/>
                        </a:rPr>
                        <a:t>studenti</a:t>
                      </a:r>
                      <a:r>
                        <a:rPr lang="en-GB" sz="1400" u="none" strike="noStrike" dirty="0">
                          <a:effectLst/>
                        </a:rPr>
                        <a:t> </a:t>
                      </a:r>
                      <a:r>
                        <a:rPr lang="en-GB" sz="1400" u="none" strike="noStrike" dirty="0" err="1">
                          <a:effectLst/>
                        </a:rPr>
                        <a:t>preferující</a:t>
                      </a:r>
                      <a:r>
                        <a:rPr lang="en-GB" sz="1400" u="none" strike="noStrike" dirty="0">
                          <a:effectLst/>
                        </a:rPr>
                        <a:t> v </a:t>
                      </a:r>
                      <a:r>
                        <a:rPr lang="en-GB" sz="1400" u="none" strike="noStrike" dirty="0" err="1">
                          <a:effectLst/>
                        </a:rPr>
                        <a:t>komunikaci</a:t>
                      </a:r>
                      <a:r>
                        <a:rPr lang="en-GB" sz="1400" u="none" strike="noStrike" dirty="0">
                          <a:effectLst/>
                        </a:rPr>
                        <a:t> „face-to-face“ </a:t>
                      </a:r>
                      <a:r>
                        <a:rPr lang="en-GB" sz="1400" u="none" strike="noStrike" dirty="0" err="1">
                          <a:effectLst/>
                        </a:rPr>
                        <a:t>český</a:t>
                      </a:r>
                      <a:r>
                        <a:rPr lang="en-GB" sz="1400" u="none" strike="noStrike" dirty="0">
                          <a:effectLst/>
                        </a:rPr>
                        <a:t> </a:t>
                      </a:r>
                      <a:r>
                        <a:rPr lang="en-GB" sz="1400" u="none" strike="noStrike" dirty="0" err="1">
                          <a:effectLst/>
                        </a:rPr>
                        <a:t>znakový</a:t>
                      </a:r>
                      <a:r>
                        <a:rPr lang="en-GB" sz="1400" u="none" strike="noStrike" dirty="0">
                          <a:effectLst/>
                        </a:rPr>
                        <a:t> </a:t>
                      </a:r>
                      <a:r>
                        <a:rPr lang="en-GB" sz="1400" u="none" strike="noStrike" dirty="0" err="1">
                          <a:effectLst/>
                        </a:rPr>
                        <a:t>jazyk</a:t>
                      </a:r>
                      <a:endParaRPr lang="en-GB" sz="1400" b="1" i="0" u="none" strike="noStrike" dirty="0">
                        <a:solidFill>
                          <a:srgbClr val="FFFFFF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 err="1">
                          <a:effectLst/>
                        </a:rPr>
                        <a:t>celkem</a:t>
                      </a:r>
                      <a:endParaRPr lang="en-GB" sz="1400" b="1" i="0" u="none" strike="noStrike" dirty="0">
                        <a:solidFill>
                          <a:srgbClr val="FFFFFF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>
                          <a:effectLst/>
                        </a:rPr>
                        <a:t>% </a:t>
                      </a:r>
                      <a:r>
                        <a:rPr lang="en-GB" sz="1400" u="none" strike="noStrike" dirty="0" err="1">
                          <a:effectLst/>
                        </a:rPr>
                        <a:t>podíl</a:t>
                      </a:r>
                      <a:r>
                        <a:rPr lang="en-GB" sz="1400" u="none" strike="noStrike" dirty="0">
                          <a:effectLst/>
                        </a:rPr>
                        <a:t> </a:t>
                      </a:r>
                      <a:r>
                        <a:rPr lang="en-GB" sz="1400" u="none" strike="noStrike" dirty="0" err="1">
                          <a:effectLst/>
                        </a:rPr>
                        <a:t>ze</a:t>
                      </a:r>
                      <a:r>
                        <a:rPr lang="en-GB" sz="1400" u="none" strike="noStrike" dirty="0">
                          <a:effectLst/>
                        </a:rPr>
                        <a:t> </a:t>
                      </a:r>
                      <a:r>
                        <a:rPr lang="en-GB" sz="1400" u="none" strike="noStrike" dirty="0" err="1">
                          <a:effectLst/>
                        </a:rPr>
                        <a:t>všech</a:t>
                      </a:r>
                      <a:r>
                        <a:rPr lang="en-GB" sz="1400" u="none" strike="noStrike" dirty="0">
                          <a:effectLst/>
                        </a:rPr>
                        <a:t> </a:t>
                      </a:r>
                      <a:r>
                        <a:rPr lang="en-GB" sz="1400" u="none" strike="noStrike" dirty="0" err="1">
                          <a:effectLst/>
                        </a:rPr>
                        <a:t>neslyšících</a:t>
                      </a:r>
                      <a:r>
                        <a:rPr lang="en-GB" sz="1400" u="none" strike="noStrike" dirty="0">
                          <a:effectLst/>
                        </a:rPr>
                        <a:t> </a:t>
                      </a:r>
                      <a:r>
                        <a:rPr lang="en-GB" sz="1400" u="none" strike="noStrike" dirty="0" err="1">
                          <a:effectLst/>
                        </a:rPr>
                        <a:t>studentů</a:t>
                      </a:r>
                      <a:r>
                        <a:rPr lang="en-GB" sz="1400" u="none" strike="noStrike" dirty="0">
                          <a:effectLst/>
                        </a:rPr>
                        <a:t> VŠ v ČR</a:t>
                      </a:r>
                      <a:endParaRPr lang="en-GB" sz="1400" b="1" i="0" u="none" strike="noStrike" dirty="0">
                        <a:solidFill>
                          <a:srgbClr val="FFFFFF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116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 dirty="0">
                          <a:effectLst/>
                        </a:rPr>
                        <a:t>MU Brno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>
                          <a:effectLst/>
                        </a:rPr>
                        <a:t>27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>
                          <a:effectLst/>
                        </a:rPr>
                        <a:t>30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>
                          <a:effectLst/>
                        </a:rPr>
                        <a:t>57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1" u="none" strike="noStrike" dirty="0">
                          <a:effectLst/>
                        </a:rPr>
                        <a:t> </a:t>
                      </a:r>
                      <a:r>
                        <a:rPr lang="cs-CZ" sz="1400" b="1" u="none" strike="noStrike" dirty="0">
                          <a:effectLst/>
                        </a:rPr>
                        <a:t>41 %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11" marR="3911" marT="3911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72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 dirty="0">
                          <a:effectLst/>
                        </a:rPr>
                        <a:t>UK Praha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 dirty="0">
                          <a:effectLst/>
                        </a:rPr>
                        <a:t>12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 dirty="0">
                          <a:effectLst/>
                        </a:rPr>
                        <a:t>14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>
                          <a:effectLst/>
                        </a:rPr>
                        <a:t>26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1" u="none" strike="noStrike" dirty="0">
                          <a:effectLst/>
                        </a:rPr>
                        <a:t> </a:t>
                      </a:r>
                      <a:r>
                        <a:rPr lang="cs-CZ" sz="1400" b="1" u="none" strike="noStrike" dirty="0">
                          <a:effectLst/>
                        </a:rPr>
                        <a:t>19 %</a:t>
                      </a:r>
                    </a:p>
                  </a:txBody>
                  <a:tcPr marL="3911" marR="3911" marT="3911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2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 dirty="0">
                          <a:effectLst/>
                        </a:rPr>
                        <a:t>JAMU Brno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 dirty="0">
                          <a:effectLst/>
                        </a:rPr>
                        <a:t>5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 dirty="0">
                          <a:effectLst/>
                        </a:rPr>
                        <a:t>12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 dirty="0">
                          <a:effectLst/>
                        </a:rPr>
                        <a:t>17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1" u="none" strike="noStrike" dirty="0">
                          <a:effectLst/>
                        </a:rPr>
                        <a:t> </a:t>
                      </a:r>
                      <a:r>
                        <a:rPr lang="cs-CZ" sz="1400" b="1" u="none" strike="noStrike" dirty="0">
                          <a:effectLst/>
                        </a:rPr>
                        <a:t>12 %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11" marR="3911" marT="3911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72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>
                          <a:effectLst/>
                        </a:rPr>
                        <a:t>UP Olomouc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 dirty="0">
                          <a:effectLst/>
                        </a:rPr>
                        <a:t>9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>
                          <a:effectLst/>
                        </a:rPr>
                        <a:t>6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 dirty="0">
                          <a:effectLst/>
                        </a:rPr>
                        <a:t>15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1" u="none" strike="noStrike" dirty="0">
                          <a:effectLst/>
                        </a:rPr>
                        <a:t> </a:t>
                      </a:r>
                      <a:r>
                        <a:rPr lang="cs-CZ" sz="1400" b="1" u="none" strike="noStrike" dirty="0">
                          <a:effectLst/>
                        </a:rPr>
                        <a:t>11 %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11" marR="3911" marT="3911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2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>
                          <a:effectLst/>
                        </a:rPr>
                        <a:t>ČZU Praha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>
                          <a:effectLst/>
                        </a:rPr>
                        <a:t>2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>
                          <a:effectLst/>
                        </a:rPr>
                        <a:t>3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>
                          <a:effectLst/>
                        </a:rPr>
                        <a:t>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11" marR="3911" marT="3911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72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>
                          <a:effectLst/>
                        </a:rPr>
                        <a:t>OU Ostrava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>
                          <a:effectLst/>
                        </a:rPr>
                        <a:t>4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>
                          <a:effectLst/>
                        </a:rPr>
                        <a:t>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>
                          <a:effectLst/>
                        </a:rPr>
                        <a:t>4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11" marR="3911" marT="3911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72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>
                          <a:effectLst/>
                        </a:rPr>
                        <a:t>VŠE Praha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>
                          <a:effectLst/>
                        </a:rPr>
                        <a:t>3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>
                          <a:effectLst/>
                        </a:rPr>
                        <a:t>1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>
                          <a:effectLst/>
                        </a:rPr>
                        <a:t>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11" marR="3911" marT="3911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0605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>
                          <a:effectLst/>
                        </a:rPr>
                        <a:t>JČU České Budějovice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>
                          <a:effectLst/>
                        </a:rPr>
                        <a:t>3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>
                          <a:effectLst/>
                        </a:rPr>
                        <a:t>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>
                          <a:effectLst/>
                        </a:rPr>
                        <a:t>3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 dirty="0">
                          <a:effectLst/>
                        </a:rPr>
                        <a:t> 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11" marR="3911" marT="3911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7316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>
                          <a:effectLst/>
                        </a:rPr>
                        <a:t>VŠB</a:t>
                      </a:r>
                      <a:r>
                        <a:rPr lang="cs-CZ" sz="1400" u="none" strike="noStrike" dirty="0">
                          <a:effectLst/>
                        </a:rPr>
                        <a:t>-</a:t>
                      </a:r>
                      <a:r>
                        <a:rPr lang="en-GB" sz="1400" u="none" strike="noStrike" dirty="0">
                          <a:effectLst/>
                        </a:rPr>
                        <a:t>TU</a:t>
                      </a:r>
                      <a:r>
                        <a:rPr lang="cs-CZ" sz="1400" u="none" strike="noStrike" dirty="0">
                          <a:effectLst/>
                        </a:rPr>
                        <a:t> Ostrava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>
                          <a:effectLst/>
                        </a:rPr>
                        <a:t>2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>
                          <a:effectLst/>
                        </a:rPr>
                        <a:t>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>
                          <a:effectLst/>
                        </a:rPr>
                        <a:t>3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11" marR="3911" marT="3911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72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>
                          <a:effectLst/>
                        </a:rPr>
                        <a:t>ČVUT Praha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>
                          <a:effectLst/>
                        </a:rPr>
                        <a:t>2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>
                          <a:effectLst/>
                        </a:rPr>
                        <a:t>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>
                          <a:effectLst/>
                        </a:rPr>
                        <a:t>2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 dirty="0">
                          <a:effectLst/>
                        </a:rPr>
                        <a:t> 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11" marR="3911" marT="3911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72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>
                          <a:effectLst/>
                        </a:rPr>
                        <a:t>ZUČ Plzeň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>
                          <a:effectLst/>
                        </a:rPr>
                        <a:t>2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>
                          <a:effectLst/>
                        </a:rPr>
                        <a:t>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>
                          <a:effectLst/>
                        </a:rPr>
                        <a:t>2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 dirty="0">
                          <a:effectLst/>
                        </a:rPr>
                        <a:t> 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11" marR="3911" marT="3911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8931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>
                          <a:effectLst/>
                        </a:rPr>
                        <a:t>UHK Hradec Králové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>
                          <a:effectLst/>
                        </a:rPr>
                        <a:t>1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>
                          <a:effectLst/>
                        </a:rPr>
                        <a:t>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>
                          <a:effectLst/>
                        </a:rPr>
                        <a:t>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 dirty="0">
                          <a:effectLst/>
                        </a:rPr>
                        <a:t> 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11" marR="3911" marT="3911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72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>
                          <a:effectLst/>
                        </a:rPr>
                        <a:t>UPa Pardubice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>
                          <a:effectLst/>
                        </a:rPr>
                        <a:t>1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>
                          <a:effectLst/>
                        </a:rPr>
                        <a:t>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>
                          <a:effectLst/>
                        </a:rPr>
                        <a:t>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 dirty="0">
                          <a:effectLst/>
                        </a:rPr>
                        <a:t> 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11" marR="3911" marT="3911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17316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>
                          <a:effectLst/>
                        </a:rPr>
                        <a:t>celkem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>
                          <a:effectLst/>
                        </a:rPr>
                        <a:t>73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>
                          <a:effectLst/>
                        </a:rPr>
                        <a:t>67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 dirty="0">
                          <a:effectLst/>
                        </a:rPr>
                        <a:t>140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2000" u="none" strike="noStrike" dirty="0">
                          <a:effectLst/>
                        </a:rPr>
                        <a:t> </a:t>
                      </a:r>
                      <a:r>
                        <a:rPr lang="cs-CZ" sz="1400" b="1" u="none" strike="noStrike" dirty="0">
                          <a:effectLst/>
                        </a:rPr>
                        <a:t>83 %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11" marR="3911" marT="3911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126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řevo">
  <a:themeElements>
    <a:clrScheme name="Dřevo">
      <a:dk1>
        <a:sysClr val="windowText" lastClr="000000"/>
      </a:dk1>
      <a:lt1>
        <a:sysClr val="window" lastClr="FFFFFF"/>
      </a:lt1>
      <a:dk2>
        <a:srgbClr val="84ACB6"/>
      </a:dk2>
      <a:lt2>
        <a:srgbClr val="EBE9DD"/>
      </a:lt2>
      <a:accent1>
        <a:srgbClr val="6F8183"/>
      </a:accent1>
      <a:accent2>
        <a:srgbClr val="967E96"/>
      </a:accent2>
      <a:accent3>
        <a:srgbClr val="CCC893"/>
      </a:accent3>
      <a:accent4>
        <a:srgbClr val="A54D74"/>
      </a:accent4>
      <a:accent5>
        <a:srgbClr val="949C6B"/>
      </a:accent5>
      <a:accent6>
        <a:srgbClr val="766A50"/>
      </a:accent6>
      <a:hlink>
        <a:srgbClr val="CC6600"/>
      </a:hlink>
      <a:folHlink>
        <a:srgbClr val="777777"/>
      </a:folHlink>
    </a:clrScheme>
    <a:fontScheme name="Dřevo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man Old Style" panose="02050604050505020204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řev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8E89CD47-BF55-4DDE-B823-2283AA7E7695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Dřevo</Template>
  <TotalTime>1098</TotalTime>
  <Words>1099</Words>
  <Application>Microsoft Office PowerPoint</Application>
  <PresentationFormat>Širokoúhlá obrazovka</PresentationFormat>
  <Paragraphs>358</Paragraphs>
  <Slides>47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54" baseType="lpstr">
      <vt:lpstr>Arial</vt:lpstr>
      <vt:lpstr>Bookman Old Style</vt:lpstr>
      <vt:lpstr>Calibri</vt:lpstr>
      <vt:lpstr>Century Gothic</vt:lpstr>
      <vt:lpstr>Rockwell Extra Bold</vt:lpstr>
      <vt:lpstr>Wingdings</vt:lpstr>
      <vt:lpstr>Dřevo</vt:lpstr>
      <vt:lpstr>Specifika vysokoškolského studia studentů se sluchovým postižením</vt:lpstr>
      <vt:lpstr>Úvod: přivítání</vt:lpstr>
      <vt:lpstr>Úvod: přivítání</vt:lpstr>
      <vt:lpstr>Prezentace aplikace PowerPoint</vt:lpstr>
      <vt:lpstr>Prezentace aplikace PowerPoint</vt:lpstr>
      <vt:lpstr>Neslyšící studenti na VŠ</vt:lpstr>
      <vt:lpstr>Neslyšící studenti na VŠ</vt:lpstr>
      <vt:lpstr>Neslyšící studenti na VŠ</vt:lpstr>
      <vt:lpstr>Neslyšící studenti na VŠ – 2013</vt:lpstr>
      <vt:lpstr>Neslyšící studenti na VŠ – 2015</vt:lpstr>
      <vt:lpstr>Neslyšící studenti na VŠ – 2013 x 2015</vt:lpstr>
      <vt:lpstr>Neslyšící studenti na VŠ</vt:lpstr>
      <vt:lpstr>Neslyšící studenti na UK</vt:lpstr>
      <vt:lpstr>Neslyšící studenti na UK</vt:lpstr>
      <vt:lpstr>Neslyšící studenti na UK</vt:lpstr>
      <vt:lpstr>Neslyšící studenti na UK</vt:lpstr>
      <vt:lpstr>Neslyšící studenti na UK</vt:lpstr>
      <vt:lpstr>Neslyšící studenti na VŠ</vt:lpstr>
      <vt:lpstr>Deafness</vt:lpstr>
      <vt:lpstr>Deafness</vt:lpstr>
      <vt:lpstr>Deafness</vt:lpstr>
      <vt:lpstr>Deafness</vt:lpstr>
      <vt:lpstr>Paradigma deficitu</vt:lpstr>
      <vt:lpstr>Disability vs. silné stránky</vt:lpstr>
      <vt:lpstr>Paradigma potenciálu</vt:lpstr>
      <vt:lpstr>                  Lékárnice     </vt:lpstr>
      <vt:lpstr>Neslyšící studenti na UK</vt:lpstr>
      <vt:lpstr>Neslyšící studenti na UK</vt:lpstr>
      <vt:lpstr>Neslyšící studenti na UK</vt:lpstr>
      <vt:lpstr>Neslyšící studenti na UK</vt:lpstr>
      <vt:lpstr>                      </vt:lpstr>
      <vt:lpstr>                      </vt:lpstr>
      <vt:lpstr>                      </vt:lpstr>
      <vt:lpstr>                      </vt:lpstr>
      <vt:lpstr>Prezentace aplikace PowerPoint</vt:lpstr>
      <vt:lpstr>Prezentace aplikace PowerPoint</vt:lpstr>
      <vt:lpstr>Co dělají…: kontaktní osoba</vt:lpstr>
      <vt:lpstr>Co dělají…: koordinátor služeb</vt:lpstr>
      <vt:lpstr>Co dělají…: tlumočník</vt:lpstr>
      <vt:lpstr>Co dělají…: přepisovatel</vt:lpstr>
      <vt:lpstr>Co dělají…: funkční diagnostik</vt:lpstr>
      <vt:lpstr>Co dělají…: funkční diagnostik</vt:lpstr>
      <vt:lpstr>Co dělají…: pedagog</vt:lpstr>
      <vt:lpstr>Prezentace aplikace PowerPoint</vt:lpstr>
      <vt:lpstr>Prezentace aplikace PowerPoint</vt:lpstr>
      <vt:lpstr>Prezentace aplikace PowerPoint</vt:lpstr>
      <vt:lpstr>Děkujeme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 neslyšícího dítěte vyroste neslyšící dospělý</dc:title>
  <dc:creator>Andrea Hudáková</dc:creator>
  <cp:lastModifiedBy>Windows User</cp:lastModifiedBy>
  <cp:revision>114</cp:revision>
  <dcterms:created xsi:type="dcterms:W3CDTF">2016-02-19T04:36:05Z</dcterms:created>
  <dcterms:modified xsi:type="dcterms:W3CDTF">2019-02-20T19:05:10Z</dcterms:modified>
</cp:coreProperties>
</file>