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61" r:id="rId5"/>
    <p:sldId id="258" r:id="rId6"/>
    <p:sldId id="266" r:id="rId7"/>
    <p:sldId id="276" r:id="rId8"/>
    <p:sldId id="277" r:id="rId9"/>
    <p:sldId id="259" r:id="rId10"/>
    <p:sldId id="260" r:id="rId11"/>
    <p:sldId id="278" r:id="rId12"/>
    <p:sldId id="263" r:id="rId13"/>
    <p:sldId id="264" r:id="rId14"/>
    <p:sldId id="280" r:id="rId15"/>
    <p:sldId id="279" r:id="rId16"/>
    <p:sldId id="269" r:id="rId17"/>
    <p:sldId id="270" r:id="rId18"/>
    <p:sldId id="271" r:id="rId19"/>
    <p:sldId id="272" r:id="rId20"/>
    <p:sldId id="281" r:id="rId21"/>
    <p:sldId id="282" r:id="rId22"/>
    <p:sldId id="273" r:id="rId23"/>
    <p:sldId id="274" r:id="rId24"/>
    <p:sldId id="283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257383-D51D-A7AF-0393-7AFF057E5A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96DFFB-FB16-5111-E8E0-BC7DBBD4D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8F5D4D-C2B8-86F1-AF08-03BB6BFA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0A687D-754D-ADE3-E80F-5AB897680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454F50-EA5D-EB3F-9648-0A475D3EA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71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95936A-FF8C-B142-CB77-EEBF3C6B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9EDA3C-3FE3-F2D1-32AC-736EA611C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13E473-4843-AA85-8D20-79A231C16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D04F80-86DC-95F4-1E07-51581A854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5D88A8-8FD5-7640-8D83-18D3735B0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86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B9A2F20-FB7D-87CB-8E3A-57F1BB5BEA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4D4ABED-B328-21DD-65CE-E91B9B7E3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41CEE1-20D5-78CC-01B7-F0F7BB3F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267AEA-8FB3-1454-8D9D-E877E5D9C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C92974-B84E-4CC4-2EE4-168C19EE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23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B0214B-A8F7-3301-F3C3-1CF71BD7E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AF40D0-F23B-1E29-FD97-1CF6D9E72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125C2D-E16C-E153-1DAE-063115FC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7FBE146-810D-F15C-C0C7-378974145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CDA677-9DA7-BED3-08DB-4711B7C1E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92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275935-D688-18DF-E9E1-ABC79E029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B2FF4B-6132-B201-8890-1893908C9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D1D53A-D05C-DD1B-5B88-11D749C03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A99CD4-86B2-EEA6-DC83-416A3C24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2C5057-65A2-102A-BF17-CA8454D8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21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94036E-2FAF-43A4-8CB8-69C06D3E6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0E660C-5C82-BF6E-249D-00181070D9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C304192-0CA1-99FD-74D8-D4B0054EF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68F361-2BE7-3645-068B-E8CE03A4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6CA0FFF-2310-8D1B-E422-33C5D56C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6DF2A77-9ADC-AD41-9644-83568CD1C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628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50C223-080A-7D74-380E-06D47FE48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3B7CC20-BF9D-8413-1F0F-0A17B85F8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96BAE53-44CB-9AC3-741A-A249FA81C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052F858-0B9C-4453-2F11-359BAB9BE1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2988EB6-0868-C9B3-D72A-039B012BA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C9A68D1-D51D-4BEA-0643-9FA9B98C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4D3DA57-9843-D354-2C77-44001D01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637A5A5-2F27-00BF-CE60-71464E1E5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777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EE0BFE-B74C-09AF-2E9A-98A3B6556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140DF01-AB01-BA57-AD4D-F1D74D8A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5E9B836-85E1-D76B-7C1C-72A71F6E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7A225C-E513-3DFA-3BEB-098EB86EC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37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24AA518-A437-7176-8382-C6D6E3A17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571D21D-BA1B-25F6-EF63-DE7D832AA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133DD6-94E8-4284-A394-5888FDDA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95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A453B7-07BD-465A-E0FC-B14F0596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48EA07-6433-3F55-3CA7-0515F4C43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A72408F-0D09-FE81-6A4D-E7CBBD9CA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808952-C04A-ED9F-38BD-42628411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1294E0-8E8F-691A-2E9B-028DE2022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D993BA0-763D-AEAE-634A-7B68827DF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696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6E53C6-EDE1-4115-9138-0BAC6610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E891339-AA7B-7C8E-6633-4983CBC200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BC86F41-E8AC-3D17-D32B-B8D7735A2F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513D3F-E50E-D642-EC90-6C605D9CB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9DF19F2-143F-39E6-CA23-F984D59C0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99442B1-AA28-D538-C96D-7159E2535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9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1D197CF-8392-40F6-2AE8-311A6E6B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E4BDCC4-85AB-03D8-73E2-AFB4AA39B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4377EF-51FC-CEC9-CCA9-1A3F55484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65D07-78C8-4A2F-A380-6D26AD429CDC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9D268C-719B-4E5C-5A60-C34B1FFF4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5990EC-70F6-A7EE-EFE1-69B646E69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62AE3D-52E3-4A29-9FD7-96A4BF54A7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849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FE2462-A4F3-1CBC-0A2D-8ACA021A24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Некоторые вопросы социолингвистики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EB9733C-C7EC-7D20-C16C-64F6C6A664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Элишка Кралова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74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DA75CA-1211-9647-6B5C-B3C52A1BD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2. </a:t>
            </a:r>
            <a:r>
              <a:rPr lang="ru-RU" b="0" i="0" dirty="0">
                <a:effectLst/>
              </a:rPr>
              <a:t>На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уровне</a:t>
            </a:r>
            <a:r>
              <a:rPr lang="cs-CZ" b="0" i="0" dirty="0">
                <a:effectLst/>
              </a:rPr>
              <a:t> </a:t>
            </a:r>
            <a:r>
              <a:rPr lang="ru-RU" dirty="0">
                <a:effectLst/>
              </a:rPr>
              <a:t>морфологии</a:t>
            </a:r>
            <a:r>
              <a:rPr lang="cs-CZ" dirty="0">
                <a:effectLst/>
              </a:rPr>
              <a:t>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6B91A8-2B70-D066-BB0B-821E18801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0072"/>
            <a:ext cx="10515600" cy="4642803"/>
          </a:xfrm>
        </p:spPr>
        <p:txBody>
          <a:bodyPr>
            <a:normAutofit/>
          </a:bodyPr>
          <a:lstStyle/>
          <a:p>
            <a:pPr rtl="0">
              <a:spcBef>
                <a:spcPts val="75"/>
              </a:spcBef>
            </a:pPr>
            <a:r>
              <a:rPr lang="ru-RU" dirty="0">
                <a:effectLst/>
                <a:cs typeface="Arial" panose="020B0604020202020204" pitchFamily="34" charset="0"/>
              </a:rPr>
              <a:t>Не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типы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склонения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и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спряжения, совершенно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чуждые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ЛЯ, а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их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необычное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распределение</a:t>
            </a:r>
            <a:endParaRPr lang="cs-CZ" dirty="0">
              <a:effectLst/>
              <a:cs typeface="Arial" panose="020B0604020202020204" pitchFamily="34" charset="0"/>
            </a:endParaRPr>
          </a:p>
          <a:p>
            <a:pPr marL="0" indent="0" rtl="0">
              <a:spcBef>
                <a:spcPts val="75"/>
              </a:spcBef>
              <a:buNone/>
            </a:pPr>
            <a:endParaRPr lang="cs-CZ" dirty="0">
              <a:effectLst/>
              <a:cs typeface="Arial" panose="020B0604020202020204" pitchFamily="34" charset="0"/>
            </a:endParaRPr>
          </a:p>
          <a:p>
            <a:pPr>
              <a:spcBef>
                <a:spcPts val="75"/>
              </a:spcBef>
            </a:pPr>
            <a:r>
              <a:rPr lang="ru-RU" b="0" i="0" dirty="0">
                <a:effectLst/>
                <a:cs typeface="Arial" panose="020B0604020202020204" pitchFamily="34" charset="0"/>
              </a:rPr>
              <a:t>гораздо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шире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чем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в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ЛЯ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распространены</a:t>
            </a:r>
            <a:r>
              <a:rPr lang="cs-CZ" dirty="0">
                <a:cs typeface="Arial" panose="020B0604020202020204" pitchFamily="34" charset="0"/>
              </a:rPr>
              <a:t>: </a:t>
            </a:r>
          </a:p>
          <a:p>
            <a:pPr>
              <a:spcBef>
                <a:spcPts val="75"/>
              </a:spcBef>
            </a:pPr>
            <a:endParaRPr lang="cs-CZ" b="0" i="0" dirty="0">
              <a:cs typeface="Arial" panose="020B0604020202020204" pitchFamily="34" charset="0"/>
            </a:endParaRPr>
          </a:p>
          <a:p>
            <a:pPr lvl="1">
              <a:spcBef>
                <a:spcPts val="75"/>
              </a:spcBef>
            </a:pPr>
            <a:r>
              <a:rPr lang="ru-RU" dirty="0">
                <a:effectLst/>
                <a:cs typeface="Arial" panose="020B0604020202020204" pitchFamily="34" charset="0"/>
              </a:rPr>
              <a:t>Окончания, как</a:t>
            </a:r>
            <a:r>
              <a:rPr lang="cs-CZ" dirty="0">
                <a:effectLst/>
                <a:cs typeface="Arial" panose="020B0604020202020204" pitchFamily="34" charset="0"/>
              </a:rPr>
              <a:t> </a:t>
            </a:r>
            <a:r>
              <a:rPr lang="ru-RU" dirty="0">
                <a:effectLst/>
                <a:cs typeface="Arial" panose="020B0604020202020204" pitchFamily="34" charset="0"/>
              </a:rPr>
              <a:t>–а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(им. пад. мн. ч.)</a:t>
            </a:r>
            <a:r>
              <a:rPr lang="cs-CZ" b="0" i="0" dirty="0"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и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–у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(местн. пад. ед. ч.) под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ударением, а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также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–ов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(род. пад. мн. ч.)</a:t>
            </a:r>
            <a:endParaRPr lang="cs-CZ" dirty="0">
              <a:cs typeface="Arial" panose="020B0604020202020204" pitchFamily="34" charset="0"/>
            </a:endParaRPr>
          </a:p>
          <a:p>
            <a:pPr lvl="1">
              <a:spcBef>
                <a:spcPts val="75"/>
              </a:spcBef>
            </a:pPr>
            <a:endParaRPr lang="cs-CZ" b="0" i="0" dirty="0">
              <a:effectLst/>
              <a:cs typeface="Arial" panose="020B0604020202020204" pitchFamily="34" charset="0"/>
            </a:endParaRPr>
          </a:p>
          <a:p>
            <a:pPr lvl="1">
              <a:spcBef>
                <a:spcPts val="75"/>
              </a:spcBef>
            </a:pPr>
            <a:r>
              <a:rPr lang="ru-RU" b="0" i="0" dirty="0">
                <a:effectLst/>
                <a:cs typeface="Arial" panose="020B0604020202020204" pitchFamily="34" charset="0"/>
              </a:rPr>
              <a:t>Инфинитив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на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–ать, –ять, заменяющих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образования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на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–ывать, –ивать</a:t>
            </a:r>
            <a:endParaRPr lang="cs-CZ" dirty="0">
              <a:cs typeface="Arial" panose="020B0604020202020204" pitchFamily="34" charset="0"/>
            </a:endParaRPr>
          </a:p>
          <a:p>
            <a:pPr lvl="1">
              <a:spcBef>
                <a:spcPts val="75"/>
              </a:spcBef>
            </a:pPr>
            <a:r>
              <a:rPr lang="ru-RU" b="0" i="0" dirty="0">
                <a:effectLst/>
                <a:cs typeface="Arial" panose="020B0604020202020204" pitchFamily="34" charset="0"/>
              </a:rPr>
              <a:t>возвратн</a:t>
            </a:r>
            <a:r>
              <a:rPr lang="cs-CZ" b="0" i="0" dirty="0">
                <a:effectLst/>
                <a:cs typeface="Arial" panose="020B0604020202020204" pitchFamily="34" charset="0"/>
              </a:rPr>
              <a:t>a</a:t>
            </a:r>
            <a:r>
              <a:rPr lang="ru-RU" b="0" i="0" dirty="0">
                <a:effectLst/>
                <a:cs typeface="Arial" panose="020B0604020202020204" pitchFamily="34" charset="0"/>
              </a:rPr>
              <a:t>я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частиц</a:t>
            </a:r>
            <a:r>
              <a:rPr lang="cs-CZ" b="0" i="0" dirty="0">
                <a:effectLst/>
                <a:cs typeface="Arial" panose="020B0604020202020204" pitchFamily="34" charset="0"/>
              </a:rPr>
              <a:t>a </a:t>
            </a:r>
            <a:r>
              <a:rPr lang="ru-RU" b="0" i="0" dirty="0">
                <a:effectLst/>
                <a:cs typeface="Arial" panose="020B0604020202020204" pitchFamily="34" charset="0"/>
              </a:rPr>
              <a:t>–ся, которая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везде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может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заменить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r>
              <a:rPr lang="ru-RU" b="0" i="0" dirty="0">
                <a:effectLst/>
                <a:cs typeface="Arial" panose="020B0604020202020204" pitchFamily="34" charset="0"/>
              </a:rPr>
              <a:t>–сь</a:t>
            </a:r>
            <a:r>
              <a:rPr lang="cs-CZ" b="0" i="0" dirty="0">
                <a:effectLst/>
                <a:cs typeface="Arial" panose="020B0604020202020204" pitchFamily="34" charset="0"/>
              </a:rPr>
              <a:t> </a:t>
            </a:r>
            <a:endParaRPr lang="cs-CZ" dirty="0">
              <a:cs typeface="Arial" panose="020B0604020202020204" pitchFamily="34" charset="0"/>
            </a:endParaRPr>
          </a:p>
          <a:p>
            <a:pPr lvl="1">
              <a:spcBef>
                <a:spcPts val="75"/>
              </a:spcBef>
            </a:pPr>
            <a:endParaRPr lang="cs-CZ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43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0CC367-CFA1-E973-38CF-887C141D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  <a:latin typeface="+mn-lt"/>
              </a:rPr>
              <a:t>2. </a:t>
            </a:r>
            <a:r>
              <a:rPr lang="ru-RU" b="0" i="0" dirty="0">
                <a:effectLst/>
                <a:latin typeface="+mn-lt"/>
              </a:rPr>
              <a:t>На</a:t>
            </a:r>
            <a:r>
              <a:rPr lang="cs-CZ" b="0" i="0" dirty="0">
                <a:effectLst/>
                <a:latin typeface="+mn-lt"/>
              </a:rPr>
              <a:t> </a:t>
            </a:r>
            <a:r>
              <a:rPr lang="ru-RU" b="0" i="0" dirty="0">
                <a:effectLst/>
                <a:latin typeface="+mn-lt"/>
              </a:rPr>
              <a:t>уровне</a:t>
            </a:r>
            <a:r>
              <a:rPr lang="cs-CZ" b="0" i="0" dirty="0">
                <a:effectLst/>
                <a:latin typeface="+mn-lt"/>
              </a:rPr>
              <a:t> </a:t>
            </a:r>
            <a:r>
              <a:rPr lang="ru-RU" dirty="0">
                <a:effectLst/>
                <a:latin typeface="+mn-lt"/>
              </a:rPr>
              <a:t>морфологии</a:t>
            </a:r>
            <a:r>
              <a:rPr lang="cs-CZ" dirty="0">
                <a:effectLst/>
                <a:latin typeface="+mn-lt"/>
              </a:rPr>
              <a:t> </a:t>
            </a:r>
            <a:endParaRPr lang="cs-CZ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9D2A25-7E9D-713C-CE7F-1A36EC33C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75"/>
              </a:spcBef>
            </a:pPr>
            <a:r>
              <a:rPr lang="ru-RU" b="0" i="0" dirty="0">
                <a:effectLst/>
                <a:latin typeface="Aptos" panose="020B0004020202020204" pitchFamily="34" charset="0"/>
              </a:rPr>
              <a:t>Строгое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распределение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форм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ЛЯ</a:t>
            </a:r>
            <a:r>
              <a:rPr lang="cs-CZ" b="0" i="0" dirty="0">
                <a:effectLst/>
                <a:latin typeface="Aptos" panose="020B0004020202020204" pitchFamily="34" charset="0"/>
              </a:rPr>
              <a:t> X</a:t>
            </a:r>
            <a:r>
              <a:rPr lang="ru-RU" b="0" i="0" dirty="0">
                <a:effectLst/>
                <a:latin typeface="Aptos" panose="020B0004020202020204" pitchFamily="34" charset="0"/>
              </a:rPr>
              <a:t> в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ПР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теряет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свою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обязательность:</a:t>
            </a:r>
            <a:endParaRPr lang="cs-CZ" b="0" i="0" dirty="0">
              <a:effectLst/>
              <a:latin typeface="Aptos" panose="020B0004020202020204" pitchFamily="34" charset="0"/>
            </a:endParaRPr>
          </a:p>
          <a:p>
            <a:pPr>
              <a:spcBef>
                <a:spcPts val="75"/>
              </a:spcBef>
            </a:pPr>
            <a:endParaRPr lang="cs-CZ" b="0" i="0" dirty="0">
              <a:effectLst/>
              <a:latin typeface="Aptos" panose="020B0004020202020204" pitchFamily="34" charset="0"/>
            </a:endParaRPr>
          </a:p>
          <a:p>
            <a:pPr lvl="1">
              <a:spcBef>
                <a:spcPts val="75"/>
              </a:spcBef>
            </a:pPr>
            <a:r>
              <a:rPr lang="ru-RU" b="0" i="0" dirty="0">
                <a:effectLst/>
                <a:latin typeface="Aptos" panose="020B0004020202020204" pitchFamily="34" charset="0"/>
              </a:rPr>
              <a:t>Употребление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оба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и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обе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смешивается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косвенных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падежах</a:t>
            </a:r>
            <a:endParaRPr lang="cs-CZ" b="0" i="0" dirty="0">
              <a:effectLst/>
              <a:latin typeface="Aptos" panose="020B0004020202020204" pitchFamily="34" charset="0"/>
            </a:endParaRPr>
          </a:p>
          <a:p>
            <a:pPr lvl="1">
              <a:spcBef>
                <a:spcPts val="75"/>
              </a:spcBef>
            </a:pPr>
            <a:r>
              <a:rPr lang="ru-RU" b="0" i="0" dirty="0">
                <a:effectLst/>
                <a:latin typeface="Aptos" panose="020B0004020202020204" pitchFamily="34" charset="0"/>
              </a:rPr>
              <a:t>Собирательные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числительные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встречаются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и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вне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узкой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сферы</a:t>
            </a:r>
            <a:r>
              <a:rPr lang="cs-CZ" b="0" i="0" dirty="0">
                <a:effectLst/>
                <a:latin typeface="Aptos" panose="020B0004020202020204" pitchFamily="34" charset="0"/>
              </a:rPr>
              <a:t> (</a:t>
            </a:r>
            <a:r>
              <a:rPr lang="ru-RU" b="0" i="0" dirty="0">
                <a:effectLst/>
                <a:latin typeface="Aptos" panose="020B0004020202020204" pitchFamily="34" charset="0"/>
              </a:rPr>
              <a:t>ЛЯ</a:t>
            </a:r>
            <a:r>
              <a:rPr lang="cs-CZ" dirty="0">
                <a:latin typeface="Aptos" panose="020B0004020202020204" pitchFamily="34" charset="0"/>
              </a:rPr>
              <a:t>)</a:t>
            </a:r>
          </a:p>
          <a:p>
            <a:pPr lvl="1">
              <a:spcBef>
                <a:spcPts val="75"/>
              </a:spcBef>
            </a:pPr>
            <a:r>
              <a:rPr lang="ru-RU" b="0" i="0" dirty="0">
                <a:effectLst/>
                <a:latin typeface="Aptos" panose="020B0004020202020204" pitchFamily="34" charset="0"/>
              </a:rPr>
              <a:t>Часто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иной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род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существительных, чем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ЛЯ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(яблок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вместо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яблоко</a:t>
            </a:r>
            <a:r>
              <a:rPr lang="cs-CZ" dirty="0">
                <a:latin typeface="Aptos" panose="020B0004020202020204" pitchFamily="34" charset="0"/>
              </a:rPr>
              <a:t>)</a:t>
            </a:r>
            <a:endParaRPr lang="cs-CZ" b="0" i="0" dirty="0">
              <a:effectLst/>
              <a:latin typeface="Aptos" panose="020B0004020202020204" pitchFamily="34" charset="0"/>
            </a:endParaRPr>
          </a:p>
          <a:p>
            <a:pPr lvl="1">
              <a:spcBef>
                <a:spcPts val="75"/>
              </a:spcBef>
            </a:pPr>
            <a:r>
              <a:rPr lang="ru-RU" b="0" i="0" dirty="0">
                <a:effectLst/>
                <a:latin typeface="Aptos" panose="020B0004020202020204" pitchFamily="34" charset="0"/>
              </a:rPr>
              <a:t>Аналогичные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образования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встречаются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везде, что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делает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ПР «математичнее» ЛЯ</a:t>
            </a:r>
            <a:endParaRPr lang="cs-CZ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39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D929C-DD2B-956B-E97C-DF4085774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i="0" dirty="0">
                <a:effectLst/>
                <a:latin typeface="+mn-lt"/>
              </a:rPr>
              <a:t>3. </a:t>
            </a:r>
            <a:r>
              <a:rPr lang="ru-RU" b="0" i="0" dirty="0">
                <a:effectLst/>
                <a:latin typeface="+mn-lt"/>
              </a:rPr>
              <a:t>На</a:t>
            </a:r>
            <a:r>
              <a:rPr lang="cs-CZ" b="0" i="0" dirty="0">
                <a:effectLst/>
                <a:latin typeface="+mn-lt"/>
              </a:rPr>
              <a:t> </a:t>
            </a:r>
            <a:r>
              <a:rPr lang="ru-RU" b="0" i="0" dirty="0">
                <a:effectLst/>
                <a:latin typeface="+mn-lt"/>
              </a:rPr>
              <a:t>уровне</a:t>
            </a:r>
            <a:r>
              <a:rPr lang="cs-CZ" dirty="0">
                <a:latin typeface="+mn-lt"/>
              </a:rPr>
              <a:t> </a:t>
            </a:r>
            <a:r>
              <a:rPr lang="cs-CZ" dirty="0">
                <a:latin typeface="Arial" panose="020B0604020202020204" pitchFamily="34" charset="0"/>
              </a:rPr>
              <a:t>c</a:t>
            </a:r>
            <a:r>
              <a:rPr lang="ru-RU" b="0" i="0" dirty="0">
                <a:effectLst/>
                <a:latin typeface="Arial" panose="020B0604020202020204" pitchFamily="34" charset="0"/>
              </a:rPr>
              <a:t>интаксис</a:t>
            </a:r>
            <a:r>
              <a:rPr lang="cs-CZ" b="0" i="0" dirty="0">
                <a:effectLst/>
                <a:latin typeface="Arial" panose="020B0604020202020204" pitchFamily="34" charset="0"/>
              </a:rPr>
              <a:t>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1E8A0A-8116-71BA-EE65-7200356A7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effectLst/>
              </a:rPr>
              <a:t>ПР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отличается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от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синтаксиса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ЛЯ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главным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образом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трех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пунктах:</a:t>
            </a:r>
            <a:endParaRPr lang="cs-CZ" dirty="0"/>
          </a:p>
          <a:p>
            <a:pPr lvl="1"/>
            <a:r>
              <a:rPr lang="ru-RU" b="0" i="0" dirty="0">
                <a:effectLst/>
              </a:rPr>
              <a:t>Использование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деепричастий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роли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сказуемого</a:t>
            </a:r>
            <a:endParaRPr lang="cs-CZ" b="0" i="0" dirty="0">
              <a:effectLst/>
            </a:endParaRPr>
          </a:p>
          <a:p>
            <a:pPr lvl="1"/>
            <a:r>
              <a:rPr lang="ru-RU" b="0" i="0" dirty="0">
                <a:effectLst/>
              </a:rPr>
              <a:t>«Неправильное» управление</a:t>
            </a:r>
            <a:r>
              <a:rPr lang="cs-CZ" b="0" i="0" dirty="0">
                <a:effectLst/>
              </a:rPr>
              <a:t> </a:t>
            </a:r>
          </a:p>
          <a:p>
            <a:pPr lvl="1"/>
            <a:r>
              <a:rPr lang="ru-RU" b="0" i="0" dirty="0">
                <a:effectLst/>
              </a:rPr>
              <a:t>Наличие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неполных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или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неточно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построенных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предложений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968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EAEEFE-6BC3-FE00-A5ED-EF50922AE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</a:t>
            </a:r>
            <a:r>
              <a:rPr lang="ru-RU" dirty="0"/>
              <a:t>На уровне лексики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3966E7-9FB1-4D26-49DA-194221CD1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effectLst/>
              </a:rPr>
              <a:t>Целый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пласт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слов, которые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лексикографы</a:t>
            </a:r>
            <a:r>
              <a:rPr lang="cs-CZ" dirty="0"/>
              <a:t> </a:t>
            </a:r>
            <a:r>
              <a:rPr lang="ru-RU" b="0" i="0" dirty="0">
                <a:effectLst/>
              </a:rPr>
              <a:t>считают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просторечными (</a:t>
            </a:r>
            <a:r>
              <a:rPr lang="ru-RU" b="0" i="1" dirty="0">
                <a:effectLst/>
              </a:rPr>
              <a:t>опосля</a:t>
            </a:r>
            <a:r>
              <a:rPr lang="cs-CZ" b="0" i="0" dirty="0">
                <a:effectLst/>
              </a:rPr>
              <a:t> (později, potom)</a:t>
            </a:r>
            <a:r>
              <a:rPr lang="ru-RU" b="0" i="0" dirty="0">
                <a:effectLst/>
              </a:rPr>
              <a:t>, </a:t>
            </a:r>
            <a:r>
              <a:rPr lang="ru-RU" b="0" i="1" dirty="0">
                <a:effectLst/>
              </a:rPr>
              <a:t>таперича</a:t>
            </a:r>
            <a:r>
              <a:rPr lang="cs-CZ" b="0" i="0" dirty="0">
                <a:effectLst/>
              </a:rPr>
              <a:t> (teď, nyní)</a:t>
            </a:r>
            <a:r>
              <a:rPr lang="ru-RU" b="0" i="0" dirty="0">
                <a:effectLst/>
              </a:rPr>
              <a:t>, </a:t>
            </a:r>
            <a:r>
              <a:rPr lang="ru-RU" b="0" i="1" dirty="0">
                <a:effectLst/>
              </a:rPr>
              <a:t>супротив</a:t>
            </a:r>
            <a:r>
              <a:rPr lang="cs-CZ" b="0" i="0" dirty="0">
                <a:effectLst/>
              </a:rPr>
              <a:t> (proti)</a:t>
            </a:r>
            <a:r>
              <a:rPr lang="ru-RU" b="0" i="0" dirty="0">
                <a:effectLst/>
              </a:rPr>
              <a:t>, </a:t>
            </a:r>
            <a:r>
              <a:rPr lang="ru-RU" b="0" i="1" dirty="0">
                <a:effectLst/>
              </a:rPr>
              <a:t>ихний</a:t>
            </a:r>
            <a:r>
              <a:rPr lang="cs-CZ" b="0" i="0" dirty="0">
                <a:effectLst/>
              </a:rPr>
              <a:t> (jejich)</a:t>
            </a:r>
            <a:r>
              <a:rPr lang="cs-CZ" dirty="0"/>
              <a:t>,…)</a:t>
            </a:r>
            <a:endParaRPr lang="cs-CZ" b="0" i="0" dirty="0">
              <a:effectLst/>
            </a:endParaRPr>
          </a:p>
          <a:p>
            <a:r>
              <a:rPr lang="ru-RU" b="0" i="0" dirty="0">
                <a:effectLst/>
              </a:rPr>
              <a:t>Но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кроме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них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ПР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считается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также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стилистически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неуместное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употребление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слов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выражений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ЛЯ (напр. </a:t>
            </a:r>
            <a:r>
              <a:rPr lang="ru-RU" b="0" i="1" dirty="0">
                <a:effectLst/>
              </a:rPr>
              <a:t>ныне</a:t>
            </a:r>
            <a:r>
              <a:rPr lang="cs-CZ" b="0" i="0" dirty="0">
                <a:effectLst/>
              </a:rPr>
              <a:t> (nyní, dnes, v současné době)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ЛЯ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 высоком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стиле, а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ПР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стилистической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градации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нет)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59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86119-1ECE-6FAC-DD56-A6AB882D5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0" y="2610485"/>
            <a:ext cx="10612120" cy="1325563"/>
          </a:xfrm>
        </p:spPr>
        <p:txBody>
          <a:bodyPr/>
          <a:lstStyle/>
          <a:p>
            <a:r>
              <a:rPr lang="ru-RU" dirty="0"/>
              <a:t>Основные проблемы, связанные с понятием ПР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1895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91A37F-E67A-78E5-8131-D204EDF6F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</a:t>
            </a:r>
            <a:r>
              <a:rPr lang="ru-RU"/>
              <a:t>Отграничение </a:t>
            </a:r>
            <a:r>
              <a:rPr lang="ru-RU" dirty="0"/>
              <a:t>от других разновидностей русского языка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8386E8-7F42-39DE-08D3-1B16095A1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Arial" panose="020B0604020202020204" pitchFamily="34" charset="0"/>
              </a:rPr>
              <a:t>ПР</a:t>
            </a:r>
            <a:r>
              <a:rPr lang="cs-CZ" b="0" i="0" dirty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effectLst/>
                <a:latin typeface="Arial" panose="020B0604020202020204" pitchFamily="34" charset="0"/>
              </a:rPr>
              <a:t>преимущественно</a:t>
            </a:r>
            <a:r>
              <a:rPr lang="cs-CZ" b="0" i="0" dirty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effectLst/>
                <a:latin typeface="Arial" panose="020B0604020202020204" pitchFamily="34" charset="0"/>
              </a:rPr>
              <a:t>устное</a:t>
            </a:r>
            <a:r>
              <a:rPr lang="cs-CZ" b="0" i="0" dirty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effectLst/>
                <a:latin typeface="Arial" panose="020B0604020202020204" pitchFamily="34" charset="0"/>
              </a:rPr>
              <a:t>явление</a:t>
            </a:r>
            <a:r>
              <a:rPr lang="cs-CZ" dirty="0">
                <a:latin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ru-RU" dirty="0"/>
              <a:t>Не столько</a:t>
            </a:r>
            <a:r>
              <a:rPr lang="cs-CZ" dirty="0"/>
              <a:t> </a:t>
            </a:r>
            <a:r>
              <a:rPr lang="ru-RU" dirty="0"/>
              <a:t>строго кодифицированный письменный ЛЯ, сколько </a:t>
            </a:r>
            <a:r>
              <a:rPr lang="ru-RU" b="1" dirty="0"/>
              <a:t>городская разговорная речь</a:t>
            </a:r>
            <a:r>
              <a:rPr lang="cs-CZ" b="1" dirty="0"/>
              <a:t> </a:t>
            </a:r>
            <a:r>
              <a:rPr lang="ru-RU" b="1" dirty="0"/>
              <a:t>(РР)</a:t>
            </a:r>
            <a:r>
              <a:rPr lang="ru-RU" dirty="0"/>
              <a:t>,</a:t>
            </a:r>
            <a:r>
              <a:rPr lang="ru-RU" b="1" dirty="0"/>
              <a:t> </a:t>
            </a:r>
            <a:r>
              <a:rPr lang="ru-RU" dirty="0"/>
              <a:t>в которой наблюдаются – и допускаются – многие явления, запрещенные в письме</a:t>
            </a:r>
            <a:endParaRPr lang="cs-CZ" dirty="0"/>
          </a:p>
          <a:p>
            <a:pPr lvl="1"/>
            <a:r>
              <a:rPr lang="ru-RU" dirty="0"/>
              <a:t>Определить рубеж между двумя вариантами устного языка очень трудно</a:t>
            </a:r>
            <a:endParaRPr lang="cs-CZ" dirty="0"/>
          </a:p>
          <a:p>
            <a:pPr lvl="1"/>
            <a:r>
              <a:rPr lang="ru-RU" dirty="0"/>
              <a:t>«Вопрос о границе между просторечием и литературной РР многие исследователи решают по-разному. Так, почти все факты, которые мы относим к просторечию, некоторые исследователи считают локальной разновидностью РР. Особенно это характерно для явлений морфологии.»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97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4319FE-3B0E-92C1-9609-D2AB5E9A4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1) </a:t>
            </a:r>
            <a:r>
              <a:rPr lang="ru-RU" dirty="0"/>
              <a:t>Отграничение от других разновидностей русского языка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6691A3-1534-92F5-FEA9-5658E0664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ru-RU" sz="3200" dirty="0"/>
              <a:t>Разграничение ПР и ЛЯ </a:t>
            </a:r>
            <a:endParaRPr lang="cs-CZ" sz="3200" dirty="0"/>
          </a:p>
          <a:p>
            <a:pPr lvl="1"/>
            <a:r>
              <a:rPr lang="ru-RU" sz="2800" dirty="0"/>
              <a:t>Усложнение</a:t>
            </a:r>
            <a:r>
              <a:rPr lang="cs-CZ" sz="2800" dirty="0"/>
              <a:t> – </a:t>
            </a:r>
            <a:r>
              <a:rPr lang="ru-RU" sz="2800" dirty="0"/>
              <a:t>в ПР помимо явлений, чуждых ЛЯ, и такие, которые в ЛЯ считаются устарелыми или устареющими</a:t>
            </a:r>
            <a:r>
              <a:rPr lang="cs-CZ" sz="2800" dirty="0"/>
              <a:t> (</a:t>
            </a:r>
            <a:r>
              <a:rPr lang="ru-RU" sz="2800" dirty="0"/>
              <a:t>к этим чертам речи норма относится особенно благосклонно</a:t>
            </a:r>
            <a:r>
              <a:rPr lang="cs-CZ" sz="2800" dirty="0"/>
              <a:t>) </a:t>
            </a:r>
          </a:p>
          <a:p>
            <a:r>
              <a:rPr lang="ru-RU" sz="3200" b="0" i="0" dirty="0">
                <a:effectLst/>
              </a:rPr>
              <a:t>ЛЯ</a:t>
            </a:r>
            <a:r>
              <a:rPr lang="cs-CZ" sz="3200" b="0" i="0" dirty="0">
                <a:effectLst/>
              </a:rPr>
              <a:t> – </a:t>
            </a:r>
            <a:r>
              <a:rPr lang="ru-RU" sz="3200" b="0" i="0" dirty="0">
                <a:effectLst/>
              </a:rPr>
              <a:t>норма</a:t>
            </a:r>
            <a:r>
              <a:rPr lang="cs-CZ" sz="3200" b="0" i="0" dirty="0">
                <a:effectLst/>
              </a:rPr>
              <a:t> </a:t>
            </a:r>
            <a:r>
              <a:rPr lang="ru-RU" sz="3200" b="0" i="0" dirty="0">
                <a:effectLst/>
              </a:rPr>
              <a:t>не</a:t>
            </a:r>
            <a:r>
              <a:rPr lang="cs-CZ" sz="3200" b="0" i="0" dirty="0">
                <a:effectLst/>
              </a:rPr>
              <a:t> </a:t>
            </a:r>
            <a:r>
              <a:rPr lang="ru-RU" sz="3200" b="0" i="0" dirty="0">
                <a:effectLst/>
              </a:rPr>
              <a:t>постоянна, а</a:t>
            </a:r>
            <a:r>
              <a:rPr lang="cs-CZ" sz="3200" b="0" i="0" dirty="0">
                <a:effectLst/>
              </a:rPr>
              <a:t> </a:t>
            </a:r>
            <a:r>
              <a:rPr lang="ru-RU" sz="3200" b="0" i="0" dirty="0">
                <a:effectLst/>
              </a:rPr>
              <a:t>все</a:t>
            </a:r>
            <a:r>
              <a:rPr lang="cs-CZ" sz="3200" b="0" i="0" dirty="0">
                <a:effectLst/>
              </a:rPr>
              <a:t> </a:t>
            </a:r>
            <a:r>
              <a:rPr lang="ru-RU" sz="3200" b="0" i="0" dirty="0">
                <a:effectLst/>
              </a:rPr>
              <a:t>время</a:t>
            </a:r>
            <a:r>
              <a:rPr lang="cs-CZ" sz="3200" b="0" i="0" dirty="0">
                <a:effectLst/>
              </a:rPr>
              <a:t> </a:t>
            </a:r>
            <a:r>
              <a:rPr lang="ru-RU" sz="3200" b="0" i="0" dirty="0">
                <a:effectLst/>
              </a:rPr>
              <a:t>в</a:t>
            </a:r>
            <a:r>
              <a:rPr lang="cs-CZ" sz="3200" b="0" i="0" dirty="0">
                <a:effectLst/>
              </a:rPr>
              <a:t> </a:t>
            </a:r>
            <a:r>
              <a:rPr lang="ru-RU" sz="3200" b="0" i="0" dirty="0">
                <a:effectLst/>
              </a:rPr>
              <a:t>движении</a:t>
            </a:r>
            <a:endParaRPr lang="cs-CZ" sz="3200" b="0" i="0" dirty="0"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5017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E1D57B-0178-4ED1-FD91-8CA126ECD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</a:rPr>
              <a:t>2) </a:t>
            </a:r>
            <a:r>
              <a:rPr lang="ru-RU" b="0" i="0" dirty="0">
                <a:effectLst/>
                <a:latin typeface="+mn-lt"/>
              </a:rPr>
              <a:t>«Несистемность</a:t>
            </a:r>
            <a:r>
              <a:rPr lang="cs-CZ" b="0" i="0" dirty="0">
                <a:effectLst/>
                <a:latin typeface="+mn-lt"/>
              </a:rPr>
              <a:t> </a:t>
            </a:r>
            <a:r>
              <a:rPr lang="ru-RU" b="0" i="0" dirty="0">
                <a:effectLst/>
                <a:latin typeface="+mn-lt"/>
              </a:rPr>
              <a:t>ПР»</a:t>
            </a:r>
            <a:endParaRPr lang="cs-CZ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0DF865-986D-4F20-D853-6DDFB4AF8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0" i="0" dirty="0">
                <a:effectLst/>
              </a:rPr>
              <a:t>ПР </a:t>
            </a:r>
            <a:r>
              <a:rPr lang="cs-CZ" b="0" i="0" dirty="0">
                <a:effectLst/>
              </a:rPr>
              <a:t>= c</a:t>
            </a:r>
            <a:r>
              <a:rPr lang="ru-RU" dirty="0"/>
              <a:t>овокупность отклонений от литературной нормы</a:t>
            </a:r>
            <a:endParaRPr lang="cs-CZ" dirty="0"/>
          </a:p>
          <a:p>
            <a:r>
              <a:rPr lang="ru-RU" b="0" i="0" dirty="0">
                <a:effectLst/>
              </a:rPr>
              <a:t>Совокупность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явлений</a:t>
            </a:r>
            <a:r>
              <a:rPr lang="cs-CZ" b="0" i="0" dirty="0">
                <a:effectLst/>
              </a:rPr>
              <a:t> </a:t>
            </a:r>
            <a:r>
              <a:rPr lang="ru-RU" dirty="0"/>
              <a:t>самых различных типов 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ru-RU" dirty="0"/>
              <a:t>н</a:t>
            </a:r>
            <a:r>
              <a:rPr lang="cs-CZ" dirty="0"/>
              <a:t>e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ru-RU" dirty="0"/>
              <a:t>может быть вмещено в единую систему</a:t>
            </a:r>
            <a:r>
              <a:rPr lang="cs-CZ" dirty="0"/>
              <a:t>, c</a:t>
            </a:r>
            <a:r>
              <a:rPr lang="ru-RU" b="0" i="0" dirty="0">
                <a:effectLst/>
              </a:rPr>
              <a:t>истемности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может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быть</a:t>
            </a:r>
            <a:endParaRPr lang="cs-CZ" b="0" i="0" dirty="0">
              <a:effectLst/>
            </a:endParaRPr>
          </a:p>
          <a:p>
            <a:pPr marL="0" indent="0">
              <a:buNone/>
            </a:pPr>
            <a:endParaRPr lang="cs-CZ" dirty="0"/>
          </a:p>
          <a:p>
            <a:r>
              <a:rPr lang="ru-RU" dirty="0"/>
              <a:t>ПР в целом</a:t>
            </a:r>
            <a:endParaRPr lang="cs-CZ" dirty="0"/>
          </a:p>
          <a:p>
            <a:pPr lvl="1"/>
            <a:r>
              <a:rPr lang="ru-RU" dirty="0"/>
              <a:t>Повышенн</a:t>
            </a:r>
            <a:r>
              <a:rPr lang="cs-CZ" dirty="0"/>
              <a:t>a</a:t>
            </a:r>
            <a:r>
              <a:rPr lang="ru-RU" dirty="0"/>
              <a:t>я «математичность»</a:t>
            </a:r>
            <a:r>
              <a:rPr lang="cs-CZ" dirty="0"/>
              <a:t> </a:t>
            </a:r>
            <a:r>
              <a:rPr lang="cs-CZ" dirty="0">
                <a:sym typeface="Wingdings" panose="05000000000000000000" pitchFamily="2" charset="2"/>
              </a:rPr>
              <a:t></a:t>
            </a:r>
            <a:r>
              <a:rPr lang="ru-RU" dirty="0"/>
              <a:t> намёк именно на его системность</a:t>
            </a:r>
            <a:r>
              <a:rPr lang="cs-CZ" dirty="0"/>
              <a:t> (</a:t>
            </a:r>
            <a:r>
              <a:rPr lang="ru-RU" dirty="0"/>
              <a:t>даже повышенную, может быть, по сравнению с ЛЯ</a:t>
            </a:r>
            <a:r>
              <a:rPr lang="cs-CZ" dirty="0"/>
              <a:t>)</a:t>
            </a:r>
            <a:br>
              <a:rPr lang="ru-RU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601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30FEBE-9CF9-DA21-7D50-CC352AD3D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3) </a:t>
            </a:r>
            <a:r>
              <a:rPr lang="ru-RU" dirty="0"/>
              <a:t>Носитель ПР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B1F481-97CD-5152-CB06-AE60BC47A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Говорящий</a:t>
            </a:r>
            <a:endParaRPr lang="cs-CZ" dirty="0"/>
          </a:p>
          <a:p>
            <a:r>
              <a:rPr lang="ru-RU" dirty="0"/>
              <a:t>Сочетание понятия ПР с определённым слоем русского городского населения, а именно с людьми, «не в полном владеющими нормами литературного языка».</a:t>
            </a:r>
            <a:endParaRPr lang="cs-CZ" dirty="0"/>
          </a:p>
          <a:p>
            <a:r>
              <a:rPr lang="ru-RU" dirty="0"/>
              <a:t>Человек – как</a:t>
            </a:r>
            <a:r>
              <a:rPr lang="cs-CZ" dirty="0"/>
              <a:t> </a:t>
            </a:r>
            <a:r>
              <a:rPr lang="ru-RU" dirty="0"/>
              <a:t>носитель ПР</a:t>
            </a:r>
            <a:endParaRPr lang="cs-CZ" dirty="0"/>
          </a:p>
          <a:p>
            <a:pPr lvl="1"/>
            <a:r>
              <a:rPr lang="cs-CZ" dirty="0"/>
              <a:t>O</a:t>
            </a:r>
            <a:r>
              <a:rPr lang="ru-RU" b="0" i="0" dirty="0">
                <a:effectLst/>
              </a:rPr>
              <a:t>трицательн</a:t>
            </a:r>
            <a:r>
              <a:rPr lang="cs-CZ" dirty="0" err="1"/>
              <a:t>oe</a:t>
            </a:r>
            <a:r>
              <a:rPr lang="cs-CZ" dirty="0"/>
              <a:t> </a:t>
            </a:r>
            <a:r>
              <a:rPr lang="ru-RU" dirty="0"/>
              <a:t>содержание</a:t>
            </a:r>
            <a:r>
              <a:rPr lang="cs-CZ" dirty="0"/>
              <a:t> </a:t>
            </a:r>
            <a:r>
              <a:rPr lang="ru-RU" dirty="0"/>
              <a:t>такого названия</a:t>
            </a:r>
            <a:endParaRPr lang="cs-CZ" dirty="0"/>
          </a:p>
          <a:p>
            <a:pPr lvl="1"/>
            <a:r>
              <a:rPr lang="ru-RU" dirty="0"/>
              <a:t>«Некультурный человек» или даже лицо с недостаточно развитыми умственными способностями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110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E7904B-73B8-BC15-053E-73F1713EA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Проблематичность социолингвистического определения ПР</a:t>
            </a:r>
            <a:r>
              <a:rPr lang="cs-CZ" dirty="0"/>
              <a:t> - </a:t>
            </a:r>
            <a:r>
              <a:rPr lang="ru-RU" dirty="0"/>
              <a:t>несколько примеров</a:t>
            </a:r>
            <a:br>
              <a:rPr lang="ru-RU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9CFCB1-52FD-B915-F488-2E01DB853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2141537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Придерживание старой московской произносительной нормы</a:t>
            </a:r>
            <a:r>
              <a:rPr lang="cs-CZ" dirty="0"/>
              <a:t> – </a:t>
            </a:r>
            <a:r>
              <a:rPr lang="ru-RU" dirty="0"/>
              <a:t>признак</a:t>
            </a:r>
            <a:r>
              <a:rPr lang="cs-CZ" dirty="0"/>
              <a:t> </a:t>
            </a:r>
            <a:r>
              <a:rPr lang="ru-RU" dirty="0"/>
              <a:t>ПР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X </a:t>
            </a:r>
            <a:r>
              <a:rPr lang="ru-RU" dirty="0"/>
              <a:t>исключение делается для пожилых интеллигентов и «конечно культивированной актёрской речи».</a:t>
            </a:r>
            <a:endParaRPr lang="cs-CZ" dirty="0"/>
          </a:p>
          <a:p>
            <a:pPr lvl="1"/>
            <a:r>
              <a:rPr lang="ru-RU" b="0" i="0" dirty="0">
                <a:effectLst/>
              </a:rPr>
              <a:t>Парадоксальн</a:t>
            </a:r>
            <a:r>
              <a:rPr lang="cs-CZ" b="0" i="0" dirty="0">
                <a:effectLst/>
              </a:rPr>
              <a:t>o: </a:t>
            </a:r>
            <a:r>
              <a:rPr lang="ru-RU" b="0" i="0" dirty="0">
                <a:effectLst/>
              </a:rPr>
              <a:t>то, что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устах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одних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считается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верхом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благозвучия, 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устах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других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осуждается</a:t>
            </a:r>
            <a:r>
              <a:rPr lang="cs-CZ" b="0" i="0" dirty="0">
                <a:effectLst/>
              </a:rPr>
              <a:t>. 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ru-RU" dirty="0"/>
              <a:t>В книге о Достоевском встречается причастие «принимающий».</a:t>
            </a:r>
            <a:r>
              <a:rPr lang="cs-CZ" dirty="0"/>
              <a:t> </a:t>
            </a:r>
          </a:p>
          <a:p>
            <a:pPr lvl="1"/>
            <a:r>
              <a:rPr lang="ru-RU" dirty="0"/>
              <a:t>Резкое отклонение от нормы ЛЯ</a:t>
            </a:r>
            <a:r>
              <a:rPr lang="cs-CZ" dirty="0"/>
              <a:t>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ru-RU" dirty="0"/>
              <a:t>признак</a:t>
            </a:r>
            <a:r>
              <a:rPr lang="cs-CZ" dirty="0"/>
              <a:t> </a:t>
            </a:r>
            <a:r>
              <a:rPr lang="ru-RU" dirty="0"/>
              <a:t>ПР</a:t>
            </a:r>
            <a:r>
              <a:rPr lang="cs-CZ" dirty="0"/>
              <a:t>? </a:t>
            </a:r>
          </a:p>
          <a:p>
            <a:pPr lvl="1"/>
            <a:r>
              <a:rPr lang="ru-RU" dirty="0"/>
              <a:t>Вряд ли, ибо «носители ПР» книги не пишут.</a:t>
            </a:r>
            <a:endParaRPr lang="cs-CZ" dirty="0"/>
          </a:p>
          <a:p>
            <a:pPr marL="0" indent="0">
              <a:buNone/>
            </a:pPr>
            <a:endParaRPr lang="ru-RU" dirty="0"/>
          </a:p>
          <a:p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ru-RU" dirty="0"/>
              <a:t>Где пролегает рубеж, ниже которого мы можем встречать ПР?</a:t>
            </a:r>
          </a:p>
          <a:p>
            <a:pPr lvl="1"/>
            <a:r>
              <a:rPr lang="ru-RU" dirty="0"/>
              <a:t>Местоимение «ихний» используется всеми, кроме как филологами. А причислить всех нефилологов к «носителям ПР» не имеет смысла.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96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69ABCD-6470-55AD-DF1D-AEC8D142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D626C0-90BF-FC40-1F20-6FC68A99B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Повторение – что мы уже знаем</a:t>
            </a:r>
            <a:r>
              <a:rPr lang="cs-CZ" dirty="0"/>
              <a:t> (</a:t>
            </a:r>
            <a:r>
              <a:rPr lang="ru-RU" dirty="0"/>
              <a:t>Национальный язык</a:t>
            </a:r>
            <a:r>
              <a:rPr lang="cs-CZ" dirty="0"/>
              <a:t>)</a:t>
            </a:r>
          </a:p>
          <a:p>
            <a:r>
              <a:rPr lang="ru-RU" dirty="0"/>
              <a:t>Просторечие</a:t>
            </a:r>
            <a:r>
              <a:rPr lang="cs-CZ" dirty="0"/>
              <a:t> </a:t>
            </a:r>
          </a:p>
          <a:p>
            <a:pPr lvl="1"/>
            <a:r>
              <a:rPr lang="ru-RU" dirty="0"/>
              <a:t>Что такое просторечие?</a:t>
            </a:r>
            <a:endParaRPr lang="cs-CZ" dirty="0"/>
          </a:p>
          <a:p>
            <a:pPr lvl="1"/>
            <a:r>
              <a:rPr lang="ru-RU" dirty="0"/>
              <a:t>Признаки просторечия</a:t>
            </a:r>
            <a:r>
              <a:rPr lang="cs-CZ" dirty="0"/>
              <a:t>, </a:t>
            </a:r>
            <a:r>
              <a:rPr lang="ru-RU" b="0" i="0" dirty="0">
                <a:effectLst/>
              </a:rPr>
              <a:t>главные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составные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части</a:t>
            </a:r>
            <a:endParaRPr lang="cs-CZ" dirty="0"/>
          </a:p>
          <a:p>
            <a:pPr lvl="1"/>
            <a:r>
              <a:rPr lang="ru-RU" dirty="0"/>
              <a:t>Основные проблемы, связанные с просторечием</a:t>
            </a:r>
            <a:endParaRPr lang="cs-CZ" dirty="0"/>
          </a:p>
          <a:p>
            <a:pPr lvl="1"/>
            <a:r>
              <a:rPr lang="ru-RU" dirty="0"/>
              <a:t>Сравнение</a:t>
            </a:r>
            <a:r>
              <a:rPr lang="cs-CZ" dirty="0"/>
              <a:t>: </a:t>
            </a:r>
            <a:r>
              <a:rPr lang="ru-RU" dirty="0"/>
              <a:t>Чешское обиходно-разговорное койне vs Русское просторечье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161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B045F-493D-6CE3-96EB-0DD25AEF1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1605"/>
            <a:ext cx="10515600" cy="1325563"/>
          </a:xfrm>
        </p:spPr>
        <p:txBody>
          <a:bodyPr/>
          <a:lstStyle/>
          <a:p>
            <a:r>
              <a:rPr lang="ru-RU" dirty="0"/>
              <a:t>Заключение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06809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D9CAA-DF50-7FAE-7360-3A482BAE7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DACDFA-4BAD-FBF4-A0E9-CEF5A15D7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79480" cy="150844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Просторечи</a:t>
            </a:r>
            <a:r>
              <a:rPr lang="cs-CZ" dirty="0"/>
              <a:t>e </a:t>
            </a:r>
            <a:br>
              <a:rPr lang="cs-CZ" dirty="0"/>
            </a:br>
            <a:r>
              <a:rPr lang="cs-CZ" sz="3300" dirty="0"/>
              <a:t>	</a:t>
            </a:r>
            <a:r>
              <a:rPr lang="ru-RU" sz="3300" dirty="0"/>
              <a:t>Лингвистическое понятие или общественное явление</a:t>
            </a:r>
            <a:r>
              <a:rPr lang="cs-CZ" sz="3300" dirty="0"/>
              <a:t>?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707526-38C4-916B-1447-AC1B7BC5C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/>
              <a:t>«Не имеющая системного характера совокупность особенностей речи лиц, не в полном владеющих нормами литературного языка.»</a:t>
            </a:r>
            <a:endParaRPr lang="cs-CZ" dirty="0"/>
          </a:p>
          <a:p>
            <a:pPr lvl="1"/>
            <a:r>
              <a:rPr lang="ru-RU" dirty="0"/>
              <a:t>ПР здесь связано с определенной группой людей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ru-RU" dirty="0"/>
              <a:t>«Общенародные (недиалектные) средства речи, оставшиеся за пределами литературного языка</a:t>
            </a:r>
            <a:r>
              <a:rPr lang="cs-CZ" dirty="0"/>
              <a:t>.</a:t>
            </a:r>
            <a:r>
              <a:rPr lang="ru-RU" dirty="0"/>
              <a:t>»</a:t>
            </a:r>
            <a:endParaRPr lang="cs-CZ" dirty="0"/>
          </a:p>
          <a:p>
            <a:pPr lvl="1"/>
            <a:r>
              <a:rPr lang="ru-RU" dirty="0"/>
              <a:t>Только чисто языковые признаки</a:t>
            </a:r>
            <a:endParaRPr lang="cs-CZ" dirty="0"/>
          </a:p>
          <a:p>
            <a:pPr lvl="1"/>
            <a:r>
              <a:rPr lang="ru-RU" dirty="0"/>
              <a:t>Ни о каких слоях населения речь не идет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1353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82AF88-C02D-9478-2588-E0FF4481F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Заключение</a:t>
            </a:r>
            <a:br>
              <a:rPr lang="ru-RU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3AE0D4-0CD2-6AA5-153D-2A216734C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720" y="1849120"/>
            <a:ext cx="10673080" cy="464375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Цель статьи </a:t>
            </a:r>
            <a:r>
              <a:rPr lang="cs-CZ" dirty="0"/>
              <a:t>– </a:t>
            </a:r>
            <a:r>
              <a:rPr lang="ru-RU" dirty="0"/>
              <a:t>показать, чт</a:t>
            </a:r>
            <a:r>
              <a:rPr lang="cs-CZ" dirty="0"/>
              <a:t>o</a:t>
            </a:r>
            <a:r>
              <a:rPr lang="ru-RU" dirty="0"/>
              <a:t> предмет</a:t>
            </a:r>
            <a:r>
              <a:rPr lang="cs-CZ" dirty="0"/>
              <a:t> </a:t>
            </a:r>
            <a:r>
              <a:rPr lang="ru-RU" dirty="0"/>
              <a:t>этих двух дефиниций не один, что речь должна идти о двух разных предметах: </a:t>
            </a:r>
            <a:endParaRPr lang="cs-CZ" dirty="0"/>
          </a:p>
          <a:p>
            <a:pPr lvl="1"/>
            <a:r>
              <a:rPr lang="ru-RU" dirty="0"/>
              <a:t>1) язык недостаточно образованных горожан</a:t>
            </a:r>
            <a:endParaRPr lang="cs-CZ" dirty="0"/>
          </a:p>
          <a:p>
            <a:pPr lvl="1"/>
            <a:r>
              <a:rPr lang="ru-RU" dirty="0"/>
              <a:t>2) совокупность отклонений от литературной нормы у городского населения 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O</a:t>
            </a:r>
            <a:r>
              <a:rPr lang="ru-RU" dirty="0"/>
              <a:t>ни частично покрывают друг друга, но тем не менее следует их различить, ибо каждый предмет требует своего подхода</a:t>
            </a:r>
            <a:endParaRPr lang="cs-CZ" dirty="0"/>
          </a:p>
          <a:p>
            <a:endParaRPr lang="ru-RU" dirty="0"/>
          </a:p>
          <a:p>
            <a:r>
              <a:rPr lang="ru-RU" dirty="0"/>
              <a:t>Ответ на вопрос о будущем ПР, которое, по мнению авторов, уже на исходе</a:t>
            </a:r>
            <a:r>
              <a:rPr lang="cs-CZ" dirty="0"/>
              <a:t>: </a:t>
            </a:r>
          </a:p>
          <a:p>
            <a:pPr lvl="1"/>
            <a:r>
              <a:rPr lang="ru-RU" dirty="0"/>
              <a:t>Исчезновение</a:t>
            </a:r>
            <a:r>
              <a:rPr lang="cs-CZ" dirty="0"/>
              <a:t> </a:t>
            </a:r>
            <a:r>
              <a:rPr lang="ru-RU" dirty="0"/>
              <a:t>ПР</a:t>
            </a:r>
            <a:r>
              <a:rPr lang="cs-CZ" dirty="0"/>
              <a:t> </a:t>
            </a:r>
            <a:r>
              <a:rPr lang="ru-RU" dirty="0"/>
              <a:t>как признак</a:t>
            </a:r>
            <a:r>
              <a:rPr lang="cs-CZ" dirty="0"/>
              <a:t>a</a:t>
            </a:r>
            <a:r>
              <a:rPr lang="ru-RU" dirty="0"/>
              <a:t> людей, имеющих только начальное образование (или даже без него)</a:t>
            </a:r>
            <a:endParaRPr lang="cs-CZ" dirty="0"/>
          </a:p>
          <a:p>
            <a:pPr lvl="2"/>
            <a:r>
              <a:rPr lang="cs-CZ" dirty="0"/>
              <a:t>(</a:t>
            </a:r>
            <a:r>
              <a:rPr lang="ru-RU" dirty="0"/>
              <a:t>повышается общий образовательный уровень городского населения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0653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3A830-AC32-1646-4B57-A5535B287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ЧЕШСКОЕ ОБИХОДНО</a:t>
            </a:r>
            <a:r>
              <a:rPr lang="cs-CZ" dirty="0"/>
              <a:t>-</a:t>
            </a:r>
            <a:r>
              <a:rPr lang="ru-RU" dirty="0"/>
              <a:t>РАЗГОВОРНОЕ КОЙНЕ VS</a:t>
            </a:r>
            <a:r>
              <a:rPr lang="cs-CZ" dirty="0"/>
              <a:t>.</a:t>
            </a:r>
            <a:r>
              <a:rPr lang="ru-RU" dirty="0"/>
              <a:t> РУССКОЕ ПРОСТОРЕЧЬЕ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2E7331-9C93-30D8-527B-FF529E1AD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ru-RU" dirty="0"/>
              <a:t>Сходства</a:t>
            </a:r>
            <a:endParaRPr lang="cs-CZ" dirty="0"/>
          </a:p>
          <a:p>
            <a:pPr lvl="1"/>
            <a:r>
              <a:rPr lang="ru-RU" dirty="0"/>
              <a:t>Функциональная роль</a:t>
            </a:r>
            <a:endParaRPr lang="cs-CZ" dirty="0"/>
          </a:p>
          <a:p>
            <a:pPr lvl="1"/>
            <a:r>
              <a:rPr lang="ru-RU" dirty="0"/>
              <a:t>Устная некодифицированная сфера общенациональной речевой коммуникации</a:t>
            </a:r>
            <a:endParaRPr lang="cs-CZ" dirty="0"/>
          </a:p>
          <a:p>
            <a:pPr lvl="1"/>
            <a:r>
              <a:rPr lang="ru-RU" dirty="0"/>
              <a:t>Форма существования этнического язык</a:t>
            </a:r>
            <a:r>
              <a:rPr lang="cs-CZ" dirty="0"/>
              <a:t>a</a:t>
            </a:r>
          </a:p>
          <a:p>
            <a:pPr lvl="1"/>
            <a:endParaRPr lang="cs-CZ" dirty="0"/>
          </a:p>
          <a:p>
            <a:r>
              <a:rPr lang="ru-RU" dirty="0"/>
              <a:t>Различия</a:t>
            </a:r>
            <a:endParaRPr lang="cs-CZ" dirty="0"/>
          </a:p>
          <a:p>
            <a:pPr lvl="1"/>
            <a:r>
              <a:rPr lang="ru-RU" dirty="0"/>
              <a:t>Русское просторечье </a:t>
            </a:r>
            <a:r>
              <a:rPr lang="cs-CZ" dirty="0"/>
              <a:t>– </a:t>
            </a:r>
            <a:r>
              <a:rPr lang="ru-RU" dirty="0"/>
              <a:t>в</a:t>
            </a:r>
            <a:r>
              <a:rPr lang="cs-CZ" dirty="0"/>
              <a:t> </a:t>
            </a:r>
            <a:r>
              <a:rPr lang="ru-RU" dirty="0"/>
              <a:t>отличие от обиходно-разговорного чешского койне</a:t>
            </a:r>
            <a:r>
              <a:rPr lang="cs-CZ" dirty="0"/>
              <a:t> – </a:t>
            </a:r>
            <a:r>
              <a:rPr lang="ru-RU" b="1" dirty="0"/>
              <a:t>не вступает </a:t>
            </a:r>
            <a:r>
              <a:rPr lang="ru-RU" dirty="0"/>
              <a:t>с литературным языком в отношение диглоссии</a:t>
            </a:r>
            <a:r>
              <a:rPr lang="cs-CZ" dirty="0"/>
              <a:t> </a:t>
            </a:r>
          </a:p>
          <a:p>
            <a:pPr lvl="1"/>
            <a:r>
              <a:rPr lang="ru-RU" dirty="0"/>
              <a:t>В русском языке</a:t>
            </a:r>
            <a:r>
              <a:rPr lang="cs-CZ" dirty="0"/>
              <a:t> – </a:t>
            </a:r>
            <a:r>
              <a:rPr lang="ru-RU" dirty="0"/>
              <a:t>литературная норма, возможные отступления от которой расцениваются однозначно негативно</a:t>
            </a:r>
            <a:r>
              <a:rPr lang="cs-CZ" dirty="0"/>
              <a:t>: </a:t>
            </a:r>
            <a:r>
              <a:rPr lang="ru-RU" dirty="0"/>
              <a:t>как отсутствие речевой культуры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603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B0C93-81CD-6788-D0AB-BABFD9646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Источники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F23B96-3953-ECF2-1A93-D2724BB92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Эгеберг, Эрик. 2011. </a:t>
            </a:r>
            <a:r>
              <a:rPr lang="ru-RU" i="1" dirty="0"/>
              <a:t>Феномен русского просторечия. </a:t>
            </a:r>
            <a:r>
              <a:rPr lang="ru-RU" dirty="0"/>
              <a:t>Полярный вестник 14, 14–21</a:t>
            </a:r>
            <a:r>
              <a:rPr lang="cs-CZ" dirty="0"/>
              <a:t>.</a:t>
            </a:r>
          </a:p>
          <a:p>
            <a:r>
              <a:rPr lang="ru-RU" dirty="0"/>
              <a:t>Крысин, Леонид П. (ред.) 2003. </a:t>
            </a:r>
            <a:r>
              <a:rPr lang="ru-RU" i="1" dirty="0"/>
              <a:t>Современный русский язык: Социальная и функциональная дифференциация</a:t>
            </a:r>
            <a:r>
              <a:rPr lang="ru-RU" dirty="0"/>
              <a:t>. Москва.</a:t>
            </a:r>
            <a:endParaRPr lang="cs-CZ" dirty="0"/>
          </a:p>
          <a:p>
            <a:r>
              <a:rPr lang="ru-RU" dirty="0"/>
              <a:t>А.И. Изотов</a:t>
            </a:r>
            <a:r>
              <a:rPr lang="cs-CZ" dirty="0"/>
              <a:t>: </a:t>
            </a:r>
            <a:r>
              <a:rPr lang="ru-RU" i="1" dirty="0"/>
              <a:t>Чешское обиходно-разговорное койне vs русское просторечье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30219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715BA-C6D2-B3D3-D492-302847140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Национальный язык</a:t>
            </a:r>
            <a:br>
              <a:rPr lang="ru-RU" dirty="0"/>
            </a:b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ABBC9-4074-F796-4554-0223A5C0D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340" y="1825625"/>
            <a:ext cx="10815320" cy="4667250"/>
          </a:xfrm>
        </p:spPr>
        <p:txBody>
          <a:bodyPr>
            <a:normAutofit/>
          </a:bodyPr>
          <a:lstStyle/>
          <a:p>
            <a:r>
              <a:rPr lang="cs-CZ" dirty="0"/>
              <a:t>„</a:t>
            </a:r>
            <a:r>
              <a:rPr lang="ru-RU" dirty="0"/>
              <a:t>Каждый национальный язык един и целостен в многообразии своих проявлений— в диалектах, койне, жаргонах, литературно обработанных формах.</a:t>
            </a:r>
            <a:r>
              <a:rPr lang="cs-CZ" dirty="0"/>
              <a:t>“</a:t>
            </a:r>
          </a:p>
          <a:p>
            <a:r>
              <a:rPr lang="ru-RU" dirty="0"/>
              <a:t>Членени</a:t>
            </a:r>
            <a:r>
              <a:rPr lang="cs-CZ" dirty="0"/>
              <a:t>e </a:t>
            </a:r>
            <a:r>
              <a:rPr lang="ru-RU" dirty="0"/>
              <a:t>национальных языков на подсистемы (формы существования языка</a:t>
            </a:r>
            <a:r>
              <a:rPr lang="cs-CZ" dirty="0"/>
              <a:t>)</a:t>
            </a:r>
          </a:p>
          <a:p>
            <a:pPr lvl="2"/>
            <a:r>
              <a:rPr lang="ru-RU" sz="2400" dirty="0"/>
              <a:t>Литературный язык</a:t>
            </a:r>
            <a:endParaRPr lang="cs-CZ" sz="2400" dirty="0"/>
          </a:p>
          <a:p>
            <a:pPr lvl="2"/>
            <a:r>
              <a:rPr lang="ru-RU" sz="2400" dirty="0"/>
              <a:t>Диалекты</a:t>
            </a:r>
            <a:endParaRPr lang="cs-CZ" sz="2400" dirty="0"/>
          </a:p>
          <a:p>
            <a:pPr lvl="2"/>
            <a:r>
              <a:rPr lang="ru-RU" sz="2400" dirty="0"/>
              <a:t>Жаргоны</a:t>
            </a:r>
            <a:endParaRPr lang="cs-CZ" sz="2400" dirty="0"/>
          </a:p>
          <a:p>
            <a:pPr lvl="2"/>
            <a:r>
              <a:rPr lang="cs-CZ" sz="2400" dirty="0"/>
              <a:t>A</a:t>
            </a:r>
            <a:r>
              <a:rPr lang="ru-RU" sz="2400" dirty="0"/>
              <a:t>рго</a:t>
            </a:r>
            <a:r>
              <a:rPr lang="cs-CZ" sz="2400" dirty="0"/>
              <a:t> </a:t>
            </a:r>
            <a:r>
              <a:rPr lang="ru-RU" sz="2400" dirty="0"/>
              <a:t> </a:t>
            </a:r>
            <a:endParaRPr lang="cs-CZ" sz="2400" dirty="0"/>
          </a:p>
          <a:p>
            <a:pPr lvl="2"/>
            <a:r>
              <a:rPr lang="ru-RU" sz="2400" dirty="0"/>
              <a:t>Просторечие</a:t>
            </a:r>
            <a:endParaRPr lang="cs-CZ" sz="2400" dirty="0"/>
          </a:p>
          <a:p>
            <a:pPr marL="914400" lvl="2" indent="0">
              <a:buNone/>
            </a:pPr>
            <a:endParaRPr lang="cs-CZ" sz="2400" dirty="0"/>
          </a:p>
          <a:p>
            <a:endParaRPr lang="cs-CZ" dirty="0"/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77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AEAF5-5316-64AA-18ED-1F97EC687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Подсистемы</a:t>
            </a:r>
            <a:r>
              <a:rPr lang="cs-CZ" dirty="0"/>
              <a:t> </a:t>
            </a:r>
            <a:r>
              <a:rPr lang="ru-RU" sz="4400" dirty="0"/>
              <a:t>н</a:t>
            </a:r>
            <a:r>
              <a:rPr lang="ru-RU" dirty="0"/>
              <a:t>ационального языка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194B3E-0BA8-794D-EE62-3734171D9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Литературный язык</a:t>
            </a:r>
            <a:endParaRPr lang="cs-CZ" sz="2800" dirty="0"/>
          </a:p>
          <a:p>
            <a:pPr lvl="1"/>
            <a:r>
              <a:rPr lang="ru-RU" dirty="0"/>
              <a:t>«</a:t>
            </a:r>
            <a:r>
              <a:rPr lang="cs-CZ" dirty="0"/>
              <a:t>C</a:t>
            </a:r>
            <a:r>
              <a:rPr lang="ru-RU" dirty="0"/>
              <a:t>тандартный язык», или «стандарт»</a:t>
            </a:r>
            <a:endParaRPr lang="cs-CZ" dirty="0"/>
          </a:p>
          <a:p>
            <a:pPr lvl="1"/>
            <a:r>
              <a:rPr lang="ru-RU" dirty="0"/>
              <a:t>Полифункциональн</a:t>
            </a:r>
            <a:r>
              <a:rPr lang="cs-CZ" dirty="0"/>
              <a:t>a</a:t>
            </a:r>
            <a:r>
              <a:rPr lang="ru-RU" sz="2400" dirty="0"/>
              <a:t>я</a:t>
            </a:r>
            <a:r>
              <a:rPr lang="ru-RU" dirty="0"/>
              <a:t> подсистем</a:t>
            </a:r>
            <a:r>
              <a:rPr lang="cs-CZ" dirty="0"/>
              <a:t>a </a:t>
            </a:r>
          </a:p>
          <a:p>
            <a:pPr lvl="1"/>
            <a:r>
              <a:rPr lang="ru-RU" dirty="0"/>
              <a:t>Язык культуры, науки, образования, законотворчества и делопроизводства, средство общения образованной и культурной части общества</a:t>
            </a:r>
            <a:r>
              <a:rPr lang="cs-CZ" dirty="0"/>
              <a:t> </a:t>
            </a:r>
          </a:p>
          <a:p>
            <a:pPr lvl="1"/>
            <a:r>
              <a:rPr lang="ru-RU" dirty="0"/>
              <a:t>Норма</a:t>
            </a:r>
            <a:r>
              <a:rPr lang="cs-CZ" dirty="0"/>
              <a:t>, </a:t>
            </a:r>
            <a:r>
              <a:rPr lang="ru-RU" dirty="0"/>
              <a:t>кодификация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879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D6C5AC-34EB-B0E8-5C2F-9723698C6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Подсистемы</a:t>
            </a:r>
            <a:r>
              <a:rPr lang="cs-CZ" dirty="0"/>
              <a:t> </a:t>
            </a:r>
            <a:r>
              <a:rPr lang="ru-RU" sz="4400" dirty="0"/>
              <a:t>н</a:t>
            </a:r>
            <a:r>
              <a:rPr lang="ru-RU" dirty="0"/>
              <a:t>ационального языка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64BBC6-61D2-2131-EB5A-66C671CF4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5304"/>
            <a:ext cx="10835640" cy="478853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Диалект</a:t>
            </a:r>
            <a:endParaRPr lang="cs-CZ" dirty="0"/>
          </a:p>
          <a:p>
            <a:pPr lvl="1"/>
            <a:r>
              <a:rPr lang="ru-RU" dirty="0"/>
              <a:t>Территориальное ограничение</a:t>
            </a:r>
            <a:endParaRPr lang="cs-CZ" dirty="0"/>
          </a:p>
          <a:p>
            <a:pPr lvl="1"/>
            <a:r>
              <a:rPr lang="ru-RU" dirty="0"/>
              <a:t>Особенности</a:t>
            </a:r>
            <a:r>
              <a:rPr lang="cs-CZ" dirty="0"/>
              <a:t> </a:t>
            </a:r>
            <a:r>
              <a:rPr lang="ru-RU" dirty="0"/>
              <a:t>на всех уровнях языка</a:t>
            </a:r>
            <a:r>
              <a:rPr lang="cs-CZ" dirty="0"/>
              <a:t> 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ru-RU" dirty="0"/>
              <a:t>Жаргон</a:t>
            </a:r>
            <a:r>
              <a:rPr lang="cs-CZ" dirty="0"/>
              <a:t> </a:t>
            </a:r>
            <a:r>
              <a:rPr lang="ru-RU" dirty="0"/>
              <a:t>(сленг)</a:t>
            </a:r>
            <a:endParaRPr lang="cs-CZ" dirty="0"/>
          </a:p>
          <a:p>
            <a:pPr lvl="1"/>
            <a:r>
              <a:rPr lang="ru-RU" dirty="0"/>
              <a:t>Социальная разновидность речи</a:t>
            </a:r>
            <a:endParaRPr lang="cs-CZ" dirty="0"/>
          </a:p>
          <a:p>
            <a:pPr lvl="1"/>
            <a:r>
              <a:rPr lang="ru-RU" b="0" i="0" dirty="0">
                <a:solidFill>
                  <a:srgbClr val="202122"/>
                </a:solidFill>
                <a:effectLst/>
              </a:rPr>
              <a:t>Специфическ</a:t>
            </a:r>
            <a:r>
              <a:rPr lang="cs-CZ" b="0" i="0" dirty="0">
                <a:solidFill>
                  <a:srgbClr val="202122"/>
                </a:solidFill>
                <a:effectLst/>
              </a:rPr>
              <a:t>a</a:t>
            </a:r>
            <a:r>
              <a:rPr lang="ru-RU" dirty="0"/>
              <a:t>я</a:t>
            </a:r>
            <a:r>
              <a:rPr lang="cs-CZ" dirty="0"/>
              <a:t> </a:t>
            </a:r>
            <a:r>
              <a:rPr lang="ru-RU" dirty="0"/>
              <a:t>лексика и фразеология</a:t>
            </a:r>
            <a:endParaRPr lang="cs-CZ" dirty="0"/>
          </a:p>
          <a:p>
            <a:pPr lvl="1"/>
            <a:r>
              <a:rPr lang="ru-RU" dirty="0"/>
              <a:t>Узкий круг носителей языка, объединённых общностью интересов, занятий или положением в обществе</a:t>
            </a:r>
            <a:endParaRPr lang="cs-CZ" dirty="0"/>
          </a:p>
          <a:p>
            <a:pPr marL="457200" lvl="1" indent="0">
              <a:buNone/>
            </a:pPr>
            <a:endParaRPr lang="ru-RU" dirty="0"/>
          </a:p>
          <a:p>
            <a:r>
              <a:rPr lang="cs-CZ" sz="2800" dirty="0"/>
              <a:t>A</a:t>
            </a:r>
            <a:r>
              <a:rPr lang="ru-RU" sz="2800" dirty="0"/>
              <a:t>рго</a:t>
            </a:r>
            <a:endParaRPr lang="cs-CZ" sz="2800" dirty="0"/>
          </a:p>
          <a:p>
            <a:pPr lvl="1"/>
            <a:r>
              <a:rPr lang="ru-RU" dirty="0"/>
              <a:t>Ещё более узкозамкнуты</a:t>
            </a:r>
            <a:r>
              <a:rPr lang="cs-CZ" dirty="0"/>
              <a:t>e</a:t>
            </a:r>
            <a:r>
              <a:rPr lang="ru-RU" dirty="0"/>
              <a:t>, обособленны</a:t>
            </a:r>
            <a:r>
              <a:rPr lang="cs-CZ" dirty="0"/>
              <a:t>e</a:t>
            </a:r>
            <a:r>
              <a:rPr lang="ru-RU" dirty="0"/>
              <a:t> групп</a:t>
            </a:r>
            <a:r>
              <a:rPr lang="ru-RU" i="0" dirty="0">
                <a:solidFill>
                  <a:srgbClr val="000000"/>
                </a:solidFill>
                <a:effectLst/>
              </a:rPr>
              <a:t>ы</a:t>
            </a:r>
            <a:endParaRPr lang="cs-CZ" i="0" dirty="0">
              <a:solidFill>
                <a:srgbClr val="000000"/>
              </a:solidFill>
              <a:effectLst/>
            </a:endParaRPr>
          </a:p>
          <a:p>
            <a:pPr lvl="1"/>
            <a:r>
              <a:rPr lang="ru-RU" dirty="0"/>
              <a:t>Намерение</a:t>
            </a:r>
            <a:r>
              <a:rPr lang="cs-CZ" dirty="0"/>
              <a:t> c</a:t>
            </a:r>
            <a:r>
              <a:rPr lang="ru-RU" dirty="0"/>
              <a:t>делать речь тайной</a:t>
            </a:r>
            <a:endParaRPr lang="cs-CZ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cs-CZ" sz="2800" dirty="0"/>
              <a:t> </a:t>
            </a:r>
            <a:r>
              <a:rPr lang="ru-RU" sz="2800" dirty="0"/>
              <a:t> </a:t>
            </a:r>
            <a:endParaRPr lang="cs-CZ" sz="2800" dirty="0"/>
          </a:p>
          <a:p>
            <a:r>
              <a:rPr lang="ru-RU" dirty="0"/>
              <a:t>Просторечие</a:t>
            </a:r>
            <a:r>
              <a:rPr lang="cs-CZ" dirty="0"/>
              <a:t> </a:t>
            </a:r>
          </a:p>
          <a:p>
            <a:pPr marL="457200" lvl="1" indent="0">
              <a:buNone/>
            </a:pPr>
            <a:endParaRPr lang="cs-CZ" i="0" dirty="0">
              <a:solidFill>
                <a:srgbClr val="000000"/>
              </a:solidFill>
              <a:effectLst/>
            </a:endParaRP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pPr lvl="1"/>
            <a:endParaRPr lang="cs-CZ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5441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1BD94-A66F-39CD-F9EF-399D9A972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Просторечи</a:t>
            </a:r>
            <a:r>
              <a:rPr lang="cs-CZ" dirty="0"/>
              <a:t>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3CAA12-0E97-C4BA-6C80-3263DA5C6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Наиболее своеобразная подсистема русского национального языка</a:t>
            </a:r>
            <a:endParaRPr lang="cs-CZ" dirty="0"/>
          </a:p>
          <a:p>
            <a:pPr lvl="1"/>
            <a:r>
              <a:rPr lang="ru-RU" dirty="0"/>
              <a:t>Нет прямых аналогов в других национальных языках</a:t>
            </a:r>
            <a:endParaRPr lang="cs-CZ" dirty="0"/>
          </a:p>
          <a:p>
            <a:r>
              <a:rPr lang="ru-RU" dirty="0"/>
              <a:t>Неоднозначное понимание самого термина «просторечие» в лингвистической литературе</a:t>
            </a:r>
            <a:endParaRPr lang="cs-CZ" dirty="0"/>
          </a:p>
          <a:p>
            <a:pPr lvl="1"/>
            <a:r>
              <a:rPr lang="ru-RU" dirty="0"/>
              <a:t>Известное количество слов или словоформ, не получивших санкции лексикографов и грамматиков</a:t>
            </a:r>
            <a:r>
              <a:rPr lang="cs-CZ" dirty="0"/>
              <a:t> X</a:t>
            </a:r>
            <a:r>
              <a:rPr lang="ru-RU" dirty="0"/>
              <a:t> более разветвленное явление, системное или несистемное, но дающее о себе знать на разных уровнях языка</a:t>
            </a:r>
            <a:r>
              <a:rPr lang="cs-CZ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77839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8D6223-EB8F-73EB-E8CF-9EF2E837B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79480" cy="1508443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Просторечи</a:t>
            </a:r>
            <a:r>
              <a:rPr lang="cs-CZ" dirty="0"/>
              <a:t>e </a:t>
            </a:r>
            <a:br>
              <a:rPr lang="cs-CZ" dirty="0"/>
            </a:br>
            <a:r>
              <a:rPr lang="cs-CZ" sz="3300" dirty="0"/>
              <a:t>	</a:t>
            </a:r>
            <a:r>
              <a:rPr lang="ru-RU" sz="3300" dirty="0"/>
              <a:t>Лингвистическое понятие или общественное явление</a:t>
            </a:r>
            <a:r>
              <a:rPr lang="cs-CZ" sz="3300" dirty="0"/>
              <a:t>?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49FD82-F8BD-0965-252A-A1699E119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/>
              <a:t>«Не имеющая системного характера совокупность особенностей речи лиц, не в полном владеющих нормами литературного языка.»</a:t>
            </a:r>
            <a:endParaRPr lang="cs-CZ" dirty="0"/>
          </a:p>
          <a:p>
            <a:pPr lvl="1"/>
            <a:r>
              <a:rPr lang="ru-RU" dirty="0"/>
              <a:t>ПР здесь связано с определенной группой людей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ru-RU" dirty="0"/>
              <a:t>«Общенародные (недиалектные) средства речи, оставшиеся за пределами литературного языка</a:t>
            </a:r>
            <a:r>
              <a:rPr lang="cs-CZ" dirty="0"/>
              <a:t>.</a:t>
            </a:r>
            <a:r>
              <a:rPr lang="ru-RU" dirty="0"/>
              <a:t>»</a:t>
            </a:r>
            <a:endParaRPr lang="cs-CZ" dirty="0"/>
          </a:p>
          <a:p>
            <a:pPr lvl="1"/>
            <a:r>
              <a:rPr lang="ru-RU" dirty="0"/>
              <a:t>Только чисто языковые признаки</a:t>
            </a:r>
            <a:endParaRPr lang="cs-CZ" dirty="0"/>
          </a:p>
          <a:p>
            <a:pPr lvl="1"/>
            <a:r>
              <a:rPr lang="ru-RU" dirty="0"/>
              <a:t>Ни о каких слоях населения речь не идет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266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62032F-57A4-C1FD-ACD9-A0D5A4649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1991361"/>
            <a:ext cx="10515600" cy="1771968"/>
          </a:xfrm>
        </p:spPr>
        <p:txBody>
          <a:bodyPr>
            <a:normAutofit/>
          </a:bodyPr>
          <a:lstStyle/>
          <a:p>
            <a:r>
              <a:rPr lang="ru-RU" dirty="0"/>
              <a:t>Просторечи</a:t>
            </a:r>
            <a:r>
              <a:rPr lang="cs-CZ" dirty="0"/>
              <a:t>e –  </a:t>
            </a:r>
            <a:r>
              <a:rPr lang="ru-RU" b="0" i="0" dirty="0">
                <a:effectLst/>
                <a:latin typeface="Arial" panose="020B0604020202020204" pitchFamily="34" charset="0"/>
              </a:rPr>
              <a:t>п</a:t>
            </a:r>
            <a:r>
              <a:rPr lang="ru-RU" dirty="0"/>
              <a:t>ризнаки</a:t>
            </a:r>
            <a:r>
              <a:rPr lang="cs-CZ" dirty="0"/>
              <a:t>, </a:t>
            </a:r>
            <a:r>
              <a:rPr lang="ru-RU" b="0" i="0" dirty="0">
                <a:effectLst/>
              </a:rPr>
              <a:t>главные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составные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части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102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E67194-2696-93B5-72AC-246880B8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Aptos" panose="020B0004020202020204" pitchFamily="34" charset="0"/>
              </a:rPr>
              <a:t>1. На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уровне</a:t>
            </a:r>
            <a:r>
              <a:rPr lang="cs-CZ" b="0" i="0" dirty="0">
                <a:effectLst/>
                <a:latin typeface="Aptos" panose="020B0004020202020204" pitchFamily="34" charset="0"/>
              </a:rPr>
              <a:t> </a:t>
            </a:r>
            <a:r>
              <a:rPr lang="ru-RU" b="0" i="0" dirty="0">
                <a:effectLst/>
                <a:latin typeface="Aptos" panose="020B0004020202020204" pitchFamily="34" charset="0"/>
              </a:rPr>
              <a:t>фонетики</a:t>
            </a:r>
            <a:endParaRPr lang="cs-CZ" b="1" dirty="0">
              <a:latin typeface="Aptos" panose="020B00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CFB57-F22D-9190-1C7D-70E36F167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effectLst/>
              </a:rPr>
              <a:t>Сплошное</a:t>
            </a:r>
            <a:r>
              <a:rPr lang="cs-CZ" dirty="0"/>
              <a:t> </a:t>
            </a:r>
            <a:r>
              <a:rPr lang="ru-RU" b="0" i="0" dirty="0">
                <a:effectLst/>
              </a:rPr>
              <a:t>смягчение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согласных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групп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перед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гласными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переднего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ряда</a:t>
            </a:r>
            <a:endParaRPr lang="cs-CZ" dirty="0"/>
          </a:p>
          <a:p>
            <a:r>
              <a:rPr lang="ru-RU" b="0" i="0" dirty="0">
                <a:effectLst/>
              </a:rPr>
              <a:t>Произношение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суффикса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–кий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твердым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к</a:t>
            </a:r>
            <a:endParaRPr lang="cs-CZ" dirty="0"/>
          </a:p>
          <a:p>
            <a:r>
              <a:rPr lang="ru-RU" b="0" i="0" dirty="0">
                <a:effectLst/>
              </a:rPr>
              <a:t>Иное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распределение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р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твердого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мягкого</a:t>
            </a:r>
            <a:r>
              <a:rPr lang="cs-CZ" b="0" i="0" dirty="0">
                <a:effectLst/>
              </a:rPr>
              <a:t>, </a:t>
            </a:r>
            <a:r>
              <a:rPr lang="ru-RU" b="0" i="0" dirty="0">
                <a:effectLst/>
              </a:rPr>
              <a:t>чем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современной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норме</a:t>
            </a:r>
            <a:endParaRPr lang="cs-CZ" dirty="0"/>
          </a:p>
          <a:p>
            <a:r>
              <a:rPr lang="ru-RU" b="0" i="0" dirty="0">
                <a:effectLst/>
              </a:rPr>
              <a:t>Произношение</a:t>
            </a:r>
            <a:r>
              <a:rPr lang="cs-CZ" b="0" i="0" dirty="0">
                <a:effectLst/>
              </a:rPr>
              <a:t> </a:t>
            </a:r>
            <a:r>
              <a:rPr lang="cs-CZ" dirty="0"/>
              <a:t>–</a:t>
            </a:r>
            <a:r>
              <a:rPr lang="ru-RU" b="0" i="0" dirty="0">
                <a:effectLst/>
              </a:rPr>
              <a:t>чн</a:t>
            </a:r>
            <a:r>
              <a:rPr lang="cs-CZ" dirty="0"/>
              <a:t>- </a:t>
            </a:r>
            <a:r>
              <a:rPr lang="ru-RU" b="0" i="0" dirty="0">
                <a:effectLst/>
              </a:rPr>
              <a:t>как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–шн–</a:t>
            </a:r>
            <a:endParaRPr lang="cs-CZ" dirty="0"/>
          </a:p>
          <a:p>
            <a:r>
              <a:rPr lang="ru-RU" b="0" i="0" dirty="0">
                <a:effectLst/>
              </a:rPr>
              <a:t>Ряд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ударений, несоответствующих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современной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норме, но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нередко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совпадающих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ударением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том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или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другом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диалекте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или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в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старом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московском</a:t>
            </a:r>
            <a:r>
              <a:rPr lang="cs-CZ" b="0" i="0" dirty="0">
                <a:effectLst/>
              </a:rPr>
              <a:t> </a:t>
            </a:r>
            <a:r>
              <a:rPr lang="ru-RU" b="0" i="0" dirty="0">
                <a:effectLst/>
              </a:rPr>
              <a:t>произношении</a:t>
            </a:r>
            <a:endParaRPr lang="cs-CZ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444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1295</Words>
  <Application>Microsoft Office PowerPoint</Application>
  <PresentationFormat>Širokoúhlá obrazovka</PresentationFormat>
  <Paragraphs>149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Wingdings</vt:lpstr>
      <vt:lpstr>Motiv Office</vt:lpstr>
      <vt:lpstr> Некоторые вопросы социолингвистики</vt:lpstr>
      <vt:lpstr>Содержание</vt:lpstr>
      <vt:lpstr> Национальный язык  </vt:lpstr>
      <vt:lpstr>Подсистемы национального языка </vt:lpstr>
      <vt:lpstr>Подсистемы национального языка</vt:lpstr>
      <vt:lpstr>Просторечиe</vt:lpstr>
      <vt:lpstr>Просторечиe   Лингвистическое понятие или общественное явление?  </vt:lpstr>
      <vt:lpstr>Просторечиe –  признаки, главные составные части</vt:lpstr>
      <vt:lpstr>1. На уровне фонетики</vt:lpstr>
      <vt:lpstr>2. На уровне морфологии </vt:lpstr>
      <vt:lpstr>2. На уровне морфологии </vt:lpstr>
      <vt:lpstr>3. На уровне cинтаксисa</vt:lpstr>
      <vt:lpstr>4. На уровне лексики</vt:lpstr>
      <vt:lpstr>Основные проблемы, связанные с понятием ПР</vt:lpstr>
      <vt:lpstr>1) Отграничение от других разновидностей русского языка </vt:lpstr>
      <vt:lpstr>1) Отграничение от других разновидностей русского языка </vt:lpstr>
      <vt:lpstr>2) «Несистемность ПР»</vt:lpstr>
      <vt:lpstr>3) Носитель ПР</vt:lpstr>
      <vt:lpstr> Проблематичность социолингвистического определения ПР - несколько примеров </vt:lpstr>
      <vt:lpstr>Заключение</vt:lpstr>
      <vt:lpstr>Просторечиe   Лингвистическое понятие или общественное явление?  </vt:lpstr>
      <vt:lpstr> Заключение </vt:lpstr>
      <vt:lpstr>ЧЕШСКОЕ ОБИХОДНО-РАЗГОВОРНОЕ КОЙНЕ VS. РУССКОЕ ПРОСТОРЕЧЬЕ</vt:lpstr>
      <vt:lpstr>Источники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Havelkova Petra</dc:creator>
  <cp:lastModifiedBy>Eliška Králová</cp:lastModifiedBy>
  <cp:revision>7</cp:revision>
  <dcterms:created xsi:type="dcterms:W3CDTF">2024-12-04T19:07:04Z</dcterms:created>
  <dcterms:modified xsi:type="dcterms:W3CDTF">2024-12-13T10:12:03Z</dcterms:modified>
</cp:coreProperties>
</file>