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9" r:id="rId1"/>
  </p:sldMasterIdLst>
  <p:notesMasterIdLst>
    <p:notesMasterId r:id="rId12"/>
  </p:notesMasterIdLst>
  <p:sldIdLst>
    <p:sldId id="256" r:id="rId2"/>
    <p:sldId id="257" r:id="rId3"/>
    <p:sldId id="259" r:id="rId4"/>
    <p:sldId id="262" r:id="rId5"/>
    <p:sldId id="263" r:id="rId6"/>
    <p:sldId id="264" r:id="rId7"/>
    <p:sldId id="270" r:id="rId8"/>
    <p:sldId id="271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65089"/>
  </p:normalViewPr>
  <p:slideViewPr>
    <p:cSldViewPr snapToGrid="0" snapToObjects="1">
      <p:cViewPr varScale="1">
        <p:scale>
          <a:sx n="80" d="100"/>
          <a:sy n="80" d="100"/>
        </p:scale>
        <p:origin x="23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79B4F-742E-4940-9898-E02EDEDA2FDF}" type="datetimeFigureOut">
              <a:rPr lang="cs-CZ" smtClean="0"/>
              <a:t>13.01.2022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337D3-B964-4E45-8152-3AA9E4118E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315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i="1" dirty="0"/>
              <a:t>cvičení napodobením obrazového vzoru patří k nejčastějším druhům učení, jež se využívají především u začátečníků a u osvojování koordinačně náročných pohybů, kdy se pohybová představa vytváří pomocí zrakového analyzátoru (pozorování správného provedení je klíčovým činitelem) a četným opakováním (fixace)¨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cs-CZ" dirty="0"/>
          </a:p>
          <a:p>
            <a:r>
              <a:rPr lang="cs-CZ" i="1" dirty="0"/>
              <a:t>– cvičení dle návodu, při kterém vzniká představa pomocí slovních instrukcí</a:t>
            </a:r>
          </a:p>
          <a:p>
            <a:endParaRPr lang="cs-CZ" i="1" dirty="0"/>
          </a:p>
          <a:p>
            <a:r>
              <a:rPr lang="cs-CZ" i="1" dirty="0"/>
              <a:t>– „ladění“ pohybu ve svých představách bez praktické realizace.</a:t>
            </a:r>
          </a:p>
          <a:p>
            <a:endParaRPr lang="cs-CZ" i="1" dirty="0"/>
          </a:p>
          <a:p>
            <a:endParaRPr lang="cs-CZ" i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i="1" dirty="0"/>
              <a:t>– patří k náročnějším druhům učení. Vyžaduje více samostatnosti a tvořivosti, spolehlivě může být uplatněno ve vyšších fázích motorického učení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337D3-B964-4E45-8152-3AA9E4118EA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354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 první fázi procesu 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motorického učení</a:t>
            </a:r>
            <a:r>
              <a:rPr lang="cs-CZ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(generalizace), kdy 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probíhá seznámení s technikou daného pohybu především na základě kvalitní ukázky a 1. praktických pokusů, jež jsou konané v hrubé formě provedení a zpravidla doprovázené nekoordinovaností, neekonomičností a nežádoucími doprovodnými pohyby;</a:t>
            </a: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následné fázi </a:t>
            </a:r>
            <a:r>
              <a:rPr lang="cs-CZ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diferenciace, pro kterou je typická potřeba většího množství o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pakování ve prospěch vzniku pohybového vzorce, příp. náprava chyb, a to v procesu hrozícímu nebezpečí stereotypnosti a tím i pokles zájmu a stagnace v učení (plató efekt)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337D3-B964-4E45-8152-3AA9E4118EA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0315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97260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6581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610464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0282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848467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47072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23856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68375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567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20348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3842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71143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81444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43350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4675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52274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9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  <p:sldLayoutId id="2147483903" r:id="rId14"/>
    <p:sldLayoutId id="2147483904" r:id="rId15"/>
    <p:sldLayoutId id="214748390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22">
            <a:extLst>
              <a:ext uri="{FF2B5EF4-FFF2-40B4-BE49-F238E27FC236}">
                <a16:creationId xmlns:a16="http://schemas.microsoft.com/office/drawing/2014/main" id="{4CE9304C-7D47-49AD-9260-6DBF0A5B9A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-393"/>
            <a:ext cx="12188952" cy="68587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 descr="Obsah obrázku oceánské dno&#10;&#10;Popis byl vytvořen automaticky">
            <a:extLst>
              <a:ext uri="{FF2B5EF4-FFF2-40B4-BE49-F238E27FC236}">
                <a16:creationId xmlns:a16="http://schemas.microsoft.com/office/drawing/2014/main" id="{8AC0EBC0-0D60-4225-BDBA-B2EB6DDF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6B10ED5-17A6-4D47-B959-4F03EA7F1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9898062" cy="2262781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B3A70"/>
                </a:solidFill>
              </a:rPr>
              <a:t>Teorie a didaktika TV v AČR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9A49EB-1D02-C34B-96E6-7349BCF48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dirty="0">
                <a:solidFill>
                  <a:srgbClr val="FF0000"/>
                </a:solidFill>
              </a:rPr>
              <a:t>Použití výpočetní a audiovizuální techniky v praxi TV pracovníka v resortu MO</a:t>
            </a:r>
          </a:p>
        </p:txBody>
      </p:sp>
      <p:sp>
        <p:nvSpPr>
          <p:cNvPr id="67" name="Rectangle 24">
            <a:extLst>
              <a:ext uri="{FF2B5EF4-FFF2-40B4-BE49-F238E27FC236}">
                <a16:creationId xmlns:a16="http://schemas.microsoft.com/office/drawing/2014/main" id="{9DEDD006-D91C-4989-B39C-EEEA43F868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8" name="Freeform 33">
            <a:extLst>
              <a:ext uri="{FF2B5EF4-FFF2-40B4-BE49-F238E27FC236}">
                <a16:creationId xmlns:a16="http://schemas.microsoft.com/office/drawing/2014/main" id="{35EF7FFE-55CC-444E-A630-F40A5C9C5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1759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2820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568" y="1674295"/>
            <a:ext cx="10058400" cy="4603897"/>
          </a:xfrm>
        </p:spPr>
        <p:txBody>
          <a:bodyPr>
            <a:normAutofit/>
          </a:bodyPr>
          <a:lstStyle/>
          <a:p>
            <a:r>
              <a:rPr lang="cs-CZ" dirty="0" err="1"/>
              <a:t>Rychtecký</a:t>
            </a:r>
            <a:r>
              <a:rPr lang="cs-CZ" dirty="0"/>
              <a:t>, A. &amp; Fialová, L. (2004) </a:t>
            </a:r>
            <a:r>
              <a:rPr lang="cs-CZ" i="1" dirty="0"/>
              <a:t>Didaktika školní tělesné výchovy.</a:t>
            </a:r>
            <a:r>
              <a:rPr lang="cs-CZ" dirty="0"/>
              <a:t> Praha: Karolinum</a:t>
            </a:r>
          </a:p>
          <a:p>
            <a:r>
              <a:rPr lang="cs-CZ" dirty="0"/>
              <a:t>Schmidt, R. &amp; </a:t>
            </a:r>
            <a:r>
              <a:rPr lang="cs-CZ" dirty="0" err="1"/>
              <a:t>Wrisberg</a:t>
            </a:r>
            <a:r>
              <a:rPr lang="cs-CZ" dirty="0"/>
              <a:t>, C. (2000) </a:t>
            </a:r>
            <a:r>
              <a:rPr lang="cs-CZ" i="1" dirty="0"/>
              <a:t>Motor </a:t>
            </a:r>
            <a:r>
              <a:rPr lang="cs-CZ" i="1" dirty="0" err="1"/>
              <a:t>learning</a:t>
            </a:r>
            <a:r>
              <a:rPr lang="cs-CZ" i="1" dirty="0"/>
              <a:t> and performance.</a:t>
            </a:r>
            <a:r>
              <a:rPr lang="cs-CZ" dirty="0"/>
              <a:t> </a:t>
            </a:r>
            <a:r>
              <a:rPr lang="cs-CZ" dirty="0" err="1"/>
              <a:t>Champaign</a:t>
            </a:r>
            <a:r>
              <a:rPr lang="cs-CZ" dirty="0"/>
              <a:t>: </a:t>
            </a:r>
            <a:r>
              <a:rPr lang="cs-CZ" dirty="0" err="1"/>
              <a:t>Human</a:t>
            </a:r>
            <a:r>
              <a:rPr lang="cs-CZ" dirty="0"/>
              <a:t> </a:t>
            </a:r>
            <a:r>
              <a:rPr lang="cs-CZ" dirty="0" err="1"/>
              <a:t>Kinetics</a:t>
            </a:r>
            <a:r>
              <a:rPr lang="cs-CZ" dirty="0"/>
              <a:t> </a:t>
            </a:r>
            <a:r>
              <a:rPr lang="cs-CZ" dirty="0" err="1"/>
              <a:t>Publishers</a:t>
            </a:r>
            <a:r>
              <a:rPr lang="cs-CZ" dirty="0"/>
              <a:t> </a:t>
            </a:r>
          </a:p>
          <a:p>
            <a:r>
              <a:rPr lang="cs-CZ" dirty="0"/>
              <a:t>Valach, P. (2008) </a:t>
            </a:r>
            <a:r>
              <a:rPr lang="cs-CZ" i="1" dirty="0"/>
              <a:t>Tvorba gymnastických pohybových dovedností v procesu motorického učení. </a:t>
            </a:r>
            <a:r>
              <a:rPr lang="cs-CZ" dirty="0"/>
              <a:t>(Disertační práce) Brno: Masarykova univerzita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8192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DE26E-19FD-5744-9289-7E929268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1"/>
                </a:solidFill>
              </a:rPr>
              <a:t>Použití výpočetní a audiovizuální techniky v praxi TV pracovníka v resortu MO</a:t>
            </a:r>
            <a:br>
              <a:rPr lang="cs-CZ" dirty="0">
                <a:solidFill>
                  <a:srgbClr val="FF0000"/>
                </a:solidFill>
              </a:rPr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07630-7AF6-104B-A10D-54F90A53D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Cíl: </a:t>
            </a:r>
            <a:r>
              <a:rPr lang="cs-CZ" dirty="0"/>
              <a:t>seznámit studenty </a:t>
            </a:r>
            <a:r>
              <a:rPr lang="cs-CZ" dirty="0">
                <a:solidFill>
                  <a:schemeClr val="tx1"/>
                </a:solidFill>
              </a:rPr>
              <a:t>s možnostmi použití výpočetní a audiovizuální techniky v praxi TV pracovníka v resortu MO</a:t>
            </a:r>
          </a:p>
          <a:p>
            <a:endParaRPr lang="cs-CZ" dirty="0"/>
          </a:p>
          <a:p>
            <a:r>
              <a:rPr lang="cs-CZ" b="1" dirty="0"/>
              <a:t>Průběh: </a:t>
            </a:r>
            <a:r>
              <a:rPr lang="cs-CZ" dirty="0"/>
              <a:t>popis použití výpočetní a audiovizuální techniky ve sportovním odvětví, seznámení s druhy senzomotorického učení, příklady použití v praxi TV pracovníka</a:t>
            </a:r>
          </a:p>
        </p:txBody>
      </p:sp>
    </p:spTree>
    <p:extLst>
      <p:ext uri="{BB962C8B-B14F-4D97-AF65-F5344CB8AC3E}">
        <p14:creationId xmlns:p14="http://schemas.microsoft.com/office/powerpoint/2010/main" val="3484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568768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cs-CZ" sz="2400" dirty="0">
                <a:solidFill>
                  <a:schemeClr val="tx1"/>
                </a:solidFill>
              </a:rPr>
              <a:t>Použití výpočetní a audiovizuální techniky ve sportovním odvětví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260088"/>
            <a:ext cx="10058400" cy="5204507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 err="1"/>
              <a:t>videointeraktivní</a:t>
            </a:r>
            <a:r>
              <a:rPr lang="cs-CZ" dirty="0"/>
              <a:t> systém, který umožňuje vyškolenému pozorovateli systematicky zaznamenávat a sledovat chování sportovců nebo jejich jednotlivé dovednosti;</a:t>
            </a:r>
          </a:p>
          <a:p>
            <a:r>
              <a:rPr lang="cs-CZ" dirty="0"/>
              <a:t>za účelem provedení této formy analýzy pomocí specializovaného hardwaru a softwaru je zkombinován záznamový systém;</a:t>
            </a:r>
          </a:p>
          <a:p>
            <a:r>
              <a:rPr lang="cs-CZ" dirty="0"/>
              <a:t>uložená data lze pak podrobit sofistikované analýze, jejíž výsledky slouží buď jako zpětná vazba pro pozorovaný subjekt, nebo jako statistické údaje pro experimentátora.</a:t>
            </a:r>
          </a:p>
        </p:txBody>
      </p:sp>
    </p:spTree>
    <p:extLst>
      <p:ext uri="{BB962C8B-B14F-4D97-AF65-F5344CB8AC3E}">
        <p14:creationId xmlns:p14="http://schemas.microsoft.com/office/powerpoint/2010/main" val="80779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68028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sz="2400" dirty="0">
                <a:solidFill>
                  <a:schemeClr val="tx1"/>
                </a:solidFill>
              </a:rPr>
              <a:t>Druhy senzomotorického učení nebo jejich kombinaci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Imitační učení </a:t>
            </a:r>
          </a:p>
          <a:p>
            <a:pPr marL="0" lvl="0" indent="0">
              <a:buNone/>
            </a:pPr>
            <a:endParaRPr lang="cs-CZ" b="1" dirty="0"/>
          </a:p>
          <a:p>
            <a:pPr lvl="0"/>
            <a:r>
              <a:rPr lang="cs-CZ" b="1" dirty="0"/>
              <a:t>Instrukční učení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b="1" i="1" dirty="0"/>
              <a:t>Ideomotorické učení</a:t>
            </a:r>
          </a:p>
          <a:p>
            <a:pPr lvl="0"/>
            <a:endParaRPr lang="cs-CZ" b="1" i="1" dirty="0"/>
          </a:p>
          <a:p>
            <a:r>
              <a:rPr lang="cs-CZ" b="1" dirty="0"/>
              <a:t>Problémové učení</a:t>
            </a:r>
            <a:endParaRPr lang="cs-CZ" b="1" i="1" dirty="0"/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b="1" dirty="0"/>
              <a:t>Zpětnovazební učení</a:t>
            </a:r>
            <a:r>
              <a:rPr lang="cs-CZ" dirty="0"/>
              <a:t> </a:t>
            </a:r>
            <a:r>
              <a:rPr lang="cs-CZ" i="1" dirty="0"/>
              <a:t>– cvičení s využitím poučení z vlastních chyb a informace poskytnuté nad rámec pouhého pocitu z pohybu, nejčastěji používaným prostředkem je </a:t>
            </a:r>
            <a:r>
              <a:rPr lang="cs-CZ" b="1" i="1" dirty="0"/>
              <a:t>videozáznam</a:t>
            </a:r>
            <a:r>
              <a:rPr lang="cs-CZ" i="1" dirty="0"/>
              <a:t>.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485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6563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sz="2400" dirty="0">
                <a:solidFill>
                  <a:schemeClr val="tx1"/>
                </a:solidFill>
              </a:rPr>
              <a:t>Zpětnovazební učení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r>
              <a:rPr lang="cs-CZ" dirty="0"/>
              <a:t>Posilování fáze upevňování pohybové představy pomocí cílené zpětné vazby přináší nezanedbatelný efekt v podobě zrání konkrétní techniky pohybu. </a:t>
            </a:r>
          </a:p>
          <a:p>
            <a:r>
              <a:rPr lang="cs-CZ" i="1" dirty="0"/>
              <a:t>Využití principů poskytnutí obrazové zpětné vazby a </a:t>
            </a:r>
            <a:r>
              <a:rPr lang="cs-CZ" i="1" dirty="0" err="1"/>
              <a:t>ideomotoriky</a:t>
            </a:r>
            <a:r>
              <a:rPr lang="cs-CZ" i="1" dirty="0"/>
              <a:t> nabízí růst efektivity motorického učení, a to zejména:</a:t>
            </a:r>
          </a:p>
          <a:p>
            <a:pPr lvl="1"/>
            <a:r>
              <a:rPr lang="cs-CZ" i="1" dirty="0"/>
              <a:t>v první fázi procesu </a:t>
            </a:r>
            <a:r>
              <a:rPr lang="cs-CZ" dirty="0"/>
              <a:t>motorického učení</a:t>
            </a:r>
            <a:r>
              <a:rPr lang="cs-CZ" i="1" dirty="0"/>
              <a:t> (generalizace);</a:t>
            </a:r>
          </a:p>
          <a:p>
            <a:pPr lvl="1"/>
            <a:r>
              <a:rPr lang="cs-CZ" dirty="0"/>
              <a:t>následné fázi </a:t>
            </a:r>
            <a:r>
              <a:rPr lang="cs-CZ" i="1" dirty="0"/>
              <a:t>diferenciace, pro kterou je typická potřeba většího množství o</a:t>
            </a:r>
            <a:r>
              <a:rPr lang="cs-CZ" dirty="0"/>
              <a:t>pakování ve prospěch vzniku pohybového vzorce.</a:t>
            </a:r>
          </a:p>
          <a:p>
            <a:r>
              <a:rPr lang="cs-CZ" dirty="0"/>
              <a:t>Právě v těchto fázích učení je poskytnutí zpětné vazby pomocí vizualizace pro tvorbu správné pohybové představy hodnotné.</a:t>
            </a:r>
          </a:p>
          <a:p>
            <a:pPr lvl="1"/>
            <a:r>
              <a:rPr lang="cs-CZ" dirty="0"/>
              <a:t>pořízení dokumentace pomocí </a:t>
            </a:r>
            <a:r>
              <a:rPr lang="cs-CZ" dirty="0" err="1"/>
              <a:t>videorecordingu</a:t>
            </a:r>
            <a:r>
              <a:rPr lang="cs-CZ" dirty="0"/>
              <a:t> s jeho následným využitím formou obrazové zpětné vazby (prezentace a analýza po ukončení nácviku) v optimálním pojetí s přesahem k následnému praktickému tréninku.</a:t>
            </a:r>
          </a:p>
          <a:p>
            <a:pPr lvl="1"/>
            <a:endParaRPr lang="cs-CZ" i="1" dirty="0"/>
          </a:p>
          <a:p>
            <a:endParaRPr lang="cs-CZ" i="1" dirty="0"/>
          </a:p>
          <a:p>
            <a:pPr marL="457200" lvl="1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4276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sz="2400" dirty="0" err="1">
                <a:solidFill>
                  <a:schemeClr val="tx1"/>
                </a:solidFill>
              </a:rPr>
              <a:t>Videorecordin</a:t>
            </a:r>
            <a:r>
              <a:rPr lang="cs-CZ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46C8FC80-FB9D-E54B-9DFA-5C9468BDDC8E}"/>
              </a:ext>
            </a:extLst>
          </p:cNvPr>
          <p:cNvSpPr txBox="1">
            <a:spLocks/>
          </p:cNvSpPr>
          <p:nvPr/>
        </p:nvSpPr>
        <p:spPr>
          <a:xfrm>
            <a:off x="1249680" y="1557868"/>
            <a:ext cx="10058400" cy="5059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cs-CZ" dirty="0"/>
          </a:p>
          <a:p>
            <a:pPr marL="0" indent="0">
              <a:buFont typeface="Wingdings 3" charset="2"/>
              <a:buNone/>
            </a:pPr>
            <a:endParaRPr lang="cs-CZ" dirty="0"/>
          </a:p>
        </p:txBody>
      </p:sp>
      <p:sp>
        <p:nvSpPr>
          <p:cNvPr id="9" name="Zástupný obsah 7">
            <a:extLst>
              <a:ext uri="{FF2B5EF4-FFF2-40B4-BE49-F238E27FC236}">
                <a16:creationId xmlns:a16="http://schemas.microsoft.com/office/drawing/2014/main" id="{FFFAE698-3AED-BA41-BD3B-5D3FDBB87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1557868"/>
            <a:ext cx="10254932" cy="4353354"/>
          </a:xfrm>
        </p:spPr>
        <p:txBody>
          <a:bodyPr/>
          <a:lstStyle/>
          <a:p>
            <a:r>
              <a:rPr lang="cs-CZ" i="1" dirty="0"/>
              <a:t>přináší velkou míru informací;</a:t>
            </a:r>
          </a:p>
          <a:p>
            <a:r>
              <a:rPr lang="cs-CZ" dirty="0"/>
              <a:t>„efektivní se považuje tzv. „</a:t>
            </a:r>
            <a:r>
              <a:rPr lang="cs-CZ" dirty="0" err="1"/>
              <a:t>cuing</a:t>
            </a:r>
            <a:r>
              <a:rPr lang="cs-CZ" dirty="0"/>
              <a:t>", hledání klíčových míst videozáznamu, kdy učitel zaměřuje žáka na určitá kritická místa pohybu, což poskytuje více užitku“;</a:t>
            </a:r>
          </a:p>
          <a:p>
            <a:r>
              <a:rPr lang="cs-CZ" dirty="0"/>
              <a:t>pozitivní vliv na motivaci pro osvojení pohybové dovednosti při použití </a:t>
            </a:r>
            <a:r>
              <a:rPr lang="cs-CZ" dirty="0" err="1"/>
              <a:t>videorecordingu</a:t>
            </a:r>
            <a:r>
              <a:rPr lang="cs-CZ" dirty="0"/>
              <a:t> je významný;</a:t>
            </a:r>
          </a:p>
          <a:p>
            <a:r>
              <a:rPr lang="cs-CZ" dirty="0"/>
              <a:t>nutnost je souhlas k pořizování záběrů.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464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0491" y="579808"/>
            <a:ext cx="8911687" cy="690192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Použití výpočetní techniky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2E79D54-F31B-B446-9B84-73B297FC7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733" y="1490133"/>
            <a:ext cx="10420879" cy="4421089"/>
          </a:xfrm>
        </p:spPr>
        <p:txBody>
          <a:bodyPr/>
          <a:lstStyle/>
          <a:p>
            <a:r>
              <a:rPr lang="cs-CZ" dirty="0"/>
              <a:t>dle možností daného útvaru;</a:t>
            </a:r>
          </a:p>
          <a:p>
            <a:r>
              <a:rPr lang="cs-CZ" dirty="0"/>
              <a:t>předpisy, statistiky, prezentace, </a:t>
            </a:r>
            <a:r>
              <a:rPr lang="cs-CZ" b="1" dirty="0"/>
              <a:t>tvorba videí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9871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0491" y="579808"/>
            <a:ext cx="8911687" cy="690192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Praktické využiti při služební TV</a:t>
            </a:r>
            <a:endParaRPr lang="cs-CZ" dirty="0"/>
          </a:p>
        </p:txBody>
      </p:sp>
      <p:sp>
        <p:nvSpPr>
          <p:cNvPr id="4" name="Zástupný obsah 7">
            <a:extLst>
              <a:ext uri="{FF2B5EF4-FFF2-40B4-BE49-F238E27FC236}">
                <a16:creationId xmlns:a16="http://schemas.microsoft.com/office/drawing/2014/main" id="{C630A8D1-70DC-2340-943C-7188CD730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1557868"/>
            <a:ext cx="10254932" cy="4353354"/>
          </a:xfrm>
        </p:spPr>
        <p:txBody>
          <a:bodyPr/>
          <a:lstStyle/>
          <a:p>
            <a:r>
              <a:rPr lang="cs-CZ" i="1" dirty="0"/>
              <a:t>zvyšování pohybových schopností a dovedností</a:t>
            </a:r>
          </a:p>
          <a:p>
            <a:pPr lvl="1"/>
            <a:r>
              <a:rPr lang="cs-CZ" i="1" dirty="0"/>
              <a:t>řízená tělesná příprava pro </a:t>
            </a:r>
            <a:r>
              <a:rPr lang="cs-CZ" i="1" dirty="0" err="1"/>
              <a:t>VzP</a:t>
            </a:r>
            <a:r>
              <a:rPr lang="cs-CZ" i="1" dirty="0"/>
              <a:t>, kteří jsou nevyhovující z výročního přezkoušení;</a:t>
            </a:r>
          </a:p>
          <a:p>
            <a:pPr lvl="1"/>
            <a:r>
              <a:rPr lang="cs-CZ" i="1" dirty="0"/>
              <a:t>dovednosti v STP.</a:t>
            </a:r>
          </a:p>
          <a:p>
            <a:pPr lvl="1"/>
            <a:endParaRPr lang="cs-CZ" i="1" dirty="0"/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577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579808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1"/>
                </a:solidFill>
              </a:rPr>
              <a:t>Použití výpočetní a audiovizuální techniky v praxi TV pracovníka v resortu MO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r>
              <a:rPr lang="cs-CZ" b="1" dirty="0"/>
              <a:t>Kontrolní otázky: </a:t>
            </a:r>
          </a:p>
          <a:p>
            <a:pPr lvl="1"/>
            <a:r>
              <a:rPr lang="cs-CZ" dirty="0"/>
              <a:t>definuj zpětnovazební učení;</a:t>
            </a:r>
          </a:p>
          <a:p>
            <a:pPr lvl="1"/>
            <a:r>
              <a:rPr lang="cs-CZ" dirty="0"/>
              <a:t>jaké výhody má </a:t>
            </a:r>
            <a:r>
              <a:rPr lang="cs-CZ" dirty="0" err="1">
                <a:solidFill>
                  <a:schemeClr val="tx1"/>
                </a:solidFill>
              </a:rPr>
              <a:t>videorecordin</a:t>
            </a:r>
            <a:r>
              <a:rPr lang="cs-CZ" dirty="0">
                <a:solidFill>
                  <a:schemeClr val="tx1"/>
                </a:solidFill>
              </a:rPr>
              <a:t>;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uveď příklad praktického </a:t>
            </a:r>
            <a:r>
              <a:rPr lang="cs-CZ" dirty="0" err="1">
                <a:solidFill>
                  <a:schemeClr val="tx1"/>
                </a:solidFill>
              </a:rPr>
              <a:t>použítí</a:t>
            </a:r>
            <a:r>
              <a:rPr lang="cs-CZ" dirty="0">
                <a:solidFill>
                  <a:schemeClr val="tx1"/>
                </a:solidFill>
              </a:rPr>
              <a:t> výpočetní a audiovizuální techniky v praxi TV pracovníka v resortu MO.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779009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{C18EB673-1F6F-FC4A-B4A0-D595CD8DF516}tf10001069</Template>
  <TotalTime>33797</TotalTime>
  <Words>685</Words>
  <Application>Microsoft Macintosh PowerPoint</Application>
  <PresentationFormat>Širokoúhlá obrazovka</PresentationFormat>
  <Paragraphs>68</Paragraphs>
  <Slides>10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Stébla</vt:lpstr>
      <vt:lpstr>Teorie a didaktika TV v AČR</vt:lpstr>
      <vt:lpstr>Použití výpočetní a audiovizuální techniky v praxi TV pracovníka v resortu MO  </vt:lpstr>
      <vt:lpstr>Použití výpočetní a audiovizuální techniky ve sportovním odvětví</vt:lpstr>
      <vt:lpstr>Druhy senzomotorického učení nebo jejich kombinaci</vt:lpstr>
      <vt:lpstr>Zpětnovazební učení</vt:lpstr>
      <vt:lpstr>Videorecordin </vt:lpstr>
      <vt:lpstr>Použití výpočetní techniky</vt:lpstr>
      <vt:lpstr>Praktické využiti při služební TV</vt:lpstr>
      <vt:lpstr>Použití výpočetní a audiovizuální techniky v praxi TV pracovníka v resortu MO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 zblízka</dc:title>
  <dc:creator>Vladan Oláh</dc:creator>
  <cp:lastModifiedBy>Vladan Oláh</cp:lastModifiedBy>
  <cp:revision>9</cp:revision>
  <dcterms:created xsi:type="dcterms:W3CDTF">2021-12-01T12:47:50Z</dcterms:created>
  <dcterms:modified xsi:type="dcterms:W3CDTF">2022-01-13T09:48:30Z</dcterms:modified>
</cp:coreProperties>
</file>