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2" r:id="rId7"/>
    <p:sldId id="261" r:id="rId8"/>
    <p:sldId id="262" r:id="rId9"/>
    <p:sldId id="263" r:id="rId10"/>
    <p:sldId id="264" r:id="rId11"/>
    <p:sldId id="265" r:id="rId12"/>
    <p:sldId id="266" r:id="rId13"/>
    <p:sldId id="267" r:id="rId14"/>
    <p:sldId id="268" r:id="rId15"/>
    <p:sldId id="270" r:id="rId16"/>
    <p:sldId id="269"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 durch Klicken hinzufügen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BA50D42-C9CD-4801-B293-61D1F53EC57E}" type="datetimeFigureOut">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BA50D42-C9CD-4801-B293-61D1F53EC57E}" type="datetimeFigureOut">
              <a:rPr lang="de-DE" smtClean="0"/>
              <a:t>10.12.2018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BA50D42-C9CD-4801-B293-61D1F53EC57E}" type="datetimeFigureOut">
              <a:rPr lang="de-DE" smtClean="0"/>
              <a:t>10.12.2018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t>10.12.2018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50D42-C9CD-4801-B293-61D1F53EC57E}" type="datetimeFigureOut">
              <a:rPr lang="de-DE" smtClean="0"/>
              <a:t>10.12.2018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AE60A-B69C-4790-82F7-3882EDF23186}" type="slidenum">
              <a:rPr lang="de-DE" smtClean="0"/>
              <a:t>‹N›</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8B978C-9647-4371-A735-FDAC8BC9E9BD}"/>
              </a:ext>
            </a:extLst>
          </p:cNvPr>
          <p:cNvSpPr>
            <a:spLocks noGrp="1"/>
          </p:cNvSpPr>
          <p:nvPr>
            <p:ph type="ctrTitle"/>
          </p:nvPr>
        </p:nvSpPr>
        <p:spPr>
          <a:xfrm>
            <a:off x="685800" y="260649"/>
            <a:ext cx="7772400" cy="3339802"/>
          </a:xfrm>
        </p:spPr>
        <p:txBody>
          <a:bodyPr>
            <a:normAutofit fontScale="90000"/>
          </a:bodyPr>
          <a:lstStyle/>
          <a:p>
            <a:br>
              <a:rPr lang="en-US" dirty="0"/>
            </a:br>
            <a:r>
              <a:rPr lang="en-US" b="1" dirty="0"/>
              <a:t>Aristotle on the relation between the soul and the body</a:t>
            </a:r>
            <a:br>
              <a:rPr lang="en-US" b="1" dirty="0"/>
            </a:br>
            <a:r>
              <a:rPr lang="en-US" b="1" dirty="0"/>
              <a:t>(Hylomorphism)</a:t>
            </a:r>
            <a:br>
              <a:rPr lang="en-US" dirty="0"/>
            </a:br>
            <a:endParaRPr lang="fr-FR" dirty="0"/>
          </a:p>
        </p:txBody>
      </p:sp>
      <p:sp>
        <p:nvSpPr>
          <p:cNvPr id="3" name="Sottotitolo 2">
            <a:extLst>
              <a:ext uri="{FF2B5EF4-FFF2-40B4-BE49-F238E27FC236}">
                <a16:creationId xmlns:a16="http://schemas.microsoft.com/office/drawing/2014/main" id="{3809BD01-E41F-4091-8BD7-E2DA81F75D11}"/>
              </a:ext>
            </a:extLst>
          </p:cNvPr>
          <p:cNvSpPr>
            <a:spLocks noGrp="1"/>
          </p:cNvSpPr>
          <p:nvPr>
            <p:ph type="subTitle" idx="1"/>
          </p:nvPr>
        </p:nvSpPr>
        <p:spPr/>
        <p:txBody>
          <a:bodyPr/>
          <a:lstStyle/>
          <a:p>
            <a:endParaRPr lang="fr-FR" dirty="0"/>
          </a:p>
          <a:p>
            <a:r>
              <a:rPr lang="fr-FR" sz="2400" dirty="0"/>
              <a:t>Theories of Cognition from Thomas Aquinas to Descartes</a:t>
            </a:r>
          </a:p>
        </p:txBody>
      </p:sp>
    </p:spTree>
    <p:extLst>
      <p:ext uri="{BB962C8B-B14F-4D97-AF65-F5344CB8AC3E}">
        <p14:creationId xmlns:p14="http://schemas.microsoft.com/office/powerpoint/2010/main" val="2291931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9DF285D-12ED-45D8-B7AD-BDA1110448E0}"/>
              </a:ext>
            </a:extLst>
          </p:cNvPr>
          <p:cNvSpPr>
            <a:spLocks noGrp="1"/>
          </p:cNvSpPr>
          <p:nvPr>
            <p:ph idx="1"/>
          </p:nvPr>
        </p:nvSpPr>
        <p:spPr>
          <a:xfrm>
            <a:off x="457200" y="260648"/>
            <a:ext cx="8229600" cy="5865515"/>
          </a:xfrm>
        </p:spPr>
        <p:txBody>
          <a:bodyPr>
            <a:normAutofit fontScale="85000" lnSpcReduction="20000"/>
          </a:bodyPr>
          <a:lstStyle/>
          <a:p>
            <a:pPr marL="0" indent="0">
              <a:buNone/>
            </a:pPr>
            <a:r>
              <a:rPr lang="en-US" dirty="0"/>
              <a:t>In the particular case of a </a:t>
            </a:r>
            <a:r>
              <a:rPr lang="en-US" b="1" dirty="0">
                <a:solidFill>
                  <a:srgbClr val="FF0000"/>
                </a:solidFill>
              </a:rPr>
              <a:t>living</a:t>
            </a:r>
            <a:r>
              <a:rPr lang="en-US" dirty="0">
                <a:solidFill>
                  <a:srgbClr val="FF0000"/>
                </a:solidFill>
              </a:rPr>
              <a:t> </a:t>
            </a:r>
            <a:r>
              <a:rPr lang="en-US" b="1" dirty="0">
                <a:solidFill>
                  <a:srgbClr val="FF0000"/>
                </a:solidFill>
              </a:rPr>
              <a:t>being</a:t>
            </a:r>
            <a:r>
              <a:rPr lang="en-US" dirty="0">
                <a:solidFill>
                  <a:srgbClr val="FF0000"/>
                </a:solidFill>
              </a:rPr>
              <a:t> </a:t>
            </a:r>
            <a:r>
              <a:rPr lang="en-US" dirty="0"/>
              <a:t>(= living physical substance): </a:t>
            </a:r>
          </a:p>
          <a:p>
            <a:pPr marL="0" indent="0">
              <a:buNone/>
            </a:pPr>
            <a:endParaRPr lang="en-US" dirty="0"/>
          </a:p>
          <a:p>
            <a:r>
              <a:rPr lang="en-US" b="1" dirty="0">
                <a:solidFill>
                  <a:srgbClr val="FF0000"/>
                </a:solidFill>
              </a:rPr>
              <a:t>matter</a:t>
            </a:r>
            <a:r>
              <a:rPr lang="en-US" b="1" dirty="0"/>
              <a:t> </a:t>
            </a:r>
            <a:r>
              <a:rPr lang="en-US" dirty="0"/>
              <a:t>is what the living substance is made of, i.e. </a:t>
            </a:r>
            <a:r>
              <a:rPr lang="en-US" b="1" dirty="0"/>
              <a:t>a specific set of bodily constituents</a:t>
            </a:r>
            <a:r>
              <a:rPr lang="en-US" dirty="0"/>
              <a:t>.</a:t>
            </a:r>
            <a:br>
              <a:rPr lang="en-US" dirty="0"/>
            </a:br>
            <a:r>
              <a:rPr lang="en-US" i="1" dirty="0"/>
              <a:t>E.g. the matter of a cat are its flesh, bones, skin etc.</a:t>
            </a:r>
          </a:p>
          <a:p>
            <a:r>
              <a:rPr lang="en-US" b="1" dirty="0">
                <a:solidFill>
                  <a:srgbClr val="FF0000"/>
                </a:solidFill>
              </a:rPr>
              <a:t>form</a:t>
            </a:r>
            <a:r>
              <a:rPr lang="en-US" dirty="0">
                <a:solidFill>
                  <a:srgbClr val="FF0000"/>
                </a:solidFill>
              </a:rPr>
              <a:t> </a:t>
            </a:r>
            <a:r>
              <a:rPr lang="en-US" dirty="0"/>
              <a:t>or</a:t>
            </a:r>
            <a:r>
              <a:rPr lang="en-US" dirty="0">
                <a:solidFill>
                  <a:srgbClr val="FF0000"/>
                </a:solidFill>
              </a:rPr>
              <a:t> </a:t>
            </a:r>
            <a:r>
              <a:rPr lang="en-US" b="1" dirty="0">
                <a:solidFill>
                  <a:srgbClr val="FF0000"/>
                </a:solidFill>
              </a:rPr>
              <a:t>soul</a:t>
            </a:r>
            <a:r>
              <a:rPr lang="en-US" dirty="0">
                <a:solidFill>
                  <a:srgbClr val="FF0000"/>
                </a:solidFill>
              </a:rPr>
              <a:t> </a:t>
            </a:r>
            <a:r>
              <a:rPr lang="en-US" dirty="0">
                <a:solidFill>
                  <a:prstClr val="black"/>
                </a:solidFill>
              </a:rPr>
              <a:t>is that way of organizing matter in virtue of which the living being</a:t>
            </a:r>
            <a:r>
              <a:rPr lang="en-US" b="1" dirty="0">
                <a:solidFill>
                  <a:prstClr val="black"/>
                </a:solidFill>
              </a:rPr>
              <a:t> </a:t>
            </a:r>
            <a:r>
              <a:rPr lang="en-US" dirty="0"/>
              <a:t>is capable of fulfilling its specific (essential) functions</a:t>
            </a:r>
            <a:r>
              <a:rPr lang="en-US" dirty="0">
                <a:solidFill>
                  <a:prstClr val="black"/>
                </a:solidFill>
              </a:rPr>
              <a:t>, </a:t>
            </a:r>
            <a:br>
              <a:rPr lang="en-US" dirty="0">
                <a:solidFill>
                  <a:prstClr val="black"/>
                </a:solidFill>
              </a:rPr>
            </a:br>
            <a:r>
              <a:rPr lang="en-US" dirty="0">
                <a:solidFill>
                  <a:prstClr val="black"/>
                </a:solidFill>
              </a:rPr>
              <a:t>i.e. </a:t>
            </a:r>
            <a:r>
              <a:rPr lang="en-US" b="1" dirty="0">
                <a:solidFill>
                  <a:prstClr val="black"/>
                </a:solidFill>
              </a:rPr>
              <a:t>is capable of performing its </a:t>
            </a:r>
            <a:r>
              <a:rPr lang="en-US" b="1" dirty="0"/>
              <a:t>vital </a:t>
            </a:r>
            <a:r>
              <a:rPr lang="en-US" b="1" dirty="0">
                <a:solidFill>
                  <a:prstClr val="black"/>
                </a:solidFill>
              </a:rPr>
              <a:t>activities</a:t>
            </a:r>
            <a:r>
              <a:rPr lang="en-US" dirty="0">
                <a:solidFill>
                  <a:prstClr val="black"/>
                </a:solidFill>
              </a:rPr>
              <a:t>. </a:t>
            </a:r>
            <a:br>
              <a:rPr lang="en-US" dirty="0">
                <a:solidFill>
                  <a:prstClr val="black"/>
                </a:solidFill>
              </a:rPr>
            </a:br>
            <a:r>
              <a:rPr lang="en-US" i="1" dirty="0">
                <a:solidFill>
                  <a:prstClr val="black"/>
                </a:solidFill>
              </a:rPr>
              <a:t>E.g. the form or soul of a cat is that way of organizing its matter in virtue of which the cat is capable of catching, eating and digesting mice, of expressing pleasure by purring etc.</a:t>
            </a:r>
          </a:p>
          <a:p>
            <a:pPr marL="0" indent="0">
              <a:buNone/>
            </a:pPr>
            <a:r>
              <a:rPr lang="en-US" dirty="0"/>
              <a:t>→ The soul is the reason why a living being has its </a:t>
            </a:r>
            <a:r>
              <a:rPr lang="en-US" b="1" dirty="0"/>
              <a:t>specific behavior</a:t>
            </a:r>
            <a:r>
              <a:rPr lang="en-US" dirty="0"/>
              <a:t>. </a:t>
            </a:r>
            <a:endParaRPr lang="en-US" dirty="0">
              <a:solidFill>
                <a:prstClr val="black"/>
              </a:solidFill>
            </a:endParaRPr>
          </a:p>
          <a:p>
            <a:endParaRPr lang="fr-FR" dirty="0"/>
          </a:p>
        </p:txBody>
      </p:sp>
    </p:spTree>
    <p:extLst>
      <p:ext uri="{BB962C8B-B14F-4D97-AF65-F5344CB8AC3E}">
        <p14:creationId xmlns:p14="http://schemas.microsoft.com/office/powerpoint/2010/main" val="395435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A8165A2-22E5-4770-9159-9121917E9B9B}"/>
              </a:ext>
            </a:extLst>
          </p:cNvPr>
          <p:cNvSpPr>
            <a:spLocks noGrp="1"/>
          </p:cNvSpPr>
          <p:nvPr>
            <p:ph idx="1"/>
          </p:nvPr>
        </p:nvSpPr>
        <p:spPr>
          <a:xfrm>
            <a:off x="457200" y="332656"/>
            <a:ext cx="8229600" cy="5793507"/>
          </a:xfrm>
        </p:spPr>
        <p:txBody>
          <a:bodyPr>
            <a:normAutofit fontScale="85000" lnSpcReduction="20000"/>
          </a:bodyPr>
          <a:lstStyle/>
          <a:p>
            <a:pPr>
              <a:buFont typeface="Wingdings" panose="05000000000000000000" pitchFamily="2" charset="2"/>
              <a:buChar char="Ø"/>
            </a:pPr>
            <a:r>
              <a:rPr lang="en-US" dirty="0">
                <a:solidFill>
                  <a:srgbClr val="0070C0"/>
                </a:solidFill>
              </a:rPr>
              <a:t> Soul as “first actuality”</a:t>
            </a:r>
          </a:p>
          <a:p>
            <a:pPr marL="0" indent="0">
              <a:buNone/>
            </a:pPr>
            <a:endParaRPr lang="en-US" dirty="0">
              <a:solidFill>
                <a:srgbClr val="0070C0"/>
              </a:solidFill>
            </a:endParaRPr>
          </a:p>
          <a:p>
            <a:r>
              <a:rPr lang="en-US" dirty="0"/>
              <a:t>The </a:t>
            </a:r>
            <a:r>
              <a:rPr lang="en-US" b="1" dirty="0"/>
              <a:t>capacity of a physical substance to fulfill its specific functions </a:t>
            </a:r>
            <a:r>
              <a:rPr lang="en-US" dirty="0"/>
              <a:t>(e.g. the axe’s being suited for splitting middle-hard bodies) is called by Aristotle </a:t>
            </a:r>
            <a:r>
              <a:rPr lang="en-US" b="1" dirty="0">
                <a:solidFill>
                  <a:srgbClr val="FF0000"/>
                </a:solidFill>
              </a:rPr>
              <a:t>first actuality </a:t>
            </a:r>
            <a:r>
              <a:rPr lang="en-US" dirty="0"/>
              <a:t>of that substance. </a:t>
            </a:r>
            <a:br>
              <a:rPr lang="en-US" dirty="0"/>
            </a:br>
            <a:r>
              <a:rPr lang="en-US" dirty="0"/>
              <a:t>→ In a physical substance, </a:t>
            </a:r>
            <a:r>
              <a:rPr lang="en-US" b="1" dirty="0"/>
              <a:t>form and first actuality are two ways of describing the same state of affair.</a:t>
            </a:r>
            <a:r>
              <a:rPr lang="en-US" dirty="0"/>
              <a:t> </a:t>
            </a:r>
          </a:p>
          <a:p>
            <a:r>
              <a:rPr lang="en-US" dirty="0"/>
              <a:t>The </a:t>
            </a:r>
            <a:r>
              <a:rPr lang="en-US" b="1" dirty="0"/>
              <a:t>actualization of this capacity </a:t>
            </a:r>
            <a:r>
              <a:rPr lang="en-US" dirty="0"/>
              <a:t>(e.g. the axe’s operation of splitting middle-hard bodies) is the </a:t>
            </a:r>
            <a:r>
              <a:rPr lang="en-US" b="1" dirty="0">
                <a:solidFill>
                  <a:srgbClr val="FF0000"/>
                </a:solidFill>
              </a:rPr>
              <a:t>second actuality </a:t>
            </a:r>
            <a:r>
              <a:rPr lang="en-US" dirty="0"/>
              <a:t>of the substance. </a:t>
            </a:r>
          </a:p>
          <a:p>
            <a:pPr marL="0" indent="0">
              <a:buNone/>
            </a:pPr>
            <a:endParaRPr lang="en-US" b="1" dirty="0"/>
          </a:p>
          <a:p>
            <a:pPr marL="0" indent="0">
              <a:buNone/>
            </a:pPr>
            <a:r>
              <a:rPr lang="en-US" b="1" dirty="0"/>
              <a:t>Second definition of the soul </a:t>
            </a:r>
            <a:r>
              <a:rPr lang="en-US" dirty="0"/>
              <a:t>in </a:t>
            </a:r>
            <a:r>
              <a:rPr lang="en-US" i="1" dirty="0"/>
              <a:t>De anima</a:t>
            </a:r>
            <a:r>
              <a:rPr lang="en-US" dirty="0"/>
              <a:t> (II.1, 412a27-28): </a:t>
            </a:r>
            <a:br>
              <a:rPr lang="en-US" dirty="0"/>
            </a:br>
            <a:r>
              <a:rPr lang="en-US" dirty="0"/>
              <a:t>	</a:t>
            </a:r>
            <a:r>
              <a:rPr lang="en-US" i="1" dirty="0"/>
              <a:t>“… the soul is the </a:t>
            </a:r>
            <a:r>
              <a:rPr lang="en-US" b="1" i="1" dirty="0"/>
              <a:t>first actuality of a natural body having life potentially in it</a:t>
            </a:r>
            <a:r>
              <a:rPr lang="en-US" i="1" dirty="0"/>
              <a:t>.</a:t>
            </a:r>
            <a:r>
              <a:rPr lang="en-US" dirty="0"/>
              <a:t>”</a:t>
            </a:r>
          </a:p>
          <a:p>
            <a:endParaRPr lang="fr-FR" dirty="0"/>
          </a:p>
        </p:txBody>
      </p:sp>
    </p:spTree>
    <p:extLst>
      <p:ext uri="{BB962C8B-B14F-4D97-AF65-F5344CB8AC3E}">
        <p14:creationId xmlns:p14="http://schemas.microsoft.com/office/powerpoint/2010/main" val="860213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23EA4EE-FBC9-481D-91A9-FCA3F0C05F1E}"/>
              </a:ext>
            </a:extLst>
          </p:cNvPr>
          <p:cNvSpPr>
            <a:spLocks noGrp="1"/>
          </p:cNvSpPr>
          <p:nvPr>
            <p:ph idx="1"/>
          </p:nvPr>
        </p:nvSpPr>
        <p:spPr>
          <a:xfrm>
            <a:off x="457200" y="332656"/>
            <a:ext cx="8229600" cy="5793507"/>
          </a:xfrm>
        </p:spPr>
        <p:txBody>
          <a:bodyPr>
            <a:normAutofit fontScale="85000" lnSpcReduction="20000"/>
          </a:bodyPr>
          <a:lstStyle/>
          <a:p>
            <a:pPr>
              <a:buFont typeface="Wingdings" panose="05000000000000000000" pitchFamily="2" charset="2"/>
              <a:buChar char="Ø"/>
            </a:pPr>
            <a:r>
              <a:rPr lang="en-US" dirty="0">
                <a:solidFill>
                  <a:srgbClr val="0070C0"/>
                </a:solidFill>
              </a:rPr>
              <a:t> What is </a:t>
            </a:r>
            <a:r>
              <a:rPr lang="en-US" b="1" dirty="0">
                <a:solidFill>
                  <a:srgbClr val="0070C0"/>
                </a:solidFill>
              </a:rPr>
              <a:t>life</a:t>
            </a:r>
            <a:r>
              <a:rPr lang="en-US" dirty="0">
                <a:solidFill>
                  <a:srgbClr val="0070C0"/>
                </a:solidFill>
              </a:rPr>
              <a:t> according to Aristotle?</a:t>
            </a:r>
          </a:p>
          <a:p>
            <a:pPr marL="0" indent="0">
              <a:buNone/>
            </a:pPr>
            <a:r>
              <a:rPr lang="en-US" dirty="0"/>
              <a:t>Life is a bunch of </a:t>
            </a:r>
            <a:r>
              <a:rPr lang="en-US" b="1" dirty="0"/>
              <a:t>activities, which are only found in living beings</a:t>
            </a:r>
            <a:r>
              <a:rPr lang="en-US" dirty="0"/>
              <a:t>:</a:t>
            </a:r>
          </a:p>
          <a:p>
            <a:r>
              <a:rPr lang="en-US" b="1" dirty="0">
                <a:solidFill>
                  <a:srgbClr val="FF0000"/>
                </a:solidFill>
              </a:rPr>
              <a:t>vegetative</a:t>
            </a:r>
            <a:r>
              <a:rPr lang="en-US" dirty="0">
                <a:solidFill>
                  <a:srgbClr val="FF0000"/>
                </a:solidFill>
              </a:rPr>
              <a:t> </a:t>
            </a:r>
            <a:r>
              <a:rPr lang="en-US" dirty="0"/>
              <a:t>functions such as nutrition, growth, reproduction etc.; </a:t>
            </a:r>
            <a:br>
              <a:rPr lang="en-US" dirty="0"/>
            </a:br>
            <a:r>
              <a:rPr lang="en-US" dirty="0"/>
              <a:t>they are found </a:t>
            </a:r>
            <a:r>
              <a:rPr lang="en-US" b="1" dirty="0"/>
              <a:t>in all living beings</a:t>
            </a:r>
            <a:r>
              <a:rPr lang="en-US" dirty="0"/>
              <a:t> (without exceptions).</a:t>
            </a:r>
          </a:p>
          <a:p>
            <a:r>
              <a:rPr lang="en-US" b="1" dirty="0">
                <a:solidFill>
                  <a:srgbClr val="FF0000"/>
                </a:solidFill>
              </a:rPr>
              <a:t>sensitive </a:t>
            </a:r>
            <a:r>
              <a:rPr lang="en-US" dirty="0"/>
              <a:t>functions such as sensation, imagination, memory etc.;</a:t>
            </a:r>
            <a:br>
              <a:rPr lang="en-US" dirty="0"/>
            </a:br>
            <a:r>
              <a:rPr lang="en-US" dirty="0"/>
              <a:t>they are found </a:t>
            </a:r>
            <a:r>
              <a:rPr lang="en-US" b="1" dirty="0"/>
              <a:t>only in animals </a:t>
            </a:r>
            <a:r>
              <a:rPr lang="en-US" dirty="0"/>
              <a:t>(inclusive human beings).</a:t>
            </a:r>
          </a:p>
          <a:p>
            <a:r>
              <a:rPr lang="en-US" b="1" dirty="0">
                <a:solidFill>
                  <a:srgbClr val="FF0000"/>
                </a:solidFill>
              </a:rPr>
              <a:t>rational</a:t>
            </a:r>
            <a:r>
              <a:rPr lang="en-US" dirty="0">
                <a:solidFill>
                  <a:srgbClr val="FF0000"/>
                </a:solidFill>
              </a:rPr>
              <a:t> </a:t>
            </a:r>
            <a:r>
              <a:rPr lang="en-US" dirty="0"/>
              <a:t>functions: intellectual</a:t>
            </a:r>
            <a:r>
              <a:rPr lang="en-US" dirty="0">
                <a:solidFill>
                  <a:srgbClr val="FF0000"/>
                </a:solidFill>
              </a:rPr>
              <a:t> </a:t>
            </a:r>
            <a:r>
              <a:rPr lang="en-US" dirty="0"/>
              <a:t>knowledge, thinking; </a:t>
            </a:r>
            <a:br>
              <a:rPr lang="en-US" dirty="0"/>
            </a:br>
            <a:r>
              <a:rPr lang="en-US" dirty="0"/>
              <a:t>they are found </a:t>
            </a:r>
            <a:r>
              <a:rPr lang="en-US" b="1" dirty="0"/>
              <a:t>only in human beings</a:t>
            </a:r>
            <a:r>
              <a:rPr lang="en-US" dirty="0"/>
              <a:t> (and not in animals).</a:t>
            </a:r>
            <a:endParaRPr lang="en-US" b="1" dirty="0"/>
          </a:p>
          <a:p>
            <a:pPr marL="0" indent="0">
              <a:buNone/>
            </a:pPr>
            <a:r>
              <a:rPr lang="en-US" dirty="0"/>
              <a:t>Linked to the sensitive and intellectual functions are </a:t>
            </a:r>
            <a:r>
              <a:rPr lang="en-US" b="1" dirty="0"/>
              <a:t>appetitive</a:t>
            </a:r>
            <a:r>
              <a:rPr lang="en-US" dirty="0"/>
              <a:t> and </a:t>
            </a:r>
            <a:r>
              <a:rPr lang="en-US" b="1" dirty="0"/>
              <a:t>motoric</a:t>
            </a:r>
            <a:r>
              <a:rPr lang="en-US" dirty="0"/>
              <a:t> functions such as locomotion, bodily reactions etc.</a:t>
            </a:r>
          </a:p>
          <a:p>
            <a:endParaRPr lang="fr-FR" dirty="0"/>
          </a:p>
        </p:txBody>
      </p:sp>
    </p:spTree>
    <p:extLst>
      <p:ext uri="{BB962C8B-B14F-4D97-AF65-F5344CB8AC3E}">
        <p14:creationId xmlns:p14="http://schemas.microsoft.com/office/powerpoint/2010/main" val="1381918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56A3433-55F9-4A84-ADFE-150287BA0CAE}"/>
              </a:ext>
            </a:extLst>
          </p:cNvPr>
          <p:cNvSpPr>
            <a:spLocks noGrp="1"/>
          </p:cNvSpPr>
          <p:nvPr>
            <p:ph idx="1"/>
          </p:nvPr>
        </p:nvSpPr>
        <p:spPr>
          <a:xfrm>
            <a:off x="457200" y="260648"/>
            <a:ext cx="8229600" cy="5865515"/>
          </a:xfrm>
        </p:spPr>
        <p:txBody>
          <a:bodyPr>
            <a:normAutofit fontScale="85000" lnSpcReduction="20000"/>
          </a:bodyPr>
          <a:lstStyle/>
          <a:p>
            <a:pPr>
              <a:buFont typeface="Wingdings" panose="05000000000000000000" pitchFamily="2" charset="2"/>
              <a:buChar char="Ø"/>
            </a:pPr>
            <a:r>
              <a:rPr lang="en-US" dirty="0">
                <a:solidFill>
                  <a:srgbClr val="0070C0"/>
                </a:solidFill>
              </a:rPr>
              <a:t> Life requires </a:t>
            </a:r>
            <a:r>
              <a:rPr lang="en-US" b="1" dirty="0">
                <a:solidFill>
                  <a:srgbClr val="0070C0"/>
                </a:solidFill>
              </a:rPr>
              <a:t>bodily organs</a:t>
            </a:r>
          </a:p>
          <a:p>
            <a:pPr marL="0" indent="0">
              <a:buNone/>
            </a:pPr>
            <a:endParaRPr lang="en-US" b="1" dirty="0">
              <a:solidFill>
                <a:srgbClr val="0070C0"/>
              </a:solidFill>
            </a:endParaRPr>
          </a:p>
          <a:p>
            <a:r>
              <a:rPr lang="en-US" dirty="0"/>
              <a:t>According to Aristotle, living beings perform their vital activities </a:t>
            </a:r>
            <a:r>
              <a:rPr lang="en-US" b="1" dirty="0"/>
              <a:t>through parts of their body</a:t>
            </a:r>
            <a:r>
              <a:rPr lang="en-US" dirty="0"/>
              <a:t> called </a:t>
            </a:r>
            <a:r>
              <a:rPr lang="en-US" b="1" dirty="0">
                <a:solidFill>
                  <a:srgbClr val="FF0000"/>
                </a:solidFill>
              </a:rPr>
              <a:t>organs</a:t>
            </a:r>
            <a:r>
              <a:rPr lang="en-US" dirty="0">
                <a:solidFill>
                  <a:srgbClr val="FF0000"/>
                </a:solidFill>
              </a:rPr>
              <a:t> </a:t>
            </a:r>
            <a:r>
              <a:rPr lang="en-US" dirty="0"/>
              <a:t>(stomach, eyes etc.). </a:t>
            </a:r>
            <a:br>
              <a:rPr lang="en-US" dirty="0"/>
            </a:br>
            <a:r>
              <a:rPr lang="en-US" dirty="0">
                <a:solidFill>
                  <a:srgbClr val="0070C0"/>
                </a:solidFill>
              </a:rPr>
              <a:t>(As we will see later, rational functions are an exception: they are not performed through an organ.)</a:t>
            </a:r>
          </a:p>
          <a:p>
            <a:r>
              <a:rPr lang="en-US" dirty="0"/>
              <a:t>An </a:t>
            </a:r>
            <a:r>
              <a:rPr lang="en-US" b="1" dirty="0"/>
              <a:t>organ</a:t>
            </a:r>
            <a:r>
              <a:rPr lang="en-US" dirty="0"/>
              <a:t> is a part of the body which </a:t>
            </a:r>
            <a:r>
              <a:rPr lang="en-US" b="1" dirty="0"/>
              <a:t>grounds the capacity of performing a vital function </a:t>
            </a:r>
            <a:r>
              <a:rPr lang="en-US" dirty="0"/>
              <a:t>(stomach: digestion; eyes: sight etc.).</a:t>
            </a:r>
            <a:br>
              <a:rPr lang="en-US" dirty="0"/>
            </a:br>
            <a:r>
              <a:rPr lang="en-US" dirty="0"/>
              <a:t>Aristotle calls such a capacity a </a:t>
            </a:r>
            <a:r>
              <a:rPr lang="en-US" b="1" dirty="0">
                <a:solidFill>
                  <a:srgbClr val="FF0000"/>
                </a:solidFill>
              </a:rPr>
              <a:t>power</a:t>
            </a:r>
            <a:r>
              <a:rPr lang="en-US" dirty="0"/>
              <a:t> of the soul.</a:t>
            </a:r>
          </a:p>
          <a:p>
            <a:r>
              <a:rPr lang="en-US" dirty="0"/>
              <a:t>The </a:t>
            </a:r>
            <a:r>
              <a:rPr lang="en-US" b="1" dirty="0"/>
              <a:t>body</a:t>
            </a:r>
            <a:r>
              <a:rPr lang="en-US" dirty="0"/>
              <a:t> of a living being is a </a:t>
            </a:r>
            <a:r>
              <a:rPr lang="en-US" b="1" dirty="0"/>
              <a:t>unified system of organs</a:t>
            </a:r>
            <a:r>
              <a:rPr lang="en-US" dirty="0"/>
              <a:t> which grounds the different powers of the soul (i.e. the different capacities of performing vital functions that are specific for a living being).</a:t>
            </a:r>
          </a:p>
          <a:p>
            <a:endParaRPr lang="fr-FR" dirty="0"/>
          </a:p>
        </p:txBody>
      </p:sp>
    </p:spTree>
    <p:extLst>
      <p:ext uri="{BB962C8B-B14F-4D97-AF65-F5344CB8AC3E}">
        <p14:creationId xmlns:p14="http://schemas.microsoft.com/office/powerpoint/2010/main" val="1150317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FC57D9D-5327-4550-8102-A823E62C11CA}"/>
              </a:ext>
            </a:extLst>
          </p:cNvPr>
          <p:cNvSpPr>
            <a:spLocks noGrp="1"/>
          </p:cNvSpPr>
          <p:nvPr>
            <p:ph idx="1"/>
          </p:nvPr>
        </p:nvSpPr>
        <p:spPr/>
        <p:txBody>
          <a:bodyPr>
            <a:normAutofit fontScale="85000" lnSpcReduction="10000"/>
          </a:bodyPr>
          <a:lstStyle/>
          <a:p>
            <a:pPr marL="0" indent="0">
              <a:buNone/>
            </a:pPr>
            <a:r>
              <a:rPr lang="en-US" b="1" dirty="0"/>
              <a:t>Third definition of the soul </a:t>
            </a:r>
            <a:r>
              <a:rPr lang="en-US" dirty="0"/>
              <a:t>in </a:t>
            </a:r>
            <a:r>
              <a:rPr lang="en-US" i="1" dirty="0"/>
              <a:t>De anima</a:t>
            </a:r>
            <a:r>
              <a:rPr lang="en-US" dirty="0"/>
              <a:t> (II.1, 412b4-6): </a:t>
            </a:r>
            <a:br>
              <a:rPr lang="en-US" dirty="0"/>
            </a:br>
            <a:r>
              <a:rPr lang="en-US" dirty="0"/>
              <a:t>	</a:t>
            </a:r>
            <a:r>
              <a:rPr lang="en-US" i="1" dirty="0"/>
              <a:t>“If we have to give a general formula applicable to all kinds of soul, we must describe it as </a:t>
            </a:r>
            <a:r>
              <a:rPr lang="en-US" b="1" i="1" dirty="0"/>
              <a:t>the first actuality of a natural organic body</a:t>
            </a:r>
            <a:r>
              <a:rPr lang="en-US" i="1" dirty="0"/>
              <a:t>.</a:t>
            </a:r>
            <a:r>
              <a:rPr lang="en-US" dirty="0"/>
              <a:t>”</a:t>
            </a:r>
          </a:p>
          <a:p>
            <a:pPr marL="0" indent="0">
              <a:buNone/>
            </a:pPr>
            <a:endParaRPr lang="en-US" dirty="0"/>
          </a:p>
          <a:p>
            <a:r>
              <a:rPr lang="en-US" dirty="0"/>
              <a:t>The </a:t>
            </a:r>
            <a:r>
              <a:rPr lang="en-US" b="1" dirty="0"/>
              <a:t>soul</a:t>
            </a:r>
            <a:r>
              <a:rPr lang="en-US" dirty="0"/>
              <a:t> of a living being is </a:t>
            </a:r>
            <a:r>
              <a:rPr lang="en-US" b="1" dirty="0"/>
              <a:t>a unified system of powers</a:t>
            </a:r>
            <a:r>
              <a:rPr lang="en-US" dirty="0"/>
              <a:t> which are localized in different organs of the body.</a:t>
            </a:r>
          </a:p>
          <a:p>
            <a:r>
              <a:rPr lang="en-US" dirty="0"/>
              <a:t>The soul is a </a:t>
            </a:r>
            <a:r>
              <a:rPr lang="en-US" b="1" dirty="0"/>
              <a:t>complex unity</a:t>
            </a:r>
            <a:r>
              <a:rPr lang="en-US" dirty="0"/>
              <a:t>: it has (at least) </a:t>
            </a:r>
            <a:r>
              <a:rPr lang="en-US" b="1" dirty="0"/>
              <a:t>as many parts </a:t>
            </a:r>
            <a:r>
              <a:rPr lang="en-US" dirty="0"/>
              <a:t>as vital powers are to be found in the body.</a:t>
            </a:r>
          </a:p>
          <a:p>
            <a:endParaRPr lang="fr-FR" dirty="0"/>
          </a:p>
        </p:txBody>
      </p:sp>
    </p:spTree>
    <p:extLst>
      <p:ext uri="{BB962C8B-B14F-4D97-AF65-F5344CB8AC3E}">
        <p14:creationId xmlns:p14="http://schemas.microsoft.com/office/powerpoint/2010/main" val="1745922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D5C925A-9F05-48A1-80B1-471B4D4F3F80}"/>
              </a:ext>
            </a:extLst>
          </p:cNvPr>
          <p:cNvSpPr>
            <a:spLocks noGrp="1"/>
          </p:cNvSpPr>
          <p:nvPr>
            <p:ph idx="1"/>
          </p:nvPr>
        </p:nvSpPr>
        <p:spPr>
          <a:xfrm>
            <a:off x="457200" y="260648"/>
            <a:ext cx="8229600" cy="5865515"/>
          </a:xfrm>
        </p:spPr>
        <p:txBody>
          <a:bodyPr>
            <a:normAutofit fontScale="85000" lnSpcReduction="20000"/>
          </a:bodyPr>
          <a:lstStyle/>
          <a:p>
            <a:r>
              <a:rPr lang="en-US" dirty="0"/>
              <a:t>The relation between the powers (as parts of the soul) and their organs (as parts of the body) is a </a:t>
            </a:r>
            <a:r>
              <a:rPr lang="en-US" b="1" dirty="0"/>
              <a:t>form-matter relation</a:t>
            </a:r>
            <a:r>
              <a:rPr lang="en-US" dirty="0"/>
              <a:t> equivalent to the comprehensive soul-body relation.</a:t>
            </a:r>
          </a:p>
          <a:p>
            <a:endParaRPr lang="en-US" dirty="0"/>
          </a:p>
          <a:p>
            <a:pPr marL="0" indent="0">
              <a:buNone/>
            </a:pPr>
            <a:r>
              <a:rPr lang="en-US" dirty="0"/>
              <a:t>Example of the eye (</a:t>
            </a:r>
            <a:r>
              <a:rPr lang="en-US" i="1" dirty="0"/>
              <a:t>DA</a:t>
            </a:r>
            <a:r>
              <a:rPr lang="en-US" dirty="0"/>
              <a:t> II.1, 412b18-22):</a:t>
            </a:r>
          </a:p>
          <a:p>
            <a:pPr marL="0" indent="0">
              <a:buNone/>
            </a:pPr>
            <a:br>
              <a:rPr lang="en-US" dirty="0"/>
            </a:br>
            <a:r>
              <a:rPr lang="en-US" dirty="0"/>
              <a:t>	“Suppose that the eye were an animal, [then the power of] sight would have been its soul, […] the eye being merely the matter of sight; when [the power of] sight is removed, the eye is no longer an eye, except in name ― no more than the eye of a statue or of a painted figure.”</a:t>
            </a:r>
          </a:p>
          <a:p>
            <a:pPr marL="0" indent="0">
              <a:buNone/>
            </a:pPr>
            <a:endParaRPr lang="en-US" dirty="0"/>
          </a:p>
          <a:p>
            <a:pPr marL="0" indent="0">
              <a:buNone/>
            </a:pPr>
            <a:r>
              <a:rPr lang="en-US" dirty="0">
                <a:solidFill>
                  <a:srgbClr val="0000FF"/>
                </a:solidFill>
              </a:rPr>
              <a:t>NB: the rational power (intellect) of human beings is an exception to this general rule.</a:t>
            </a:r>
          </a:p>
          <a:p>
            <a:endParaRPr lang="fr-FR" dirty="0"/>
          </a:p>
        </p:txBody>
      </p:sp>
    </p:spTree>
    <p:extLst>
      <p:ext uri="{BB962C8B-B14F-4D97-AF65-F5344CB8AC3E}">
        <p14:creationId xmlns:p14="http://schemas.microsoft.com/office/powerpoint/2010/main" val="3392581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669DCEB-4832-4FA7-8DF4-ECDC006DDADA}"/>
              </a:ext>
            </a:extLst>
          </p:cNvPr>
          <p:cNvSpPr>
            <a:spLocks noGrp="1"/>
          </p:cNvSpPr>
          <p:nvPr>
            <p:ph idx="1"/>
          </p:nvPr>
        </p:nvSpPr>
        <p:spPr>
          <a:xfrm>
            <a:off x="457200" y="476672"/>
            <a:ext cx="8229600" cy="5649491"/>
          </a:xfrm>
        </p:spPr>
        <p:txBody>
          <a:bodyPr>
            <a:normAutofit fontScale="92500" lnSpcReduction="10000"/>
          </a:bodyPr>
          <a:lstStyle/>
          <a:p>
            <a:pPr marL="0" indent="0">
              <a:buNone/>
            </a:pPr>
            <a:r>
              <a:rPr lang="en-US" dirty="0"/>
              <a:t>For instance, the soul of a human being encompasses: </a:t>
            </a:r>
          </a:p>
          <a:p>
            <a:r>
              <a:rPr lang="en-US" b="1" dirty="0"/>
              <a:t>vegetative powers </a:t>
            </a:r>
            <a:r>
              <a:rPr lang="en-US" dirty="0"/>
              <a:t>= capacities of performing vegetative activities such as nutrition, growing, reproduction etc.</a:t>
            </a:r>
          </a:p>
          <a:p>
            <a:r>
              <a:rPr lang="en-US" b="1" dirty="0"/>
              <a:t>sensitive powers </a:t>
            </a:r>
            <a:r>
              <a:rPr lang="en-US" dirty="0"/>
              <a:t>= capacities of performing perceptual activities and activities related to them, such as imagination, memory, bodily appetites</a:t>
            </a:r>
          </a:p>
          <a:p>
            <a:r>
              <a:rPr lang="en-US" b="1" dirty="0"/>
              <a:t>rational power (intellect) </a:t>
            </a:r>
            <a:r>
              <a:rPr lang="en-US" dirty="0"/>
              <a:t>= capacity of performing rational (intellectual) activities such as understanding, judging, reasoning etc. </a:t>
            </a:r>
          </a:p>
          <a:p>
            <a:endParaRPr lang="fr-FR" dirty="0"/>
          </a:p>
        </p:txBody>
      </p:sp>
    </p:spTree>
    <p:extLst>
      <p:ext uri="{BB962C8B-B14F-4D97-AF65-F5344CB8AC3E}">
        <p14:creationId xmlns:p14="http://schemas.microsoft.com/office/powerpoint/2010/main" val="3674387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549422-206B-4E68-AE09-DB58AB24BFC5}"/>
              </a:ext>
            </a:extLst>
          </p:cNvPr>
          <p:cNvSpPr>
            <a:spLocks noGrp="1"/>
          </p:cNvSpPr>
          <p:nvPr>
            <p:ph idx="1"/>
          </p:nvPr>
        </p:nvSpPr>
        <p:spPr>
          <a:xfrm>
            <a:off x="457200" y="404664"/>
            <a:ext cx="8229600" cy="5721499"/>
          </a:xfrm>
        </p:spPr>
        <p:txBody>
          <a:bodyPr>
            <a:normAutofit fontScale="92500" lnSpcReduction="10000"/>
          </a:bodyPr>
          <a:lstStyle/>
          <a:p>
            <a:pPr>
              <a:buFont typeface="Wingdings" panose="05000000000000000000" pitchFamily="2" charset="2"/>
              <a:buChar char="Ø"/>
            </a:pPr>
            <a:r>
              <a:rPr lang="en-US" i="1" dirty="0"/>
              <a:t> </a:t>
            </a:r>
            <a:r>
              <a:rPr lang="en-US" i="1" dirty="0">
                <a:solidFill>
                  <a:srgbClr val="0070C0"/>
                </a:solidFill>
              </a:rPr>
              <a:t>What’s the </a:t>
            </a:r>
            <a:r>
              <a:rPr lang="en-US" b="1" i="1" dirty="0">
                <a:solidFill>
                  <a:srgbClr val="0070C0"/>
                </a:solidFill>
              </a:rPr>
              <a:t>mind</a:t>
            </a:r>
            <a:r>
              <a:rPr lang="en-US" i="1" dirty="0">
                <a:solidFill>
                  <a:srgbClr val="0070C0"/>
                </a:solidFill>
              </a:rPr>
              <a:t> in Aristotelian hylomorphism?</a:t>
            </a:r>
          </a:p>
          <a:p>
            <a:pPr marL="0" indent="0">
              <a:buNone/>
            </a:pPr>
            <a:endParaRPr lang="en-US" sz="3000" dirty="0"/>
          </a:p>
          <a:p>
            <a:pPr marL="0" indent="0">
              <a:buNone/>
            </a:pPr>
            <a:r>
              <a:rPr lang="en-US" sz="3000" dirty="0"/>
              <a:t>If we consider the mind according to our everyday language, i.e. as a general label for cognitive functions, volitions, emotional behavior etc., then for Aristotle:</a:t>
            </a:r>
          </a:p>
          <a:p>
            <a:r>
              <a:rPr lang="en-US" sz="3000" b="1" dirty="0"/>
              <a:t>the </a:t>
            </a:r>
            <a:r>
              <a:rPr lang="en-US" sz="3000" b="1" dirty="0">
                <a:solidFill>
                  <a:srgbClr val="FF0000"/>
                </a:solidFill>
              </a:rPr>
              <a:t>mind</a:t>
            </a:r>
            <a:r>
              <a:rPr lang="en-US" sz="3000" b="1" dirty="0"/>
              <a:t> is just </a:t>
            </a:r>
            <a:r>
              <a:rPr lang="en-US" sz="3000" b="1" dirty="0">
                <a:solidFill>
                  <a:srgbClr val="FF0000"/>
                </a:solidFill>
              </a:rPr>
              <a:t>a subset </a:t>
            </a:r>
            <a:r>
              <a:rPr lang="en-US" sz="3000" b="1" dirty="0"/>
              <a:t>of the soul’s functions;</a:t>
            </a:r>
          </a:p>
          <a:p>
            <a:r>
              <a:rPr lang="en-US" sz="3000" dirty="0"/>
              <a:t>(1) some of them are based on the </a:t>
            </a:r>
            <a:r>
              <a:rPr lang="en-US" sz="3000" b="1" dirty="0"/>
              <a:t>sensitive powers </a:t>
            </a:r>
            <a:r>
              <a:rPr lang="en-US" sz="3000" dirty="0"/>
              <a:t>of the soul;</a:t>
            </a:r>
          </a:p>
          <a:p>
            <a:r>
              <a:rPr lang="en-US" sz="3000" dirty="0"/>
              <a:t>(2) some of them are based on the </a:t>
            </a:r>
            <a:r>
              <a:rPr lang="en-US" sz="3000" b="1" dirty="0"/>
              <a:t>rational powers</a:t>
            </a:r>
            <a:r>
              <a:rPr lang="en-US" sz="3000" dirty="0"/>
              <a:t> of the soul, also called </a:t>
            </a:r>
            <a:r>
              <a:rPr lang="en-US" sz="3000" b="1" dirty="0">
                <a:solidFill>
                  <a:schemeClr val="tx1">
                    <a:lumMod val="95000"/>
                    <a:lumOff val="5000"/>
                  </a:schemeClr>
                </a:solidFill>
              </a:rPr>
              <a:t>intellect</a:t>
            </a:r>
            <a:r>
              <a:rPr lang="en-US" sz="3000" dirty="0">
                <a:solidFill>
                  <a:schemeClr val="tx1">
                    <a:lumMod val="95000"/>
                    <a:lumOff val="5000"/>
                  </a:schemeClr>
                </a:solidFill>
              </a:rPr>
              <a:t> </a:t>
            </a:r>
            <a:r>
              <a:rPr lang="en-US" sz="3000" dirty="0"/>
              <a:t>(</a:t>
            </a:r>
            <a:r>
              <a:rPr lang="en-US" sz="3000" i="1" dirty="0" err="1"/>
              <a:t>noûs</a:t>
            </a:r>
            <a:r>
              <a:rPr lang="en-US" sz="3000" dirty="0"/>
              <a:t>).</a:t>
            </a:r>
          </a:p>
          <a:p>
            <a:pPr marL="0" indent="0">
              <a:buNone/>
            </a:pPr>
            <a:endParaRPr lang="en-US" sz="3000" dirty="0"/>
          </a:p>
          <a:p>
            <a:pPr marL="0" indent="0">
              <a:buNone/>
            </a:pPr>
            <a:r>
              <a:rPr lang="en-US" sz="3000" dirty="0"/>
              <a:t>NB: “mind” and “mental” are not concepts we find in Aristotle’s texts. </a:t>
            </a:r>
          </a:p>
          <a:p>
            <a:endParaRPr lang="fr-FR" dirty="0"/>
          </a:p>
        </p:txBody>
      </p:sp>
    </p:spTree>
    <p:extLst>
      <p:ext uri="{BB962C8B-B14F-4D97-AF65-F5344CB8AC3E}">
        <p14:creationId xmlns:p14="http://schemas.microsoft.com/office/powerpoint/2010/main" val="474146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D2081F-8E06-4E1C-8B00-FA0B480F3490}"/>
              </a:ext>
            </a:extLst>
          </p:cNvPr>
          <p:cNvSpPr>
            <a:spLocks noGrp="1"/>
          </p:cNvSpPr>
          <p:nvPr>
            <p:ph idx="1"/>
          </p:nvPr>
        </p:nvSpPr>
        <p:spPr>
          <a:xfrm>
            <a:off x="457200" y="404664"/>
            <a:ext cx="8229600" cy="5721499"/>
          </a:xfrm>
        </p:spPr>
        <p:txBody>
          <a:bodyPr>
            <a:normAutofit fontScale="92500" lnSpcReduction="20000"/>
          </a:bodyPr>
          <a:lstStyle/>
          <a:p>
            <a:pPr marL="0" indent="0">
              <a:buNone/>
            </a:pPr>
            <a:r>
              <a:rPr lang="en-US" dirty="0"/>
              <a:t>Mental functions, which are based on the </a:t>
            </a:r>
            <a:r>
              <a:rPr lang="en-US" b="1" dirty="0">
                <a:solidFill>
                  <a:srgbClr val="FF0000"/>
                </a:solidFill>
              </a:rPr>
              <a:t>sensitive powers</a:t>
            </a:r>
            <a:r>
              <a:rPr lang="en-US" dirty="0"/>
              <a:t> of the</a:t>
            </a:r>
            <a:r>
              <a:rPr lang="en-US" b="1" dirty="0">
                <a:solidFill>
                  <a:srgbClr val="FF0000"/>
                </a:solidFill>
              </a:rPr>
              <a:t> </a:t>
            </a:r>
            <a:r>
              <a:rPr lang="en-US" dirty="0"/>
              <a:t>soul are:</a:t>
            </a:r>
          </a:p>
          <a:p>
            <a:pPr marL="0" indent="0">
              <a:buNone/>
            </a:pPr>
            <a:endParaRPr lang="en-US" dirty="0"/>
          </a:p>
          <a:p>
            <a:r>
              <a:rPr lang="en-US" dirty="0"/>
              <a:t>sense perception;</a:t>
            </a:r>
          </a:p>
          <a:p>
            <a:r>
              <a:rPr lang="en-US" dirty="0"/>
              <a:t>imagination;</a:t>
            </a:r>
          </a:p>
          <a:p>
            <a:r>
              <a:rPr lang="en-US" dirty="0"/>
              <a:t>memory;</a:t>
            </a:r>
          </a:p>
          <a:p>
            <a:r>
              <a:rPr lang="en-US" dirty="0"/>
              <a:t>emotions;</a:t>
            </a:r>
          </a:p>
          <a:p>
            <a:r>
              <a:rPr lang="en-US" dirty="0"/>
              <a:t>appetites etc.</a:t>
            </a:r>
          </a:p>
          <a:p>
            <a:endParaRPr lang="en-US" dirty="0"/>
          </a:p>
          <a:p>
            <a:pPr marL="0" indent="0">
              <a:buNone/>
            </a:pPr>
            <a:r>
              <a:rPr lang="en-US" dirty="0"/>
              <a:t>All these functions are essentially </a:t>
            </a:r>
            <a:r>
              <a:rPr lang="en-US" b="1" dirty="0">
                <a:solidFill>
                  <a:srgbClr val="FF0000"/>
                </a:solidFill>
              </a:rPr>
              <a:t>embodied</a:t>
            </a:r>
            <a:r>
              <a:rPr lang="en-US" dirty="0"/>
              <a:t>, i.e. they are based on powers of the soul </a:t>
            </a:r>
            <a:r>
              <a:rPr lang="en-US" b="1" dirty="0"/>
              <a:t>that are grounded in organs of the body</a:t>
            </a:r>
            <a:r>
              <a:rPr lang="en-US" dirty="0"/>
              <a:t>. </a:t>
            </a:r>
          </a:p>
          <a:p>
            <a:endParaRPr lang="fr-FR" dirty="0"/>
          </a:p>
        </p:txBody>
      </p:sp>
    </p:spTree>
    <p:extLst>
      <p:ext uri="{BB962C8B-B14F-4D97-AF65-F5344CB8AC3E}">
        <p14:creationId xmlns:p14="http://schemas.microsoft.com/office/powerpoint/2010/main" val="3341917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F9F2DB-0D51-4C34-91D2-F202F863E629}"/>
              </a:ext>
            </a:extLst>
          </p:cNvPr>
          <p:cNvSpPr>
            <a:spLocks noGrp="1"/>
          </p:cNvSpPr>
          <p:nvPr>
            <p:ph idx="1"/>
          </p:nvPr>
        </p:nvSpPr>
        <p:spPr>
          <a:xfrm>
            <a:off x="457200" y="548680"/>
            <a:ext cx="8229600" cy="5577483"/>
          </a:xfrm>
        </p:spPr>
        <p:txBody>
          <a:bodyPr>
            <a:normAutofit fontScale="85000" lnSpcReduction="20000"/>
          </a:bodyPr>
          <a:lstStyle/>
          <a:p>
            <a:pPr marL="0" indent="0">
              <a:buNone/>
            </a:pPr>
            <a:r>
              <a:rPr lang="en-US" dirty="0"/>
              <a:t>Mental functions based on the </a:t>
            </a:r>
            <a:r>
              <a:rPr lang="en-US" b="1" dirty="0">
                <a:solidFill>
                  <a:srgbClr val="FF0000"/>
                </a:solidFill>
              </a:rPr>
              <a:t>rational powers </a:t>
            </a:r>
            <a:r>
              <a:rPr lang="en-US" dirty="0"/>
              <a:t>of the soul are:</a:t>
            </a:r>
          </a:p>
          <a:p>
            <a:r>
              <a:rPr lang="en-US" dirty="0"/>
              <a:t>understanding essences (= what things are);</a:t>
            </a:r>
          </a:p>
          <a:p>
            <a:r>
              <a:rPr lang="en-US" dirty="0"/>
              <a:t>rational judgments;</a:t>
            </a:r>
          </a:p>
          <a:p>
            <a:r>
              <a:rPr lang="en-US" dirty="0"/>
              <a:t>rational inferences.</a:t>
            </a:r>
          </a:p>
          <a:p>
            <a:pPr marL="0" indent="0">
              <a:buNone/>
            </a:pPr>
            <a:endParaRPr lang="en-US" dirty="0"/>
          </a:p>
          <a:p>
            <a:pPr marL="0" indent="0">
              <a:buNone/>
            </a:pPr>
            <a:r>
              <a:rPr lang="en-US" dirty="0"/>
              <a:t>For Aristotle, these functions are </a:t>
            </a:r>
            <a:r>
              <a:rPr lang="en-US" b="1" dirty="0">
                <a:solidFill>
                  <a:srgbClr val="FF0000"/>
                </a:solidFill>
              </a:rPr>
              <a:t>not embodied</a:t>
            </a:r>
            <a:r>
              <a:rPr lang="en-US" dirty="0"/>
              <a:t>, i.e. they are based on powers of the soul that </a:t>
            </a:r>
            <a:r>
              <a:rPr lang="en-US" b="1" dirty="0"/>
              <a:t>are not grounded in organs of the body</a:t>
            </a:r>
            <a:r>
              <a:rPr lang="en-US" dirty="0"/>
              <a:t>.</a:t>
            </a:r>
            <a:br>
              <a:rPr lang="en-US" dirty="0"/>
            </a:br>
            <a:endParaRPr lang="en-US" dirty="0"/>
          </a:p>
          <a:p>
            <a:pPr marL="0" indent="0">
              <a:buNone/>
            </a:pPr>
            <a:r>
              <a:rPr lang="en-US" dirty="0"/>
              <a:t>“… intellect or the power of thinking … seems to be a different kind of soul, differing as what is eternal from what is perishable; </a:t>
            </a:r>
            <a:r>
              <a:rPr lang="en-US" b="1" dirty="0"/>
              <a:t>it alone is capable of being separated</a:t>
            </a:r>
            <a:r>
              <a:rPr lang="en-US" dirty="0"/>
              <a:t>. All the other parts of soul … are … incapable of separate existence” (</a:t>
            </a:r>
            <a:r>
              <a:rPr lang="en-US" i="1" dirty="0"/>
              <a:t>DA</a:t>
            </a:r>
            <a:r>
              <a:rPr lang="en-US" dirty="0"/>
              <a:t> II.2, 413b24-29)</a:t>
            </a:r>
          </a:p>
          <a:p>
            <a:endParaRPr lang="fr-FR" dirty="0"/>
          </a:p>
        </p:txBody>
      </p:sp>
    </p:spTree>
    <p:extLst>
      <p:ext uri="{BB962C8B-B14F-4D97-AF65-F5344CB8AC3E}">
        <p14:creationId xmlns:p14="http://schemas.microsoft.com/office/powerpoint/2010/main" val="636915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3F5EF-3225-4220-8FB0-C5281942F200}"/>
              </a:ext>
            </a:extLst>
          </p:cNvPr>
          <p:cNvSpPr>
            <a:spLocks noGrp="1"/>
          </p:cNvSpPr>
          <p:nvPr>
            <p:ph type="title"/>
          </p:nvPr>
        </p:nvSpPr>
        <p:spPr/>
        <p:txBody>
          <a:bodyPr>
            <a:normAutofit fontScale="90000"/>
          </a:bodyPr>
          <a:lstStyle/>
          <a:p>
            <a:br>
              <a:rPr lang="en-US" dirty="0"/>
            </a:br>
            <a:br>
              <a:rPr lang="en-US" dirty="0"/>
            </a:br>
            <a:r>
              <a:rPr lang="en-US" dirty="0"/>
              <a:t>Aristotle’s position in philosophy of mind:</a:t>
            </a:r>
            <a:br>
              <a:rPr lang="en-US" dirty="0"/>
            </a:br>
            <a:br>
              <a:rPr lang="en-US" dirty="0"/>
            </a:br>
            <a:endParaRPr lang="fr-FR" dirty="0"/>
          </a:p>
        </p:txBody>
      </p:sp>
      <p:sp>
        <p:nvSpPr>
          <p:cNvPr id="3" name="Segnaposto contenuto 2">
            <a:extLst>
              <a:ext uri="{FF2B5EF4-FFF2-40B4-BE49-F238E27FC236}">
                <a16:creationId xmlns:a16="http://schemas.microsoft.com/office/drawing/2014/main" id="{DAF9262F-71E4-41ED-9A2B-0BD1DCB33507}"/>
              </a:ext>
            </a:extLst>
          </p:cNvPr>
          <p:cNvSpPr>
            <a:spLocks noGrp="1"/>
          </p:cNvSpPr>
          <p:nvPr>
            <p:ph idx="1"/>
          </p:nvPr>
        </p:nvSpPr>
        <p:spPr/>
        <p:txBody>
          <a:bodyPr/>
          <a:lstStyle/>
          <a:p>
            <a:pPr marL="0" indent="0">
              <a:buNone/>
            </a:pPr>
            <a:r>
              <a:rPr lang="en-US" sz="4800" b="1" dirty="0"/>
              <a:t>hylomorphism</a:t>
            </a:r>
            <a:br>
              <a:rPr lang="en-US" sz="4000" b="1" dirty="0"/>
            </a:br>
            <a:br>
              <a:rPr lang="en-US" dirty="0"/>
            </a:br>
            <a:r>
              <a:rPr lang="en-US" dirty="0"/>
              <a:t>from the ancient Greek words:</a:t>
            </a:r>
          </a:p>
          <a:p>
            <a:pPr marL="0" indent="0">
              <a:buNone/>
            </a:pPr>
            <a:endParaRPr lang="en-US" dirty="0"/>
          </a:p>
          <a:p>
            <a:r>
              <a:rPr lang="en-US" i="1" dirty="0" err="1"/>
              <a:t>hýle</a:t>
            </a:r>
            <a:r>
              <a:rPr lang="en-US" dirty="0"/>
              <a:t> = matter</a:t>
            </a:r>
          </a:p>
          <a:p>
            <a:r>
              <a:rPr lang="en-US" i="1" dirty="0" err="1"/>
              <a:t>morphé</a:t>
            </a:r>
            <a:r>
              <a:rPr lang="en-US" dirty="0"/>
              <a:t> = form</a:t>
            </a:r>
            <a:endParaRPr lang="fr-FR" dirty="0"/>
          </a:p>
        </p:txBody>
      </p:sp>
    </p:spTree>
    <p:extLst>
      <p:ext uri="{BB962C8B-B14F-4D97-AF65-F5344CB8AC3E}">
        <p14:creationId xmlns:p14="http://schemas.microsoft.com/office/powerpoint/2010/main" val="359306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95FA106-65BE-4005-994A-64421A8DECFB}"/>
              </a:ext>
            </a:extLst>
          </p:cNvPr>
          <p:cNvSpPr>
            <a:spLocks noGrp="1"/>
          </p:cNvSpPr>
          <p:nvPr>
            <p:ph idx="1"/>
          </p:nvPr>
        </p:nvSpPr>
        <p:spPr>
          <a:xfrm>
            <a:off x="457200" y="476672"/>
            <a:ext cx="8229600" cy="5649491"/>
          </a:xfrm>
        </p:spPr>
        <p:txBody>
          <a:bodyPr>
            <a:normAutofit fontScale="77500" lnSpcReduction="20000"/>
          </a:bodyPr>
          <a:lstStyle/>
          <a:p>
            <a:pPr>
              <a:buFont typeface="Wingdings" panose="05000000000000000000" pitchFamily="2" charset="2"/>
              <a:buChar char="Ø"/>
            </a:pPr>
            <a:r>
              <a:rPr lang="en-US" dirty="0">
                <a:solidFill>
                  <a:srgbClr val="0070C0"/>
                </a:solidFill>
              </a:rPr>
              <a:t> Why does the intellect need to be </a:t>
            </a:r>
            <a:r>
              <a:rPr lang="en-US" b="1" dirty="0">
                <a:solidFill>
                  <a:srgbClr val="0070C0"/>
                </a:solidFill>
              </a:rPr>
              <a:t>disembodied</a:t>
            </a:r>
            <a:r>
              <a:rPr lang="en-US" dirty="0">
                <a:solidFill>
                  <a:srgbClr val="0070C0"/>
                </a:solidFill>
              </a:rPr>
              <a:t>?</a:t>
            </a:r>
          </a:p>
          <a:p>
            <a:pPr marL="0" indent="0">
              <a:buNone/>
            </a:pPr>
            <a:endParaRPr lang="en-US" dirty="0">
              <a:solidFill>
                <a:srgbClr val="0070C0"/>
              </a:solidFill>
            </a:endParaRPr>
          </a:p>
          <a:p>
            <a:pPr marL="0" indent="0">
              <a:buNone/>
            </a:pPr>
            <a:r>
              <a:rPr lang="en-US" dirty="0"/>
              <a:t>Aristotle’s answer (</a:t>
            </a:r>
            <a:r>
              <a:rPr lang="en-US" i="1" dirty="0"/>
              <a:t>DA</a:t>
            </a:r>
            <a:r>
              <a:rPr lang="en-US" dirty="0"/>
              <a:t> III.4, 429a16-27) focuses on the specific cognitive functions of the intellect (i.e. understanding of essences):</a:t>
            </a:r>
          </a:p>
          <a:p>
            <a:pPr marL="0" indent="0">
              <a:buNone/>
            </a:pPr>
            <a:r>
              <a:rPr lang="en-US" dirty="0"/>
              <a:t>	“[The intellect] must be </a:t>
            </a:r>
            <a:r>
              <a:rPr lang="en-US" b="1" dirty="0"/>
              <a:t>potentially identical in character with its object </a:t>
            </a:r>
            <a:r>
              <a:rPr lang="en-US" dirty="0"/>
              <a:t>without being the object. […] </a:t>
            </a:r>
            <a:br>
              <a:rPr lang="en-US" dirty="0"/>
            </a:br>
            <a:r>
              <a:rPr lang="en-US" dirty="0"/>
              <a:t>	Therefore, </a:t>
            </a:r>
            <a:r>
              <a:rPr lang="en-US" b="1" dirty="0"/>
              <a:t>since everything is a possible object of understanding</a:t>
            </a:r>
            <a:r>
              <a:rPr lang="en-US" dirty="0"/>
              <a:t>, </a:t>
            </a:r>
            <a:br>
              <a:rPr lang="en-US" dirty="0"/>
            </a:br>
            <a:r>
              <a:rPr lang="en-US" dirty="0"/>
              <a:t>	the intellect […] </a:t>
            </a:r>
            <a:r>
              <a:rPr lang="en-US" b="1" dirty="0"/>
              <a:t>must be pure from all admixture</a:t>
            </a:r>
            <a:r>
              <a:rPr lang="en-US" dirty="0"/>
              <a:t>; </a:t>
            </a:r>
            <a:br>
              <a:rPr lang="en-US" dirty="0"/>
            </a:br>
            <a:r>
              <a:rPr lang="en-US" dirty="0"/>
              <a:t>	for the co-presence of what is alien to its nature is </a:t>
            </a:r>
            <a:r>
              <a:rPr lang="en-US" b="1" dirty="0"/>
              <a:t>an obstacle and a block </a:t>
            </a:r>
            <a:r>
              <a:rPr lang="en-US" dirty="0"/>
              <a:t>[…] </a:t>
            </a:r>
            <a:br>
              <a:rPr lang="en-US" dirty="0"/>
            </a:br>
            <a:r>
              <a:rPr lang="en-US" dirty="0"/>
              <a:t>	Thus, that [power] in the soul which is called intellect […] </a:t>
            </a:r>
            <a:r>
              <a:rPr lang="en-US" b="1" dirty="0"/>
              <a:t>cannot reasonably be regarded as blended with the body</a:t>
            </a:r>
            <a:r>
              <a:rPr lang="en-US" dirty="0"/>
              <a:t>: if so, it would acquire some quality, e.g. warmth or cold, or even have an organ like the sensitive faculty: as it is, it has none</a:t>
            </a:r>
            <a:r>
              <a:rPr lang="fi-FI" dirty="0"/>
              <a:t>.”</a:t>
            </a:r>
            <a:endParaRPr lang="en-US" dirty="0"/>
          </a:p>
          <a:p>
            <a:endParaRPr lang="fr-FR" dirty="0"/>
          </a:p>
        </p:txBody>
      </p:sp>
    </p:spTree>
    <p:extLst>
      <p:ext uri="{BB962C8B-B14F-4D97-AF65-F5344CB8AC3E}">
        <p14:creationId xmlns:p14="http://schemas.microsoft.com/office/powerpoint/2010/main" val="420629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1625716-CA58-4A0E-8002-BD4A4F067A1A}"/>
              </a:ext>
            </a:extLst>
          </p:cNvPr>
          <p:cNvSpPr>
            <a:spLocks noGrp="1"/>
          </p:cNvSpPr>
          <p:nvPr>
            <p:ph idx="1"/>
          </p:nvPr>
        </p:nvSpPr>
        <p:spPr>
          <a:xfrm>
            <a:off x="457200" y="260648"/>
            <a:ext cx="8229600" cy="5865515"/>
          </a:xfrm>
        </p:spPr>
        <p:txBody>
          <a:bodyPr>
            <a:normAutofit lnSpcReduction="10000"/>
          </a:bodyPr>
          <a:lstStyle/>
          <a:p>
            <a:pPr>
              <a:buFont typeface="Wingdings" panose="05000000000000000000" pitchFamily="2" charset="2"/>
              <a:buChar char="Ø"/>
            </a:pPr>
            <a:r>
              <a:rPr lang="en-US" dirty="0">
                <a:solidFill>
                  <a:srgbClr val="0070C0"/>
                </a:solidFill>
              </a:rPr>
              <a:t> Is the </a:t>
            </a:r>
            <a:r>
              <a:rPr lang="en-US" b="1" dirty="0">
                <a:solidFill>
                  <a:srgbClr val="0070C0"/>
                </a:solidFill>
              </a:rPr>
              <a:t>mind body-dependent </a:t>
            </a:r>
            <a:r>
              <a:rPr lang="en-US" dirty="0">
                <a:solidFill>
                  <a:srgbClr val="0070C0"/>
                </a:solidFill>
              </a:rPr>
              <a:t>for Aristotle?</a:t>
            </a:r>
          </a:p>
          <a:p>
            <a:pPr marL="0" indent="0">
              <a:buNone/>
            </a:pPr>
            <a:endParaRPr lang="en-US" dirty="0">
              <a:solidFill>
                <a:srgbClr val="0070C0"/>
              </a:solidFill>
            </a:endParaRPr>
          </a:p>
          <a:p>
            <a:r>
              <a:rPr lang="en-US" b="1" dirty="0"/>
              <a:t>Yes</a:t>
            </a:r>
            <a:r>
              <a:rPr lang="en-US" dirty="0"/>
              <a:t>, with regard to the sensitive functions:</a:t>
            </a:r>
            <a:br>
              <a:rPr lang="en-US" dirty="0"/>
            </a:br>
            <a:r>
              <a:rPr lang="en-US" dirty="0"/>
              <a:t>they require embodiment.</a:t>
            </a:r>
          </a:p>
          <a:p>
            <a:r>
              <a:rPr lang="en-US" b="1" dirty="0"/>
              <a:t>No</a:t>
            </a:r>
            <a:r>
              <a:rPr lang="en-US" dirty="0"/>
              <a:t>, with regard to the intellectual/rational functions:</a:t>
            </a:r>
            <a:br>
              <a:rPr lang="en-US" dirty="0"/>
            </a:br>
            <a:r>
              <a:rPr lang="en-US" dirty="0"/>
              <a:t>they exclude embodiment. </a:t>
            </a:r>
          </a:p>
          <a:p>
            <a:r>
              <a:rPr lang="en-US" b="1" dirty="0"/>
              <a:t>Nevertheless</a:t>
            </a:r>
            <a:r>
              <a:rPr lang="en-US" dirty="0"/>
              <a:t>, the intellectual/rational functions require the sensitive functions: </a:t>
            </a:r>
            <a:r>
              <a:rPr lang="en-US" b="1" dirty="0"/>
              <a:t>the intellect can only grasp its objects </a:t>
            </a:r>
            <a:r>
              <a:rPr lang="en-US" b="1" dirty="0">
                <a:solidFill>
                  <a:srgbClr val="FF0000"/>
                </a:solidFill>
              </a:rPr>
              <a:t>in contents of sense perceptions</a:t>
            </a:r>
            <a:r>
              <a:rPr lang="en-US" dirty="0"/>
              <a:t>, i.e. in sensorial images (</a:t>
            </a:r>
            <a:r>
              <a:rPr lang="en-US" i="1" dirty="0"/>
              <a:t>phantasms</a:t>
            </a:r>
            <a:r>
              <a:rPr lang="en-US" dirty="0"/>
              <a:t>). See </a:t>
            </a:r>
            <a:r>
              <a:rPr lang="en-US" i="1" dirty="0"/>
              <a:t>DA</a:t>
            </a:r>
            <a:r>
              <a:rPr lang="en-US" dirty="0"/>
              <a:t> III.7 and III.8.</a:t>
            </a:r>
          </a:p>
          <a:p>
            <a:endParaRPr lang="fr-FR" dirty="0"/>
          </a:p>
        </p:txBody>
      </p:sp>
    </p:spTree>
    <p:extLst>
      <p:ext uri="{BB962C8B-B14F-4D97-AF65-F5344CB8AC3E}">
        <p14:creationId xmlns:p14="http://schemas.microsoft.com/office/powerpoint/2010/main" val="59176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18EB65-4463-402E-AE95-010912D1E6EA}"/>
              </a:ext>
            </a:extLst>
          </p:cNvPr>
          <p:cNvSpPr>
            <a:spLocks noGrp="1"/>
          </p:cNvSpPr>
          <p:nvPr>
            <p:ph idx="1"/>
          </p:nvPr>
        </p:nvSpPr>
        <p:spPr>
          <a:xfrm>
            <a:off x="457200" y="260648"/>
            <a:ext cx="8229600" cy="5865515"/>
          </a:xfrm>
        </p:spPr>
        <p:txBody>
          <a:bodyPr>
            <a:normAutofit fontScale="92500" lnSpcReduction="20000"/>
          </a:bodyPr>
          <a:lstStyle/>
          <a:p>
            <a:pPr>
              <a:buFont typeface="Wingdings" panose="05000000000000000000" pitchFamily="2" charset="2"/>
              <a:buChar char="Ø"/>
            </a:pPr>
            <a:r>
              <a:rPr lang="en-US" b="1" i="1" dirty="0">
                <a:solidFill>
                  <a:srgbClr val="0070C0"/>
                </a:solidFill>
              </a:rPr>
              <a:t> Ontological status</a:t>
            </a:r>
            <a:r>
              <a:rPr lang="en-US" i="1" dirty="0">
                <a:solidFill>
                  <a:srgbClr val="0070C0"/>
                </a:solidFill>
              </a:rPr>
              <a:t> of the soul in Aristotelian hylomorphism:</a:t>
            </a:r>
          </a:p>
          <a:p>
            <a:pPr marL="0" indent="0">
              <a:buNone/>
            </a:pPr>
            <a:endParaRPr lang="en-US" i="1" dirty="0">
              <a:solidFill>
                <a:srgbClr val="0070C0"/>
              </a:solidFill>
            </a:endParaRPr>
          </a:p>
          <a:p>
            <a:pPr marL="0" indent="0">
              <a:buNone/>
            </a:pPr>
            <a:r>
              <a:rPr lang="en-US" dirty="0"/>
              <a:t>As the form of a living being the soul is:</a:t>
            </a:r>
          </a:p>
          <a:p>
            <a:r>
              <a:rPr lang="en-US" b="1" i="1" dirty="0"/>
              <a:t>in</a:t>
            </a:r>
            <a:r>
              <a:rPr lang="en-US" b="1" dirty="0"/>
              <a:t> the body, </a:t>
            </a:r>
            <a:endParaRPr lang="en-US" dirty="0"/>
          </a:p>
          <a:p>
            <a:r>
              <a:rPr lang="en-US" b="1" dirty="0"/>
              <a:t>not (a part of) the body,</a:t>
            </a:r>
            <a:endParaRPr lang="en-US" dirty="0"/>
          </a:p>
          <a:p>
            <a:r>
              <a:rPr lang="en-US" b="1" i="1" dirty="0"/>
              <a:t>not separable </a:t>
            </a:r>
            <a:r>
              <a:rPr lang="en-US" b="1" dirty="0"/>
              <a:t>from the body:</a:t>
            </a:r>
            <a:r>
              <a:rPr lang="en-US" dirty="0"/>
              <a:t> </a:t>
            </a:r>
          </a:p>
          <a:p>
            <a:pPr marL="0" indent="0">
              <a:buNone/>
            </a:pPr>
            <a:r>
              <a:rPr lang="en-US" dirty="0"/>
              <a:t>	“[…] we can dismiss as unnecessary the question whether the soul and the body are one: it is as though we were to ask whether the wax and its shape are one, or generally the matter of a thing and that of which it is the matter.” (</a:t>
            </a:r>
            <a:r>
              <a:rPr lang="en-US" i="1" dirty="0"/>
              <a:t>DA</a:t>
            </a:r>
            <a:r>
              <a:rPr lang="en-US" dirty="0"/>
              <a:t> II.1, 412b5-8)</a:t>
            </a:r>
          </a:p>
          <a:p>
            <a:r>
              <a:rPr lang="en-US" b="1" dirty="0">
                <a:solidFill>
                  <a:srgbClr val="FF0000"/>
                </a:solidFill>
              </a:rPr>
              <a:t>But the intellect is separable (</a:t>
            </a:r>
            <a:r>
              <a:rPr lang="en-US" b="1" i="1" dirty="0">
                <a:solidFill>
                  <a:srgbClr val="FF0000"/>
                </a:solidFill>
              </a:rPr>
              <a:t>DA</a:t>
            </a:r>
            <a:r>
              <a:rPr lang="en-US" b="1" dirty="0">
                <a:solidFill>
                  <a:srgbClr val="FF0000"/>
                </a:solidFill>
              </a:rPr>
              <a:t> III.5)</a:t>
            </a:r>
          </a:p>
          <a:p>
            <a:endParaRPr lang="fr-FR" dirty="0"/>
          </a:p>
        </p:txBody>
      </p:sp>
    </p:spTree>
    <p:extLst>
      <p:ext uri="{BB962C8B-B14F-4D97-AF65-F5344CB8AC3E}">
        <p14:creationId xmlns:p14="http://schemas.microsoft.com/office/powerpoint/2010/main" val="4056446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A385979-5721-444A-873F-2FCF7CC3AF3B}"/>
              </a:ext>
            </a:extLst>
          </p:cNvPr>
          <p:cNvSpPr>
            <a:spLocks noGrp="1"/>
          </p:cNvSpPr>
          <p:nvPr>
            <p:ph idx="1"/>
          </p:nvPr>
        </p:nvSpPr>
        <p:spPr>
          <a:xfrm>
            <a:off x="457200" y="836712"/>
            <a:ext cx="8229600" cy="5289451"/>
          </a:xfrm>
        </p:spPr>
        <p:txBody>
          <a:bodyPr>
            <a:normAutofit fontScale="92500" lnSpcReduction="10000"/>
          </a:bodyPr>
          <a:lstStyle/>
          <a:p>
            <a:pPr marL="0" indent="0">
              <a:buNone/>
            </a:pPr>
            <a:r>
              <a:rPr lang="en-US" dirty="0"/>
              <a:t>Aristotle’s psychology (hylomorphism) is:</a:t>
            </a:r>
          </a:p>
          <a:p>
            <a:r>
              <a:rPr lang="en-US" b="1" dirty="0"/>
              <a:t>neither materialism</a:t>
            </a:r>
            <a:endParaRPr lang="en-US" dirty="0"/>
          </a:p>
          <a:p>
            <a:r>
              <a:rPr lang="en-US" b="1" dirty="0"/>
              <a:t>nor dualism</a:t>
            </a:r>
          </a:p>
          <a:p>
            <a:r>
              <a:rPr lang="en-US" b="1" dirty="0"/>
              <a:t>but a middle way between them</a:t>
            </a:r>
          </a:p>
          <a:p>
            <a:pPr marL="0" indent="0">
              <a:buNone/>
            </a:pPr>
            <a:endParaRPr lang="en-US" dirty="0"/>
          </a:p>
          <a:p>
            <a:pPr marL="0" indent="0">
              <a:buNone/>
            </a:pPr>
            <a:r>
              <a:rPr lang="en-US" i="1" dirty="0"/>
              <a:t>Materialism:</a:t>
            </a:r>
            <a:r>
              <a:rPr lang="en-US" dirty="0"/>
              <a:t> the soul is (reduced to) the body or a part of the body</a:t>
            </a:r>
            <a:br>
              <a:rPr lang="en-US" dirty="0"/>
            </a:br>
            <a:r>
              <a:rPr lang="en-US" dirty="0"/>
              <a:t>(see e.g. Democritus, Epicurus, Hobbes).</a:t>
            </a:r>
          </a:p>
          <a:p>
            <a:pPr marL="0" indent="0">
              <a:buNone/>
            </a:pPr>
            <a:r>
              <a:rPr lang="en-US" i="1" dirty="0"/>
              <a:t>Dualism: </a:t>
            </a:r>
            <a:r>
              <a:rPr lang="en-US" dirty="0"/>
              <a:t>soul and body are two separate substances of different kind (see e.g. Plato, Augustine, Descartes)</a:t>
            </a:r>
          </a:p>
          <a:p>
            <a:endParaRPr lang="fr-FR" dirty="0"/>
          </a:p>
        </p:txBody>
      </p:sp>
    </p:spTree>
    <p:extLst>
      <p:ext uri="{BB962C8B-B14F-4D97-AF65-F5344CB8AC3E}">
        <p14:creationId xmlns:p14="http://schemas.microsoft.com/office/powerpoint/2010/main" val="3380807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77BD03-C64A-4198-AB7B-05FA4A213D2C}"/>
              </a:ext>
            </a:extLst>
          </p:cNvPr>
          <p:cNvSpPr>
            <a:spLocks noGrp="1"/>
          </p:cNvSpPr>
          <p:nvPr>
            <p:ph idx="1"/>
          </p:nvPr>
        </p:nvSpPr>
        <p:spPr>
          <a:xfrm>
            <a:off x="457200" y="188640"/>
            <a:ext cx="8229600" cy="5937523"/>
          </a:xfrm>
        </p:spPr>
        <p:txBody>
          <a:bodyPr>
            <a:normAutofit fontScale="92500" lnSpcReduction="20000"/>
          </a:bodyPr>
          <a:lstStyle/>
          <a:p>
            <a:pPr marL="0" indent="0">
              <a:buNone/>
            </a:pPr>
            <a:r>
              <a:rPr lang="en-US" dirty="0"/>
              <a:t>Is Aristotle’s psychology (hylomorphism) a kind of </a:t>
            </a:r>
            <a:r>
              <a:rPr lang="en-US" b="1" dirty="0">
                <a:solidFill>
                  <a:srgbClr val="FF0000"/>
                </a:solidFill>
              </a:rPr>
              <a:t>naturalism</a:t>
            </a:r>
            <a:r>
              <a:rPr lang="en-US" dirty="0"/>
              <a:t>?</a:t>
            </a:r>
          </a:p>
          <a:p>
            <a:pPr marL="0" indent="0">
              <a:buNone/>
            </a:pPr>
            <a:endParaRPr lang="en-US" dirty="0"/>
          </a:p>
          <a:p>
            <a:r>
              <a:rPr lang="en-US" dirty="0"/>
              <a:t>Yes, the human soul as a whole is </a:t>
            </a:r>
            <a:r>
              <a:rPr lang="en-US" b="1" dirty="0"/>
              <a:t>not considered to be a kind of soul qualitatively different </a:t>
            </a:r>
            <a:r>
              <a:rPr lang="en-US" dirty="0"/>
              <a:t>from the soul of other living beings, or at least from the soul of animals; you can see this for instance with regard to the question as to whether the soul is separable. </a:t>
            </a:r>
          </a:p>
          <a:p>
            <a:r>
              <a:rPr lang="en-US" dirty="0"/>
              <a:t>Nevertheless, the </a:t>
            </a:r>
            <a:r>
              <a:rPr lang="en-US" b="1" dirty="0"/>
              <a:t>human intellect seems to be an exception</a:t>
            </a:r>
            <a:r>
              <a:rPr lang="en-US" dirty="0"/>
              <a:t>, i.e. a power of the soul qualitatively different from the other powers of the soul. In his theory of the intellect, Aristotle seems to weaken his naturalistic approach to the mind-body problem. </a:t>
            </a:r>
          </a:p>
          <a:p>
            <a:endParaRPr lang="fr-FR" dirty="0"/>
          </a:p>
        </p:txBody>
      </p:sp>
    </p:spTree>
    <p:extLst>
      <p:ext uri="{BB962C8B-B14F-4D97-AF65-F5344CB8AC3E}">
        <p14:creationId xmlns:p14="http://schemas.microsoft.com/office/powerpoint/2010/main" val="2234263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7BFFD1E-05BD-4D51-836D-F8695D9CC364}"/>
              </a:ext>
            </a:extLst>
          </p:cNvPr>
          <p:cNvSpPr>
            <a:spLocks noGrp="1"/>
          </p:cNvSpPr>
          <p:nvPr>
            <p:ph idx="1"/>
          </p:nvPr>
        </p:nvSpPr>
        <p:spPr>
          <a:xfrm>
            <a:off x="457200" y="404664"/>
            <a:ext cx="8229600" cy="5721499"/>
          </a:xfrm>
        </p:spPr>
        <p:txBody>
          <a:bodyPr>
            <a:normAutofit fontScale="85000" lnSpcReduction="20000"/>
          </a:bodyPr>
          <a:lstStyle/>
          <a:p>
            <a:pPr marL="0" indent="0">
              <a:buNone/>
            </a:pPr>
            <a:r>
              <a:rPr lang="en-US" dirty="0">
                <a:solidFill>
                  <a:srgbClr val="FF0000"/>
                </a:solidFill>
              </a:rPr>
              <a:t>Memento!</a:t>
            </a:r>
          </a:p>
          <a:p>
            <a:pPr marL="0" indent="0">
              <a:buNone/>
            </a:pPr>
            <a:endParaRPr lang="en-US" dirty="0"/>
          </a:p>
          <a:p>
            <a:pPr marL="0" indent="0">
              <a:buNone/>
            </a:pPr>
            <a:r>
              <a:rPr lang="en-US" dirty="0"/>
              <a:t>Aristotle does not approach the topic of the soul from a theological (or a religious) point of view, but from a purely philosophical (or scientific) point of view. </a:t>
            </a:r>
          </a:p>
          <a:p>
            <a:pPr marL="0" indent="0">
              <a:buNone/>
            </a:pPr>
            <a:r>
              <a:rPr lang="en-US" dirty="0"/>
              <a:t>Even his idea that the human intellect is separable from the body and can therefore survive death is not based on religious assumptions (for instance on divine revelation), but on the epistemological argument presented on slide n. 20: </a:t>
            </a:r>
            <a:br>
              <a:rPr lang="en-US" dirty="0"/>
            </a:br>
            <a:r>
              <a:rPr lang="en-US" dirty="0"/>
              <a:t>if the intellect has to understand all possible things, it cannot be embodied (= implemented in an organ of the body). </a:t>
            </a:r>
          </a:p>
          <a:p>
            <a:pPr marL="0" indent="0">
              <a:buNone/>
            </a:pPr>
            <a:r>
              <a:rPr lang="en-US" dirty="0"/>
              <a:t>In other words, the limits of Aristotle’s naturalism are not based on religious assumptions, but on philosophical arguments. </a:t>
            </a:r>
          </a:p>
          <a:p>
            <a:endParaRPr lang="fr-FR" dirty="0"/>
          </a:p>
        </p:txBody>
      </p:sp>
    </p:spTree>
    <p:extLst>
      <p:ext uri="{BB962C8B-B14F-4D97-AF65-F5344CB8AC3E}">
        <p14:creationId xmlns:p14="http://schemas.microsoft.com/office/powerpoint/2010/main" val="3472703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62BC81-D76D-47E8-86BD-916171F57AA0}"/>
              </a:ext>
            </a:extLst>
          </p:cNvPr>
          <p:cNvSpPr>
            <a:spLocks noGrp="1"/>
          </p:cNvSpPr>
          <p:nvPr>
            <p:ph idx="1"/>
          </p:nvPr>
        </p:nvSpPr>
        <p:spPr>
          <a:xfrm>
            <a:off x="457200" y="548680"/>
            <a:ext cx="8229600" cy="5577483"/>
          </a:xfrm>
        </p:spPr>
        <p:txBody>
          <a:bodyPr>
            <a:normAutofit fontScale="92500" lnSpcReduction="20000"/>
          </a:bodyPr>
          <a:lstStyle/>
          <a:p>
            <a:pPr>
              <a:buFont typeface="Wingdings" panose="05000000000000000000" pitchFamily="2" charset="2"/>
              <a:buChar char="Ø"/>
            </a:pPr>
            <a:r>
              <a:rPr lang="en-US" dirty="0">
                <a:solidFill>
                  <a:srgbClr val="0070C0"/>
                </a:solidFill>
              </a:rPr>
              <a:t> What is hylomorphism?</a:t>
            </a:r>
          </a:p>
          <a:p>
            <a:pPr marL="0" indent="0">
              <a:buNone/>
            </a:pPr>
            <a:endParaRPr lang="en-US" dirty="0"/>
          </a:p>
          <a:p>
            <a:r>
              <a:rPr lang="en-US" dirty="0"/>
              <a:t>In Aristotle’s philosophy, hylomorphism is in the first place a general </a:t>
            </a:r>
            <a:r>
              <a:rPr lang="en-US" b="1" dirty="0"/>
              <a:t>ontological thesis </a:t>
            </a:r>
            <a:r>
              <a:rPr lang="en-US" dirty="0"/>
              <a:t>according to which </a:t>
            </a:r>
            <a:r>
              <a:rPr lang="en-US" b="1" dirty="0"/>
              <a:t>all physical substances are compounds of </a:t>
            </a:r>
            <a:r>
              <a:rPr lang="en-US" b="1" dirty="0">
                <a:solidFill>
                  <a:srgbClr val="FF0000"/>
                </a:solidFill>
              </a:rPr>
              <a:t>matter</a:t>
            </a:r>
            <a:r>
              <a:rPr lang="en-US" b="1" dirty="0"/>
              <a:t> and </a:t>
            </a:r>
            <a:r>
              <a:rPr lang="en-US" b="1" dirty="0">
                <a:solidFill>
                  <a:srgbClr val="FF0000"/>
                </a:solidFill>
              </a:rPr>
              <a:t>form</a:t>
            </a:r>
            <a:r>
              <a:rPr lang="en-US" b="1" dirty="0"/>
              <a:t> </a:t>
            </a:r>
            <a:r>
              <a:rPr lang="en-US" dirty="0"/>
              <a:t>(i.e., all physical substances are “hylomorphic” substances).</a:t>
            </a:r>
          </a:p>
          <a:p>
            <a:pPr marL="0" indent="0">
              <a:buNone/>
            </a:pPr>
            <a:r>
              <a:rPr lang="en-US" dirty="0"/>
              <a:t> </a:t>
            </a:r>
          </a:p>
          <a:p>
            <a:pPr>
              <a:buFont typeface="Wingdings" panose="05000000000000000000" pitchFamily="2" charset="2"/>
              <a:buChar char="Ø"/>
            </a:pPr>
            <a:r>
              <a:rPr lang="en-US" dirty="0">
                <a:solidFill>
                  <a:srgbClr val="0070C0"/>
                </a:solidFill>
              </a:rPr>
              <a:t> What are physical substances?</a:t>
            </a:r>
            <a:endParaRPr lang="en-US" dirty="0"/>
          </a:p>
          <a:p>
            <a:r>
              <a:rPr lang="en-US" b="1" dirty="0"/>
              <a:t>Physical substances </a:t>
            </a:r>
            <a:r>
              <a:rPr lang="en-US" dirty="0"/>
              <a:t>are </a:t>
            </a:r>
            <a:r>
              <a:rPr lang="en-US" b="1" dirty="0"/>
              <a:t>“things”</a:t>
            </a:r>
            <a:r>
              <a:rPr lang="en-US" dirty="0"/>
              <a:t>,</a:t>
            </a:r>
            <a:r>
              <a:rPr lang="en-US" b="1" dirty="0"/>
              <a:t> </a:t>
            </a:r>
            <a:r>
              <a:rPr lang="en-US" dirty="0"/>
              <a:t>such as Angela Merkel, my cats Camilla and Michela, my edition of the </a:t>
            </a:r>
            <a:r>
              <a:rPr lang="en-US" i="1" dirty="0"/>
              <a:t>Summa theologiae </a:t>
            </a:r>
            <a:r>
              <a:rPr lang="en-US" dirty="0"/>
              <a:t>on the shelf, the blackboard</a:t>
            </a:r>
          </a:p>
          <a:p>
            <a:endParaRPr lang="fr-FR" dirty="0"/>
          </a:p>
        </p:txBody>
      </p:sp>
    </p:spTree>
    <p:extLst>
      <p:ext uri="{BB962C8B-B14F-4D97-AF65-F5344CB8AC3E}">
        <p14:creationId xmlns:p14="http://schemas.microsoft.com/office/powerpoint/2010/main" val="3952970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AB181816-0814-4D87-BB1E-C546D72F36C5}"/>
              </a:ext>
            </a:extLst>
          </p:cNvPr>
          <p:cNvSpPr>
            <a:spLocks noGrp="1"/>
          </p:cNvSpPr>
          <p:nvPr>
            <p:ph idx="1"/>
          </p:nvPr>
        </p:nvSpPr>
        <p:spPr>
          <a:xfrm>
            <a:off x="457200" y="476250"/>
            <a:ext cx="8229600" cy="5649913"/>
          </a:xfrm>
        </p:spPr>
        <p:txBody>
          <a:bodyPr/>
          <a:lstStyle/>
          <a:p>
            <a:endParaRPr lang="en-US" sz="2800" dirty="0"/>
          </a:p>
          <a:p>
            <a:r>
              <a:rPr lang="en-US" sz="2800" dirty="0"/>
              <a:t>In general, </a:t>
            </a:r>
            <a:r>
              <a:rPr lang="en-US" sz="2800" b="1" dirty="0"/>
              <a:t>substances</a:t>
            </a:r>
            <a:r>
              <a:rPr lang="en-US" sz="2800" dirty="0"/>
              <a:t> are for Aristotle entities, which (to some extent) </a:t>
            </a:r>
            <a:r>
              <a:rPr lang="en-US" sz="2800" b="1" dirty="0"/>
              <a:t>exist independently </a:t>
            </a:r>
            <a:r>
              <a:rPr lang="en-US" sz="2800" dirty="0"/>
              <a:t>from other entities. </a:t>
            </a:r>
          </a:p>
          <a:p>
            <a:endParaRPr lang="en-US" sz="2800" dirty="0"/>
          </a:p>
          <a:p>
            <a:r>
              <a:rPr lang="en-US" sz="2800" dirty="0"/>
              <a:t>The opposite category is that of </a:t>
            </a:r>
            <a:r>
              <a:rPr lang="en-US" sz="2800" b="1" dirty="0"/>
              <a:t>accidents</a:t>
            </a:r>
            <a:r>
              <a:rPr lang="en-US" sz="2800" dirty="0"/>
              <a:t>, such as qualities, quantities, relations etc. (blond, elegant, smart, tall, short, younger than ..., faster than … etc.); </a:t>
            </a:r>
            <a:br>
              <a:rPr lang="en-US" sz="2800" dirty="0"/>
            </a:br>
            <a:r>
              <a:rPr lang="en-US" sz="2800" dirty="0"/>
              <a:t>accidents do not exist independently, but </a:t>
            </a:r>
            <a:r>
              <a:rPr lang="en-US" sz="2800" b="1" dirty="0"/>
              <a:t>only exist “in others”</a:t>
            </a:r>
            <a:r>
              <a:rPr lang="en-US" sz="2800" dirty="0"/>
              <a:t>, namely in substances. </a:t>
            </a:r>
          </a:p>
          <a:p>
            <a:endParaRPr lang="fr-FR" dirty="0"/>
          </a:p>
        </p:txBody>
      </p:sp>
    </p:spTree>
    <p:extLst>
      <p:ext uri="{BB962C8B-B14F-4D97-AF65-F5344CB8AC3E}">
        <p14:creationId xmlns:p14="http://schemas.microsoft.com/office/powerpoint/2010/main" val="715806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8F8F1F14-C886-44F7-8C1A-A2F8990530B0}"/>
              </a:ext>
            </a:extLst>
          </p:cNvPr>
          <p:cNvSpPr>
            <a:spLocks noGrp="1"/>
          </p:cNvSpPr>
          <p:nvPr>
            <p:ph idx="1"/>
          </p:nvPr>
        </p:nvSpPr>
        <p:spPr>
          <a:xfrm>
            <a:off x="457200" y="548680"/>
            <a:ext cx="8229600" cy="5577483"/>
          </a:xfrm>
        </p:spPr>
        <p:txBody>
          <a:bodyPr>
            <a:normAutofit fontScale="85000" lnSpcReduction="20000"/>
          </a:bodyPr>
          <a:lstStyle/>
          <a:p>
            <a:pPr lvl="0"/>
            <a:r>
              <a:rPr lang="en-US" dirty="0">
                <a:solidFill>
                  <a:prstClr val="black"/>
                </a:solidFill>
              </a:rPr>
              <a:t>According to Aristotle, </a:t>
            </a:r>
            <a:r>
              <a:rPr lang="en-US" b="1" dirty="0">
                <a:solidFill>
                  <a:prstClr val="black"/>
                </a:solidFill>
              </a:rPr>
              <a:t>physical substances </a:t>
            </a:r>
            <a:r>
              <a:rPr lang="en-US" dirty="0">
                <a:solidFill>
                  <a:prstClr val="black"/>
                </a:solidFill>
              </a:rPr>
              <a:t>are substances which </a:t>
            </a:r>
          </a:p>
          <a:p>
            <a:pPr marL="0" lvl="0" indent="0">
              <a:buNone/>
            </a:pPr>
            <a:endParaRPr lang="en-US" dirty="0">
              <a:solidFill>
                <a:prstClr val="black"/>
              </a:solidFill>
            </a:endParaRPr>
          </a:p>
          <a:p>
            <a:pPr marL="514350" lvl="0" indent="-514350">
              <a:buAutoNum type="alphaLcParenBoth"/>
            </a:pPr>
            <a:r>
              <a:rPr lang="en-US" b="1" dirty="0">
                <a:solidFill>
                  <a:prstClr val="black"/>
                </a:solidFill>
              </a:rPr>
              <a:t>can be perceived by our senses </a:t>
            </a:r>
            <a:r>
              <a:rPr lang="en-US" dirty="0">
                <a:solidFill>
                  <a:prstClr val="black"/>
                </a:solidFill>
              </a:rPr>
              <a:t>and</a:t>
            </a:r>
            <a:r>
              <a:rPr lang="en-US" b="1" dirty="0">
                <a:solidFill>
                  <a:prstClr val="black"/>
                </a:solidFill>
              </a:rPr>
              <a:t> </a:t>
            </a:r>
          </a:p>
          <a:p>
            <a:pPr marL="514350" lvl="0" indent="-514350">
              <a:buAutoNum type="alphaLcParenBoth"/>
            </a:pPr>
            <a:r>
              <a:rPr lang="en-US" b="1" dirty="0">
                <a:solidFill>
                  <a:prstClr val="black"/>
                </a:solidFill>
              </a:rPr>
              <a:t>are subjects to natural changes </a:t>
            </a:r>
            <a:r>
              <a:rPr lang="en-US" dirty="0">
                <a:solidFill>
                  <a:prstClr val="black"/>
                </a:solidFill>
              </a:rPr>
              <a:t>(they come into being or decay, change qualities, grow, move from one place to another etc.) </a:t>
            </a:r>
          </a:p>
          <a:p>
            <a:pPr marL="0" lvl="0" indent="0">
              <a:buNone/>
            </a:pPr>
            <a:r>
              <a:rPr lang="en-US" b="1" dirty="0">
                <a:solidFill>
                  <a:prstClr val="black"/>
                </a:solidFill>
              </a:rPr>
              <a:t>→</a:t>
            </a:r>
            <a:r>
              <a:rPr lang="en-US" dirty="0">
                <a:solidFill>
                  <a:prstClr val="black"/>
                </a:solidFill>
              </a:rPr>
              <a:t> Physical substances are </a:t>
            </a:r>
            <a:r>
              <a:rPr lang="en-US" b="1" dirty="0">
                <a:solidFill>
                  <a:prstClr val="black"/>
                </a:solidFill>
              </a:rPr>
              <a:t>corporeal</a:t>
            </a:r>
            <a:r>
              <a:rPr lang="en-US" dirty="0">
                <a:solidFill>
                  <a:prstClr val="black"/>
                </a:solidFill>
              </a:rPr>
              <a:t> substances, i.e.</a:t>
            </a:r>
            <a:r>
              <a:rPr lang="en-US" b="1" dirty="0">
                <a:solidFill>
                  <a:prstClr val="black"/>
                </a:solidFill>
              </a:rPr>
              <a:t> </a:t>
            </a:r>
            <a:r>
              <a:rPr lang="en-US" b="1" dirty="0">
                <a:solidFill>
                  <a:srgbClr val="FF0000"/>
                </a:solidFill>
              </a:rPr>
              <a:t>bodies</a:t>
            </a:r>
            <a:r>
              <a:rPr lang="en-US" dirty="0">
                <a:solidFill>
                  <a:prstClr val="black"/>
                </a:solidFill>
              </a:rPr>
              <a:t>. </a:t>
            </a:r>
          </a:p>
          <a:p>
            <a:pPr marL="0" lvl="0" indent="0">
              <a:buNone/>
            </a:pPr>
            <a:endParaRPr lang="en-US" dirty="0">
              <a:solidFill>
                <a:prstClr val="black"/>
              </a:solidFill>
            </a:endParaRPr>
          </a:p>
          <a:p>
            <a:r>
              <a:rPr lang="en-US" dirty="0"/>
              <a:t>Are there </a:t>
            </a:r>
            <a:r>
              <a:rPr lang="en-US" b="1" dirty="0"/>
              <a:t>non-physical (incorporeal) substances </a:t>
            </a:r>
            <a:r>
              <a:rPr lang="en-US" dirty="0"/>
              <a:t>for Aristotle? </a:t>
            </a:r>
            <a:br>
              <a:rPr lang="en-US" dirty="0"/>
            </a:br>
            <a:r>
              <a:rPr lang="en-US" dirty="0"/>
              <a:t>Yes, e.g. in the heavens, where they work as motors of the celestial bodies. But we don’t care. </a:t>
            </a:r>
          </a:p>
          <a:p>
            <a:endParaRPr lang="fr-FR" dirty="0"/>
          </a:p>
        </p:txBody>
      </p:sp>
    </p:spTree>
    <p:extLst>
      <p:ext uri="{BB962C8B-B14F-4D97-AF65-F5344CB8AC3E}">
        <p14:creationId xmlns:p14="http://schemas.microsoft.com/office/powerpoint/2010/main" val="1963014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BA0D2F-3FE7-44F9-A593-181796F8FB81}"/>
              </a:ext>
            </a:extLst>
          </p:cNvPr>
          <p:cNvSpPr>
            <a:spLocks noGrp="1"/>
          </p:cNvSpPr>
          <p:nvPr>
            <p:ph idx="1"/>
          </p:nvPr>
        </p:nvSpPr>
        <p:spPr>
          <a:xfrm>
            <a:off x="457200" y="692696"/>
            <a:ext cx="8229600" cy="5433467"/>
          </a:xfrm>
        </p:spPr>
        <p:txBody>
          <a:bodyPr>
            <a:normAutofit fontScale="85000" lnSpcReduction="10000"/>
          </a:bodyPr>
          <a:lstStyle/>
          <a:p>
            <a:pPr>
              <a:buFont typeface="Wingdings" panose="05000000000000000000" pitchFamily="2" charset="2"/>
              <a:buChar char="Ø"/>
            </a:pPr>
            <a:r>
              <a:rPr lang="en-US" dirty="0">
                <a:solidFill>
                  <a:srgbClr val="0070C0"/>
                </a:solidFill>
              </a:rPr>
              <a:t> What is hylomorphism as a thesis about the soul?</a:t>
            </a:r>
          </a:p>
          <a:p>
            <a:pPr>
              <a:buFont typeface="Wingdings" panose="05000000000000000000" pitchFamily="2" charset="2"/>
              <a:buChar char="Ø"/>
            </a:pPr>
            <a:endParaRPr lang="en-US" dirty="0">
              <a:solidFill>
                <a:srgbClr val="0070C0"/>
              </a:solidFill>
            </a:endParaRPr>
          </a:p>
          <a:p>
            <a:pPr marL="0" indent="0">
              <a:buNone/>
            </a:pPr>
            <a:r>
              <a:rPr lang="en-US" dirty="0"/>
              <a:t>According to Aristotle, physical (corporeal) substances are of two kinds: </a:t>
            </a:r>
          </a:p>
          <a:p>
            <a:r>
              <a:rPr lang="en-US" b="1" dirty="0"/>
              <a:t>non-living</a:t>
            </a:r>
            <a:r>
              <a:rPr lang="en-US" dirty="0"/>
              <a:t> </a:t>
            </a:r>
            <a:r>
              <a:rPr lang="en-US" b="1" dirty="0"/>
              <a:t>bodies, </a:t>
            </a:r>
            <a:r>
              <a:rPr lang="en-US" dirty="0"/>
              <a:t>such as water, air, fire, earth (minerals, stones etc.) and human artifacts (swords, canvases, houses etc.).</a:t>
            </a:r>
          </a:p>
          <a:p>
            <a:r>
              <a:rPr lang="en-US" b="1" dirty="0">
                <a:solidFill>
                  <a:srgbClr val="FF0000"/>
                </a:solidFill>
              </a:rPr>
              <a:t>living</a:t>
            </a:r>
            <a:r>
              <a:rPr lang="en-US" dirty="0">
                <a:solidFill>
                  <a:srgbClr val="FF0000"/>
                </a:solidFill>
              </a:rPr>
              <a:t> </a:t>
            </a:r>
            <a:r>
              <a:rPr lang="en-US" b="1" dirty="0">
                <a:solidFill>
                  <a:srgbClr val="FF0000"/>
                </a:solidFill>
              </a:rPr>
              <a:t>bodies</a:t>
            </a:r>
            <a:r>
              <a:rPr lang="en-US" dirty="0">
                <a:solidFill>
                  <a:srgbClr val="FF0000"/>
                </a:solidFill>
              </a:rPr>
              <a:t> </a:t>
            </a:r>
            <a:r>
              <a:rPr lang="en-US" dirty="0"/>
              <a:t>such as </a:t>
            </a:r>
            <a:r>
              <a:rPr lang="en-US" b="1" dirty="0"/>
              <a:t>plants</a:t>
            </a:r>
            <a:r>
              <a:rPr lang="en-US" dirty="0"/>
              <a:t> and </a:t>
            </a:r>
            <a:r>
              <a:rPr lang="en-US" b="1" dirty="0"/>
              <a:t>animals</a:t>
            </a:r>
            <a:r>
              <a:rPr lang="en-US" dirty="0"/>
              <a:t>, i.e. living beings; also </a:t>
            </a:r>
            <a:r>
              <a:rPr lang="en-US" b="1" dirty="0"/>
              <a:t>humans</a:t>
            </a:r>
            <a:r>
              <a:rPr lang="en-US" dirty="0"/>
              <a:t> are living beings and belong to the class of animals. </a:t>
            </a:r>
          </a:p>
          <a:p>
            <a:pPr marL="0" indent="0">
              <a:buNone/>
            </a:pPr>
            <a:r>
              <a:rPr lang="en-US" dirty="0"/>
              <a:t>As any other physical substances, </a:t>
            </a:r>
            <a:r>
              <a:rPr lang="en-US" b="1" dirty="0"/>
              <a:t>living beings are </a:t>
            </a:r>
            <a:r>
              <a:rPr lang="en-US" b="1" dirty="0">
                <a:solidFill>
                  <a:srgbClr val="FF0000"/>
                </a:solidFill>
              </a:rPr>
              <a:t>hylomorphic substances</a:t>
            </a:r>
            <a:r>
              <a:rPr lang="en-US" dirty="0"/>
              <a:t>, i.e. they are compounds of matter and form. </a:t>
            </a:r>
          </a:p>
          <a:p>
            <a:endParaRPr lang="fr-FR" dirty="0"/>
          </a:p>
        </p:txBody>
      </p:sp>
    </p:spTree>
    <p:extLst>
      <p:ext uri="{BB962C8B-B14F-4D97-AF65-F5344CB8AC3E}">
        <p14:creationId xmlns:p14="http://schemas.microsoft.com/office/powerpoint/2010/main" val="301124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0287FDC-3CB6-4DB1-A8E2-FB8A0F340C29}"/>
              </a:ext>
            </a:extLst>
          </p:cNvPr>
          <p:cNvSpPr>
            <a:spLocks noGrp="1"/>
          </p:cNvSpPr>
          <p:nvPr>
            <p:ph idx="1"/>
          </p:nvPr>
        </p:nvSpPr>
        <p:spPr>
          <a:xfrm>
            <a:off x="457200" y="188640"/>
            <a:ext cx="8229600" cy="5937523"/>
          </a:xfrm>
        </p:spPr>
        <p:txBody>
          <a:bodyPr/>
          <a:lstStyle/>
          <a:p>
            <a:pPr marL="0" indent="0">
              <a:buNone/>
            </a:pPr>
            <a:endParaRPr lang="en-US" dirty="0"/>
          </a:p>
          <a:p>
            <a:pPr marL="0" indent="0">
              <a:buNone/>
            </a:pPr>
            <a:r>
              <a:rPr lang="en-US" dirty="0"/>
              <a:t>In </a:t>
            </a:r>
            <a:r>
              <a:rPr lang="en-US" b="1" dirty="0"/>
              <a:t>living beings </a:t>
            </a:r>
            <a:r>
              <a:rPr lang="en-US" dirty="0"/>
              <a:t>(i.e. living bodies), the </a:t>
            </a:r>
            <a:r>
              <a:rPr lang="en-US" b="1" dirty="0">
                <a:solidFill>
                  <a:srgbClr val="FF0000"/>
                </a:solidFill>
              </a:rPr>
              <a:t>form</a:t>
            </a:r>
            <a:r>
              <a:rPr lang="en-US" dirty="0">
                <a:solidFill>
                  <a:srgbClr val="FF0000"/>
                </a:solidFill>
              </a:rPr>
              <a:t> </a:t>
            </a:r>
            <a:r>
              <a:rPr lang="en-US" dirty="0"/>
              <a:t>is called by Aristotle </a:t>
            </a:r>
            <a:r>
              <a:rPr lang="en-US" b="1" dirty="0">
                <a:solidFill>
                  <a:srgbClr val="FF0000"/>
                </a:solidFill>
              </a:rPr>
              <a:t>soul</a:t>
            </a:r>
            <a:r>
              <a:rPr lang="en-US" dirty="0">
                <a:solidFill>
                  <a:srgbClr val="FF0000"/>
                </a:solidFill>
              </a:rPr>
              <a:t> </a:t>
            </a:r>
            <a:r>
              <a:rPr lang="en-US" dirty="0"/>
              <a:t>(</a:t>
            </a:r>
            <a:r>
              <a:rPr lang="en-US" i="1" dirty="0" err="1"/>
              <a:t>psyché</a:t>
            </a:r>
            <a:r>
              <a:rPr lang="en-US" dirty="0"/>
              <a:t>). </a:t>
            </a:r>
          </a:p>
          <a:p>
            <a:pPr marL="0" indent="0">
              <a:buNone/>
            </a:pPr>
            <a:endParaRPr lang="en-US" dirty="0"/>
          </a:p>
          <a:p>
            <a:pPr marL="0" indent="0">
              <a:buNone/>
            </a:pPr>
            <a:endParaRPr lang="en-US" dirty="0"/>
          </a:p>
          <a:p>
            <a:r>
              <a:rPr lang="en-US" b="1" dirty="0"/>
              <a:t>First definition of the soul </a:t>
            </a:r>
            <a:r>
              <a:rPr lang="en-US" dirty="0"/>
              <a:t>in Aristotle’s </a:t>
            </a:r>
            <a:r>
              <a:rPr lang="en-US" i="1" dirty="0"/>
              <a:t>De anima</a:t>
            </a:r>
            <a:r>
              <a:rPr lang="en-US" dirty="0"/>
              <a:t> (II.1, 412a19-21): </a:t>
            </a:r>
            <a:br>
              <a:rPr lang="en-US" dirty="0"/>
            </a:br>
            <a:r>
              <a:rPr lang="en-US" dirty="0"/>
              <a:t>	</a:t>
            </a:r>
            <a:r>
              <a:rPr lang="en-US" i="1" dirty="0"/>
              <a:t>“… the soul must be a substance in the sense of the </a:t>
            </a:r>
            <a:r>
              <a:rPr lang="en-US" b="1" i="1" dirty="0"/>
              <a:t>form of a natural body having life potentially in it</a:t>
            </a:r>
            <a:r>
              <a:rPr lang="en-US" i="1" dirty="0"/>
              <a:t>.</a:t>
            </a:r>
            <a:r>
              <a:rPr lang="en-US" dirty="0"/>
              <a:t>”</a:t>
            </a:r>
          </a:p>
          <a:p>
            <a:endParaRPr lang="fr-FR" dirty="0"/>
          </a:p>
        </p:txBody>
      </p:sp>
    </p:spTree>
    <p:extLst>
      <p:ext uri="{BB962C8B-B14F-4D97-AF65-F5344CB8AC3E}">
        <p14:creationId xmlns:p14="http://schemas.microsoft.com/office/powerpoint/2010/main" val="4177380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3D07EE59-E668-40DA-861E-82759E361E82}"/>
              </a:ext>
            </a:extLst>
          </p:cNvPr>
          <p:cNvSpPr>
            <a:spLocks noGrp="1"/>
          </p:cNvSpPr>
          <p:nvPr>
            <p:ph idx="1"/>
          </p:nvPr>
        </p:nvSpPr>
        <p:spPr>
          <a:xfrm>
            <a:off x="457200" y="620713"/>
            <a:ext cx="8229600" cy="5505450"/>
          </a:xfrm>
        </p:spPr>
        <p:txBody>
          <a:bodyPr>
            <a:normAutofit fontScale="97500"/>
          </a:bodyPr>
          <a:lstStyle/>
          <a:p>
            <a:pPr>
              <a:buFont typeface="Wingdings" panose="05000000000000000000" pitchFamily="2" charset="2"/>
              <a:buChar char="Ø"/>
            </a:pPr>
            <a:r>
              <a:rPr lang="en-US" dirty="0">
                <a:solidFill>
                  <a:srgbClr val="0070C0"/>
                </a:solidFill>
              </a:rPr>
              <a:t> But what does it mean for the soul to be the </a:t>
            </a:r>
            <a:r>
              <a:rPr lang="en-US" b="1" dirty="0">
                <a:solidFill>
                  <a:srgbClr val="0070C0"/>
                </a:solidFill>
              </a:rPr>
              <a:t>form</a:t>
            </a:r>
            <a:r>
              <a:rPr lang="en-US" dirty="0">
                <a:solidFill>
                  <a:srgbClr val="0070C0"/>
                </a:solidFill>
              </a:rPr>
              <a:t> of a living being? </a:t>
            </a:r>
          </a:p>
          <a:p>
            <a:pPr>
              <a:buFont typeface="Wingdings" panose="05000000000000000000" pitchFamily="2" charset="2"/>
              <a:buChar char="Ø"/>
            </a:pPr>
            <a:r>
              <a:rPr lang="en-US" dirty="0">
                <a:solidFill>
                  <a:srgbClr val="0070C0"/>
                </a:solidFill>
              </a:rPr>
              <a:t> And what is the </a:t>
            </a:r>
            <a:r>
              <a:rPr lang="en-US" b="1" dirty="0">
                <a:solidFill>
                  <a:srgbClr val="0070C0"/>
                </a:solidFill>
              </a:rPr>
              <a:t>matter</a:t>
            </a:r>
            <a:r>
              <a:rPr lang="en-US" dirty="0">
                <a:solidFill>
                  <a:srgbClr val="0070C0"/>
                </a:solidFill>
              </a:rPr>
              <a:t> to this form? </a:t>
            </a:r>
          </a:p>
          <a:p>
            <a:pPr marL="0" indent="0">
              <a:buNone/>
            </a:pPr>
            <a:endParaRPr lang="en-US" dirty="0"/>
          </a:p>
          <a:p>
            <a:pPr marL="0" indent="0">
              <a:buNone/>
            </a:pPr>
            <a:r>
              <a:rPr lang="en-US" dirty="0"/>
              <a:t>Aristotle suggests the </a:t>
            </a:r>
            <a:r>
              <a:rPr lang="en-US" b="1" dirty="0"/>
              <a:t>example of an axe </a:t>
            </a:r>
            <a:r>
              <a:rPr lang="en-US" dirty="0"/>
              <a:t>(</a:t>
            </a:r>
            <a:r>
              <a:rPr lang="en-US" i="1" dirty="0"/>
              <a:t>DA </a:t>
            </a:r>
            <a:r>
              <a:rPr lang="en-US" dirty="0"/>
              <a:t>II.1, 412b11-15):</a:t>
            </a:r>
          </a:p>
          <a:p>
            <a:pPr marL="0" indent="0">
              <a:buNone/>
            </a:pPr>
            <a:r>
              <a:rPr lang="en-US" dirty="0"/>
              <a:t>“Suppose that a tool, e.g. an axe, were a natural body, then being an axe would have been its essence, and so its soul; if this disappeared from it, it would have ceased to be an axe.”</a:t>
            </a:r>
          </a:p>
          <a:p>
            <a:endParaRPr lang="fr-FR" dirty="0"/>
          </a:p>
        </p:txBody>
      </p:sp>
    </p:spTree>
    <p:extLst>
      <p:ext uri="{BB962C8B-B14F-4D97-AF65-F5344CB8AC3E}">
        <p14:creationId xmlns:p14="http://schemas.microsoft.com/office/powerpoint/2010/main" val="93707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CCD07C5D-BD33-4B1B-8F4B-6D0FE908CA4C}"/>
              </a:ext>
            </a:extLst>
          </p:cNvPr>
          <p:cNvSpPr>
            <a:spLocks noGrp="1"/>
          </p:cNvSpPr>
          <p:nvPr>
            <p:ph idx="1"/>
          </p:nvPr>
        </p:nvSpPr>
        <p:spPr>
          <a:xfrm>
            <a:off x="457200" y="260350"/>
            <a:ext cx="8229600" cy="5865813"/>
          </a:xfrm>
        </p:spPr>
        <p:txBody>
          <a:bodyPr>
            <a:normAutofit fontScale="85000" lnSpcReduction="10000"/>
          </a:bodyPr>
          <a:lstStyle/>
          <a:p>
            <a:pPr>
              <a:buFont typeface="Wingdings" panose="05000000000000000000" pitchFamily="2" charset="2"/>
              <a:buChar char="Ø"/>
            </a:pPr>
            <a:r>
              <a:rPr lang="en-US" dirty="0">
                <a:solidFill>
                  <a:srgbClr val="0070C0"/>
                </a:solidFill>
              </a:rPr>
              <a:t> What do we learn from the example of the axe?</a:t>
            </a:r>
          </a:p>
          <a:p>
            <a:r>
              <a:rPr lang="en-US" b="1" dirty="0"/>
              <a:t>matter</a:t>
            </a:r>
            <a:r>
              <a:rPr lang="en-US" dirty="0"/>
              <a:t> of the axe is what the axe is made of, i.e. wood (handle) and iron (blade).</a:t>
            </a:r>
          </a:p>
          <a:p>
            <a:r>
              <a:rPr lang="en-US" b="1" dirty="0"/>
              <a:t>form</a:t>
            </a:r>
            <a:r>
              <a:rPr lang="en-US" dirty="0"/>
              <a:t> of the axe is that particular </a:t>
            </a:r>
            <a:r>
              <a:rPr lang="en-US" dirty="0">
                <a:solidFill>
                  <a:prstClr val="black"/>
                </a:solidFill>
              </a:rPr>
              <a:t>arrangement of wood and iron</a:t>
            </a:r>
            <a:r>
              <a:rPr lang="en-US" dirty="0"/>
              <a:t> in virtue of which the axe is suited for its specific (essential) function, i.e. splitting middle-hard bodies; we would not describe a tool as an axe if it were not suited for this function. </a:t>
            </a:r>
          </a:p>
          <a:p>
            <a:pPr marL="0" indent="0">
              <a:buNone/>
            </a:pPr>
            <a:endParaRPr lang="en-US" dirty="0"/>
          </a:p>
          <a:p>
            <a:pPr marL="0" indent="0">
              <a:buNone/>
            </a:pPr>
            <a:r>
              <a:rPr lang="en-US" dirty="0"/>
              <a:t>Generally speaking, in a physical substance:</a:t>
            </a:r>
          </a:p>
          <a:p>
            <a:r>
              <a:rPr lang="en-US" b="1" dirty="0">
                <a:solidFill>
                  <a:srgbClr val="FF0000"/>
                </a:solidFill>
              </a:rPr>
              <a:t>matter</a:t>
            </a:r>
            <a:r>
              <a:rPr lang="en-US" b="1" dirty="0"/>
              <a:t> </a:t>
            </a:r>
            <a:r>
              <a:rPr lang="en-US" dirty="0"/>
              <a:t>is</a:t>
            </a:r>
            <a:r>
              <a:rPr lang="en-US" b="1" dirty="0"/>
              <a:t> what the physical substance is made of</a:t>
            </a:r>
            <a:r>
              <a:rPr lang="en-US" dirty="0"/>
              <a:t>. </a:t>
            </a:r>
          </a:p>
          <a:p>
            <a:r>
              <a:rPr lang="en-US" b="1" dirty="0">
                <a:solidFill>
                  <a:srgbClr val="FF0000"/>
                </a:solidFill>
              </a:rPr>
              <a:t>form </a:t>
            </a:r>
            <a:r>
              <a:rPr lang="en-US" dirty="0">
                <a:solidFill>
                  <a:prstClr val="black"/>
                </a:solidFill>
              </a:rPr>
              <a:t>is </a:t>
            </a:r>
            <a:r>
              <a:rPr lang="en-US" b="1" dirty="0">
                <a:solidFill>
                  <a:prstClr val="black"/>
                </a:solidFill>
              </a:rPr>
              <a:t>that</a:t>
            </a:r>
            <a:r>
              <a:rPr lang="en-US" dirty="0">
                <a:solidFill>
                  <a:prstClr val="black"/>
                </a:solidFill>
              </a:rPr>
              <a:t> </a:t>
            </a:r>
            <a:r>
              <a:rPr lang="en-US" b="1" dirty="0">
                <a:solidFill>
                  <a:prstClr val="black"/>
                </a:solidFill>
              </a:rPr>
              <a:t>way of organizing matter in virtue of which</a:t>
            </a:r>
            <a:r>
              <a:rPr lang="en-US" dirty="0">
                <a:solidFill>
                  <a:prstClr val="black"/>
                </a:solidFill>
              </a:rPr>
              <a:t> </a:t>
            </a:r>
            <a:r>
              <a:rPr lang="en-US" b="1" dirty="0">
                <a:solidFill>
                  <a:prstClr val="black"/>
                </a:solidFill>
              </a:rPr>
              <a:t>the physical substance</a:t>
            </a:r>
            <a:r>
              <a:rPr lang="en-US" dirty="0">
                <a:solidFill>
                  <a:prstClr val="black"/>
                </a:solidFill>
              </a:rPr>
              <a:t> </a:t>
            </a:r>
            <a:r>
              <a:rPr lang="en-US" b="1" dirty="0">
                <a:solidFill>
                  <a:prstClr val="black"/>
                </a:solidFill>
              </a:rPr>
              <a:t>is capable of fulfilling its </a:t>
            </a:r>
            <a:r>
              <a:rPr lang="en-US" b="1" dirty="0"/>
              <a:t>specific (essential)</a:t>
            </a:r>
            <a:r>
              <a:rPr lang="en-US" b="1" dirty="0">
                <a:solidFill>
                  <a:srgbClr val="FF0000"/>
                </a:solidFill>
              </a:rPr>
              <a:t> </a:t>
            </a:r>
            <a:r>
              <a:rPr lang="en-US" b="1" dirty="0">
                <a:solidFill>
                  <a:prstClr val="black"/>
                </a:solidFill>
              </a:rPr>
              <a:t>functions</a:t>
            </a:r>
            <a:r>
              <a:rPr lang="en-US" dirty="0">
                <a:solidFill>
                  <a:prstClr val="black"/>
                </a:solidFill>
              </a:rPr>
              <a:t>. </a:t>
            </a:r>
            <a:endParaRPr lang="en-US" dirty="0"/>
          </a:p>
          <a:p>
            <a:endParaRPr lang="fr-FR" dirty="0"/>
          </a:p>
        </p:txBody>
      </p:sp>
    </p:spTree>
    <p:extLst>
      <p:ext uri="{BB962C8B-B14F-4D97-AF65-F5344CB8AC3E}">
        <p14:creationId xmlns:p14="http://schemas.microsoft.com/office/powerpoint/2010/main" val="3920733616"/>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1392</Words>
  <Application>Microsoft Office PowerPoint</Application>
  <PresentationFormat>Presentazione su schermo (4:3)</PresentationFormat>
  <Paragraphs>141</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Calibri</vt:lpstr>
      <vt:lpstr>Wingdings</vt:lpstr>
      <vt:lpstr>Larissa-Design</vt:lpstr>
      <vt:lpstr> Aristotle on the relation between the soul and the body (Hylomorphism) </vt:lpstr>
      <vt:lpstr>  Aristotle’s position in philosophy of mind: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Hylomorphism  or what is a compound (e.g. human being) made of? </dc:title>
  <dc:creator>pc</dc:creator>
  <cp:lastModifiedBy>Anna Tropia</cp:lastModifiedBy>
  <cp:revision>25</cp:revision>
  <dcterms:created xsi:type="dcterms:W3CDTF">2018-10-17T19:20:13Z</dcterms:created>
  <dcterms:modified xsi:type="dcterms:W3CDTF">2018-12-10T09:24:53Z</dcterms:modified>
</cp:coreProperties>
</file>