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5" r:id="rId6"/>
    <p:sldId id="266" r:id="rId7"/>
    <p:sldId id="267" r:id="rId8"/>
    <p:sldId id="268" r:id="rId9"/>
    <p:sldId id="258" r:id="rId10"/>
    <p:sldId id="259" r:id="rId11"/>
    <p:sldId id="269" r:id="rId12"/>
    <p:sldId id="260" r:id="rId13"/>
    <p:sldId id="270" r:id="rId14"/>
    <p:sldId id="261" r:id="rId15"/>
    <p:sldId id="26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274CD3-11BA-4938-B730-17428E7D8CDC}" v="17" dt="2026-05-04T13:28:27.8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custSel addSld modSld">
      <pc:chgData name="Jaromír Soukup" userId="17917fa7-362a-4daa-a72c-1a6b3cad42e6" providerId="ADAL" clId="{4C47E0D4-7F59-4082-9B1F-31A242C66FBA}" dt="2026-05-04T13:28:27.993" v="40" actId="27636"/>
      <pc:docMkLst>
        <pc:docMk/>
      </pc:docMkLst>
      <pc:sldChg chg="modSp mod">
        <pc:chgData name="Jaromír Soukup" userId="17917fa7-362a-4daa-a72c-1a6b3cad42e6" providerId="ADAL" clId="{4C47E0D4-7F59-4082-9B1F-31A242C66FBA}" dt="2026-05-04T13:22:29.046" v="20" actId="27636"/>
        <pc:sldMkLst>
          <pc:docMk/>
          <pc:sldMk cId="3502317594" sldId="258"/>
        </pc:sldMkLst>
        <pc:spChg chg="mod">
          <ac:chgData name="Jaromír Soukup" userId="17917fa7-362a-4daa-a72c-1a6b3cad42e6" providerId="ADAL" clId="{4C47E0D4-7F59-4082-9B1F-31A242C66FBA}" dt="2026-05-04T13:22:29.046" v="20" actId="27636"/>
          <ac:spMkLst>
            <pc:docMk/>
            <pc:sldMk cId="3502317594" sldId="258"/>
            <ac:spMk id="3" creationId="{00000000-0000-0000-0000-000000000000}"/>
          </ac:spMkLst>
        </pc:spChg>
      </pc:sldChg>
      <pc:sldChg chg="modSp mod">
        <pc:chgData name="Jaromír Soukup" userId="17917fa7-362a-4daa-a72c-1a6b3cad42e6" providerId="ADAL" clId="{4C47E0D4-7F59-4082-9B1F-31A242C66FBA}" dt="2026-05-04T13:24:17.758" v="25" actId="27636"/>
        <pc:sldMkLst>
          <pc:docMk/>
          <pc:sldMk cId="2132828544" sldId="259"/>
        </pc:sldMkLst>
        <pc:spChg chg="mod">
          <ac:chgData name="Jaromír Soukup" userId="17917fa7-362a-4daa-a72c-1a6b3cad42e6" providerId="ADAL" clId="{4C47E0D4-7F59-4082-9B1F-31A242C66FBA}" dt="2026-05-04T13:23:57.702" v="22" actId="113"/>
          <ac:spMkLst>
            <pc:docMk/>
            <pc:sldMk cId="2132828544" sldId="259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5-04T13:24:17.758" v="25" actId="27636"/>
          <ac:spMkLst>
            <pc:docMk/>
            <pc:sldMk cId="2132828544" sldId="259"/>
            <ac:spMk id="3" creationId="{00000000-0000-0000-0000-000000000000}"/>
          </ac:spMkLst>
        </pc:spChg>
      </pc:sldChg>
      <pc:sldChg chg="modSp mod">
        <pc:chgData name="Jaromír Soukup" userId="17917fa7-362a-4daa-a72c-1a6b3cad42e6" providerId="ADAL" clId="{4C47E0D4-7F59-4082-9B1F-31A242C66FBA}" dt="2026-05-04T13:27:23.183" v="35" actId="27636"/>
        <pc:sldMkLst>
          <pc:docMk/>
          <pc:sldMk cId="1575609813" sldId="260"/>
        </pc:sldMkLst>
        <pc:spChg chg="mod">
          <ac:chgData name="Jaromír Soukup" userId="17917fa7-362a-4daa-a72c-1a6b3cad42e6" providerId="ADAL" clId="{4C47E0D4-7F59-4082-9B1F-31A242C66FBA}" dt="2026-05-04T13:27:03.052" v="32" actId="113"/>
          <ac:spMkLst>
            <pc:docMk/>
            <pc:sldMk cId="1575609813" sldId="260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5-04T13:27:23.183" v="35" actId="27636"/>
          <ac:spMkLst>
            <pc:docMk/>
            <pc:sldMk cId="1575609813" sldId="260"/>
            <ac:spMk id="3" creationId="{00000000-0000-0000-0000-000000000000}"/>
          </ac:spMkLst>
        </pc:spChg>
      </pc:sldChg>
      <pc:sldChg chg="modSp new mod">
        <pc:chgData name="Jaromír Soukup" userId="17917fa7-362a-4daa-a72c-1a6b3cad42e6" providerId="ADAL" clId="{4C47E0D4-7F59-4082-9B1F-31A242C66FBA}" dt="2026-05-04T13:07:27.199" v="3"/>
        <pc:sldMkLst>
          <pc:docMk/>
          <pc:sldMk cId="4020285281" sldId="265"/>
        </pc:sldMkLst>
        <pc:spChg chg="mod">
          <ac:chgData name="Jaromír Soukup" userId="17917fa7-362a-4daa-a72c-1a6b3cad42e6" providerId="ADAL" clId="{4C47E0D4-7F59-4082-9B1F-31A242C66FBA}" dt="2026-05-04T13:07:12.501" v="2" actId="113"/>
          <ac:spMkLst>
            <pc:docMk/>
            <pc:sldMk cId="4020285281" sldId="265"/>
            <ac:spMk id="2" creationId="{AEFA71D8-ADC0-8CB2-C734-430B2912C80E}"/>
          </ac:spMkLst>
        </pc:spChg>
        <pc:spChg chg="mod">
          <ac:chgData name="Jaromír Soukup" userId="17917fa7-362a-4daa-a72c-1a6b3cad42e6" providerId="ADAL" clId="{4C47E0D4-7F59-4082-9B1F-31A242C66FBA}" dt="2026-05-04T13:07:27.199" v="3"/>
          <ac:spMkLst>
            <pc:docMk/>
            <pc:sldMk cId="4020285281" sldId="265"/>
            <ac:spMk id="3" creationId="{E9F11D06-53DD-9A75-515D-734F113DA942}"/>
          </ac:spMkLst>
        </pc:spChg>
      </pc:sldChg>
      <pc:sldChg chg="modSp new mod">
        <pc:chgData name="Jaromír Soukup" userId="17917fa7-362a-4daa-a72c-1a6b3cad42e6" providerId="ADAL" clId="{4C47E0D4-7F59-4082-9B1F-31A242C66FBA}" dt="2026-05-04T13:18:42.697" v="8" actId="27636"/>
        <pc:sldMkLst>
          <pc:docMk/>
          <pc:sldMk cId="2757705392" sldId="266"/>
        </pc:sldMkLst>
        <pc:spChg chg="mod">
          <ac:chgData name="Jaromír Soukup" userId="17917fa7-362a-4daa-a72c-1a6b3cad42e6" providerId="ADAL" clId="{4C47E0D4-7F59-4082-9B1F-31A242C66FBA}" dt="2026-05-04T13:07:49.459" v="6" actId="113"/>
          <ac:spMkLst>
            <pc:docMk/>
            <pc:sldMk cId="2757705392" sldId="266"/>
            <ac:spMk id="2" creationId="{30322509-CFD7-887A-2810-72D776697E74}"/>
          </ac:spMkLst>
        </pc:spChg>
        <pc:spChg chg="mod">
          <ac:chgData name="Jaromír Soukup" userId="17917fa7-362a-4daa-a72c-1a6b3cad42e6" providerId="ADAL" clId="{4C47E0D4-7F59-4082-9B1F-31A242C66FBA}" dt="2026-05-04T13:18:42.697" v="8" actId="27636"/>
          <ac:spMkLst>
            <pc:docMk/>
            <pc:sldMk cId="2757705392" sldId="266"/>
            <ac:spMk id="3" creationId="{CB7F1B22-BAA9-8585-B531-0B91224E2F59}"/>
          </ac:spMkLst>
        </pc:spChg>
      </pc:sldChg>
      <pc:sldChg chg="modSp new mod">
        <pc:chgData name="Jaromír Soukup" userId="17917fa7-362a-4daa-a72c-1a6b3cad42e6" providerId="ADAL" clId="{4C47E0D4-7F59-4082-9B1F-31A242C66FBA}" dt="2026-05-04T13:19:45.726" v="12"/>
        <pc:sldMkLst>
          <pc:docMk/>
          <pc:sldMk cId="188584726" sldId="267"/>
        </pc:sldMkLst>
        <pc:spChg chg="mod">
          <ac:chgData name="Jaromír Soukup" userId="17917fa7-362a-4daa-a72c-1a6b3cad42e6" providerId="ADAL" clId="{4C47E0D4-7F59-4082-9B1F-31A242C66FBA}" dt="2026-05-04T13:19:22.278" v="11" actId="113"/>
          <ac:spMkLst>
            <pc:docMk/>
            <pc:sldMk cId="188584726" sldId="267"/>
            <ac:spMk id="2" creationId="{1B5CC663-E60D-7663-B917-0067699395BF}"/>
          </ac:spMkLst>
        </pc:spChg>
        <pc:spChg chg="mod">
          <ac:chgData name="Jaromír Soukup" userId="17917fa7-362a-4daa-a72c-1a6b3cad42e6" providerId="ADAL" clId="{4C47E0D4-7F59-4082-9B1F-31A242C66FBA}" dt="2026-05-04T13:19:45.726" v="12"/>
          <ac:spMkLst>
            <pc:docMk/>
            <pc:sldMk cId="188584726" sldId="267"/>
            <ac:spMk id="3" creationId="{1A806783-1704-422F-F47D-054053536F12}"/>
          </ac:spMkLst>
        </pc:spChg>
      </pc:sldChg>
      <pc:sldChg chg="modSp new mod">
        <pc:chgData name="Jaromír Soukup" userId="17917fa7-362a-4daa-a72c-1a6b3cad42e6" providerId="ADAL" clId="{4C47E0D4-7F59-4082-9B1F-31A242C66FBA}" dt="2026-05-04T13:21:53.413" v="17" actId="27636"/>
        <pc:sldMkLst>
          <pc:docMk/>
          <pc:sldMk cId="545735609" sldId="268"/>
        </pc:sldMkLst>
        <pc:spChg chg="mod">
          <ac:chgData name="Jaromír Soukup" userId="17917fa7-362a-4daa-a72c-1a6b3cad42e6" providerId="ADAL" clId="{4C47E0D4-7F59-4082-9B1F-31A242C66FBA}" dt="2026-05-04T13:21:37.184" v="15" actId="113"/>
          <ac:spMkLst>
            <pc:docMk/>
            <pc:sldMk cId="545735609" sldId="268"/>
            <ac:spMk id="2" creationId="{CAC59656-60DE-82F2-BF94-628FFB3E4830}"/>
          </ac:spMkLst>
        </pc:spChg>
        <pc:spChg chg="mod">
          <ac:chgData name="Jaromír Soukup" userId="17917fa7-362a-4daa-a72c-1a6b3cad42e6" providerId="ADAL" clId="{4C47E0D4-7F59-4082-9B1F-31A242C66FBA}" dt="2026-05-04T13:21:53.413" v="17" actId="27636"/>
          <ac:spMkLst>
            <pc:docMk/>
            <pc:sldMk cId="545735609" sldId="268"/>
            <ac:spMk id="3" creationId="{F4590216-FB21-B1FA-05C5-04337FC9BC36}"/>
          </ac:spMkLst>
        </pc:spChg>
      </pc:sldChg>
      <pc:sldChg chg="modSp new mod">
        <pc:chgData name="Jaromír Soukup" userId="17917fa7-362a-4daa-a72c-1a6b3cad42e6" providerId="ADAL" clId="{4C47E0D4-7F59-4082-9B1F-31A242C66FBA}" dt="2026-05-04T13:25:11.663" v="30" actId="27636"/>
        <pc:sldMkLst>
          <pc:docMk/>
          <pc:sldMk cId="1059675797" sldId="269"/>
        </pc:sldMkLst>
        <pc:spChg chg="mod">
          <ac:chgData name="Jaromír Soukup" userId="17917fa7-362a-4daa-a72c-1a6b3cad42e6" providerId="ADAL" clId="{4C47E0D4-7F59-4082-9B1F-31A242C66FBA}" dt="2026-05-04T13:24:51.225" v="28" actId="113"/>
          <ac:spMkLst>
            <pc:docMk/>
            <pc:sldMk cId="1059675797" sldId="269"/>
            <ac:spMk id="2" creationId="{868A5B75-7D95-6D3C-A95B-70159E1E7628}"/>
          </ac:spMkLst>
        </pc:spChg>
        <pc:spChg chg="mod">
          <ac:chgData name="Jaromír Soukup" userId="17917fa7-362a-4daa-a72c-1a6b3cad42e6" providerId="ADAL" clId="{4C47E0D4-7F59-4082-9B1F-31A242C66FBA}" dt="2026-05-04T13:25:11.663" v="30" actId="27636"/>
          <ac:spMkLst>
            <pc:docMk/>
            <pc:sldMk cId="1059675797" sldId="269"/>
            <ac:spMk id="3" creationId="{BCEF513D-6D27-DC2A-7DE7-EBCB1B0836BE}"/>
          </ac:spMkLst>
        </pc:spChg>
      </pc:sldChg>
      <pc:sldChg chg="modSp new mod">
        <pc:chgData name="Jaromír Soukup" userId="17917fa7-362a-4daa-a72c-1a6b3cad42e6" providerId="ADAL" clId="{4C47E0D4-7F59-4082-9B1F-31A242C66FBA}" dt="2026-05-04T13:28:27.993" v="40" actId="27636"/>
        <pc:sldMkLst>
          <pc:docMk/>
          <pc:sldMk cId="4126100547" sldId="270"/>
        </pc:sldMkLst>
        <pc:spChg chg="mod">
          <ac:chgData name="Jaromír Soukup" userId="17917fa7-362a-4daa-a72c-1a6b3cad42e6" providerId="ADAL" clId="{4C47E0D4-7F59-4082-9B1F-31A242C66FBA}" dt="2026-05-04T13:28:02.530" v="38" actId="113"/>
          <ac:spMkLst>
            <pc:docMk/>
            <pc:sldMk cId="4126100547" sldId="270"/>
            <ac:spMk id="2" creationId="{D02FD193-761A-53EE-D147-35947511C290}"/>
          </ac:spMkLst>
        </pc:spChg>
        <pc:spChg chg="mod">
          <ac:chgData name="Jaromír Soukup" userId="17917fa7-362a-4daa-a72c-1a6b3cad42e6" providerId="ADAL" clId="{4C47E0D4-7F59-4082-9B1F-31A242C66FBA}" dt="2026-05-04T13:28:27.993" v="40" actId="27636"/>
          <ac:spMkLst>
            <pc:docMk/>
            <pc:sldMk cId="4126100547" sldId="270"/>
            <ac:spMk id="3" creationId="{EFA94ED0-74FC-A978-48FC-FBCD8FC28A7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8C2CA-97F3-38FE-292A-5E0F2D8C0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0ACCC6-6C5A-004F-D515-8B7F8C6E1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E9E260-8BDF-A034-3DF5-D7B4F7317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0C18E6-E3FB-F1AC-B137-CEBE0138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DADBC7-9268-C217-E8E2-2CA5FCC8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19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A43543-59B1-11E4-34F2-986BA8D8E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0989E2-D122-9C10-B53A-A7E0EEA05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939955-06A7-277C-0ABB-3A8F1F92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BD9F4C-3F2D-ED95-39AF-CADD48598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99D5B1-D625-15F9-24AF-A2A63DCD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68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E0119B8-4528-0DCC-44AB-21B54CF16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DC2A64E-9E31-07B1-1B54-B840B73C3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22A859-16EA-E64A-48F1-69C7420E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0ED342-EC3D-1D66-9CC5-ABFDC9D1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748FE2-6B1A-68F0-677F-BD4394F5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25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5C085-31F8-DEE3-6B55-DBB410ACD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5B601C-4EAD-AA61-6B16-844114ECF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90CECE-9066-8E09-DF38-D67A5B35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D738C8-F35A-DD59-6376-612B564D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B7C156-EAB6-1E84-6E40-E8061D7FA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98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F4DAB-D85D-BB30-7BA3-0465B5EDF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E7CE64-25DA-F9E6-4B1D-C8010B0F4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5F9EB8-A822-5A4B-873B-644F4710F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0F3A7E-0621-98B3-F957-B42E77C4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18BB40-029D-0AA7-BB34-D3B908B24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33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31A824-DC86-6D5E-C739-050E79EE4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CE43E-E8A1-43D8-0EBC-682A54C6A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E24621B-7206-A2DE-487F-110F10000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5CB3F42-DFCB-6CD8-5745-9D28C4B30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2AD956-67FC-25E9-3F26-5D1AB6A5F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60A179-C301-7955-B97D-D53BCC49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21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B68C73-A872-2299-42BC-9AE170341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C68BFD-832F-60DF-6A9B-AE502A8F6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3BBB4E-7064-00CE-885D-51949C59F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8C6F532-E41F-9556-35A2-8F59E7E0B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12658C3-3E3B-B6A5-31FB-55AF97BAC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DB06DD2-CE45-187B-F3BC-F79589D66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5D5C7A7-ED27-C38C-1DEF-76237F53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28AD58D-4BD5-174E-D135-C767247B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97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770EC-38AA-320B-5723-EFE5CE7B0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E7A7F7-0BD0-8E8E-58B6-6B015E98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87DCC6B-EF1E-C549-0342-7E6C9A954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B77EE8-5748-F856-2521-3A207D4F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75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8444576-2E8D-8D81-EF6A-54E36E2BD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D8BC8E7-8DB4-907B-1002-778EB360C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B70A2E-9786-1991-27F6-DDADDEEF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86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1A72F-3D31-FF08-5C1E-64C26F7A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62F9-1FBE-B799-3A8E-4A01E1CC5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4D5217-FA8F-4476-6E17-E5518F84A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DB1B2A-2FEF-4147-2436-37A08D6A6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9CBA69-B2A7-0728-0421-7347C33B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8268BE-9F62-9C2E-CCD4-B92A5546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547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A32E3-70F8-7FF1-2CC2-19EE69C7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EBF00DB-23EB-D234-9477-B1807AD37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9881E8-BFC2-0854-31FC-9D99C3756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F91C42-77C7-C037-2021-78719CFC2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87ED6D-90D0-EA78-A3FF-55F9916C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4BECAA-54CD-2BD2-D6B5-D60EB25A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6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EB3BF25-7DB1-1D00-9BAE-AE0419DB9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4EE2EF-C96C-ACC5-25D4-CE2E93118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0D6B33-75D7-25E9-B7EE-EA0C31905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09576D-98DE-4F79-B93D-4A8C1E061D8A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964671-8299-D085-B0F5-3825F42B4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E2C7D4-C02B-9480-0DDD-4C1DEFD3E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2A07B1-D6FD-4B86-826D-926729987B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15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3B874-A4C8-66CC-0061-ED7EF50A96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Mezinárodní vztahy ve druhé polovině 60. a v 70. letech 20. století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D036D3-8244-DAF4-E979-F4E94D7ABB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547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Ostpolitik</a:t>
            </a:r>
            <a:r>
              <a:rPr lang="cs-CZ" b="1" dirty="0"/>
              <a:t> a její 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Německá </a:t>
            </a:r>
            <a:r>
              <a:rPr lang="cs-CZ" dirty="0" err="1"/>
              <a:t>Ostpolitik</a:t>
            </a:r>
            <a:r>
              <a:rPr lang="cs-CZ" dirty="0"/>
              <a:t> byla spojena především se jménem Willyho </a:t>
            </a:r>
            <a:r>
              <a:rPr lang="cs-CZ" dirty="0" err="1"/>
              <a:t>Brandta</a:t>
            </a:r>
            <a:r>
              <a:rPr lang="cs-CZ" dirty="0"/>
              <a:t> a představovala západoněmeckou verzi politiky </a:t>
            </a:r>
            <a:r>
              <a:rPr lang="cs-CZ" dirty="0" err="1"/>
              <a:t>détente</a:t>
            </a:r>
            <a:r>
              <a:rPr lang="cs-CZ" dirty="0"/>
              <a:t>. Jejím cílem bylo zmírnit napětí mezi Západem a Východem a nově upravit vztahy mezi NSR, NDR a Sovětským svazem.</a:t>
            </a:r>
          </a:p>
          <a:p>
            <a:r>
              <a:rPr lang="cs-CZ" dirty="0"/>
              <a:t>Zásadní obrat nastal po roce 1969, kdy se </a:t>
            </a:r>
            <a:r>
              <a:rPr lang="cs-CZ" dirty="0" err="1"/>
              <a:t>Brandt</a:t>
            </a:r>
            <a:r>
              <a:rPr lang="cs-CZ" dirty="0"/>
              <a:t> stal kancléřem a prosadil nový přístup založený na uznání reality rozděleného Německa. Místo dosavadního odmítání NDR usiloval o „změnu skrze sblížení“ (</a:t>
            </a:r>
            <a:r>
              <a:rPr lang="cs-CZ" dirty="0" err="1"/>
              <a:t>Wandel</a:t>
            </a:r>
            <a:r>
              <a:rPr lang="cs-CZ" dirty="0"/>
              <a:t> durch </a:t>
            </a:r>
            <a:r>
              <a:rPr lang="cs-CZ" dirty="0" err="1"/>
              <a:t>Annäherung</a:t>
            </a:r>
            <a:r>
              <a:rPr lang="cs-CZ" dirty="0"/>
              <a:t>).</a:t>
            </a:r>
          </a:p>
          <a:p>
            <a:r>
              <a:rPr lang="cs-CZ" dirty="0"/>
              <a:t>Tento přístup vycházel z přesvědčení, že zlepšení poměrů ve východní Evropě je možné pouze jednáním se Sovětským svazem, nikoli konfrontací.</a:t>
            </a:r>
          </a:p>
          <a:p>
            <a:r>
              <a:rPr lang="cs-CZ" b="1" dirty="0" err="1"/>
              <a:t>Ostpolitik</a:t>
            </a:r>
            <a:r>
              <a:rPr lang="cs-CZ" b="1" dirty="0"/>
              <a:t> znamenala přechod od konfrontace k pragmatickému dialogu s východním blokem.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828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A5B75-7D95-6D3C-A95B-70159E1E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Realizace </a:t>
            </a:r>
            <a:r>
              <a:rPr lang="cs-CZ" b="1" dirty="0" err="1"/>
              <a:t>Ostpolitik</a:t>
            </a:r>
            <a:r>
              <a:rPr lang="cs-CZ" b="1" dirty="0"/>
              <a:t> a její výsledky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EF513D-6D27-DC2A-7DE7-EBCB1B083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Brandtova politika vedla k sérii důležitých mezinárodních dohod. V roce 1970 byla podepsána smlouva se Sovětským svazem o respektování hranic a odmítnutí použití síly, následovaná uznáním polské hranice na linii Odra–Nisa.</a:t>
            </a:r>
          </a:p>
          <a:p>
            <a:r>
              <a:rPr lang="cs-CZ" dirty="0"/>
              <a:t>Klíčovým krokem byla normalizace vztahů s NDR, potvrzená </a:t>
            </a:r>
            <a:r>
              <a:rPr lang="cs-CZ" dirty="0" err="1"/>
              <a:t>Grundvertragem</a:t>
            </a:r>
            <a:r>
              <a:rPr lang="cs-CZ" dirty="0"/>
              <a:t> z roku 1972, který znamenal faktické uznání existence dvou německých států. Současně byly upraveny vztahy k Berlínu prostřednictvím čtyřstranné dohody.</a:t>
            </a:r>
          </a:p>
          <a:p>
            <a:r>
              <a:rPr lang="cs-CZ" dirty="0" err="1"/>
              <a:t>Ostpolitik</a:t>
            </a:r>
            <a:r>
              <a:rPr lang="cs-CZ" dirty="0"/>
              <a:t> přispěla ke stabilizaci poměrů v Evropě a vytvořila předpoklady pro širší mezinárodní uvolnění napětí.</a:t>
            </a:r>
          </a:p>
          <a:p>
            <a:r>
              <a:rPr lang="cs-CZ" b="1" dirty="0"/>
              <a:t>Politika </a:t>
            </a:r>
            <a:r>
              <a:rPr lang="cs-CZ" b="1" dirty="0" err="1"/>
              <a:t>Ostpolitik</a:t>
            </a:r>
            <a:r>
              <a:rPr lang="cs-CZ" b="1" dirty="0"/>
              <a:t> pomohla stabilizovat poválečné uspořádání a snížit napětí ve střední Evropě.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675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Vznik KBSE a začátek helsinského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 70. letech se v rámci politiky </a:t>
            </a:r>
            <a:r>
              <a:rPr lang="cs-CZ" dirty="0" err="1"/>
              <a:t>détente</a:t>
            </a:r>
            <a:r>
              <a:rPr lang="cs-CZ" dirty="0"/>
              <a:t> objevila iniciativa uspořádat celoevropskou konferenci o bezpečnosti a spolupráci. Návrh vzešel ze strany Sovětského svazu, který usiloval o stabilizaci situace v Evropě a mezinárodní uznání poválečného uspořádání.</a:t>
            </a:r>
          </a:p>
          <a:p>
            <a:r>
              <a:rPr lang="cs-CZ" dirty="0"/>
              <a:t>Pro Západ, zejména USA, představovala tato iniciativa možnost snížit napětí a soustředit se na jiné globální problémy. Výsledkem byla Konference o bezpečnosti a spolupráci v Evropě (KBSE), zahájená v roce 1973 v Helsinkách.</a:t>
            </a:r>
          </a:p>
          <a:p>
            <a:r>
              <a:rPr lang="cs-CZ" dirty="0"/>
              <a:t>Jednání probíhala v několika fázích a zaměřovala se na bezpečnostní, hospodářské a kulturní otázky, čímž vytvořila nový rámec pro dialog mezi Východem a Západem.</a:t>
            </a:r>
          </a:p>
          <a:p>
            <a:r>
              <a:rPr lang="cs-CZ" b="1" dirty="0"/>
              <a:t>KBSE představovala první širokou platformu pro spolupráci mezi oběma bloky v Evropě.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609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2FD193-761A-53EE-D147-3594751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Helsinský závěrečný akt a jeho význam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94ED0-74FC-A978-48FC-FBCD8FC28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Vrchol helsinského procesu nastal v roce 1975 podpisem Závěrečného aktu, který byl rozdělen do tří částí – bezpečnost, hospodářská spolupráce a humanitární otázky.</a:t>
            </a:r>
          </a:p>
          <a:p>
            <a:r>
              <a:rPr lang="cs-CZ" dirty="0"/>
              <a:t>Dokument potvrdil zásady jako neporušitelnost hranic, nevměšování do vnitřních záležitostí a zároveň i respektování lidských práv. Pro Sovětský svaz znamenal mezinárodní uznání jeho sféry vlivu, pro Západ naopak otevření otázky lidských práv.</a:t>
            </a:r>
          </a:p>
          <a:p>
            <a:r>
              <a:rPr lang="cs-CZ" dirty="0"/>
              <a:t>Právě důraz na lidská práva měl dlouhodobý dopad – umožnil vznik opozičních iniciativ, které začaly režimy konfrontovat s jejich závazky.</a:t>
            </a:r>
          </a:p>
          <a:p>
            <a:r>
              <a:rPr lang="cs-CZ" b="1"/>
              <a:t>Helsinský proces současně stabilizoval poválečné uspořádání a otevřel prostor pro kritiku režimů zevnitř.</a:t>
            </a: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610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Ropná krize a hospodářské problémy Západu (70. léta)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Západ procházel v 70. letech hlubokou krizí, jejímž symbolem se stal ropný šok roku 1973, vyvolaný </a:t>
            </a:r>
            <a:r>
              <a:rPr lang="cs-CZ" dirty="0" err="1"/>
              <a:t>jomkippurskou</a:t>
            </a:r>
            <a:r>
              <a:rPr lang="cs-CZ" dirty="0"/>
              <a:t> válkou. Arabské státy reagovaly na podporu Izraele ze strany USA zvýšením cen ropy, omezením těžby a embargem.</a:t>
            </a:r>
          </a:p>
          <a:p>
            <a:r>
              <a:rPr lang="cs-CZ" dirty="0"/>
              <a:t>Důsledkem byla energetická a hospodářská krize – prudká inflace, nedostatek energie a recese. Státy přijímaly mimořádná opatření, například omezení dopravy či spotřeby energie. Druhá ropná krize v roce 1979 situaci dále zhoršila.</a:t>
            </a:r>
          </a:p>
          <a:p>
            <a:r>
              <a:rPr lang="cs-CZ" dirty="0"/>
              <a:t>Krize zároveň vedla k dlouhodobým změnám: hledání nových zdrojů energie, rozvoj těžby v Severním moři a postupný přechod od průmyslu ke službám.</a:t>
            </a:r>
          </a:p>
          <a:p>
            <a:r>
              <a:rPr lang="cs-CZ" b="1" dirty="0"/>
              <a:t>Ropná krize odhalila zranitelnost západních ekonomik a urychlila jejich strukturální proměnu.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0221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0C152-0A2F-4F6B-65F8-08047DD05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Terorismus a společenská krize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C7E27-478B-79CD-805C-37C3AE619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Sedmdesátá léta byla také obdobím nárůstu politického terorismu. Část útoků měla původ na Blízkém východě, například atentát palestinské skupiny Černé září na olympiádě v Mnichově v roce 1972.</a:t>
            </a:r>
          </a:p>
          <a:p>
            <a:r>
              <a:rPr lang="cs-CZ" dirty="0"/>
              <a:t>Současně vznikl domácí levicový terorismus v západní Evropě. V Německu působila Frakce Rudé armády, v Itálii Rudé brigády, které prováděly únosy, atentáty a útoky na státní instituce.</a:t>
            </a:r>
          </a:p>
          <a:p>
            <a:r>
              <a:rPr lang="cs-CZ" dirty="0"/>
              <a:t>Tyto jevy souvisely s radikalizací části společnosti po roce 1968 a s kritikou kapitalistického systému.</a:t>
            </a:r>
          </a:p>
          <a:p>
            <a:r>
              <a:rPr lang="cs-CZ" b="1" dirty="0"/>
              <a:t>Západ čelil nejen ekonomické krizi, ale i politické destabilizaci a násilí.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9801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26F723-1C5D-52D2-0403-384A7C413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vietnamské války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B8D1F8-B94A-3BC3-59AB-E89B8F362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Kořeny konfliktu sahají do období francouzské kolonizace. Po porážce Francie v roce 1954 byl Vietnam rozdělen na komunistický sever a prozápadní jih, přičemž plánované sjednocení prostřednictvím voleb se nikdy neuskutečnilo.</a:t>
            </a:r>
          </a:p>
          <a:p>
            <a:r>
              <a:rPr lang="cs-CZ" dirty="0"/>
              <a:t>Zásadní roli sehrála studená válka. Spojené státy vnímaly Vietnam jako součást globálního střetu s komunismem a obávaly se tzv. domina efektu, tedy šíření komunismu v jihovýchodní Asii.</a:t>
            </a:r>
          </a:p>
          <a:p>
            <a:r>
              <a:rPr lang="cs-CZ" dirty="0"/>
              <a:t>Jižní Vietnam byl navíc politicky nestabilní a jeho režim ztrácel legitimitu, což vedlo k růstu odporu a vzniku partyzánského hnutí </a:t>
            </a:r>
            <a:r>
              <a:rPr lang="cs-CZ" dirty="0" err="1"/>
              <a:t>Vietcong</a:t>
            </a:r>
            <a:r>
              <a:rPr lang="cs-CZ" dirty="0"/>
              <a:t>.</a:t>
            </a:r>
          </a:p>
          <a:p>
            <a:r>
              <a:rPr lang="cs-CZ" b="1" dirty="0"/>
              <a:t>Válka byla výsledkem kombinace dekolonizace, studené války a vnitřní nestability.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640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3D177-27A8-8D50-79CC-9EC53CC82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29AF7C-B6D2-52D1-67AC-CAFB667C6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války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868EDE-AF97-FA04-D836-656D8A4D9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Zlomem byl Tonkinský incident v roce 1964, po němž USA zahájily přímou vojenskou intervenci. Následovalo masivní nasazení amerických sil a bombardování severního Vietnamu.</a:t>
            </a:r>
          </a:p>
          <a:p>
            <a:r>
              <a:rPr lang="cs-CZ" dirty="0"/>
              <a:t>Navzdory vojenské převaze čelily USA obtížnému partyzánskému boji v džungli, kde nedokázaly dosáhnout rozhodujícího vítězství. Konflikt se postupně dostal do patové situace.</a:t>
            </a:r>
          </a:p>
          <a:p>
            <a:r>
              <a:rPr lang="cs-CZ" dirty="0"/>
              <a:t>Ofenzíva Tet v roce 1968 znamenala zásadní obrat. Přestože byla vojensky odražena, otřásla důvěrou americké veřejnosti a změnila vnímání války.</a:t>
            </a:r>
          </a:p>
          <a:p>
            <a:r>
              <a:rPr lang="cs-CZ" b="1" dirty="0"/>
              <a:t>Válka se proměnila v dlouhodobý konflikt bez jasného vítězství.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236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4E61DE-FF6D-9FD7-C3B1-71E51271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Konec války a důsledky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39543B-F28C-C035-D926-3E6DF2ABE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USA zahájily postupné stahování vojsk v rámci politiky </a:t>
            </a:r>
            <a:r>
              <a:rPr lang="cs-CZ" dirty="0" err="1"/>
              <a:t>vietnamizace</a:t>
            </a:r>
            <a:r>
              <a:rPr lang="cs-CZ" dirty="0"/>
              <a:t> a v roce 1973 uzavřely mírovou dohodu. O dva roky později severní Vietnam obsadil Saigon a zemi sjednotil pod komunistickou vládou.</a:t>
            </a:r>
          </a:p>
          <a:p>
            <a:r>
              <a:rPr lang="cs-CZ" dirty="0"/>
              <a:t>Válka měla devastující humanitární dopady – miliony obětí, zničenou infrastrukturu a dlouhodobé zdravotní následky. Konflikt zasáhl i sousední státy, zejména Kambodžu a Laos.</a:t>
            </a:r>
          </a:p>
          <a:p>
            <a:r>
              <a:rPr lang="cs-CZ" dirty="0"/>
              <a:t>Ve Spojených státech vyvolala válka hlubokou společenskou krizi a vedla k omezení prezidentských pravomocí při vedení války.</a:t>
            </a:r>
          </a:p>
          <a:p>
            <a:r>
              <a:rPr lang="cs-CZ" b="1" dirty="0"/>
              <a:t>Vietnamská válka zásadně ovlivnila globální politiku i vnímání vojenských intervencí.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683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A71D8-ADC0-8CB2-C734-430B2912C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Détente a proměna vztahů velmocí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F11D06-53DD-9A75-515D-734F113DA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Sedmdesátá léta přinesla změnu v americko-sovětských vztazích, označovanou jako politika </a:t>
            </a:r>
            <a:r>
              <a:rPr lang="cs-CZ" dirty="0" err="1"/>
              <a:t>détente</a:t>
            </a:r>
            <a:r>
              <a:rPr lang="cs-CZ" dirty="0"/>
              <a:t>, tedy uvolňování napětí. Obě velmoci si uvědomily, že přímá konfrontace je nákladná a riziková, a začaly hledat způsoby, jak své soupeření stabilizovat.</a:t>
            </a:r>
          </a:p>
          <a:p>
            <a:r>
              <a:rPr lang="cs-CZ" dirty="0"/>
              <a:t>Cílem nebylo ukončit rivalitu, ale omezit její konfliktní podobu a vytvořit předvídatelnější vztahy. Tento posun byl ovlivněn i zkušeností z vietnamské války a obavami z další eskalace studené války.</a:t>
            </a:r>
          </a:p>
          <a:p>
            <a:r>
              <a:rPr lang="cs-CZ" b="1" dirty="0" err="1"/>
              <a:t>Détente</a:t>
            </a:r>
            <a:r>
              <a:rPr lang="cs-CZ" b="1" dirty="0"/>
              <a:t> představovala snahu velmocí řídit soupeření místo jeho neomezeného vyhrocování.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028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22509-CFD7-887A-2810-72D77669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USA po Vietnamu a nástup Nixona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7F1B22-BAA9-8585-B531-0B91224E2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 roce 1968 se prezidentem stal Richard Nixon, který se musel vyrovnat s rozdělenou americkou společností a nepopulární válkou ve Vietnamu. Opíral se o úzký okruh spolupracovníků, zejména o Henryho </a:t>
            </a:r>
            <a:r>
              <a:rPr lang="cs-CZ" dirty="0" err="1"/>
              <a:t>Kissingera</a:t>
            </a:r>
            <a:r>
              <a:rPr lang="cs-CZ" dirty="0"/>
              <a:t>, který hrál klíčovou roli v zahraniční politice.</a:t>
            </a:r>
          </a:p>
          <a:p>
            <a:r>
              <a:rPr lang="cs-CZ" dirty="0"/>
              <a:t>Nixon byl zkušený a analytický politik, ale zároveň nedůvěřivý a uzavřený, což ovlivňovalo jeho styl vládnutí. Jeho strategie spočívala v tom, že zahraniční politiku bude řídit přímo z Bílého domu.</a:t>
            </a:r>
          </a:p>
          <a:p>
            <a:r>
              <a:rPr lang="cs-CZ" b="1" dirty="0"/>
              <a:t>Spojené státy vstupovaly do období změn s cílem stabilizovat svou pozici po náročné válce.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705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CC663-E60D-7663-B917-006769939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Vietnam a </a:t>
            </a:r>
            <a:r>
              <a:rPr lang="en-US" b="1" dirty="0" err="1"/>
              <a:t>vnitřní</a:t>
            </a:r>
            <a:r>
              <a:rPr lang="en-US" b="1" dirty="0"/>
              <a:t> </a:t>
            </a:r>
            <a:r>
              <a:rPr lang="en-US" b="1" dirty="0" err="1"/>
              <a:t>krize</a:t>
            </a:r>
            <a:r>
              <a:rPr lang="en-US" b="1" dirty="0"/>
              <a:t> USA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806783-1704-422F-F47D-054053536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Stažení z Vietnamu bylo klíčovým úkolem </a:t>
            </a:r>
            <a:r>
              <a:rPr lang="cs-CZ" dirty="0" err="1"/>
              <a:t>Nixonovy</a:t>
            </a:r>
            <a:r>
              <a:rPr lang="cs-CZ" dirty="0"/>
              <a:t> administrativy. Prezident se snažil odejít z konfliktu tak, aby to nebylo vnímáno jako porážka, což vedlo i k rozšíření operací do Kambodže.</a:t>
            </a:r>
          </a:p>
          <a:p>
            <a:r>
              <a:rPr lang="cs-CZ" dirty="0"/>
              <a:t>Válka však vyvolávala silné domácí napětí. Protesty na univerzitách, včetně tragických událostí na Kent </a:t>
            </a:r>
            <a:r>
              <a:rPr lang="cs-CZ" dirty="0" err="1"/>
              <a:t>State</a:t>
            </a:r>
            <a:r>
              <a:rPr lang="cs-CZ" dirty="0"/>
              <a:t> University, ukázaly hluboké rozdělení americké společnosti.</a:t>
            </a:r>
          </a:p>
          <a:p>
            <a:r>
              <a:rPr lang="cs-CZ" dirty="0"/>
              <a:t>Zároveň se ukázalo, že postoje veřejnosti nebyly jednotné – část společnosti protesty odmítala a podporovala tvrdší postup vlády.</a:t>
            </a:r>
          </a:p>
          <a:p>
            <a:r>
              <a:rPr lang="cs-CZ" b="1" dirty="0"/>
              <a:t>Vietnam se stal nejen zahraničněpolitickým, ale i zásadním vnitropolitickým problémem USA.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58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59656-60DE-82F2-BF94-628FFB3E4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Rozkol mezi SSSR a Čínou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590216-FB21-B1FA-05C5-04337FC9B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Původně blízké vztahy mezi Sovětským svazem a Čínou se v 50. a 60. letech postupně zhoršovaly. Příčinou byly ideologické spory, kritika Stalinovy politiky i rozdílné představy o vývoji komunismu.</a:t>
            </a:r>
          </a:p>
          <a:p>
            <a:r>
              <a:rPr lang="cs-CZ" dirty="0"/>
              <a:t>Napětí vyvrcholilo po roce 1960 odchodem sovětských poradců z Číny a následně otevřeným nepřátelstvím. Čína začala vnímat SSSR jako hlavního soupeře a došlo i k ozbrojeným střetům na hranicích v roce 1969.</a:t>
            </a:r>
          </a:p>
          <a:p>
            <a:r>
              <a:rPr lang="cs-CZ" dirty="0"/>
              <a:t>Tento rozkol zásadně změnil rovnováhu sil ve světě a vytvořil prostor pro nové diplomatické strategie.</a:t>
            </a:r>
          </a:p>
          <a:p>
            <a:r>
              <a:rPr lang="cs-CZ" b="1" dirty="0"/>
              <a:t>Sovětsko-čínský konflikt otevřel možnost zásadního přeskupení vztahů mezi velmocemi.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73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Čínská karta a </a:t>
            </a:r>
            <a:r>
              <a:rPr lang="cs-CZ" b="1" dirty="0" err="1"/>
              <a:t>triangulární</a:t>
            </a:r>
            <a:r>
              <a:rPr lang="cs-CZ" b="1" dirty="0"/>
              <a:t>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Spojené státy využily napětí mezi SSSR a Čínou ve svůj prospěch. Prezident Nixon a Henry </a:t>
            </a:r>
            <a:r>
              <a:rPr lang="cs-CZ" dirty="0" err="1"/>
              <a:t>Kissinger</a:t>
            </a:r>
            <a:r>
              <a:rPr lang="cs-CZ" dirty="0"/>
              <a:t> zahájili politiku sbližování s Čínou, známou například jako „pingpongová diplomacie“.</a:t>
            </a:r>
          </a:p>
          <a:p>
            <a:r>
              <a:rPr lang="cs-CZ" dirty="0"/>
              <a:t>Vyvrcholením byla </a:t>
            </a:r>
            <a:r>
              <a:rPr lang="cs-CZ" dirty="0" err="1"/>
              <a:t>Nixonova</a:t>
            </a:r>
            <a:r>
              <a:rPr lang="cs-CZ" dirty="0"/>
              <a:t> návštěva Pekingu v roce 1972, která znamenala zásadní průlom ve vztazích. USA tím posílily svou pozici vůči Sovětskému svazu.</a:t>
            </a:r>
          </a:p>
          <a:p>
            <a:r>
              <a:rPr lang="cs-CZ" dirty="0"/>
              <a:t>Tato strategie vedla k tzv. </a:t>
            </a:r>
            <a:r>
              <a:rPr lang="cs-CZ" dirty="0" err="1"/>
              <a:t>triangulární</a:t>
            </a:r>
            <a:r>
              <a:rPr lang="cs-CZ" dirty="0"/>
              <a:t> diplomacii, kdy USA vyvažovaly vztahy mezi dvěma komunistickými velmocemi a získávaly výhodu v jednáních o omezení zbrojení (SALT, ABM).</a:t>
            </a:r>
          </a:p>
          <a:p>
            <a:r>
              <a:rPr lang="cs-CZ" b="1" dirty="0"/>
              <a:t>Spojené státy využily rozkol mezi SSSR a Čínou k posílení své globální vyjednávací pozice.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317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1449</Words>
  <Application>Microsoft Office PowerPoint</Application>
  <PresentationFormat>Širokoúhlá obrazovka</PresentationFormat>
  <Paragraphs>69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Motiv Office</vt:lpstr>
      <vt:lpstr>Mezinárodní vztahy ve druhé polovině 60. a v 70. letech 20. století</vt:lpstr>
      <vt:lpstr>Příčiny vietnamské války</vt:lpstr>
      <vt:lpstr>Průběh války</vt:lpstr>
      <vt:lpstr>Konec války a důsledky</vt:lpstr>
      <vt:lpstr>Détente a proměna vztahů velmocí</vt:lpstr>
      <vt:lpstr>USA po Vietnamu a nástup Nixona</vt:lpstr>
      <vt:lpstr>Vietnam a vnitřní krize USA</vt:lpstr>
      <vt:lpstr>Rozkol mezi SSSR a Čínou</vt:lpstr>
      <vt:lpstr>Čínská karta a triangulární systém</vt:lpstr>
      <vt:lpstr>Ostpolitik a její východiska</vt:lpstr>
      <vt:lpstr>Realizace Ostpolitik a její výsledky</vt:lpstr>
      <vt:lpstr>Vznik KBSE a začátek helsinského procesu</vt:lpstr>
      <vt:lpstr>Helsinský závěrečný akt a jeho význam</vt:lpstr>
      <vt:lpstr>Ropná krize a hospodářské problémy Západu (70. léta)</vt:lpstr>
      <vt:lpstr>Terorismus a společenská krize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2026-05-04T08:37:06Z</dcterms:created>
  <dcterms:modified xsi:type="dcterms:W3CDTF">2026-05-04T13:28:36Z</dcterms:modified>
</cp:coreProperties>
</file>